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0" r:id="rId3"/>
    <p:sldId id="257"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10/19/2021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10/19/2021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10/19/2021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7967-324F-1D45-B8A7-DAEC7EDA26AA}"/>
              </a:ext>
            </a:extLst>
          </p:cNvPr>
          <p:cNvSpPr>
            <a:spLocks noGrp="1"/>
          </p:cNvSpPr>
          <p:nvPr>
            <p:ph type="ctrTitle"/>
          </p:nvPr>
        </p:nvSpPr>
        <p:spPr>
          <a:xfrm>
            <a:off x="1462686" y="1097346"/>
            <a:ext cx="8825658" cy="2677648"/>
          </a:xfrm>
        </p:spPr>
        <p:txBody>
          <a:bodyPr/>
          <a:lstStyle/>
          <a:p>
            <a:r>
              <a:rPr lang="en-US" sz="4000" b="1"/>
              <a:t>A child’s experience between the ages 0 – 5 years can affect the rest of their lives</a:t>
            </a:r>
          </a:p>
        </p:txBody>
      </p:sp>
      <p:sp>
        <p:nvSpPr>
          <p:cNvPr id="4" name="TextBox 3">
            <a:extLst>
              <a:ext uri="{FF2B5EF4-FFF2-40B4-BE49-F238E27FC236}">
                <a16:creationId xmlns:a16="http://schemas.microsoft.com/office/drawing/2014/main" id="{EA3C1B0C-A969-9941-B8DD-6A9D16245B50}"/>
              </a:ext>
            </a:extLst>
          </p:cNvPr>
          <p:cNvSpPr txBox="1"/>
          <p:nvPr/>
        </p:nvSpPr>
        <p:spPr>
          <a:xfrm>
            <a:off x="5421924" y="4841642"/>
            <a:ext cx="6096000" cy="1277273"/>
          </a:xfrm>
          <a:prstGeom prst="rect">
            <a:avLst/>
          </a:prstGeom>
          <a:noFill/>
        </p:spPr>
        <p:txBody>
          <a:bodyPr wrap="square">
            <a:spAutoFit/>
          </a:bodyPr>
          <a:lstStyle/>
          <a:p>
            <a:r>
              <a:rPr lang="en-US" sz="1100" b="1">
                <a:solidFill>
                  <a:srgbClr val="FFFFFF"/>
                </a:solidFill>
                <a:effectLst/>
                <a:latin typeface="Arial"/>
                <a:ea typeface="Times New Roman" panose="02020603050405020304" pitchFamily="18" charset="0"/>
                <a:cs typeface="Arial"/>
              </a:rPr>
              <a:t>Student </a:t>
            </a:r>
            <a:r>
              <a:rPr lang="en-US" sz="1100" b="1">
                <a:solidFill>
                  <a:srgbClr val="FFFFFF"/>
                </a:solidFill>
                <a:latin typeface="Arial"/>
                <a:ea typeface="Times New Roman" panose="02020603050405020304" pitchFamily="18" charset="0"/>
                <a:cs typeface="Arial"/>
              </a:rPr>
              <a:t>names</a:t>
            </a:r>
            <a:r>
              <a:rPr lang="en-US" sz="1100" b="1">
                <a:solidFill>
                  <a:srgbClr val="FFFFFF"/>
                </a:solidFill>
                <a:effectLst/>
                <a:latin typeface="Arial"/>
                <a:ea typeface="Times New Roman" panose="02020603050405020304" pitchFamily="18" charset="0"/>
                <a:cs typeface="Arial"/>
              </a:rPr>
              <a:t>:  Luboia Barros</a:t>
            </a:r>
            <a:br>
              <a:rPr lang="en-US" sz="1100" b="1">
                <a:solidFill>
                  <a:srgbClr val="FFFFFF"/>
                </a:solidFill>
                <a:effectLst/>
                <a:latin typeface="Times New Roman" panose="02020603050405020304" pitchFamily="18" charset="0"/>
                <a:ea typeface="Times New Roman" panose="02020603050405020304" pitchFamily="18" charset="0"/>
              </a:rPr>
            </a:br>
            <a:r>
              <a:rPr lang="en-US" sz="1100" b="1">
                <a:solidFill>
                  <a:srgbClr val="FFFFFF"/>
                </a:solidFill>
                <a:effectLst/>
                <a:latin typeface="Arial"/>
                <a:ea typeface="Times New Roman" panose="02020603050405020304" pitchFamily="18" charset="0"/>
                <a:cs typeface="Arial"/>
              </a:rPr>
              <a:t>Student number: 2017955</a:t>
            </a:r>
            <a:r>
              <a:rPr lang="en-US" sz="1100" b="1">
                <a:solidFill>
                  <a:srgbClr val="FFFFFF"/>
                </a:solidFill>
                <a:latin typeface="Arial"/>
                <a:ea typeface="Times New Roman" panose="02020603050405020304" pitchFamily="18" charset="0"/>
                <a:cs typeface="Arial"/>
              </a:rPr>
              <a:t> </a:t>
            </a:r>
            <a:br>
              <a:rPr lang="en-US" sz="1100" b="1">
                <a:solidFill>
                  <a:srgbClr val="FFFFFF"/>
                </a:solidFill>
                <a:effectLst/>
                <a:latin typeface="Times New Roman" panose="02020603050405020304" pitchFamily="18" charset="0"/>
                <a:ea typeface="Times New Roman" panose="02020603050405020304" pitchFamily="18" charset="0"/>
              </a:rPr>
            </a:br>
            <a:r>
              <a:rPr lang="en-US" sz="1100" b="1">
                <a:solidFill>
                  <a:srgbClr val="FFFFFF"/>
                </a:solidFill>
                <a:effectLst/>
                <a:latin typeface="Arial"/>
                <a:ea typeface="Times New Roman" panose="02020603050405020304" pitchFamily="18" charset="0"/>
                <a:cs typeface="Arial"/>
              </a:rPr>
              <a:t>Module code: BMHP4019</a:t>
            </a:r>
            <a:br>
              <a:rPr lang="en-US" sz="1100" b="1">
                <a:solidFill>
                  <a:srgbClr val="FFFFFF"/>
                </a:solidFill>
                <a:effectLst/>
                <a:latin typeface="Times New Roman" panose="02020603050405020304" pitchFamily="18" charset="0"/>
                <a:ea typeface="Times New Roman" panose="02020603050405020304" pitchFamily="18" charset="0"/>
              </a:rPr>
            </a:br>
            <a:r>
              <a:rPr lang="en-US" sz="1100" b="1">
                <a:solidFill>
                  <a:srgbClr val="FFFFFF"/>
                </a:solidFill>
                <a:effectLst/>
                <a:latin typeface="Arial"/>
                <a:ea typeface="Times New Roman" panose="02020603050405020304" pitchFamily="18" charset="0"/>
                <a:cs typeface="Arial"/>
              </a:rPr>
              <a:t>Assignment Title: </a:t>
            </a:r>
            <a:r>
              <a:rPr lang="en-US" sz="1100" b="1">
                <a:solidFill>
                  <a:srgbClr val="FFFFFF"/>
                </a:solidFill>
              </a:rPr>
              <a:t>A child’s experience between the ages 0 – 5 years can affect the rest of their lives</a:t>
            </a:r>
            <a:br>
              <a:rPr lang="en-US" sz="1100" b="1">
                <a:effectLst/>
                <a:latin typeface="Arial" panose="020B0604020202020204" pitchFamily="34" charset="0"/>
                <a:ea typeface="Times New Roman" panose="02020603050405020304" pitchFamily="18" charset="0"/>
              </a:rPr>
            </a:br>
            <a:r>
              <a:rPr lang="en-US" sz="1100" b="1">
                <a:solidFill>
                  <a:schemeClr val="bg1"/>
                </a:solidFill>
                <a:effectLst/>
                <a:latin typeface="Arial"/>
                <a:ea typeface="Times New Roman" panose="02020603050405020304" pitchFamily="18" charset="0"/>
                <a:cs typeface="Arial"/>
              </a:rPr>
              <a:t>Lecture name: </a:t>
            </a:r>
            <a:r>
              <a:rPr lang="en-US" sz="1100" b="1">
                <a:solidFill>
                  <a:schemeClr val="bg1"/>
                </a:solidFill>
                <a:latin typeface="Arial"/>
                <a:ea typeface="Times New Roman" panose="02020603050405020304" pitchFamily="18" charset="0"/>
                <a:cs typeface="Arial"/>
              </a:rPr>
              <a:t>Rebecca Kavanagh</a:t>
            </a:r>
            <a:br>
              <a:rPr lang="en-US" sz="1100" b="1">
                <a:effectLst/>
                <a:latin typeface="Times New Roman" panose="02020603050405020304" pitchFamily="18" charset="0"/>
                <a:ea typeface="Times New Roman" panose="02020603050405020304" pitchFamily="18" charset="0"/>
              </a:rPr>
            </a:br>
            <a:endParaRPr lang="en-US" sz="11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9249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03AC7-B418-1F4C-94E6-C6333131F39B}"/>
              </a:ext>
            </a:extLst>
          </p:cNvPr>
          <p:cNvSpPr>
            <a:spLocks noGrp="1"/>
          </p:cNvSpPr>
          <p:nvPr>
            <p:ph type="title"/>
          </p:nvPr>
        </p:nvSpPr>
        <p:spPr/>
        <p:txBody>
          <a:bodyPr/>
          <a:lstStyle/>
          <a:p>
            <a:r>
              <a:rPr lang="en-US"/>
              <a:t>Early childhood!</a:t>
            </a:r>
          </a:p>
        </p:txBody>
      </p:sp>
      <p:sp>
        <p:nvSpPr>
          <p:cNvPr id="3" name="Content Placeholder 2">
            <a:extLst>
              <a:ext uri="{FF2B5EF4-FFF2-40B4-BE49-F238E27FC236}">
                <a16:creationId xmlns:a16="http://schemas.microsoft.com/office/drawing/2014/main" id="{6FD4DE55-3324-CD49-B012-1FF2EB81F653}"/>
              </a:ext>
            </a:extLst>
          </p:cNvPr>
          <p:cNvSpPr>
            <a:spLocks noGrp="1"/>
          </p:cNvSpPr>
          <p:nvPr>
            <p:ph idx="1"/>
          </p:nvPr>
        </p:nvSpPr>
        <p:spPr/>
        <p:txBody>
          <a:bodyPr>
            <a:normAutofit/>
          </a:bodyPr>
          <a:lstStyle/>
          <a:p>
            <a:pPr marL="0" indent="0">
              <a:buNone/>
            </a:pPr>
            <a:r>
              <a:rPr lang="en-US" sz="1200">
                <a:solidFill>
                  <a:srgbClr val="404040"/>
                </a:solidFill>
                <a:latin typeface="Arial" panose="020B0604020202020204" pitchFamily="34" charset="0"/>
                <a:ea typeface="Times New Roman" panose="02020603050405020304" pitchFamily="18" charset="0"/>
                <a:cs typeface="Arial" panose="020B0604020202020204" pitchFamily="34" charset="0"/>
              </a:rPr>
              <a:t>F</a:t>
            </a:r>
            <a:r>
              <a:rPr lang="en-US" sz="1200" kern="1200">
                <a:solidFill>
                  <a:srgbClr val="404040"/>
                </a:solidFill>
                <a:effectLst/>
                <a:latin typeface="Arial" panose="020B0604020202020204" pitchFamily="34" charset="0"/>
                <a:ea typeface="Times New Roman" panose="02020603050405020304" pitchFamily="18" charset="0"/>
                <a:cs typeface="Arial" panose="020B0604020202020204" pitchFamily="34" charset="0"/>
              </a:rPr>
              <a:t>rom the beginning of life, the child should be considered in his individuality, as an active subject of its development, able to express, interact and play so much by initiative itself as in response to external stimulus.</a:t>
            </a:r>
            <a:endParaRPr lang="en-US" sz="12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US" sz="1200" b="0" i="0">
                <a:solidFill>
                  <a:srgbClr val="202124"/>
                </a:solidFill>
                <a:effectLst/>
                <a:latin typeface="Arial" panose="020B0604020202020204" pitchFamily="34" charset="0"/>
                <a:cs typeface="Arial" panose="020B0604020202020204" pitchFamily="34" charset="0"/>
              </a:rPr>
              <a:t>Childhood is a very important period because at this stage children absorb everything that is transmitted to them. So that ; </a:t>
            </a:r>
          </a:p>
          <a:p>
            <a:pPr marL="0" indent="0">
              <a:buNone/>
            </a:pPr>
            <a:endParaRPr lang="en-US" sz="1200" b="0" i="0">
              <a:solidFill>
                <a:srgbClr val="202124"/>
              </a:solidFill>
              <a:effectLst/>
              <a:latin typeface="Arial" panose="020B0604020202020204" pitchFamily="34" charset="0"/>
              <a:cs typeface="Arial" panose="020B0604020202020204" pitchFamily="34" charset="0"/>
            </a:endParaRPr>
          </a:p>
          <a:p>
            <a:r>
              <a:rPr lang="en-US" sz="1200">
                <a:solidFill>
                  <a:srgbClr val="202124"/>
                </a:solidFill>
                <a:latin typeface="Arial" panose="020B0604020202020204" pitchFamily="34" charset="0"/>
                <a:cs typeface="Arial" panose="020B0604020202020204" pitchFamily="34" charset="0"/>
              </a:rPr>
              <a:t>Helps them</a:t>
            </a:r>
            <a:r>
              <a:rPr lang="en-US" sz="1200" b="0" i="0">
                <a:solidFill>
                  <a:srgbClr val="202124"/>
                </a:solidFill>
                <a:effectLst/>
                <a:latin typeface="Arial" panose="020B0604020202020204" pitchFamily="34" charset="0"/>
                <a:cs typeface="Arial" panose="020B0604020202020204" pitchFamily="34" charset="0"/>
              </a:rPr>
              <a:t> develop their personal and professional skills for the future;</a:t>
            </a:r>
          </a:p>
          <a:p>
            <a:r>
              <a:rPr lang="en-US" sz="1200" b="0" i="0">
                <a:solidFill>
                  <a:srgbClr val="202124"/>
                </a:solidFill>
                <a:effectLst/>
                <a:latin typeface="Arial" panose="020B0604020202020204" pitchFamily="34" charset="0"/>
                <a:cs typeface="Arial" panose="020B0604020202020204" pitchFamily="34" charset="0"/>
              </a:rPr>
              <a:t>Gives them the independence to adapt to different environments; </a:t>
            </a:r>
          </a:p>
          <a:p>
            <a:r>
              <a:rPr lang="en-US" sz="1200">
                <a:latin typeface="Arial" panose="020B0604020202020204" pitchFamily="34" charset="0"/>
                <a:cs typeface="Arial" panose="020B0604020202020204" pitchFamily="34" charset="0"/>
              </a:rPr>
              <a:t>Healthy knowledge contributes to later achievements</a:t>
            </a:r>
          </a:p>
          <a:p>
            <a:r>
              <a:rPr lang="en-US" sz="1200">
                <a:solidFill>
                  <a:srgbClr val="202124"/>
                </a:solidFill>
                <a:latin typeface="Arial" panose="020B0604020202020204" pitchFamily="34" charset="0"/>
                <a:cs typeface="Arial" panose="020B0604020202020204" pitchFamily="34" charset="0"/>
              </a:rPr>
              <a:t>They learn to deal with </a:t>
            </a:r>
            <a:r>
              <a:rPr lang="en-US" sz="1200" b="0" i="0">
                <a:solidFill>
                  <a:srgbClr val="202124"/>
                </a:solidFill>
                <a:effectLst/>
                <a:latin typeface="Arial" panose="020B0604020202020204" pitchFamily="34" charset="0"/>
                <a:cs typeface="Arial" panose="020B0604020202020204" pitchFamily="34" charset="0"/>
              </a:rPr>
              <a:t>personal, vocational and economic challenges and become responsible citizens.</a:t>
            </a:r>
          </a:p>
          <a:p>
            <a:endParaRPr lang="en-US" b="0" i="0">
              <a:solidFill>
                <a:srgbClr val="20212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8001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691E-5F24-DA46-95E2-383DD23C5D0A}"/>
              </a:ext>
            </a:extLst>
          </p:cNvPr>
          <p:cNvSpPr>
            <a:spLocks noGrp="1"/>
          </p:cNvSpPr>
          <p:nvPr>
            <p:ph type="title"/>
          </p:nvPr>
        </p:nvSpPr>
        <p:spPr/>
        <p:txBody>
          <a:bodyPr/>
          <a:lstStyle/>
          <a:p>
            <a:br>
              <a:rPr lang="en-US"/>
            </a:br>
            <a:r>
              <a:rPr lang="en-US"/>
              <a:t>Phychological theories</a:t>
            </a:r>
          </a:p>
        </p:txBody>
      </p:sp>
      <p:sp>
        <p:nvSpPr>
          <p:cNvPr id="3" name="Content Placeholder 2">
            <a:extLst>
              <a:ext uri="{FF2B5EF4-FFF2-40B4-BE49-F238E27FC236}">
                <a16:creationId xmlns:a16="http://schemas.microsoft.com/office/drawing/2014/main" id="{7E8F2176-A5CB-8E46-ABFF-760C89EADEF3}"/>
              </a:ext>
            </a:extLst>
          </p:cNvPr>
          <p:cNvSpPr>
            <a:spLocks noGrp="1"/>
          </p:cNvSpPr>
          <p:nvPr>
            <p:ph idx="1"/>
          </p:nvPr>
        </p:nvSpPr>
        <p:spPr/>
        <p:txBody>
          <a:bodyPr>
            <a:normAutofit fontScale="77500" lnSpcReduction="20000"/>
          </a:bodyPr>
          <a:lstStyle/>
          <a:p>
            <a:r>
              <a:rPr lang="en-US" sz="1600"/>
              <a:t>Bandura’s Social learning theory</a:t>
            </a:r>
          </a:p>
          <a:p>
            <a:pPr marL="0" indent="0">
              <a:buNone/>
            </a:pPr>
            <a:r>
              <a:rPr lang="en-US" sz="1600"/>
              <a:t>Human beings, according to Bandura, are capable of becoming many things, and most of these things are learned through modeling, also translated as modeling. According to Bandura, human learning does not always depend on direct experience, nor on trial and error. If learning were always like this, it would be very tedious, slow and even dangerous. Fortunately, our species has developed advanced cognitive abilities for learning based on observing what other people do, people who serve as our models. Hence the term modeling.</a:t>
            </a:r>
          </a:p>
          <a:p>
            <a:endParaRPr lang="en-US" sz="1600"/>
          </a:p>
          <a:p>
            <a:r>
              <a:rPr lang="en-US" sz="1600"/>
              <a:t>Vygotsky’s theory of lifespan development.</a:t>
            </a:r>
          </a:p>
          <a:p>
            <a:pPr marL="0" indent="0">
              <a:buNone/>
            </a:pPr>
            <a:r>
              <a:rPr lang="en-US" sz="1600" b="0" i="0">
                <a:solidFill>
                  <a:srgbClr val="202124"/>
                </a:solidFill>
                <a:effectLst/>
                <a:latin typeface="arial" panose="020B0604020202020204" pitchFamily="34" charset="0"/>
              </a:rPr>
              <a:t>According to Vygotsky's Sociocultural Theory, the role of adults or more advanced peers is to support, direct and organize the learning of minors so that they may be able to show certain atitudes, behavioral and cognitive activities. This guidance is more effective in offering help to the little ones that we could understand as the gap between what the child is capable of doing and what he/she could still accomplish by himself.</a:t>
            </a:r>
          </a:p>
          <a:p>
            <a:pPr marL="0" indent="0">
              <a:buNone/>
            </a:pPr>
            <a:br>
              <a:rPr lang="en-US" b="0" i="0">
                <a:solidFill>
                  <a:srgbClr val="202124"/>
                </a:solidFill>
                <a:effectLst/>
                <a:latin typeface="arial" panose="020B0604020202020204" pitchFamily="34" charset="0"/>
              </a:rPr>
            </a:br>
            <a:br>
              <a:rPr lang="pt-PT" b="0" i="0">
                <a:solidFill>
                  <a:srgbClr val="202124"/>
                </a:solidFill>
                <a:effectLst/>
                <a:latin typeface="arial" panose="020B0604020202020204" pitchFamily="34" charset="0"/>
              </a:rPr>
            </a:br>
            <a:endParaRPr lang="en-US"/>
          </a:p>
        </p:txBody>
      </p:sp>
    </p:spTree>
    <p:extLst>
      <p:ext uri="{BB962C8B-B14F-4D97-AF65-F5344CB8AC3E}">
        <p14:creationId xmlns:p14="http://schemas.microsoft.com/office/powerpoint/2010/main" val="2192617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E70C4-E92C-D14F-945E-6054711172B8}"/>
              </a:ext>
            </a:extLst>
          </p:cNvPr>
          <p:cNvSpPr>
            <a:spLocks noGrp="1"/>
          </p:cNvSpPr>
          <p:nvPr>
            <p:ph type="title"/>
          </p:nvPr>
        </p:nvSpPr>
        <p:spPr/>
        <p:txBody>
          <a:bodyPr/>
          <a:lstStyle/>
          <a:p>
            <a:r>
              <a:rPr lang="en-US"/>
              <a:t>How to support your child</a:t>
            </a:r>
          </a:p>
        </p:txBody>
      </p:sp>
      <p:sp>
        <p:nvSpPr>
          <p:cNvPr id="3" name="Content Placeholder 2">
            <a:extLst>
              <a:ext uri="{FF2B5EF4-FFF2-40B4-BE49-F238E27FC236}">
                <a16:creationId xmlns:a16="http://schemas.microsoft.com/office/drawing/2014/main" id="{DF80188F-E2EB-C142-B7F8-937A49849482}"/>
              </a:ext>
            </a:extLst>
          </p:cNvPr>
          <p:cNvSpPr>
            <a:spLocks noGrp="1"/>
          </p:cNvSpPr>
          <p:nvPr>
            <p:ph idx="1"/>
          </p:nvPr>
        </p:nvSpPr>
        <p:spPr>
          <a:xfrm>
            <a:off x="1154954" y="2468032"/>
            <a:ext cx="8825659" cy="3416300"/>
          </a:xfrm>
        </p:spPr>
        <p:txBody>
          <a:bodyPr>
            <a:normAutofit fontScale="92500" lnSpcReduction="20000"/>
          </a:bodyPr>
          <a:lstStyle/>
          <a:p>
            <a:pPr marL="0" indent="0">
              <a:buNone/>
            </a:pPr>
            <a:r>
              <a:rPr lang="en-US" sz="1100">
                <a:latin typeface="Arial" panose="020B0604020202020204" pitchFamily="34" charset="0"/>
                <a:cs typeface="Arial" panose="020B0604020202020204" pitchFamily="34" charset="0"/>
              </a:rPr>
              <a:t>The best thing to do is to set aside the checklist of resources your child needs to develop and play a lot with him, as there is no form of stimulation more powerful than contact.</a:t>
            </a:r>
          </a:p>
          <a:p>
            <a:r>
              <a:rPr lang="en-US" sz="1100">
                <a:latin typeface="Arial" panose="020B0604020202020204" pitchFamily="34" charset="0"/>
                <a:cs typeface="Arial" panose="020B0604020202020204" pitchFamily="34" charset="0"/>
              </a:rPr>
              <a:t>set schedules;</a:t>
            </a:r>
          </a:p>
          <a:p>
            <a:r>
              <a:rPr lang="en-US" sz="1100">
                <a:latin typeface="Arial" panose="020B0604020202020204" pitchFamily="34" charset="0"/>
                <a:cs typeface="Arial" panose="020B0604020202020204" pitchFamily="34" charset="0"/>
              </a:rPr>
              <a:t> encourage reading ;</a:t>
            </a:r>
          </a:p>
          <a:p>
            <a:r>
              <a:rPr lang="en-US" sz="1100">
                <a:latin typeface="Arial" panose="020B0604020202020204" pitchFamily="34" charset="0"/>
                <a:cs typeface="Arial" panose="020B0604020202020204" pitchFamily="34" charset="0"/>
              </a:rPr>
              <a:t>be patient with the "why" ;</a:t>
            </a:r>
          </a:p>
          <a:p>
            <a:r>
              <a:rPr lang="en-US" sz="1100">
                <a:latin typeface="Arial" panose="020B0604020202020204" pitchFamily="34" charset="0"/>
                <a:cs typeface="Arial" panose="020B0604020202020204" pitchFamily="34" charset="0"/>
              </a:rPr>
              <a:t>Give them independence in the choice of clothes ;</a:t>
            </a:r>
          </a:p>
          <a:p>
            <a:r>
              <a:rPr lang="en-US" sz="1100">
                <a:latin typeface="Arial" panose="020B0604020202020204" pitchFamily="34" charset="0"/>
                <a:cs typeface="Arial" panose="020B0604020202020204" pitchFamily="34" charset="0"/>
              </a:rPr>
              <a:t>teach how to play and save in a fun way ;</a:t>
            </a:r>
          </a:p>
          <a:p>
            <a:r>
              <a:rPr lang="en-US" sz="1100">
                <a:latin typeface="Arial" panose="020B0604020202020204" pitchFamily="34" charset="0"/>
                <a:cs typeface="Arial" panose="020B0604020202020204" pitchFamily="34" charset="0"/>
              </a:rPr>
              <a:t>less lap, more floor;</a:t>
            </a:r>
          </a:p>
          <a:p>
            <a:r>
              <a:rPr lang="en-US" sz="1100">
                <a:latin typeface="Arial" panose="020B0604020202020204" pitchFamily="34" charset="0"/>
                <a:cs typeface="Arial" panose="020B0604020202020204" pitchFamily="34" charset="0"/>
              </a:rPr>
              <a:t>dance and use Clap, clap, tum, tum ;</a:t>
            </a:r>
          </a:p>
          <a:p>
            <a:r>
              <a:rPr lang="en-US" sz="1100">
                <a:latin typeface="Arial" panose="020B0604020202020204" pitchFamily="34" charset="0"/>
                <a:cs typeface="Arial" panose="020B0604020202020204" pitchFamily="34" charset="0"/>
              </a:rPr>
              <a:t>use pencil and paper as art and entertainment;</a:t>
            </a:r>
          </a:p>
          <a:p>
            <a:r>
              <a:rPr lang="en-US" sz="1100">
                <a:latin typeface="Arial" panose="020B0604020202020204" pitchFamily="34" charset="0"/>
                <a:cs typeface="Arial" panose="020B0604020202020204" pitchFamily="34" charset="0"/>
              </a:rPr>
              <a:t> show him how and why to share with others ;</a:t>
            </a:r>
          </a:p>
          <a:p>
            <a:r>
              <a:rPr lang="en-US" sz="1100"/>
              <a:t>encourage your child to cultivate friends;</a:t>
            </a:r>
            <a:endParaRPr lang="en-US" sz="1100">
              <a:latin typeface="Arial" panose="020B0604020202020204" pitchFamily="34" charset="0"/>
              <a:cs typeface="Arial" panose="020B0604020202020204" pitchFamily="34" charset="0"/>
            </a:endParaRPr>
          </a:p>
          <a:p>
            <a:r>
              <a:rPr lang="en-US" sz="1100">
                <a:latin typeface="Arial" panose="020B0604020202020204" pitchFamily="34" charset="0"/>
                <a:cs typeface="Arial" panose="020B0604020202020204" pitchFamily="34" charset="0"/>
              </a:rPr>
              <a:t>define life rules for a better future;</a:t>
            </a:r>
          </a:p>
          <a:p>
            <a:r>
              <a:rPr lang="en-US" sz="1100">
                <a:latin typeface="Arial" panose="020B0604020202020204" pitchFamily="34" charset="0"/>
                <a:cs typeface="Arial" panose="020B0604020202020204" pitchFamily="34" charset="0"/>
              </a:rPr>
              <a:t>Tell him to don’t give up and try again;</a:t>
            </a:r>
          </a:p>
        </p:txBody>
      </p:sp>
    </p:spTree>
    <p:extLst>
      <p:ext uri="{BB962C8B-B14F-4D97-AF65-F5344CB8AC3E}">
        <p14:creationId xmlns:p14="http://schemas.microsoft.com/office/powerpoint/2010/main" val="2055262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7AAA3-378E-DC46-A6ED-5F22BFE60DBD}"/>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800400E6-160D-8E47-B88D-17CECA60CB24}"/>
              </a:ext>
            </a:extLst>
          </p:cNvPr>
          <p:cNvSpPr>
            <a:spLocks noGrp="1"/>
          </p:cNvSpPr>
          <p:nvPr>
            <p:ph idx="1"/>
          </p:nvPr>
        </p:nvSpPr>
        <p:spPr/>
        <p:txBody>
          <a:bodyPr>
            <a:normAutofit fontScale="70000" lnSpcReduction="20000"/>
          </a:bodyPr>
          <a:lstStyle/>
          <a:p>
            <a:r>
              <a:rPr lang="en-US" b="0" i="0">
                <a:solidFill>
                  <a:srgbClr val="222222"/>
                </a:solidFill>
                <a:effectLst/>
                <a:latin typeface="Arial" panose="020B0604020202020204" pitchFamily="34" charset="0"/>
              </a:rPr>
              <a:t>Wells, Karen. </a:t>
            </a:r>
            <a:r>
              <a:rPr lang="en-US" b="0" i="1">
                <a:solidFill>
                  <a:srgbClr val="222222"/>
                </a:solidFill>
                <a:effectLst/>
                <a:latin typeface="Arial" panose="020B0604020202020204" pitchFamily="34" charset="0"/>
              </a:rPr>
              <a:t>Childhood in a global perspective</a:t>
            </a:r>
            <a:r>
              <a:rPr lang="en-US" b="0" i="0">
                <a:solidFill>
                  <a:srgbClr val="222222"/>
                </a:solidFill>
                <a:effectLst/>
                <a:latin typeface="Arial" panose="020B0604020202020204" pitchFamily="34" charset="0"/>
              </a:rPr>
              <a:t>. John Wiley &amp; Sons, 2021.</a:t>
            </a:r>
          </a:p>
          <a:p>
            <a:r>
              <a:rPr lang="en-US" b="0" i="0">
                <a:solidFill>
                  <a:srgbClr val="222222"/>
                </a:solidFill>
                <a:effectLst/>
                <a:latin typeface="Arial" panose="020B0604020202020204" pitchFamily="34" charset="0"/>
              </a:rPr>
              <a:t>SULLY, James. </a:t>
            </a:r>
            <a:r>
              <a:rPr lang="en-US" b="0" i="1">
                <a:solidFill>
                  <a:srgbClr val="222222"/>
                </a:solidFill>
                <a:effectLst/>
                <a:latin typeface="Arial" panose="020B0604020202020204" pitchFamily="34" charset="0"/>
              </a:rPr>
              <a:t>Studies of childhood</a:t>
            </a:r>
            <a:r>
              <a:rPr lang="en-US" b="0" i="0">
                <a:solidFill>
                  <a:srgbClr val="222222"/>
                </a:solidFill>
                <a:effectLst/>
                <a:latin typeface="Arial" panose="020B0604020202020204" pitchFamily="34" charset="0"/>
              </a:rPr>
              <a:t>. Prabhat Prakashan, 2021.</a:t>
            </a:r>
            <a:endParaRPr lang="en-US">
              <a:solidFill>
                <a:srgbClr val="222222"/>
              </a:solidFill>
              <a:latin typeface="Arial" panose="020B0604020202020204" pitchFamily="34" charset="0"/>
            </a:endParaRPr>
          </a:p>
          <a:p>
            <a:r>
              <a:rPr lang="en-US" b="0" i="0">
                <a:solidFill>
                  <a:srgbClr val="222222"/>
                </a:solidFill>
                <a:effectLst/>
                <a:latin typeface="Arial" panose="020B0604020202020204" pitchFamily="34" charset="0"/>
              </a:rPr>
              <a:t>Bruce, T. (2012). </a:t>
            </a:r>
            <a:r>
              <a:rPr lang="en-US" b="0" i="1">
                <a:solidFill>
                  <a:srgbClr val="222222"/>
                </a:solidFill>
                <a:effectLst/>
                <a:latin typeface="Arial" panose="020B0604020202020204" pitchFamily="34" charset="0"/>
              </a:rPr>
              <a:t>Early childhood education</a:t>
            </a:r>
            <a:r>
              <a:rPr lang="en-US" b="0" i="0">
                <a:solidFill>
                  <a:srgbClr val="222222"/>
                </a:solidFill>
                <a:effectLst/>
                <a:latin typeface="Arial" panose="020B0604020202020204" pitchFamily="34" charset="0"/>
              </a:rPr>
              <a:t>. Hachette UK.</a:t>
            </a:r>
          </a:p>
          <a:p>
            <a:r>
              <a:rPr lang="en-US" b="0" i="0">
                <a:solidFill>
                  <a:srgbClr val="222222"/>
                </a:solidFill>
                <a:effectLst/>
                <a:latin typeface="Arial" panose="020B0604020202020204" pitchFamily="34" charset="0"/>
              </a:rPr>
              <a:t>Rumjaun, Anwar, and Fawzia Narod. "Social Learning Theory—Albert Bandura." </a:t>
            </a:r>
            <a:r>
              <a:rPr lang="en-US" b="0" i="1">
                <a:solidFill>
                  <a:srgbClr val="222222"/>
                </a:solidFill>
                <a:effectLst/>
                <a:latin typeface="Arial" panose="020B0604020202020204" pitchFamily="34" charset="0"/>
              </a:rPr>
              <a:t>Science Education in Theory and Practice</a:t>
            </a:r>
            <a:r>
              <a:rPr lang="en-US" b="0" i="0">
                <a:solidFill>
                  <a:srgbClr val="222222"/>
                </a:solidFill>
                <a:effectLst/>
                <a:latin typeface="Arial" panose="020B0604020202020204" pitchFamily="34" charset="0"/>
              </a:rPr>
              <a:t>. Springer, Cham, 2020. 85-99.</a:t>
            </a:r>
          </a:p>
          <a:p>
            <a:r>
              <a:rPr lang="en-US" b="0" i="0">
                <a:solidFill>
                  <a:srgbClr val="222222"/>
                </a:solidFill>
                <a:effectLst/>
                <a:latin typeface="Arial" panose="020B0604020202020204" pitchFamily="34" charset="0"/>
              </a:rPr>
              <a:t>BANDURA, A.; HALL, Prentice. Albert bandura and social learning theory. </a:t>
            </a:r>
            <a:r>
              <a:rPr lang="en-US" b="0" i="1">
                <a:solidFill>
                  <a:srgbClr val="222222"/>
                </a:solidFill>
                <a:effectLst/>
                <a:latin typeface="Arial" panose="020B0604020202020204" pitchFamily="34" charset="0"/>
              </a:rPr>
              <a:t>Learning Theories For Early Years Practice</a:t>
            </a:r>
            <a:r>
              <a:rPr lang="en-US" b="0" i="0">
                <a:solidFill>
                  <a:srgbClr val="222222"/>
                </a:solidFill>
                <a:effectLst/>
                <a:latin typeface="Arial" panose="020B0604020202020204" pitchFamily="34" charset="0"/>
              </a:rPr>
              <a:t>, 2018, 63.</a:t>
            </a:r>
          </a:p>
          <a:p>
            <a:r>
              <a:rPr lang="en-US" b="0" i="0">
                <a:solidFill>
                  <a:srgbClr val="222222"/>
                </a:solidFill>
                <a:effectLst/>
                <a:latin typeface="Arial" panose="020B0604020202020204" pitchFamily="34" charset="0"/>
              </a:rPr>
              <a:t>BASRI, Hasan, et al. Learning theory of conditioning. </a:t>
            </a:r>
            <a:r>
              <a:rPr lang="en-US" b="0" i="1">
                <a:solidFill>
                  <a:srgbClr val="222222"/>
                </a:solidFill>
                <a:effectLst/>
                <a:latin typeface="Arial" panose="020B0604020202020204" pitchFamily="34" charset="0"/>
              </a:rPr>
              <a:t>Journal of Critical Reviews</a:t>
            </a:r>
            <a:r>
              <a:rPr lang="en-US" b="0" i="0">
                <a:solidFill>
                  <a:srgbClr val="222222"/>
                </a:solidFill>
                <a:effectLst/>
                <a:latin typeface="Arial" panose="020B0604020202020204" pitchFamily="34" charset="0"/>
              </a:rPr>
              <a:t>, 2020, 7.8.</a:t>
            </a:r>
          </a:p>
          <a:p>
            <a:r>
              <a:rPr lang="en-US" b="0" i="0">
                <a:solidFill>
                  <a:srgbClr val="222222"/>
                </a:solidFill>
                <a:effectLst/>
                <a:latin typeface="Arial" panose="020B0604020202020204" pitchFamily="34" charset="0"/>
              </a:rPr>
              <a:t>Lynch, Charlotte, and Julia Kidd. </a:t>
            </a:r>
            <a:r>
              <a:rPr lang="en-US" b="0" i="1">
                <a:solidFill>
                  <a:srgbClr val="222222"/>
                </a:solidFill>
                <a:effectLst/>
                <a:latin typeface="Arial" panose="020B0604020202020204" pitchFamily="34" charset="0"/>
              </a:rPr>
              <a:t>Early Communication Skills: Early Communication Skills 3e</a:t>
            </a:r>
            <a:r>
              <a:rPr lang="en-US" b="0" i="0">
                <a:solidFill>
                  <a:srgbClr val="222222"/>
                </a:solidFill>
                <a:effectLst/>
                <a:latin typeface="Arial" panose="020B0604020202020204" pitchFamily="34" charset="0"/>
              </a:rPr>
              <a:t>. Routledge, 2017.</a:t>
            </a:r>
          </a:p>
          <a:p>
            <a:endParaRPr lang="en-US" b="0" i="0">
              <a:solidFill>
                <a:srgbClr val="222222"/>
              </a:solidFill>
              <a:effectLst/>
              <a:latin typeface="Arial" panose="020B0604020202020204" pitchFamily="34" charset="0"/>
            </a:endParaRPr>
          </a:p>
          <a:p>
            <a:endParaRPr lang="en-US" b="0" i="0">
              <a:solidFill>
                <a:srgbClr val="222222"/>
              </a:solidFill>
              <a:effectLst/>
              <a:latin typeface="Arial" panose="020B0604020202020204" pitchFamily="34" charset="0"/>
            </a:endParaRPr>
          </a:p>
          <a:p>
            <a:r>
              <a:rPr lang="en-US" b="0" i="0">
                <a:solidFill>
                  <a:srgbClr val="222222"/>
                </a:solidFill>
                <a:effectLst/>
                <a:latin typeface="Arial" panose="020B0604020202020204" pitchFamily="34" charset="0"/>
              </a:rPr>
              <a:t>Gesell, A. (1942). </a:t>
            </a:r>
            <a:r>
              <a:rPr lang="en-US" b="0" i="1">
                <a:solidFill>
                  <a:srgbClr val="222222"/>
                </a:solidFill>
                <a:effectLst/>
                <a:latin typeface="Arial" panose="020B0604020202020204" pitchFamily="34" charset="0"/>
              </a:rPr>
              <a:t>Child development</a:t>
            </a:r>
            <a:r>
              <a:rPr lang="en-US" b="0" i="0">
                <a:solidFill>
                  <a:srgbClr val="222222"/>
                </a:solidFill>
                <a:effectLst/>
                <a:latin typeface="Arial" panose="020B0604020202020204" pitchFamily="34" charset="0"/>
              </a:rPr>
              <a:t>. Prabhat Prakashan.</a:t>
            </a:r>
            <a:endParaRPr lang="en-US"/>
          </a:p>
        </p:txBody>
      </p:sp>
    </p:spTree>
    <p:extLst>
      <p:ext uri="{BB962C8B-B14F-4D97-AF65-F5344CB8AC3E}">
        <p14:creationId xmlns:p14="http://schemas.microsoft.com/office/powerpoint/2010/main" val="19344214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 Boardroom</vt:lpstr>
      <vt:lpstr>A child’s experience between the ages 0 – 5 years can affect the rest of their lives</vt:lpstr>
      <vt:lpstr>Early childhood!</vt:lpstr>
      <vt:lpstr> Phychological theories</vt:lpstr>
      <vt:lpstr>How to support your child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0 – 5 years can affect the rest of their lives</dc:title>
  <dc:creator>Luboia Mirabillis Barros (2017955)</dc:creator>
  <cp:lastModifiedBy>Luboia Mirabillis Barros (2017955)</cp:lastModifiedBy>
  <cp:revision>5</cp:revision>
  <dcterms:created xsi:type="dcterms:W3CDTF">2021-10-19T19:42:38Z</dcterms:created>
  <dcterms:modified xsi:type="dcterms:W3CDTF">2021-10-19T22:51:02Z</dcterms:modified>
</cp:coreProperties>
</file>