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6" r:id="rId11"/>
    <p:sldId id="265" r:id="rId12"/>
    <p:sldId id="268" r:id="rId13"/>
    <p:sldId id="269" r:id="rId14"/>
    <p:sldId id="270" r:id="rId15"/>
    <p:sldId id="271" r:id="rId16"/>
    <p:sldId id="267" r:id="rId17"/>
  </p:sldIdLst>
  <p:sldSz cx="14630400" cy="8229600"/>
  <p:notesSz cx="8229600" cy="14630400"/>
  <p:embeddedFontLst>
    <p:embeddedFont>
      <p:font typeface="Calibri" panose="020F0502020204030204" pitchFamily="34" charset="0"/>
      <p:regular r:id="rId19"/>
      <p:bold r:id="rId20"/>
      <p:italic r:id="rId21"/>
      <p:boldItalic r:id="rId22"/>
    </p:embeddedFont>
    <p:embeddedFont>
      <p:font typeface="Brygada 1918 Semi Bold" panose="020B0604020202020204" charset="0"/>
      <p:regular r:id="rId23"/>
    </p:embeddedFont>
    <p:embeddedFont>
      <p:font typeface="Brygada 1918"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691" autoAdjust="0"/>
    <p:restoredTop sz="86496" autoAdjust="0"/>
  </p:normalViewPr>
  <p:slideViewPr>
    <p:cSldViewPr snapToGrid="0" snapToObjects="1">
      <p:cViewPr varScale="1">
        <p:scale>
          <a:sx n="47" d="100"/>
          <a:sy n="47" d="100"/>
        </p:scale>
        <p:origin x="50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958175-6E64-4CF0-B837-51B30D6D5613}" type="doc">
      <dgm:prSet loTypeId="urn:microsoft.com/office/officeart/2005/8/layout/vList6" loCatId="list" qsTypeId="urn:microsoft.com/office/officeart/2005/8/quickstyle/simple1" qsCatId="simple" csTypeId="urn:microsoft.com/office/officeart/2005/8/colors/accent6_3" csCatId="accent6" phldr="1"/>
      <dgm:spPr/>
      <dgm:t>
        <a:bodyPr/>
        <a:lstStyle/>
        <a:p>
          <a:endParaRPr lang="en-US"/>
        </a:p>
      </dgm:t>
    </dgm:pt>
    <dgm:pt modelId="{2CE82C8F-2FB0-40F2-B44A-4E5D807BD774}">
      <dgm:prSet phldrT="[Text]"/>
      <dgm:spPr/>
      <dgm:t>
        <a:bodyPr/>
        <a:lstStyle/>
        <a:p>
          <a:r>
            <a:rPr lang="en-US" b="1" dirty="0"/>
            <a:t>Challenges</a:t>
          </a:r>
          <a:endParaRPr lang="en-US" dirty="0"/>
        </a:p>
      </dgm:t>
    </dgm:pt>
    <dgm:pt modelId="{AB36D929-FC2C-414C-9CEF-C8E2F605805F}" type="parTrans" cxnId="{64E12AA7-9D5E-4FF9-9F51-104DBD9F7535}">
      <dgm:prSet/>
      <dgm:spPr/>
      <dgm:t>
        <a:bodyPr/>
        <a:lstStyle/>
        <a:p>
          <a:endParaRPr lang="en-US"/>
        </a:p>
      </dgm:t>
    </dgm:pt>
    <dgm:pt modelId="{4ECBF3DE-D167-4B1A-BBDA-BC36C8D612DE}" type="sibTrans" cxnId="{64E12AA7-9D5E-4FF9-9F51-104DBD9F7535}">
      <dgm:prSet/>
      <dgm:spPr/>
      <dgm:t>
        <a:bodyPr/>
        <a:lstStyle/>
        <a:p>
          <a:endParaRPr lang="en-US"/>
        </a:p>
      </dgm:t>
    </dgm:pt>
    <dgm:pt modelId="{7AF1260A-5975-4047-968C-25267ED016BB}">
      <dgm:prSet phldrT="[Text]"/>
      <dgm:spPr/>
      <dgm:t>
        <a:bodyPr/>
        <a:lstStyle/>
        <a:p>
          <a:pPr>
            <a:buFont typeface="Arial" panose="020B0604020202020204" pitchFamily="34" charset="0"/>
            <a:buChar char="•"/>
          </a:pPr>
          <a:r>
            <a:rPr lang="en-US" dirty="0"/>
            <a:t>Low recruitment or engagement</a:t>
          </a:r>
        </a:p>
      </dgm:t>
    </dgm:pt>
    <dgm:pt modelId="{53C622A9-2EBA-4224-A440-9E1C01BB396B}" type="parTrans" cxnId="{696D6CDA-7D66-418F-BBE9-247626C34C9E}">
      <dgm:prSet/>
      <dgm:spPr/>
      <dgm:t>
        <a:bodyPr/>
        <a:lstStyle/>
        <a:p>
          <a:endParaRPr lang="en-US"/>
        </a:p>
      </dgm:t>
    </dgm:pt>
    <dgm:pt modelId="{4665D7AB-9070-4C4A-90E5-A103259EA6E2}" type="sibTrans" cxnId="{696D6CDA-7D66-418F-BBE9-247626C34C9E}">
      <dgm:prSet/>
      <dgm:spPr/>
      <dgm:t>
        <a:bodyPr/>
        <a:lstStyle/>
        <a:p>
          <a:endParaRPr lang="en-US"/>
        </a:p>
      </dgm:t>
    </dgm:pt>
    <dgm:pt modelId="{05265783-8A64-4043-BC32-2FB56A021D07}">
      <dgm:prSet phldrT="[Text]"/>
      <dgm:spPr/>
      <dgm:t>
        <a:bodyPr/>
        <a:lstStyle/>
        <a:p>
          <a:r>
            <a:rPr lang="en-US" b="1" dirty="0"/>
            <a:t>Mitigation Strategies</a:t>
          </a:r>
          <a:endParaRPr lang="en-US" dirty="0"/>
        </a:p>
      </dgm:t>
    </dgm:pt>
    <dgm:pt modelId="{EDE718F4-DA53-4202-987B-AD73175F1DCA}" type="parTrans" cxnId="{EB9F3CB6-6319-40A9-8CFE-C0A1E7CC5D14}">
      <dgm:prSet/>
      <dgm:spPr/>
      <dgm:t>
        <a:bodyPr/>
        <a:lstStyle/>
        <a:p>
          <a:endParaRPr lang="en-US"/>
        </a:p>
      </dgm:t>
    </dgm:pt>
    <dgm:pt modelId="{242CFDAA-7EAA-477D-8E83-D4A391D5ACBC}" type="sibTrans" cxnId="{EB9F3CB6-6319-40A9-8CFE-C0A1E7CC5D14}">
      <dgm:prSet/>
      <dgm:spPr/>
      <dgm:t>
        <a:bodyPr/>
        <a:lstStyle/>
        <a:p>
          <a:endParaRPr lang="en-US"/>
        </a:p>
      </dgm:t>
    </dgm:pt>
    <dgm:pt modelId="{9F93E974-0188-4878-BBDC-2CA8D3B73B5B}">
      <dgm:prSet phldrT="[Text]"/>
      <dgm:spPr/>
      <dgm:t>
        <a:bodyPr/>
        <a:lstStyle/>
        <a:p>
          <a:pPr>
            <a:buFont typeface="Arial" panose="020B0604020202020204" pitchFamily="34" charset="0"/>
            <a:buChar char="•"/>
          </a:pPr>
          <a:r>
            <a:rPr lang="en-US" dirty="0"/>
            <a:t>Incentives (certificates, refreshments)</a:t>
          </a:r>
        </a:p>
      </dgm:t>
    </dgm:pt>
    <dgm:pt modelId="{5186B504-DFFC-4B03-AD91-4CFB5953AB6F}" type="parTrans" cxnId="{2AA7564B-6425-4373-9718-6F1975F7209C}">
      <dgm:prSet/>
      <dgm:spPr/>
      <dgm:t>
        <a:bodyPr/>
        <a:lstStyle/>
        <a:p>
          <a:endParaRPr lang="en-US"/>
        </a:p>
      </dgm:t>
    </dgm:pt>
    <dgm:pt modelId="{E8577796-F2BD-4F22-807C-54ED77F1EB3F}" type="sibTrans" cxnId="{2AA7564B-6425-4373-9718-6F1975F7209C}">
      <dgm:prSet/>
      <dgm:spPr/>
      <dgm:t>
        <a:bodyPr/>
        <a:lstStyle/>
        <a:p>
          <a:endParaRPr lang="en-US"/>
        </a:p>
      </dgm:t>
    </dgm:pt>
    <dgm:pt modelId="{AAB3CF64-C477-4A87-955F-7185271F0809}">
      <dgm:prSet/>
      <dgm:spPr/>
      <dgm:t>
        <a:bodyPr/>
        <a:lstStyle/>
        <a:p>
          <a:r>
            <a:rPr lang="en-US"/>
            <a:t>Safeguarding disclosures</a:t>
          </a:r>
          <a:endParaRPr lang="en-US" dirty="0"/>
        </a:p>
      </dgm:t>
    </dgm:pt>
    <dgm:pt modelId="{2BCBA0AF-A48C-45D0-896D-E1478BE7F2F8}" type="parTrans" cxnId="{267C7674-76EA-432C-A022-96E57D45846C}">
      <dgm:prSet/>
      <dgm:spPr/>
      <dgm:t>
        <a:bodyPr/>
        <a:lstStyle/>
        <a:p>
          <a:endParaRPr lang="en-US"/>
        </a:p>
      </dgm:t>
    </dgm:pt>
    <dgm:pt modelId="{834B6654-DB28-47B3-8B3E-273E0D1C95FB}" type="sibTrans" cxnId="{267C7674-76EA-432C-A022-96E57D45846C}">
      <dgm:prSet/>
      <dgm:spPr/>
      <dgm:t>
        <a:bodyPr/>
        <a:lstStyle/>
        <a:p>
          <a:endParaRPr lang="en-US"/>
        </a:p>
      </dgm:t>
    </dgm:pt>
    <dgm:pt modelId="{B3FB6AA7-8C1C-4A02-B607-93D98E02CCDA}">
      <dgm:prSet/>
      <dgm:spPr/>
      <dgm:t>
        <a:bodyPr/>
        <a:lstStyle/>
        <a:p>
          <a:r>
            <a:rPr lang="en-US" dirty="0"/>
            <a:t>Maintaining consistency in facilitation</a:t>
          </a:r>
        </a:p>
      </dgm:t>
    </dgm:pt>
    <dgm:pt modelId="{FB56D043-B84E-40AF-BAA3-C0DE232226BA}" type="parTrans" cxnId="{57A56354-0FFA-4A0B-BF1D-6339529D5E7E}">
      <dgm:prSet/>
      <dgm:spPr/>
      <dgm:t>
        <a:bodyPr/>
        <a:lstStyle/>
        <a:p>
          <a:endParaRPr lang="en-US"/>
        </a:p>
      </dgm:t>
    </dgm:pt>
    <dgm:pt modelId="{5AF46116-F0E0-4283-87D9-4AD970C50EEA}" type="sibTrans" cxnId="{57A56354-0FFA-4A0B-BF1D-6339529D5E7E}">
      <dgm:prSet/>
      <dgm:spPr/>
      <dgm:t>
        <a:bodyPr/>
        <a:lstStyle/>
        <a:p>
          <a:endParaRPr lang="en-US"/>
        </a:p>
      </dgm:t>
    </dgm:pt>
    <dgm:pt modelId="{483225DF-24EB-4F5F-8D98-B78C842F266F}">
      <dgm:prSet/>
      <dgm:spPr/>
      <dgm:t>
        <a:bodyPr/>
        <a:lstStyle/>
        <a:p>
          <a:r>
            <a:rPr lang="en-US"/>
            <a:t>Hybrid sessions (in-person/online)</a:t>
          </a:r>
          <a:endParaRPr lang="en-US" dirty="0"/>
        </a:p>
      </dgm:t>
    </dgm:pt>
    <dgm:pt modelId="{C696FBD3-447B-45D1-88C3-A1A20667F4E8}" type="parTrans" cxnId="{3994D157-7E9B-496C-8CB2-74BCE48C12BD}">
      <dgm:prSet/>
      <dgm:spPr/>
      <dgm:t>
        <a:bodyPr/>
        <a:lstStyle/>
        <a:p>
          <a:endParaRPr lang="en-US"/>
        </a:p>
      </dgm:t>
    </dgm:pt>
    <dgm:pt modelId="{2A2F1178-1755-42A6-9315-F69E0640E8CB}" type="sibTrans" cxnId="{3994D157-7E9B-496C-8CB2-74BCE48C12BD}">
      <dgm:prSet/>
      <dgm:spPr/>
      <dgm:t>
        <a:bodyPr/>
        <a:lstStyle/>
        <a:p>
          <a:endParaRPr lang="en-US"/>
        </a:p>
      </dgm:t>
    </dgm:pt>
    <dgm:pt modelId="{F6CF3BF0-DABD-4CCE-9EF5-BF4758411129}">
      <dgm:prSet/>
      <dgm:spPr/>
      <dgm:t>
        <a:bodyPr/>
        <a:lstStyle/>
        <a:p>
          <a:r>
            <a:rPr lang="en-US" dirty="0"/>
            <a:t>Trained facilitators &amp; clear safeguarding pathways</a:t>
          </a:r>
        </a:p>
      </dgm:t>
    </dgm:pt>
    <dgm:pt modelId="{D7B2AFF4-8BFE-4CBA-82EA-6E825FD1E9E4}" type="parTrans" cxnId="{9E72489C-0921-4485-871C-D41CEC3ABD5D}">
      <dgm:prSet/>
      <dgm:spPr/>
      <dgm:t>
        <a:bodyPr/>
        <a:lstStyle/>
        <a:p>
          <a:endParaRPr lang="en-US"/>
        </a:p>
      </dgm:t>
    </dgm:pt>
    <dgm:pt modelId="{96A2C7B3-A9F1-4507-8669-7D59CFFF2DAC}" type="sibTrans" cxnId="{9E72489C-0921-4485-871C-D41CEC3ABD5D}">
      <dgm:prSet/>
      <dgm:spPr/>
      <dgm:t>
        <a:bodyPr/>
        <a:lstStyle/>
        <a:p>
          <a:endParaRPr lang="en-US"/>
        </a:p>
      </dgm:t>
    </dgm:pt>
    <dgm:pt modelId="{E650842F-1C6D-4686-A44D-92EC6BFE3D16}" type="pres">
      <dgm:prSet presAssocID="{CE958175-6E64-4CF0-B837-51B30D6D5613}" presName="Name0" presStyleCnt="0">
        <dgm:presLayoutVars>
          <dgm:dir/>
          <dgm:animLvl val="lvl"/>
          <dgm:resizeHandles/>
        </dgm:presLayoutVars>
      </dgm:prSet>
      <dgm:spPr/>
      <dgm:t>
        <a:bodyPr/>
        <a:lstStyle/>
        <a:p>
          <a:endParaRPr lang="en-US"/>
        </a:p>
      </dgm:t>
    </dgm:pt>
    <dgm:pt modelId="{012F4DCF-2AEA-4798-8AFD-A0B428003AB0}" type="pres">
      <dgm:prSet presAssocID="{2CE82C8F-2FB0-40F2-B44A-4E5D807BD774}" presName="linNode" presStyleCnt="0"/>
      <dgm:spPr/>
    </dgm:pt>
    <dgm:pt modelId="{BB0431B5-4298-4D87-A50C-C48B07D43610}" type="pres">
      <dgm:prSet presAssocID="{2CE82C8F-2FB0-40F2-B44A-4E5D807BD774}" presName="parentShp" presStyleLbl="node1" presStyleIdx="0" presStyleCnt="2">
        <dgm:presLayoutVars>
          <dgm:bulletEnabled val="1"/>
        </dgm:presLayoutVars>
      </dgm:prSet>
      <dgm:spPr/>
      <dgm:t>
        <a:bodyPr/>
        <a:lstStyle/>
        <a:p>
          <a:endParaRPr lang="en-US"/>
        </a:p>
      </dgm:t>
    </dgm:pt>
    <dgm:pt modelId="{949F54B9-77D7-4734-9620-74FF2B7DBF13}" type="pres">
      <dgm:prSet presAssocID="{2CE82C8F-2FB0-40F2-B44A-4E5D807BD774}" presName="childShp" presStyleLbl="bgAccFollowNode1" presStyleIdx="0" presStyleCnt="2">
        <dgm:presLayoutVars>
          <dgm:bulletEnabled val="1"/>
        </dgm:presLayoutVars>
      </dgm:prSet>
      <dgm:spPr/>
      <dgm:t>
        <a:bodyPr/>
        <a:lstStyle/>
        <a:p>
          <a:endParaRPr lang="en-US"/>
        </a:p>
      </dgm:t>
    </dgm:pt>
    <dgm:pt modelId="{6089A760-B74C-4C7F-B10C-2BBDC1777A01}" type="pres">
      <dgm:prSet presAssocID="{4ECBF3DE-D167-4B1A-BBDA-BC36C8D612DE}" presName="spacing" presStyleCnt="0"/>
      <dgm:spPr/>
    </dgm:pt>
    <dgm:pt modelId="{4CAC52AC-B711-4752-834B-A2527C5D8D82}" type="pres">
      <dgm:prSet presAssocID="{05265783-8A64-4043-BC32-2FB56A021D07}" presName="linNode" presStyleCnt="0"/>
      <dgm:spPr/>
    </dgm:pt>
    <dgm:pt modelId="{EC27D6AF-56D1-430D-AD8E-7968A71CED7C}" type="pres">
      <dgm:prSet presAssocID="{05265783-8A64-4043-BC32-2FB56A021D07}" presName="parentShp" presStyleLbl="node1" presStyleIdx="1" presStyleCnt="2">
        <dgm:presLayoutVars>
          <dgm:bulletEnabled val="1"/>
        </dgm:presLayoutVars>
      </dgm:prSet>
      <dgm:spPr/>
      <dgm:t>
        <a:bodyPr/>
        <a:lstStyle/>
        <a:p>
          <a:endParaRPr lang="en-US"/>
        </a:p>
      </dgm:t>
    </dgm:pt>
    <dgm:pt modelId="{646D2CD0-9915-42E3-8E8B-CAB9AA4A87C8}" type="pres">
      <dgm:prSet presAssocID="{05265783-8A64-4043-BC32-2FB56A021D07}" presName="childShp" presStyleLbl="bgAccFollowNode1" presStyleIdx="1" presStyleCnt="2">
        <dgm:presLayoutVars>
          <dgm:bulletEnabled val="1"/>
        </dgm:presLayoutVars>
      </dgm:prSet>
      <dgm:spPr/>
      <dgm:t>
        <a:bodyPr/>
        <a:lstStyle/>
        <a:p>
          <a:endParaRPr lang="en-US"/>
        </a:p>
      </dgm:t>
    </dgm:pt>
  </dgm:ptLst>
  <dgm:cxnLst>
    <dgm:cxn modelId="{57713EC8-E504-4B19-B375-4F6BA8E8F83E}" type="presOf" srcId="{AAB3CF64-C477-4A87-955F-7185271F0809}" destId="{949F54B9-77D7-4734-9620-74FF2B7DBF13}" srcOrd="0" destOrd="1" presId="urn:microsoft.com/office/officeart/2005/8/layout/vList6"/>
    <dgm:cxn modelId="{4CD572A1-396F-407C-960E-2B07383598C0}" type="presOf" srcId="{B3FB6AA7-8C1C-4A02-B607-93D98E02CCDA}" destId="{949F54B9-77D7-4734-9620-74FF2B7DBF13}" srcOrd="0" destOrd="2" presId="urn:microsoft.com/office/officeart/2005/8/layout/vList6"/>
    <dgm:cxn modelId="{64E12AA7-9D5E-4FF9-9F51-104DBD9F7535}" srcId="{CE958175-6E64-4CF0-B837-51B30D6D5613}" destId="{2CE82C8F-2FB0-40F2-B44A-4E5D807BD774}" srcOrd="0" destOrd="0" parTransId="{AB36D929-FC2C-414C-9CEF-C8E2F605805F}" sibTransId="{4ECBF3DE-D167-4B1A-BBDA-BC36C8D612DE}"/>
    <dgm:cxn modelId="{4C34E8E7-3786-4605-BC10-9604D07AB94B}" type="presOf" srcId="{7AF1260A-5975-4047-968C-25267ED016BB}" destId="{949F54B9-77D7-4734-9620-74FF2B7DBF13}" srcOrd="0" destOrd="0" presId="urn:microsoft.com/office/officeart/2005/8/layout/vList6"/>
    <dgm:cxn modelId="{5F22EEFD-C28A-409E-B5BB-A7299BD6685E}" type="presOf" srcId="{9F93E974-0188-4878-BBDC-2CA8D3B73B5B}" destId="{646D2CD0-9915-42E3-8E8B-CAB9AA4A87C8}" srcOrd="0" destOrd="0" presId="urn:microsoft.com/office/officeart/2005/8/layout/vList6"/>
    <dgm:cxn modelId="{9FB7A13E-CEAB-4A74-9239-AFBFEE0082DE}" type="presOf" srcId="{05265783-8A64-4043-BC32-2FB56A021D07}" destId="{EC27D6AF-56D1-430D-AD8E-7968A71CED7C}" srcOrd="0" destOrd="0" presId="urn:microsoft.com/office/officeart/2005/8/layout/vList6"/>
    <dgm:cxn modelId="{2AA7564B-6425-4373-9718-6F1975F7209C}" srcId="{05265783-8A64-4043-BC32-2FB56A021D07}" destId="{9F93E974-0188-4878-BBDC-2CA8D3B73B5B}" srcOrd="0" destOrd="0" parTransId="{5186B504-DFFC-4B03-AD91-4CFB5953AB6F}" sibTransId="{E8577796-F2BD-4F22-807C-54ED77F1EB3F}"/>
    <dgm:cxn modelId="{3994D157-7E9B-496C-8CB2-74BCE48C12BD}" srcId="{05265783-8A64-4043-BC32-2FB56A021D07}" destId="{483225DF-24EB-4F5F-8D98-B78C842F266F}" srcOrd="1" destOrd="0" parTransId="{C696FBD3-447B-45D1-88C3-A1A20667F4E8}" sibTransId="{2A2F1178-1755-42A6-9315-F69E0640E8CB}"/>
    <dgm:cxn modelId="{9E72489C-0921-4485-871C-D41CEC3ABD5D}" srcId="{05265783-8A64-4043-BC32-2FB56A021D07}" destId="{F6CF3BF0-DABD-4CCE-9EF5-BF4758411129}" srcOrd="2" destOrd="0" parTransId="{D7B2AFF4-8BFE-4CBA-82EA-6E825FD1E9E4}" sibTransId="{96A2C7B3-A9F1-4507-8669-7D59CFFF2DAC}"/>
    <dgm:cxn modelId="{57A56354-0FFA-4A0B-BF1D-6339529D5E7E}" srcId="{2CE82C8F-2FB0-40F2-B44A-4E5D807BD774}" destId="{B3FB6AA7-8C1C-4A02-B607-93D98E02CCDA}" srcOrd="2" destOrd="0" parTransId="{FB56D043-B84E-40AF-BAA3-C0DE232226BA}" sibTransId="{5AF46116-F0E0-4283-87D9-4AD970C50EEA}"/>
    <dgm:cxn modelId="{EB9F3CB6-6319-40A9-8CFE-C0A1E7CC5D14}" srcId="{CE958175-6E64-4CF0-B837-51B30D6D5613}" destId="{05265783-8A64-4043-BC32-2FB56A021D07}" srcOrd="1" destOrd="0" parTransId="{EDE718F4-DA53-4202-987B-AD73175F1DCA}" sibTransId="{242CFDAA-7EAA-477D-8E83-D4A391D5ACBC}"/>
    <dgm:cxn modelId="{696D6CDA-7D66-418F-BBE9-247626C34C9E}" srcId="{2CE82C8F-2FB0-40F2-B44A-4E5D807BD774}" destId="{7AF1260A-5975-4047-968C-25267ED016BB}" srcOrd="0" destOrd="0" parTransId="{53C622A9-2EBA-4224-A440-9E1C01BB396B}" sibTransId="{4665D7AB-9070-4C4A-90E5-A103259EA6E2}"/>
    <dgm:cxn modelId="{267C7674-76EA-432C-A022-96E57D45846C}" srcId="{2CE82C8F-2FB0-40F2-B44A-4E5D807BD774}" destId="{AAB3CF64-C477-4A87-955F-7185271F0809}" srcOrd="1" destOrd="0" parTransId="{2BCBA0AF-A48C-45D0-896D-E1478BE7F2F8}" sibTransId="{834B6654-DB28-47B3-8B3E-273E0D1C95FB}"/>
    <dgm:cxn modelId="{062C3A93-59B7-4B5C-924B-63C7DDB83B34}" type="presOf" srcId="{483225DF-24EB-4F5F-8D98-B78C842F266F}" destId="{646D2CD0-9915-42E3-8E8B-CAB9AA4A87C8}" srcOrd="0" destOrd="1" presId="urn:microsoft.com/office/officeart/2005/8/layout/vList6"/>
    <dgm:cxn modelId="{8E3D65E2-82EE-4688-993A-17F383FAF5F9}" type="presOf" srcId="{CE958175-6E64-4CF0-B837-51B30D6D5613}" destId="{E650842F-1C6D-4686-A44D-92EC6BFE3D16}" srcOrd="0" destOrd="0" presId="urn:microsoft.com/office/officeart/2005/8/layout/vList6"/>
    <dgm:cxn modelId="{0E7F32D8-CB5A-439B-9771-12E49FC891AA}" type="presOf" srcId="{F6CF3BF0-DABD-4CCE-9EF5-BF4758411129}" destId="{646D2CD0-9915-42E3-8E8B-CAB9AA4A87C8}" srcOrd="0" destOrd="2" presId="urn:microsoft.com/office/officeart/2005/8/layout/vList6"/>
    <dgm:cxn modelId="{34C0D61F-D6E3-43EF-9CBB-4A375ECCE2CE}" type="presOf" srcId="{2CE82C8F-2FB0-40F2-B44A-4E5D807BD774}" destId="{BB0431B5-4298-4D87-A50C-C48B07D43610}" srcOrd="0" destOrd="0" presId="urn:microsoft.com/office/officeart/2005/8/layout/vList6"/>
    <dgm:cxn modelId="{F8718F60-FC2A-44C7-9549-C92DAF7CCFA2}" type="presParOf" srcId="{E650842F-1C6D-4686-A44D-92EC6BFE3D16}" destId="{012F4DCF-2AEA-4798-8AFD-A0B428003AB0}" srcOrd="0" destOrd="0" presId="urn:microsoft.com/office/officeart/2005/8/layout/vList6"/>
    <dgm:cxn modelId="{4F23D78F-5288-4B40-A3D9-718E07867E49}" type="presParOf" srcId="{012F4DCF-2AEA-4798-8AFD-A0B428003AB0}" destId="{BB0431B5-4298-4D87-A50C-C48B07D43610}" srcOrd="0" destOrd="0" presId="urn:microsoft.com/office/officeart/2005/8/layout/vList6"/>
    <dgm:cxn modelId="{C1E17CD8-89A8-4EF3-BEBA-D33B3ABFE2DB}" type="presParOf" srcId="{012F4DCF-2AEA-4798-8AFD-A0B428003AB0}" destId="{949F54B9-77D7-4734-9620-74FF2B7DBF13}" srcOrd="1" destOrd="0" presId="urn:microsoft.com/office/officeart/2005/8/layout/vList6"/>
    <dgm:cxn modelId="{2B7D12BB-27B8-48B3-A611-5A31593EBF12}" type="presParOf" srcId="{E650842F-1C6D-4686-A44D-92EC6BFE3D16}" destId="{6089A760-B74C-4C7F-B10C-2BBDC1777A01}" srcOrd="1" destOrd="0" presId="urn:microsoft.com/office/officeart/2005/8/layout/vList6"/>
    <dgm:cxn modelId="{0C4DDD0A-1AFA-4D13-B6BD-4E0F721CDA23}" type="presParOf" srcId="{E650842F-1C6D-4686-A44D-92EC6BFE3D16}" destId="{4CAC52AC-B711-4752-834B-A2527C5D8D82}" srcOrd="2" destOrd="0" presId="urn:microsoft.com/office/officeart/2005/8/layout/vList6"/>
    <dgm:cxn modelId="{9521CE46-5B3A-41C3-850C-A99DCDCB4518}" type="presParOf" srcId="{4CAC52AC-B711-4752-834B-A2527C5D8D82}" destId="{EC27D6AF-56D1-430D-AD8E-7968A71CED7C}" srcOrd="0" destOrd="0" presId="urn:microsoft.com/office/officeart/2005/8/layout/vList6"/>
    <dgm:cxn modelId="{6E08156C-CEC7-47FD-82F2-3F1B2622FB2F}" type="presParOf" srcId="{4CAC52AC-B711-4752-834B-A2527C5D8D82}" destId="{646D2CD0-9915-42E3-8E8B-CAB9AA4A87C8}"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9F54B9-77D7-4734-9620-74FF2B7DBF13}">
      <dsp:nvSpPr>
        <dsp:cNvPr id="0" name=""/>
        <dsp:cNvSpPr/>
      </dsp:nvSpPr>
      <dsp:spPr>
        <a:xfrm>
          <a:off x="2415111" y="436"/>
          <a:ext cx="3622668" cy="1703107"/>
        </a:xfrm>
        <a:prstGeom prst="rightArrow">
          <a:avLst>
            <a:gd name="adj1" fmla="val 75000"/>
            <a:gd name="adj2" fmla="val 50000"/>
          </a:avLst>
        </a:prstGeom>
        <a:solidFill>
          <a:schemeClr val="accent6">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US" sz="1500" kern="1200" dirty="0"/>
            <a:t>Low recruitment or engagement</a:t>
          </a:r>
        </a:p>
        <a:p>
          <a:pPr marL="114300" lvl="1" indent="-114300" algn="l" defTabSz="666750">
            <a:lnSpc>
              <a:spcPct val="90000"/>
            </a:lnSpc>
            <a:spcBef>
              <a:spcPct val="0"/>
            </a:spcBef>
            <a:spcAft>
              <a:spcPct val="15000"/>
            </a:spcAft>
            <a:buChar char="••"/>
          </a:pPr>
          <a:r>
            <a:rPr lang="en-US" sz="1500" kern="1200"/>
            <a:t>Safeguarding disclosures</a:t>
          </a:r>
          <a:endParaRPr lang="en-US" sz="1500" kern="1200" dirty="0"/>
        </a:p>
        <a:p>
          <a:pPr marL="114300" lvl="1" indent="-114300" algn="l" defTabSz="666750">
            <a:lnSpc>
              <a:spcPct val="90000"/>
            </a:lnSpc>
            <a:spcBef>
              <a:spcPct val="0"/>
            </a:spcBef>
            <a:spcAft>
              <a:spcPct val="15000"/>
            </a:spcAft>
            <a:buChar char="••"/>
          </a:pPr>
          <a:r>
            <a:rPr lang="en-US" sz="1500" kern="1200" dirty="0"/>
            <a:t>Maintaining consistency in facilitation</a:t>
          </a:r>
        </a:p>
      </dsp:txBody>
      <dsp:txXfrm>
        <a:off x="2415111" y="213324"/>
        <a:ext cx="2984003" cy="1277331"/>
      </dsp:txXfrm>
    </dsp:sp>
    <dsp:sp modelId="{BB0431B5-4298-4D87-A50C-C48B07D43610}">
      <dsp:nvSpPr>
        <dsp:cNvPr id="0" name=""/>
        <dsp:cNvSpPr/>
      </dsp:nvSpPr>
      <dsp:spPr>
        <a:xfrm>
          <a:off x="0" y="436"/>
          <a:ext cx="2415111" cy="1703107"/>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a:lnSpc>
              <a:spcPct val="90000"/>
            </a:lnSpc>
            <a:spcBef>
              <a:spcPct val="0"/>
            </a:spcBef>
            <a:spcAft>
              <a:spcPct val="35000"/>
            </a:spcAft>
          </a:pPr>
          <a:r>
            <a:rPr lang="en-US" sz="3300" b="1" kern="1200" dirty="0"/>
            <a:t>Challenges</a:t>
          </a:r>
          <a:endParaRPr lang="en-US" sz="3300" kern="1200" dirty="0"/>
        </a:p>
      </dsp:txBody>
      <dsp:txXfrm>
        <a:off x="83139" y="83575"/>
        <a:ext cx="2248833" cy="1536829"/>
      </dsp:txXfrm>
    </dsp:sp>
    <dsp:sp modelId="{646D2CD0-9915-42E3-8E8B-CAB9AA4A87C8}">
      <dsp:nvSpPr>
        <dsp:cNvPr id="0" name=""/>
        <dsp:cNvSpPr/>
      </dsp:nvSpPr>
      <dsp:spPr>
        <a:xfrm>
          <a:off x="2415111" y="1873855"/>
          <a:ext cx="3622668" cy="1703107"/>
        </a:xfrm>
        <a:prstGeom prst="rightArrow">
          <a:avLst>
            <a:gd name="adj1" fmla="val 75000"/>
            <a:gd name="adj2" fmla="val 50000"/>
          </a:avLst>
        </a:prstGeom>
        <a:solidFill>
          <a:schemeClr val="accent6">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US" sz="1500" kern="1200" dirty="0"/>
            <a:t>Incentives (certificates, refreshments)</a:t>
          </a:r>
        </a:p>
        <a:p>
          <a:pPr marL="114300" lvl="1" indent="-114300" algn="l" defTabSz="666750">
            <a:lnSpc>
              <a:spcPct val="90000"/>
            </a:lnSpc>
            <a:spcBef>
              <a:spcPct val="0"/>
            </a:spcBef>
            <a:spcAft>
              <a:spcPct val="15000"/>
            </a:spcAft>
            <a:buChar char="••"/>
          </a:pPr>
          <a:r>
            <a:rPr lang="en-US" sz="1500" kern="1200"/>
            <a:t>Hybrid sessions (in-person/online)</a:t>
          </a:r>
          <a:endParaRPr lang="en-US" sz="1500" kern="1200" dirty="0"/>
        </a:p>
        <a:p>
          <a:pPr marL="114300" lvl="1" indent="-114300" algn="l" defTabSz="666750">
            <a:lnSpc>
              <a:spcPct val="90000"/>
            </a:lnSpc>
            <a:spcBef>
              <a:spcPct val="0"/>
            </a:spcBef>
            <a:spcAft>
              <a:spcPct val="15000"/>
            </a:spcAft>
            <a:buChar char="••"/>
          </a:pPr>
          <a:r>
            <a:rPr lang="en-US" sz="1500" kern="1200" dirty="0"/>
            <a:t>Trained facilitators &amp; clear safeguarding pathways</a:t>
          </a:r>
        </a:p>
      </dsp:txBody>
      <dsp:txXfrm>
        <a:off x="2415111" y="2086743"/>
        <a:ext cx="2984003" cy="1277331"/>
      </dsp:txXfrm>
    </dsp:sp>
    <dsp:sp modelId="{EC27D6AF-56D1-430D-AD8E-7968A71CED7C}">
      <dsp:nvSpPr>
        <dsp:cNvPr id="0" name=""/>
        <dsp:cNvSpPr/>
      </dsp:nvSpPr>
      <dsp:spPr>
        <a:xfrm>
          <a:off x="0" y="1873855"/>
          <a:ext cx="2415111" cy="1703107"/>
        </a:xfrm>
        <a:prstGeom prst="roundRec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a:lnSpc>
              <a:spcPct val="90000"/>
            </a:lnSpc>
            <a:spcBef>
              <a:spcPct val="0"/>
            </a:spcBef>
            <a:spcAft>
              <a:spcPct val="35000"/>
            </a:spcAft>
          </a:pPr>
          <a:r>
            <a:rPr lang="en-US" sz="3300" b="1" kern="1200" dirty="0"/>
            <a:t>Mitigation Strategies</a:t>
          </a:r>
          <a:endParaRPr lang="en-US" sz="3300" kern="1200" dirty="0"/>
        </a:p>
      </dsp:txBody>
      <dsp:txXfrm>
        <a:off x="83139" y="1956994"/>
        <a:ext cx="2248833" cy="1536829"/>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8758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6-Week Programme Overview of Healthy Relationships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Building Bonds, Strengthening Health is a six-week community health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that aims at supporting healthy relationships and emotional wellbeing in adults.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will take the interactive format of workshops, group discussions, peer learning and role-plays to provide the active participation and reflection through a combination of six weekly sessions that would last 90 minutes each. Every week will be dedicated to a specific aspect of relationship health Foundations of Healthy Relationships, Effective Communication and Active Listening, Boundaries, Consent and Respect,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Unhealthy Patterns, Digital Safety and Online Relationships, and finally, applying Skills and Local Signposting. These topics are intended to enable the participants to establish trust, enhance communication, learn about consent, and be aware of the dangerous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as they move between face-to-face and online relationships. The sessions shall be presented in community-based facilities like local youth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or university wellbeing hubs, which offer an inclusive and encouraging environment and encourage open-ended and respectful communication. Altogether, this campaign will enable people to build healthier and more respectful relationships, including the personal wellbeing and the health of the surrounding community (Umberson and Montez, 2010;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(WHO,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Reason to Choose Healthy Relationships.</a:t>
            </a:r>
          </a:p>
          <a:p>
            <a:r>
              <a:rPr lang="en-US" sz="1200" kern="1200" dirty="0">
                <a:solidFill>
                  <a:schemeClr val="tx1"/>
                </a:solidFill>
                <a:effectLst/>
                <a:latin typeface="+mn-lt"/>
                <a:ea typeface="+mn-ea"/>
                <a:cs typeface="+mn-cs"/>
              </a:rPr>
              <a:t>The choice to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healthy relationships is based on the increasing level of acknowledging social connectedness among determinants of health. The risk of mortality associated with loneliness and bad relationship quality has been linked to the same mortality risk as significant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risk factors like smoking and physical inactivity (Holt-</a:t>
            </a:r>
            <a:r>
              <a:rPr lang="en-US" sz="1200" kern="1200" dirty="0" err="1">
                <a:solidFill>
                  <a:schemeClr val="tx1"/>
                </a:solidFill>
                <a:effectLst/>
                <a:latin typeface="+mn-lt"/>
                <a:ea typeface="+mn-ea"/>
                <a:cs typeface="+mn-cs"/>
              </a:rPr>
              <a:t>Lunstad</a:t>
            </a:r>
            <a:r>
              <a:rPr lang="en-US" sz="1200" kern="1200" dirty="0">
                <a:solidFill>
                  <a:schemeClr val="tx1"/>
                </a:solidFill>
                <a:effectLst/>
                <a:latin typeface="+mn-lt"/>
                <a:ea typeface="+mn-ea"/>
                <a:cs typeface="+mn-cs"/>
              </a:rPr>
              <a:t> et al., 2015). Besides, the COVID-19 epidemic demonstrated the instability of social relations, since the isolation process and strain put on the relations aggravated the psychological distress of the population (Prime, Wade, and Browne, 2020). To develop resilience and social capital, improvement of relationship health is necessary especially in cases of adults who are typically burdened by work, caregiving, and overload in digital communication. Targeting the relationship skills and emotional wellbeing, this intervention intends to cover an under-reported yet important area of the public health that defines various outcomes such as mental health, substance use, and community engagement (Umberson and Karas Monte, 2020).</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Campaign Aims and SMART Objectives</a:t>
            </a:r>
          </a:p>
          <a:p>
            <a:r>
              <a:rPr lang="en-US" sz="1200" kern="1200" dirty="0">
                <a:solidFill>
                  <a:schemeClr val="tx1"/>
                </a:solidFill>
                <a:effectLst/>
                <a:latin typeface="+mn-lt"/>
                <a:ea typeface="+mn-ea"/>
                <a:cs typeface="+mn-cs"/>
              </a:rPr>
              <a:t>The main objective of the Building Bonds, Strengthening Health campaign is to empower youth adults to establish respectful, safe and supportive relationships. The initial specific objective is to enhance the awareness of healthy relationship traits among the participants and to measure how the results directly with an objective of a 60% improvement on scores on pre- and post-</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surveys. This is in accordance with the principle of public health that the principle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is based on awareness and education (Umberson and Montez, 2010). The second goal lies in enhancing the communication and setting boundaries, and the objective is to have 70 percent of the participants to display two or more new skills during the role-play activities. Skill-building on the ground is necessary since knowledge alone does not ensure the change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skills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facilitates confidence and life performance (Bandura, 1986). The third objective will be to increase the knowledge of the local and national support services, and the measurable goal is the completion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by half of the participants who will know at least two services. All these SMART goals together give specific, quantifiable results that make the results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measurable and systematically evaluate their success.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Campaign Activities and promotion poster.</a:t>
            </a:r>
          </a:p>
          <a:p>
            <a:r>
              <a:rPr lang="en-US" sz="1200" kern="1200" dirty="0">
                <a:solidFill>
                  <a:schemeClr val="tx1"/>
                </a:solidFill>
                <a:effectLst/>
                <a:latin typeface="+mn-lt"/>
                <a:ea typeface="+mn-ea"/>
                <a:cs typeface="+mn-cs"/>
              </a:rPr>
              <a:t>The campaign has a number of interactive activities that will be used to attract the participants and remind them about learning. There will be group challenges, peer-led discussions, and role-play exercises based on scenarios where participants train communication, empathy, and boundary-setting skills in real-world settings (Gray, 2019). The educational videos and digital infographics are used to support the face-to-face sessions with the educational resources that are well-constructed through visual and interactive means. The anonymity of the Q&amp;A sessions will allow participants to discuss sensitive subjects, and the drop-in support clinic during week six will provide further advice and referrals to services. The advertisement poster has the title Respect. Talk. Protect., makes it clear that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free and beneficial, and encourages 1825-year-old individuals to </a:t>
            </a:r>
            <a:r>
              <a:rPr lang="en-US" sz="1200" kern="1200" dirty="0" err="1">
                <a:solidFill>
                  <a:schemeClr val="tx1"/>
                </a:solidFill>
                <a:effectLst/>
                <a:latin typeface="+mn-lt"/>
                <a:ea typeface="+mn-ea"/>
                <a:cs typeface="+mn-cs"/>
              </a:rPr>
              <a:t>enrol</a:t>
            </a:r>
            <a:r>
              <a:rPr lang="en-US" sz="1200" kern="1200" dirty="0">
                <a:solidFill>
                  <a:schemeClr val="tx1"/>
                </a:solidFill>
                <a:effectLst/>
                <a:latin typeface="+mn-lt"/>
                <a:ea typeface="+mn-ea"/>
                <a:cs typeface="+mn-cs"/>
              </a:rPr>
              <a:t> in the six-week course. The presence of QR codes, logos, and contacts make sure that the participants can effortlessly obtain additional materials and contact the local and national support services and support engagement and retention.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Partners &amp; Resources</a:t>
            </a:r>
          </a:p>
          <a:p>
            <a:r>
              <a:rPr lang="en-US" sz="1200" kern="1200" dirty="0">
                <a:solidFill>
                  <a:schemeClr val="tx1"/>
                </a:solidFill>
                <a:effectLst/>
                <a:latin typeface="+mn-lt"/>
                <a:ea typeface="+mn-ea"/>
                <a:cs typeface="+mn-cs"/>
              </a:rPr>
              <a:t>Partnership with local and national partners will further increase the credibility, audience, and availability of resources to the campaign. The council public health team, university student wellbeing services, youth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GP clinics is considered a local partner that offers community-based points of access to recruitment and support. The NHS, </a:t>
            </a:r>
            <a:r>
              <a:rPr lang="en-US" sz="1200" kern="1200" dirty="0" err="1">
                <a:solidFill>
                  <a:schemeClr val="tx1"/>
                </a:solidFill>
                <a:effectLst/>
                <a:latin typeface="+mn-lt"/>
                <a:ea typeface="+mn-ea"/>
                <a:cs typeface="+mn-cs"/>
              </a:rPr>
              <a:t>YoungMinds</a:t>
            </a:r>
            <a:r>
              <a:rPr lang="en-US" sz="1200" kern="1200" dirty="0">
                <a:solidFill>
                  <a:schemeClr val="tx1"/>
                </a:solidFill>
                <a:effectLst/>
                <a:latin typeface="+mn-lt"/>
                <a:ea typeface="+mn-ea"/>
                <a:cs typeface="+mn-cs"/>
              </a:rPr>
              <a:t>, Women Aid, and Victim Support are some of the national partners that provide evidence-based resources, mental health support, and advocacy advice, which help to supplement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content and provide it with alignment with the best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(Public Health England, 2021). Common resources, such as the NHS Every Mind Matters toolkit, NSPCC relationship activity packs, social media templates, and printed leaflets allow replicating the strategies that have been proven successful and ensure the consistency between the sessions. Through such partnerships,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enjoys maximum reach, efficiency and effectiveness and enhance the support system of the participants.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Evaluation and Measurement.</a:t>
            </a:r>
          </a:p>
          <a:p>
            <a:r>
              <a:rPr lang="en-US" sz="1200" kern="1200" dirty="0">
                <a:solidFill>
                  <a:schemeClr val="tx1"/>
                </a:solidFill>
                <a:effectLst/>
                <a:latin typeface="+mn-lt"/>
                <a:ea typeface="+mn-ea"/>
                <a:cs typeface="+mn-cs"/>
              </a:rPr>
              <a:t>Assessment is part and parcel of determining the success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and making it improve overtime. Attendance, level of engagement and participation will be monitored during process evaluation to ascertain that the delivery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as planned. The knowledge, skills acquisition, and attitudes will be assessed with help of outcome evaluation (pre and post-questionnaires, role-play assessment as well as digital surveys) (Silverman, 2022). Impact evaluation will be done to look at sustainability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three months after the intervention with the help of follow-up surveys, focus groups and interviews to capture qualitative data. Success indicators include 60-70 percent improvement in essential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and knowledge indicators and will show significant changes in the relationship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and emotional wellbeing. Combined, these evaluation methods give a detailed use of both short-term and long-term effect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which can be used as a basis in evidence-based decision-making to follow up on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in future.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advantages of Healthy Relationship </a:t>
            </a:r>
            <a:r>
              <a:rPr lang="en-US" sz="1200" b="1" kern="1200" dirty="0" err="1">
                <a:solidFill>
                  <a:schemeClr val="tx1"/>
                </a:solidFill>
                <a:effectLst/>
                <a:latin typeface="+mn-lt"/>
                <a:ea typeface="+mn-ea"/>
                <a:cs typeface="+mn-cs"/>
              </a:rPr>
              <a:t>Behaviours</a:t>
            </a:r>
            <a:r>
              <a:rPr lang="en-US" sz="1200" b="1"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Healthy relationship promotion provides a diversity of physiological, sociological and psychological payoffs. Physiologically, the participants have a lower stress level, better sleep, and better immune functioning and this helps in overall physical health (Holt-</a:t>
            </a:r>
            <a:r>
              <a:rPr lang="en-US" sz="1200" kern="1200" dirty="0" err="1">
                <a:solidFill>
                  <a:schemeClr val="tx1"/>
                </a:solidFill>
                <a:effectLst/>
                <a:latin typeface="+mn-lt"/>
                <a:ea typeface="+mn-ea"/>
                <a:cs typeface="+mn-cs"/>
              </a:rPr>
              <a:t>Lunstad</a:t>
            </a:r>
            <a:r>
              <a:rPr lang="en-US" sz="1200" kern="1200" dirty="0">
                <a:solidFill>
                  <a:schemeClr val="tx1"/>
                </a:solidFill>
                <a:effectLst/>
                <a:latin typeface="+mn-lt"/>
                <a:ea typeface="+mn-ea"/>
                <a:cs typeface="+mn-cs"/>
              </a:rPr>
              <a:t> and Smith, 2012). Social networks, isolation reduction, and community cohesion are strengthened by stronger relationships which in turn strengthens social determinants of health (Umberson and Montez, 2010). On the psychological level, enhanced self-esteem and life satisfaction are brought about by better communication, empathy, and emotional regulation, which lead to resilience and a positive psychological condition. The </a:t>
            </a:r>
            <a:r>
              <a:rPr lang="en-US" sz="1200" kern="1200" dirty="0" err="1">
                <a:solidFill>
                  <a:schemeClr val="tx1"/>
                </a:solidFill>
                <a:effectLst/>
                <a:latin typeface="+mn-lt"/>
                <a:ea typeface="+mn-ea"/>
                <a:cs typeface="+mn-cs"/>
              </a:rPr>
              <a:t>visualisations</a:t>
            </a:r>
            <a:r>
              <a:rPr lang="en-US" sz="1200" kern="1200" dirty="0">
                <a:solidFill>
                  <a:schemeClr val="tx1"/>
                </a:solidFill>
                <a:effectLst/>
                <a:latin typeface="+mn-lt"/>
                <a:ea typeface="+mn-ea"/>
                <a:cs typeface="+mn-cs"/>
              </a:rPr>
              <a:t>, in the form of infographics, will be useful in making participants grasp the interconnection between these benefits, and it is important to highlight that the relationship health is a multidimensional determinant of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Barriers and </a:t>
            </a:r>
            <a:r>
              <a:rPr lang="en-US" sz="1200" b="1" kern="1200" dirty="0" err="1">
                <a:solidFill>
                  <a:schemeClr val="tx1"/>
                </a:solidFill>
                <a:effectLst/>
                <a:latin typeface="+mn-lt"/>
                <a:ea typeface="+mn-ea"/>
                <a:cs typeface="+mn-cs"/>
              </a:rPr>
              <a:t>Behavioural</a:t>
            </a:r>
            <a:r>
              <a:rPr lang="en-US" sz="1200" b="1" kern="1200" dirty="0">
                <a:solidFill>
                  <a:schemeClr val="tx1"/>
                </a:solidFill>
                <a:effectLst/>
                <a:latin typeface="+mn-lt"/>
                <a:ea typeface="+mn-ea"/>
                <a:cs typeface="+mn-cs"/>
              </a:rPr>
              <a:t> Theories.</a:t>
            </a: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theories support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design and implementation and are the foundation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The Theory of Planned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(Ajzen, 1991), and the Social Cognitive Theory (Bandura, 1986) refer to the area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by focusing on the impact of attitudes, subjective norms, and perceived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control and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on the impact of learning through observation, modelling, and reinforcement. Transtheoretical Model also enables customization of activities based on the willingness of the participants to change that makes it more engaging and effective. Although there are the above strengths, notable impediments to participation include </a:t>
            </a:r>
            <a:r>
              <a:rPr lang="en-US" sz="1200" kern="1200" dirty="0" err="1">
                <a:solidFill>
                  <a:schemeClr val="tx1"/>
                </a:solidFill>
                <a:effectLst/>
                <a:latin typeface="+mn-lt"/>
                <a:ea typeface="+mn-ea"/>
                <a:cs typeface="+mn-cs"/>
              </a:rPr>
              <a:t>stigmatisation</a:t>
            </a:r>
            <a:r>
              <a:rPr lang="en-US" sz="1200" kern="1200" dirty="0">
                <a:solidFill>
                  <a:schemeClr val="tx1"/>
                </a:solidFill>
                <a:effectLst/>
                <a:latin typeface="+mn-lt"/>
                <a:ea typeface="+mn-ea"/>
                <a:cs typeface="+mn-cs"/>
              </a:rPr>
              <a:t> of relationships, fear of embarrassment, and lack of awareness of existing services. The barriers are alleviated in the campaign with the help of peer facilitation, confidential environment, and the ability to arrange the time, which guarantees a positive, inclusive atmosphere that helps to discuss honestly and develop skills.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sz="1200" b="1" kern="1200" dirty="0">
                <a:solidFill>
                  <a:schemeClr val="tx1"/>
                </a:solidFill>
                <a:effectLst/>
                <a:latin typeface="+mn-lt"/>
                <a:ea typeface="+mn-ea"/>
                <a:cs typeface="+mn-cs"/>
              </a:rPr>
              <a:t>Challenges and mitigation.</a:t>
            </a:r>
          </a:p>
          <a:p>
            <a:r>
              <a:rPr lang="en-US" sz="1200" kern="1200" dirty="0">
                <a:solidFill>
                  <a:schemeClr val="tx1"/>
                </a:solidFill>
                <a:effectLst/>
                <a:latin typeface="+mn-lt"/>
                <a:ea typeface="+mn-ea"/>
                <a:cs typeface="+mn-cs"/>
              </a:rPr>
              <a:t>There are various challenges to the implementation of community-based healthy relationship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which is low recruitment/engagement, possible safeguarding disclosures, and consistency in facilitation. Some of the mitigation measures involve incentive deals like certificate awards and refreshments as incentives to attend, hybrid sessions that relieve participation and online sessions, where facilitators are ready to give training on safeguarding and risk management guidelines. Transparent protection channels, oversight, and unremitting facilitator backing will keep the sessions safe, inclusive, and efficient. All these strategies together can make it a well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and conducive environment that will lead to long term learning and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a:t>
            </a:r>
          </a:p>
          <a:p>
            <a:endParaRPr lang="en-US" dirty="0"/>
          </a:p>
        </p:txBody>
      </p:sp>
    </p:spTree>
    <p:extLst>
      <p:ext uri="{BB962C8B-B14F-4D97-AF65-F5344CB8AC3E}">
        <p14:creationId xmlns:p14="http://schemas.microsoft.com/office/powerpoint/2010/main" val="1536285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Timeline and Budget Overview.</a:t>
            </a:r>
          </a:p>
          <a:p>
            <a:r>
              <a:rPr lang="en-US" sz="1200" kern="1200" dirty="0">
                <a:solidFill>
                  <a:schemeClr val="tx1"/>
                </a:solidFill>
                <a:effectLst/>
                <a:latin typeface="+mn-lt"/>
                <a:ea typeface="+mn-ea"/>
                <a:cs typeface="+mn-cs"/>
              </a:rPr>
              <a:t>The campaign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will have four weeks to plan and form partnership, two weeks to recruit, six weeks to give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and a period of three months to evaluate and follow-up. This is a planned timetable that will have sufficient planning, activity and data gathering to gauge impact. The budget is approximated as follows: the total cost of the budget amounts to 1100, out of which the facilitator costs will amount to 600, venue hiring and resources to 250, digital and print materials to 150, and refreshments to 100. Funding will be suggested through a local council grant, which will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viability and the local community backing of the project. Resource allocation properly would make sure that all elements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such as participation to evaluation, are well covered, which would aid in the sustainability of the intervention in the long-run (Gray, 2019; Public Health England,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Sustainability and long term Impact.</a:t>
            </a:r>
          </a:p>
          <a:p>
            <a:r>
              <a:rPr lang="en-US" sz="1200" kern="1200" dirty="0">
                <a:solidFill>
                  <a:schemeClr val="tx1"/>
                </a:solidFill>
                <a:effectLst/>
                <a:latin typeface="+mn-lt"/>
                <a:ea typeface="+mn-ea"/>
                <a:cs typeface="+mn-cs"/>
              </a:rPr>
              <a:t>In order to make the Building Bonds, Strengthening Health campaign a success in the long run, sustainability is incorporated at all levels of planning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The campaign seeks to address the three-month scope of the implementation by ensuring that in addition to the six-week delivery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the campaign creates a peer ambassador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in the universities and community youth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to enable participants to carry on with the promotion of the healthy relationship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among their peers. Based on the Social Cognitive Theory proposed by Bandura (1986), peer reinforcements and observational learning are important in maintaining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The toolkits and other digital materials used in education will be distributed freely, so that those who facilitate and participate in learning may revisit the materials when the campaign is over. The constant interaction on social media sites will help in keeping the awareness and interaction with the community. Moreover, the long-term effect of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will be evaluated annually and permit evidence-based changes in accordance with the new demands of the public health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2022). The model will make the campaign relevant, scalable and effective in the long run.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Inclusivity and Accessibility.</a:t>
            </a:r>
          </a:p>
          <a:p>
            <a:r>
              <a:rPr lang="en-US" sz="1200" kern="1200" dirty="0">
                <a:solidFill>
                  <a:schemeClr val="tx1"/>
                </a:solidFill>
                <a:effectLst/>
                <a:latin typeface="+mn-lt"/>
                <a:ea typeface="+mn-ea"/>
                <a:cs typeface="+mn-cs"/>
              </a:rPr>
              <a:t>This health promotion campaign needs inclusivity and accessibility as they should make sure that every participant is able to participate equally and comfortably. Both the materials and discussions are culturally sensitive and they contribute to the diversity of the target audience. This is in line with the emphasis of WHO (2022) on equity in health education, in which interventions need to focus on social, cultural, and linguistic disparities.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inclusive and accommodates needs of people with different needs as it includes captioned videos, accessible venues, and interpreters. In addition, meetings have discussions that accommodate LGBTQIA+ views, meaning that no relationships experiences would be ignored (Public Health England [PHE], 2021). The campaign fosters engagement, trust, and general effectiveness, which are the main elements of health interventions between communities, by providing a safe and non-judgmental learning environment (Umberson and Montez, 2010).</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Digital and Social Media Engagement.</a:t>
            </a:r>
          </a:p>
          <a:p>
            <a:r>
              <a:rPr lang="en-US" sz="1200" kern="1200" dirty="0">
                <a:solidFill>
                  <a:schemeClr val="tx1"/>
                </a:solidFill>
                <a:effectLst/>
                <a:latin typeface="+mn-lt"/>
                <a:ea typeface="+mn-ea"/>
                <a:cs typeface="+mn-cs"/>
              </a:rPr>
              <a:t>Online interactions play an important role in the contemporary health promotion and more so where the young adults are very active on social networks. The campaign allows accessing the target audience via Instagram, Tik Tok, and Facebook as platforms with short educative videos, live question and answer, and user-generated content under the hashtag </a:t>
            </a:r>
            <a:r>
              <a:rPr lang="en-US" sz="1200" kern="1200" dirty="0" err="1">
                <a:solidFill>
                  <a:schemeClr val="tx1"/>
                </a:solidFill>
                <a:effectLst/>
                <a:latin typeface="+mn-lt"/>
                <a:ea typeface="+mn-ea"/>
                <a:cs typeface="+mn-cs"/>
              </a:rPr>
              <a:t>HealthyConnectionsUK</a:t>
            </a:r>
            <a:r>
              <a:rPr lang="en-US" sz="1200" kern="1200" dirty="0">
                <a:solidFill>
                  <a:schemeClr val="tx1"/>
                </a:solidFill>
                <a:effectLst/>
                <a:latin typeface="+mn-lt"/>
                <a:ea typeface="+mn-ea"/>
                <a:cs typeface="+mn-cs"/>
              </a:rPr>
              <a:t>. This correlates with the fact that the research has proposed that digital health intervention enhances access, peer engagement, and sustained engagement (Grey, 2019). The social media does not only strengthens important themes on respect, consent, and communication but also promotes further discussion in a relaxed and informal style. Cooperation with student influencers and wellbeing ambassadors will also enhance awareness levels, making the talks about relationship health as normal. The digital surveys and QR code represent an easy way of obtaining feedback, which guarantees constant progress and an active role of a participant in designing further sessions.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and Call to Action.</a:t>
            </a:r>
          </a:p>
          <a:p>
            <a:r>
              <a:rPr lang="en-US" sz="1200" kern="1200" dirty="0">
                <a:solidFill>
                  <a:schemeClr val="tx1"/>
                </a:solidFill>
                <a:effectLst/>
                <a:latin typeface="+mn-lt"/>
                <a:ea typeface="+mn-ea"/>
                <a:cs typeface="+mn-cs"/>
              </a:rPr>
              <a:t>To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Building Bonds, Strengthening Health campaign, puts forward the point that healthy relationships are essential to the emotional resilience, social wellbeing and quality of life. Through the establishment of awareness, communication skills and respect, the participants are enabled to develop safe and conducive relationships offline and online. Social relationships as Umberson and Montez (2010) note play a great role in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stress levels, better mental well-being, and longer lifespans. The holistic nature of the campaign, as it involves peer support, inclusivity, and online interaction, will guarantee a wide-range and long-lasting effect on the population health. The participants will be encouraged to be the promoters of healthy relationships in their communities and further the message of the campaign: Respect. Talk. Protect.” This continuous education and empowerment process is in line with the vision of the WHO (2022) of community-oriented health promotion, which implies that people should become the participants of the positive social change.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Ajzen, I. (1991). The theory of planned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Organizational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Human Decision Processes, 50(2), 179–211.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Bandura, A. (1986). Social foundations of thought and action: A social cognitive theory. Prentice-Hall.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Bronfenbrenner, U. (1994). Ecological models of human development. In T. Husen &amp; T. N. Postlethwaite (Eds.), International </a:t>
            </a:r>
            <a:r>
              <a:rPr lang="en-GB" sz="1200" kern="1200" dirty="0" err="1">
                <a:solidFill>
                  <a:schemeClr val="tx1"/>
                </a:solidFill>
                <a:effectLst/>
                <a:latin typeface="+mn-lt"/>
                <a:ea typeface="+mn-ea"/>
                <a:cs typeface="+mn-cs"/>
              </a:rPr>
              <a:t>encyclopedia</a:t>
            </a:r>
            <a:r>
              <a:rPr lang="en-GB" sz="1200" kern="1200" dirty="0">
                <a:solidFill>
                  <a:schemeClr val="tx1"/>
                </a:solidFill>
                <a:effectLst/>
                <a:latin typeface="+mn-lt"/>
                <a:ea typeface="+mn-ea"/>
                <a:cs typeface="+mn-cs"/>
              </a:rPr>
              <a:t> of education (2nd ed.). Pergamon.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Gray, D. E. (2019). Doing research in the business world (2nd ed.). SAGE.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Holt-</a:t>
            </a:r>
            <a:r>
              <a:rPr lang="en-GB" sz="1200" kern="1200" dirty="0" err="1">
                <a:solidFill>
                  <a:schemeClr val="tx1"/>
                </a:solidFill>
                <a:effectLst/>
                <a:latin typeface="+mn-lt"/>
                <a:ea typeface="+mn-ea"/>
                <a:cs typeface="+mn-cs"/>
              </a:rPr>
              <a:t>Lunstad</a:t>
            </a:r>
            <a:r>
              <a:rPr lang="en-GB" sz="1200" kern="1200" dirty="0">
                <a:solidFill>
                  <a:schemeClr val="tx1"/>
                </a:solidFill>
                <a:effectLst/>
                <a:latin typeface="+mn-lt"/>
                <a:ea typeface="+mn-ea"/>
                <a:cs typeface="+mn-cs"/>
              </a:rPr>
              <a:t>, J., &amp; Smith, T. B. (2012). Social relationships and mortality risk: A meta-analytic review. </a:t>
            </a:r>
            <a:r>
              <a:rPr lang="en-GB" sz="1200" kern="1200" dirty="0" err="1">
                <a:solidFill>
                  <a:schemeClr val="tx1"/>
                </a:solidFill>
                <a:effectLst/>
                <a:latin typeface="+mn-lt"/>
                <a:ea typeface="+mn-ea"/>
                <a:cs typeface="+mn-cs"/>
              </a:rPr>
              <a:t>PLoS</a:t>
            </a:r>
            <a:r>
              <a:rPr lang="en-GB" sz="1200" kern="1200" dirty="0">
                <a:solidFill>
                  <a:schemeClr val="tx1"/>
                </a:solidFill>
                <a:effectLst/>
                <a:latin typeface="+mn-lt"/>
                <a:ea typeface="+mn-ea"/>
                <a:cs typeface="+mn-cs"/>
              </a:rPr>
              <a:t> Medicine, 7(7), e1000316.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Holt-</a:t>
            </a:r>
            <a:r>
              <a:rPr lang="en-GB" sz="1200" kern="1200" dirty="0" err="1">
                <a:solidFill>
                  <a:schemeClr val="tx1"/>
                </a:solidFill>
                <a:effectLst/>
                <a:latin typeface="+mn-lt"/>
                <a:ea typeface="+mn-ea"/>
                <a:cs typeface="+mn-cs"/>
              </a:rPr>
              <a:t>Lunstad</a:t>
            </a:r>
            <a:r>
              <a:rPr lang="en-GB" sz="1200" kern="1200" dirty="0">
                <a:solidFill>
                  <a:schemeClr val="tx1"/>
                </a:solidFill>
                <a:effectLst/>
                <a:latin typeface="+mn-lt"/>
                <a:ea typeface="+mn-ea"/>
                <a:cs typeface="+mn-cs"/>
              </a:rPr>
              <a:t>, J., Smith, T. B., Baker, M., Harris, T., &amp; Stephenson, D. (2015). Loneliness and social isolation as risk factors for mortality: A meta-analytic review. Perspectives on Psychological Science, 10(2), 227–237.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Office for National Statistics (ONS). (2023). Adult wellbeing and relationships in the UK.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Prime, H., Wade, M., &amp; Browne, D. T. (2020). Risk and resilience in family wellbeing during the COVID-19 pandemic. American Psychologist, 75(5), 631–643.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Health England (2021). Improving health and wellbeing through relationships. GOV.UK.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Saunders, M., Lewis, P., &amp; Thornhill, A. (2019). Research methods for business students (8th ed.). Pearson.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Silverman, D. (2022). Doing qualitative research (6th ed.). SAGE.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Umberson, D., &amp; Karas Monte, J. K. (2020). Social relationships and health: A flashpoint for health policy. Journal of Health and Social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61(2), 182–195.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Umberson, D., &amp; Montez, J. K. (2010). Social relationships and health: A flashpoint for health policy. Journal of Health and Social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51(S), S54–S66.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United Nations (2023). Sustainable Development Goals Report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Health Organization (1986). Ottawa Charter for Health Promotion. WHO.</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Health Organization (2022). Health promotion and social wellbeing. WHO.</a:t>
            </a:r>
            <a:endParaRPr lang="en-US"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853677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txBody>
          <a:bodyPr/>
          <a:lstStyle/>
          <a:p>
            <a:endParaRPr lang="en-US"/>
          </a:p>
        </p:txBody>
      </p:sp>
      <p:sp>
        <p:nvSpPr>
          <p:cNvPr id="3" name="Shape 1"/>
          <p:cNvSpPr/>
          <p:nvPr/>
        </p:nvSpPr>
        <p:spPr>
          <a:xfrm>
            <a:off x="0" y="0"/>
            <a:ext cx="14630400" cy="8229600"/>
          </a:xfrm>
          <a:prstGeom prst="rect">
            <a:avLst/>
          </a:prstGeom>
          <a:solidFill>
            <a:srgbClr val="F6EBD4"/>
          </a:solidFill>
          <a:ln/>
        </p:spPr>
        <p:txBody>
          <a:bodyPr/>
          <a:lstStyle/>
          <a:p>
            <a:endParaRPr lang="en-US"/>
          </a:p>
        </p:txBody>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pic>
        <p:nvPicPr>
          <p:cNvPr id="4" name="Image 0" descr="preencoded.png">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1.svg"/><Relationship Id="rId10" Type="http://schemas.openxmlformats.org/officeDocument/2006/relationships/image" Target="../media/image4.png"/><Relationship Id="rId4" Type="http://schemas.openxmlformats.org/officeDocument/2006/relationships/image" Target="../media/image10.png"/><Relationship Id="rId9" Type="http://schemas.openxmlformats.org/officeDocument/2006/relationships/image" Target="../media/image15.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1.png"/><Relationship Id="rId18" Type="http://schemas.openxmlformats.org/officeDocument/2006/relationships/image" Target="../media/image4.png"/><Relationship Id="rId3" Type="http://schemas.openxmlformats.org/officeDocument/2006/relationships/image" Target="../media/image14.png"/><Relationship Id="rId7" Type="http://schemas.openxmlformats.org/officeDocument/2006/relationships/image" Target="../media/image17.png"/><Relationship Id="rId12" Type="http://schemas.openxmlformats.org/officeDocument/2006/relationships/image" Target="../media/image20.png"/><Relationship Id="rId17" Type="http://schemas.openxmlformats.org/officeDocument/2006/relationships/image" Target="../media/image31.svg"/><Relationship Id="rId2" Type="http://schemas.openxmlformats.org/officeDocument/2006/relationships/notesSlide" Target="../notesSlides/notesSlide8.xml"/><Relationship Id="rId16" Type="http://schemas.openxmlformats.org/officeDocument/2006/relationships/image" Target="../media/image23.png"/><Relationship Id="rId1" Type="http://schemas.openxmlformats.org/officeDocument/2006/relationships/slideLayout" Target="../slideLayouts/slideLayout9.xml"/><Relationship Id="rId6" Type="http://schemas.openxmlformats.org/officeDocument/2006/relationships/image" Target="../media/image16.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2.png"/><Relationship Id="rId10" Type="http://schemas.openxmlformats.org/officeDocument/2006/relationships/image" Target="../media/image19.png"/><Relationship Id="rId4" Type="http://schemas.openxmlformats.org/officeDocument/2006/relationships/image" Target="../media/image15.png"/><Relationship Id="rId9" Type="http://schemas.openxmlformats.org/officeDocument/2006/relationships/image" Target="../media/image18.png"/><Relationship Id="rId14" Type="http://schemas.openxmlformats.org/officeDocument/2006/relationships/image" Target="../media/image28.sv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38.svg"/><Relationship Id="rId11" Type="http://schemas.openxmlformats.org/officeDocument/2006/relationships/image" Target="../media/image4.png"/><Relationship Id="rId5" Type="http://schemas.openxmlformats.org/officeDocument/2006/relationships/image" Target="../media/image28.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29600"/>
          </a:xfrm>
          <a:prstGeom prst="rect">
            <a:avLst/>
          </a:prstGeom>
        </p:spPr>
      </p:pic>
      <p:sp>
        <p:nvSpPr>
          <p:cNvPr id="3" name="Text 0"/>
          <p:cNvSpPr/>
          <p:nvPr/>
        </p:nvSpPr>
        <p:spPr>
          <a:xfrm>
            <a:off x="675645" y="3463998"/>
            <a:ext cx="5907881"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Healthy Relationships</a:t>
            </a:r>
            <a:endParaRPr lang="en-US" sz="4450" dirty="0">
              <a:latin typeface="Arial" panose="020B0604020202020204" pitchFamily="34" charset="0"/>
              <a:cs typeface="Arial" panose="020B0604020202020204" pitchFamily="34" charset="0"/>
            </a:endParaRPr>
          </a:p>
        </p:txBody>
      </p:sp>
      <p:sp>
        <p:nvSpPr>
          <p:cNvPr id="5" name="Text 2"/>
          <p:cNvSpPr/>
          <p:nvPr/>
        </p:nvSpPr>
        <p:spPr>
          <a:xfrm>
            <a:off x="692190" y="4892713"/>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Public Health Campaign for Young Adults (18–25 years)</a:t>
            </a:r>
            <a:endParaRPr lang="en-US" sz="1750" dirty="0">
              <a:latin typeface="Arial" panose="020B0604020202020204" pitchFamily="34" charset="0"/>
              <a:cs typeface="Arial" panose="020B0604020202020204" pitchFamily="34" charset="0"/>
            </a:endParaRPr>
          </a:p>
        </p:txBody>
      </p:sp>
      <p:sp>
        <p:nvSpPr>
          <p:cNvPr id="6" name="Text 3"/>
          <p:cNvSpPr/>
          <p:nvPr/>
        </p:nvSpPr>
        <p:spPr>
          <a:xfrm>
            <a:off x="692190" y="3018116"/>
            <a:ext cx="7556421" cy="290274"/>
          </a:xfrm>
          <a:prstGeom prst="rect">
            <a:avLst/>
          </a:prstGeom>
          <a:noFill/>
          <a:ln/>
        </p:spPr>
        <p:txBody>
          <a:bodyPr wrap="none" lIns="0" tIns="0" rIns="0" bIns="0" rtlCol="0" anchor="t"/>
          <a:lstStyle/>
          <a:p>
            <a:pPr>
              <a:lnSpc>
                <a:spcPts val="2250"/>
              </a:lnSpc>
            </a:pPr>
            <a:r>
              <a:rPr lang="en-US" sz="2400" dirty="0">
                <a:solidFill>
                  <a:srgbClr val="403011"/>
                </a:solidFill>
                <a:latin typeface="Arial" panose="020B0604020202020204" pitchFamily="34" charset="0"/>
                <a:ea typeface="Brygada 1918" pitchFamily="34" charset="-122"/>
                <a:cs typeface="Arial" panose="020B0604020202020204" pitchFamily="34" charset="0"/>
              </a:rPr>
              <a:t>LCHS7000 | </a:t>
            </a:r>
            <a:r>
              <a:rPr lang="en-US" sz="2400" dirty="0" err="1">
                <a:solidFill>
                  <a:srgbClr val="403011"/>
                </a:solidFill>
                <a:latin typeface="Arial" panose="020B0604020202020204" pitchFamily="34" charset="0"/>
                <a:ea typeface="Brygada 1918" pitchFamily="34" charset="-122"/>
                <a:cs typeface="Arial" panose="020B0604020202020204" pitchFamily="34" charset="0"/>
              </a:rPr>
              <a:t>Dr</a:t>
            </a:r>
            <a:r>
              <a:rPr lang="en-US" sz="2400" dirty="0">
                <a:solidFill>
                  <a:srgbClr val="403011"/>
                </a:solidFill>
                <a:latin typeface="Arial" panose="020B0604020202020204" pitchFamily="34" charset="0"/>
                <a:ea typeface="Brygada 1918" pitchFamily="34" charset="-122"/>
                <a:cs typeface="Arial" panose="020B0604020202020204" pitchFamily="34" charset="0"/>
              </a:rPr>
              <a:t> </a:t>
            </a:r>
            <a:r>
              <a:rPr lang="en-US" sz="2400" dirty="0" err="1">
                <a:solidFill>
                  <a:srgbClr val="403011"/>
                </a:solidFill>
                <a:latin typeface="Arial" panose="020B0604020202020204" pitchFamily="34" charset="0"/>
                <a:ea typeface="Brygada 1918" pitchFamily="34" charset="-122"/>
                <a:cs typeface="Arial" panose="020B0604020202020204" pitchFamily="34" charset="0"/>
              </a:rPr>
              <a:t>Ruzanna</a:t>
            </a:r>
            <a:r>
              <a:rPr lang="en-US" sz="2400" dirty="0">
                <a:solidFill>
                  <a:srgbClr val="403011"/>
                </a:solidFill>
                <a:latin typeface="Arial" panose="020B0604020202020204" pitchFamily="34" charset="0"/>
                <a:ea typeface="Brygada 1918" pitchFamily="34" charset="-122"/>
                <a:cs typeface="Arial" panose="020B0604020202020204" pitchFamily="34" charset="0"/>
              </a:rPr>
              <a:t> </a:t>
            </a:r>
            <a:r>
              <a:rPr lang="en-US" sz="2400" dirty="0" err="1">
                <a:solidFill>
                  <a:srgbClr val="403011"/>
                </a:solidFill>
                <a:latin typeface="Arial" panose="020B0604020202020204" pitchFamily="34" charset="0"/>
                <a:ea typeface="Brygada 1918" pitchFamily="34" charset="-122"/>
                <a:cs typeface="Arial" panose="020B0604020202020204" pitchFamily="34" charset="0"/>
              </a:rPr>
              <a:t>Gevorgyan</a:t>
            </a:r>
            <a:r>
              <a:rPr lang="en-US" sz="2400" dirty="0">
                <a:solidFill>
                  <a:srgbClr val="403011"/>
                </a:solidFill>
                <a:latin typeface="Arial" panose="020B0604020202020204" pitchFamily="34" charset="0"/>
                <a:ea typeface="Brygada 1918" pitchFamily="34" charset="-122"/>
                <a:cs typeface="Arial" panose="020B0604020202020204" pitchFamily="34" charset="0"/>
              </a:rPr>
              <a:t>| 06 November 2025</a:t>
            </a:r>
            <a:endParaRPr lang="en-US"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1CE50A-C68A-2991-E2D9-80C3BB9D1C70}"/>
              </a:ext>
            </a:extLst>
          </p:cNvPr>
          <p:cNvSpPr txBox="1"/>
          <p:nvPr/>
        </p:nvSpPr>
        <p:spPr>
          <a:xfrm>
            <a:off x="692190" y="5867400"/>
            <a:ext cx="6838910" cy="1754326"/>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Group Members</a:t>
            </a:r>
          </a:p>
          <a:p>
            <a:pPr marL="342900" indent="-342900">
              <a:buAutoNum type="arabicPeriod"/>
            </a:pPr>
            <a:r>
              <a:rPr lang="en-US" dirty="0">
                <a:latin typeface="Arial" panose="020B0604020202020204" pitchFamily="34" charset="0"/>
                <a:cs typeface="Arial" panose="020B0604020202020204" pitchFamily="34" charset="0"/>
              </a:rPr>
              <a:t>Mahir Al Asif Masrur – 24360752. </a:t>
            </a:r>
          </a:p>
          <a:p>
            <a:pPr marL="342900" indent="-342900">
              <a:buAutoNum type="arabicPeriod"/>
            </a:pPr>
            <a:r>
              <a:rPr lang="en-US" dirty="0" err="1">
                <a:latin typeface="Arial" panose="020B0604020202020204" pitchFamily="34" charset="0"/>
                <a:cs typeface="Arial" panose="020B0604020202020204" pitchFamily="34" charset="0"/>
              </a:rPr>
              <a:t>Mst</a:t>
            </a:r>
            <a:r>
              <a:rPr lang="en-US" dirty="0">
                <a:latin typeface="Arial" panose="020B0604020202020204" pitchFamily="34" charset="0"/>
                <a:cs typeface="Arial" panose="020B0604020202020204" pitchFamily="34" charset="0"/>
              </a:rPr>
              <a:t>. Shahrin Sultana – 25035913. </a:t>
            </a:r>
          </a:p>
          <a:p>
            <a:pPr marL="342900" indent="-342900">
              <a:buAutoNum type="arabicPeriod"/>
            </a:pPr>
            <a:r>
              <a:rPr lang="en-US" dirty="0">
                <a:latin typeface="Arial" panose="020B0604020202020204" pitchFamily="34" charset="0"/>
                <a:cs typeface="Arial" panose="020B0604020202020204" pitchFamily="34" charset="0"/>
              </a:rPr>
              <a:t>Md. Al Zakaria – 2511048</a:t>
            </a:r>
          </a:p>
          <a:p>
            <a:pPr marL="342900" indent="-342900">
              <a:buAutoNum type="arabicPeriod"/>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Group Leader: </a:t>
            </a:r>
            <a:r>
              <a:rPr lang="en-US" dirty="0">
                <a:latin typeface="Arial" panose="020B0604020202020204" pitchFamily="34" charset="0"/>
                <a:cs typeface="Arial" panose="020B0604020202020204" pitchFamily="34" charset="0"/>
              </a:rPr>
              <a:t>Mahir Al Asif Masrur</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1848" y="331094"/>
            <a:ext cx="2595311" cy="2565985"/>
          </a:xfrm>
          <a:prstGeom prst="rect">
            <a:avLst/>
          </a:prstGeom>
        </p:spPr>
      </p:pic>
      <p:sp>
        <p:nvSpPr>
          <p:cNvPr id="10" name="Text 1"/>
          <p:cNvSpPr/>
          <p:nvPr/>
        </p:nvSpPr>
        <p:spPr>
          <a:xfrm>
            <a:off x="703637" y="4229555"/>
            <a:ext cx="7556421" cy="453509"/>
          </a:xfrm>
          <a:prstGeom prst="rect">
            <a:avLst/>
          </a:prstGeom>
          <a:noFill/>
          <a:ln/>
        </p:spPr>
        <p:txBody>
          <a:bodyPr wrap="none" lIns="0" tIns="0" rIns="0" bIns="0" rtlCol="0" anchor="t"/>
          <a:lstStyle/>
          <a:p>
            <a:pPr marL="0" indent="0" algn="l">
              <a:lnSpc>
                <a:spcPts val="3550"/>
              </a:lnSpc>
              <a:buNone/>
            </a:pPr>
            <a:r>
              <a:rPr lang="en-US" sz="2400" dirty="0">
                <a:solidFill>
                  <a:srgbClr val="403011"/>
                </a:solidFill>
                <a:latin typeface="Brygada 1918" pitchFamily="34" charset="0"/>
                <a:ea typeface="Brygada 1918" pitchFamily="34" charset="-122"/>
                <a:cs typeface="Brygada 1918" pitchFamily="34" charset="-120"/>
              </a:rPr>
              <a:t>Stronger Connections, Safer Futures</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191220"/>
            <a:ext cx="7938849" cy="708779"/>
          </a:xfrm>
          <a:prstGeom prst="rect">
            <a:avLst/>
          </a:prstGeom>
          <a:noFill/>
          <a:ln/>
        </p:spPr>
        <p:txBody>
          <a:bodyPr wrap="none" lIns="0" tIns="0" rIns="0" bIns="0" rtlCol="0" anchor="t"/>
          <a:lstStyle/>
          <a:p>
            <a:pPr marL="0" indent="0" algn="l">
              <a:lnSpc>
                <a:spcPts val="5550"/>
              </a:lnSpc>
              <a:buNone/>
            </a:pPr>
            <a:r>
              <a:rPr lang="en-US" sz="4000" dirty="0">
                <a:solidFill>
                  <a:srgbClr val="403011"/>
                </a:solidFill>
                <a:latin typeface="Arial" panose="020B0604020202020204" pitchFamily="34" charset="0"/>
                <a:ea typeface="Brygada 1918 Semi Bold" pitchFamily="34" charset="-122"/>
                <a:cs typeface="Arial" panose="020B0604020202020204" pitchFamily="34" charset="0"/>
              </a:rPr>
              <a:t>6-Week </a:t>
            </a:r>
            <a:r>
              <a:rPr lang="en-US" sz="4000" dirty="0" err="1">
                <a:solidFill>
                  <a:srgbClr val="403011"/>
                </a:solidFill>
                <a:latin typeface="Arial" panose="020B0604020202020204" pitchFamily="34" charset="0"/>
                <a:ea typeface="Brygada 1918 Semi Bold" pitchFamily="34" charset="-122"/>
                <a:cs typeface="Arial" panose="020B0604020202020204" pitchFamily="34" charset="0"/>
              </a:rPr>
              <a:t>Programme</a:t>
            </a:r>
            <a:r>
              <a:rPr lang="en-US" sz="4000" dirty="0">
                <a:solidFill>
                  <a:srgbClr val="403011"/>
                </a:solidFill>
                <a:latin typeface="Arial" panose="020B0604020202020204" pitchFamily="34" charset="0"/>
                <a:ea typeface="Brygada 1918 Semi Bold" pitchFamily="34" charset="-122"/>
                <a:cs typeface="Arial" panose="020B0604020202020204" pitchFamily="34" charset="0"/>
              </a:rPr>
              <a:t> Overview of Healthy Relationships</a:t>
            </a:r>
            <a:endParaRPr lang="en-US" sz="4000" dirty="0">
              <a:latin typeface="Arial" panose="020B0604020202020204" pitchFamily="34" charset="0"/>
              <a:cs typeface="Arial" panose="020B0604020202020204" pitchFamily="34" charset="0"/>
            </a:endParaRPr>
          </a:p>
        </p:txBody>
      </p:sp>
      <p:sp>
        <p:nvSpPr>
          <p:cNvPr id="3" name="Text 1"/>
          <p:cNvSpPr/>
          <p:nvPr/>
        </p:nvSpPr>
        <p:spPr>
          <a:xfrm>
            <a:off x="793790" y="2353628"/>
            <a:ext cx="13042821" cy="362903"/>
          </a:xfrm>
          <a:prstGeom prst="rect">
            <a:avLst/>
          </a:prstGeom>
          <a:noFill/>
          <a:ln/>
        </p:spPr>
        <p:txBody>
          <a:bodyPr wrap="none" lIns="0" tIns="0" rIns="0" bIns="0" rtlCol="0" anchor="t"/>
          <a:lstStyle/>
          <a:p>
            <a:pPr marL="0" indent="0" algn="ctr">
              <a:lnSpc>
                <a:spcPts val="2850"/>
              </a:lnSpc>
              <a:buNone/>
            </a:pPr>
            <a:r>
              <a:rPr lang="en-US" sz="2000" b="1" dirty="0">
                <a:solidFill>
                  <a:srgbClr val="403011"/>
                </a:solidFill>
                <a:latin typeface="Arial" panose="020B0604020202020204" pitchFamily="34" charset="0"/>
                <a:ea typeface="Brygada 1918" pitchFamily="34" charset="-122"/>
                <a:cs typeface="Arial" panose="020B0604020202020204" pitchFamily="34" charset="0"/>
              </a:rPr>
              <a:t>Tagline: </a:t>
            </a:r>
            <a:r>
              <a:rPr lang="en-US" sz="2000" dirty="0">
                <a:solidFill>
                  <a:srgbClr val="403011"/>
                </a:solidFill>
                <a:latin typeface="Arial" panose="020B0604020202020204" pitchFamily="34" charset="0"/>
                <a:ea typeface="Brygada 1918" pitchFamily="34" charset="-122"/>
                <a:cs typeface="Arial" panose="020B0604020202020204" pitchFamily="34" charset="0"/>
              </a:rPr>
              <a:t>“</a:t>
            </a:r>
            <a:r>
              <a:rPr lang="en-US" sz="2000" b="1" i="1" dirty="0">
                <a:solidFill>
                  <a:srgbClr val="403011"/>
                </a:solidFill>
                <a:latin typeface="Arial" panose="020B0604020202020204" pitchFamily="34" charset="0"/>
                <a:ea typeface="Brygada 1918" pitchFamily="34" charset="-122"/>
                <a:cs typeface="Arial" panose="020B0604020202020204" pitchFamily="34" charset="0"/>
              </a:rPr>
              <a:t>Building Bonds, Strengthening Health”</a:t>
            </a:r>
            <a:endParaRPr lang="en-US" sz="2000" b="1" i="1" dirty="0">
              <a:latin typeface="Arial" panose="020B0604020202020204" pitchFamily="34" charset="0"/>
              <a:cs typeface="Arial" panose="020B0604020202020204" pitchFamily="34" charset="0"/>
            </a:endParaRPr>
          </a:p>
        </p:txBody>
      </p:sp>
      <p:sp>
        <p:nvSpPr>
          <p:cNvPr id="4" name="Shape 2"/>
          <p:cNvSpPr/>
          <p:nvPr/>
        </p:nvSpPr>
        <p:spPr>
          <a:xfrm>
            <a:off x="793790" y="4732258"/>
            <a:ext cx="13042821" cy="30480"/>
          </a:xfrm>
          <a:prstGeom prst="roundRect">
            <a:avLst>
              <a:gd name="adj" fmla="val 1116279"/>
            </a:avLst>
          </a:prstGeom>
          <a:solidFill>
            <a:srgbClr val="000000">
              <a:alpha val="8000"/>
            </a:srgbClr>
          </a:solidFill>
          <a:ln/>
        </p:spPr>
        <p:txBody>
          <a:bodyPr/>
          <a:lstStyle/>
          <a:p>
            <a:endParaRPr lang="en-US"/>
          </a:p>
        </p:txBody>
      </p:sp>
      <p:sp>
        <p:nvSpPr>
          <p:cNvPr id="5" name="Shape 3"/>
          <p:cNvSpPr/>
          <p:nvPr/>
        </p:nvSpPr>
        <p:spPr>
          <a:xfrm>
            <a:off x="2540556" y="4051816"/>
            <a:ext cx="30480" cy="680442"/>
          </a:xfrm>
          <a:prstGeom prst="roundRect">
            <a:avLst>
              <a:gd name="adj" fmla="val 1116279"/>
            </a:avLst>
          </a:prstGeom>
          <a:solidFill>
            <a:srgbClr val="7B8554"/>
          </a:solidFill>
          <a:ln/>
        </p:spPr>
        <p:txBody>
          <a:bodyPr/>
          <a:lstStyle/>
          <a:p>
            <a:endParaRPr lang="en-US"/>
          </a:p>
        </p:txBody>
      </p:sp>
      <p:sp>
        <p:nvSpPr>
          <p:cNvPr id="6" name="Shape 4"/>
          <p:cNvSpPr/>
          <p:nvPr/>
        </p:nvSpPr>
        <p:spPr>
          <a:xfrm>
            <a:off x="2300645" y="4477107"/>
            <a:ext cx="510302" cy="510302"/>
          </a:xfrm>
          <a:prstGeom prst="roundRect">
            <a:avLst>
              <a:gd name="adj" fmla="val 66675"/>
            </a:avLst>
          </a:prstGeom>
          <a:solidFill>
            <a:srgbClr val="626C3B"/>
          </a:solidFill>
          <a:ln w="7620">
            <a:solidFill>
              <a:srgbClr val="7B8554"/>
            </a:solidFill>
            <a:prstDash val="solid"/>
          </a:ln>
        </p:spPr>
        <p:txBody>
          <a:bodyPr/>
          <a:lstStyle/>
          <a:p>
            <a:endParaRPr lang="en-US"/>
          </a:p>
        </p:txBody>
      </p:sp>
      <p:sp>
        <p:nvSpPr>
          <p:cNvPr id="7" name="Text 5"/>
          <p:cNvSpPr/>
          <p:nvPr/>
        </p:nvSpPr>
        <p:spPr>
          <a:xfrm>
            <a:off x="2385715"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Brygada 1918 Semi Bold" pitchFamily="34" charset="0"/>
                <a:ea typeface="Brygada 1918 Semi Bold" pitchFamily="34" charset="-122"/>
                <a:cs typeface="Brygada 1918 Semi Bold" pitchFamily="34" charset="-120"/>
              </a:rPr>
              <a:t>1</a:t>
            </a:r>
            <a:endParaRPr lang="en-US" sz="2650" dirty="0"/>
          </a:p>
        </p:txBody>
      </p:sp>
      <p:sp>
        <p:nvSpPr>
          <p:cNvPr id="8" name="Text 6"/>
          <p:cNvSpPr/>
          <p:nvPr/>
        </p:nvSpPr>
        <p:spPr>
          <a:xfrm>
            <a:off x="1138118" y="2971681"/>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Foundations</a:t>
            </a:r>
            <a:endParaRPr lang="en-US" sz="2200" dirty="0">
              <a:latin typeface="Arial" panose="020B0604020202020204" pitchFamily="34" charset="0"/>
              <a:cs typeface="Arial" panose="020B0604020202020204" pitchFamily="34" charset="0"/>
            </a:endParaRPr>
          </a:p>
        </p:txBody>
      </p:sp>
      <p:sp>
        <p:nvSpPr>
          <p:cNvPr id="9" name="Text 7"/>
          <p:cNvSpPr/>
          <p:nvPr/>
        </p:nvSpPr>
        <p:spPr>
          <a:xfrm>
            <a:off x="1020604" y="3462099"/>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Healthy relationships</a:t>
            </a:r>
            <a:endParaRPr lang="en-US" sz="1750" dirty="0">
              <a:latin typeface="Arial" panose="020B0604020202020204" pitchFamily="34" charset="0"/>
              <a:cs typeface="Arial" panose="020B0604020202020204" pitchFamily="34" charset="0"/>
            </a:endParaRPr>
          </a:p>
        </p:txBody>
      </p:sp>
      <p:sp>
        <p:nvSpPr>
          <p:cNvPr id="10" name="Shape 8"/>
          <p:cNvSpPr/>
          <p:nvPr/>
        </p:nvSpPr>
        <p:spPr>
          <a:xfrm>
            <a:off x="4444246" y="4732258"/>
            <a:ext cx="30480" cy="680442"/>
          </a:xfrm>
          <a:prstGeom prst="roundRect">
            <a:avLst>
              <a:gd name="adj" fmla="val 1116279"/>
            </a:avLst>
          </a:prstGeom>
          <a:solidFill>
            <a:srgbClr val="9C9247"/>
          </a:solidFill>
          <a:ln/>
        </p:spPr>
        <p:txBody>
          <a:bodyPr/>
          <a:lstStyle/>
          <a:p>
            <a:endParaRPr lang="en-US"/>
          </a:p>
        </p:txBody>
      </p:sp>
      <p:sp>
        <p:nvSpPr>
          <p:cNvPr id="11" name="Shape 9"/>
          <p:cNvSpPr/>
          <p:nvPr/>
        </p:nvSpPr>
        <p:spPr>
          <a:xfrm>
            <a:off x="4204335" y="4477107"/>
            <a:ext cx="510302" cy="510302"/>
          </a:xfrm>
          <a:prstGeom prst="roundRect">
            <a:avLst>
              <a:gd name="adj" fmla="val 66675"/>
            </a:avLst>
          </a:prstGeom>
          <a:solidFill>
            <a:srgbClr val="83792E"/>
          </a:solidFill>
          <a:ln w="7620">
            <a:solidFill>
              <a:srgbClr val="9C9247"/>
            </a:solidFill>
            <a:prstDash val="solid"/>
          </a:ln>
        </p:spPr>
        <p:txBody>
          <a:bodyPr/>
          <a:lstStyle/>
          <a:p>
            <a:endParaRPr lang="en-US"/>
          </a:p>
        </p:txBody>
      </p:sp>
      <p:sp>
        <p:nvSpPr>
          <p:cNvPr id="12" name="Text 10"/>
          <p:cNvSpPr/>
          <p:nvPr/>
        </p:nvSpPr>
        <p:spPr>
          <a:xfrm>
            <a:off x="4289405"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Brygada 1918 Semi Bold" pitchFamily="34" charset="0"/>
                <a:ea typeface="Brygada 1918 Semi Bold" pitchFamily="34" charset="-122"/>
                <a:cs typeface="Brygada 1918 Semi Bold" pitchFamily="34" charset="-120"/>
              </a:rPr>
              <a:t>2</a:t>
            </a:r>
            <a:endParaRPr lang="en-US" sz="2650" dirty="0"/>
          </a:p>
        </p:txBody>
      </p:sp>
      <p:sp>
        <p:nvSpPr>
          <p:cNvPr id="13" name="Text 11"/>
          <p:cNvSpPr/>
          <p:nvPr/>
        </p:nvSpPr>
        <p:spPr>
          <a:xfrm>
            <a:off x="3041809" y="5639514"/>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Communication</a:t>
            </a:r>
            <a:endParaRPr lang="en-US" sz="2200" dirty="0">
              <a:latin typeface="Arial" panose="020B0604020202020204" pitchFamily="34" charset="0"/>
              <a:cs typeface="Arial" panose="020B0604020202020204" pitchFamily="34" charset="0"/>
            </a:endParaRPr>
          </a:p>
        </p:txBody>
      </p:sp>
      <p:sp>
        <p:nvSpPr>
          <p:cNvPr id="14" name="Text 12"/>
          <p:cNvSpPr/>
          <p:nvPr/>
        </p:nvSpPr>
        <p:spPr>
          <a:xfrm>
            <a:off x="2924294" y="6129933"/>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Active listening</a:t>
            </a:r>
            <a:endParaRPr lang="en-US" sz="1750" dirty="0">
              <a:latin typeface="Arial" panose="020B0604020202020204" pitchFamily="34" charset="0"/>
              <a:cs typeface="Arial" panose="020B0604020202020204" pitchFamily="34" charset="0"/>
            </a:endParaRPr>
          </a:p>
        </p:txBody>
      </p:sp>
      <p:sp>
        <p:nvSpPr>
          <p:cNvPr id="15" name="Shape 13"/>
          <p:cNvSpPr/>
          <p:nvPr/>
        </p:nvSpPr>
        <p:spPr>
          <a:xfrm>
            <a:off x="6348055" y="4051816"/>
            <a:ext cx="30480" cy="680442"/>
          </a:xfrm>
          <a:prstGeom prst="roundRect">
            <a:avLst>
              <a:gd name="adj" fmla="val 1116279"/>
            </a:avLst>
          </a:prstGeom>
          <a:solidFill>
            <a:srgbClr val="CE9521"/>
          </a:solidFill>
          <a:ln/>
        </p:spPr>
        <p:txBody>
          <a:bodyPr/>
          <a:lstStyle/>
          <a:p>
            <a:endParaRPr lang="en-US"/>
          </a:p>
        </p:txBody>
      </p:sp>
      <p:sp>
        <p:nvSpPr>
          <p:cNvPr id="16" name="Shape 14"/>
          <p:cNvSpPr/>
          <p:nvPr/>
        </p:nvSpPr>
        <p:spPr>
          <a:xfrm>
            <a:off x="6108144" y="4477107"/>
            <a:ext cx="510302" cy="510302"/>
          </a:xfrm>
          <a:prstGeom prst="roundRect">
            <a:avLst>
              <a:gd name="adj" fmla="val 66675"/>
            </a:avLst>
          </a:prstGeom>
          <a:solidFill>
            <a:srgbClr val="E8AF3B"/>
          </a:solidFill>
          <a:ln w="7620">
            <a:solidFill>
              <a:srgbClr val="CE9521"/>
            </a:solidFill>
            <a:prstDash val="solid"/>
          </a:ln>
        </p:spPr>
        <p:txBody>
          <a:bodyPr/>
          <a:lstStyle/>
          <a:p>
            <a:endParaRPr lang="en-US"/>
          </a:p>
        </p:txBody>
      </p:sp>
      <p:sp>
        <p:nvSpPr>
          <p:cNvPr id="17" name="Text 15"/>
          <p:cNvSpPr/>
          <p:nvPr/>
        </p:nvSpPr>
        <p:spPr>
          <a:xfrm>
            <a:off x="6193215"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000000"/>
                </a:solidFill>
                <a:latin typeface="Brygada 1918 Semi Bold" pitchFamily="34" charset="0"/>
                <a:ea typeface="Brygada 1918 Semi Bold" pitchFamily="34" charset="-122"/>
                <a:cs typeface="Brygada 1918 Semi Bold" pitchFamily="34" charset="-120"/>
              </a:rPr>
              <a:t>3</a:t>
            </a:r>
            <a:endParaRPr lang="en-US" sz="2650" dirty="0"/>
          </a:p>
        </p:txBody>
      </p:sp>
      <p:sp>
        <p:nvSpPr>
          <p:cNvPr id="18" name="Text 16"/>
          <p:cNvSpPr/>
          <p:nvPr/>
        </p:nvSpPr>
        <p:spPr>
          <a:xfrm>
            <a:off x="4945618" y="2971681"/>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Boundaries</a:t>
            </a:r>
            <a:endParaRPr lang="en-US" sz="2200" dirty="0">
              <a:latin typeface="Arial" panose="020B0604020202020204" pitchFamily="34" charset="0"/>
              <a:cs typeface="Arial" panose="020B0604020202020204" pitchFamily="34" charset="0"/>
            </a:endParaRPr>
          </a:p>
        </p:txBody>
      </p:sp>
      <p:sp>
        <p:nvSpPr>
          <p:cNvPr id="19" name="Text 17"/>
          <p:cNvSpPr/>
          <p:nvPr/>
        </p:nvSpPr>
        <p:spPr>
          <a:xfrm>
            <a:off x="4828103" y="3462099"/>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Consent &amp; respect</a:t>
            </a:r>
            <a:endParaRPr lang="en-US" sz="1750" dirty="0">
              <a:latin typeface="Arial" panose="020B0604020202020204" pitchFamily="34" charset="0"/>
              <a:cs typeface="Arial" panose="020B0604020202020204" pitchFamily="34" charset="0"/>
            </a:endParaRPr>
          </a:p>
        </p:txBody>
      </p:sp>
      <p:sp>
        <p:nvSpPr>
          <p:cNvPr id="20" name="Shape 18"/>
          <p:cNvSpPr/>
          <p:nvPr/>
        </p:nvSpPr>
        <p:spPr>
          <a:xfrm>
            <a:off x="8251746" y="4732258"/>
            <a:ext cx="30480" cy="680442"/>
          </a:xfrm>
          <a:prstGeom prst="roundRect">
            <a:avLst>
              <a:gd name="adj" fmla="val 1116279"/>
            </a:avLst>
          </a:prstGeom>
          <a:solidFill>
            <a:srgbClr val="B27733"/>
          </a:solidFill>
          <a:ln/>
        </p:spPr>
        <p:txBody>
          <a:bodyPr/>
          <a:lstStyle/>
          <a:p>
            <a:endParaRPr lang="en-US"/>
          </a:p>
        </p:txBody>
      </p:sp>
      <p:sp>
        <p:nvSpPr>
          <p:cNvPr id="21" name="Shape 19"/>
          <p:cNvSpPr/>
          <p:nvPr/>
        </p:nvSpPr>
        <p:spPr>
          <a:xfrm>
            <a:off x="8011835" y="4477107"/>
            <a:ext cx="510302" cy="510302"/>
          </a:xfrm>
          <a:prstGeom prst="roundRect">
            <a:avLst>
              <a:gd name="adj" fmla="val 66675"/>
            </a:avLst>
          </a:prstGeom>
          <a:solidFill>
            <a:srgbClr val="CC914D"/>
          </a:solidFill>
          <a:ln w="7620">
            <a:solidFill>
              <a:srgbClr val="B27733"/>
            </a:solidFill>
            <a:prstDash val="solid"/>
          </a:ln>
        </p:spPr>
        <p:txBody>
          <a:bodyPr/>
          <a:lstStyle/>
          <a:p>
            <a:endParaRPr lang="en-US"/>
          </a:p>
        </p:txBody>
      </p:sp>
      <p:sp>
        <p:nvSpPr>
          <p:cNvPr id="22" name="Text 20"/>
          <p:cNvSpPr/>
          <p:nvPr/>
        </p:nvSpPr>
        <p:spPr>
          <a:xfrm>
            <a:off x="8096905"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000000"/>
                </a:solidFill>
                <a:latin typeface="Brygada 1918 Semi Bold" pitchFamily="34" charset="0"/>
                <a:ea typeface="Brygada 1918 Semi Bold" pitchFamily="34" charset="-122"/>
                <a:cs typeface="Brygada 1918 Semi Bold" pitchFamily="34" charset="-120"/>
              </a:rPr>
              <a:t>4</a:t>
            </a:r>
            <a:endParaRPr lang="en-US" sz="2650" dirty="0"/>
          </a:p>
        </p:txBody>
      </p:sp>
      <p:sp>
        <p:nvSpPr>
          <p:cNvPr id="23" name="Text 21"/>
          <p:cNvSpPr/>
          <p:nvPr/>
        </p:nvSpPr>
        <p:spPr>
          <a:xfrm>
            <a:off x="6849308" y="5639514"/>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Patterns</a:t>
            </a:r>
            <a:endParaRPr lang="en-US" sz="2200" dirty="0"/>
          </a:p>
        </p:txBody>
      </p:sp>
      <p:sp>
        <p:nvSpPr>
          <p:cNvPr id="24" name="Text 22"/>
          <p:cNvSpPr/>
          <p:nvPr/>
        </p:nvSpPr>
        <p:spPr>
          <a:xfrm>
            <a:off x="6731794" y="6129933"/>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Unhealthy signs</a:t>
            </a:r>
            <a:endParaRPr lang="en-US" sz="1750" dirty="0">
              <a:latin typeface="Arial" panose="020B0604020202020204" pitchFamily="34" charset="0"/>
              <a:cs typeface="Arial" panose="020B0604020202020204" pitchFamily="34" charset="0"/>
            </a:endParaRPr>
          </a:p>
        </p:txBody>
      </p:sp>
      <p:sp>
        <p:nvSpPr>
          <p:cNvPr id="25" name="Shape 23"/>
          <p:cNvSpPr/>
          <p:nvPr/>
        </p:nvSpPr>
        <p:spPr>
          <a:xfrm>
            <a:off x="10155555" y="4051816"/>
            <a:ext cx="30480" cy="680442"/>
          </a:xfrm>
          <a:prstGeom prst="roundRect">
            <a:avLst>
              <a:gd name="adj" fmla="val 1116279"/>
            </a:avLst>
          </a:prstGeom>
          <a:solidFill>
            <a:srgbClr val="7B8554"/>
          </a:solidFill>
          <a:ln/>
        </p:spPr>
        <p:txBody>
          <a:bodyPr/>
          <a:lstStyle/>
          <a:p>
            <a:endParaRPr lang="en-US"/>
          </a:p>
        </p:txBody>
      </p:sp>
      <p:sp>
        <p:nvSpPr>
          <p:cNvPr id="26" name="Shape 24"/>
          <p:cNvSpPr/>
          <p:nvPr/>
        </p:nvSpPr>
        <p:spPr>
          <a:xfrm>
            <a:off x="9915644" y="4477107"/>
            <a:ext cx="510302" cy="510302"/>
          </a:xfrm>
          <a:prstGeom prst="roundRect">
            <a:avLst>
              <a:gd name="adj" fmla="val 66675"/>
            </a:avLst>
          </a:prstGeom>
          <a:solidFill>
            <a:srgbClr val="626C3B"/>
          </a:solidFill>
          <a:ln w="7620">
            <a:solidFill>
              <a:srgbClr val="7B8554"/>
            </a:solidFill>
            <a:prstDash val="solid"/>
          </a:ln>
        </p:spPr>
        <p:txBody>
          <a:bodyPr/>
          <a:lstStyle/>
          <a:p>
            <a:endParaRPr lang="en-US"/>
          </a:p>
        </p:txBody>
      </p:sp>
      <p:sp>
        <p:nvSpPr>
          <p:cNvPr id="27" name="Text 25"/>
          <p:cNvSpPr/>
          <p:nvPr/>
        </p:nvSpPr>
        <p:spPr>
          <a:xfrm>
            <a:off x="10000714"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Brygada 1918 Semi Bold" pitchFamily="34" charset="0"/>
                <a:ea typeface="Brygada 1918 Semi Bold" pitchFamily="34" charset="-122"/>
                <a:cs typeface="Brygada 1918 Semi Bold" pitchFamily="34" charset="-120"/>
              </a:rPr>
              <a:t>5</a:t>
            </a:r>
            <a:endParaRPr lang="en-US" sz="2650" dirty="0"/>
          </a:p>
        </p:txBody>
      </p:sp>
      <p:sp>
        <p:nvSpPr>
          <p:cNvPr id="28" name="Text 26"/>
          <p:cNvSpPr/>
          <p:nvPr/>
        </p:nvSpPr>
        <p:spPr>
          <a:xfrm>
            <a:off x="8753118" y="2971681"/>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Digital Safety</a:t>
            </a:r>
            <a:endParaRPr lang="en-US" sz="2200" dirty="0">
              <a:latin typeface="Arial" panose="020B0604020202020204" pitchFamily="34" charset="0"/>
              <a:cs typeface="Arial" panose="020B0604020202020204" pitchFamily="34" charset="0"/>
            </a:endParaRPr>
          </a:p>
        </p:txBody>
      </p:sp>
      <p:sp>
        <p:nvSpPr>
          <p:cNvPr id="29" name="Text 27"/>
          <p:cNvSpPr/>
          <p:nvPr/>
        </p:nvSpPr>
        <p:spPr>
          <a:xfrm>
            <a:off x="8635603" y="3462099"/>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Online relationships</a:t>
            </a:r>
            <a:endParaRPr lang="en-US" sz="1750" dirty="0">
              <a:latin typeface="Arial" panose="020B0604020202020204" pitchFamily="34" charset="0"/>
              <a:cs typeface="Arial" panose="020B0604020202020204" pitchFamily="34" charset="0"/>
            </a:endParaRPr>
          </a:p>
        </p:txBody>
      </p:sp>
      <p:sp>
        <p:nvSpPr>
          <p:cNvPr id="30" name="Shape 28"/>
          <p:cNvSpPr/>
          <p:nvPr/>
        </p:nvSpPr>
        <p:spPr>
          <a:xfrm>
            <a:off x="12059245" y="4732258"/>
            <a:ext cx="30480" cy="680442"/>
          </a:xfrm>
          <a:prstGeom prst="roundRect">
            <a:avLst>
              <a:gd name="adj" fmla="val 1116279"/>
            </a:avLst>
          </a:prstGeom>
          <a:solidFill>
            <a:srgbClr val="9C9247"/>
          </a:solidFill>
          <a:ln/>
        </p:spPr>
        <p:txBody>
          <a:bodyPr/>
          <a:lstStyle/>
          <a:p>
            <a:endParaRPr lang="en-US"/>
          </a:p>
        </p:txBody>
      </p:sp>
      <p:sp>
        <p:nvSpPr>
          <p:cNvPr id="31" name="Shape 29"/>
          <p:cNvSpPr/>
          <p:nvPr/>
        </p:nvSpPr>
        <p:spPr>
          <a:xfrm>
            <a:off x="11819334" y="4477107"/>
            <a:ext cx="510302" cy="510302"/>
          </a:xfrm>
          <a:prstGeom prst="roundRect">
            <a:avLst>
              <a:gd name="adj" fmla="val 66675"/>
            </a:avLst>
          </a:prstGeom>
          <a:solidFill>
            <a:srgbClr val="83792E"/>
          </a:solidFill>
          <a:ln w="7620">
            <a:solidFill>
              <a:srgbClr val="9C9247"/>
            </a:solidFill>
            <a:prstDash val="solid"/>
          </a:ln>
        </p:spPr>
        <p:txBody>
          <a:bodyPr/>
          <a:lstStyle/>
          <a:p>
            <a:endParaRPr lang="en-US"/>
          </a:p>
        </p:txBody>
      </p:sp>
      <p:sp>
        <p:nvSpPr>
          <p:cNvPr id="32" name="Text 30"/>
          <p:cNvSpPr/>
          <p:nvPr/>
        </p:nvSpPr>
        <p:spPr>
          <a:xfrm>
            <a:off x="11904405" y="4519613"/>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Brygada 1918 Semi Bold" pitchFamily="34" charset="0"/>
                <a:ea typeface="Brygada 1918 Semi Bold" pitchFamily="34" charset="-122"/>
                <a:cs typeface="Brygada 1918 Semi Bold" pitchFamily="34" charset="-120"/>
              </a:rPr>
              <a:t>6</a:t>
            </a:r>
            <a:endParaRPr lang="en-US" sz="2650" dirty="0"/>
          </a:p>
        </p:txBody>
      </p:sp>
      <p:sp>
        <p:nvSpPr>
          <p:cNvPr id="33" name="Text 31"/>
          <p:cNvSpPr/>
          <p:nvPr/>
        </p:nvSpPr>
        <p:spPr>
          <a:xfrm>
            <a:off x="10656808" y="5639514"/>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Skills &amp; Support</a:t>
            </a:r>
            <a:endParaRPr lang="en-US" sz="2200" dirty="0"/>
          </a:p>
        </p:txBody>
      </p:sp>
      <p:sp>
        <p:nvSpPr>
          <p:cNvPr id="34" name="Text 32"/>
          <p:cNvSpPr/>
          <p:nvPr/>
        </p:nvSpPr>
        <p:spPr>
          <a:xfrm>
            <a:off x="10539293" y="6129933"/>
            <a:ext cx="3070384" cy="362903"/>
          </a:xfrm>
          <a:prstGeom prst="rect">
            <a:avLst/>
          </a:prstGeom>
          <a:noFill/>
          <a:ln/>
        </p:spPr>
        <p:txBody>
          <a:bodyPr wrap="non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Local signposting</a:t>
            </a:r>
            <a:endParaRPr lang="en-US" sz="1750" dirty="0">
              <a:latin typeface="Arial" panose="020B0604020202020204" pitchFamily="34" charset="0"/>
              <a:cs typeface="Arial" panose="020B0604020202020204" pitchFamily="34" charset="0"/>
            </a:endParaRPr>
          </a:p>
        </p:txBody>
      </p:sp>
      <p:sp>
        <p:nvSpPr>
          <p:cNvPr id="35" name="Text 33"/>
          <p:cNvSpPr/>
          <p:nvPr/>
        </p:nvSpPr>
        <p:spPr>
          <a:xfrm>
            <a:off x="793790" y="6747986"/>
            <a:ext cx="13042821" cy="290274"/>
          </a:xfrm>
          <a:prstGeom prst="rect">
            <a:avLst/>
          </a:prstGeom>
          <a:noFill/>
          <a:ln/>
        </p:spPr>
        <p:txBody>
          <a:bodyPr wrap="none" lIns="0" tIns="0" rIns="0" bIns="0" rtlCol="0" anchor="t"/>
          <a:lstStyle/>
          <a:p>
            <a:pPr marL="0" indent="0" algn="l">
              <a:lnSpc>
                <a:spcPts val="2250"/>
              </a:lnSpc>
              <a:buNone/>
            </a:pPr>
            <a:r>
              <a:rPr lang="en-US" sz="1400" dirty="0">
                <a:solidFill>
                  <a:srgbClr val="403011"/>
                </a:solidFill>
                <a:latin typeface="Arial" panose="020B0604020202020204" pitchFamily="34" charset="0"/>
                <a:ea typeface="Brygada 1918" pitchFamily="34" charset="-122"/>
                <a:cs typeface="Arial" panose="020B0604020202020204" pitchFamily="34" charset="0"/>
              </a:rPr>
              <a:t>90-minute interactive workshops | Peer learning | Role-play scenarios</a:t>
            </a:r>
            <a:endParaRPr lang="en-US" sz="1400" dirty="0">
              <a:latin typeface="Arial" panose="020B0604020202020204" pitchFamily="34" charset="0"/>
              <a:cs typeface="Arial" panose="020B0604020202020204" pitchFamily="34" charset="0"/>
            </a:endParaRPr>
          </a:p>
        </p:txBody>
      </p:sp>
      <p:pic>
        <p:nvPicPr>
          <p:cNvPr id="39" name="Picture 38" descr="A white surface with a yellow background&#10;&#10;AI-generated content may be incorrect.">
            <a:extLst>
              <a:ext uri="{FF2B5EF4-FFF2-40B4-BE49-F238E27FC236}">
                <a16:creationId xmlns:a16="http://schemas.microsoft.com/office/drawing/2014/main" id="{0F447E36-2377-3076-A6E6-9BAE5816FE1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29600"/>
          </a:xfrm>
          <a:prstGeom prst="rect">
            <a:avLst/>
          </a:prstGeom>
        </p:spPr>
      </p:pic>
      <p:sp>
        <p:nvSpPr>
          <p:cNvPr id="3" name="Text 0"/>
          <p:cNvSpPr/>
          <p:nvPr/>
        </p:nvSpPr>
        <p:spPr>
          <a:xfrm>
            <a:off x="793790" y="1437442"/>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The Reason to Choose Healthy Relationships.</a:t>
            </a:r>
            <a:endParaRPr lang="en-US" sz="4450" dirty="0">
              <a:latin typeface="Arial" panose="020B0604020202020204" pitchFamily="34" charset="0"/>
              <a:cs typeface="Arial" panose="020B0604020202020204" pitchFamily="34" charset="0"/>
            </a:endParaRPr>
          </a:p>
        </p:txBody>
      </p:sp>
      <p:sp>
        <p:nvSpPr>
          <p:cNvPr id="4" name="Shape 1"/>
          <p:cNvSpPr/>
          <p:nvPr/>
        </p:nvSpPr>
        <p:spPr>
          <a:xfrm>
            <a:off x="793790" y="3195161"/>
            <a:ext cx="3664744" cy="2047994"/>
          </a:xfrm>
          <a:prstGeom prst="roundRect">
            <a:avLst>
              <a:gd name="adj" fmla="val 16613"/>
            </a:avLst>
          </a:prstGeom>
          <a:solidFill>
            <a:srgbClr val="626C3B"/>
          </a:solidFill>
          <a:ln w="7620">
            <a:solidFill>
              <a:srgbClr val="7B8554"/>
            </a:solidFill>
            <a:prstDash val="solid"/>
          </a:ln>
        </p:spPr>
        <p:txBody>
          <a:bodyPr/>
          <a:lstStyle/>
          <a:p>
            <a:endParaRPr lang="en-US"/>
          </a:p>
        </p:txBody>
      </p:sp>
      <p:sp>
        <p:nvSpPr>
          <p:cNvPr id="5" name="Text 2"/>
          <p:cNvSpPr/>
          <p:nvPr/>
        </p:nvSpPr>
        <p:spPr>
          <a:xfrm>
            <a:off x="1028224" y="342959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Arial" panose="020B0604020202020204" pitchFamily="34" charset="0"/>
                <a:ea typeface="Brygada 1918 Semi Bold" pitchFamily="34" charset="-122"/>
                <a:cs typeface="Arial" panose="020B0604020202020204" pitchFamily="34" charset="0"/>
              </a:rPr>
              <a:t>Vulnerability</a:t>
            </a:r>
            <a:endParaRPr lang="en-US" sz="2200" dirty="0">
              <a:latin typeface="Arial" panose="020B0604020202020204" pitchFamily="34" charset="0"/>
              <a:cs typeface="Arial" panose="020B0604020202020204" pitchFamily="34" charset="0"/>
            </a:endParaRPr>
          </a:p>
        </p:txBody>
      </p:sp>
      <p:sp>
        <p:nvSpPr>
          <p:cNvPr id="6" name="Text 3"/>
          <p:cNvSpPr/>
          <p:nvPr/>
        </p:nvSpPr>
        <p:spPr>
          <a:xfrm>
            <a:off x="1028224" y="3920014"/>
            <a:ext cx="3195876" cy="1088708"/>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Arial" panose="020B0604020202020204" pitchFamily="34" charset="0"/>
                <a:ea typeface="Brygada 1918" pitchFamily="34" charset="-122"/>
                <a:cs typeface="Arial" panose="020B0604020202020204" pitchFamily="34" charset="0"/>
              </a:rPr>
              <a:t>18–25s face relationship transitions and unhealthy patterns</a:t>
            </a:r>
            <a:endParaRPr lang="en-US" sz="1750" dirty="0">
              <a:latin typeface="Arial" panose="020B0604020202020204" pitchFamily="34" charset="0"/>
              <a:cs typeface="Arial" panose="020B0604020202020204" pitchFamily="34" charset="0"/>
            </a:endParaRPr>
          </a:p>
        </p:txBody>
      </p:sp>
      <p:sp>
        <p:nvSpPr>
          <p:cNvPr id="7" name="Shape 4"/>
          <p:cNvSpPr/>
          <p:nvPr/>
        </p:nvSpPr>
        <p:spPr>
          <a:xfrm>
            <a:off x="4685348" y="3195161"/>
            <a:ext cx="3664863" cy="2047994"/>
          </a:xfrm>
          <a:prstGeom prst="roundRect">
            <a:avLst>
              <a:gd name="adj" fmla="val 16613"/>
            </a:avLst>
          </a:prstGeom>
          <a:solidFill>
            <a:srgbClr val="83792E"/>
          </a:solidFill>
          <a:ln w="7620">
            <a:solidFill>
              <a:srgbClr val="9C9247"/>
            </a:solidFill>
            <a:prstDash val="solid"/>
          </a:ln>
        </p:spPr>
        <p:txBody>
          <a:bodyPr/>
          <a:lstStyle/>
          <a:p>
            <a:endParaRPr lang="en-US">
              <a:latin typeface="Arial" panose="020B0604020202020204" pitchFamily="34" charset="0"/>
              <a:cs typeface="Arial" panose="020B0604020202020204" pitchFamily="34" charset="0"/>
            </a:endParaRPr>
          </a:p>
        </p:txBody>
      </p:sp>
      <p:sp>
        <p:nvSpPr>
          <p:cNvPr id="8" name="Text 5"/>
          <p:cNvSpPr/>
          <p:nvPr/>
        </p:nvSpPr>
        <p:spPr>
          <a:xfrm>
            <a:off x="4919782" y="342959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Arial" panose="020B0604020202020204" pitchFamily="34" charset="0"/>
                <a:ea typeface="Brygada 1918 Semi Bold" pitchFamily="34" charset="-122"/>
                <a:cs typeface="Arial" panose="020B0604020202020204" pitchFamily="34" charset="0"/>
              </a:rPr>
              <a:t>Prevalence</a:t>
            </a:r>
            <a:endParaRPr lang="en-US" sz="2200" dirty="0">
              <a:latin typeface="Arial" panose="020B0604020202020204" pitchFamily="34" charset="0"/>
              <a:cs typeface="Arial" panose="020B0604020202020204" pitchFamily="34" charset="0"/>
            </a:endParaRPr>
          </a:p>
        </p:txBody>
      </p:sp>
      <p:sp>
        <p:nvSpPr>
          <p:cNvPr id="9" name="Text 6"/>
          <p:cNvSpPr/>
          <p:nvPr/>
        </p:nvSpPr>
        <p:spPr>
          <a:xfrm>
            <a:off x="4919782" y="3920014"/>
            <a:ext cx="3195995" cy="725805"/>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Arial" panose="020B0604020202020204" pitchFamily="34" charset="0"/>
                <a:ea typeface="Brygada 1918" pitchFamily="34" charset="-122"/>
                <a:cs typeface="Arial" panose="020B0604020202020204" pitchFamily="34" charset="0"/>
              </a:rPr>
              <a:t>4.8% of adults experienced domestic abuse (ONS 2024)</a:t>
            </a:r>
            <a:endParaRPr lang="en-US" sz="1750" dirty="0">
              <a:latin typeface="Arial" panose="020B0604020202020204" pitchFamily="34" charset="0"/>
              <a:cs typeface="Arial" panose="020B0604020202020204" pitchFamily="34" charset="0"/>
            </a:endParaRPr>
          </a:p>
        </p:txBody>
      </p:sp>
      <p:sp>
        <p:nvSpPr>
          <p:cNvPr id="10" name="Shape 7"/>
          <p:cNvSpPr/>
          <p:nvPr/>
        </p:nvSpPr>
        <p:spPr>
          <a:xfrm>
            <a:off x="793790" y="5469969"/>
            <a:ext cx="7556421" cy="1322189"/>
          </a:xfrm>
          <a:prstGeom prst="roundRect">
            <a:avLst>
              <a:gd name="adj" fmla="val 25733"/>
            </a:avLst>
          </a:prstGeom>
          <a:solidFill>
            <a:srgbClr val="E8AF3B"/>
          </a:solidFill>
          <a:ln w="7620">
            <a:solidFill>
              <a:srgbClr val="CE9521"/>
            </a:solidFill>
            <a:prstDash val="solid"/>
          </a:ln>
        </p:spPr>
        <p:txBody>
          <a:bodyPr/>
          <a:lstStyle/>
          <a:p>
            <a:endParaRPr lang="en-US"/>
          </a:p>
        </p:txBody>
      </p:sp>
      <p:sp>
        <p:nvSpPr>
          <p:cNvPr id="11" name="Text 8"/>
          <p:cNvSpPr/>
          <p:nvPr/>
        </p:nvSpPr>
        <p:spPr>
          <a:xfrm>
            <a:off x="1028224" y="570440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rial" panose="020B0604020202020204" pitchFamily="34" charset="0"/>
                <a:ea typeface="Brygada 1918 Semi Bold" pitchFamily="34" charset="-122"/>
                <a:cs typeface="Arial" panose="020B0604020202020204" pitchFamily="34" charset="0"/>
              </a:rPr>
              <a:t>Impact</a:t>
            </a:r>
            <a:endParaRPr lang="en-US" sz="2200" dirty="0">
              <a:latin typeface="Arial" panose="020B0604020202020204" pitchFamily="34" charset="0"/>
              <a:cs typeface="Arial" panose="020B0604020202020204" pitchFamily="34" charset="0"/>
            </a:endParaRPr>
          </a:p>
        </p:txBody>
      </p:sp>
      <p:sp>
        <p:nvSpPr>
          <p:cNvPr id="12" name="Text 9"/>
          <p:cNvSpPr/>
          <p:nvPr/>
        </p:nvSpPr>
        <p:spPr>
          <a:xfrm>
            <a:off x="1028224" y="6194822"/>
            <a:ext cx="7087553" cy="362903"/>
          </a:xfrm>
          <a:prstGeom prst="rect">
            <a:avLst/>
          </a:prstGeom>
          <a:noFill/>
          <a:ln/>
        </p:spPr>
        <p:txBody>
          <a:bodyPr wrap="none" lIns="0" tIns="0" rIns="0" bIns="0" rtlCol="0" anchor="t"/>
          <a:lstStyle/>
          <a:p>
            <a:pPr marL="0" indent="0" algn="l">
              <a:lnSpc>
                <a:spcPts val="2850"/>
              </a:lnSpc>
              <a:buNone/>
            </a:pPr>
            <a:r>
              <a:rPr lang="en-US" sz="1750" dirty="0">
                <a:solidFill>
                  <a:srgbClr val="000000"/>
                </a:solidFill>
                <a:latin typeface="Arial" panose="020B0604020202020204" pitchFamily="34" charset="0"/>
                <a:ea typeface="Brygada 1918" pitchFamily="34" charset="-122"/>
                <a:cs typeface="Arial" panose="020B0604020202020204" pitchFamily="34" charset="0"/>
              </a:rPr>
              <a:t>Anxiety, depression, isolation, poor concentration</a:t>
            </a:r>
            <a:endParaRPr lang="en-US" sz="175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5760720" cy="8229600"/>
          </a:xfrm>
          <a:prstGeom prst="rect">
            <a:avLst/>
          </a:prstGeom>
        </p:spPr>
      </p:pic>
      <p:sp>
        <p:nvSpPr>
          <p:cNvPr id="3" name="Text 0"/>
          <p:cNvSpPr/>
          <p:nvPr/>
        </p:nvSpPr>
        <p:spPr>
          <a:xfrm>
            <a:off x="6280190" y="854631"/>
            <a:ext cx="4631174" cy="362903"/>
          </a:xfrm>
          <a:prstGeom prst="rect">
            <a:avLst/>
          </a:prstGeom>
          <a:noFill/>
          <a:ln/>
        </p:spPr>
        <p:txBody>
          <a:bodyPr wrap="none" lIns="0" tIns="0" rIns="0" bIns="0" rtlCol="0" anchor="t"/>
          <a:lstStyle/>
          <a:p>
            <a:pPr marL="0" indent="0" algn="l">
              <a:lnSpc>
                <a:spcPts val="2850"/>
              </a:lnSpc>
              <a:buNone/>
            </a:pPr>
            <a:endParaRPr lang="en-US" sz="1750" dirty="0"/>
          </a:p>
        </p:txBody>
      </p:sp>
      <p:sp>
        <p:nvSpPr>
          <p:cNvPr id="4" name="Text 1"/>
          <p:cNvSpPr/>
          <p:nvPr/>
        </p:nvSpPr>
        <p:spPr>
          <a:xfrm>
            <a:off x="11472386" y="854631"/>
            <a:ext cx="2371725" cy="362903"/>
          </a:xfrm>
          <a:prstGeom prst="rect">
            <a:avLst/>
          </a:prstGeom>
          <a:noFill/>
          <a:ln/>
        </p:spPr>
        <p:txBody>
          <a:bodyPr wrap="none" lIns="0" tIns="0" rIns="0" bIns="0" rtlCol="0" anchor="t"/>
          <a:lstStyle/>
          <a:p>
            <a:pPr marL="0" indent="0" algn="l">
              <a:lnSpc>
                <a:spcPts val="2850"/>
              </a:lnSpc>
              <a:buNone/>
            </a:pPr>
            <a:endParaRPr lang="en-US" sz="1750" dirty="0"/>
          </a:p>
        </p:txBody>
      </p:sp>
      <p:sp>
        <p:nvSpPr>
          <p:cNvPr id="5" name="Text 2"/>
          <p:cNvSpPr/>
          <p:nvPr/>
        </p:nvSpPr>
        <p:spPr>
          <a:xfrm>
            <a:off x="6280190" y="1761768"/>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Campaign Aims &amp; SMART Objectives</a:t>
            </a:r>
            <a:endParaRPr lang="en-US" sz="4450" dirty="0">
              <a:latin typeface="Arial" panose="020B0604020202020204" pitchFamily="34" charset="0"/>
              <a:cs typeface="Arial" panose="020B0604020202020204" pitchFamily="34" charset="0"/>
            </a:endParaRPr>
          </a:p>
        </p:txBody>
      </p:sp>
      <p:sp>
        <p:nvSpPr>
          <p:cNvPr id="6" name="Text 3"/>
          <p:cNvSpPr/>
          <p:nvPr/>
        </p:nvSpPr>
        <p:spPr>
          <a:xfrm>
            <a:off x="6280190" y="3632835"/>
            <a:ext cx="2329815" cy="748427"/>
          </a:xfrm>
          <a:prstGeom prst="rect">
            <a:avLst/>
          </a:prstGeom>
          <a:noFill/>
          <a:ln/>
        </p:spPr>
        <p:txBody>
          <a:bodyPr wrap="none" lIns="0" tIns="0" rIns="0" bIns="0" rtlCol="0" anchor="t"/>
          <a:lstStyle/>
          <a:p>
            <a:pPr marL="0" indent="0" algn="ctr">
              <a:lnSpc>
                <a:spcPts val="5850"/>
              </a:lnSpc>
              <a:buNone/>
            </a:pPr>
            <a:r>
              <a:rPr lang="en-US" sz="5850" dirty="0">
                <a:solidFill>
                  <a:srgbClr val="403011"/>
                </a:solidFill>
                <a:latin typeface="Arial" panose="020B0604020202020204" pitchFamily="34" charset="0"/>
                <a:ea typeface="Brygada 1918 Semi Bold" pitchFamily="34" charset="-122"/>
                <a:cs typeface="Arial" panose="020B0604020202020204" pitchFamily="34" charset="0"/>
              </a:rPr>
              <a:t>60%</a:t>
            </a:r>
            <a:endParaRPr lang="en-US" sz="5850" dirty="0">
              <a:latin typeface="Arial" panose="020B0604020202020204" pitchFamily="34" charset="0"/>
              <a:cs typeface="Arial" panose="020B0604020202020204" pitchFamily="34" charset="0"/>
            </a:endParaRPr>
          </a:p>
        </p:txBody>
      </p:sp>
      <p:sp>
        <p:nvSpPr>
          <p:cNvPr id="7" name="Text 4"/>
          <p:cNvSpPr/>
          <p:nvPr/>
        </p:nvSpPr>
        <p:spPr>
          <a:xfrm>
            <a:off x="6280190" y="4664631"/>
            <a:ext cx="2329815" cy="708660"/>
          </a:xfrm>
          <a:prstGeom prst="rect">
            <a:avLst/>
          </a:prstGeom>
          <a:noFill/>
          <a:ln/>
        </p:spPr>
        <p:txBody>
          <a:bodyPr wrap="squar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Knowledge Improvement</a:t>
            </a:r>
            <a:endParaRPr lang="en-US" sz="2200" dirty="0">
              <a:latin typeface="Arial" panose="020B0604020202020204" pitchFamily="34" charset="0"/>
              <a:cs typeface="Arial" panose="020B0604020202020204" pitchFamily="34" charset="0"/>
            </a:endParaRPr>
          </a:p>
        </p:txBody>
      </p:sp>
      <p:sp>
        <p:nvSpPr>
          <p:cNvPr id="8" name="Text 5"/>
          <p:cNvSpPr/>
          <p:nvPr/>
        </p:nvSpPr>
        <p:spPr>
          <a:xfrm>
            <a:off x="6280190" y="5509379"/>
            <a:ext cx="2329815" cy="1088708"/>
          </a:xfrm>
          <a:prstGeom prst="rect">
            <a:avLst/>
          </a:prstGeom>
          <a:noFill/>
          <a:ln/>
        </p:spPr>
        <p:txBody>
          <a:bodyPr wrap="squar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Pre/post survey scores on healthy relationships</a:t>
            </a:r>
            <a:endParaRPr lang="en-US" sz="1750" dirty="0">
              <a:latin typeface="Arial" panose="020B0604020202020204" pitchFamily="34" charset="0"/>
              <a:cs typeface="Arial" panose="020B0604020202020204" pitchFamily="34" charset="0"/>
            </a:endParaRPr>
          </a:p>
        </p:txBody>
      </p:sp>
      <p:sp>
        <p:nvSpPr>
          <p:cNvPr id="9" name="Text 6"/>
          <p:cNvSpPr/>
          <p:nvPr/>
        </p:nvSpPr>
        <p:spPr>
          <a:xfrm>
            <a:off x="8893493" y="3632835"/>
            <a:ext cx="2329815" cy="748427"/>
          </a:xfrm>
          <a:prstGeom prst="rect">
            <a:avLst/>
          </a:prstGeom>
          <a:noFill/>
          <a:ln/>
        </p:spPr>
        <p:txBody>
          <a:bodyPr wrap="none" lIns="0" tIns="0" rIns="0" bIns="0" rtlCol="0" anchor="t"/>
          <a:lstStyle/>
          <a:p>
            <a:pPr marL="0" indent="0" algn="ctr">
              <a:lnSpc>
                <a:spcPts val="5850"/>
              </a:lnSpc>
              <a:buNone/>
            </a:pPr>
            <a:r>
              <a:rPr lang="en-US" sz="5850" dirty="0">
                <a:solidFill>
                  <a:srgbClr val="403011"/>
                </a:solidFill>
                <a:latin typeface="Arial" panose="020B0604020202020204" pitchFamily="34" charset="0"/>
                <a:ea typeface="Brygada 1918 Semi Bold" pitchFamily="34" charset="-122"/>
                <a:cs typeface="Arial" panose="020B0604020202020204" pitchFamily="34" charset="0"/>
              </a:rPr>
              <a:t>70%</a:t>
            </a:r>
            <a:endParaRPr lang="en-US" sz="5850" dirty="0">
              <a:latin typeface="Arial" panose="020B0604020202020204" pitchFamily="34" charset="0"/>
              <a:cs typeface="Arial" panose="020B0604020202020204" pitchFamily="34" charset="0"/>
            </a:endParaRPr>
          </a:p>
        </p:txBody>
      </p:sp>
      <p:sp>
        <p:nvSpPr>
          <p:cNvPr id="10" name="Text 7"/>
          <p:cNvSpPr/>
          <p:nvPr/>
        </p:nvSpPr>
        <p:spPr>
          <a:xfrm>
            <a:off x="8893493" y="4664631"/>
            <a:ext cx="2329815" cy="708660"/>
          </a:xfrm>
          <a:prstGeom prst="rect">
            <a:avLst/>
          </a:prstGeom>
          <a:noFill/>
          <a:ln/>
        </p:spPr>
        <p:txBody>
          <a:bodyPr wrap="squar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Skill Demonstration</a:t>
            </a:r>
            <a:endParaRPr lang="en-US" sz="2200" dirty="0">
              <a:latin typeface="Arial" panose="020B0604020202020204" pitchFamily="34" charset="0"/>
              <a:cs typeface="Arial" panose="020B0604020202020204" pitchFamily="34" charset="0"/>
            </a:endParaRPr>
          </a:p>
        </p:txBody>
      </p:sp>
      <p:sp>
        <p:nvSpPr>
          <p:cNvPr id="11" name="Text 8"/>
          <p:cNvSpPr/>
          <p:nvPr/>
        </p:nvSpPr>
        <p:spPr>
          <a:xfrm>
            <a:off x="8893493" y="5509379"/>
            <a:ext cx="2329815" cy="1088708"/>
          </a:xfrm>
          <a:prstGeom prst="rect">
            <a:avLst/>
          </a:prstGeom>
          <a:noFill/>
          <a:ln/>
        </p:spPr>
        <p:txBody>
          <a:bodyPr wrap="squar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Participants show new communication skills in role-play</a:t>
            </a:r>
            <a:endParaRPr lang="en-US" sz="1750" dirty="0">
              <a:latin typeface="Arial" panose="020B0604020202020204" pitchFamily="34" charset="0"/>
              <a:cs typeface="Arial" panose="020B0604020202020204" pitchFamily="34" charset="0"/>
            </a:endParaRPr>
          </a:p>
        </p:txBody>
      </p:sp>
      <p:sp>
        <p:nvSpPr>
          <p:cNvPr id="12" name="Text 9"/>
          <p:cNvSpPr/>
          <p:nvPr/>
        </p:nvSpPr>
        <p:spPr>
          <a:xfrm>
            <a:off x="11506795" y="3632835"/>
            <a:ext cx="2329815" cy="748427"/>
          </a:xfrm>
          <a:prstGeom prst="rect">
            <a:avLst/>
          </a:prstGeom>
          <a:noFill/>
          <a:ln/>
        </p:spPr>
        <p:txBody>
          <a:bodyPr wrap="none" lIns="0" tIns="0" rIns="0" bIns="0" rtlCol="0" anchor="t"/>
          <a:lstStyle/>
          <a:p>
            <a:pPr marL="0" indent="0" algn="ctr">
              <a:lnSpc>
                <a:spcPts val="5850"/>
              </a:lnSpc>
              <a:buNone/>
            </a:pPr>
            <a:r>
              <a:rPr lang="en-US" sz="5850" dirty="0">
                <a:solidFill>
                  <a:srgbClr val="403011"/>
                </a:solidFill>
                <a:latin typeface="Arial" panose="020B0604020202020204" pitchFamily="34" charset="0"/>
                <a:ea typeface="Brygada 1918 Semi Bold" pitchFamily="34" charset="-122"/>
                <a:cs typeface="Arial" panose="020B0604020202020204" pitchFamily="34" charset="0"/>
              </a:rPr>
              <a:t>50%</a:t>
            </a:r>
            <a:endParaRPr lang="en-US" sz="5850" dirty="0">
              <a:latin typeface="Arial" panose="020B0604020202020204" pitchFamily="34" charset="0"/>
              <a:cs typeface="Arial" panose="020B0604020202020204" pitchFamily="34" charset="0"/>
            </a:endParaRPr>
          </a:p>
        </p:txBody>
      </p:sp>
      <p:sp>
        <p:nvSpPr>
          <p:cNvPr id="13" name="Text 10"/>
          <p:cNvSpPr/>
          <p:nvPr/>
        </p:nvSpPr>
        <p:spPr>
          <a:xfrm>
            <a:off x="11506795" y="4664631"/>
            <a:ext cx="2329815" cy="708660"/>
          </a:xfrm>
          <a:prstGeom prst="rect">
            <a:avLst/>
          </a:prstGeom>
          <a:noFill/>
          <a:ln/>
        </p:spPr>
        <p:txBody>
          <a:bodyPr wrap="square" lIns="0" tIns="0" rIns="0" bIns="0" rtlCol="0" anchor="t"/>
          <a:lstStyle/>
          <a:p>
            <a:pPr marL="0" indent="0" algn="ct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Service Awareness</a:t>
            </a:r>
            <a:endParaRPr lang="en-US" sz="2200" dirty="0">
              <a:latin typeface="Arial" panose="020B0604020202020204" pitchFamily="34" charset="0"/>
              <a:cs typeface="Arial" panose="020B0604020202020204" pitchFamily="34" charset="0"/>
            </a:endParaRPr>
          </a:p>
        </p:txBody>
      </p:sp>
      <p:sp>
        <p:nvSpPr>
          <p:cNvPr id="14" name="Text 11"/>
          <p:cNvSpPr/>
          <p:nvPr/>
        </p:nvSpPr>
        <p:spPr>
          <a:xfrm>
            <a:off x="11506795" y="5509379"/>
            <a:ext cx="2329815" cy="1088708"/>
          </a:xfrm>
          <a:prstGeom prst="rect">
            <a:avLst/>
          </a:prstGeom>
          <a:noFill/>
          <a:ln/>
        </p:spPr>
        <p:txBody>
          <a:bodyPr wrap="square" lIns="0" tIns="0" rIns="0" bIns="0" rtlCol="0" anchor="t"/>
          <a:lstStyle/>
          <a:p>
            <a:pPr marL="0" indent="0" algn="ct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Identify two or more local/national support services</a:t>
            </a:r>
            <a:endParaRPr lang="en-US" sz="1750" dirty="0">
              <a:latin typeface="Arial" panose="020B0604020202020204" pitchFamily="34" charset="0"/>
              <a:cs typeface="Arial" panose="020B0604020202020204" pitchFamily="34" charset="0"/>
            </a:endParaRPr>
          </a:p>
        </p:txBody>
      </p:sp>
      <p:sp>
        <p:nvSpPr>
          <p:cNvPr id="15" name="Text 12"/>
          <p:cNvSpPr/>
          <p:nvPr/>
        </p:nvSpPr>
        <p:spPr>
          <a:xfrm>
            <a:off x="6280190" y="6853238"/>
            <a:ext cx="7556421" cy="725805"/>
          </a:xfrm>
          <a:prstGeom prst="rect">
            <a:avLst/>
          </a:prstGeom>
          <a:noFill/>
          <a:ln/>
        </p:spPr>
        <p:txBody>
          <a:bodyPr wrap="square" lIns="0" tIns="0" rIns="0" bIns="0" rtlCol="0" anchor="t"/>
          <a:lstStyle/>
          <a:p>
            <a:pPr marL="0" indent="0" algn="l">
              <a:lnSpc>
                <a:spcPts val="2850"/>
              </a:lnSpc>
              <a:buNone/>
            </a:pPr>
            <a:r>
              <a:rPr lang="en-US" sz="1750" b="1" dirty="0">
                <a:solidFill>
                  <a:srgbClr val="403011"/>
                </a:solidFill>
                <a:latin typeface="Arial" panose="020B0604020202020204" pitchFamily="34" charset="0"/>
                <a:ea typeface="Brygada 1918" pitchFamily="34" charset="-122"/>
                <a:cs typeface="Arial" panose="020B0604020202020204" pitchFamily="34" charset="0"/>
              </a:rPr>
              <a:t>Overall Goal:</a:t>
            </a:r>
            <a:r>
              <a:rPr lang="en-US" sz="1750" dirty="0">
                <a:solidFill>
                  <a:srgbClr val="403011"/>
                </a:solidFill>
                <a:latin typeface="Arial" panose="020B0604020202020204" pitchFamily="34" charset="0"/>
                <a:ea typeface="Brygada 1918" pitchFamily="34" charset="-122"/>
                <a:cs typeface="Arial" panose="020B0604020202020204" pitchFamily="34" charset="0"/>
              </a:rPr>
              <a:t> Empower young adults to build respectful, safe, supportive relationships</a:t>
            </a:r>
            <a:endParaRPr lang="en-US" sz="1750" dirty="0">
              <a:latin typeface="Arial" panose="020B0604020202020204" pitchFamily="34" charset="0"/>
              <a:cs typeface="Arial" panose="020B0604020202020204" pitchFamily="34" charset="0"/>
            </a:endParaRPr>
          </a:p>
        </p:txBody>
      </p:sp>
      <p:pic>
        <p:nvPicPr>
          <p:cNvPr id="16" name="Picture 15" descr="A white surface with a yellow background&#10;&#10;AI-generated content may be incorrect.">
            <a:extLst>
              <a:ext uri="{FF2B5EF4-FFF2-40B4-BE49-F238E27FC236}">
                <a16:creationId xmlns:a16="http://schemas.microsoft.com/office/drawing/2014/main" id="{B1983BF0-647C-B2DB-C77E-60A2D6BD0C8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29600"/>
          </a:xfrm>
          <a:prstGeom prst="rect">
            <a:avLst/>
          </a:prstGeom>
        </p:spPr>
      </p:pic>
      <p:sp>
        <p:nvSpPr>
          <p:cNvPr id="3" name="Text 0"/>
          <p:cNvSpPr/>
          <p:nvPr/>
        </p:nvSpPr>
        <p:spPr>
          <a:xfrm>
            <a:off x="793790" y="1230035"/>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Campaign Activities &amp; Promotion</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793790" y="321456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Interactive Activities</a:t>
            </a:r>
            <a:endParaRPr lang="en-US" sz="2200" dirty="0">
              <a:latin typeface="Arial" panose="020B0604020202020204" pitchFamily="34" charset="0"/>
              <a:cs typeface="Arial" panose="020B0604020202020204" pitchFamily="34" charset="0"/>
            </a:endParaRPr>
          </a:p>
        </p:txBody>
      </p:sp>
      <p:sp>
        <p:nvSpPr>
          <p:cNvPr id="5" name="Text 2"/>
          <p:cNvSpPr/>
          <p:nvPr/>
        </p:nvSpPr>
        <p:spPr>
          <a:xfrm>
            <a:off x="793790" y="3795713"/>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Workshops &amp; group challenges</a:t>
            </a:r>
            <a:endParaRPr lang="en-US" sz="1750" dirty="0"/>
          </a:p>
        </p:txBody>
      </p:sp>
      <p:sp>
        <p:nvSpPr>
          <p:cNvPr id="6" name="Text 3"/>
          <p:cNvSpPr/>
          <p:nvPr/>
        </p:nvSpPr>
        <p:spPr>
          <a:xfrm>
            <a:off x="793790" y="4600813"/>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Peer-led discussions</a:t>
            </a:r>
            <a:endParaRPr lang="en-US" sz="1750" dirty="0"/>
          </a:p>
        </p:txBody>
      </p:sp>
      <p:sp>
        <p:nvSpPr>
          <p:cNvPr id="7" name="Text 4"/>
          <p:cNvSpPr/>
          <p:nvPr/>
        </p:nvSpPr>
        <p:spPr>
          <a:xfrm>
            <a:off x="793790" y="5043011"/>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Role-play exercises</a:t>
            </a:r>
            <a:endParaRPr lang="en-US" sz="1750" dirty="0"/>
          </a:p>
        </p:txBody>
      </p:sp>
      <p:sp>
        <p:nvSpPr>
          <p:cNvPr id="8" name="Text 5"/>
          <p:cNvSpPr/>
          <p:nvPr/>
        </p:nvSpPr>
        <p:spPr>
          <a:xfrm>
            <a:off x="793790" y="5485209"/>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Educational videos</a:t>
            </a:r>
            <a:endParaRPr lang="en-US" sz="1750" dirty="0"/>
          </a:p>
        </p:txBody>
      </p:sp>
      <p:sp>
        <p:nvSpPr>
          <p:cNvPr id="9" name="Text 6"/>
          <p:cNvSpPr/>
          <p:nvPr/>
        </p:nvSpPr>
        <p:spPr>
          <a:xfrm>
            <a:off x="793790" y="5927408"/>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Anonymous Q&amp;A</a:t>
            </a:r>
            <a:endParaRPr lang="en-US" sz="1750" dirty="0"/>
          </a:p>
        </p:txBody>
      </p:sp>
      <p:sp>
        <p:nvSpPr>
          <p:cNvPr id="10" name="Text 7"/>
          <p:cNvSpPr/>
          <p:nvPr/>
        </p:nvSpPr>
        <p:spPr>
          <a:xfrm>
            <a:off x="793790" y="6369606"/>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Brygada 1918" pitchFamily="34" charset="0"/>
                <a:ea typeface="Brygada 1918" pitchFamily="34" charset="-122"/>
                <a:cs typeface="Brygada 1918" pitchFamily="34" charset="-120"/>
              </a:rPr>
              <a:t>Drop-in support clinic</a:t>
            </a:r>
            <a:endParaRPr lang="en-US" sz="1750" dirty="0"/>
          </a:p>
        </p:txBody>
      </p:sp>
      <p:pic>
        <p:nvPicPr>
          <p:cNvPr id="11" name="Image 1" descr="preencoded.png"/>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856321" y="3242905"/>
            <a:ext cx="3501509" cy="350150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5760720" cy="8229600"/>
          </a:xfrm>
          <a:prstGeom prst="rect">
            <a:avLst/>
          </a:prstGeom>
        </p:spPr>
      </p:pic>
      <p:sp>
        <p:nvSpPr>
          <p:cNvPr id="3" name="Text 0"/>
          <p:cNvSpPr/>
          <p:nvPr/>
        </p:nvSpPr>
        <p:spPr>
          <a:xfrm>
            <a:off x="6280190" y="1065967"/>
            <a:ext cx="5738455"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Brygada 1918 Semi Bold" pitchFamily="34" charset="0"/>
                <a:ea typeface="Brygada 1918 Semi Bold" pitchFamily="34" charset="-122"/>
                <a:cs typeface="Brygada 1918 Semi Bold" pitchFamily="34" charset="-120"/>
              </a:rPr>
              <a:t>Partners &amp; Resources</a:t>
            </a:r>
            <a:endParaRPr lang="en-US" sz="4450" dirty="0"/>
          </a:p>
        </p:txBody>
      </p:sp>
      <p:sp>
        <p:nvSpPr>
          <p:cNvPr id="4" name="Shape 1"/>
          <p:cNvSpPr/>
          <p:nvPr/>
        </p:nvSpPr>
        <p:spPr>
          <a:xfrm>
            <a:off x="6280190" y="2114907"/>
            <a:ext cx="3664744" cy="2592348"/>
          </a:xfrm>
          <a:prstGeom prst="roundRect">
            <a:avLst>
              <a:gd name="adj" fmla="val 13125"/>
            </a:avLst>
          </a:prstGeom>
          <a:solidFill>
            <a:srgbClr val="626C3B"/>
          </a:solidFill>
          <a:ln w="7620">
            <a:solidFill>
              <a:srgbClr val="626C3B"/>
            </a:solidFill>
            <a:prstDash val="solid"/>
          </a:ln>
        </p:spPr>
        <p:txBody>
          <a:bodyPr/>
          <a:lstStyle/>
          <a:p>
            <a:endParaRPr lang="en-US"/>
          </a:p>
        </p:txBody>
      </p:sp>
      <p:sp>
        <p:nvSpPr>
          <p:cNvPr id="5" name="Shape 2"/>
          <p:cNvSpPr/>
          <p:nvPr/>
        </p:nvSpPr>
        <p:spPr>
          <a:xfrm>
            <a:off x="6514624" y="2349341"/>
            <a:ext cx="680442" cy="680442"/>
          </a:xfrm>
          <a:prstGeom prst="roundRect">
            <a:avLst>
              <a:gd name="adj" fmla="val 13436980"/>
            </a:avLst>
          </a:prstGeom>
          <a:solidFill>
            <a:srgbClr val="626C3B"/>
          </a:solidFill>
          <a:ln/>
        </p:spPr>
        <p:txBody>
          <a:bodyPr/>
          <a:lstStyle/>
          <a:p>
            <a:endParaRPr lang="en-US">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6701790" y="2536388"/>
            <a:ext cx="306110" cy="306110"/>
          </a:xfrm>
          <a:prstGeom prst="rect">
            <a:avLst/>
          </a:prstGeom>
        </p:spPr>
      </p:pic>
      <p:sp>
        <p:nvSpPr>
          <p:cNvPr id="7" name="Text 3"/>
          <p:cNvSpPr/>
          <p:nvPr/>
        </p:nvSpPr>
        <p:spPr>
          <a:xfrm>
            <a:off x="6514624" y="325659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Arial" panose="020B0604020202020204" pitchFamily="34" charset="0"/>
                <a:ea typeface="Brygada 1918 Semi Bold" pitchFamily="34" charset="-122"/>
                <a:cs typeface="Arial" panose="020B0604020202020204" pitchFamily="34" charset="0"/>
              </a:rPr>
              <a:t>Local Partners</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6514624" y="3747016"/>
            <a:ext cx="3195876" cy="725805"/>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Arial" panose="020B0604020202020204" pitchFamily="34" charset="0"/>
                <a:ea typeface="Brygada 1918" pitchFamily="34" charset="-122"/>
                <a:cs typeface="Arial" panose="020B0604020202020204" pitchFamily="34" charset="0"/>
              </a:rPr>
              <a:t>Council, university wellbeing, youth centres, GP clinics</a:t>
            </a:r>
            <a:endParaRPr lang="en-US" sz="1750" dirty="0">
              <a:latin typeface="Arial" panose="020B0604020202020204" pitchFamily="34" charset="0"/>
              <a:cs typeface="Arial" panose="020B0604020202020204" pitchFamily="34" charset="0"/>
            </a:endParaRPr>
          </a:p>
        </p:txBody>
      </p:sp>
      <p:sp>
        <p:nvSpPr>
          <p:cNvPr id="9" name="Shape 5"/>
          <p:cNvSpPr/>
          <p:nvPr/>
        </p:nvSpPr>
        <p:spPr>
          <a:xfrm>
            <a:off x="10171748" y="2114907"/>
            <a:ext cx="3664863" cy="2592348"/>
          </a:xfrm>
          <a:prstGeom prst="roundRect">
            <a:avLst>
              <a:gd name="adj" fmla="val 13125"/>
            </a:avLst>
          </a:prstGeom>
          <a:solidFill>
            <a:srgbClr val="626C3B"/>
          </a:solidFill>
          <a:ln w="7620">
            <a:solidFill>
              <a:srgbClr val="83792E"/>
            </a:solidFill>
            <a:prstDash val="solid"/>
          </a:ln>
        </p:spPr>
        <p:txBody>
          <a:bodyPr/>
          <a:lstStyle/>
          <a:p>
            <a:endParaRPr lang="en-US">
              <a:latin typeface="Arial" panose="020B0604020202020204" pitchFamily="34" charset="0"/>
              <a:cs typeface="Arial" panose="020B0604020202020204" pitchFamily="34" charset="0"/>
            </a:endParaRPr>
          </a:p>
        </p:txBody>
      </p:sp>
      <p:sp>
        <p:nvSpPr>
          <p:cNvPr id="10" name="Shape 6"/>
          <p:cNvSpPr/>
          <p:nvPr/>
        </p:nvSpPr>
        <p:spPr>
          <a:xfrm>
            <a:off x="10406182" y="2349341"/>
            <a:ext cx="680442" cy="680442"/>
          </a:xfrm>
          <a:prstGeom prst="roundRect">
            <a:avLst>
              <a:gd name="adj" fmla="val 13436980"/>
            </a:avLst>
          </a:prstGeom>
          <a:solidFill>
            <a:srgbClr val="83792E"/>
          </a:solidFill>
          <a:ln/>
        </p:spPr>
        <p:txBody>
          <a:bodyPr/>
          <a:lstStyle/>
          <a:p>
            <a:endParaRPr lang="en-US">
              <a:latin typeface="Arial" panose="020B0604020202020204" pitchFamily="34" charset="0"/>
              <a:cs typeface="Arial" panose="020B0604020202020204" pitchFamily="34" charset="0"/>
            </a:endParaRPr>
          </a:p>
        </p:txBody>
      </p:sp>
      <p:pic>
        <p:nvPicPr>
          <p:cNvPr id="11" name="Image 2" descr="preencoded.png"/>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10593348" y="2536388"/>
            <a:ext cx="306110" cy="306110"/>
          </a:xfrm>
          <a:prstGeom prst="rect">
            <a:avLst/>
          </a:prstGeom>
        </p:spPr>
      </p:pic>
      <p:sp>
        <p:nvSpPr>
          <p:cNvPr id="12" name="Text 7"/>
          <p:cNvSpPr/>
          <p:nvPr/>
        </p:nvSpPr>
        <p:spPr>
          <a:xfrm>
            <a:off x="10406182" y="325659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Arial" panose="020B0604020202020204" pitchFamily="34" charset="0"/>
                <a:ea typeface="Brygada 1918 Semi Bold" pitchFamily="34" charset="-122"/>
                <a:cs typeface="Arial" panose="020B0604020202020204" pitchFamily="34" charset="0"/>
              </a:rPr>
              <a:t>National Partners</a:t>
            </a:r>
            <a:endParaRPr lang="en-US" sz="2200" dirty="0">
              <a:latin typeface="Arial" panose="020B0604020202020204" pitchFamily="34" charset="0"/>
              <a:cs typeface="Arial" panose="020B0604020202020204" pitchFamily="34" charset="0"/>
            </a:endParaRPr>
          </a:p>
        </p:txBody>
      </p:sp>
      <p:sp>
        <p:nvSpPr>
          <p:cNvPr id="13" name="Text 8"/>
          <p:cNvSpPr/>
          <p:nvPr/>
        </p:nvSpPr>
        <p:spPr>
          <a:xfrm>
            <a:off x="10406182" y="3747016"/>
            <a:ext cx="3195995" cy="725805"/>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Arial" panose="020B0604020202020204" pitchFamily="34" charset="0"/>
                <a:ea typeface="Brygada 1918" pitchFamily="34" charset="-122"/>
                <a:cs typeface="Arial" panose="020B0604020202020204" pitchFamily="34" charset="0"/>
              </a:rPr>
              <a:t>NHS, YoungMinds, Women's Aid, Victim Support</a:t>
            </a:r>
            <a:endParaRPr lang="en-US" sz="1750" dirty="0">
              <a:latin typeface="Arial" panose="020B0604020202020204" pitchFamily="34" charset="0"/>
              <a:cs typeface="Arial" panose="020B0604020202020204" pitchFamily="34" charset="0"/>
            </a:endParaRPr>
          </a:p>
        </p:txBody>
      </p:sp>
      <p:sp>
        <p:nvSpPr>
          <p:cNvPr id="14" name="Shape 9"/>
          <p:cNvSpPr/>
          <p:nvPr/>
        </p:nvSpPr>
        <p:spPr>
          <a:xfrm>
            <a:off x="6166723" y="5138201"/>
            <a:ext cx="7556421" cy="2229445"/>
          </a:xfrm>
          <a:prstGeom prst="roundRect">
            <a:avLst>
              <a:gd name="adj" fmla="val 15261"/>
            </a:avLst>
          </a:prstGeom>
          <a:solidFill>
            <a:srgbClr val="626C3B"/>
          </a:solidFill>
          <a:ln w="7620">
            <a:solidFill>
              <a:srgbClr val="E8AF3B"/>
            </a:solidFill>
            <a:prstDash val="solid"/>
          </a:ln>
        </p:spPr>
        <p:txBody>
          <a:bodyPr/>
          <a:lstStyle/>
          <a:p>
            <a:endParaRPr lang="en-US"/>
          </a:p>
        </p:txBody>
      </p:sp>
      <p:sp>
        <p:nvSpPr>
          <p:cNvPr id="15" name="Shape 10"/>
          <p:cNvSpPr/>
          <p:nvPr/>
        </p:nvSpPr>
        <p:spPr>
          <a:xfrm>
            <a:off x="6514624" y="5168503"/>
            <a:ext cx="680442" cy="680442"/>
          </a:xfrm>
          <a:prstGeom prst="roundRect">
            <a:avLst>
              <a:gd name="adj" fmla="val 13436980"/>
            </a:avLst>
          </a:prstGeom>
          <a:solidFill>
            <a:srgbClr val="E8AF3B"/>
          </a:solidFill>
          <a:ln/>
        </p:spPr>
        <p:txBody>
          <a:bodyPr/>
          <a:lstStyle/>
          <a:p>
            <a:endParaRPr lang="en-US">
              <a:latin typeface="Arial" panose="020B0604020202020204" pitchFamily="34" charset="0"/>
              <a:cs typeface="Arial" panose="020B0604020202020204" pitchFamily="34" charset="0"/>
            </a:endParaRPr>
          </a:p>
        </p:txBody>
      </p:sp>
      <p:pic>
        <p:nvPicPr>
          <p:cNvPr id="16" name="Image 3" descr="preencoded.png"/>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6701790" y="5355550"/>
            <a:ext cx="306110" cy="306110"/>
          </a:xfrm>
          <a:prstGeom prst="rect">
            <a:avLst/>
          </a:prstGeom>
        </p:spPr>
      </p:pic>
      <p:sp>
        <p:nvSpPr>
          <p:cNvPr id="17" name="Text 11"/>
          <p:cNvSpPr/>
          <p:nvPr/>
        </p:nvSpPr>
        <p:spPr>
          <a:xfrm>
            <a:off x="6514624" y="6075759"/>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Arial" panose="020B0604020202020204" pitchFamily="34" charset="0"/>
                <a:ea typeface="Brygada 1918 Semi Bold" pitchFamily="34" charset="-122"/>
                <a:cs typeface="Arial" panose="020B0604020202020204" pitchFamily="34" charset="0"/>
              </a:rPr>
              <a:t>Shared Resources</a:t>
            </a:r>
            <a:endParaRPr lang="en-US" sz="2200" dirty="0">
              <a:latin typeface="Arial" panose="020B0604020202020204" pitchFamily="34" charset="0"/>
              <a:cs typeface="Arial" panose="020B0604020202020204" pitchFamily="34" charset="0"/>
            </a:endParaRPr>
          </a:p>
        </p:txBody>
      </p:sp>
      <p:sp>
        <p:nvSpPr>
          <p:cNvPr id="18" name="Text 12"/>
          <p:cNvSpPr/>
          <p:nvPr/>
        </p:nvSpPr>
        <p:spPr>
          <a:xfrm>
            <a:off x="6514624" y="6566178"/>
            <a:ext cx="7087553" cy="362903"/>
          </a:xfrm>
          <a:prstGeom prst="rect">
            <a:avLst/>
          </a:prstGeom>
          <a:noFill/>
          <a:ln/>
        </p:spPr>
        <p:txBody>
          <a:bodyPr wrap="none" lIns="0" tIns="0" rIns="0" bIns="0" rtlCol="0" anchor="t"/>
          <a:lstStyle/>
          <a:p>
            <a:pPr marL="0" indent="0" algn="l">
              <a:lnSpc>
                <a:spcPts val="2850"/>
              </a:lnSpc>
              <a:buNone/>
            </a:pPr>
            <a:r>
              <a:rPr lang="en-US" sz="1750" dirty="0">
                <a:solidFill>
                  <a:srgbClr val="FFFFFF"/>
                </a:solidFill>
                <a:latin typeface="Arial" panose="020B0604020202020204" pitchFamily="34" charset="0"/>
                <a:ea typeface="Brygada 1918" pitchFamily="34" charset="-122"/>
                <a:cs typeface="Arial" panose="020B0604020202020204" pitchFamily="34" charset="0"/>
              </a:rPr>
              <a:t>NHS toolkits, NSPCC packs, social media templates</a:t>
            </a:r>
            <a:endParaRPr lang="en-US" sz="1750" dirty="0">
              <a:latin typeface="Arial" panose="020B0604020202020204" pitchFamily="34" charset="0"/>
              <a:cs typeface="Arial" panose="020B0604020202020204" pitchFamily="34" charset="0"/>
            </a:endParaRPr>
          </a:p>
        </p:txBody>
      </p:sp>
      <p:pic>
        <p:nvPicPr>
          <p:cNvPr id="19" name="Picture 18" descr="A white surface with a yellow background&#10;&#10;AI-generated content may be incorrect.">
            <a:extLst>
              <a:ext uri="{FF2B5EF4-FFF2-40B4-BE49-F238E27FC236}">
                <a16:creationId xmlns:a16="http://schemas.microsoft.com/office/drawing/2014/main" id="{ED7A41C5-80F0-5C50-CD20-0647011C9323}"/>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29600"/>
          </a:xfrm>
          <a:prstGeom prst="rect">
            <a:avLst/>
          </a:prstGeom>
        </p:spPr>
      </p:pic>
      <p:sp>
        <p:nvSpPr>
          <p:cNvPr id="3" name="Text 0"/>
          <p:cNvSpPr/>
          <p:nvPr/>
        </p:nvSpPr>
        <p:spPr>
          <a:xfrm>
            <a:off x="793790" y="943213"/>
            <a:ext cx="7267575"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Evaluation &amp; Measurement</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793790" y="1992154"/>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Light" pitchFamily="34" charset="-122"/>
                <a:cs typeface="Arial" panose="020B0604020202020204" pitchFamily="34" charset="0"/>
              </a:rPr>
              <a:t>01</a:t>
            </a:r>
            <a:endParaRPr lang="en-US" sz="1750" dirty="0">
              <a:latin typeface="Arial" panose="020B0604020202020204" pitchFamily="34" charset="0"/>
              <a:cs typeface="Arial" panose="020B0604020202020204" pitchFamily="34" charset="0"/>
            </a:endParaRPr>
          </a:p>
        </p:txBody>
      </p:sp>
      <p:sp>
        <p:nvSpPr>
          <p:cNvPr id="5" name="Shape 2"/>
          <p:cNvSpPr/>
          <p:nvPr/>
        </p:nvSpPr>
        <p:spPr>
          <a:xfrm>
            <a:off x="793790" y="2347198"/>
            <a:ext cx="3664744" cy="30480"/>
          </a:xfrm>
          <a:prstGeom prst="rect">
            <a:avLst/>
          </a:prstGeom>
          <a:solidFill>
            <a:srgbClr val="626C3B"/>
          </a:solidFill>
          <a:ln/>
        </p:spPr>
        <p:txBody>
          <a:bodyPr/>
          <a:lstStyle/>
          <a:p>
            <a:endParaRPr lang="en-US">
              <a:latin typeface="Arial" panose="020B0604020202020204" pitchFamily="34" charset="0"/>
              <a:cs typeface="Arial" panose="020B0604020202020204" pitchFamily="34" charset="0"/>
            </a:endParaRPr>
          </a:p>
        </p:txBody>
      </p:sp>
      <p:sp>
        <p:nvSpPr>
          <p:cNvPr id="6" name="Text 3"/>
          <p:cNvSpPr/>
          <p:nvPr/>
        </p:nvSpPr>
        <p:spPr>
          <a:xfrm>
            <a:off x="793790" y="252150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Process Evaluation</a:t>
            </a:r>
            <a:endParaRPr lang="en-US" sz="2200" dirty="0">
              <a:latin typeface="Arial" panose="020B0604020202020204" pitchFamily="34" charset="0"/>
              <a:cs typeface="Arial" panose="020B0604020202020204" pitchFamily="34" charset="0"/>
            </a:endParaRPr>
          </a:p>
        </p:txBody>
      </p:sp>
      <p:sp>
        <p:nvSpPr>
          <p:cNvPr id="7" name="Text 4"/>
          <p:cNvSpPr/>
          <p:nvPr/>
        </p:nvSpPr>
        <p:spPr>
          <a:xfrm>
            <a:off x="793790" y="3011924"/>
            <a:ext cx="3664744" cy="725805"/>
          </a:xfrm>
          <a:prstGeom prst="rect">
            <a:avLst/>
          </a:prstGeom>
          <a:noFill/>
          <a:ln/>
        </p:spPr>
        <p:txBody>
          <a:bodyPr wrap="squar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Attendance and engagement tracking</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4685348" y="1992154"/>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Light" pitchFamily="34" charset="-122"/>
                <a:cs typeface="Arial" panose="020B0604020202020204" pitchFamily="34" charset="0"/>
              </a:rPr>
              <a:t>02</a:t>
            </a:r>
            <a:endParaRPr lang="en-US" sz="1750" dirty="0">
              <a:latin typeface="Arial" panose="020B0604020202020204" pitchFamily="34" charset="0"/>
              <a:cs typeface="Arial" panose="020B0604020202020204" pitchFamily="34" charset="0"/>
            </a:endParaRPr>
          </a:p>
        </p:txBody>
      </p:sp>
      <p:sp>
        <p:nvSpPr>
          <p:cNvPr id="9" name="Shape 6"/>
          <p:cNvSpPr/>
          <p:nvPr/>
        </p:nvSpPr>
        <p:spPr>
          <a:xfrm>
            <a:off x="4685348" y="2347198"/>
            <a:ext cx="3664863" cy="30480"/>
          </a:xfrm>
          <a:prstGeom prst="rect">
            <a:avLst/>
          </a:prstGeom>
          <a:solidFill>
            <a:srgbClr val="83792E"/>
          </a:solidFill>
          <a:ln/>
        </p:spPr>
        <p:txBody>
          <a:bodyPr/>
          <a:lstStyle/>
          <a:p>
            <a:endParaRPr lang="en-US">
              <a:latin typeface="Arial" panose="020B0604020202020204" pitchFamily="34" charset="0"/>
              <a:cs typeface="Arial" panose="020B0604020202020204" pitchFamily="34" charset="0"/>
            </a:endParaRPr>
          </a:p>
        </p:txBody>
      </p:sp>
      <p:sp>
        <p:nvSpPr>
          <p:cNvPr id="10" name="Text 7"/>
          <p:cNvSpPr/>
          <p:nvPr/>
        </p:nvSpPr>
        <p:spPr>
          <a:xfrm>
            <a:off x="4685348" y="252150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Outcome Evaluation</a:t>
            </a:r>
            <a:endParaRPr lang="en-US" sz="2200" dirty="0">
              <a:latin typeface="Arial" panose="020B0604020202020204" pitchFamily="34" charset="0"/>
              <a:cs typeface="Arial" panose="020B0604020202020204" pitchFamily="34" charset="0"/>
            </a:endParaRPr>
          </a:p>
        </p:txBody>
      </p:sp>
      <p:sp>
        <p:nvSpPr>
          <p:cNvPr id="11" name="Text 8"/>
          <p:cNvSpPr/>
          <p:nvPr/>
        </p:nvSpPr>
        <p:spPr>
          <a:xfrm>
            <a:off x="4685348" y="3011924"/>
            <a:ext cx="3664863" cy="725805"/>
          </a:xfrm>
          <a:prstGeom prst="rect">
            <a:avLst/>
          </a:prstGeom>
          <a:noFill/>
          <a:ln/>
        </p:spPr>
        <p:txBody>
          <a:bodyPr wrap="squar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Knowledge, attitude, and skill change measurement</a:t>
            </a:r>
            <a:endParaRPr lang="en-US" sz="1750" dirty="0">
              <a:latin typeface="Arial" panose="020B0604020202020204" pitchFamily="34" charset="0"/>
              <a:cs typeface="Arial" panose="020B0604020202020204" pitchFamily="34" charset="0"/>
            </a:endParaRPr>
          </a:p>
        </p:txBody>
      </p:sp>
      <p:sp>
        <p:nvSpPr>
          <p:cNvPr id="12" name="Text 9"/>
          <p:cNvSpPr/>
          <p:nvPr/>
        </p:nvSpPr>
        <p:spPr>
          <a:xfrm>
            <a:off x="793790" y="4134564"/>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Light" pitchFamily="34" charset="-122"/>
                <a:cs typeface="Arial" panose="020B0604020202020204" pitchFamily="34" charset="0"/>
              </a:rPr>
              <a:t>03</a:t>
            </a:r>
            <a:endParaRPr lang="en-US" sz="1750" dirty="0">
              <a:latin typeface="Arial" panose="020B0604020202020204" pitchFamily="34" charset="0"/>
              <a:cs typeface="Arial" panose="020B0604020202020204" pitchFamily="34" charset="0"/>
            </a:endParaRPr>
          </a:p>
        </p:txBody>
      </p:sp>
      <p:sp>
        <p:nvSpPr>
          <p:cNvPr id="13" name="Shape 10"/>
          <p:cNvSpPr/>
          <p:nvPr/>
        </p:nvSpPr>
        <p:spPr>
          <a:xfrm>
            <a:off x="793790" y="4489609"/>
            <a:ext cx="7556421" cy="30480"/>
          </a:xfrm>
          <a:prstGeom prst="rect">
            <a:avLst/>
          </a:prstGeom>
          <a:solidFill>
            <a:srgbClr val="E8AF3B"/>
          </a:solidFill>
          <a:ln/>
        </p:spPr>
        <p:txBody>
          <a:bodyPr/>
          <a:lstStyle/>
          <a:p>
            <a:endParaRPr lang="en-US">
              <a:latin typeface="Arial" panose="020B0604020202020204" pitchFamily="34" charset="0"/>
              <a:cs typeface="Arial" panose="020B0604020202020204" pitchFamily="34" charset="0"/>
            </a:endParaRPr>
          </a:p>
        </p:txBody>
      </p:sp>
      <p:sp>
        <p:nvSpPr>
          <p:cNvPr id="14" name="Text 11"/>
          <p:cNvSpPr/>
          <p:nvPr/>
        </p:nvSpPr>
        <p:spPr>
          <a:xfrm>
            <a:off x="793790" y="466391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Impact Evaluation</a:t>
            </a:r>
            <a:endParaRPr lang="en-US" sz="2200" dirty="0">
              <a:latin typeface="Arial" panose="020B0604020202020204" pitchFamily="34" charset="0"/>
              <a:cs typeface="Arial" panose="020B0604020202020204" pitchFamily="34" charset="0"/>
            </a:endParaRPr>
          </a:p>
        </p:txBody>
      </p:sp>
      <p:sp>
        <p:nvSpPr>
          <p:cNvPr id="15" name="Text 12"/>
          <p:cNvSpPr/>
          <p:nvPr/>
        </p:nvSpPr>
        <p:spPr>
          <a:xfrm>
            <a:off x="793790" y="5154335"/>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Sustained healthy behaviours at 3-month follow-up</a:t>
            </a:r>
            <a:endParaRPr lang="en-US" sz="1750" dirty="0">
              <a:latin typeface="Arial" panose="020B0604020202020204" pitchFamily="34" charset="0"/>
              <a:cs typeface="Arial" panose="020B0604020202020204" pitchFamily="34" charset="0"/>
            </a:endParaRPr>
          </a:p>
        </p:txBody>
      </p:sp>
      <p:sp>
        <p:nvSpPr>
          <p:cNvPr id="16" name="Text 13"/>
          <p:cNvSpPr/>
          <p:nvPr/>
        </p:nvSpPr>
        <p:spPr>
          <a:xfrm>
            <a:off x="793790" y="5942409"/>
            <a:ext cx="7556421" cy="725805"/>
          </a:xfrm>
          <a:prstGeom prst="rect">
            <a:avLst/>
          </a:prstGeom>
          <a:noFill/>
          <a:ln/>
        </p:spPr>
        <p:txBody>
          <a:bodyPr wrap="square" lIns="0" tIns="0" rIns="0" bIns="0" rtlCol="0" anchor="t"/>
          <a:lstStyle/>
          <a:p>
            <a:pPr marL="0" indent="0" algn="l">
              <a:lnSpc>
                <a:spcPts val="2850"/>
              </a:lnSpc>
              <a:buNone/>
            </a:pPr>
            <a:r>
              <a:rPr lang="en-US" sz="1750" b="1" dirty="0">
                <a:solidFill>
                  <a:srgbClr val="403011"/>
                </a:solidFill>
                <a:latin typeface="Arial" panose="020B0604020202020204" pitchFamily="34" charset="0"/>
                <a:ea typeface="Brygada 1918" pitchFamily="34" charset="-122"/>
                <a:cs typeface="Arial" panose="020B0604020202020204" pitchFamily="34" charset="0"/>
              </a:rPr>
              <a:t>Tools:</a:t>
            </a:r>
            <a:r>
              <a:rPr lang="en-US" sz="1750" dirty="0">
                <a:solidFill>
                  <a:srgbClr val="403011"/>
                </a:solidFill>
                <a:latin typeface="Arial" panose="020B0604020202020204" pitchFamily="34" charset="0"/>
                <a:ea typeface="Brygada 1918" pitchFamily="34" charset="-122"/>
                <a:cs typeface="Arial" panose="020B0604020202020204" pitchFamily="34" charset="0"/>
              </a:rPr>
              <a:t> Pre/post questionnaires, role-play assessment, online surveys, focus groups</a:t>
            </a:r>
            <a:endParaRPr lang="en-US" sz="1750" dirty="0">
              <a:latin typeface="Arial" panose="020B0604020202020204" pitchFamily="34" charset="0"/>
              <a:cs typeface="Arial" panose="020B0604020202020204" pitchFamily="34" charset="0"/>
            </a:endParaRPr>
          </a:p>
        </p:txBody>
      </p:sp>
      <p:sp>
        <p:nvSpPr>
          <p:cNvPr id="17" name="Text 14"/>
          <p:cNvSpPr/>
          <p:nvPr/>
        </p:nvSpPr>
        <p:spPr>
          <a:xfrm>
            <a:off x="793790" y="6923365"/>
            <a:ext cx="7556421" cy="362903"/>
          </a:xfrm>
          <a:prstGeom prst="rect">
            <a:avLst/>
          </a:prstGeom>
          <a:noFill/>
          <a:ln/>
        </p:spPr>
        <p:txBody>
          <a:bodyPr wrap="none" lIns="0" tIns="0" rIns="0" bIns="0" rtlCol="0" anchor="t"/>
          <a:lstStyle/>
          <a:p>
            <a:pPr marL="0" indent="0" algn="l">
              <a:lnSpc>
                <a:spcPts val="2850"/>
              </a:lnSpc>
              <a:buNone/>
            </a:pPr>
            <a:r>
              <a:rPr lang="en-US" sz="1750" b="1" dirty="0">
                <a:solidFill>
                  <a:srgbClr val="403011"/>
                </a:solidFill>
                <a:latin typeface="Arial" panose="020B0604020202020204" pitchFamily="34" charset="0"/>
                <a:ea typeface="Brygada 1918" pitchFamily="34" charset="-122"/>
                <a:cs typeface="Arial" panose="020B0604020202020204" pitchFamily="34" charset="0"/>
              </a:rPr>
              <a:t>Success Indicator:</a:t>
            </a:r>
            <a:r>
              <a:rPr lang="en-US" sz="1750" dirty="0">
                <a:solidFill>
                  <a:srgbClr val="403011"/>
                </a:solidFill>
                <a:latin typeface="Arial" panose="020B0604020202020204" pitchFamily="34" charset="0"/>
                <a:ea typeface="Brygada 1918" pitchFamily="34" charset="-122"/>
                <a:cs typeface="Arial" panose="020B0604020202020204" pitchFamily="34" charset="0"/>
              </a:rPr>
              <a:t> 60–70% improvement in key behavioural indicators</a:t>
            </a:r>
            <a:endParaRPr lang="en-US" sz="175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251109"/>
            <a:ext cx="8894802" cy="708779"/>
          </a:xfrm>
          <a:prstGeom prst="rect">
            <a:avLst/>
          </a:prstGeom>
          <a:noFill/>
          <a:ln/>
        </p:spPr>
        <p:txBody>
          <a:bodyPr wrap="none" lIns="0" tIns="0" rIns="0" bIns="0" rtlCol="0" anchor="t"/>
          <a:lstStyle/>
          <a:p>
            <a:pPr marL="0" indent="0" algn="l">
              <a:lnSpc>
                <a:spcPts val="5550"/>
              </a:lnSpc>
              <a:buNone/>
            </a:pPr>
            <a:r>
              <a:rPr lang="en-US" sz="4000" dirty="0">
                <a:solidFill>
                  <a:srgbClr val="403011"/>
                </a:solidFill>
                <a:latin typeface="Arial" panose="020B0604020202020204" pitchFamily="34" charset="0"/>
                <a:ea typeface="Brygada 1918 Semi Bold" pitchFamily="34" charset="-122"/>
                <a:cs typeface="Arial" panose="020B0604020202020204" pitchFamily="34" charset="0"/>
              </a:rPr>
              <a:t>The Advantages Of Healthy Relationship </a:t>
            </a:r>
            <a:r>
              <a:rPr lang="en-US" sz="4000" dirty="0" err="1">
                <a:solidFill>
                  <a:srgbClr val="403011"/>
                </a:solidFill>
                <a:latin typeface="Arial" panose="020B0604020202020204" pitchFamily="34" charset="0"/>
                <a:ea typeface="Brygada 1918 Semi Bold" pitchFamily="34" charset="-122"/>
                <a:cs typeface="Arial" panose="020B0604020202020204" pitchFamily="34" charset="0"/>
              </a:rPr>
              <a:t>Behaviours</a:t>
            </a:r>
            <a:endParaRPr lang="en-US" sz="4000" dirty="0">
              <a:latin typeface="Arial" panose="020B0604020202020204" pitchFamily="34" charset="0"/>
              <a:cs typeface="Arial" panose="020B0604020202020204" pitchFamily="34" charset="0"/>
            </a:endParaRPr>
          </a:p>
        </p:txBody>
      </p:sp>
      <p:sp>
        <p:nvSpPr>
          <p:cNvPr id="3" name="Text 1"/>
          <p:cNvSpPr/>
          <p:nvPr/>
        </p:nvSpPr>
        <p:spPr>
          <a:xfrm>
            <a:off x="2197418" y="2861548"/>
            <a:ext cx="2835235" cy="354330"/>
          </a:xfrm>
          <a:prstGeom prst="rect">
            <a:avLst/>
          </a:prstGeom>
          <a:noFill/>
          <a:ln/>
        </p:spPr>
        <p:txBody>
          <a:bodyPr wrap="none" lIns="0" tIns="0" rIns="0" bIns="0" rtlCol="0" anchor="t"/>
          <a:lstStyle/>
          <a:p>
            <a:pPr marL="0" indent="0" algn="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Physiological</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793790" y="3351967"/>
            <a:ext cx="4238863" cy="725805"/>
          </a:xfrm>
          <a:prstGeom prst="rect">
            <a:avLst/>
          </a:prstGeom>
          <a:noFill/>
          <a:ln/>
        </p:spPr>
        <p:txBody>
          <a:bodyPr wrap="square" lIns="0" tIns="0" rIns="0" bIns="0" rtlCol="0" anchor="t"/>
          <a:lstStyle/>
          <a:p>
            <a:pPr marL="0" indent="0" algn="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Reduced stress, better sleep, improved immunity</a:t>
            </a:r>
            <a:endParaRPr lang="en-US" sz="1750" dirty="0">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32653" y="2413516"/>
            <a:ext cx="4564975" cy="4564975"/>
          </a:xfrm>
          <a:prstGeom prst="rect">
            <a:avLst/>
          </a:prstGeom>
        </p:spPr>
      </p:pic>
      <p:pic>
        <p:nvPicPr>
          <p:cNvPr id="6" name="Image 1" descr="preencoded.png"/>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6204585" y="3845481"/>
            <a:ext cx="318968" cy="318968"/>
          </a:xfrm>
          <a:prstGeom prst="rect">
            <a:avLst/>
          </a:prstGeom>
        </p:spPr>
      </p:pic>
      <p:sp>
        <p:nvSpPr>
          <p:cNvPr id="7" name="Text 3"/>
          <p:cNvSpPr/>
          <p:nvPr/>
        </p:nvSpPr>
        <p:spPr>
          <a:xfrm>
            <a:off x="9597628" y="257377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Sociological</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9597628" y="3064193"/>
            <a:ext cx="4238982"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Stronger networks, reduced isolation</a:t>
            </a:r>
            <a:endParaRPr lang="en-US" sz="175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32653" y="2413516"/>
            <a:ext cx="4564975" cy="4564975"/>
          </a:xfrm>
          <a:prstGeom prst="rect">
            <a:avLst/>
          </a:prstGeom>
        </p:spPr>
      </p:pic>
      <p:pic>
        <p:nvPicPr>
          <p:cNvPr id="10" name="Image 3" descr="preencoded.png"/>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7518797" y="3418403"/>
            <a:ext cx="318968" cy="318968"/>
          </a:xfrm>
          <a:prstGeom prst="rect">
            <a:avLst/>
          </a:prstGeom>
        </p:spPr>
      </p:pic>
      <p:sp>
        <p:nvSpPr>
          <p:cNvPr id="11" name="Text 5"/>
          <p:cNvSpPr/>
          <p:nvPr/>
        </p:nvSpPr>
        <p:spPr>
          <a:xfrm>
            <a:off x="10051256" y="408777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Psychological</a:t>
            </a:r>
            <a:endParaRPr lang="en-US" sz="2200" dirty="0">
              <a:latin typeface="Arial" panose="020B0604020202020204" pitchFamily="34" charset="0"/>
              <a:cs typeface="Arial" panose="020B0604020202020204" pitchFamily="34" charset="0"/>
            </a:endParaRPr>
          </a:p>
        </p:txBody>
      </p:sp>
      <p:sp>
        <p:nvSpPr>
          <p:cNvPr id="12" name="Text 6"/>
          <p:cNvSpPr/>
          <p:nvPr/>
        </p:nvSpPr>
        <p:spPr>
          <a:xfrm>
            <a:off x="10051256" y="4578191"/>
            <a:ext cx="3785354" cy="725805"/>
          </a:xfrm>
          <a:prstGeom prst="rect">
            <a:avLst/>
          </a:prstGeom>
          <a:noFill/>
          <a:ln/>
        </p:spPr>
        <p:txBody>
          <a:bodyPr wrap="squar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Higher self-esteem, emotional regulation, life satisfaction</a:t>
            </a:r>
            <a:endParaRPr lang="en-US" sz="1750" dirty="0">
              <a:latin typeface="Arial" panose="020B0604020202020204" pitchFamily="34" charset="0"/>
              <a:cs typeface="Arial" panose="020B0604020202020204" pitchFamily="34" charset="0"/>
            </a:endParaRPr>
          </a:p>
        </p:txBody>
      </p:sp>
      <p:pic>
        <p:nvPicPr>
          <p:cNvPr id="13" name="Image 4" descr="preencoded.png"/>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5032653" y="2413516"/>
            <a:ext cx="4564975" cy="4564975"/>
          </a:xfrm>
          <a:prstGeom prst="rect">
            <a:avLst/>
          </a:prstGeom>
        </p:spPr>
      </p:pic>
      <p:pic>
        <p:nvPicPr>
          <p:cNvPr id="14" name="Image 5" descr="preencoded.png"/>
          <p:cNvPicPr>
            <a:picLocks noChangeAspect="1"/>
          </p:cNvPicPr>
          <p:nvPr/>
        </p:nvPicPr>
        <p:blipFill>
          <a:blip r:embed="rId10">
            <a:extLst>
              <a:ext uri="{96DAC541-7B7A-43D3-8B79-37D633B846F1}">
                <asvg:svgBlip xmlns="" xmlns:asvg="http://schemas.microsoft.com/office/drawing/2016/SVG/main" r:embed="rId11"/>
              </a:ext>
            </a:extLst>
          </a:blip>
          <a:stretch>
            <a:fillRect/>
          </a:stretch>
        </p:blipFill>
        <p:spPr>
          <a:xfrm>
            <a:off x="8331041" y="4536400"/>
            <a:ext cx="318968" cy="318968"/>
          </a:xfrm>
          <a:prstGeom prst="rect">
            <a:avLst/>
          </a:prstGeom>
        </p:spPr>
      </p:pic>
      <p:sp>
        <p:nvSpPr>
          <p:cNvPr id="15" name="Text 7"/>
          <p:cNvSpPr/>
          <p:nvPr/>
        </p:nvSpPr>
        <p:spPr>
          <a:xfrm>
            <a:off x="9597628" y="596479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Safety</a:t>
            </a:r>
            <a:endParaRPr lang="en-US" sz="2200" dirty="0">
              <a:latin typeface="Arial" panose="020B0604020202020204" pitchFamily="34" charset="0"/>
              <a:cs typeface="Arial" panose="020B0604020202020204" pitchFamily="34" charset="0"/>
            </a:endParaRPr>
          </a:p>
        </p:txBody>
      </p:sp>
      <p:sp>
        <p:nvSpPr>
          <p:cNvPr id="16" name="Text 8"/>
          <p:cNvSpPr/>
          <p:nvPr/>
        </p:nvSpPr>
        <p:spPr>
          <a:xfrm>
            <a:off x="9597628" y="6455212"/>
            <a:ext cx="4238982"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Reduced abuse risk, protective factors</a:t>
            </a:r>
            <a:endParaRPr lang="en-US" sz="1750" dirty="0">
              <a:latin typeface="Arial" panose="020B0604020202020204" pitchFamily="34" charset="0"/>
              <a:cs typeface="Arial" panose="020B0604020202020204" pitchFamily="34" charset="0"/>
            </a:endParaRPr>
          </a:p>
        </p:txBody>
      </p:sp>
      <p:pic>
        <p:nvPicPr>
          <p:cNvPr id="17" name="Image 6" descr="preencoded.png"/>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5032653" y="2413516"/>
            <a:ext cx="4564975" cy="4564975"/>
          </a:xfrm>
          <a:prstGeom prst="rect">
            <a:avLst/>
          </a:prstGeom>
        </p:spPr>
      </p:pic>
      <p:pic>
        <p:nvPicPr>
          <p:cNvPr id="18" name="Image 7" descr="preencoded.png"/>
          <p:cNvPicPr>
            <a:picLocks noChangeAspect="1"/>
          </p:cNvPicPr>
          <p:nvPr/>
        </p:nvPicPr>
        <p:blipFill>
          <a:blip r:embed="rId13">
            <a:extLst>
              <a:ext uri="{96DAC541-7B7A-43D3-8B79-37D633B846F1}">
                <asvg:svgBlip xmlns="" xmlns:asvg="http://schemas.microsoft.com/office/drawing/2016/SVG/main" r:embed="rId14"/>
              </a:ext>
            </a:extLst>
          </a:blip>
          <a:stretch>
            <a:fillRect/>
          </a:stretch>
        </p:blipFill>
        <p:spPr>
          <a:xfrm>
            <a:off x="7518797" y="5654397"/>
            <a:ext cx="318968" cy="318968"/>
          </a:xfrm>
          <a:prstGeom prst="rect">
            <a:avLst/>
          </a:prstGeom>
        </p:spPr>
      </p:pic>
      <p:sp>
        <p:nvSpPr>
          <p:cNvPr id="19" name="Text 9"/>
          <p:cNvSpPr/>
          <p:nvPr/>
        </p:nvSpPr>
        <p:spPr>
          <a:xfrm>
            <a:off x="2197418" y="5314117"/>
            <a:ext cx="2835235" cy="354330"/>
          </a:xfrm>
          <a:prstGeom prst="rect">
            <a:avLst/>
          </a:prstGeom>
          <a:noFill/>
          <a:ln/>
        </p:spPr>
        <p:txBody>
          <a:bodyPr wrap="none" lIns="0" tIns="0" rIns="0" bIns="0" rtlCol="0" anchor="t"/>
          <a:lstStyle/>
          <a:p>
            <a:pPr marL="0" indent="0" algn="r">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Wellbeing</a:t>
            </a:r>
            <a:endParaRPr lang="en-US" sz="2200" dirty="0">
              <a:latin typeface="Arial" panose="020B0604020202020204" pitchFamily="34" charset="0"/>
              <a:cs typeface="Arial" panose="020B0604020202020204" pitchFamily="34" charset="0"/>
            </a:endParaRPr>
          </a:p>
        </p:txBody>
      </p:sp>
      <p:sp>
        <p:nvSpPr>
          <p:cNvPr id="20" name="Text 10"/>
          <p:cNvSpPr/>
          <p:nvPr/>
        </p:nvSpPr>
        <p:spPr>
          <a:xfrm>
            <a:off x="793790" y="5804535"/>
            <a:ext cx="4238863" cy="725805"/>
          </a:xfrm>
          <a:prstGeom prst="rect">
            <a:avLst/>
          </a:prstGeom>
          <a:noFill/>
          <a:ln/>
        </p:spPr>
        <p:txBody>
          <a:bodyPr wrap="square" lIns="0" tIns="0" rIns="0" bIns="0" rtlCol="0" anchor="t"/>
          <a:lstStyle/>
          <a:p>
            <a:pPr marL="0" indent="0" algn="r">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Overall health and life quality improvement</a:t>
            </a:r>
            <a:endParaRPr lang="en-US" sz="1750" dirty="0">
              <a:latin typeface="Arial" panose="020B0604020202020204" pitchFamily="34" charset="0"/>
              <a:cs typeface="Arial" panose="020B0604020202020204" pitchFamily="34" charset="0"/>
            </a:endParaRPr>
          </a:p>
        </p:txBody>
      </p:sp>
      <p:pic>
        <p:nvPicPr>
          <p:cNvPr id="21" name="Image 8" descr="preencoded.png"/>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5032653" y="2413516"/>
            <a:ext cx="4564975" cy="4564975"/>
          </a:xfrm>
          <a:prstGeom prst="rect">
            <a:avLst/>
          </a:prstGeom>
        </p:spPr>
      </p:pic>
      <p:pic>
        <p:nvPicPr>
          <p:cNvPr id="22" name="Image 9" descr="preencoded.png"/>
          <p:cNvPicPr>
            <a:picLocks noChangeAspect="1"/>
          </p:cNvPicPr>
          <p:nvPr/>
        </p:nvPicPr>
        <p:blipFill>
          <a:blip r:embed="rId16">
            <a:extLst>
              <a:ext uri="{96DAC541-7B7A-43D3-8B79-37D633B846F1}">
                <asvg:svgBlip xmlns="" xmlns:asvg="http://schemas.microsoft.com/office/drawing/2016/SVG/main" r:embed="rId17"/>
              </a:ext>
            </a:extLst>
          </a:blip>
          <a:stretch>
            <a:fillRect/>
          </a:stretch>
        </p:blipFill>
        <p:spPr>
          <a:xfrm>
            <a:off x="6204585" y="5227320"/>
            <a:ext cx="318968" cy="318968"/>
          </a:xfrm>
          <a:prstGeom prst="rect">
            <a:avLst/>
          </a:prstGeom>
        </p:spPr>
      </p:pic>
      <p:pic>
        <p:nvPicPr>
          <p:cNvPr id="23" name="Picture 22" descr="A white surface with a yellow background&#10;&#10;AI-generated content may be incorrect.">
            <a:extLst>
              <a:ext uri="{FF2B5EF4-FFF2-40B4-BE49-F238E27FC236}">
                <a16:creationId xmlns:a16="http://schemas.microsoft.com/office/drawing/2014/main" id="{C16682DD-6D8E-C74A-8F54-401092C241A7}"/>
              </a:ext>
            </a:extLst>
          </p:cNvPr>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29600"/>
          </a:xfrm>
          <a:prstGeom prst="rect">
            <a:avLst/>
          </a:prstGeom>
        </p:spPr>
      </p:pic>
      <p:sp>
        <p:nvSpPr>
          <p:cNvPr id="3" name="Text 0"/>
          <p:cNvSpPr/>
          <p:nvPr/>
        </p:nvSpPr>
        <p:spPr>
          <a:xfrm>
            <a:off x="793790" y="1442799"/>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Behavioural Theories &amp; Barriers</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793790" y="34273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Applied Models</a:t>
            </a:r>
            <a:endParaRPr lang="en-US" sz="2200" dirty="0">
              <a:latin typeface="Arial" panose="020B0604020202020204" pitchFamily="34" charset="0"/>
              <a:cs typeface="Arial" panose="020B0604020202020204" pitchFamily="34" charset="0"/>
            </a:endParaRPr>
          </a:p>
        </p:txBody>
      </p:sp>
      <p:sp>
        <p:nvSpPr>
          <p:cNvPr id="5" name="Text 2"/>
          <p:cNvSpPr/>
          <p:nvPr/>
        </p:nvSpPr>
        <p:spPr>
          <a:xfrm>
            <a:off x="793790" y="4008477"/>
            <a:ext cx="3501509" cy="1088708"/>
          </a:xfrm>
          <a:prstGeom prst="rect">
            <a:avLst/>
          </a:prstGeom>
          <a:noFill/>
          <a:ln/>
        </p:spPr>
        <p:txBody>
          <a:bodyPr wrap="square" lIns="0" tIns="0" rIns="0" bIns="0" rtlCol="0" anchor="t"/>
          <a:lstStyle/>
          <a:p>
            <a:pPr marL="342900" indent="-342900" algn="l">
              <a:lnSpc>
                <a:spcPts val="2850"/>
              </a:lnSpc>
              <a:buSzPct val="100000"/>
              <a:buChar char="•"/>
            </a:pPr>
            <a:r>
              <a:rPr lang="en-US" sz="1750" b="1" dirty="0">
                <a:solidFill>
                  <a:srgbClr val="403011"/>
                </a:solidFill>
                <a:latin typeface="Arial" panose="020B0604020202020204" pitchFamily="34" charset="0"/>
                <a:ea typeface="Brygada 1918" pitchFamily="34" charset="-122"/>
                <a:cs typeface="Arial" panose="020B0604020202020204" pitchFamily="34" charset="0"/>
              </a:rPr>
              <a:t>Theory of Planned Behaviour</a:t>
            </a:r>
            <a:r>
              <a:rPr lang="en-US" sz="1750" dirty="0">
                <a:solidFill>
                  <a:srgbClr val="403011"/>
                </a:solidFill>
                <a:latin typeface="Arial" panose="020B0604020202020204" pitchFamily="34" charset="0"/>
                <a:ea typeface="Brygada 1918" pitchFamily="34" charset="-122"/>
                <a:cs typeface="Arial" panose="020B0604020202020204" pitchFamily="34" charset="0"/>
              </a:rPr>
              <a:t> — attitudes and control</a:t>
            </a:r>
            <a:endParaRPr lang="en-US" sz="1750" dirty="0">
              <a:latin typeface="Arial" panose="020B0604020202020204" pitchFamily="34" charset="0"/>
              <a:cs typeface="Arial" panose="020B0604020202020204" pitchFamily="34" charset="0"/>
            </a:endParaRPr>
          </a:p>
        </p:txBody>
      </p:sp>
      <p:sp>
        <p:nvSpPr>
          <p:cNvPr id="6" name="Text 3"/>
          <p:cNvSpPr/>
          <p:nvPr/>
        </p:nvSpPr>
        <p:spPr>
          <a:xfrm>
            <a:off x="793790" y="5176480"/>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b="1" dirty="0">
                <a:solidFill>
                  <a:srgbClr val="403011"/>
                </a:solidFill>
                <a:latin typeface="Arial" panose="020B0604020202020204" pitchFamily="34" charset="0"/>
                <a:ea typeface="Brygada 1918" pitchFamily="34" charset="-122"/>
                <a:cs typeface="Arial" panose="020B0604020202020204" pitchFamily="34" charset="0"/>
              </a:rPr>
              <a:t>Social Cognitive Theory</a:t>
            </a:r>
            <a:r>
              <a:rPr lang="en-US" sz="1750" dirty="0">
                <a:solidFill>
                  <a:srgbClr val="403011"/>
                </a:solidFill>
                <a:latin typeface="Arial" panose="020B0604020202020204" pitchFamily="34" charset="0"/>
                <a:ea typeface="Brygada 1918" pitchFamily="34" charset="-122"/>
                <a:cs typeface="Arial" panose="020B0604020202020204" pitchFamily="34" charset="0"/>
              </a:rPr>
              <a:t> — modelling and reinforcement</a:t>
            </a:r>
            <a:endParaRPr lang="en-US" sz="1750" dirty="0">
              <a:latin typeface="Arial" panose="020B0604020202020204" pitchFamily="34" charset="0"/>
              <a:cs typeface="Arial" panose="020B0604020202020204" pitchFamily="34" charset="0"/>
            </a:endParaRPr>
          </a:p>
        </p:txBody>
      </p:sp>
      <p:sp>
        <p:nvSpPr>
          <p:cNvPr id="7" name="Text 4"/>
          <p:cNvSpPr/>
          <p:nvPr/>
        </p:nvSpPr>
        <p:spPr>
          <a:xfrm>
            <a:off x="793790" y="5981581"/>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b="1" dirty="0">
                <a:solidFill>
                  <a:srgbClr val="403011"/>
                </a:solidFill>
                <a:latin typeface="Arial" panose="020B0604020202020204" pitchFamily="34" charset="0"/>
                <a:ea typeface="Brygada 1918" pitchFamily="34" charset="-122"/>
                <a:cs typeface="Arial" panose="020B0604020202020204" pitchFamily="34" charset="0"/>
              </a:rPr>
              <a:t>Transtheoretical Model</a:t>
            </a:r>
            <a:r>
              <a:rPr lang="en-US" sz="1750" dirty="0">
                <a:solidFill>
                  <a:srgbClr val="403011"/>
                </a:solidFill>
                <a:latin typeface="Arial" panose="020B0604020202020204" pitchFamily="34" charset="0"/>
                <a:ea typeface="Brygada 1918" pitchFamily="34" charset="-122"/>
                <a:cs typeface="Arial" panose="020B0604020202020204" pitchFamily="34" charset="0"/>
              </a:rPr>
              <a:t> — readiness for change</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4856321" y="34273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Barriers &amp; Solutions</a:t>
            </a:r>
            <a:endParaRPr lang="en-US" sz="2200" dirty="0">
              <a:latin typeface="Arial" panose="020B0604020202020204" pitchFamily="34" charset="0"/>
              <a:cs typeface="Arial" panose="020B0604020202020204" pitchFamily="34" charset="0"/>
            </a:endParaRPr>
          </a:p>
        </p:txBody>
      </p:sp>
      <p:sp>
        <p:nvSpPr>
          <p:cNvPr id="9" name="Text 6"/>
          <p:cNvSpPr/>
          <p:nvPr/>
        </p:nvSpPr>
        <p:spPr>
          <a:xfrm>
            <a:off x="4856321" y="4008477"/>
            <a:ext cx="350150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403011"/>
                </a:solidFill>
                <a:latin typeface="Arial" panose="020B0604020202020204" pitchFamily="34" charset="0"/>
                <a:ea typeface="Brygada 1918" pitchFamily="34" charset="-122"/>
                <a:cs typeface="Arial" panose="020B0604020202020204" pitchFamily="34" charset="0"/>
              </a:rPr>
              <a:t>Stigma → peer facilitation</a:t>
            </a:r>
            <a:endParaRPr lang="en-US" sz="1750" dirty="0">
              <a:latin typeface="Arial" panose="020B0604020202020204" pitchFamily="34" charset="0"/>
              <a:cs typeface="Arial" panose="020B0604020202020204" pitchFamily="34" charset="0"/>
            </a:endParaRPr>
          </a:p>
        </p:txBody>
      </p:sp>
      <p:sp>
        <p:nvSpPr>
          <p:cNvPr id="10" name="Text 7"/>
          <p:cNvSpPr/>
          <p:nvPr/>
        </p:nvSpPr>
        <p:spPr>
          <a:xfrm>
            <a:off x="4856321" y="4450675"/>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3011"/>
                </a:solidFill>
                <a:latin typeface="Arial" panose="020B0604020202020204" pitchFamily="34" charset="0"/>
                <a:ea typeface="Brygada 1918" pitchFamily="34" charset="-122"/>
                <a:cs typeface="Arial" panose="020B0604020202020204" pitchFamily="34" charset="0"/>
              </a:rPr>
              <a:t>Fear of judgement → confidential settings</a:t>
            </a:r>
            <a:endParaRPr lang="en-US" sz="1750" dirty="0">
              <a:latin typeface="Arial" panose="020B0604020202020204" pitchFamily="34" charset="0"/>
              <a:cs typeface="Arial" panose="020B0604020202020204" pitchFamily="34" charset="0"/>
            </a:endParaRPr>
          </a:p>
        </p:txBody>
      </p:sp>
      <p:sp>
        <p:nvSpPr>
          <p:cNvPr id="11" name="Text 8"/>
          <p:cNvSpPr/>
          <p:nvPr/>
        </p:nvSpPr>
        <p:spPr>
          <a:xfrm>
            <a:off x="4856321" y="5255776"/>
            <a:ext cx="350150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3011"/>
                </a:solidFill>
                <a:latin typeface="Arial" panose="020B0604020202020204" pitchFamily="34" charset="0"/>
                <a:ea typeface="Brygada 1918" pitchFamily="34" charset="-122"/>
                <a:cs typeface="Arial" panose="020B0604020202020204" pitchFamily="34" charset="0"/>
              </a:rPr>
              <a:t>Low awareness → flexible scheduling</a:t>
            </a:r>
            <a:endParaRPr lang="en-US" sz="175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surface with a yellow background&#10;&#10;AI-generated content may be incorrect.">
            <a:extLst>
              <a:ext uri="{FF2B5EF4-FFF2-40B4-BE49-F238E27FC236}">
                <a16:creationId xmlns:a16="http://schemas.microsoft.com/office/drawing/2014/main" id="{FBE36474-579A-631F-4591-E323372331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
        <p:nvSpPr>
          <p:cNvPr id="3" name="Text 0">
            <a:extLst>
              <a:ext uri="{FF2B5EF4-FFF2-40B4-BE49-F238E27FC236}">
                <a16:creationId xmlns:a16="http://schemas.microsoft.com/office/drawing/2014/main" id="{BA88F1BF-AD7D-056E-C382-D1E88DDC9053}"/>
              </a:ext>
            </a:extLst>
          </p:cNvPr>
          <p:cNvSpPr/>
          <p:nvPr/>
        </p:nvSpPr>
        <p:spPr>
          <a:xfrm>
            <a:off x="619129" y="949639"/>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Challenges and mitigation</a:t>
            </a:r>
            <a:endParaRPr lang="en-US" sz="445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E5E458-5551-AA0F-6E59-154AD7345809}"/>
              </a:ext>
            </a:extLst>
          </p:cNvPr>
          <p:cNvSpPr txBox="1"/>
          <p:nvPr/>
        </p:nvSpPr>
        <p:spPr>
          <a:xfrm>
            <a:off x="3359651" y="6498891"/>
            <a:ext cx="7315200" cy="830997"/>
          </a:xfrm>
          <a:prstGeom prst="rect">
            <a:avLst/>
          </a:prstGeom>
          <a:noFill/>
        </p:spPr>
        <p:txBody>
          <a:bodyPr wrap="square">
            <a:spAutoFit/>
          </a:bodyPr>
          <a:lstStyle/>
          <a:p>
            <a:pPr marL="342900" indent="-342900" algn="just">
              <a:buFont typeface="Wingdings" panose="05000000000000000000" pitchFamily="2" charset="2"/>
              <a:buChar char="Ø"/>
            </a:pPr>
            <a:r>
              <a:rPr lang="en-US" sz="2400" b="1" dirty="0">
                <a:latin typeface="Arial" panose="020B0604020202020204" pitchFamily="34" charset="0"/>
                <a:cs typeface="Arial" panose="020B0604020202020204" pitchFamily="34" charset="0"/>
              </a:rPr>
              <a:t>Outcome:</a:t>
            </a:r>
            <a:r>
              <a:rPr lang="en-US" sz="2400" dirty="0">
                <a:latin typeface="Arial" panose="020B0604020202020204" pitchFamily="34" charset="0"/>
                <a:cs typeface="Arial" panose="020B0604020202020204" pitchFamily="34" charset="0"/>
              </a:rPr>
              <a:t> Safe, inclusive, and effective learning environment.</a:t>
            </a:r>
            <a:endParaRPr lang="en-US"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7AD21B72-9B3B-EA92-3412-024FA6D6D512}"/>
              </a:ext>
            </a:extLst>
          </p:cNvPr>
          <p:cNvGraphicFramePr/>
          <p:nvPr>
            <p:extLst>
              <p:ext uri="{D42A27DB-BD31-4B8C-83A1-F6EECF244321}">
                <p14:modId xmlns:p14="http://schemas.microsoft.com/office/powerpoint/2010/main" val="422826157"/>
              </p:ext>
            </p:extLst>
          </p:nvPr>
        </p:nvGraphicFramePr>
        <p:xfrm>
          <a:off x="4811730" y="2285004"/>
          <a:ext cx="6037780" cy="3577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4504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664012"/>
            <a:ext cx="7591306"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Timeline &amp; Budget Overview</a:t>
            </a:r>
            <a:endParaRPr lang="en-US" sz="4450" dirty="0">
              <a:latin typeface="Arial" panose="020B0604020202020204" pitchFamily="34" charset="0"/>
              <a:cs typeface="Arial" panose="020B0604020202020204" pitchFamily="34" charset="0"/>
            </a:endParaRPr>
          </a:p>
        </p:txBody>
      </p:sp>
      <p:sp>
        <p:nvSpPr>
          <p:cNvPr id="3" name="Shape 1"/>
          <p:cNvSpPr/>
          <p:nvPr/>
        </p:nvSpPr>
        <p:spPr>
          <a:xfrm>
            <a:off x="793790" y="1826419"/>
            <a:ext cx="510302" cy="510302"/>
          </a:xfrm>
          <a:prstGeom prst="roundRect">
            <a:avLst>
              <a:gd name="adj" fmla="val 66675"/>
            </a:avLst>
          </a:prstGeom>
          <a:solidFill>
            <a:srgbClr val="626C3B"/>
          </a:solidFill>
          <a:ln w="7620">
            <a:solidFill>
              <a:srgbClr val="7B8554"/>
            </a:solidFill>
            <a:prstDash val="solid"/>
          </a:ln>
        </p:spPr>
        <p:txBody>
          <a:bodyPr/>
          <a:lstStyle/>
          <a:p>
            <a:endParaRPr lang="en-US">
              <a:latin typeface="Arial" panose="020B0604020202020204" pitchFamily="34" charset="0"/>
              <a:cs typeface="Arial" panose="020B0604020202020204" pitchFamily="34" charset="0"/>
            </a:endParaRPr>
          </a:p>
        </p:txBody>
      </p:sp>
      <p:sp>
        <p:nvSpPr>
          <p:cNvPr id="4" name="Text 2"/>
          <p:cNvSpPr/>
          <p:nvPr/>
        </p:nvSpPr>
        <p:spPr>
          <a:xfrm>
            <a:off x="878860" y="1868924"/>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Arial" panose="020B0604020202020204" pitchFamily="34" charset="0"/>
                <a:ea typeface="Brygada 1918 Semi Bold" pitchFamily="34" charset="-122"/>
                <a:cs typeface="Arial" panose="020B0604020202020204" pitchFamily="34" charset="0"/>
              </a:rPr>
              <a:t>1</a:t>
            </a:r>
            <a:endParaRPr lang="en-US" sz="2650" dirty="0">
              <a:latin typeface="Arial" panose="020B0604020202020204" pitchFamily="34" charset="0"/>
              <a:cs typeface="Arial" panose="020B0604020202020204" pitchFamily="34" charset="0"/>
            </a:endParaRPr>
          </a:p>
        </p:txBody>
      </p:sp>
      <p:sp>
        <p:nvSpPr>
          <p:cNvPr id="5" name="Text 3"/>
          <p:cNvSpPr/>
          <p:nvPr/>
        </p:nvSpPr>
        <p:spPr>
          <a:xfrm>
            <a:off x="1530906" y="1904286"/>
            <a:ext cx="3682722"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Preparation &amp; Partnerships</a:t>
            </a:r>
            <a:endParaRPr lang="en-US" sz="2200" dirty="0">
              <a:latin typeface="Arial" panose="020B0604020202020204" pitchFamily="34" charset="0"/>
              <a:cs typeface="Arial" panose="020B0604020202020204" pitchFamily="34" charset="0"/>
            </a:endParaRPr>
          </a:p>
        </p:txBody>
      </p:sp>
      <p:sp>
        <p:nvSpPr>
          <p:cNvPr id="6" name="Text 4"/>
          <p:cNvSpPr/>
          <p:nvPr/>
        </p:nvSpPr>
        <p:spPr>
          <a:xfrm>
            <a:off x="1530906" y="2394704"/>
            <a:ext cx="5642491"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4 weeks</a:t>
            </a:r>
            <a:endParaRPr lang="en-US" sz="1750" dirty="0">
              <a:latin typeface="Arial" panose="020B0604020202020204" pitchFamily="34" charset="0"/>
              <a:cs typeface="Arial" panose="020B0604020202020204" pitchFamily="34" charset="0"/>
            </a:endParaRPr>
          </a:p>
        </p:txBody>
      </p:sp>
      <p:sp>
        <p:nvSpPr>
          <p:cNvPr id="7" name="Shape 5"/>
          <p:cNvSpPr/>
          <p:nvPr/>
        </p:nvSpPr>
        <p:spPr>
          <a:xfrm>
            <a:off x="7456884" y="1826419"/>
            <a:ext cx="510302" cy="510302"/>
          </a:xfrm>
          <a:prstGeom prst="roundRect">
            <a:avLst>
              <a:gd name="adj" fmla="val 66675"/>
            </a:avLst>
          </a:prstGeom>
          <a:solidFill>
            <a:srgbClr val="83792E"/>
          </a:solidFill>
          <a:ln w="7620">
            <a:solidFill>
              <a:srgbClr val="9C9247"/>
            </a:solidFill>
            <a:prstDash val="solid"/>
          </a:ln>
        </p:spPr>
        <p:txBody>
          <a:bodyPr/>
          <a:lstStyle/>
          <a:p>
            <a:endParaRPr lang="en-US">
              <a:latin typeface="Arial" panose="020B0604020202020204" pitchFamily="34" charset="0"/>
              <a:cs typeface="Arial" panose="020B0604020202020204" pitchFamily="34" charset="0"/>
            </a:endParaRPr>
          </a:p>
        </p:txBody>
      </p:sp>
      <p:sp>
        <p:nvSpPr>
          <p:cNvPr id="8" name="Text 6"/>
          <p:cNvSpPr/>
          <p:nvPr/>
        </p:nvSpPr>
        <p:spPr>
          <a:xfrm>
            <a:off x="7541955" y="1868924"/>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FFFFFF"/>
                </a:solidFill>
                <a:latin typeface="Arial" panose="020B0604020202020204" pitchFamily="34" charset="0"/>
                <a:ea typeface="Brygada 1918 Semi Bold" pitchFamily="34" charset="-122"/>
                <a:cs typeface="Arial" panose="020B0604020202020204" pitchFamily="34" charset="0"/>
              </a:rPr>
              <a:t>2</a:t>
            </a:r>
            <a:endParaRPr lang="en-US" sz="2650" dirty="0">
              <a:latin typeface="Arial" panose="020B0604020202020204" pitchFamily="34" charset="0"/>
              <a:cs typeface="Arial" panose="020B0604020202020204" pitchFamily="34" charset="0"/>
            </a:endParaRPr>
          </a:p>
        </p:txBody>
      </p:sp>
      <p:sp>
        <p:nvSpPr>
          <p:cNvPr id="9" name="Text 7"/>
          <p:cNvSpPr/>
          <p:nvPr/>
        </p:nvSpPr>
        <p:spPr>
          <a:xfrm>
            <a:off x="8194000" y="190428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Recruitment</a:t>
            </a:r>
            <a:endParaRPr lang="en-US" sz="2200" dirty="0">
              <a:latin typeface="Arial" panose="020B0604020202020204" pitchFamily="34" charset="0"/>
              <a:cs typeface="Arial" panose="020B0604020202020204" pitchFamily="34" charset="0"/>
            </a:endParaRPr>
          </a:p>
        </p:txBody>
      </p:sp>
      <p:sp>
        <p:nvSpPr>
          <p:cNvPr id="10" name="Text 8"/>
          <p:cNvSpPr/>
          <p:nvPr/>
        </p:nvSpPr>
        <p:spPr>
          <a:xfrm>
            <a:off x="8194000" y="2394704"/>
            <a:ext cx="5642610"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Brygada 1918" pitchFamily="34" charset="0"/>
                <a:ea typeface="Brygada 1918" pitchFamily="34" charset="-122"/>
                <a:cs typeface="Brygada 1918" pitchFamily="34" charset="-120"/>
              </a:rPr>
              <a:t>2 weeks</a:t>
            </a:r>
            <a:endParaRPr lang="en-US" sz="1750" dirty="0"/>
          </a:p>
        </p:txBody>
      </p:sp>
      <p:sp>
        <p:nvSpPr>
          <p:cNvPr id="11" name="Shape 9"/>
          <p:cNvSpPr/>
          <p:nvPr/>
        </p:nvSpPr>
        <p:spPr>
          <a:xfrm>
            <a:off x="793790" y="3211235"/>
            <a:ext cx="510302" cy="510302"/>
          </a:xfrm>
          <a:prstGeom prst="roundRect">
            <a:avLst>
              <a:gd name="adj" fmla="val 66675"/>
            </a:avLst>
          </a:prstGeom>
          <a:solidFill>
            <a:srgbClr val="E8AF3B"/>
          </a:solidFill>
          <a:ln w="7620">
            <a:solidFill>
              <a:srgbClr val="CE9521"/>
            </a:solidFill>
            <a:prstDash val="solid"/>
          </a:ln>
        </p:spPr>
        <p:txBody>
          <a:bodyPr/>
          <a:lstStyle/>
          <a:p>
            <a:endParaRPr lang="en-US">
              <a:latin typeface="Arial" panose="020B0604020202020204" pitchFamily="34" charset="0"/>
              <a:cs typeface="Arial" panose="020B0604020202020204" pitchFamily="34" charset="0"/>
            </a:endParaRPr>
          </a:p>
        </p:txBody>
      </p:sp>
      <p:sp>
        <p:nvSpPr>
          <p:cNvPr id="12" name="Text 10"/>
          <p:cNvSpPr/>
          <p:nvPr/>
        </p:nvSpPr>
        <p:spPr>
          <a:xfrm>
            <a:off x="878860" y="3253740"/>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000000"/>
                </a:solidFill>
                <a:latin typeface="Arial" panose="020B0604020202020204" pitchFamily="34" charset="0"/>
                <a:ea typeface="Brygada 1918 Semi Bold" pitchFamily="34" charset="-122"/>
                <a:cs typeface="Arial" panose="020B0604020202020204" pitchFamily="34" charset="0"/>
              </a:rPr>
              <a:t>3</a:t>
            </a:r>
            <a:endParaRPr lang="en-US" sz="2650" dirty="0">
              <a:latin typeface="Arial" panose="020B0604020202020204" pitchFamily="34" charset="0"/>
              <a:cs typeface="Arial" panose="020B0604020202020204" pitchFamily="34" charset="0"/>
            </a:endParaRPr>
          </a:p>
        </p:txBody>
      </p:sp>
      <p:sp>
        <p:nvSpPr>
          <p:cNvPr id="13" name="Text 11"/>
          <p:cNvSpPr/>
          <p:nvPr/>
        </p:nvSpPr>
        <p:spPr>
          <a:xfrm>
            <a:off x="1530906" y="328910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Campaign Delivery</a:t>
            </a:r>
            <a:endParaRPr lang="en-US" sz="2200" dirty="0">
              <a:latin typeface="Arial" panose="020B0604020202020204" pitchFamily="34" charset="0"/>
              <a:cs typeface="Arial" panose="020B0604020202020204" pitchFamily="34" charset="0"/>
            </a:endParaRPr>
          </a:p>
        </p:txBody>
      </p:sp>
      <p:sp>
        <p:nvSpPr>
          <p:cNvPr id="14" name="Text 12"/>
          <p:cNvSpPr/>
          <p:nvPr/>
        </p:nvSpPr>
        <p:spPr>
          <a:xfrm>
            <a:off x="1530906" y="3779520"/>
            <a:ext cx="5642491"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6 weeks</a:t>
            </a:r>
            <a:endParaRPr lang="en-US" sz="1750" dirty="0">
              <a:latin typeface="Arial" panose="020B0604020202020204" pitchFamily="34" charset="0"/>
              <a:cs typeface="Arial" panose="020B0604020202020204" pitchFamily="34" charset="0"/>
            </a:endParaRPr>
          </a:p>
        </p:txBody>
      </p:sp>
      <p:sp>
        <p:nvSpPr>
          <p:cNvPr id="15" name="Shape 13"/>
          <p:cNvSpPr/>
          <p:nvPr/>
        </p:nvSpPr>
        <p:spPr>
          <a:xfrm>
            <a:off x="7456884" y="3211235"/>
            <a:ext cx="510302" cy="510302"/>
          </a:xfrm>
          <a:prstGeom prst="roundRect">
            <a:avLst>
              <a:gd name="adj" fmla="val 66675"/>
            </a:avLst>
          </a:prstGeom>
          <a:solidFill>
            <a:srgbClr val="CC914D"/>
          </a:solidFill>
          <a:ln w="7620">
            <a:solidFill>
              <a:srgbClr val="B27733"/>
            </a:solidFill>
            <a:prstDash val="solid"/>
          </a:ln>
        </p:spPr>
        <p:txBody>
          <a:bodyPr/>
          <a:lstStyle/>
          <a:p>
            <a:endParaRPr lang="en-US">
              <a:latin typeface="Arial" panose="020B0604020202020204" pitchFamily="34" charset="0"/>
              <a:cs typeface="Arial" panose="020B0604020202020204" pitchFamily="34" charset="0"/>
            </a:endParaRPr>
          </a:p>
        </p:txBody>
      </p:sp>
      <p:sp>
        <p:nvSpPr>
          <p:cNvPr id="16" name="Text 14"/>
          <p:cNvSpPr/>
          <p:nvPr/>
        </p:nvSpPr>
        <p:spPr>
          <a:xfrm>
            <a:off x="7541955" y="3253740"/>
            <a:ext cx="340162" cy="425291"/>
          </a:xfrm>
          <a:prstGeom prst="rect">
            <a:avLst/>
          </a:prstGeom>
          <a:noFill/>
          <a:ln/>
        </p:spPr>
        <p:txBody>
          <a:bodyPr wrap="none" lIns="0" tIns="0" rIns="0" bIns="0" rtlCol="0" anchor="t"/>
          <a:lstStyle/>
          <a:p>
            <a:pPr marL="0" indent="0" algn="ctr">
              <a:lnSpc>
                <a:spcPts val="2650"/>
              </a:lnSpc>
              <a:buNone/>
            </a:pPr>
            <a:r>
              <a:rPr lang="en-US" sz="2650" dirty="0">
                <a:solidFill>
                  <a:srgbClr val="000000"/>
                </a:solidFill>
                <a:latin typeface="Arial" panose="020B0604020202020204" pitchFamily="34" charset="0"/>
                <a:ea typeface="Brygada 1918 Semi Bold" pitchFamily="34" charset="-122"/>
                <a:cs typeface="Arial" panose="020B0604020202020204" pitchFamily="34" charset="0"/>
              </a:rPr>
              <a:t>4</a:t>
            </a:r>
            <a:endParaRPr lang="en-US" sz="2650" dirty="0">
              <a:latin typeface="Arial" panose="020B0604020202020204" pitchFamily="34" charset="0"/>
              <a:cs typeface="Arial" panose="020B0604020202020204" pitchFamily="34" charset="0"/>
            </a:endParaRPr>
          </a:p>
        </p:txBody>
      </p:sp>
      <p:sp>
        <p:nvSpPr>
          <p:cNvPr id="17" name="Text 15"/>
          <p:cNvSpPr/>
          <p:nvPr/>
        </p:nvSpPr>
        <p:spPr>
          <a:xfrm>
            <a:off x="8194000" y="3289102"/>
            <a:ext cx="3125629"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Evaluation &amp; Reporting</a:t>
            </a:r>
            <a:endParaRPr lang="en-US" sz="2200" dirty="0">
              <a:latin typeface="Arial" panose="020B0604020202020204" pitchFamily="34" charset="0"/>
              <a:cs typeface="Arial" panose="020B0604020202020204" pitchFamily="34" charset="0"/>
            </a:endParaRPr>
          </a:p>
        </p:txBody>
      </p:sp>
      <p:sp>
        <p:nvSpPr>
          <p:cNvPr id="18" name="Text 16"/>
          <p:cNvSpPr/>
          <p:nvPr/>
        </p:nvSpPr>
        <p:spPr>
          <a:xfrm>
            <a:off x="8194000" y="3779520"/>
            <a:ext cx="5642610"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Brygada 1918" pitchFamily="34" charset="0"/>
                <a:ea typeface="Brygada 1918" pitchFamily="34" charset="-122"/>
                <a:cs typeface="Brygada 1918" pitchFamily="34" charset="-120"/>
              </a:rPr>
              <a:t>3 months follow-up</a:t>
            </a:r>
            <a:endParaRPr lang="en-US" sz="1750" dirty="0"/>
          </a:p>
        </p:txBody>
      </p:sp>
      <p:pic>
        <p:nvPicPr>
          <p:cNvPr id="19"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3790" y="4397573"/>
            <a:ext cx="9947791" cy="2549843"/>
          </a:xfrm>
          <a:prstGeom prst="rect">
            <a:avLst/>
          </a:prstGeom>
        </p:spPr>
      </p:pic>
      <p:sp>
        <p:nvSpPr>
          <p:cNvPr id="20" name="Text 17"/>
          <p:cNvSpPr/>
          <p:nvPr/>
        </p:nvSpPr>
        <p:spPr>
          <a:xfrm>
            <a:off x="793790" y="7202567"/>
            <a:ext cx="13042821" cy="362903"/>
          </a:xfrm>
          <a:prstGeom prst="rect">
            <a:avLst/>
          </a:prstGeom>
          <a:noFill/>
          <a:ln/>
        </p:spPr>
        <p:txBody>
          <a:bodyPr wrap="none" lIns="0" tIns="0" rIns="0" bIns="0" rtlCol="0" anchor="t"/>
          <a:lstStyle/>
          <a:p>
            <a:pPr marL="0" indent="0" algn="l">
              <a:lnSpc>
                <a:spcPts val="2850"/>
              </a:lnSpc>
              <a:buNone/>
            </a:pPr>
            <a:r>
              <a:rPr lang="en-US" sz="1750" b="1" dirty="0">
                <a:solidFill>
                  <a:srgbClr val="403011"/>
                </a:solidFill>
                <a:latin typeface="Brygada 1918" pitchFamily="34" charset="0"/>
                <a:ea typeface="Brygada 1918" pitchFamily="34" charset="-122"/>
                <a:cs typeface="Brygada 1918" pitchFamily="34" charset="-120"/>
              </a:rPr>
              <a:t>Total Estimated Cost:</a:t>
            </a:r>
            <a:r>
              <a:rPr lang="en-US" sz="1750" dirty="0">
                <a:solidFill>
                  <a:srgbClr val="403011"/>
                </a:solidFill>
                <a:latin typeface="Brygada 1918" pitchFamily="34" charset="0"/>
                <a:ea typeface="Brygada 1918" pitchFamily="34" charset="-122"/>
                <a:cs typeface="Brygada 1918" pitchFamily="34" charset="-120"/>
              </a:rPr>
              <a:t> £1,100 (funded via local council grant)</a:t>
            </a:r>
            <a:endParaRPr lang="en-US" sz="1750" dirty="0"/>
          </a:p>
        </p:txBody>
      </p:sp>
      <p:pic>
        <p:nvPicPr>
          <p:cNvPr id="21" name="Picture 20" descr="A white surface with a yellow background&#10;&#10;AI-generated content may be incorrect.">
            <a:extLst>
              <a:ext uri="{FF2B5EF4-FFF2-40B4-BE49-F238E27FC236}">
                <a16:creationId xmlns:a16="http://schemas.microsoft.com/office/drawing/2014/main" id="{EFF39DD6-B050-F85E-3BE6-BCC0ACB5D63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154" y="519470"/>
            <a:ext cx="7851815" cy="590312"/>
          </a:xfrm>
          <a:prstGeom prst="rect">
            <a:avLst/>
          </a:prstGeom>
          <a:noFill/>
          <a:ln/>
        </p:spPr>
        <p:txBody>
          <a:bodyPr wrap="none" lIns="0" tIns="0" rIns="0" bIns="0" rtlCol="0" anchor="t"/>
          <a:lstStyle/>
          <a:p>
            <a:pPr marL="0" indent="0" algn="l">
              <a:lnSpc>
                <a:spcPts val="4600"/>
              </a:lnSpc>
              <a:buNone/>
            </a:pPr>
            <a:r>
              <a:rPr lang="en-US" sz="3700" dirty="0">
                <a:solidFill>
                  <a:srgbClr val="403011"/>
                </a:solidFill>
                <a:latin typeface="Arial" panose="020B0604020202020204" pitchFamily="34" charset="0"/>
                <a:ea typeface="Brygada 1918 Semi Bold" pitchFamily="34" charset="-122"/>
                <a:cs typeface="Arial" panose="020B0604020202020204" pitchFamily="34" charset="0"/>
              </a:rPr>
              <a:t>Sustainability &amp; Long-Term Impact</a:t>
            </a:r>
            <a:endParaRPr lang="en-US" sz="3700" dirty="0">
              <a:latin typeface="Arial" panose="020B0604020202020204" pitchFamily="34" charset="0"/>
              <a:cs typeface="Arial" panose="020B0604020202020204" pitchFamily="34" charset="0"/>
            </a:endParaRPr>
          </a:p>
        </p:txBody>
      </p:sp>
      <p:sp>
        <p:nvSpPr>
          <p:cNvPr id="3" name="Text 1"/>
          <p:cNvSpPr/>
          <p:nvPr/>
        </p:nvSpPr>
        <p:spPr>
          <a:xfrm>
            <a:off x="661154" y="1487567"/>
            <a:ext cx="13308092" cy="302300"/>
          </a:xfrm>
          <a:prstGeom prst="rect">
            <a:avLst/>
          </a:prstGeom>
          <a:noFill/>
          <a:ln/>
        </p:spPr>
        <p:txBody>
          <a:bodyPr wrap="none" lIns="0" tIns="0" rIns="0" bIns="0" rtlCol="0" anchor="t"/>
          <a:lstStyle/>
          <a:p>
            <a:pPr marL="0" indent="0" algn="l">
              <a:lnSpc>
                <a:spcPts val="2350"/>
              </a:lnSpc>
              <a:buNone/>
            </a:pPr>
            <a:r>
              <a:rPr lang="en-US" sz="1450" dirty="0">
                <a:solidFill>
                  <a:srgbClr val="403011"/>
                </a:solidFill>
                <a:latin typeface="Arial" panose="020B0604020202020204" pitchFamily="34" charset="0"/>
                <a:ea typeface="Brygada 1918" pitchFamily="34" charset="-122"/>
                <a:cs typeface="Arial" panose="020B0604020202020204" pitchFamily="34" charset="0"/>
              </a:rPr>
              <a:t>Creating lasting change through continuous engagement and community support.</a:t>
            </a:r>
            <a:endParaRPr lang="en-US" sz="145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54167" y="2002393"/>
            <a:ext cx="12721947" cy="4987409"/>
          </a:xfrm>
          <a:prstGeom prst="rect">
            <a:avLst/>
          </a:prstGeom>
        </p:spPr>
      </p:pic>
      <p:sp>
        <p:nvSpPr>
          <p:cNvPr id="5" name="Text 2"/>
          <p:cNvSpPr/>
          <p:nvPr/>
        </p:nvSpPr>
        <p:spPr>
          <a:xfrm>
            <a:off x="1258637" y="2246986"/>
            <a:ext cx="2328900" cy="374287"/>
          </a:xfrm>
          <a:prstGeom prst="rect">
            <a:avLst/>
          </a:prstGeom>
          <a:noFill/>
          <a:ln/>
        </p:spPr>
        <p:txBody>
          <a:bodyPr wrap="none" lIns="0" tIns="0" rIns="0" bIns="0" rtlCol="0" anchor="t"/>
          <a:lstStyle/>
          <a:p>
            <a:pPr marL="0" indent="0" algn="r">
              <a:lnSpc>
                <a:spcPts val="1650"/>
              </a:lnSpc>
              <a:buNone/>
            </a:pPr>
            <a:r>
              <a:rPr lang="en-US" sz="1350" dirty="0">
                <a:solidFill>
                  <a:srgbClr val="403011"/>
                </a:solidFill>
                <a:latin typeface="Arial" panose="020B0604020202020204" pitchFamily="34" charset="0"/>
                <a:ea typeface="Brygada 1918 Semi Bold" pitchFamily="34" charset="-122"/>
                <a:cs typeface="Arial" panose="020B0604020202020204" pitchFamily="34" charset="0"/>
              </a:rPr>
              <a:t>Awareness</a:t>
            </a:r>
            <a:endParaRPr lang="en-US" sz="1350" dirty="0">
              <a:latin typeface="Arial" panose="020B0604020202020204" pitchFamily="34" charset="0"/>
              <a:cs typeface="Arial" panose="020B0604020202020204" pitchFamily="34" charset="0"/>
            </a:endParaRPr>
          </a:p>
        </p:txBody>
      </p:sp>
      <p:sp>
        <p:nvSpPr>
          <p:cNvPr id="6" name="Text 3"/>
          <p:cNvSpPr/>
          <p:nvPr/>
        </p:nvSpPr>
        <p:spPr>
          <a:xfrm>
            <a:off x="11042513" y="2246986"/>
            <a:ext cx="2328901" cy="374287"/>
          </a:xfrm>
          <a:prstGeom prst="rect">
            <a:avLst/>
          </a:prstGeom>
          <a:noFill/>
          <a:ln/>
        </p:spPr>
        <p:txBody>
          <a:bodyPr wrap="none" lIns="0" tIns="0" rIns="0" bIns="0" rtlCol="0" anchor="t"/>
          <a:lstStyle/>
          <a:p>
            <a:pPr marL="0" indent="0" algn="l">
              <a:lnSpc>
                <a:spcPts val="1650"/>
              </a:lnSpc>
              <a:buNone/>
            </a:pPr>
            <a:r>
              <a:rPr lang="en-US" sz="1350" dirty="0">
                <a:solidFill>
                  <a:srgbClr val="403011"/>
                </a:solidFill>
                <a:latin typeface="Arial" panose="020B0604020202020204" pitchFamily="34" charset="0"/>
                <a:ea typeface="Brygada 1918 Semi Bold" pitchFamily="34" charset="-122"/>
                <a:cs typeface="Arial" panose="020B0604020202020204" pitchFamily="34" charset="0"/>
              </a:rPr>
              <a:t>Action</a:t>
            </a:r>
            <a:endParaRPr lang="en-US" sz="1350" dirty="0">
              <a:latin typeface="Arial" panose="020B0604020202020204" pitchFamily="34" charset="0"/>
              <a:cs typeface="Arial" panose="020B0604020202020204" pitchFamily="34" charset="0"/>
            </a:endParaRPr>
          </a:p>
        </p:txBody>
      </p:sp>
      <p:sp>
        <p:nvSpPr>
          <p:cNvPr id="7" name="Text 4"/>
          <p:cNvSpPr/>
          <p:nvPr/>
        </p:nvSpPr>
        <p:spPr>
          <a:xfrm>
            <a:off x="11042513" y="6370803"/>
            <a:ext cx="2328901" cy="374288"/>
          </a:xfrm>
          <a:prstGeom prst="rect">
            <a:avLst/>
          </a:prstGeom>
          <a:noFill/>
          <a:ln/>
        </p:spPr>
        <p:txBody>
          <a:bodyPr wrap="none" lIns="0" tIns="0" rIns="0" bIns="0" rtlCol="0" anchor="t"/>
          <a:lstStyle/>
          <a:p>
            <a:pPr marL="0" indent="0" algn="l">
              <a:lnSpc>
                <a:spcPts val="1650"/>
              </a:lnSpc>
              <a:buNone/>
            </a:pPr>
            <a:r>
              <a:rPr lang="en-US" sz="1350" dirty="0">
                <a:solidFill>
                  <a:srgbClr val="403011"/>
                </a:solidFill>
                <a:latin typeface="Arial" panose="020B0604020202020204" pitchFamily="34" charset="0"/>
                <a:ea typeface="Brygada 1918 Semi Bold" pitchFamily="34" charset="-122"/>
                <a:cs typeface="Arial" panose="020B0604020202020204" pitchFamily="34" charset="0"/>
              </a:rPr>
              <a:t>Support</a:t>
            </a:r>
            <a:endParaRPr lang="en-US" sz="1350" dirty="0">
              <a:latin typeface="Arial" panose="020B0604020202020204" pitchFamily="34" charset="0"/>
              <a:cs typeface="Arial" panose="020B0604020202020204" pitchFamily="34" charset="0"/>
            </a:endParaRPr>
          </a:p>
        </p:txBody>
      </p:sp>
      <p:sp>
        <p:nvSpPr>
          <p:cNvPr id="8" name="Text 5"/>
          <p:cNvSpPr/>
          <p:nvPr/>
        </p:nvSpPr>
        <p:spPr>
          <a:xfrm>
            <a:off x="1258637" y="6370803"/>
            <a:ext cx="2328900" cy="374288"/>
          </a:xfrm>
          <a:prstGeom prst="rect">
            <a:avLst/>
          </a:prstGeom>
          <a:noFill/>
          <a:ln/>
        </p:spPr>
        <p:txBody>
          <a:bodyPr wrap="none" lIns="0" tIns="0" rIns="0" bIns="0" rtlCol="0" anchor="t"/>
          <a:lstStyle/>
          <a:p>
            <a:pPr marL="0" indent="0" algn="r">
              <a:lnSpc>
                <a:spcPts val="1650"/>
              </a:lnSpc>
              <a:buNone/>
            </a:pPr>
            <a:r>
              <a:rPr lang="en-US" sz="1350" dirty="0">
                <a:solidFill>
                  <a:srgbClr val="403011"/>
                </a:solidFill>
                <a:latin typeface="Arial" panose="020B0604020202020204" pitchFamily="34" charset="0"/>
                <a:ea typeface="Brygada 1918 Semi Bold" pitchFamily="34" charset="-122"/>
                <a:cs typeface="Arial" panose="020B0604020202020204" pitchFamily="34" charset="0"/>
              </a:rPr>
              <a:t>Sustainability</a:t>
            </a:r>
            <a:endParaRPr lang="en-US" sz="1350" dirty="0">
              <a:latin typeface="Arial" panose="020B0604020202020204" pitchFamily="34" charset="0"/>
              <a:cs typeface="Arial" panose="020B0604020202020204" pitchFamily="34" charset="0"/>
            </a:endParaRPr>
          </a:p>
        </p:txBody>
      </p:sp>
      <p:sp>
        <p:nvSpPr>
          <p:cNvPr id="9" name="Shape 6"/>
          <p:cNvSpPr/>
          <p:nvPr/>
        </p:nvSpPr>
        <p:spPr>
          <a:xfrm>
            <a:off x="661154" y="7302639"/>
            <a:ext cx="94417" cy="94417"/>
          </a:xfrm>
          <a:prstGeom prst="roundRect">
            <a:avLst>
              <a:gd name="adj" fmla="val 484235"/>
            </a:avLst>
          </a:prstGeom>
          <a:solidFill>
            <a:srgbClr val="626C3B"/>
          </a:solidFill>
          <a:ln/>
        </p:spPr>
        <p:txBody>
          <a:bodyPr/>
          <a:lstStyle/>
          <a:p>
            <a:endParaRPr lang="en-US">
              <a:latin typeface="Arial" panose="020B0604020202020204" pitchFamily="34" charset="0"/>
              <a:cs typeface="Arial" panose="020B0604020202020204" pitchFamily="34" charset="0"/>
            </a:endParaRPr>
          </a:p>
        </p:txBody>
      </p:sp>
      <p:sp>
        <p:nvSpPr>
          <p:cNvPr id="10" name="Text 7"/>
          <p:cNvSpPr/>
          <p:nvPr/>
        </p:nvSpPr>
        <p:spPr>
          <a:xfrm>
            <a:off x="944404" y="7202329"/>
            <a:ext cx="2957751" cy="295037"/>
          </a:xfrm>
          <a:prstGeom prst="rect">
            <a:avLst/>
          </a:prstGeom>
          <a:noFill/>
          <a:ln/>
        </p:spPr>
        <p:txBody>
          <a:bodyPr wrap="none" lIns="0" tIns="0" rIns="0" bIns="0" rtlCol="0" anchor="t"/>
          <a:lstStyle/>
          <a:p>
            <a:pPr marL="0" indent="0" algn="l">
              <a:lnSpc>
                <a:spcPts val="2300"/>
              </a:lnSpc>
              <a:buNone/>
            </a:pPr>
            <a:r>
              <a:rPr lang="en-US" sz="1850" dirty="0">
                <a:solidFill>
                  <a:srgbClr val="403011"/>
                </a:solidFill>
                <a:latin typeface="Arial" panose="020B0604020202020204" pitchFamily="34" charset="0"/>
                <a:ea typeface="Brygada 1918 Semi Bold" pitchFamily="34" charset="-122"/>
                <a:cs typeface="Arial" panose="020B0604020202020204" pitchFamily="34" charset="0"/>
              </a:rPr>
              <a:t>Peer Ambassador Network</a:t>
            </a:r>
            <a:endParaRPr lang="en-US" sz="1850" dirty="0">
              <a:latin typeface="Arial" panose="020B0604020202020204" pitchFamily="34" charset="0"/>
              <a:cs typeface="Arial" panose="020B0604020202020204" pitchFamily="34" charset="0"/>
            </a:endParaRPr>
          </a:p>
        </p:txBody>
      </p:sp>
      <p:sp>
        <p:nvSpPr>
          <p:cNvPr id="11" name="Text 8"/>
          <p:cNvSpPr/>
          <p:nvPr/>
        </p:nvSpPr>
        <p:spPr>
          <a:xfrm>
            <a:off x="944404" y="7610713"/>
            <a:ext cx="3995380" cy="604599"/>
          </a:xfrm>
          <a:prstGeom prst="rect">
            <a:avLst/>
          </a:prstGeom>
          <a:noFill/>
          <a:ln/>
        </p:spPr>
        <p:txBody>
          <a:bodyPr wrap="square" lIns="0" tIns="0" rIns="0" bIns="0" rtlCol="0" anchor="t"/>
          <a:lstStyle/>
          <a:p>
            <a:pPr marL="0" indent="0" algn="l">
              <a:lnSpc>
                <a:spcPts val="2350"/>
              </a:lnSpc>
              <a:buNone/>
            </a:pPr>
            <a:r>
              <a:rPr lang="en-US" sz="1450" dirty="0">
                <a:solidFill>
                  <a:srgbClr val="403011"/>
                </a:solidFill>
                <a:latin typeface="Arial" panose="020B0604020202020204" pitchFamily="34" charset="0"/>
                <a:ea typeface="Brygada 1918" pitchFamily="34" charset="-122"/>
                <a:cs typeface="Arial" panose="020B0604020202020204" pitchFamily="34" charset="0"/>
              </a:rPr>
              <a:t>Universities and youth centres leading change.</a:t>
            </a:r>
            <a:endParaRPr lang="en-US" sz="1450" dirty="0">
              <a:latin typeface="Arial" panose="020B0604020202020204" pitchFamily="34" charset="0"/>
              <a:cs typeface="Arial" panose="020B0604020202020204" pitchFamily="34" charset="0"/>
            </a:endParaRPr>
          </a:p>
        </p:txBody>
      </p:sp>
      <p:sp>
        <p:nvSpPr>
          <p:cNvPr id="12" name="Shape 9"/>
          <p:cNvSpPr/>
          <p:nvPr/>
        </p:nvSpPr>
        <p:spPr>
          <a:xfrm>
            <a:off x="5175885" y="7302639"/>
            <a:ext cx="94417" cy="94417"/>
          </a:xfrm>
          <a:prstGeom prst="roundRect">
            <a:avLst>
              <a:gd name="adj" fmla="val 484235"/>
            </a:avLst>
          </a:prstGeom>
          <a:solidFill>
            <a:srgbClr val="83792E"/>
          </a:solidFill>
          <a:ln/>
        </p:spPr>
        <p:txBody>
          <a:bodyPr/>
          <a:lstStyle/>
          <a:p>
            <a:endParaRPr lang="en-US">
              <a:latin typeface="Arial" panose="020B0604020202020204" pitchFamily="34" charset="0"/>
              <a:cs typeface="Arial" panose="020B0604020202020204" pitchFamily="34" charset="0"/>
            </a:endParaRPr>
          </a:p>
        </p:txBody>
      </p:sp>
      <p:sp>
        <p:nvSpPr>
          <p:cNvPr id="13" name="Text 10"/>
          <p:cNvSpPr/>
          <p:nvPr/>
        </p:nvSpPr>
        <p:spPr>
          <a:xfrm>
            <a:off x="5459135" y="7202329"/>
            <a:ext cx="2537698" cy="295037"/>
          </a:xfrm>
          <a:prstGeom prst="rect">
            <a:avLst/>
          </a:prstGeom>
          <a:noFill/>
          <a:ln/>
        </p:spPr>
        <p:txBody>
          <a:bodyPr wrap="none" lIns="0" tIns="0" rIns="0" bIns="0" rtlCol="0" anchor="t"/>
          <a:lstStyle/>
          <a:p>
            <a:pPr marL="0" indent="0" algn="l">
              <a:lnSpc>
                <a:spcPts val="2300"/>
              </a:lnSpc>
              <a:buNone/>
            </a:pPr>
            <a:r>
              <a:rPr lang="en-US" sz="1850" dirty="0">
                <a:solidFill>
                  <a:srgbClr val="403011"/>
                </a:solidFill>
                <a:latin typeface="Arial" panose="020B0604020202020204" pitchFamily="34" charset="0"/>
                <a:ea typeface="Brygada 1918 Semi Bold" pitchFamily="34" charset="-122"/>
                <a:cs typeface="Arial" panose="020B0604020202020204" pitchFamily="34" charset="0"/>
              </a:rPr>
              <a:t>Educational Resources</a:t>
            </a:r>
            <a:endParaRPr lang="en-US" sz="1850" dirty="0">
              <a:latin typeface="Arial" panose="020B0604020202020204" pitchFamily="34" charset="0"/>
              <a:cs typeface="Arial" panose="020B0604020202020204" pitchFamily="34" charset="0"/>
            </a:endParaRPr>
          </a:p>
        </p:txBody>
      </p:sp>
      <p:sp>
        <p:nvSpPr>
          <p:cNvPr id="14" name="Text 11"/>
          <p:cNvSpPr/>
          <p:nvPr/>
        </p:nvSpPr>
        <p:spPr>
          <a:xfrm>
            <a:off x="5459135" y="7610713"/>
            <a:ext cx="3995380" cy="302300"/>
          </a:xfrm>
          <a:prstGeom prst="rect">
            <a:avLst/>
          </a:prstGeom>
          <a:noFill/>
          <a:ln/>
        </p:spPr>
        <p:txBody>
          <a:bodyPr wrap="none" lIns="0" tIns="0" rIns="0" bIns="0" rtlCol="0" anchor="t"/>
          <a:lstStyle/>
          <a:p>
            <a:pPr marL="0" indent="0" algn="l">
              <a:lnSpc>
                <a:spcPts val="2350"/>
              </a:lnSpc>
              <a:buNone/>
            </a:pPr>
            <a:r>
              <a:rPr lang="en-US" sz="1450" dirty="0">
                <a:solidFill>
                  <a:srgbClr val="403011"/>
                </a:solidFill>
                <a:latin typeface="Arial" panose="020B0604020202020204" pitchFamily="34" charset="0"/>
                <a:ea typeface="Brygada 1918" pitchFamily="34" charset="-122"/>
                <a:cs typeface="Arial" panose="020B0604020202020204" pitchFamily="34" charset="0"/>
              </a:rPr>
              <a:t>Downloadable toolkits for ongoing use.</a:t>
            </a:r>
            <a:endParaRPr lang="en-US" sz="1450" dirty="0">
              <a:latin typeface="Arial" panose="020B0604020202020204" pitchFamily="34" charset="0"/>
              <a:cs typeface="Arial" panose="020B0604020202020204" pitchFamily="34" charset="0"/>
            </a:endParaRPr>
          </a:p>
        </p:txBody>
      </p:sp>
      <p:sp>
        <p:nvSpPr>
          <p:cNvPr id="15" name="Shape 12"/>
          <p:cNvSpPr/>
          <p:nvPr/>
        </p:nvSpPr>
        <p:spPr>
          <a:xfrm>
            <a:off x="9690616" y="7302639"/>
            <a:ext cx="94417" cy="94417"/>
          </a:xfrm>
          <a:prstGeom prst="roundRect">
            <a:avLst>
              <a:gd name="adj" fmla="val 484235"/>
            </a:avLst>
          </a:prstGeom>
          <a:solidFill>
            <a:srgbClr val="E8AF3B"/>
          </a:solidFill>
          <a:ln/>
        </p:spPr>
        <p:txBody>
          <a:bodyPr/>
          <a:lstStyle/>
          <a:p>
            <a:endParaRPr lang="en-US">
              <a:latin typeface="Arial" panose="020B0604020202020204" pitchFamily="34" charset="0"/>
              <a:cs typeface="Arial" panose="020B0604020202020204" pitchFamily="34" charset="0"/>
            </a:endParaRPr>
          </a:p>
        </p:txBody>
      </p:sp>
      <p:sp>
        <p:nvSpPr>
          <p:cNvPr id="16" name="Text 13"/>
          <p:cNvSpPr/>
          <p:nvPr/>
        </p:nvSpPr>
        <p:spPr>
          <a:xfrm>
            <a:off x="9973866" y="7202329"/>
            <a:ext cx="2361486" cy="295037"/>
          </a:xfrm>
          <a:prstGeom prst="rect">
            <a:avLst/>
          </a:prstGeom>
          <a:noFill/>
          <a:ln/>
        </p:spPr>
        <p:txBody>
          <a:bodyPr wrap="none" lIns="0" tIns="0" rIns="0" bIns="0" rtlCol="0" anchor="t"/>
          <a:lstStyle/>
          <a:p>
            <a:pPr marL="0" indent="0" algn="l">
              <a:lnSpc>
                <a:spcPts val="2300"/>
              </a:lnSpc>
              <a:buNone/>
            </a:pPr>
            <a:r>
              <a:rPr lang="en-US" sz="1850" dirty="0">
                <a:solidFill>
                  <a:srgbClr val="403011"/>
                </a:solidFill>
                <a:latin typeface="Arial" panose="020B0604020202020204" pitchFamily="34" charset="0"/>
                <a:ea typeface="Brygada 1918 Semi Bold" pitchFamily="34" charset="-122"/>
                <a:cs typeface="Arial" panose="020B0604020202020204" pitchFamily="34" charset="0"/>
              </a:rPr>
              <a:t>Annual Evaluation</a:t>
            </a:r>
            <a:endParaRPr lang="en-US" sz="1850" dirty="0">
              <a:latin typeface="Arial" panose="020B0604020202020204" pitchFamily="34" charset="0"/>
              <a:cs typeface="Arial" panose="020B0604020202020204" pitchFamily="34" charset="0"/>
            </a:endParaRPr>
          </a:p>
        </p:txBody>
      </p:sp>
      <p:sp>
        <p:nvSpPr>
          <p:cNvPr id="17" name="Text 14"/>
          <p:cNvSpPr/>
          <p:nvPr/>
        </p:nvSpPr>
        <p:spPr>
          <a:xfrm>
            <a:off x="9973866" y="7610713"/>
            <a:ext cx="3995380" cy="302300"/>
          </a:xfrm>
          <a:prstGeom prst="rect">
            <a:avLst/>
          </a:prstGeom>
          <a:noFill/>
          <a:ln/>
        </p:spPr>
        <p:txBody>
          <a:bodyPr wrap="none" lIns="0" tIns="0" rIns="0" bIns="0" rtlCol="0" anchor="t"/>
          <a:lstStyle/>
          <a:p>
            <a:pPr marL="0" indent="0" algn="l">
              <a:lnSpc>
                <a:spcPts val="2350"/>
              </a:lnSpc>
              <a:buNone/>
            </a:pPr>
            <a:r>
              <a:rPr lang="en-US" sz="1450" dirty="0">
                <a:solidFill>
                  <a:srgbClr val="403011"/>
                </a:solidFill>
                <a:latin typeface="Arial" panose="020B0604020202020204" pitchFamily="34" charset="0"/>
                <a:ea typeface="Brygada 1918" pitchFamily="34" charset="-122"/>
                <a:cs typeface="Arial" panose="020B0604020202020204" pitchFamily="34" charset="0"/>
              </a:rPr>
              <a:t>Continuous updates </a:t>
            </a:r>
            <a:endParaRPr lang="en-US" sz="1450" dirty="0">
              <a:latin typeface="Arial" panose="020B0604020202020204" pitchFamily="34" charset="0"/>
              <a:cs typeface="Arial" panose="020B0604020202020204" pitchFamily="34" charset="0"/>
            </a:endParaRPr>
          </a:p>
        </p:txBody>
      </p:sp>
      <p:pic>
        <p:nvPicPr>
          <p:cNvPr id="18" name="Picture 17" descr="A white surface with a yellow background&#10;&#10;AI-generated content may be incorrect.">
            <a:extLst>
              <a:ext uri="{FF2B5EF4-FFF2-40B4-BE49-F238E27FC236}">
                <a16:creationId xmlns:a16="http://schemas.microsoft.com/office/drawing/2014/main" id="{6B161056-B6E6-C988-F8BE-EF1D13A8F17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293971"/>
            <a:ext cx="6868358"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Inclusivity &amp; Accessibility</a:t>
            </a:r>
            <a:endParaRPr lang="en-US" sz="4450" dirty="0">
              <a:latin typeface="Arial" panose="020B0604020202020204" pitchFamily="34" charset="0"/>
              <a:cs typeface="Arial" panose="020B0604020202020204" pitchFamily="34" charset="0"/>
            </a:endParaRPr>
          </a:p>
        </p:txBody>
      </p:sp>
      <p:sp>
        <p:nvSpPr>
          <p:cNvPr id="3" name="Text 1"/>
          <p:cNvSpPr/>
          <p:nvPr/>
        </p:nvSpPr>
        <p:spPr>
          <a:xfrm>
            <a:off x="793790" y="2456378"/>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Ensuring every voice is heard and valued.</a:t>
            </a:r>
            <a:endParaRPr lang="en-US" sz="175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793790" y="3074432"/>
            <a:ext cx="566976" cy="566976"/>
          </a:xfrm>
          <a:prstGeom prst="rect">
            <a:avLst/>
          </a:prstGeom>
        </p:spPr>
      </p:pic>
      <p:sp>
        <p:nvSpPr>
          <p:cNvPr id="5" name="Text 2"/>
          <p:cNvSpPr/>
          <p:nvPr/>
        </p:nvSpPr>
        <p:spPr>
          <a:xfrm>
            <a:off x="793790" y="392489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Culturally Sensitive</a:t>
            </a:r>
            <a:endParaRPr lang="en-US" sz="2200" dirty="0">
              <a:latin typeface="Arial" panose="020B0604020202020204" pitchFamily="34" charset="0"/>
              <a:cs typeface="Arial" panose="020B0604020202020204" pitchFamily="34" charset="0"/>
            </a:endParaRPr>
          </a:p>
        </p:txBody>
      </p:sp>
      <p:sp>
        <p:nvSpPr>
          <p:cNvPr id="6" name="Text 3"/>
          <p:cNvSpPr/>
          <p:nvPr/>
        </p:nvSpPr>
        <p:spPr>
          <a:xfrm>
            <a:off x="793790" y="4415314"/>
            <a:ext cx="6379607"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Materials reflecting diverse backgrounds and experiences.</a:t>
            </a:r>
            <a:endParaRPr lang="en-US" sz="1750" dirty="0">
              <a:latin typeface="Arial" panose="020B0604020202020204" pitchFamily="34" charset="0"/>
              <a:cs typeface="Arial" panose="020B0604020202020204" pitchFamily="34" charset="0"/>
            </a:endParaRPr>
          </a:p>
        </p:txBody>
      </p:sp>
      <p:pic>
        <p:nvPicPr>
          <p:cNvPr id="7" name="Image 1" descr="preencoded.png"/>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7456884" y="3074432"/>
            <a:ext cx="566976" cy="566976"/>
          </a:xfrm>
          <a:prstGeom prst="rect">
            <a:avLst/>
          </a:prstGeom>
        </p:spPr>
      </p:pic>
      <p:sp>
        <p:nvSpPr>
          <p:cNvPr id="8" name="Text 4"/>
          <p:cNvSpPr/>
          <p:nvPr/>
        </p:nvSpPr>
        <p:spPr>
          <a:xfrm>
            <a:off x="7456884" y="392489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Fully Accessible</a:t>
            </a:r>
            <a:endParaRPr lang="en-US" sz="2200" dirty="0">
              <a:latin typeface="Arial" panose="020B0604020202020204" pitchFamily="34" charset="0"/>
              <a:cs typeface="Arial" panose="020B0604020202020204" pitchFamily="34" charset="0"/>
            </a:endParaRPr>
          </a:p>
        </p:txBody>
      </p:sp>
      <p:sp>
        <p:nvSpPr>
          <p:cNvPr id="9" name="Text 5"/>
          <p:cNvSpPr/>
          <p:nvPr/>
        </p:nvSpPr>
        <p:spPr>
          <a:xfrm>
            <a:off x="7456884" y="4415314"/>
            <a:ext cx="6379726"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Captioned videos, accessible venues, disability support.</a:t>
            </a:r>
            <a:endParaRPr lang="en-US" sz="1750" dirty="0">
              <a:latin typeface="Arial" panose="020B0604020202020204" pitchFamily="34" charset="0"/>
              <a:cs typeface="Arial" panose="020B0604020202020204" pitchFamily="34" charset="0"/>
            </a:endParaRPr>
          </a:p>
        </p:txBody>
      </p:sp>
      <p:pic>
        <p:nvPicPr>
          <p:cNvPr id="10" name="Image 2" descr="preencoded.png"/>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793790" y="5231844"/>
            <a:ext cx="566976" cy="566976"/>
          </a:xfrm>
          <a:prstGeom prst="rect">
            <a:avLst/>
          </a:prstGeom>
        </p:spPr>
      </p:pic>
      <p:sp>
        <p:nvSpPr>
          <p:cNvPr id="11" name="Text 6"/>
          <p:cNvSpPr/>
          <p:nvPr/>
        </p:nvSpPr>
        <p:spPr>
          <a:xfrm>
            <a:off x="793790" y="608230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LGBTQIA+ Inclusive</a:t>
            </a:r>
            <a:endParaRPr lang="en-US" sz="2200" dirty="0">
              <a:latin typeface="Arial" panose="020B0604020202020204" pitchFamily="34" charset="0"/>
              <a:cs typeface="Arial" panose="020B0604020202020204" pitchFamily="34" charset="0"/>
            </a:endParaRPr>
          </a:p>
        </p:txBody>
      </p:sp>
      <p:sp>
        <p:nvSpPr>
          <p:cNvPr id="12" name="Text 7"/>
          <p:cNvSpPr/>
          <p:nvPr/>
        </p:nvSpPr>
        <p:spPr>
          <a:xfrm>
            <a:off x="793790" y="6572726"/>
            <a:ext cx="6379607"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Safe spaces promoting equality and respect.</a:t>
            </a:r>
            <a:endParaRPr lang="en-US" sz="1750" dirty="0">
              <a:latin typeface="Arial" panose="020B0604020202020204" pitchFamily="34" charset="0"/>
              <a:cs typeface="Arial" panose="020B0604020202020204" pitchFamily="34" charset="0"/>
            </a:endParaRPr>
          </a:p>
        </p:txBody>
      </p:sp>
      <p:pic>
        <p:nvPicPr>
          <p:cNvPr id="13" name="Image 3" descr="preencoded.png"/>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7456884" y="5231844"/>
            <a:ext cx="566976" cy="566976"/>
          </a:xfrm>
          <a:prstGeom prst="rect">
            <a:avLst/>
          </a:prstGeom>
        </p:spPr>
      </p:pic>
      <p:sp>
        <p:nvSpPr>
          <p:cNvPr id="14" name="Text 8"/>
          <p:cNvSpPr/>
          <p:nvPr/>
        </p:nvSpPr>
        <p:spPr>
          <a:xfrm>
            <a:off x="7456884" y="608230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Arial" panose="020B0604020202020204" pitchFamily="34" charset="0"/>
                <a:ea typeface="Brygada 1918 Semi Bold" pitchFamily="34" charset="-122"/>
                <a:cs typeface="Arial" panose="020B0604020202020204" pitchFamily="34" charset="0"/>
              </a:rPr>
              <a:t>Multilingual Support</a:t>
            </a:r>
            <a:endParaRPr lang="en-US" sz="2200" dirty="0">
              <a:latin typeface="Arial" panose="020B0604020202020204" pitchFamily="34" charset="0"/>
              <a:cs typeface="Arial" panose="020B0604020202020204" pitchFamily="34" charset="0"/>
            </a:endParaRPr>
          </a:p>
        </p:txBody>
      </p:sp>
      <p:sp>
        <p:nvSpPr>
          <p:cNvPr id="15" name="Text 9"/>
          <p:cNvSpPr/>
          <p:nvPr/>
        </p:nvSpPr>
        <p:spPr>
          <a:xfrm>
            <a:off x="7456884" y="6572726"/>
            <a:ext cx="6379726" cy="362903"/>
          </a:xfrm>
          <a:prstGeom prst="rect">
            <a:avLst/>
          </a:prstGeom>
          <a:noFill/>
          <a:ln/>
        </p:spPr>
        <p:txBody>
          <a:bodyPr wrap="none" lIns="0" tIns="0" rIns="0" bIns="0" rtlCol="0" anchor="t"/>
          <a:lstStyle/>
          <a:p>
            <a:pPr marL="0" indent="0" algn="l">
              <a:lnSpc>
                <a:spcPts val="2850"/>
              </a:lnSpc>
              <a:buNone/>
            </a:pPr>
            <a:r>
              <a:rPr lang="en-US" sz="1750" dirty="0">
                <a:solidFill>
                  <a:srgbClr val="403011"/>
                </a:solidFill>
                <a:latin typeface="Arial" panose="020B0604020202020204" pitchFamily="34" charset="0"/>
                <a:ea typeface="Brygada 1918" pitchFamily="34" charset="-122"/>
                <a:cs typeface="Arial" panose="020B0604020202020204" pitchFamily="34" charset="0"/>
              </a:rPr>
              <a:t>Leaflets and interpreters in multiple languages.</a:t>
            </a:r>
            <a:endParaRPr lang="en-US" sz="1750" dirty="0">
              <a:latin typeface="Arial" panose="020B0604020202020204" pitchFamily="34" charset="0"/>
              <a:cs typeface="Arial" panose="020B0604020202020204" pitchFamily="34" charset="0"/>
            </a:endParaRPr>
          </a:p>
        </p:txBody>
      </p:sp>
      <p:pic>
        <p:nvPicPr>
          <p:cNvPr id="16" name="Picture 15" descr="A white surface with a yellow background&#10;&#10;AI-generated content may be incorrect.">
            <a:extLst>
              <a:ext uri="{FF2B5EF4-FFF2-40B4-BE49-F238E27FC236}">
                <a16:creationId xmlns:a16="http://schemas.microsoft.com/office/drawing/2014/main" id="{C14901D5-AFD8-8D9E-7471-15F5F5DCDEBF}"/>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69680" y="0"/>
            <a:ext cx="5760720" cy="8231862"/>
          </a:xfrm>
          <a:prstGeom prst="rect">
            <a:avLst/>
          </a:prstGeom>
        </p:spPr>
      </p:pic>
      <p:sp>
        <p:nvSpPr>
          <p:cNvPr id="3" name="Text 0"/>
          <p:cNvSpPr/>
          <p:nvPr/>
        </p:nvSpPr>
        <p:spPr>
          <a:xfrm>
            <a:off x="727829" y="571857"/>
            <a:ext cx="7688342" cy="1299686"/>
          </a:xfrm>
          <a:prstGeom prst="rect">
            <a:avLst/>
          </a:prstGeom>
          <a:noFill/>
          <a:ln/>
        </p:spPr>
        <p:txBody>
          <a:bodyPr wrap="square" lIns="0" tIns="0" rIns="0" bIns="0" rtlCol="0" anchor="t"/>
          <a:lstStyle/>
          <a:p>
            <a:pPr marL="0" indent="0" algn="l">
              <a:lnSpc>
                <a:spcPts val="5100"/>
              </a:lnSpc>
              <a:buNone/>
            </a:pPr>
            <a:r>
              <a:rPr lang="en-US" sz="4050" dirty="0">
                <a:solidFill>
                  <a:srgbClr val="403011"/>
                </a:solidFill>
                <a:latin typeface="Arial" panose="020B0604020202020204" pitchFamily="34" charset="0"/>
                <a:ea typeface="Brygada 1918 Semi Bold" pitchFamily="34" charset="-122"/>
                <a:cs typeface="Arial" panose="020B0604020202020204" pitchFamily="34" charset="0"/>
              </a:rPr>
              <a:t>Digital &amp; Social Media Engagement</a:t>
            </a:r>
            <a:endParaRPr lang="en-US" sz="4050" dirty="0">
              <a:latin typeface="Arial" panose="020B0604020202020204" pitchFamily="34" charset="0"/>
              <a:cs typeface="Arial" panose="020B0604020202020204" pitchFamily="34" charset="0"/>
            </a:endParaRPr>
          </a:p>
        </p:txBody>
      </p:sp>
      <p:sp>
        <p:nvSpPr>
          <p:cNvPr id="4" name="Shape 1"/>
          <p:cNvSpPr/>
          <p:nvPr/>
        </p:nvSpPr>
        <p:spPr>
          <a:xfrm>
            <a:off x="727829" y="2183368"/>
            <a:ext cx="7688342" cy="1213247"/>
          </a:xfrm>
          <a:prstGeom prst="roundRect">
            <a:avLst>
              <a:gd name="adj" fmla="val 25711"/>
            </a:avLst>
          </a:prstGeom>
          <a:solidFill>
            <a:srgbClr val="626C3B"/>
          </a:solidFill>
          <a:ln w="7620">
            <a:solidFill>
              <a:srgbClr val="7B8554"/>
            </a:solidFill>
            <a:prstDash val="solid"/>
          </a:ln>
        </p:spPr>
        <p:txBody>
          <a:bodyPr/>
          <a:lstStyle/>
          <a:p>
            <a:endParaRPr lang="en-US">
              <a:latin typeface="Arial" panose="020B0604020202020204" pitchFamily="34" charset="0"/>
              <a:cs typeface="Arial" panose="020B0604020202020204" pitchFamily="34" charset="0"/>
            </a:endParaRPr>
          </a:p>
        </p:txBody>
      </p:sp>
      <p:sp>
        <p:nvSpPr>
          <p:cNvPr id="5" name="Text 2"/>
          <p:cNvSpPr/>
          <p:nvPr/>
        </p:nvSpPr>
        <p:spPr>
          <a:xfrm>
            <a:off x="943332" y="2398871"/>
            <a:ext cx="3071455" cy="324802"/>
          </a:xfrm>
          <a:prstGeom prst="rect">
            <a:avLst/>
          </a:prstGeom>
          <a:noFill/>
          <a:ln/>
        </p:spPr>
        <p:txBody>
          <a:bodyPr wrap="none" lIns="0" tIns="0" rIns="0" bIns="0" rtlCol="0" anchor="t"/>
          <a:lstStyle/>
          <a:p>
            <a:pPr marL="0" indent="0" algn="l">
              <a:lnSpc>
                <a:spcPts val="2550"/>
              </a:lnSpc>
              <a:buNone/>
            </a:pPr>
            <a:r>
              <a:rPr lang="en-US" sz="2000" dirty="0">
                <a:solidFill>
                  <a:srgbClr val="FFFFFF"/>
                </a:solidFill>
                <a:latin typeface="Arial" panose="020B0604020202020204" pitchFamily="34" charset="0"/>
                <a:ea typeface="Brygada 1918 Semi Bold" pitchFamily="34" charset="-122"/>
                <a:cs typeface="Arial" panose="020B0604020202020204" pitchFamily="34" charset="0"/>
              </a:rPr>
              <a:t>#HealthyConnectionsUK</a:t>
            </a:r>
            <a:endParaRPr lang="en-US" sz="2000" dirty="0">
              <a:latin typeface="Arial" panose="020B0604020202020204" pitchFamily="34" charset="0"/>
              <a:cs typeface="Arial" panose="020B0604020202020204" pitchFamily="34" charset="0"/>
            </a:endParaRPr>
          </a:p>
        </p:txBody>
      </p:sp>
      <p:sp>
        <p:nvSpPr>
          <p:cNvPr id="6" name="Text 3"/>
          <p:cNvSpPr/>
          <p:nvPr/>
        </p:nvSpPr>
        <p:spPr>
          <a:xfrm>
            <a:off x="943332" y="2848332"/>
            <a:ext cx="7257336" cy="332780"/>
          </a:xfrm>
          <a:prstGeom prst="rect">
            <a:avLst/>
          </a:prstGeom>
          <a:noFill/>
          <a:ln/>
        </p:spPr>
        <p:txBody>
          <a:bodyPr wrap="none" lIns="0" tIns="0" rIns="0" bIns="0" rtlCol="0" anchor="t"/>
          <a:lstStyle/>
          <a:p>
            <a:pPr marL="0" indent="0" algn="l">
              <a:lnSpc>
                <a:spcPts val="2600"/>
              </a:lnSpc>
              <a:buNone/>
            </a:pPr>
            <a:r>
              <a:rPr lang="en-US" sz="1600" dirty="0">
                <a:solidFill>
                  <a:srgbClr val="FFFFFF"/>
                </a:solidFill>
                <a:latin typeface="Arial" panose="020B0604020202020204" pitchFamily="34" charset="0"/>
                <a:ea typeface="Brygada 1918" pitchFamily="34" charset="-122"/>
                <a:cs typeface="Arial" panose="020B0604020202020204" pitchFamily="34" charset="0"/>
              </a:rPr>
              <a:t>Campaign hashtag uniting our community.</a:t>
            </a:r>
            <a:endParaRPr lang="en-US" sz="1600" dirty="0">
              <a:latin typeface="Arial" panose="020B0604020202020204" pitchFamily="34" charset="0"/>
              <a:cs typeface="Arial" panose="020B0604020202020204" pitchFamily="34" charset="0"/>
            </a:endParaRPr>
          </a:p>
        </p:txBody>
      </p:sp>
      <p:sp>
        <p:nvSpPr>
          <p:cNvPr id="7" name="Shape 4"/>
          <p:cNvSpPr/>
          <p:nvPr/>
        </p:nvSpPr>
        <p:spPr>
          <a:xfrm>
            <a:off x="727829" y="3604498"/>
            <a:ext cx="7688342" cy="1213247"/>
          </a:xfrm>
          <a:prstGeom prst="roundRect">
            <a:avLst>
              <a:gd name="adj" fmla="val 25711"/>
            </a:avLst>
          </a:prstGeom>
          <a:solidFill>
            <a:srgbClr val="83792E"/>
          </a:solidFill>
          <a:ln w="7620">
            <a:solidFill>
              <a:srgbClr val="9C9247"/>
            </a:solidFill>
            <a:prstDash val="solid"/>
          </a:ln>
        </p:spPr>
        <p:txBody>
          <a:bodyPr/>
          <a:lstStyle/>
          <a:p>
            <a:endParaRPr lang="en-US">
              <a:latin typeface="Arial" panose="020B0604020202020204" pitchFamily="34" charset="0"/>
              <a:cs typeface="Arial" panose="020B0604020202020204" pitchFamily="34" charset="0"/>
            </a:endParaRPr>
          </a:p>
        </p:txBody>
      </p:sp>
      <p:sp>
        <p:nvSpPr>
          <p:cNvPr id="8" name="Text 5"/>
          <p:cNvSpPr/>
          <p:nvPr/>
        </p:nvSpPr>
        <p:spPr>
          <a:xfrm>
            <a:off x="943332" y="3820001"/>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FFFFFF"/>
                </a:solidFill>
                <a:latin typeface="Arial" panose="020B0604020202020204" pitchFamily="34" charset="0"/>
                <a:ea typeface="Brygada 1918 Semi Bold" pitchFamily="34" charset="-122"/>
                <a:cs typeface="Arial" panose="020B0604020202020204" pitchFamily="34" charset="0"/>
              </a:rPr>
              <a:t>Instagram &amp; TikTok</a:t>
            </a:r>
            <a:endParaRPr lang="en-US" sz="2000" dirty="0">
              <a:latin typeface="Arial" panose="020B0604020202020204" pitchFamily="34" charset="0"/>
              <a:cs typeface="Arial" panose="020B0604020202020204" pitchFamily="34" charset="0"/>
            </a:endParaRPr>
          </a:p>
        </p:txBody>
      </p:sp>
      <p:sp>
        <p:nvSpPr>
          <p:cNvPr id="9" name="Text 6"/>
          <p:cNvSpPr/>
          <p:nvPr/>
        </p:nvSpPr>
        <p:spPr>
          <a:xfrm>
            <a:off x="943332" y="4269462"/>
            <a:ext cx="7257336" cy="332780"/>
          </a:xfrm>
          <a:prstGeom prst="rect">
            <a:avLst/>
          </a:prstGeom>
          <a:noFill/>
          <a:ln/>
        </p:spPr>
        <p:txBody>
          <a:bodyPr wrap="none" lIns="0" tIns="0" rIns="0" bIns="0" rtlCol="0" anchor="t"/>
          <a:lstStyle/>
          <a:p>
            <a:pPr marL="0" indent="0" algn="l">
              <a:lnSpc>
                <a:spcPts val="2600"/>
              </a:lnSpc>
              <a:buNone/>
            </a:pPr>
            <a:r>
              <a:rPr lang="en-US" sz="1600" dirty="0">
                <a:solidFill>
                  <a:srgbClr val="FFFFFF"/>
                </a:solidFill>
                <a:latin typeface="Arial" panose="020B0604020202020204" pitchFamily="34" charset="0"/>
                <a:ea typeface="Brygada 1918" pitchFamily="34" charset="-122"/>
                <a:cs typeface="Arial" panose="020B0604020202020204" pitchFamily="34" charset="0"/>
              </a:rPr>
              <a:t>Short clips sharing positive relationship tips.</a:t>
            </a:r>
            <a:endParaRPr lang="en-US" sz="1600" dirty="0">
              <a:latin typeface="Arial" panose="020B0604020202020204" pitchFamily="34" charset="0"/>
              <a:cs typeface="Arial" panose="020B0604020202020204" pitchFamily="34" charset="0"/>
            </a:endParaRPr>
          </a:p>
        </p:txBody>
      </p:sp>
      <p:sp>
        <p:nvSpPr>
          <p:cNvPr id="10" name="Shape 7"/>
          <p:cNvSpPr/>
          <p:nvPr/>
        </p:nvSpPr>
        <p:spPr>
          <a:xfrm>
            <a:off x="727829" y="5025628"/>
            <a:ext cx="7688342" cy="1213247"/>
          </a:xfrm>
          <a:prstGeom prst="roundRect">
            <a:avLst>
              <a:gd name="adj" fmla="val 25711"/>
            </a:avLst>
          </a:prstGeom>
          <a:solidFill>
            <a:srgbClr val="E8AF3B"/>
          </a:solidFill>
          <a:ln w="7620">
            <a:solidFill>
              <a:srgbClr val="CE9521"/>
            </a:solidFill>
            <a:prstDash val="solid"/>
          </a:ln>
        </p:spPr>
        <p:txBody>
          <a:bodyPr/>
          <a:lstStyle/>
          <a:p>
            <a:endParaRPr lang="en-US">
              <a:latin typeface="Arial" panose="020B0604020202020204" pitchFamily="34" charset="0"/>
              <a:cs typeface="Arial" panose="020B0604020202020204" pitchFamily="34" charset="0"/>
            </a:endParaRPr>
          </a:p>
        </p:txBody>
      </p:sp>
      <p:sp>
        <p:nvSpPr>
          <p:cNvPr id="11" name="Text 8"/>
          <p:cNvSpPr/>
          <p:nvPr/>
        </p:nvSpPr>
        <p:spPr>
          <a:xfrm>
            <a:off x="943332" y="5241131"/>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000000"/>
                </a:solidFill>
                <a:latin typeface="Arial" panose="020B0604020202020204" pitchFamily="34" charset="0"/>
                <a:ea typeface="Brygada 1918 Semi Bold" pitchFamily="34" charset="-122"/>
                <a:cs typeface="Arial" panose="020B0604020202020204" pitchFamily="34" charset="0"/>
              </a:rPr>
              <a:t>Weekly Live Sessions</a:t>
            </a:r>
            <a:endParaRPr lang="en-US" sz="2000" dirty="0">
              <a:latin typeface="Arial" panose="020B0604020202020204" pitchFamily="34" charset="0"/>
              <a:cs typeface="Arial" panose="020B0604020202020204" pitchFamily="34" charset="0"/>
            </a:endParaRPr>
          </a:p>
        </p:txBody>
      </p:sp>
      <p:sp>
        <p:nvSpPr>
          <p:cNvPr id="12" name="Text 9"/>
          <p:cNvSpPr/>
          <p:nvPr/>
        </p:nvSpPr>
        <p:spPr>
          <a:xfrm>
            <a:off x="943332" y="5690592"/>
            <a:ext cx="7257336" cy="332780"/>
          </a:xfrm>
          <a:prstGeom prst="rect">
            <a:avLst/>
          </a:prstGeom>
          <a:noFill/>
          <a:ln/>
        </p:spPr>
        <p:txBody>
          <a:bodyPr wrap="none" lIns="0" tIns="0" rIns="0" bIns="0" rtlCol="0" anchor="t"/>
          <a:lstStyle/>
          <a:p>
            <a:pPr marL="0" indent="0" algn="l">
              <a:lnSpc>
                <a:spcPts val="2600"/>
              </a:lnSpc>
              <a:buNone/>
            </a:pPr>
            <a:r>
              <a:rPr lang="en-US" sz="1600" dirty="0">
                <a:solidFill>
                  <a:srgbClr val="000000"/>
                </a:solidFill>
                <a:latin typeface="Arial" panose="020B0604020202020204" pitchFamily="34" charset="0"/>
                <a:ea typeface="Brygada 1918" pitchFamily="34" charset="-122"/>
                <a:cs typeface="Arial" panose="020B0604020202020204" pitchFamily="34" charset="0"/>
              </a:rPr>
              <a:t>Q&amp;A with wellbeing experts every week.</a:t>
            </a:r>
            <a:endParaRPr lang="en-US" sz="1600" dirty="0">
              <a:latin typeface="Arial" panose="020B0604020202020204" pitchFamily="34" charset="0"/>
              <a:cs typeface="Arial" panose="020B0604020202020204" pitchFamily="34" charset="0"/>
            </a:endParaRPr>
          </a:p>
        </p:txBody>
      </p:sp>
      <p:sp>
        <p:nvSpPr>
          <p:cNvPr id="13" name="Shape 10"/>
          <p:cNvSpPr/>
          <p:nvPr/>
        </p:nvSpPr>
        <p:spPr>
          <a:xfrm>
            <a:off x="727829" y="6446758"/>
            <a:ext cx="7688342" cy="1213247"/>
          </a:xfrm>
          <a:prstGeom prst="roundRect">
            <a:avLst>
              <a:gd name="adj" fmla="val 25711"/>
            </a:avLst>
          </a:prstGeom>
          <a:solidFill>
            <a:srgbClr val="CC914D"/>
          </a:solidFill>
          <a:ln w="7620">
            <a:solidFill>
              <a:srgbClr val="B27733"/>
            </a:solidFill>
            <a:prstDash val="solid"/>
          </a:ln>
        </p:spPr>
        <p:txBody>
          <a:bodyPr/>
          <a:lstStyle/>
          <a:p>
            <a:endParaRPr lang="en-US">
              <a:latin typeface="Arial" panose="020B0604020202020204" pitchFamily="34" charset="0"/>
              <a:cs typeface="Arial" panose="020B0604020202020204" pitchFamily="34" charset="0"/>
            </a:endParaRPr>
          </a:p>
        </p:txBody>
      </p:sp>
      <p:sp>
        <p:nvSpPr>
          <p:cNvPr id="14" name="Text 11"/>
          <p:cNvSpPr/>
          <p:nvPr/>
        </p:nvSpPr>
        <p:spPr>
          <a:xfrm>
            <a:off x="943332" y="6662261"/>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000000"/>
                </a:solidFill>
                <a:latin typeface="Arial" panose="020B0604020202020204" pitchFamily="34" charset="0"/>
                <a:ea typeface="Brygada 1918 Semi Bold" pitchFamily="34" charset="-122"/>
                <a:cs typeface="Arial" panose="020B0604020202020204" pitchFamily="34" charset="0"/>
              </a:rPr>
              <a:t>Student Influencers</a:t>
            </a:r>
            <a:endParaRPr lang="en-US" sz="2000" dirty="0">
              <a:latin typeface="Arial" panose="020B0604020202020204" pitchFamily="34" charset="0"/>
              <a:cs typeface="Arial" panose="020B0604020202020204" pitchFamily="34" charset="0"/>
            </a:endParaRPr>
          </a:p>
        </p:txBody>
      </p:sp>
      <p:sp>
        <p:nvSpPr>
          <p:cNvPr id="15" name="Text 12"/>
          <p:cNvSpPr/>
          <p:nvPr/>
        </p:nvSpPr>
        <p:spPr>
          <a:xfrm>
            <a:off x="943332" y="7111722"/>
            <a:ext cx="7257336" cy="332780"/>
          </a:xfrm>
          <a:prstGeom prst="rect">
            <a:avLst/>
          </a:prstGeom>
          <a:noFill/>
          <a:ln/>
        </p:spPr>
        <p:txBody>
          <a:bodyPr wrap="none" lIns="0" tIns="0" rIns="0" bIns="0" rtlCol="0" anchor="t"/>
          <a:lstStyle/>
          <a:p>
            <a:pPr marL="0" indent="0" algn="l">
              <a:lnSpc>
                <a:spcPts val="2600"/>
              </a:lnSpc>
              <a:buNone/>
            </a:pPr>
            <a:r>
              <a:rPr lang="en-US" sz="1600" dirty="0">
                <a:solidFill>
                  <a:srgbClr val="000000"/>
                </a:solidFill>
                <a:latin typeface="Arial" panose="020B0604020202020204" pitchFamily="34" charset="0"/>
                <a:ea typeface="Brygada 1918" pitchFamily="34" charset="-122"/>
                <a:cs typeface="Arial" panose="020B0604020202020204" pitchFamily="34" charset="0"/>
              </a:rPr>
              <a:t>Collaborating for authentic awareness.</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5760720" cy="8231624"/>
          </a:xfrm>
          <a:prstGeom prst="rect">
            <a:avLst/>
          </a:prstGeom>
        </p:spPr>
      </p:pic>
      <p:sp>
        <p:nvSpPr>
          <p:cNvPr id="3" name="Text 0"/>
          <p:cNvSpPr/>
          <p:nvPr/>
        </p:nvSpPr>
        <p:spPr>
          <a:xfrm>
            <a:off x="6221016" y="577215"/>
            <a:ext cx="7674769" cy="2623661"/>
          </a:xfrm>
          <a:prstGeom prst="rect">
            <a:avLst/>
          </a:prstGeom>
          <a:noFill/>
          <a:ln/>
        </p:spPr>
        <p:txBody>
          <a:bodyPr wrap="square" lIns="0" tIns="0" rIns="0" bIns="0" rtlCol="0" anchor="t"/>
          <a:lstStyle/>
          <a:p>
            <a:pPr marL="0" indent="0" algn="l">
              <a:lnSpc>
                <a:spcPts val="10300"/>
              </a:lnSpc>
              <a:buNone/>
            </a:pPr>
            <a:r>
              <a:rPr lang="en-US" sz="5400" dirty="0">
                <a:solidFill>
                  <a:srgbClr val="403011"/>
                </a:solidFill>
                <a:latin typeface="Arial" panose="020B0604020202020204" pitchFamily="34" charset="0"/>
                <a:ea typeface="Brygada 1918 Semi Bold" pitchFamily="34" charset="-122"/>
                <a:cs typeface="Arial" panose="020B0604020202020204" pitchFamily="34" charset="0"/>
              </a:rPr>
              <a:t>Conclusion and Call to Action.</a:t>
            </a:r>
            <a:endParaRPr lang="en-US" sz="5400" dirty="0">
              <a:latin typeface="Arial" panose="020B0604020202020204" pitchFamily="34" charset="0"/>
              <a:cs typeface="Arial" panose="020B0604020202020204" pitchFamily="34" charset="0"/>
            </a:endParaRPr>
          </a:p>
        </p:txBody>
      </p:sp>
      <p:sp>
        <p:nvSpPr>
          <p:cNvPr id="4" name="Text 1"/>
          <p:cNvSpPr/>
          <p:nvPr/>
        </p:nvSpPr>
        <p:spPr>
          <a:xfrm>
            <a:off x="6221016" y="3515677"/>
            <a:ext cx="7674769" cy="335756"/>
          </a:xfrm>
          <a:prstGeom prst="rect">
            <a:avLst/>
          </a:prstGeom>
          <a:noFill/>
          <a:ln/>
        </p:spPr>
        <p:txBody>
          <a:bodyPr wrap="none" lIns="0" tIns="0" rIns="0" bIns="0" rtlCol="0" anchor="t"/>
          <a:lstStyle/>
          <a:p>
            <a:pPr marL="0" indent="0" algn="l">
              <a:lnSpc>
                <a:spcPts val="2600"/>
              </a:lnSpc>
              <a:buNone/>
            </a:pPr>
            <a:r>
              <a:rPr lang="en-US" sz="1650" dirty="0">
                <a:solidFill>
                  <a:srgbClr val="403011"/>
                </a:solidFill>
                <a:latin typeface="Brygada 1918" pitchFamily="34" charset="0"/>
                <a:ea typeface="Brygada 1918" pitchFamily="34" charset="-122"/>
                <a:cs typeface="Brygada 1918" pitchFamily="34" charset="-120"/>
              </a:rPr>
              <a:t>Healthy relationships are learned, practiced, and shared.</a:t>
            </a:r>
            <a:endParaRPr lang="en-US" sz="1650" dirty="0"/>
          </a:p>
        </p:txBody>
      </p:sp>
      <p:sp>
        <p:nvSpPr>
          <p:cNvPr id="5" name="Shape 2"/>
          <p:cNvSpPr/>
          <p:nvPr/>
        </p:nvSpPr>
        <p:spPr>
          <a:xfrm>
            <a:off x="6221016" y="4087535"/>
            <a:ext cx="3732371" cy="1560433"/>
          </a:xfrm>
          <a:prstGeom prst="roundRect">
            <a:avLst>
              <a:gd name="adj" fmla="val 32286"/>
            </a:avLst>
          </a:prstGeom>
          <a:solidFill>
            <a:srgbClr val="626C3B"/>
          </a:solidFill>
          <a:ln w="7620">
            <a:solidFill>
              <a:srgbClr val="7B8554"/>
            </a:solidFill>
            <a:prstDash val="solid"/>
          </a:ln>
        </p:spPr>
        <p:txBody>
          <a:bodyPr/>
          <a:lstStyle/>
          <a:p>
            <a:endParaRPr lang="en-US"/>
          </a:p>
        </p:txBody>
      </p:sp>
      <p:sp>
        <p:nvSpPr>
          <p:cNvPr id="6" name="Text 3"/>
          <p:cNvSpPr/>
          <p:nvPr/>
        </p:nvSpPr>
        <p:spPr>
          <a:xfrm>
            <a:off x="6438543" y="4305062"/>
            <a:ext cx="2642473"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Arial" panose="020B0604020202020204" pitchFamily="34" charset="0"/>
                <a:ea typeface="Brygada 1918 Semi Bold" pitchFamily="34" charset="-122"/>
                <a:cs typeface="Arial" panose="020B0604020202020204" pitchFamily="34" charset="0"/>
              </a:rPr>
              <a:t>Improved Knowledge</a:t>
            </a:r>
            <a:endParaRPr lang="en-US" sz="2050" dirty="0">
              <a:latin typeface="Arial" panose="020B0604020202020204" pitchFamily="34" charset="0"/>
              <a:cs typeface="Arial" panose="020B0604020202020204" pitchFamily="34" charset="0"/>
            </a:endParaRPr>
          </a:p>
        </p:txBody>
      </p:sp>
      <p:sp>
        <p:nvSpPr>
          <p:cNvPr id="7" name="Text 4"/>
          <p:cNvSpPr/>
          <p:nvPr/>
        </p:nvSpPr>
        <p:spPr>
          <a:xfrm>
            <a:off x="6438543" y="4758928"/>
            <a:ext cx="3297317" cy="671512"/>
          </a:xfrm>
          <a:prstGeom prst="rect">
            <a:avLst/>
          </a:prstGeom>
          <a:noFill/>
          <a:ln/>
        </p:spPr>
        <p:txBody>
          <a:bodyPr wrap="square" lIns="0" tIns="0" rIns="0" bIns="0" rtlCol="0" anchor="t"/>
          <a:lstStyle/>
          <a:p>
            <a:pPr marL="0" indent="0" algn="l">
              <a:lnSpc>
                <a:spcPts val="2600"/>
              </a:lnSpc>
              <a:buNone/>
            </a:pPr>
            <a:r>
              <a:rPr lang="en-US" sz="1650" dirty="0">
                <a:solidFill>
                  <a:srgbClr val="FFFFFF"/>
                </a:solidFill>
                <a:latin typeface="Arial" panose="020B0604020202020204" pitchFamily="34" charset="0"/>
                <a:ea typeface="Brygada 1918" pitchFamily="34" charset="-122"/>
                <a:cs typeface="Arial" panose="020B0604020202020204" pitchFamily="34" charset="0"/>
              </a:rPr>
              <a:t>Understanding healthy relationship foundations.</a:t>
            </a:r>
            <a:endParaRPr lang="en-US" sz="1650" dirty="0">
              <a:latin typeface="Arial" panose="020B0604020202020204" pitchFamily="34" charset="0"/>
              <a:cs typeface="Arial" panose="020B0604020202020204" pitchFamily="34" charset="0"/>
            </a:endParaRPr>
          </a:p>
        </p:txBody>
      </p:sp>
      <p:sp>
        <p:nvSpPr>
          <p:cNvPr id="8" name="Shape 5"/>
          <p:cNvSpPr/>
          <p:nvPr/>
        </p:nvSpPr>
        <p:spPr>
          <a:xfrm>
            <a:off x="10163294" y="4087535"/>
            <a:ext cx="3732490" cy="1560433"/>
          </a:xfrm>
          <a:prstGeom prst="roundRect">
            <a:avLst>
              <a:gd name="adj" fmla="val 32286"/>
            </a:avLst>
          </a:prstGeom>
          <a:solidFill>
            <a:srgbClr val="83792E"/>
          </a:solidFill>
          <a:ln w="7620">
            <a:solidFill>
              <a:srgbClr val="9C9247"/>
            </a:solidFill>
            <a:prstDash val="solid"/>
          </a:ln>
        </p:spPr>
        <p:txBody>
          <a:bodyPr/>
          <a:lstStyle/>
          <a:p>
            <a:endParaRPr lang="en-US"/>
          </a:p>
        </p:txBody>
      </p:sp>
      <p:sp>
        <p:nvSpPr>
          <p:cNvPr id="9" name="Text 6"/>
          <p:cNvSpPr/>
          <p:nvPr/>
        </p:nvSpPr>
        <p:spPr>
          <a:xfrm>
            <a:off x="10380821" y="4305062"/>
            <a:ext cx="2764155" cy="328017"/>
          </a:xfrm>
          <a:prstGeom prst="rect">
            <a:avLst/>
          </a:prstGeom>
          <a:noFill/>
          <a:ln/>
        </p:spPr>
        <p:txBody>
          <a:bodyPr wrap="none" lIns="0" tIns="0" rIns="0" bIns="0" rtlCol="0" anchor="t"/>
          <a:lstStyle/>
          <a:p>
            <a:pPr marL="0" indent="0" algn="l">
              <a:lnSpc>
                <a:spcPts val="2550"/>
              </a:lnSpc>
              <a:buNone/>
            </a:pPr>
            <a:r>
              <a:rPr lang="en-US" sz="2050" dirty="0">
                <a:solidFill>
                  <a:srgbClr val="FFFFFF"/>
                </a:solidFill>
                <a:latin typeface="Arial" panose="020B0604020202020204" pitchFamily="34" charset="0"/>
                <a:ea typeface="Brygada 1918 Semi Bold" pitchFamily="34" charset="-122"/>
                <a:cs typeface="Arial" panose="020B0604020202020204" pitchFamily="34" charset="0"/>
              </a:rPr>
              <a:t>Communication Skills</a:t>
            </a:r>
            <a:endParaRPr lang="en-US" sz="2050" dirty="0">
              <a:latin typeface="Arial" panose="020B0604020202020204" pitchFamily="34" charset="0"/>
              <a:cs typeface="Arial" panose="020B0604020202020204" pitchFamily="34" charset="0"/>
            </a:endParaRPr>
          </a:p>
        </p:txBody>
      </p:sp>
      <p:sp>
        <p:nvSpPr>
          <p:cNvPr id="10" name="Text 7"/>
          <p:cNvSpPr/>
          <p:nvPr/>
        </p:nvSpPr>
        <p:spPr>
          <a:xfrm>
            <a:off x="10380821" y="4758928"/>
            <a:ext cx="3297436" cy="671512"/>
          </a:xfrm>
          <a:prstGeom prst="rect">
            <a:avLst/>
          </a:prstGeom>
          <a:noFill/>
          <a:ln/>
        </p:spPr>
        <p:txBody>
          <a:bodyPr wrap="square" lIns="0" tIns="0" rIns="0" bIns="0" rtlCol="0" anchor="t"/>
          <a:lstStyle/>
          <a:p>
            <a:pPr marL="0" indent="0" algn="l">
              <a:lnSpc>
                <a:spcPts val="2600"/>
              </a:lnSpc>
              <a:buNone/>
            </a:pPr>
            <a:r>
              <a:rPr lang="en-US" sz="1650" dirty="0">
                <a:solidFill>
                  <a:srgbClr val="FFFFFF"/>
                </a:solidFill>
                <a:latin typeface="Arial" panose="020B0604020202020204" pitchFamily="34" charset="0"/>
                <a:ea typeface="Brygada 1918" pitchFamily="34" charset="-122"/>
                <a:cs typeface="Arial" panose="020B0604020202020204" pitchFamily="34" charset="0"/>
              </a:rPr>
              <a:t>Practical tools for meaningful dialogue.</a:t>
            </a:r>
            <a:endParaRPr lang="en-US" sz="1650" dirty="0">
              <a:latin typeface="Arial" panose="020B0604020202020204" pitchFamily="34" charset="0"/>
              <a:cs typeface="Arial" panose="020B0604020202020204" pitchFamily="34" charset="0"/>
            </a:endParaRPr>
          </a:p>
        </p:txBody>
      </p:sp>
      <p:sp>
        <p:nvSpPr>
          <p:cNvPr id="11" name="Shape 8"/>
          <p:cNvSpPr/>
          <p:nvPr/>
        </p:nvSpPr>
        <p:spPr>
          <a:xfrm>
            <a:off x="6221016" y="5857875"/>
            <a:ext cx="7674769" cy="1224677"/>
          </a:xfrm>
          <a:prstGeom prst="roundRect">
            <a:avLst>
              <a:gd name="adj" fmla="val 41138"/>
            </a:avLst>
          </a:prstGeom>
          <a:solidFill>
            <a:srgbClr val="E8AF3B"/>
          </a:solidFill>
          <a:ln w="7620">
            <a:solidFill>
              <a:srgbClr val="CE9521"/>
            </a:solidFill>
            <a:prstDash val="solid"/>
          </a:ln>
        </p:spPr>
        <p:txBody>
          <a:bodyPr/>
          <a:lstStyle/>
          <a:p>
            <a:endParaRPr lang="en-US"/>
          </a:p>
        </p:txBody>
      </p:sp>
      <p:sp>
        <p:nvSpPr>
          <p:cNvPr id="12" name="Text 9"/>
          <p:cNvSpPr/>
          <p:nvPr/>
        </p:nvSpPr>
        <p:spPr>
          <a:xfrm>
            <a:off x="6438543" y="6075402"/>
            <a:ext cx="2623899" cy="328017"/>
          </a:xfrm>
          <a:prstGeom prst="rect">
            <a:avLst/>
          </a:prstGeom>
          <a:noFill/>
          <a:ln/>
        </p:spPr>
        <p:txBody>
          <a:bodyPr wrap="none" lIns="0" tIns="0" rIns="0" bIns="0" rtlCol="0" anchor="t"/>
          <a:lstStyle/>
          <a:p>
            <a:pPr marL="0" indent="0" algn="l">
              <a:lnSpc>
                <a:spcPts val="2550"/>
              </a:lnSpc>
              <a:buNone/>
            </a:pPr>
            <a:r>
              <a:rPr lang="en-US" sz="2050" dirty="0">
                <a:solidFill>
                  <a:srgbClr val="000000"/>
                </a:solidFill>
                <a:latin typeface="Arial" panose="020B0604020202020204" pitchFamily="34" charset="0"/>
                <a:ea typeface="Brygada 1918 Semi Bold" pitchFamily="34" charset="-122"/>
                <a:cs typeface="Arial" panose="020B0604020202020204" pitchFamily="34" charset="0"/>
              </a:rPr>
              <a:t>Peer Advocates</a:t>
            </a:r>
            <a:endParaRPr lang="en-US" sz="2050" dirty="0">
              <a:latin typeface="Arial" panose="020B0604020202020204" pitchFamily="34" charset="0"/>
              <a:cs typeface="Arial" panose="020B0604020202020204" pitchFamily="34" charset="0"/>
            </a:endParaRPr>
          </a:p>
        </p:txBody>
      </p:sp>
      <p:sp>
        <p:nvSpPr>
          <p:cNvPr id="13" name="Text 10"/>
          <p:cNvSpPr/>
          <p:nvPr/>
        </p:nvSpPr>
        <p:spPr>
          <a:xfrm>
            <a:off x="6438543" y="6529268"/>
            <a:ext cx="7239714" cy="335756"/>
          </a:xfrm>
          <a:prstGeom prst="rect">
            <a:avLst/>
          </a:prstGeom>
          <a:noFill/>
          <a:ln/>
        </p:spPr>
        <p:txBody>
          <a:bodyPr wrap="none" lIns="0" tIns="0" rIns="0" bIns="0" rtlCol="0" anchor="t"/>
          <a:lstStyle/>
          <a:p>
            <a:pPr marL="0" indent="0" algn="l">
              <a:lnSpc>
                <a:spcPts val="2600"/>
              </a:lnSpc>
              <a:buNone/>
            </a:pPr>
            <a:r>
              <a:rPr lang="en-US" sz="1650" dirty="0">
                <a:solidFill>
                  <a:srgbClr val="000000"/>
                </a:solidFill>
                <a:latin typeface="Arial" panose="020B0604020202020204" pitchFamily="34" charset="0"/>
                <a:ea typeface="Brygada 1918" pitchFamily="34" charset="-122"/>
                <a:cs typeface="Arial" panose="020B0604020202020204" pitchFamily="34" charset="0"/>
              </a:rPr>
              <a:t>Become champions sharing learning with others.</a:t>
            </a:r>
            <a:endParaRPr lang="en-US" sz="1650" dirty="0">
              <a:latin typeface="Arial" panose="020B0604020202020204" pitchFamily="34" charset="0"/>
              <a:cs typeface="Arial" panose="020B0604020202020204" pitchFamily="34" charset="0"/>
            </a:endParaRPr>
          </a:p>
        </p:txBody>
      </p:sp>
      <p:sp>
        <p:nvSpPr>
          <p:cNvPr id="14" name="Text 11"/>
          <p:cNvSpPr/>
          <p:nvPr/>
        </p:nvSpPr>
        <p:spPr>
          <a:xfrm>
            <a:off x="6221016" y="7318653"/>
            <a:ext cx="7674769" cy="335756"/>
          </a:xfrm>
          <a:prstGeom prst="rect">
            <a:avLst/>
          </a:prstGeom>
          <a:noFill/>
          <a:ln/>
        </p:spPr>
        <p:txBody>
          <a:bodyPr wrap="none" lIns="0" tIns="0" rIns="0" bIns="0" rtlCol="0" anchor="t"/>
          <a:lstStyle/>
          <a:p>
            <a:pPr marL="0" indent="0" algn="l">
              <a:lnSpc>
                <a:spcPts val="2600"/>
              </a:lnSpc>
              <a:buNone/>
            </a:pPr>
            <a:r>
              <a:rPr lang="en-US" sz="1650" dirty="0">
                <a:solidFill>
                  <a:srgbClr val="403011"/>
                </a:solidFill>
                <a:latin typeface="Brygada 1918" pitchFamily="34" charset="0"/>
                <a:ea typeface="Brygada 1918" pitchFamily="34" charset="-122"/>
                <a:cs typeface="Brygada 1918" pitchFamily="34" charset="-120"/>
              </a:rPr>
              <a:t>Together we build stronger bonds.</a:t>
            </a:r>
            <a:endParaRPr lang="en-US" sz="1650" dirty="0"/>
          </a:p>
        </p:txBody>
      </p:sp>
      <p:pic>
        <p:nvPicPr>
          <p:cNvPr id="15" name="Picture 14" descr="A white surface with a yellow background&#10;&#10;AI-generated content may be incorrect.">
            <a:extLst>
              <a:ext uri="{FF2B5EF4-FFF2-40B4-BE49-F238E27FC236}">
                <a16:creationId xmlns:a16="http://schemas.microsoft.com/office/drawing/2014/main" id="{3E2257B5-51FB-3957-B4AF-BFD497CA5CE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surface with a yellow background&#10;&#10;AI-generated content may be incorrect.">
            <a:extLst>
              <a:ext uri="{FF2B5EF4-FFF2-40B4-BE49-F238E27FC236}">
                <a16:creationId xmlns:a16="http://schemas.microsoft.com/office/drawing/2014/main" id="{BE01ACA6-A03C-B20F-1C10-9AA7B946144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411182" y="7614078"/>
            <a:ext cx="2137025" cy="482300"/>
          </a:xfrm>
          <a:prstGeom prst="rect">
            <a:avLst/>
          </a:prstGeom>
        </p:spPr>
      </p:pic>
      <p:sp>
        <p:nvSpPr>
          <p:cNvPr id="3" name="Text 0">
            <a:extLst>
              <a:ext uri="{FF2B5EF4-FFF2-40B4-BE49-F238E27FC236}">
                <a16:creationId xmlns:a16="http://schemas.microsoft.com/office/drawing/2014/main" id="{FD8EAF20-F4D6-86DC-3679-54B7F6002C03}"/>
              </a:ext>
            </a:extLst>
          </p:cNvPr>
          <p:cNvSpPr/>
          <p:nvPr/>
        </p:nvSpPr>
        <p:spPr>
          <a:xfrm>
            <a:off x="793790" y="499121"/>
            <a:ext cx="7591306" cy="708779"/>
          </a:xfrm>
          <a:prstGeom prst="rect">
            <a:avLst/>
          </a:prstGeom>
          <a:noFill/>
          <a:ln/>
        </p:spPr>
        <p:txBody>
          <a:bodyPr wrap="none" lIns="0" tIns="0" rIns="0" bIns="0" rtlCol="0" anchor="t"/>
          <a:lstStyle/>
          <a:p>
            <a:pPr marL="0" indent="0" algn="l">
              <a:lnSpc>
                <a:spcPts val="5550"/>
              </a:lnSpc>
              <a:buNone/>
            </a:pPr>
            <a:r>
              <a:rPr lang="en-US" sz="4450" dirty="0">
                <a:solidFill>
                  <a:srgbClr val="403011"/>
                </a:solidFill>
                <a:latin typeface="Arial" panose="020B0604020202020204" pitchFamily="34" charset="0"/>
                <a:ea typeface="Brygada 1918 Semi Bold" pitchFamily="34" charset="-122"/>
                <a:cs typeface="Arial" panose="020B0604020202020204" pitchFamily="34" charset="0"/>
              </a:rPr>
              <a:t>References</a:t>
            </a:r>
            <a:endParaRPr lang="en-US" sz="445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5962BA9-6440-BB22-713B-6BB78FD54071}"/>
              </a:ext>
            </a:extLst>
          </p:cNvPr>
          <p:cNvSpPr txBox="1"/>
          <p:nvPr/>
        </p:nvSpPr>
        <p:spPr>
          <a:xfrm>
            <a:off x="1243172" y="1267171"/>
            <a:ext cx="13031627" cy="646330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Ajzen, I. (1991). The theory of planned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Organizational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and Human Decision Processes, 50(2), 179–211.</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Bandura, A. (1986). Social foundations of thought and action: A social cognitive theory. Prentice-Hall.</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Bronfenbrenner, U. (1994). Ecological models of human development. In T. Husen &amp; T. N. Postlethwaite (Eds.), International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of education (2nd ed.). Pergamon.</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Gray, D. E. (2019). Doing research in the business world (2nd ed.). SAGE.</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Holt-</a:t>
            </a:r>
            <a:r>
              <a:rPr lang="en-GB" dirty="0" err="1">
                <a:latin typeface="Arial" panose="020B0604020202020204" pitchFamily="34" charset="0"/>
                <a:cs typeface="Arial" panose="020B0604020202020204" pitchFamily="34" charset="0"/>
              </a:rPr>
              <a:t>Lunstad</a:t>
            </a:r>
            <a:r>
              <a:rPr lang="en-GB" dirty="0">
                <a:latin typeface="Arial" panose="020B0604020202020204" pitchFamily="34" charset="0"/>
                <a:cs typeface="Arial" panose="020B0604020202020204" pitchFamily="34" charset="0"/>
              </a:rPr>
              <a:t>, J., &amp; Smith, T. B. (2012). Social relationships and mortality risk: A meta-analytic review. </a:t>
            </a:r>
            <a:r>
              <a:rPr lang="en-GB" dirty="0" err="1">
                <a:latin typeface="Arial" panose="020B0604020202020204" pitchFamily="34" charset="0"/>
                <a:cs typeface="Arial" panose="020B0604020202020204" pitchFamily="34" charset="0"/>
              </a:rPr>
              <a:t>PLoS</a:t>
            </a:r>
            <a:r>
              <a:rPr lang="en-GB" dirty="0">
                <a:latin typeface="Arial" panose="020B0604020202020204" pitchFamily="34" charset="0"/>
                <a:cs typeface="Arial" panose="020B0604020202020204" pitchFamily="34" charset="0"/>
              </a:rPr>
              <a:t> Medicine, 7(7), e1000316.</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Holt-</a:t>
            </a:r>
            <a:r>
              <a:rPr lang="en-GB" dirty="0" err="1">
                <a:latin typeface="Arial" panose="020B0604020202020204" pitchFamily="34" charset="0"/>
                <a:cs typeface="Arial" panose="020B0604020202020204" pitchFamily="34" charset="0"/>
              </a:rPr>
              <a:t>Lunstad</a:t>
            </a:r>
            <a:r>
              <a:rPr lang="en-GB" dirty="0">
                <a:latin typeface="Arial" panose="020B0604020202020204" pitchFamily="34" charset="0"/>
                <a:cs typeface="Arial" panose="020B0604020202020204" pitchFamily="34" charset="0"/>
              </a:rPr>
              <a:t>, J., Smith, T. B., Baker, M., Harris, T., &amp; Stephenson, D. (2015). Loneliness and social isolation as risk factors for mortality: A meta-analytic review. Perspectives on Psychological Science, 10(2), 227–237.</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Office for National Statistics (ONS). (2023). Adult wellbeing and relationships in the UK.</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Prime, H., Wade, M., &amp; Browne, D. T. (2020). Risk and resilience in family wellbeing during the COVID-19 pandemic. American Psychologist, 75(5), 631–643.</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Public Health England (2021). Improving health and wellbeing through relationships. GOV.UK.</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Saunders, M., Lewis, P., &amp; Thornhill, A. (2019). Research methods for business students (8th ed.). Pearson.</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Silverman, D. (2022). Doing qualitative research (6th ed.). SAGE.</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Umberson, D., &amp; Karas Monte, J. K. (2020). Social relationships and health: A flashpoint for health policy. Journal of Health and Social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61(2), 182–195.</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Umberson, D., &amp; Montez, J. K. (2010). Social relationships and health: A flashpoint for health policy. Journal of Health and Social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51(S), S54–S66.</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United Nations (2023). Sustainable Development Goals Report 2023.</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World Health Organization (1986). Ottawa Charter for Health Promotion. WHO.</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World Health Organization (2022). Health promotion and social wellbeing. WHO.</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730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4009</Words>
  <Application>Microsoft Office PowerPoint</Application>
  <PresentationFormat>Custom</PresentationFormat>
  <Paragraphs>236</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Aptos</vt:lpstr>
      <vt:lpstr>Wingdings</vt:lpstr>
      <vt:lpstr>Brygada 1918 Semi Bold</vt:lpstr>
      <vt:lpstr>Brygada 1918</vt:lpstr>
      <vt:lpstr>Brygada 1918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2025-10-29T16:53:48Z</dcterms:created>
  <dcterms:modified xsi:type="dcterms:W3CDTF">2025-11-02T18:48:03Z</dcterms:modified>
</cp:coreProperties>
</file>