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7" r:id="rId4"/>
  </p:sldMasterIdLst>
  <p:notesMasterIdLst>
    <p:notesMasterId r:id="rId15"/>
  </p:notesMasterIdLst>
  <p:handoutMasterIdLst>
    <p:handoutMasterId r:id="rId16"/>
  </p:handoutMasterIdLst>
  <p:sldIdLst>
    <p:sldId id="293" r:id="rId5"/>
    <p:sldId id="258" r:id="rId6"/>
    <p:sldId id="284" r:id="rId7"/>
    <p:sldId id="261" r:id="rId8"/>
    <p:sldId id="286" r:id="rId9"/>
    <p:sldId id="291" r:id="rId10"/>
    <p:sldId id="292" r:id="rId11"/>
    <p:sldId id="263" r:id="rId12"/>
    <p:sldId id="264" r:id="rId13"/>
    <p:sldId id="29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64" autoAdjust="0"/>
    <p:restoredTop sz="94639" autoAdjust="0"/>
  </p:normalViewPr>
  <p:slideViewPr>
    <p:cSldViewPr snapToGrid="0">
      <p:cViewPr>
        <p:scale>
          <a:sx n="58" d="100"/>
          <a:sy n="58" d="100"/>
        </p:scale>
        <p:origin x="884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50" d="100"/>
          <a:sy n="50" d="100"/>
        </p:scale>
        <p:origin x="3403" y="3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316793-59A3-4AC3-828B-C9CDD137517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6E0BF8F-6663-45BD-A07A-01E063F02B15}">
      <dgm:prSet/>
      <dgm:spPr/>
      <dgm:t>
        <a:bodyPr/>
        <a:lstStyle/>
        <a:p>
          <a:r>
            <a:rPr lang="en-US" b="1"/>
            <a:t>Ahlam Bchini</a:t>
          </a:r>
          <a:endParaRPr lang="en-US"/>
        </a:p>
      </dgm:t>
    </dgm:pt>
    <dgm:pt modelId="{71280469-CF2B-42A3-B15D-2B6592B3800A}" type="parTrans" cxnId="{35A1CF25-6AA9-4B8C-B466-EFD0CEA919C7}">
      <dgm:prSet/>
      <dgm:spPr/>
      <dgm:t>
        <a:bodyPr/>
        <a:lstStyle/>
        <a:p>
          <a:endParaRPr lang="en-US"/>
        </a:p>
      </dgm:t>
    </dgm:pt>
    <dgm:pt modelId="{246158B8-3BA4-4065-83D8-FB3200378670}" type="sibTrans" cxnId="{35A1CF25-6AA9-4B8C-B466-EFD0CEA919C7}">
      <dgm:prSet/>
      <dgm:spPr/>
      <dgm:t>
        <a:bodyPr/>
        <a:lstStyle/>
        <a:p>
          <a:endParaRPr lang="en-US"/>
        </a:p>
      </dgm:t>
    </dgm:pt>
    <dgm:pt modelId="{CEE2D5D4-AEEB-4A8E-804C-265BA7282061}">
      <dgm:prSet/>
      <dgm:spPr/>
      <dgm:t>
        <a:bodyPr/>
        <a:lstStyle/>
        <a:p>
          <a:r>
            <a:rPr lang="en-US" b="1"/>
            <a:t>2439423</a:t>
          </a:r>
          <a:endParaRPr lang="en-US"/>
        </a:p>
      </dgm:t>
    </dgm:pt>
    <dgm:pt modelId="{8BFDCE27-E9CD-4553-992E-3B5CC996225B}" type="parTrans" cxnId="{13857BA1-5902-4731-A831-7D26F7220653}">
      <dgm:prSet/>
      <dgm:spPr/>
      <dgm:t>
        <a:bodyPr/>
        <a:lstStyle/>
        <a:p>
          <a:endParaRPr lang="en-US"/>
        </a:p>
      </dgm:t>
    </dgm:pt>
    <dgm:pt modelId="{F4E83241-2A27-4877-AF0C-AA7DDFD736E1}" type="sibTrans" cxnId="{13857BA1-5902-4731-A831-7D26F7220653}">
      <dgm:prSet/>
      <dgm:spPr/>
      <dgm:t>
        <a:bodyPr/>
        <a:lstStyle/>
        <a:p>
          <a:endParaRPr lang="en-US"/>
        </a:p>
      </dgm:t>
    </dgm:pt>
    <dgm:pt modelId="{4375155E-4A25-4622-AA34-ECD611A8FC86}">
      <dgm:prSet/>
      <dgm:spPr/>
      <dgm:t>
        <a:bodyPr/>
        <a:lstStyle/>
        <a:p>
          <a:r>
            <a:rPr lang="en-US" b="1"/>
            <a:t>Psychology in Health and Social Care</a:t>
          </a:r>
          <a:endParaRPr lang="en-US"/>
        </a:p>
      </dgm:t>
    </dgm:pt>
    <dgm:pt modelId="{909A1CF0-8168-4866-896D-F26FF8398130}" type="parTrans" cxnId="{87B79501-E0EA-438A-8BEC-FB7719F7E168}">
      <dgm:prSet/>
      <dgm:spPr/>
      <dgm:t>
        <a:bodyPr/>
        <a:lstStyle/>
        <a:p>
          <a:endParaRPr lang="en-US"/>
        </a:p>
      </dgm:t>
    </dgm:pt>
    <dgm:pt modelId="{815016C0-DBAC-4730-B1CC-B232A9686E27}" type="sibTrans" cxnId="{87B79501-E0EA-438A-8BEC-FB7719F7E168}">
      <dgm:prSet/>
      <dgm:spPr/>
      <dgm:t>
        <a:bodyPr/>
        <a:lstStyle/>
        <a:p>
          <a:endParaRPr lang="en-US"/>
        </a:p>
      </dgm:t>
    </dgm:pt>
    <dgm:pt modelId="{18CB8DED-07C7-4E77-B144-DE4CA4D001FF}">
      <dgm:prSet/>
      <dgm:spPr/>
      <dgm:t>
        <a:bodyPr/>
        <a:lstStyle/>
        <a:p>
          <a:r>
            <a:rPr lang="en-US" b="1" dirty="0"/>
            <a:t>LCHS 4010</a:t>
          </a:r>
          <a:endParaRPr lang="en-US" dirty="0"/>
        </a:p>
      </dgm:t>
    </dgm:pt>
    <dgm:pt modelId="{F89ACC65-CAEE-4059-A65B-24BEC39F84C0}" type="parTrans" cxnId="{7F5409BD-707A-4BCF-B9AE-4BF36873AF84}">
      <dgm:prSet/>
      <dgm:spPr/>
      <dgm:t>
        <a:bodyPr/>
        <a:lstStyle/>
        <a:p>
          <a:endParaRPr lang="en-US"/>
        </a:p>
      </dgm:t>
    </dgm:pt>
    <dgm:pt modelId="{9F6BC8A1-EC82-454F-ABC5-2C20C67CBE11}" type="sibTrans" cxnId="{7F5409BD-707A-4BCF-B9AE-4BF36873AF84}">
      <dgm:prSet/>
      <dgm:spPr/>
      <dgm:t>
        <a:bodyPr/>
        <a:lstStyle/>
        <a:p>
          <a:endParaRPr lang="en-US"/>
        </a:p>
      </dgm:t>
    </dgm:pt>
    <dgm:pt modelId="{64E18677-368C-49AB-AC7E-F6CC9603D218}">
      <dgm:prSet/>
      <dgm:spPr/>
      <dgm:t>
        <a:bodyPr/>
        <a:lstStyle/>
        <a:p>
          <a:r>
            <a:rPr lang="en-US" b="1" dirty="0"/>
            <a:t>Lecturer: Alice Clayton</a:t>
          </a:r>
          <a:endParaRPr lang="en-US" dirty="0"/>
        </a:p>
      </dgm:t>
    </dgm:pt>
    <dgm:pt modelId="{3689DA5C-0FFB-406B-A6C1-35A372855776}" type="parTrans" cxnId="{08954402-08B3-4734-8FA9-10D2CD6AE170}">
      <dgm:prSet/>
      <dgm:spPr/>
      <dgm:t>
        <a:bodyPr/>
        <a:lstStyle/>
        <a:p>
          <a:endParaRPr lang="en-US"/>
        </a:p>
      </dgm:t>
    </dgm:pt>
    <dgm:pt modelId="{F1117C5D-736A-45CB-9BEB-B25D1D9DF358}" type="sibTrans" cxnId="{08954402-08B3-4734-8FA9-10D2CD6AE170}">
      <dgm:prSet/>
      <dgm:spPr/>
      <dgm:t>
        <a:bodyPr/>
        <a:lstStyle/>
        <a:p>
          <a:endParaRPr lang="en-US"/>
        </a:p>
      </dgm:t>
    </dgm:pt>
    <dgm:pt modelId="{51A31100-DEB6-4002-98DF-3B4B44575A4E}">
      <dgm:prSet/>
      <dgm:spPr/>
      <dgm:t>
        <a:bodyPr/>
        <a:lstStyle/>
        <a:p>
          <a:r>
            <a:rPr lang="en-US" b="1" dirty="0"/>
            <a:t>Assessment Title: Component 1</a:t>
          </a:r>
          <a:endParaRPr lang="en-US" dirty="0"/>
        </a:p>
      </dgm:t>
    </dgm:pt>
    <dgm:pt modelId="{55A3578C-863A-4935-95D1-ECC092AD09DE}" type="parTrans" cxnId="{01422055-C8D8-47E1-AAFF-A4128285CC8B}">
      <dgm:prSet/>
      <dgm:spPr/>
      <dgm:t>
        <a:bodyPr/>
        <a:lstStyle/>
        <a:p>
          <a:endParaRPr lang="en-GB"/>
        </a:p>
      </dgm:t>
    </dgm:pt>
    <dgm:pt modelId="{B7593280-83D4-4303-A2BE-EA361BEB99F7}" type="sibTrans" cxnId="{01422055-C8D8-47E1-AAFF-A4128285CC8B}">
      <dgm:prSet/>
      <dgm:spPr/>
      <dgm:t>
        <a:bodyPr/>
        <a:lstStyle/>
        <a:p>
          <a:endParaRPr lang="en-GB"/>
        </a:p>
      </dgm:t>
    </dgm:pt>
    <dgm:pt modelId="{28B1A6FD-4A29-4049-8DF3-E09F1A22522A}" type="pres">
      <dgm:prSet presAssocID="{64316793-59A3-4AC3-828B-C9CDD137517A}" presName="vert0" presStyleCnt="0">
        <dgm:presLayoutVars>
          <dgm:dir/>
          <dgm:animOne val="branch"/>
          <dgm:animLvl val="lvl"/>
        </dgm:presLayoutVars>
      </dgm:prSet>
      <dgm:spPr/>
    </dgm:pt>
    <dgm:pt modelId="{C6BE5D0D-913F-4EEF-BFF7-F4A34975138B}" type="pres">
      <dgm:prSet presAssocID="{D6E0BF8F-6663-45BD-A07A-01E063F02B15}" presName="thickLine" presStyleLbl="alignNode1" presStyleIdx="0" presStyleCnt="6"/>
      <dgm:spPr/>
    </dgm:pt>
    <dgm:pt modelId="{5AF3C677-9A62-4A21-8950-7B29807CD0DB}" type="pres">
      <dgm:prSet presAssocID="{D6E0BF8F-6663-45BD-A07A-01E063F02B15}" presName="horz1" presStyleCnt="0"/>
      <dgm:spPr/>
    </dgm:pt>
    <dgm:pt modelId="{FD45FAA8-EE0A-438B-A35F-70D3AAA6C18F}" type="pres">
      <dgm:prSet presAssocID="{D6E0BF8F-6663-45BD-A07A-01E063F02B15}" presName="tx1" presStyleLbl="revTx" presStyleIdx="0" presStyleCnt="6"/>
      <dgm:spPr/>
    </dgm:pt>
    <dgm:pt modelId="{62B9377A-B285-4DE9-8246-F1D45F8CEFE5}" type="pres">
      <dgm:prSet presAssocID="{D6E0BF8F-6663-45BD-A07A-01E063F02B15}" presName="vert1" presStyleCnt="0"/>
      <dgm:spPr/>
    </dgm:pt>
    <dgm:pt modelId="{98F374A1-B200-48C5-932C-CDB37FA8015B}" type="pres">
      <dgm:prSet presAssocID="{CEE2D5D4-AEEB-4A8E-804C-265BA7282061}" presName="thickLine" presStyleLbl="alignNode1" presStyleIdx="1" presStyleCnt="6"/>
      <dgm:spPr/>
    </dgm:pt>
    <dgm:pt modelId="{EC8B955D-0330-4BA4-9F56-CB9C4DCC8CDC}" type="pres">
      <dgm:prSet presAssocID="{CEE2D5D4-AEEB-4A8E-804C-265BA7282061}" presName="horz1" presStyleCnt="0"/>
      <dgm:spPr/>
    </dgm:pt>
    <dgm:pt modelId="{1F29AEFE-0781-4442-B03B-B3A35B6F6958}" type="pres">
      <dgm:prSet presAssocID="{CEE2D5D4-AEEB-4A8E-804C-265BA7282061}" presName="tx1" presStyleLbl="revTx" presStyleIdx="1" presStyleCnt="6"/>
      <dgm:spPr/>
    </dgm:pt>
    <dgm:pt modelId="{1D16DE4B-6763-4015-9796-AC3B45459EAB}" type="pres">
      <dgm:prSet presAssocID="{CEE2D5D4-AEEB-4A8E-804C-265BA7282061}" presName="vert1" presStyleCnt="0"/>
      <dgm:spPr/>
    </dgm:pt>
    <dgm:pt modelId="{4239CA31-7D7B-48D4-88DB-F9B8711B546F}" type="pres">
      <dgm:prSet presAssocID="{4375155E-4A25-4622-AA34-ECD611A8FC86}" presName="thickLine" presStyleLbl="alignNode1" presStyleIdx="2" presStyleCnt="6"/>
      <dgm:spPr/>
    </dgm:pt>
    <dgm:pt modelId="{177CBB57-3573-47FD-B5DA-5C250D5E07DF}" type="pres">
      <dgm:prSet presAssocID="{4375155E-4A25-4622-AA34-ECD611A8FC86}" presName="horz1" presStyleCnt="0"/>
      <dgm:spPr/>
    </dgm:pt>
    <dgm:pt modelId="{8953604C-CFBE-47EA-84A8-EA322454CC8A}" type="pres">
      <dgm:prSet presAssocID="{4375155E-4A25-4622-AA34-ECD611A8FC86}" presName="tx1" presStyleLbl="revTx" presStyleIdx="2" presStyleCnt="6"/>
      <dgm:spPr/>
    </dgm:pt>
    <dgm:pt modelId="{D99126A3-C4A4-44DC-9A7D-1F36E2F80E54}" type="pres">
      <dgm:prSet presAssocID="{4375155E-4A25-4622-AA34-ECD611A8FC86}" presName="vert1" presStyleCnt="0"/>
      <dgm:spPr/>
    </dgm:pt>
    <dgm:pt modelId="{8C6E94EC-D52B-456C-9BFB-72432F11CE39}" type="pres">
      <dgm:prSet presAssocID="{18CB8DED-07C7-4E77-B144-DE4CA4D001FF}" presName="thickLine" presStyleLbl="alignNode1" presStyleIdx="3" presStyleCnt="6"/>
      <dgm:spPr/>
    </dgm:pt>
    <dgm:pt modelId="{55FAB230-B742-44E1-AABE-DE5CC4C75954}" type="pres">
      <dgm:prSet presAssocID="{18CB8DED-07C7-4E77-B144-DE4CA4D001FF}" presName="horz1" presStyleCnt="0"/>
      <dgm:spPr/>
    </dgm:pt>
    <dgm:pt modelId="{4BE1F68F-BD9B-498C-B030-54F04D931788}" type="pres">
      <dgm:prSet presAssocID="{18CB8DED-07C7-4E77-B144-DE4CA4D001FF}" presName="tx1" presStyleLbl="revTx" presStyleIdx="3" presStyleCnt="6"/>
      <dgm:spPr/>
    </dgm:pt>
    <dgm:pt modelId="{6ED6E800-EB7D-45B7-91C4-32C1074CBB4D}" type="pres">
      <dgm:prSet presAssocID="{18CB8DED-07C7-4E77-B144-DE4CA4D001FF}" presName="vert1" presStyleCnt="0"/>
      <dgm:spPr/>
    </dgm:pt>
    <dgm:pt modelId="{6D9FB881-1986-4E24-9B0A-90ADCC5B07C2}" type="pres">
      <dgm:prSet presAssocID="{51A31100-DEB6-4002-98DF-3B4B44575A4E}" presName="thickLine" presStyleLbl="alignNode1" presStyleIdx="4" presStyleCnt="6"/>
      <dgm:spPr/>
    </dgm:pt>
    <dgm:pt modelId="{D9D87F47-0D71-4C55-AA67-B21E56EE0BE6}" type="pres">
      <dgm:prSet presAssocID="{51A31100-DEB6-4002-98DF-3B4B44575A4E}" presName="horz1" presStyleCnt="0"/>
      <dgm:spPr/>
    </dgm:pt>
    <dgm:pt modelId="{22C60D80-B3AF-4801-AB0E-DDE423164BAC}" type="pres">
      <dgm:prSet presAssocID="{51A31100-DEB6-4002-98DF-3B4B44575A4E}" presName="tx1" presStyleLbl="revTx" presStyleIdx="4" presStyleCnt="6"/>
      <dgm:spPr/>
    </dgm:pt>
    <dgm:pt modelId="{46795EC1-ADE4-4473-8DAD-453FC47F5869}" type="pres">
      <dgm:prSet presAssocID="{51A31100-DEB6-4002-98DF-3B4B44575A4E}" presName="vert1" presStyleCnt="0"/>
      <dgm:spPr/>
    </dgm:pt>
    <dgm:pt modelId="{C5BCEE4F-3ACA-45BB-A6C8-0F82AE5B026A}" type="pres">
      <dgm:prSet presAssocID="{64E18677-368C-49AB-AC7E-F6CC9603D218}" presName="thickLine" presStyleLbl="alignNode1" presStyleIdx="5" presStyleCnt="6"/>
      <dgm:spPr/>
    </dgm:pt>
    <dgm:pt modelId="{6E4356A4-A606-4B97-8615-D2D9FA025805}" type="pres">
      <dgm:prSet presAssocID="{64E18677-368C-49AB-AC7E-F6CC9603D218}" presName="horz1" presStyleCnt="0"/>
      <dgm:spPr/>
    </dgm:pt>
    <dgm:pt modelId="{6F32FC0D-0DFD-47FE-9771-D680793F8D4A}" type="pres">
      <dgm:prSet presAssocID="{64E18677-368C-49AB-AC7E-F6CC9603D218}" presName="tx1" presStyleLbl="revTx" presStyleIdx="5" presStyleCnt="6"/>
      <dgm:spPr/>
    </dgm:pt>
    <dgm:pt modelId="{CCEEE3A0-65C5-4497-92D6-12376A37B464}" type="pres">
      <dgm:prSet presAssocID="{64E18677-368C-49AB-AC7E-F6CC9603D218}" presName="vert1" presStyleCnt="0"/>
      <dgm:spPr/>
    </dgm:pt>
  </dgm:ptLst>
  <dgm:cxnLst>
    <dgm:cxn modelId="{87B79501-E0EA-438A-8BEC-FB7719F7E168}" srcId="{64316793-59A3-4AC3-828B-C9CDD137517A}" destId="{4375155E-4A25-4622-AA34-ECD611A8FC86}" srcOrd="2" destOrd="0" parTransId="{909A1CF0-8168-4866-896D-F26FF8398130}" sibTransId="{815016C0-DBAC-4730-B1CC-B232A9686E27}"/>
    <dgm:cxn modelId="{08954402-08B3-4734-8FA9-10D2CD6AE170}" srcId="{64316793-59A3-4AC3-828B-C9CDD137517A}" destId="{64E18677-368C-49AB-AC7E-F6CC9603D218}" srcOrd="5" destOrd="0" parTransId="{3689DA5C-0FFB-406B-A6C1-35A372855776}" sibTransId="{F1117C5D-736A-45CB-9BEB-B25D1D9DF358}"/>
    <dgm:cxn modelId="{B5B56C1D-9E43-4C2B-BBD1-9264B4A52177}" type="presOf" srcId="{4375155E-4A25-4622-AA34-ECD611A8FC86}" destId="{8953604C-CFBE-47EA-84A8-EA322454CC8A}" srcOrd="0" destOrd="0" presId="urn:microsoft.com/office/officeart/2008/layout/LinedList"/>
    <dgm:cxn modelId="{D4707E1F-4689-4270-885A-7DE17DD817C1}" type="presOf" srcId="{CEE2D5D4-AEEB-4A8E-804C-265BA7282061}" destId="{1F29AEFE-0781-4442-B03B-B3A35B6F6958}" srcOrd="0" destOrd="0" presId="urn:microsoft.com/office/officeart/2008/layout/LinedList"/>
    <dgm:cxn modelId="{35A1CF25-6AA9-4B8C-B466-EFD0CEA919C7}" srcId="{64316793-59A3-4AC3-828B-C9CDD137517A}" destId="{D6E0BF8F-6663-45BD-A07A-01E063F02B15}" srcOrd="0" destOrd="0" parTransId="{71280469-CF2B-42A3-B15D-2B6592B3800A}" sibTransId="{246158B8-3BA4-4065-83D8-FB3200378670}"/>
    <dgm:cxn modelId="{1378F853-93D1-4704-B1DF-CE58E87BE5AD}" type="presOf" srcId="{64316793-59A3-4AC3-828B-C9CDD137517A}" destId="{28B1A6FD-4A29-4049-8DF3-E09F1A22522A}" srcOrd="0" destOrd="0" presId="urn:microsoft.com/office/officeart/2008/layout/LinedList"/>
    <dgm:cxn modelId="{01422055-C8D8-47E1-AAFF-A4128285CC8B}" srcId="{64316793-59A3-4AC3-828B-C9CDD137517A}" destId="{51A31100-DEB6-4002-98DF-3B4B44575A4E}" srcOrd="4" destOrd="0" parTransId="{55A3578C-863A-4935-95D1-ECC092AD09DE}" sibTransId="{B7593280-83D4-4303-A2BE-EA361BEB99F7}"/>
    <dgm:cxn modelId="{9B2F4C57-4C70-44C8-971C-5F47113E0DFD}" type="presOf" srcId="{18CB8DED-07C7-4E77-B144-DE4CA4D001FF}" destId="{4BE1F68F-BD9B-498C-B030-54F04D931788}" srcOrd="0" destOrd="0" presId="urn:microsoft.com/office/officeart/2008/layout/LinedList"/>
    <dgm:cxn modelId="{13857BA1-5902-4731-A831-7D26F7220653}" srcId="{64316793-59A3-4AC3-828B-C9CDD137517A}" destId="{CEE2D5D4-AEEB-4A8E-804C-265BA7282061}" srcOrd="1" destOrd="0" parTransId="{8BFDCE27-E9CD-4553-992E-3B5CC996225B}" sibTransId="{F4E83241-2A27-4877-AF0C-AA7DDFD736E1}"/>
    <dgm:cxn modelId="{745C9EB2-E662-444D-84E6-6E9B7C2EBFD0}" type="presOf" srcId="{51A31100-DEB6-4002-98DF-3B4B44575A4E}" destId="{22C60D80-B3AF-4801-AB0E-DDE423164BAC}" srcOrd="0" destOrd="0" presId="urn:microsoft.com/office/officeart/2008/layout/LinedList"/>
    <dgm:cxn modelId="{40323FB5-32DC-4CFA-BB98-37FECB4FE188}" type="presOf" srcId="{D6E0BF8F-6663-45BD-A07A-01E063F02B15}" destId="{FD45FAA8-EE0A-438B-A35F-70D3AAA6C18F}" srcOrd="0" destOrd="0" presId="urn:microsoft.com/office/officeart/2008/layout/LinedList"/>
    <dgm:cxn modelId="{7F5409BD-707A-4BCF-B9AE-4BF36873AF84}" srcId="{64316793-59A3-4AC3-828B-C9CDD137517A}" destId="{18CB8DED-07C7-4E77-B144-DE4CA4D001FF}" srcOrd="3" destOrd="0" parTransId="{F89ACC65-CAEE-4059-A65B-24BEC39F84C0}" sibTransId="{9F6BC8A1-EC82-454F-ABC5-2C20C67CBE11}"/>
    <dgm:cxn modelId="{F16043F7-EB33-4605-9D53-38BD7FE5D385}" type="presOf" srcId="{64E18677-368C-49AB-AC7E-F6CC9603D218}" destId="{6F32FC0D-0DFD-47FE-9771-D680793F8D4A}" srcOrd="0" destOrd="0" presId="urn:microsoft.com/office/officeart/2008/layout/LinedList"/>
    <dgm:cxn modelId="{195413CE-FC2D-49A5-8297-CE246C7D2C85}" type="presParOf" srcId="{28B1A6FD-4A29-4049-8DF3-E09F1A22522A}" destId="{C6BE5D0D-913F-4EEF-BFF7-F4A34975138B}" srcOrd="0" destOrd="0" presId="urn:microsoft.com/office/officeart/2008/layout/LinedList"/>
    <dgm:cxn modelId="{DA433853-3D70-4BD7-9F1E-E9A748098407}" type="presParOf" srcId="{28B1A6FD-4A29-4049-8DF3-E09F1A22522A}" destId="{5AF3C677-9A62-4A21-8950-7B29807CD0DB}" srcOrd="1" destOrd="0" presId="urn:microsoft.com/office/officeart/2008/layout/LinedList"/>
    <dgm:cxn modelId="{14C5646B-0D3E-40F9-8CAD-024C99EA283E}" type="presParOf" srcId="{5AF3C677-9A62-4A21-8950-7B29807CD0DB}" destId="{FD45FAA8-EE0A-438B-A35F-70D3AAA6C18F}" srcOrd="0" destOrd="0" presId="urn:microsoft.com/office/officeart/2008/layout/LinedList"/>
    <dgm:cxn modelId="{EF2DCD25-687C-4BB1-9EC3-6DCD96179EB3}" type="presParOf" srcId="{5AF3C677-9A62-4A21-8950-7B29807CD0DB}" destId="{62B9377A-B285-4DE9-8246-F1D45F8CEFE5}" srcOrd="1" destOrd="0" presId="urn:microsoft.com/office/officeart/2008/layout/LinedList"/>
    <dgm:cxn modelId="{53F9C0F3-3E1F-4D6E-BC57-2ABA1E3A647D}" type="presParOf" srcId="{28B1A6FD-4A29-4049-8DF3-E09F1A22522A}" destId="{98F374A1-B200-48C5-932C-CDB37FA8015B}" srcOrd="2" destOrd="0" presId="urn:microsoft.com/office/officeart/2008/layout/LinedList"/>
    <dgm:cxn modelId="{C235EE35-0809-47CD-88F1-DE891D2EEB95}" type="presParOf" srcId="{28B1A6FD-4A29-4049-8DF3-E09F1A22522A}" destId="{EC8B955D-0330-4BA4-9F56-CB9C4DCC8CDC}" srcOrd="3" destOrd="0" presId="urn:microsoft.com/office/officeart/2008/layout/LinedList"/>
    <dgm:cxn modelId="{A54CA669-A526-445A-9AF3-8D6AA46B212B}" type="presParOf" srcId="{EC8B955D-0330-4BA4-9F56-CB9C4DCC8CDC}" destId="{1F29AEFE-0781-4442-B03B-B3A35B6F6958}" srcOrd="0" destOrd="0" presId="urn:microsoft.com/office/officeart/2008/layout/LinedList"/>
    <dgm:cxn modelId="{D1277BDA-6E7A-4F4F-9885-C4614E1499DC}" type="presParOf" srcId="{EC8B955D-0330-4BA4-9F56-CB9C4DCC8CDC}" destId="{1D16DE4B-6763-4015-9796-AC3B45459EAB}" srcOrd="1" destOrd="0" presId="urn:microsoft.com/office/officeart/2008/layout/LinedList"/>
    <dgm:cxn modelId="{6C413DD7-59C3-4205-8C50-22F115C0A463}" type="presParOf" srcId="{28B1A6FD-4A29-4049-8DF3-E09F1A22522A}" destId="{4239CA31-7D7B-48D4-88DB-F9B8711B546F}" srcOrd="4" destOrd="0" presId="urn:microsoft.com/office/officeart/2008/layout/LinedList"/>
    <dgm:cxn modelId="{F827511B-F109-40C4-AB8C-16C30A28D3F4}" type="presParOf" srcId="{28B1A6FD-4A29-4049-8DF3-E09F1A22522A}" destId="{177CBB57-3573-47FD-B5DA-5C250D5E07DF}" srcOrd="5" destOrd="0" presId="urn:microsoft.com/office/officeart/2008/layout/LinedList"/>
    <dgm:cxn modelId="{97186727-5368-43BC-B8E3-666DCCF8A28B}" type="presParOf" srcId="{177CBB57-3573-47FD-B5DA-5C250D5E07DF}" destId="{8953604C-CFBE-47EA-84A8-EA322454CC8A}" srcOrd="0" destOrd="0" presId="urn:microsoft.com/office/officeart/2008/layout/LinedList"/>
    <dgm:cxn modelId="{5DC5CE11-3C6A-4DEA-9F23-1A7D8D832213}" type="presParOf" srcId="{177CBB57-3573-47FD-B5DA-5C250D5E07DF}" destId="{D99126A3-C4A4-44DC-9A7D-1F36E2F80E54}" srcOrd="1" destOrd="0" presId="urn:microsoft.com/office/officeart/2008/layout/LinedList"/>
    <dgm:cxn modelId="{5D4044A3-3ACC-4442-9605-BC08EB883DAA}" type="presParOf" srcId="{28B1A6FD-4A29-4049-8DF3-E09F1A22522A}" destId="{8C6E94EC-D52B-456C-9BFB-72432F11CE39}" srcOrd="6" destOrd="0" presId="urn:microsoft.com/office/officeart/2008/layout/LinedList"/>
    <dgm:cxn modelId="{E3CDC61E-17D5-4750-B275-83F2FAD8148D}" type="presParOf" srcId="{28B1A6FD-4A29-4049-8DF3-E09F1A22522A}" destId="{55FAB230-B742-44E1-AABE-DE5CC4C75954}" srcOrd="7" destOrd="0" presId="urn:microsoft.com/office/officeart/2008/layout/LinedList"/>
    <dgm:cxn modelId="{5746F0E6-84FA-4A25-8752-2B9692140B17}" type="presParOf" srcId="{55FAB230-B742-44E1-AABE-DE5CC4C75954}" destId="{4BE1F68F-BD9B-498C-B030-54F04D931788}" srcOrd="0" destOrd="0" presId="urn:microsoft.com/office/officeart/2008/layout/LinedList"/>
    <dgm:cxn modelId="{0C152A94-05F2-4491-86C7-936EFB3EDC97}" type="presParOf" srcId="{55FAB230-B742-44E1-AABE-DE5CC4C75954}" destId="{6ED6E800-EB7D-45B7-91C4-32C1074CBB4D}" srcOrd="1" destOrd="0" presId="urn:microsoft.com/office/officeart/2008/layout/LinedList"/>
    <dgm:cxn modelId="{DC75A24F-A9CB-41B8-A09D-CAF7D5637D68}" type="presParOf" srcId="{28B1A6FD-4A29-4049-8DF3-E09F1A22522A}" destId="{6D9FB881-1986-4E24-9B0A-90ADCC5B07C2}" srcOrd="8" destOrd="0" presId="urn:microsoft.com/office/officeart/2008/layout/LinedList"/>
    <dgm:cxn modelId="{1B987C75-10B9-43A3-8B5E-52ACF962EC08}" type="presParOf" srcId="{28B1A6FD-4A29-4049-8DF3-E09F1A22522A}" destId="{D9D87F47-0D71-4C55-AA67-B21E56EE0BE6}" srcOrd="9" destOrd="0" presId="urn:microsoft.com/office/officeart/2008/layout/LinedList"/>
    <dgm:cxn modelId="{56143EBD-DFE6-4FA3-8FEB-55A0094DCEC9}" type="presParOf" srcId="{D9D87F47-0D71-4C55-AA67-B21E56EE0BE6}" destId="{22C60D80-B3AF-4801-AB0E-DDE423164BAC}" srcOrd="0" destOrd="0" presId="urn:microsoft.com/office/officeart/2008/layout/LinedList"/>
    <dgm:cxn modelId="{5495E07D-BDD6-49A8-B97E-D60E35BDE584}" type="presParOf" srcId="{D9D87F47-0D71-4C55-AA67-B21E56EE0BE6}" destId="{46795EC1-ADE4-4473-8DAD-453FC47F5869}" srcOrd="1" destOrd="0" presId="urn:microsoft.com/office/officeart/2008/layout/LinedList"/>
    <dgm:cxn modelId="{4D510CB0-E5D7-44B9-8D5D-85EFD0B39D05}" type="presParOf" srcId="{28B1A6FD-4A29-4049-8DF3-E09F1A22522A}" destId="{C5BCEE4F-3ACA-45BB-A6C8-0F82AE5B026A}" srcOrd="10" destOrd="0" presId="urn:microsoft.com/office/officeart/2008/layout/LinedList"/>
    <dgm:cxn modelId="{3C12B3BC-324B-4B98-8EA7-5C8931958540}" type="presParOf" srcId="{28B1A6FD-4A29-4049-8DF3-E09F1A22522A}" destId="{6E4356A4-A606-4B97-8615-D2D9FA025805}" srcOrd="11" destOrd="0" presId="urn:microsoft.com/office/officeart/2008/layout/LinedList"/>
    <dgm:cxn modelId="{9DFA2246-6963-42CD-8783-9FE11245F7A3}" type="presParOf" srcId="{6E4356A4-A606-4B97-8615-D2D9FA025805}" destId="{6F32FC0D-0DFD-47FE-9771-D680793F8D4A}" srcOrd="0" destOrd="0" presId="urn:microsoft.com/office/officeart/2008/layout/LinedList"/>
    <dgm:cxn modelId="{6E7A6141-4051-4469-9B54-6E883BA4592F}" type="presParOf" srcId="{6E4356A4-A606-4B97-8615-D2D9FA025805}" destId="{CCEEE3A0-65C5-4497-92D6-12376A37B4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D2A229-C986-4639-A72D-B262A7C19C9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22F1EB36-4A47-499B-BFB3-8A750B951BFE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Counselling (</a:t>
          </a:r>
          <a:r>
            <a:rPr lang="en-GB" b="0" dirty="0"/>
            <a:t>school counsellor </a:t>
          </a:r>
          <a:r>
            <a:rPr lang="en-GB" b="1" dirty="0"/>
            <a:t>/</a:t>
          </a:r>
          <a:r>
            <a:rPr lang="en-GB" b="0" dirty="0"/>
            <a:t>CAMHS workers</a:t>
          </a:r>
          <a:r>
            <a:rPr lang="en-GB" b="1" dirty="0"/>
            <a:t>): </a:t>
          </a:r>
          <a:r>
            <a:rPr lang="en-GB" b="0" dirty="0"/>
            <a:t>space to explore her identity → resolves identity crisis.</a:t>
          </a:r>
        </a:p>
      </dgm:t>
    </dgm:pt>
    <dgm:pt modelId="{0C2B3067-8850-443B-93B5-5F3C032104DF}" type="parTrans" cxnId="{5891C263-B682-456B-8373-9E279E1B7A64}">
      <dgm:prSet/>
      <dgm:spPr/>
      <dgm:t>
        <a:bodyPr/>
        <a:lstStyle/>
        <a:p>
          <a:endParaRPr lang="en-GB"/>
        </a:p>
      </dgm:t>
    </dgm:pt>
    <dgm:pt modelId="{11875CEA-8F1F-499C-A67D-A7DFFC6FB805}" type="sibTrans" cxnId="{5891C263-B682-456B-8373-9E279E1B7A64}">
      <dgm:prSet/>
      <dgm:spPr/>
      <dgm:t>
        <a:bodyPr/>
        <a:lstStyle/>
        <a:p>
          <a:endParaRPr lang="en-GB"/>
        </a:p>
      </dgm:t>
    </dgm:pt>
    <dgm:pt modelId="{D920C2D0-60F3-4714-B616-E2BFA3267B4C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Young carer services: </a:t>
          </a:r>
          <a:r>
            <a:rPr lang="en-GB" b="0" dirty="0"/>
            <a:t>practical assist/breaks → reduce pressure.</a:t>
          </a:r>
        </a:p>
      </dgm:t>
    </dgm:pt>
    <dgm:pt modelId="{E77B639B-B79B-41D3-9C91-9038CD186CDD}" type="parTrans" cxnId="{18705345-C25B-4912-B169-DA03B1FF4817}">
      <dgm:prSet/>
      <dgm:spPr/>
      <dgm:t>
        <a:bodyPr/>
        <a:lstStyle/>
        <a:p>
          <a:endParaRPr lang="en-GB"/>
        </a:p>
      </dgm:t>
    </dgm:pt>
    <dgm:pt modelId="{748FAFB5-C32B-4A87-B87F-978BED916331}" type="sibTrans" cxnId="{18705345-C25B-4912-B169-DA03B1FF4817}">
      <dgm:prSet/>
      <dgm:spPr/>
      <dgm:t>
        <a:bodyPr/>
        <a:lstStyle/>
        <a:p>
          <a:endParaRPr lang="en-GB"/>
        </a:p>
      </dgm:t>
    </dgm:pt>
    <dgm:pt modelId="{0DF3D158-2A75-4C90-BF21-B6D2CCD0FA34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Multi agencies: (GP,  School staff, Counsellors) </a:t>
          </a:r>
          <a:r>
            <a:rPr lang="en-GB" dirty="0"/>
            <a:t>→ Holistic psychosocial support (Department for Education, 2017).</a:t>
          </a:r>
        </a:p>
      </dgm:t>
    </dgm:pt>
    <dgm:pt modelId="{2FA13642-CA1C-4B36-A09C-14CEA105611F}" type="parTrans" cxnId="{916B5128-9149-4289-813E-824F7CF69077}">
      <dgm:prSet/>
      <dgm:spPr/>
      <dgm:t>
        <a:bodyPr/>
        <a:lstStyle/>
        <a:p>
          <a:endParaRPr lang="en-GB"/>
        </a:p>
      </dgm:t>
    </dgm:pt>
    <dgm:pt modelId="{2FBFFE13-F163-4F8E-9E29-5CC6C7FB1782}" type="sibTrans" cxnId="{916B5128-9149-4289-813E-824F7CF69077}">
      <dgm:prSet/>
      <dgm:spPr/>
      <dgm:t>
        <a:bodyPr/>
        <a:lstStyle/>
        <a:p>
          <a:endParaRPr lang="en-GB"/>
        </a:p>
      </dgm:t>
    </dgm:pt>
    <dgm:pt modelId="{F0A236DA-3D32-4AAB-A495-3490E08619EE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Social connections (clubs/peers): </a:t>
          </a:r>
          <a:r>
            <a:rPr lang="en-GB" dirty="0"/>
            <a:t>Makes friends → Builds confidence, sense of belonging. Social support protect young carers mental health (Stevens et al., 2024; Janes et al, 2022).</a:t>
          </a:r>
        </a:p>
      </dgm:t>
    </dgm:pt>
    <dgm:pt modelId="{CE51AE20-7D74-4189-9DCC-642C73DF3C38}" type="parTrans" cxnId="{5918773E-3E0E-4CFD-B888-F748092661A9}">
      <dgm:prSet/>
      <dgm:spPr/>
      <dgm:t>
        <a:bodyPr/>
        <a:lstStyle/>
        <a:p>
          <a:endParaRPr lang="en-GB"/>
        </a:p>
      </dgm:t>
    </dgm:pt>
    <dgm:pt modelId="{C9A2D80F-B1C0-450E-A752-3B767C89D6F3}" type="sibTrans" cxnId="{5918773E-3E0E-4CFD-B888-F748092661A9}">
      <dgm:prSet/>
      <dgm:spPr/>
      <dgm:t>
        <a:bodyPr/>
        <a:lstStyle/>
        <a:p>
          <a:endParaRPr lang="en-GB"/>
        </a:p>
      </dgm:t>
    </dgm:pt>
    <dgm:pt modelId="{3F22DCB2-6ECF-4A8E-8654-79CC57C9052F}" type="pres">
      <dgm:prSet presAssocID="{67D2A229-C986-4639-A72D-B262A7C19C92}" presName="root" presStyleCnt="0">
        <dgm:presLayoutVars>
          <dgm:dir/>
          <dgm:resizeHandles val="exact"/>
        </dgm:presLayoutVars>
      </dgm:prSet>
      <dgm:spPr/>
    </dgm:pt>
    <dgm:pt modelId="{5D4966BF-C033-43E7-B8D0-0C86D1B18FA3}" type="pres">
      <dgm:prSet presAssocID="{22F1EB36-4A47-499B-BFB3-8A750B951BFE}" presName="compNode" presStyleCnt="0"/>
      <dgm:spPr/>
    </dgm:pt>
    <dgm:pt modelId="{BEAE8C71-B30C-4DDD-A13F-876D38522C89}" type="pres">
      <dgm:prSet presAssocID="{22F1EB36-4A47-499B-BFB3-8A750B951BFE}" presName="bgRect" presStyleLbl="bgShp" presStyleIdx="0" presStyleCnt="4"/>
      <dgm:spPr/>
    </dgm:pt>
    <dgm:pt modelId="{13FCB9CF-20AF-4102-B7EA-32467C3658E9}" type="pres">
      <dgm:prSet presAssocID="{22F1EB36-4A47-499B-BFB3-8A750B951BF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F5F75851-83B8-4274-B486-B35E5C9AA605}" type="pres">
      <dgm:prSet presAssocID="{22F1EB36-4A47-499B-BFB3-8A750B951BFE}" presName="spaceRect" presStyleCnt="0"/>
      <dgm:spPr/>
    </dgm:pt>
    <dgm:pt modelId="{9C0A8EA6-03AB-4218-9398-C112595D2F01}" type="pres">
      <dgm:prSet presAssocID="{22F1EB36-4A47-499B-BFB3-8A750B951BFE}" presName="parTx" presStyleLbl="revTx" presStyleIdx="0" presStyleCnt="4">
        <dgm:presLayoutVars>
          <dgm:chMax val="0"/>
          <dgm:chPref val="0"/>
        </dgm:presLayoutVars>
      </dgm:prSet>
      <dgm:spPr/>
    </dgm:pt>
    <dgm:pt modelId="{C2C3135B-E9E4-4844-9D30-BCFE89EE5C9E}" type="pres">
      <dgm:prSet presAssocID="{11875CEA-8F1F-499C-A67D-A7DFFC6FB805}" presName="sibTrans" presStyleCnt="0"/>
      <dgm:spPr/>
    </dgm:pt>
    <dgm:pt modelId="{B588243C-A42C-44C4-8190-BAE795FF1B97}" type="pres">
      <dgm:prSet presAssocID="{D920C2D0-60F3-4714-B616-E2BFA3267B4C}" presName="compNode" presStyleCnt="0"/>
      <dgm:spPr/>
    </dgm:pt>
    <dgm:pt modelId="{ED840440-5470-464D-9ABB-994A5E961AA5}" type="pres">
      <dgm:prSet presAssocID="{D920C2D0-60F3-4714-B616-E2BFA3267B4C}" presName="bgRect" presStyleLbl="bgShp" presStyleIdx="1" presStyleCnt="4" custLinFactNeighborX="-1186" custLinFactNeighborY="2926"/>
      <dgm:spPr/>
    </dgm:pt>
    <dgm:pt modelId="{75873058-7D3C-4C89-B8FF-09517803223C}" type="pres">
      <dgm:prSet presAssocID="{D920C2D0-60F3-4714-B616-E2BFA3267B4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96CEE07A-8EBC-44E7-9A64-BD34C819B5C9}" type="pres">
      <dgm:prSet presAssocID="{D920C2D0-60F3-4714-B616-E2BFA3267B4C}" presName="spaceRect" presStyleCnt="0"/>
      <dgm:spPr/>
    </dgm:pt>
    <dgm:pt modelId="{6A5FC153-376B-4623-B5EF-1A6F0C05442A}" type="pres">
      <dgm:prSet presAssocID="{D920C2D0-60F3-4714-B616-E2BFA3267B4C}" presName="parTx" presStyleLbl="revTx" presStyleIdx="1" presStyleCnt="4">
        <dgm:presLayoutVars>
          <dgm:chMax val="0"/>
          <dgm:chPref val="0"/>
        </dgm:presLayoutVars>
      </dgm:prSet>
      <dgm:spPr/>
    </dgm:pt>
    <dgm:pt modelId="{DBE4481A-A3D0-446D-BE03-48E419457629}" type="pres">
      <dgm:prSet presAssocID="{748FAFB5-C32B-4A87-B87F-978BED916331}" presName="sibTrans" presStyleCnt="0"/>
      <dgm:spPr/>
    </dgm:pt>
    <dgm:pt modelId="{64237BF7-9A87-421D-87D1-C00615E98724}" type="pres">
      <dgm:prSet presAssocID="{0DF3D158-2A75-4C90-BF21-B6D2CCD0FA34}" presName="compNode" presStyleCnt="0"/>
      <dgm:spPr/>
    </dgm:pt>
    <dgm:pt modelId="{7DBB553D-9EF7-455D-BB7E-3256A985B55C}" type="pres">
      <dgm:prSet presAssocID="{0DF3D158-2A75-4C90-BF21-B6D2CCD0FA34}" presName="bgRect" presStyleLbl="bgShp" presStyleIdx="2" presStyleCnt="4"/>
      <dgm:spPr/>
    </dgm:pt>
    <dgm:pt modelId="{B2C36639-8EB4-4239-9371-00564A3A17BC}" type="pres">
      <dgm:prSet presAssocID="{0DF3D158-2A75-4C90-BF21-B6D2CCD0FA3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fessor"/>
        </a:ext>
      </dgm:extLst>
    </dgm:pt>
    <dgm:pt modelId="{A8D6B463-EF63-4E7A-86B9-B1CF3BDE35E1}" type="pres">
      <dgm:prSet presAssocID="{0DF3D158-2A75-4C90-BF21-B6D2CCD0FA34}" presName="spaceRect" presStyleCnt="0"/>
      <dgm:spPr/>
    </dgm:pt>
    <dgm:pt modelId="{18AFD582-1C78-4519-9C52-09FF0F09940C}" type="pres">
      <dgm:prSet presAssocID="{0DF3D158-2A75-4C90-BF21-B6D2CCD0FA34}" presName="parTx" presStyleLbl="revTx" presStyleIdx="2" presStyleCnt="4">
        <dgm:presLayoutVars>
          <dgm:chMax val="0"/>
          <dgm:chPref val="0"/>
        </dgm:presLayoutVars>
      </dgm:prSet>
      <dgm:spPr/>
    </dgm:pt>
    <dgm:pt modelId="{FF0174AE-669D-417F-A9D8-CE39B52709C5}" type="pres">
      <dgm:prSet presAssocID="{2FBFFE13-F163-4F8E-9E29-5CC6C7FB1782}" presName="sibTrans" presStyleCnt="0"/>
      <dgm:spPr/>
    </dgm:pt>
    <dgm:pt modelId="{5CEC9A13-2FDF-425B-9724-1EEB445B9126}" type="pres">
      <dgm:prSet presAssocID="{F0A236DA-3D32-4AAB-A495-3490E08619EE}" presName="compNode" presStyleCnt="0"/>
      <dgm:spPr/>
    </dgm:pt>
    <dgm:pt modelId="{22B45863-652F-4052-8166-66F3568226F5}" type="pres">
      <dgm:prSet presAssocID="{F0A236DA-3D32-4AAB-A495-3490E08619EE}" presName="bgRect" presStyleLbl="bgShp" presStyleIdx="3" presStyleCnt="4"/>
      <dgm:spPr/>
    </dgm:pt>
    <dgm:pt modelId="{F690100C-1B37-4B49-A246-5874985ECF05}" type="pres">
      <dgm:prSet presAssocID="{F0A236DA-3D32-4AAB-A495-3490E08619E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89A440FA-450A-4253-AF04-55BC10BF40F4}" type="pres">
      <dgm:prSet presAssocID="{F0A236DA-3D32-4AAB-A495-3490E08619EE}" presName="spaceRect" presStyleCnt="0"/>
      <dgm:spPr/>
    </dgm:pt>
    <dgm:pt modelId="{680E2993-7684-41B9-91B3-13E078EB9789}" type="pres">
      <dgm:prSet presAssocID="{F0A236DA-3D32-4AAB-A495-3490E08619E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F66410F-8998-412D-A3E9-879A99B39740}" type="presOf" srcId="{D920C2D0-60F3-4714-B616-E2BFA3267B4C}" destId="{6A5FC153-376B-4623-B5EF-1A6F0C05442A}" srcOrd="0" destOrd="0" presId="urn:microsoft.com/office/officeart/2018/2/layout/IconVerticalSolidList"/>
    <dgm:cxn modelId="{06A30214-B68B-4CC5-914B-D4770000692B}" type="presOf" srcId="{22F1EB36-4A47-499B-BFB3-8A750B951BFE}" destId="{9C0A8EA6-03AB-4218-9398-C112595D2F01}" srcOrd="0" destOrd="0" presId="urn:microsoft.com/office/officeart/2018/2/layout/IconVerticalSolidList"/>
    <dgm:cxn modelId="{916B5128-9149-4289-813E-824F7CF69077}" srcId="{67D2A229-C986-4639-A72D-B262A7C19C92}" destId="{0DF3D158-2A75-4C90-BF21-B6D2CCD0FA34}" srcOrd="2" destOrd="0" parTransId="{2FA13642-CA1C-4B36-A09C-14CEA105611F}" sibTransId="{2FBFFE13-F163-4F8E-9E29-5CC6C7FB1782}"/>
    <dgm:cxn modelId="{7CE1CD30-423E-4A70-9C8D-B33E508F1448}" type="presOf" srcId="{67D2A229-C986-4639-A72D-B262A7C19C92}" destId="{3F22DCB2-6ECF-4A8E-8654-79CC57C9052F}" srcOrd="0" destOrd="0" presId="urn:microsoft.com/office/officeart/2018/2/layout/IconVerticalSolidList"/>
    <dgm:cxn modelId="{5918773E-3E0E-4CFD-B888-F748092661A9}" srcId="{67D2A229-C986-4639-A72D-B262A7C19C92}" destId="{F0A236DA-3D32-4AAB-A495-3490E08619EE}" srcOrd="3" destOrd="0" parTransId="{CE51AE20-7D74-4189-9DCC-642C73DF3C38}" sibTransId="{C9A2D80F-B1C0-450E-A752-3B767C89D6F3}"/>
    <dgm:cxn modelId="{5891C263-B682-456B-8373-9E279E1B7A64}" srcId="{67D2A229-C986-4639-A72D-B262A7C19C92}" destId="{22F1EB36-4A47-499B-BFB3-8A750B951BFE}" srcOrd="0" destOrd="0" parTransId="{0C2B3067-8850-443B-93B5-5F3C032104DF}" sibTransId="{11875CEA-8F1F-499C-A67D-A7DFFC6FB805}"/>
    <dgm:cxn modelId="{18705345-C25B-4912-B169-DA03B1FF4817}" srcId="{67D2A229-C986-4639-A72D-B262A7C19C92}" destId="{D920C2D0-60F3-4714-B616-E2BFA3267B4C}" srcOrd="1" destOrd="0" parTransId="{E77B639B-B79B-41D3-9C91-9038CD186CDD}" sibTransId="{748FAFB5-C32B-4A87-B87F-978BED916331}"/>
    <dgm:cxn modelId="{9C856A48-37C6-4966-A97F-E7FE662F72E8}" type="presOf" srcId="{0DF3D158-2A75-4C90-BF21-B6D2CCD0FA34}" destId="{18AFD582-1C78-4519-9C52-09FF0F09940C}" srcOrd="0" destOrd="0" presId="urn:microsoft.com/office/officeart/2018/2/layout/IconVerticalSolidList"/>
    <dgm:cxn modelId="{905AC953-C03B-41B1-9786-253BC1AD9FD3}" type="presOf" srcId="{F0A236DA-3D32-4AAB-A495-3490E08619EE}" destId="{680E2993-7684-41B9-91B3-13E078EB9789}" srcOrd="0" destOrd="0" presId="urn:microsoft.com/office/officeart/2018/2/layout/IconVerticalSolidList"/>
    <dgm:cxn modelId="{339A5B5C-67A7-46CB-9C8D-AD8591A4B6DC}" type="presParOf" srcId="{3F22DCB2-6ECF-4A8E-8654-79CC57C9052F}" destId="{5D4966BF-C033-43E7-B8D0-0C86D1B18FA3}" srcOrd="0" destOrd="0" presId="urn:microsoft.com/office/officeart/2018/2/layout/IconVerticalSolidList"/>
    <dgm:cxn modelId="{0B7E848F-18B6-4B13-B464-89743BEB2C82}" type="presParOf" srcId="{5D4966BF-C033-43E7-B8D0-0C86D1B18FA3}" destId="{BEAE8C71-B30C-4DDD-A13F-876D38522C89}" srcOrd="0" destOrd="0" presId="urn:microsoft.com/office/officeart/2018/2/layout/IconVerticalSolidList"/>
    <dgm:cxn modelId="{630D5179-D643-4C52-B1CA-FF98B40C7BB6}" type="presParOf" srcId="{5D4966BF-C033-43E7-B8D0-0C86D1B18FA3}" destId="{13FCB9CF-20AF-4102-B7EA-32467C3658E9}" srcOrd="1" destOrd="0" presId="urn:microsoft.com/office/officeart/2018/2/layout/IconVerticalSolidList"/>
    <dgm:cxn modelId="{14621E95-A14A-4716-AB07-9ABD0DCD1701}" type="presParOf" srcId="{5D4966BF-C033-43E7-B8D0-0C86D1B18FA3}" destId="{F5F75851-83B8-4274-B486-B35E5C9AA605}" srcOrd="2" destOrd="0" presId="urn:microsoft.com/office/officeart/2018/2/layout/IconVerticalSolidList"/>
    <dgm:cxn modelId="{9F1628EE-D512-47F4-93FA-62ED2E083CE4}" type="presParOf" srcId="{5D4966BF-C033-43E7-B8D0-0C86D1B18FA3}" destId="{9C0A8EA6-03AB-4218-9398-C112595D2F01}" srcOrd="3" destOrd="0" presId="urn:microsoft.com/office/officeart/2018/2/layout/IconVerticalSolidList"/>
    <dgm:cxn modelId="{8C33FB4D-3A60-4467-9607-03D7A6B7E5D8}" type="presParOf" srcId="{3F22DCB2-6ECF-4A8E-8654-79CC57C9052F}" destId="{C2C3135B-E9E4-4844-9D30-BCFE89EE5C9E}" srcOrd="1" destOrd="0" presId="urn:microsoft.com/office/officeart/2018/2/layout/IconVerticalSolidList"/>
    <dgm:cxn modelId="{A793BAC2-5D92-4316-960E-C1ADB4BA567F}" type="presParOf" srcId="{3F22DCB2-6ECF-4A8E-8654-79CC57C9052F}" destId="{B588243C-A42C-44C4-8190-BAE795FF1B97}" srcOrd="2" destOrd="0" presId="urn:microsoft.com/office/officeart/2018/2/layout/IconVerticalSolidList"/>
    <dgm:cxn modelId="{D88A9A40-1729-44C5-BCFD-85CED5957E5C}" type="presParOf" srcId="{B588243C-A42C-44C4-8190-BAE795FF1B97}" destId="{ED840440-5470-464D-9ABB-994A5E961AA5}" srcOrd="0" destOrd="0" presId="urn:microsoft.com/office/officeart/2018/2/layout/IconVerticalSolidList"/>
    <dgm:cxn modelId="{51BE6E2A-06CC-4DDB-A617-7AE3A0FE7A25}" type="presParOf" srcId="{B588243C-A42C-44C4-8190-BAE795FF1B97}" destId="{75873058-7D3C-4C89-B8FF-09517803223C}" srcOrd="1" destOrd="0" presId="urn:microsoft.com/office/officeart/2018/2/layout/IconVerticalSolidList"/>
    <dgm:cxn modelId="{A18AB988-E758-41B0-94EF-B10F2F60D421}" type="presParOf" srcId="{B588243C-A42C-44C4-8190-BAE795FF1B97}" destId="{96CEE07A-8EBC-44E7-9A64-BD34C819B5C9}" srcOrd="2" destOrd="0" presId="urn:microsoft.com/office/officeart/2018/2/layout/IconVerticalSolidList"/>
    <dgm:cxn modelId="{9EBED3D1-7F08-459F-B379-EFAFECB03F1C}" type="presParOf" srcId="{B588243C-A42C-44C4-8190-BAE795FF1B97}" destId="{6A5FC153-376B-4623-B5EF-1A6F0C05442A}" srcOrd="3" destOrd="0" presId="urn:microsoft.com/office/officeart/2018/2/layout/IconVerticalSolidList"/>
    <dgm:cxn modelId="{D6763FAD-FB3E-4ADA-A1E0-714F9F58E62D}" type="presParOf" srcId="{3F22DCB2-6ECF-4A8E-8654-79CC57C9052F}" destId="{DBE4481A-A3D0-446D-BE03-48E419457629}" srcOrd="3" destOrd="0" presId="urn:microsoft.com/office/officeart/2018/2/layout/IconVerticalSolidList"/>
    <dgm:cxn modelId="{11641226-08CE-481D-BDD4-D394360EA54E}" type="presParOf" srcId="{3F22DCB2-6ECF-4A8E-8654-79CC57C9052F}" destId="{64237BF7-9A87-421D-87D1-C00615E98724}" srcOrd="4" destOrd="0" presId="urn:microsoft.com/office/officeart/2018/2/layout/IconVerticalSolidList"/>
    <dgm:cxn modelId="{5910058E-253F-4DD9-9840-051F20B4B2C3}" type="presParOf" srcId="{64237BF7-9A87-421D-87D1-C00615E98724}" destId="{7DBB553D-9EF7-455D-BB7E-3256A985B55C}" srcOrd="0" destOrd="0" presId="urn:microsoft.com/office/officeart/2018/2/layout/IconVerticalSolidList"/>
    <dgm:cxn modelId="{6437C5A9-671B-49F3-BDAE-BAD3B89C4C45}" type="presParOf" srcId="{64237BF7-9A87-421D-87D1-C00615E98724}" destId="{B2C36639-8EB4-4239-9371-00564A3A17BC}" srcOrd="1" destOrd="0" presId="urn:microsoft.com/office/officeart/2018/2/layout/IconVerticalSolidList"/>
    <dgm:cxn modelId="{749DFBBB-D2E1-48F1-AF11-0BE685CBB143}" type="presParOf" srcId="{64237BF7-9A87-421D-87D1-C00615E98724}" destId="{A8D6B463-EF63-4E7A-86B9-B1CF3BDE35E1}" srcOrd="2" destOrd="0" presId="urn:microsoft.com/office/officeart/2018/2/layout/IconVerticalSolidList"/>
    <dgm:cxn modelId="{8ED95405-6C0C-4D31-B383-84478050A673}" type="presParOf" srcId="{64237BF7-9A87-421D-87D1-C00615E98724}" destId="{18AFD582-1C78-4519-9C52-09FF0F09940C}" srcOrd="3" destOrd="0" presId="urn:microsoft.com/office/officeart/2018/2/layout/IconVerticalSolidList"/>
    <dgm:cxn modelId="{830D2541-1203-4075-B8DE-827A61A1A239}" type="presParOf" srcId="{3F22DCB2-6ECF-4A8E-8654-79CC57C9052F}" destId="{FF0174AE-669D-417F-A9D8-CE39B52709C5}" srcOrd="5" destOrd="0" presId="urn:microsoft.com/office/officeart/2018/2/layout/IconVerticalSolidList"/>
    <dgm:cxn modelId="{4356C1ED-5712-423E-8C93-AAFA488D974E}" type="presParOf" srcId="{3F22DCB2-6ECF-4A8E-8654-79CC57C9052F}" destId="{5CEC9A13-2FDF-425B-9724-1EEB445B9126}" srcOrd="6" destOrd="0" presId="urn:microsoft.com/office/officeart/2018/2/layout/IconVerticalSolidList"/>
    <dgm:cxn modelId="{0DC50A1F-5304-4705-98A2-9D6DC276603E}" type="presParOf" srcId="{5CEC9A13-2FDF-425B-9724-1EEB445B9126}" destId="{22B45863-652F-4052-8166-66F3568226F5}" srcOrd="0" destOrd="0" presId="urn:microsoft.com/office/officeart/2018/2/layout/IconVerticalSolidList"/>
    <dgm:cxn modelId="{EE4A4355-96C3-4A28-87DC-75A5FD0D4431}" type="presParOf" srcId="{5CEC9A13-2FDF-425B-9724-1EEB445B9126}" destId="{F690100C-1B37-4B49-A246-5874985ECF05}" srcOrd="1" destOrd="0" presId="urn:microsoft.com/office/officeart/2018/2/layout/IconVerticalSolidList"/>
    <dgm:cxn modelId="{4FCDB325-4ACC-4736-8069-FCC5FFA68923}" type="presParOf" srcId="{5CEC9A13-2FDF-425B-9724-1EEB445B9126}" destId="{89A440FA-450A-4253-AF04-55BC10BF40F4}" srcOrd="2" destOrd="0" presId="urn:microsoft.com/office/officeart/2018/2/layout/IconVerticalSolidList"/>
    <dgm:cxn modelId="{F72A92CB-30DC-4F8C-957A-1F5C8B1BA8A1}" type="presParOf" srcId="{5CEC9A13-2FDF-425B-9724-1EEB445B9126}" destId="{680E2993-7684-41B9-91B3-13E078EB9789}" srcOrd="3" destOrd="0" presId="urn:microsoft.com/office/officeart/2018/2/layout/IconVerticalSolidList"/>
  </dgm:cxnLst>
  <dgm:bg/>
  <dgm:whole>
    <a:ln>
      <a:solidFill>
        <a:schemeClr val="bg1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BE5D0D-913F-4EEF-BFF7-F4A34975138B}">
      <dsp:nvSpPr>
        <dsp:cNvPr id="0" name=""/>
        <dsp:cNvSpPr/>
      </dsp:nvSpPr>
      <dsp:spPr>
        <a:xfrm>
          <a:off x="0" y="2377"/>
          <a:ext cx="57138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45FAA8-EE0A-438B-A35F-70D3AAA6C18F}">
      <dsp:nvSpPr>
        <dsp:cNvPr id="0" name=""/>
        <dsp:cNvSpPr/>
      </dsp:nvSpPr>
      <dsp:spPr>
        <a:xfrm>
          <a:off x="0" y="2377"/>
          <a:ext cx="5713840" cy="810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Ahlam Bchini</a:t>
          </a:r>
          <a:endParaRPr lang="en-US" sz="2800" kern="1200"/>
        </a:p>
      </dsp:txBody>
      <dsp:txXfrm>
        <a:off x="0" y="2377"/>
        <a:ext cx="5713840" cy="810642"/>
      </dsp:txXfrm>
    </dsp:sp>
    <dsp:sp modelId="{98F374A1-B200-48C5-932C-CDB37FA8015B}">
      <dsp:nvSpPr>
        <dsp:cNvPr id="0" name=""/>
        <dsp:cNvSpPr/>
      </dsp:nvSpPr>
      <dsp:spPr>
        <a:xfrm>
          <a:off x="0" y="813019"/>
          <a:ext cx="57138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29AEFE-0781-4442-B03B-B3A35B6F6958}">
      <dsp:nvSpPr>
        <dsp:cNvPr id="0" name=""/>
        <dsp:cNvSpPr/>
      </dsp:nvSpPr>
      <dsp:spPr>
        <a:xfrm>
          <a:off x="0" y="813019"/>
          <a:ext cx="5713840" cy="810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2439423</a:t>
          </a:r>
          <a:endParaRPr lang="en-US" sz="2800" kern="1200"/>
        </a:p>
      </dsp:txBody>
      <dsp:txXfrm>
        <a:off x="0" y="813019"/>
        <a:ext cx="5713840" cy="810642"/>
      </dsp:txXfrm>
    </dsp:sp>
    <dsp:sp modelId="{4239CA31-7D7B-48D4-88DB-F9B8711B546F}">
      <dsp:nvSpPr>
        <dsp:cNvPr id="0" name=""/>
        <dsp:cNvSpPr/>
      </dsp:nvSpPr>
      <dsp:spPr>
        <a:xfrm>
          <a:off x="0" y="1623662"/>
          <a:ext cx="57138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53604C-CFBE-47EA-84A8-EA322454CC8A}">
      <dsp:nvSpPr>
        <dsp:cNvPr id="0" name=""/>
        <dsp:cNvSpPr/>
      </dsp:nvSpPr>
      <dsp:spPr>
        <a:xfrm>
          <a:off x="0" y="1623662"/>
          <a:ext cx="5713840" cy="810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Psychology in Health and Social Care</a:t>
          </a:r>
          <a:endParaRPr lang="en-US" sz="2800" kern="1200"/>
        </a:p>
      </dsp:txBody>
      <dsp:txXfrm>
        <a:off x="0" y="1623662"/>
        <a:ext cx="5713840" cy="810642"/>
      </dsp:txXfrm>
    </dsp:sp>
    <dsp:sp modelId="{8C6E94EC-D52B-456C-9BFB-72432F11CE39}">
      <dsp:nvSpPr>
        <dsp:cNvPr id="0" name=""/>
        <dsp:cNvSpPr/>
      </dsp:nvSpPr>
      <dsp:spPr>
        <a:xfrm>
          <a:off x="0" y="2434304"/>
          <a:ext cx="57138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E1F68F-BD9B-498C-B030-54F04D931788}">
      <dsp:nvSpPr>
        <dsp:cNvPr id="0" name=""/>
        <dsp:cNvSpPr/>
      </dsp:nvSpPr>
      <dsp:spPr>
        <a:xfrm>
          <a:off x="0" y="2434304"/>
          <a:ext cx="5713840" cy="810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LCHS 4010</a:t>
          </a:r>
          <a:endParaRPr lang="en-US" sz="2800" kern="1200" dirty="0"/>
        </a:p>
      </dsp:txBody>
      <dsp:txXfrm>
        <a:off x="0" y="2434304"/>
        <a:ext cx="5713840" cy="810642"/>
      </dsp:txXfrm>
    </dsp:sp>
    <dsp:sp modelId="{6D9FB881-1986-4E24-9B0A-90ADCC5B07C2}">
      <dsp:nvSpPr>
        <dsp:cNvPr id="0" name=""/>
        <dsp:cNvSpPr/>
      </dsp:nvSpPr>
      <dsp:spPr>
        <a:xfrm>
          <a:off x="0" y="3244946"/>
          <a:ext cx="57138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C60D80-B3AF-4801-AB0E-DDE423164BAC}">
      <dsp:nvSpPr>
        <dsp:cNvPr id="0" name=""/>
        <dsp:cNvSpPr/>
      </dsp:nvSpPr>
      <dsp:spPr>
        <a:xfrm>
          <a:off x="0" y="3244946"/>
          <a:ext cx="5713840" cy="810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Assessment Title: Component 1</a:t>
          </a:r>
          <a:endParaRPr lang="en-US" sz="2800" kern="1200" dirty="0"/>
        </a:p>
      </dsp:txBody>
      <dsp:txXfrm>
        <a:off x="0" y="3244946"/>
        <a:ext cx="5713840" cy="810642"/>
      </dsp:txXfrm>
    </dsp:sp>
    <dsp:sp modelId="{C5BCEE4F-3ACA-45BB-A6C8-0F82AE5B026A}">
      <dsp:nvSpPr>
        <dsp:cNvPr id="0" name=""/>
        <dsp:cNvSpPr/>
      </dsp:nvSpPr>
      <dsp:spPr>
        <a:xfrm>
          <a:off x="0" y="4055589"/>
          <a:ext cx="57138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32FC0D-0DFD-47FE-9771-D680793F8D4A}">
      <dsp:nvSpPr>
        <dsp:cNvPr id="0" name=""/>
        <dsp:cNvSpPr/>
      </dsp:nvSpPr>
      <dsp:spPr>
        <a:xfrm>
          <a:off x="0" y="4055589"/>
          <a:ext cx="5713840" cy="810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Lecturer: Alice Clayton</a:t>
          </a:r>
          <a:endParaRPr lang="en-US" sz="2800" kern="1200" dirty="0"/>
        </a:p>
      </dsp:txBody>
      <dsp:txXfrm>
        <a:off x="0" y="4055589"/>
        <a:ext cx="5713840" cy="8106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AE8C71-B30C-4DDD-A13F-876D38522C89}">
      <dsp:nvSpPr>
        <dsp:cNvPr id="0" name=""/>
        <dsp:cNvSpPr/>
      </dsp:nvSpPr>
      <dsp:spPr>
        <a:xfrm>
          <a:off x="0" y="1560"/>
          <a:ext cx="10058399" cy="79110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FCB9CF-20AF-4102-B7EA-32467C3658E9}">
      <dsp:nvSpPr>
        <dsp:cNvPr id="0" name=""/>
        <dsp:cNvSpPr/>
      </dsp:nvSpPr>
      <dsp:spPr>
        <a:xfrm>
          <a:off x="239310" y="179560"/>
          <a:ext cx="435110" cy="4351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A8EA6-03AB-4218-9398-C112595D2F01}">
      <dsp:nvSpPr>
        <dsp:cNvPr id="0" name=""/>
        <dsp:cNvSpPr/>
      </dsp:nvSpPr>
      <dsp:spPr>
        <a:xfrm>
          <a:off x="913731" y="1560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Counselling (</a:t>
          </a:r>
          <a:r>
            <a:rPr lang="en-GB" sz="1900" b="0" kern="1200" dirty="0"/>
            <a:t>school counsellor </a:t>
          </a:r>
          <a:r>
            <a:rPr lang="en-GB" sz="1900" b="1" kern="1200" dirty="0"/>
            <a:t>/</a:t>
          </a:r>
          <a:r>
            <a:rPr lang="en-GB" sz="1900" b="0" kern="1200" dirty="0"/>
            <a:t>CAMHS workers</a:t>
          </a:r>
          <a:r>
            <a:rPr lang="en-GB" sz="1900" b="1" kern="1200" dirty="0"/>
            <a:t>): </a:t>
          </a:r>
          <a:r>
            <a:rPr lang="en-GB" sz="1900" b="0" kern="1200" dirty="0"/>
            <a:t>space to explore her identity → resolves identity crisis.</a:t>
          </a:r>
        </a:p>
      </dsp:txBody>
      <dsp:txXfrm>
        <a:off x="913731" y="1560"/>
        <a:ext cx="9144668" cy="791109"/>
      </dsp:txXfrm>
    </dsp:sp>
    <dsp:sp modelId="{ED840440-5470-464D-9ABB-994A5E961AA5}">
      <dsp:nvSpPr>
        <dsp:cNvPr id="0" name=""/>
        <dsp:cNvSpPr/>
      </dsp:nvSpPr>
      <dsp:spPr>
        <a:xfrm>
          <a:off x="0" y="1013595"/>
          <a:ext cx="10058399" cy="79110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873058-7D3C-4C89-B8FF-09517803223C}">
      <dsp:nvSpPr>
        <dsp:cNvPr id="0" name=""/>
        <dsp:cNvSpPr/>
      </dsp:nvSpPr>
      <dsp:spPr>
        <a:xfrm>
          <a:off x="239310" y="1168447"/>
          <a:ext cx="435110" cy="4351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5FC153-376B-4623-B5EF-1A6F0C05442A}">
      <dsp:nvSpPr>
        <dsp:cNvPr id="0" name=""/>
        <dsp:cNvSpPr/>
      </dsp:nvSpPr>
      <dsp:spPr>
        <a:xfrm>
          <a:off x="913731" y="990447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Young carer services: </a:t>
          </a:r>
          <a:r>
            <a:rPr lang="en-GB" sz="1900" b="0" kern="1200" dirty="0"/>
            <a:t>practical assist/breaks → reduce pressure.</a:t>
          </a:r>
        </a:p>
      </dsp:txBody>
      <dsp:txXfrm>
        <a:off x="913731" y="990447"/>
        <a:ext cx="9144668" cy="791109"/>
      </dsp:txXfrm>
    </dsp:sp>
    <dsp:sp modelId="{7DBB553D-9EF7-455D-BB7E-3256A985B55C}">
      <dsp:nvSpPr>
        <dsp:cNvPr id="0" name=""/>
        <dsp:cNvSpPr/>
      </dsp:nvSpPr>
      <dsp:spPr>
        <a:xfrm>
          <a:off x="0" y="1979334"/>
          <a:ext cx="10058399" cy="79110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C36639-8EB4-4239-9371-00564A3A17BC}">
      <dsp:nvSpPr>
        <dsp:cNvPr id="0" name=""/>
        <dsp:cNvSpPr/>
      </dsp:nvSpPr>
      <dsp:spPr>
        <a:xfrm>
          <a:off x="239310" y="2157333"/>
          <a:ext cx="435110" cy="4351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AFD582-1C78-4519-9C52-09FF0F09940C}">
      <dsp:nvSpPr>
        <dsp:cNvPr id="0" name=""/>
        <dsp:cNvSpPr/>
      </dsp:nvSpPr>
      <dsp:spPr>
        <a:xfrm>
          <a:off x="913731" y="1979334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Multi agencies: (GP,  School staff, Counsellors) </a:t>
          </a:r>
          <a:r>
            <a:rPr lang="en-GB" sz="1900" kern="1200" dirty="0"/>
            <a:t>→ Holistic psychosocial support (Department for Education, 2017).</a:t>
          </a:r>
        </a:p>
      </dsp:txBody>
      <dsp:txXfrm>
        <a:off x="913731" y="1979334"/>
        <a:ext cx="9144668" cy="791109"/>
      </dsp:txXfrm>
    </dsp:sp>
    <dsp:sp modelId="{22B45863-652F-4052-8166-66F3568226F5}">
      <dsp:nvSpPr>
        <dsp:cNvPr id="0" name=""/>
        <dsp:cNvSpPr/>
      </dsp:nvSpPr>
      <dsp:spPr>
        <a:xfrm>
          <a:off x="0" y="2968220"/>
          <a:ext cx="10058399" cy="79110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90100C-1B37-4B49-A246-5874985ECF05}">
      <dsp:nvSpPr>
        <dsp:cNvPr id="0" name=""/>
        <dsp:cNvSpPr/>
      </dsp:nvSpPr>
      <dsp:spPr>
        <a:xfrm>
          <a:off x="239310" y="3146220"/>
          <a:ext cx="435110" cy="4351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0E2993-7684-41B9-91B3-13E078EB9789}">
      <dsp:nvSpPr>
        <dsp:cNvPr id="0" name=""/>
        <dsp:cNvSpPr/>
      </dsp:nvSpPr>
      <dsp:spPr>
        <a:xfrm>
          <a:off x="913731" y="2968220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Social connections (clubs/peers): </a:t>
          </a:r>
          <a:r>
            <a:rPr lang="en-GB" sz="1900" kern="1200" dirty="0"/>
            <a:t>Makes friends → Builds confidence, sense of belonging. Social support protect young carers mental health (Stevens et al., 2024; Janes et al, 2022).</a:t>
          </a:r>
        </a:p>
      </dsp:txBody>
      <dsp:txXfrm>
        <a:off x="913731" y="2968220"/>
        <a:ext cx="9144668" cy="7911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23AA0E9-8CD0-4A6E-A65E-A06028B83FE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E2408B-C9AB-4665-AC99-B057BD0A43D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48E1AF-6343-46AA-8AEF-4C12F4118850}" type="datetimeFigureOut">
              <a:rPr lang="en-US" smtClean="0"/>
              <a:t>2/12/2026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D1B215-531B-4869-BD98-BD3B1390B1C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B53F21-4D67-455D-8074-E9E6EC26FAC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2858E0-3D38-47B7-97D4-4FE08D90D35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14433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9D2517-63AA-420A-887D-BE60360A8F4D}" type="datetimeFigureOut">
              <a:rPr lang="en-US" noProof="0" smtClean="0"/>
              <a:t>2/12/2026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4ECAD9-32EE-4091-BDA5-6BD15ACC5E58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06618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159811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553338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456430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58266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D1D313A2-A4D4-40DF-A0C2-C29F641685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EFB0D-6DB6-450D-981E-DB5B064ABC8F}" type="datetime1">
              <a:rPr lang="en-US" noProof="0" smtClean="0"/>
              <a:t>2/12/2026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2850" y="4508500"/>
            <a:ext cx="5118100" cy="1279652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noProof="0"/>
              <a:t>Click to edit Master subtitle style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2850" y="2057400"/>
            <a:ext cx="5118100" cy="1929066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5400" b="1" spc="-5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72700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arallélogramme 14">
            <a:extLst>
              <a:ext uri="{FF2B5EF4-FFF2-40B4-BE49-F238E27FC236}">
                <a16:creationId xmlns:a16="http://schemas.microsoft.com/office/drawing/2014/main" id="{F5AA8A10-E19C-430B-9D5D-8D12F92BFEC5}"/>
              </a:ext>
            </a:extLst>
          </p:cNvPr>
          <p:cNvSpPr/>
          <p:nvPr userDrawn="1"/>
        </p:nvSpPr>
        <p:spPr>
          <a:xfrm>
            <a:off x="7972121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C93D4F-3003-4D58-9AFB-356A0F800F42}"/>
              </a:ext>
            </a:extLst>
          </p:cNvPr>
          <p:cNvSpPr/>
          <p:nvPr userDrawn="1"/>
        </p:nvSpPr>
        <p:spPr>
          <a:xfrm>
            <a:off x="6394450" y="0"/>
            <a:ext cx="153926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C8650-8C82-4FB0-9266-0148B376A8CE}" type="datetime1">
              <a:rPr lang="en-US" noProof="0" smtClean="0"/>
              <a:t>2/12/2026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6028FDE-6655-4B55-B3B4-5B366034E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311900" cy="6858000"/>
          </a:xfrm>
        </p:spPr>
        <p:txBody>
          <a:bodyPr/>
          <a:lstStyle/>
          <a:p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29400" y="758952"/>
            <a:ext cx="4526280" cy="3227514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6000" b="1" spc="-5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32171" y="4508500"/>
            <a:ext cx="4526280" cy="1279652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noProof="0"/>
              <a:t>Click to edit Master subtitle style</a:t>
            </a:r>
            <a:endParaRPr lang="en-US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3E1BBA-670B-4CAE-B839-50ADB23DDBC6}"/>
              </a:ext>
            </a:extLst>
          </p:cNvPr>
          <p:cNvSpPr/>
          <p:nvPr userDrawn="1"/>
        </p:nvSpPr>
        <p:spPr>
          <a:xfrm>
            <a:off x="6311900" y="0"/>
            <a:ext cx="15392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393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9DE01-3159-42E8-9946-B3F7564EBC72}" type="datetime1">
              <a:rPr lang="en-US" smtClean="0"/>
              <a:t>2/12/2026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278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arallélogramme 14">
            <a:extLst>
              <a:ext uri="{FF2B5EF4-FFF2-40B4-BE49-F238E27FC236}">
                <a16:creationId xmlns:a16="http://schemas.microsoft.com/office/drawing/2014/main" id="{98B82A56-7790-48EC-983D-AB8F703699B2}"/>
              </a:ext>
            </a:extLst>
          </p:cNvPr>
          <p:cNvSpPr/>
          <p:nvPr userDrawn="1"/>
        </p:nvSpPr>
        <p:spPr>
          <a:xfrm>
            <a:off x="7972121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A1FC6A6-F894-471F-8AA4-AE4112290279}" type="datetime1">
              <a:rPr lang="en-US" noProof="0" smtClean="0"/>
              <a:t>2/12/2026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E76B772A-7600-4ECE-B5A2-34827D4C71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311900" cy="6858000"/>
          </a:xfrm>
        </p:spPr>
        <p:txBody>
          <a:bodyPr/>
          <a:lstStyle/>
          <a:p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820398-8D1F-4543-ABA0-7A67C38769B3}"/>
              </a:ext>
            </a:extLst>
          </p:cNvPr>
          <p:cNvSpPr/>
          <p:nvPr userDrawn="1"/>
        </p:nvSpPr>
        <p:spPr>
          <a:xfrm>
            <a:off x="2451099" y="3568700"/>
            <a:ext cx="8721725" cy="23082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en-US" sz="1400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41599" y="3746500"/>
            <a:ext cx="8331202" cy="1308100"/>
          </a:xfrm>
        </p:spPr>
        <p:txBody>
          <a:bodyPr anchor="b" anchorCtr="0">
            <a:noAutofit/>
          </a:bodyPr>
          <a:lstStyle>
            <a:lvl1pPr>
              <a:lnSpc>
                <a:spcPct val="90000"/>
              </a:lnSpc>
              <a:defRPr sz="48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41600" y="5219700"/>
            <a:ext cx="8331201" cy="58674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757C57-BBBA-44C6-9A4D-12F5D1E400AA}"/>
              </a:ext>
            </a:extLst>
          </p:cNvPr>
          <p:cNvSpPr/>
          <p:nvPr userDrawn="1"/>
        </p:nvSpPr>
        <p:spPr>
          <a:xfrm>
            <a:off x="3752850" y="3469101"/>
            <a:ext cx="511810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96984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03D98FD-B63D-46E0-B974-EC5BBAC02E27}" type="datetime1">
              <a:rPr lang="en-US" noProof="0" smtClean="0"/>
              <a:t>2/12/2026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E76B772A-7600-4ECE-B5A2-34827D4C71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820398-8D1F-4543-ABA0-7A67C38769B3}"/>
              </a:ext>
            </a:extLst>
          </p:cNvPr>
          <p:cNvSpPr/>
          <p:nvPr userDrawn="1"/>
        </p:nvSpPr>
        <p:spPr>
          <a:xfrm>
            <a:off x="1735138" y="3568700"/>
            <a:ext cx="8721725" cy="23082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en-US" sz="1400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0399" y="3746500"/>
            <a:ext cx="8331202" cy="1308100"/>
          </a:xfrm>
        </p:spPr>
        <p:txBody>
          <a:bodyPr anchor="b" anchorCtr="0">
            <a:noAutofit/>
          </a:bodyPr>
          <a:lstStyle>
            <a:lvl1pPr algn="ctr">
              <a:lnSpc>
                <a:spcPct val="90000"/>
              </a:lnSpc>
              <a:defRPr sz="48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30400" y="5219700"/>
            <a:ext cx="8331201" cy="586740"/>
          </a:xfrm>
        </p:spPr>
        <p:txBody>
          <a:bodyPr lIns="91440" rIns="91440" anchor="t" anchorCtr="0">
            <a:normAutofit/>
          </a:bodyPr>
          <a:lstStyle>
            <a:lvl1pPr marL="0" indent="0" algn="ctr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757C57-BBBA-44C6-9A4D-12F5D1E400AA}"/>
              </a:ext>
            </a:extLst>
          </p:cNvPr>
          <p:cNvSpPr/>
          <p:nvPr userDrawn="1"/>
        </p:nvSpPr>
        <p:spPr>
          <a:xfrm>
            <a:off x="3536950" y="3469101"/>
            <a:ext cx="511810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66489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4ECCD-A9BB-4C40-8999-9FDE0B2AF02D}" type="datetime1">
              <a:rPr lang="en-US" smtClean="0"/>
              <a:t>2/12/2026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7972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 algn="l">
              <a:buNone/>
              <a:defRPr sz="24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6731" y="2958274"/>
            <a:ext cx="4639736" cy="29108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24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395" y="2958273"/>
            <a:ext cx="4639736" cy="29108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11315-80A2-4A6F-99BC-2337EDBA509A}" type="datetime1">
              <a:rPr lang="en-US" smtClean="0"/>
              <a:t>2/12/2026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594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3FCEE-D38D-4315-8661-B8B16CE6B114}" type="datetime1">
              <a:rPr lang="en-US" smtClean="0"/>
              <a:t>2/12/2026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013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arallélogramme 14">
            <a:extLst>
              <a:ext uri="{FF2B5EF4-FFF2-40B4-BE49-F238E27FC236}">
                <a16:creationId xmlns:a16="http://schemas.microsoft.com/office/drawing/2014/main" id="{AF082EE3-41AA-4817-A1CC-C33DDB8F675F}"/>
              </a:ext>
            </a:extLst>
          </p:cNvPr>
          <p:cNvSpPr/>
          <p:nvPr userDrawn="1"/>
        </p:nvSpPr>
        <p:spPr>
          <a:xfrm>
            <a:off x="46672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7909053-E1DD-4959-BC7A-C98D3D2614DC}" type="datetime1">
              <a:rPr lang="en-US" noProof="0" smtClean="0"/>
              <a:t>2/12/2026</a:t>
            </a:fld>
            <a:endParaRPr lang="en-US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10507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786383"/>
            <a:ext cx="3068833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800"/>
            <a:ext cx="5713841" cy="4868609"/>
          </a:xfrm>
        </p:spPr>
        <p:txBody>
          <a:bodyPr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2200" y="3043050"/>
            <a:ext cx="3068832" cy="2638359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C51BA7-A5A7-4A7F-A707-DBBDEA7705F3}"/>
              </a:ext>
            </a:extLst>
          </p:cNvPr>
          <p:cNvSpPr/>
          <p:nvPr userDrawn="1"/>
        </p:nvSpPr>
        <p:spPr>
          <a:xfrm>
            <a:off x="0" y="1397000"/>
            <a:ext cx="1036320" cy="132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3174BA-29D0-4C1A-95C9-5A86FD25E47A}"/>
              </a:ext>
            </a:extLst>
          </p:cNvPr>
          <p:cNvSpPr/>
          <p:nvPr userDrawn="1"/>
        </p:nvSpPr>
        <p:spPr>
          <a:xfrm>
            <a:off x="5458983" y="624142"/>
            <a:ext cx="571384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B9C849-F1D8-4230-9F2F-9250D675BB2A}" type="datetime1">
              <a:rPr lang="en-US" noProof="0" smtClean="0"/>
              <a:t>2/12/2026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5" name="Connecteur droit 19">
            <a:extLst>
              <a:ext uri="{FF2B5EF4-FFF2-40B4-BE49-F238E27FC236}">
                <a16:creationId xmlns:a16="http://schemas.microsoft.com/office/drawing/2014/main" id="{D84C14C5-D99C-45CD-8001-AC745F4FB49B}"/>
              </a:ext>
            </a:extLst>
          </p:cNvPr>
          <p:cNvCxnSpPr>
            <a:cxnSpLocks/>
          </p:cNvCxnSpPr>
          <p:nvPr userDrawn="1"/>
        </p:nvCxnSpPr>
        <p:spPr>
          <a:xfrm flipH="1">
            <a:off x="1092200" y="6446838"/>
            <a:ext cx="1643438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eur droit 19">
            <a:extLst>
              <a:ext uri="{FF2B5EF4-FFF2-40B4-BE49-F238E27FC236}">
                <a16:creationId xmlns:a16="http://schemas.microsoft.com/office/drawing/2014/main" id="{019842DD-D0AB-4E35-9AB2-7DBB6E266120}"/>
              </a:ext>
            </a:extLst>
          </p:cNvPr>
          <p:cNvCxnSpPr>
            <a:cxnSpLocks/>
          </p:cNvCxnSpPr>
          <p:nvPr userDrawn="1"/>
        </p:nvCxnSpPr>
        <p:spPr>
          <a:xfrm flipH="1">
            <a:off x="8420100" y="6429376"/>
            <a:ext cx="1000462" cy="0"/>
          </a:xfrm>
          <a:prstGeom prst="line">
            <a:avLst/>
          </a:pr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eur droit 19">
            <a:extLst>
              <a:ext uri="{FF2B5EF4-FFF2-40B4-BE49-F238E27FC236}">
                <a16:creationId xmlns:a16="http://schemas.microsoft.com/office/drawing/2014/main" id="{832851A7-B301-4616-9843-9A0D06646DF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65675" y="6446838"/>
            <a:ext cx="407258" cy="6350"/>
          </a:xfrm>
          <a:prstGeom prst="line">
            <a:avLst/>
          </a:pr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9208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B7022-84E8-42F0-8AEA-ADED76AFD446}" type="datetime1">
              <a:rPr lang="en-US" smtClean="0"/>
              <a:t>2/12/2026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0827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497808"/>
            <a:ext cx="5713841" cy="4868609"/>
          </a:xfrm>
        </p:spPr>
        <p:txBody>
          <a:bodyPr anchor="ctr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C51BA7-A5A7-4A7F-A707-DBBDEA7705F3}"/>
              </a:ext>
            </a:extLst>
          </p:cNvPr>
          <p:cNvSpPr/>
          <p:nvPr userDrawn="1"/>
        </p:nvSpPr>
        <p:spPr>
          <a:xfrm>
            <a:off x="0" y="2003424"/>
            <a:ext cx="1036320" cy="185737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3174BA-29D0-4C1A-95C9-5A86FD25E47A}"/>
              </a:ext>
            </a:extLst>
          </p:cNvPr>
          <p:cNvSpPr/>
          <p:nvPr userDrawn="1"/>
        </p:nvSpPr>
        <p:spPr>
          <a:xfrm>
            <a:off x="5458983" y="377398"/>
            <a:ext cx="571384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D4C0741-442A-4788-81DA-4F081D559C5A}" type="datetime1">
              <a:rPr lang="en-US" noProof="0" smtClean="0"/>
              <a:t>2/12/2026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C7DA98-7B92-4F45-80F8-1AEF72A601CF}"/>
              </a:ext>
            </a:extLst>
          </p:cNvPr>
          <p:cNvSpPr/>
          <p:nvPr userDrawn="1"/>
        </p:nvSpPr>
        <p:spPr>
          <a:xfrm>
            <a:off x="1078230" y="2003423"/>
            <a:ext cx="3576082" cy="185737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314700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F96815B-4256-4CE0-9FCF-3A2967CF5792}"/>
              </a:ext>
            </a:extLst>
          </p:cNvPr>
          <p:cNvSpPr/>
          <p:nvPr userDrawn="1"/>
        </p:nvSpPr>
        <p:spPr>
          <a:xfrm>
            <a:off x="1092200" y="993775"/>
            <a:ext cx="1036320" cy="936626"/>
          </a:xfrm>
          <a:prstGeom prst="rect">
            <a:avLst/>
          </a:prstGeom>
          <a:solidFill>
            <a:schemeClr val="tx2">
              <a:lumMod val="20000"/>
              <a:lumOff val="80000"/>
              <a:alpha val="2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81282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654296" cy="58642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497808"/>
            <a:ext cx="5713841" cy="4868609"/>
          </a:xfrm>
        </p:spPr>
        <p:txBody>
          <a:bodyPr anchor="ctr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70BDB9F-6784-464D-8ED7-29E60E2B21A9}" type="datetime1">
              <a:rPr lang="en-US" noProof="0" smtClean="0"/>
              <a:t>2/12/2026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543055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22" y="548355"/>
            <a:ext cx="6054846" cy="634336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36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0833" y="1611313"/>
            <a:ext cx="6072099" cy="3755104"/>
          </a:xfrm>
        </p:spPr>
        <p:txBody>
          <a:bodyPr anchor="t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A3ABBD-A00D-4624-9D57-736F5DDBFABC}" type="datetime1">
              <a:rPr lang="en-US" noProof="0" smtClean="0"/>
              <a:t>2/12/2026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654296" cy="58642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510465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7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541486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8577" y="880375"/>
            <a:ext cx="6054846" cy="634336"/>
          </a:xfrm>
        </p:spPr>
        <p:txBody>
          <a:bodyPr anchor="ctr">
            <a:noAutofit/>
          </a:bodyPr>
          <a:lstStyle>
            <a:lvl1pPr algn="ctr">
              <a:lnSpc>
                <a:spcPct val="90000"/>
              </a:lnSpc>
              <a:defRPr sz="3600" b="1" i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6BF20AA-C418-460A-B9CF-8F3DD94C436D}" type="datetime1">
              <a:rPr lang="en-US" noProof="0" smtClean="0"/>
              <a:t>2/12/2026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446475-024F-4C71-99D3-501468ACAD11}"/>
              </a:ext>
            </a:extLst>
          </p:cNvPr>
          <p:cNvSpPr/>
          <p:nvPr userDrawn="1"/>
        </p:nvSpPr>
        <p:spPr>
          <a:xfrm>
            <a:off x="5577840" y="0"/>
            <a:ext cx="1036320" cy="685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67602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8F6D61-9E88-4632-A0A8-CB2E0CC5DEAF}"/>
              </a:ext>
            </a:extLst>
          </p:cNvPr>
          <p:cNvSpPr/>
          <p:nvPr userDrawn="1"/>
        </p:nvSpPr>
        <p:spPr>
          <a:xfrm>
            <a:off x="4654312" y="507333"/>
            <a:ext cx="7537688" cy="48495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3373" y="943430"/>
            <a:ext cx="4699452" cy="3977366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63F5CE0-F8B8-4EAA-822E-6451047E7D5F}" type="datetime1">
              <a:rPr lang="en-US" noProof="0" smtClean="0"/>
              <a:t>2/12/2026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F73BF96-A07C-4AAA-A37F-65151BD22A70}"/>
              </a:ext>
            </a:extLst>
          </p:cNvPr>
          <p:cNvSpPr/>
          <p:nvPr userDrawn="1"/>
        </p:nvSpPr>
        <p:spPr>
          <a:xfrm>
            <a:off x="4370251" y="2322780"/>
            <a:ext cx="1348378" cy="12186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12771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8F6D61-9E88-4632-A0A8-CB2E0CC5DEAF}"/>
              </a:ext>
            </a:extLst>
          </p:cNvPr>
          <p:cNvSpPr/>
          <p:nvPr userDrawn="1"/>
        </p:nvSpPr>
        <p:spPr>
          <a:xfrm>
            <a:off x="4654312" y="507333"/>
            <a:ext cx="7537688" cy="48495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 userDrawn="1"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8529" y="943430"/>
            <a:ext cx="4654296" cy="3977366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1F8AE65-7CE3-49A8-B2CC-A5A64E5730FA}" type="datetime1">
              <a:rPr lang="en-US" noProof="0" smtClean="0"/>
              <a:t>2/12/2026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127F28F-6C7B-471B-9839-EF88426C1976}"/>
              </a:ext>
            </a:extLst>
          </p:cNvPr>
          <p:cNvSpPr/>
          <p:nvPr userDrawn="1"/>
        </p:nvSpPr>
        <p:spPr>
          <a:xfrm>
            <a:off x="4370251" y="2322780"/>
            <a:ext cx="1348378" cy="121866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986162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/>
          </a:solidFill>
        </p:spPr>
        <p:txBody>
          <a:bodyPr lIns="457200" tIns="457200"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 algn="ctr">
              <a:defRPr sz="4400" b="1">
                <a:solidFill>
                  <a:srgbClr val="FFFFFF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046700-360D-4474-9946-7580E8968658}" type="datetime1">
              <a:rPr lang="en-US" noProof="0" smtClean="0"/>
              <a:t>2/12/2026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4A4DE4A-F8EF-47D5-8C37-A9021C2BB6A3}"/>
              </a:ext>
            </a:extLst>
          </p:cNvPr>
          <p:cNvSpPr/>
          <p:nvPr userDrawn="1"/>
        </p:nvSpPr>
        <p:spPr>
          <a:xfrm>
            <a:off x="3536950" y="4535901"/>
            <a:ext cx="5118100" cy="1256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986956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667F3-A942-43B7-9681-6435F4941075}" type="datetime1">
              <a:rPr lang="en-US" smtClean="0"/>
              <a:t>2/12/2026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0409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346200"/>
            <a:ext cx="2448033" cy="4530725"/>
          </a:xfrm>
        </p:spPr>
        <p:txBody>
          <a:bodyPr vert="eaVert"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92200" y="1346200"/>
            <a:ext cx="7480300" cy="4530723"/>
          </a:xfrm>
        </p:spPr>
        <p:txBody>
          <a:bodyPr vert="eaVert" lIns="45720" tIns="0" rIns="45720" bIns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76BB9-001A-4B59-8C51-603E71AE3226}" type="datetime1">
              <a:rPr lang="en-US" noProof="0" smtClean="0"/>
              <a:t>2/12/2026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B443CC6-CDCA-4595-ADAE-DCB961FF1A8E}"/>
              </a:ext>
            </a:extLst>
          </p:cNvPr>
          <p:cNvSpPr/>
          <p:nvPr userDrawn="1"/>
        </p:nvSpPr>
        <p:spPr>
          <a:xfrm rot="16200000">
            <a:off x="8871481" y="-146580"/>
            <a:ext cx="1036320" cy="132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40687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arallélogramme 14">
            <a:extLst>
              <a:ext uri="{FF2B5EF4-FFF2-40B4-BE49-F238E27FC236}">
                <a16:creationId xmlns:a16="http://schemas.microsoft.com/office/drawing/2014/main" id="{D20796F3-5674-4AF5-9623-575731F82E52}"/>
              </a:ext>
            </a:extLst>
          </p:cNvPr>
          <p:cNvSpPr/>
          <p:nvPr userDrawn="1"/>
        </p:nvSpPr>
        <p:spPr>
          <a:xfrm>
            <a:off x="46672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6548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341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10F8E8D-DF54-49BE-BDBC-401B280C4E3C}" type="datetime1">
              <a:rPr lang="en-US" noProof="0" smtClean="0"/>
              <a:t>2/12/2026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48463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75670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25E55C-1C16-46C6-B789-A4B2BCEF8F86}"/>
              </a:ext>
            </a:extLst>
          </p:cNvPr>
          <p:cNvSpPr/>
          <p:nvPr userDrawn="1"/>
        </p:nvSpPr>
        <p:spPr>
          <a:xfrm>
            <a:off x="0" y="1011981"/>
            <a:ext cx="1036320" cy="685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90285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18" r:id="rId2"/>
    <p:sldLayoutId id="2147483707" r:id="rId3"/>
    <p:sldLayoutId id="2147483708" r:id="rId4"/>
    <p:sldLayoutId id="2147483719" r:id="rId5"/>
    <p:sldLayoutId id="2147483709" r:id="rId6"/>
    <p:sldLayoutId id="2147483716" r:id="rId7"/>
    <p:sldLayoutId id="2147483710" r:id="rId8"/>
    <p:sldLayoutId id="2147483711" r:id="rId9"/>
    <p:sldLayoutId id="2147483712" r:id="rId10"/>
    <p:sldLayoutId id="2147483727" r:id="rId11"/>
    <p:sldLayoutId id="2147483720" r:id="rId12"/>
    <p:sldLayoutId id="2147483721" r:id="rId13"/>
    <p:sldLayoutId id="2147483725" r:id="rId14"/>
    <p:sldLayoutId id="2147483726" r:id="rId15"/>
    <p:sldLayoutId id="2147483722" r:id="rId16"/>
    <p:sldLayoutId id="2147483723" r:id="rId17"/>
    <p:sldLayoutId id="2147483715" r:id="rId18"/>
    <p:sldLayoutId id="2147483713" r:id="rId19"/>
    <p:sldLayoutId id="2147483714" r:id="rId20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spc="-50" baseline="0">
          <a:solidFill>
            <a:schemeClr val="tx1">
              <a:lumMod val="75000"/>
              <a:lumOff val="25000"/>
            </a:schemeClr>
          </a:solidFill>
          <a:latin typeface="+mn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Wingdings" panose="05000000000000000000" pitchFamily="2" charset="2"/>
        <a:buChar char="§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87" userDrawn="1">
          <p15:clr>
            <a:srgbClr val="F26B43"/>
          </p15:clr>
        </p15:guide>
        <p15:guide id="2" pos="688" userDrawn="1">
          <p15:clr>
            <a:srgbClr val="F26B43"/>
          </p15:clr>
        </p15:guide>
        <p15:guide id="3" pos="7038" userDrawn="1">
          <p15:clr>
            <a:srgbClr val="F26B43"/>
          </p15:clr>
        </p15:guide>
        <p15:guide id="4" orient="horz" pos="3702" userDrawn="1">
          <p15:clr>
            <a:srgbClr val="F26B43"/>
          </p15:clr>
        </p15:guide>
        <p15:guide id="5" orient="horz" pos="4065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bookshelffantasies.com/2016/09/13/saturation-point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ortfolioticsmoraleda.blogspot.com/2011/04/conclusion_14.html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mplypsychology.org/bowlby.html" TargetMode="External"/><Relationship Id="rId3" Type="http://schemas.openxmlformats.org/officeDocument/2006/relationships/hyperlink" Target="https://www.childrenscommissioner.gov.uk/blog/the-big-ask-voices-shining-a-light-on-young-carers/" TargetMode="External"/><Relationship Id="rId7" Type="http://schemas.openxmlformats.org/officeDocument/2006/relationships/hyperlink" Target="https://www.simplypsychology.org/Erik-Erikson.html" TargetMode="External"/><Relationship Id="rId2" Type="http://schemas.openxmlformats.org/officeDocument/2006/relationships/hyperlink" Target="https://www.verywellmind.com/identity-vs-role-confusion-2795735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sciencedirect.com/science/article/pii/S2667174322000593" TargetMode="External"/><Relationship Id="rId5" Type="http://schemas.openxmlformats.org/officeDocument/2006/relationships/hyperlink" Target="https://pubmed.ncbi.nlm.nih.gov/34753209/" TargetMode="External"/><Relationship Id="rId4" Type="http://schemas.openxmlformats.org/officeDocument/2006/relationships/hyperlink" Target="https://assets.publishing.service.gov.uk/media/5a80eaec40f0b62305b8de15/DFE-RR499_The_lives_of_young_carers_in_England.pdf" TargetMode="External"/><Relationship Id="rId9" Type="http://schemas.openxmlformats.org/officeDocument/2006/relationships/hyperlink" Target="https://doi.org/10.1371/journal.pone.030055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328280F-6C72-5BD3-1715-37A16073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200" y="786383"/>
            <a:ext cx="3068833" cy="2093975"/>
          </a:xfrm>
        </p:spPr>
        <p:txBody>
          <a:bodyPr anchor="b">
            <a:normAutofit/>
          </a:bodyPr>
          <a:lstStyle/>
          <a:p>
            <a:r>
              <a:rPr lang="en-GB" dirty="0"/>
              <a:t> </a:t>
            </a:r>
          </a:p>
        </p:txBody>
      </p:sp>
      <p:graphicFrame>
        <p:nvGraphicFramePr>
          <p:cNvPr id="16" name="Content Placeholder 1">
            <a:extLst>
              <a:ext uri="{FF2B5EF4-FFF2-40B4-BE49-F238E27FC236}">
                <a16:creationId xmlns:a16="http://schemas.microsoft.com/office/drawing/2014/main" id="{17C137D8-DBDA-6CD9-3C85-0EBF0249A5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2470992"/>
              </p:ext>
            </p:extLst>
          </p:nvPr>
        </p:nvGraphicFramePr>
        <p:xfrm>
          <a:off x="5458984" y="812800"/>
          <a:ext cx="5713841" cy="48686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5048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17FF9C-6A7E-4A79-81BB-438E8EA9676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9518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3200" dirty="0"/>
              <a:t>  Jenny’s Development and Wellbeing Using Erikson’s Theory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81E5276B-1143-21C8-4CBB-92D9EB988E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800" kern="1200" cap="all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Introduction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4ABAF3-A968-BAD4-BDEB-0FF23ACADE07}"/>
              </a:ext>
            </a:extLst>
          </p:cNvPr>
          <p:cNvSpPr txBox="1"/>
          <p:nvPr/>
        </p:nvSpPr>
        <p:spPr>
          <a:xfrm>
            <a:off x="949124" y="2958274"/>
            <a:ext cx="5416411" cy="291082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marL="266700" indent="-26670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This presentation explores jenny’s development and wellbeing using Erikson's psychosocial theory.</a:t>
            </a:r>
          </a:p>
          <a:p>
            <a:pPr marL="266700" indent="-26670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Jenny: 16 years old, Girl who lost her dad five years earlier, now a young carer for mom's mental health battles.</a:t>
            </a:r>
          </a:p>
          <a:p>
            <a:pPr marL="266700" indent="-26670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Outline: Overview of theory, Apply to jenny’s situation, Practical strategies, Natural Vs Nurture, Evaluation and conclusion.</a:t>
            </a:r>
          </a:p>
        </p:txBody>
      </p:sp>
      <p:pic>
        <p:nvPicPr>
          <p:cNvPr id="7" name="Picture 6" descr="A silhouette of a person's head with a brain in her hair&#10;&#10;AI-generated content may be incorrect.">
            <a:extLst>
              <a:ext uri="{FF2B5EF4-FFF2-40B4-BE49-F238E27FC236}">
                <a16:creationId xmlns:a16="http://schemas.microsoft.com/office/drawing/2014/main" id="{910B6D14-65DF-6A52-15B6-DBCA73DBC8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542314" y="1620456"/>
            <a:ext cx="5518506" cy="4543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296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0A5C30F-185D-413F-9005-B41DD0FA0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9468" y="648182"/>
            <a:ext cx="5903090" cy="821803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accent1"/>
                </a:solidFill>
              </a:rPr>
              <a:t>Overview of Erikson’s Theory</a:t>
            </a:r>
            <a:endParaRPr lang="en-US" sz="3200" dirty="0">
              <a:solidFill>
                <a:schemeClr val="accent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025382-A28B-FE5E-33B4-834AD77EDCA8}"/>
              </a:ext>
            </a:extLst>
          </p:cNvPr>
          <p:cNvSpPr txBox="1"/>
          <p:nvPr/>
        </p:nvSpPr>
        <p:spPr>
          <a:xfrm>
            <a:off x="5474824" y="1267323"/>
            <a:ext cx="6250329" cy="72326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Erikson’s Psychosocial Theory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8 stages of development, </a:t>
            </a: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each with a conflict to resolve (McLeod,2023).</a:t>
            </a:r>
            <a:endParaRPr lang="en-GB" sz="1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Development influenced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Internal and external factors 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(cherry, 2024).</a:t>
            </a:r>
            <a:endParaRPr lang="en-GB" sz="1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Key concepts: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-Psychosocial stages :8 stages everyone moves through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(Trust vs Mistrust).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-Crisis 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Conflicts at each stage.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dentity: Teenagers explore who they are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-Social influences: Environment  and relationships shape development.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76E879-ADEF-AD8A-F36D-5EF1A9B528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5154311" cy="6632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318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91097BE-A044-49F5-B5CA-AE183B956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614" y="286603"/>
            <a:ext cx="8968065" cy="1450757"/>
          </a:xfrm>
        </p:spPr>
        <p:txBody>
          <a:bodyPr anchor="b">
            <a:normAutofit/>
          </a:bodyPr>
          <a:lstStyle/>
          <a:p>
            <a:r>
              <a:rPr lang="en-GB" dirty="0"/>
              <a:t>Applying Key Concepts to Jenny </a:t>
            </a:r>
          </a:p>
        </p:txBody>
      </p:sp>
      <p:pic>
        <p:nvPicPr>
          <p:cNvPr id="1026" name="Picture 2" descr="Confused woman face. Simple flat vector illustration of question ...">
            <a:extLst>
              <a:ext uri="{FF2B5EF4-FFF2-40B4-BE49-F238E27FC236}">
                <a16:creationId xmlns:a16="http://schemas.microsoft.com/office/drawing/2014/main" id="{435EE74B-1456-D167-7F92-9664F5E7E8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9213"/>
          <a:stretch>
            <a:fillRect/>
          </a:stretch>
        </p:blipFill>
        <p:spPr bwMode="auto">
          <a:xfrm>
            <a:off x="368075" y="2213498"/>
            <a:ext cx="4639736" cy="374819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11E9392-71EA-4293-909F-1FE7DD38E3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74825" y="2476983"/>
            <a:ext cx="6201715" cy="395927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b="1" dirty="0"/>
              <a:t>Identity vs. Role Confusion (12-18</a:t>
            </a:r>
            <a:r>
              <a:rPr lang="en-GB" sz="1800" dirty="0"/>
              <a:t>): Teens need to develop a sense of self and personal identity (McLeod,2023).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​</a:t>
            </a:r>
            <a:r>
              <a:rPr lang="en-GB" sz="1800" b="1" dirty="0"/>
              <a:t>last 5 years</a:t>
            </a:r>
            <a:r>
              <a:rPr lang="en-GB" sz="1800" dirty="0"/>
              <a:t>: Father’s death and caring role: interrupted her identity exploration( Cherry, 2024).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J</a:t>
            </a:r>
            <a:r>
              <a:rPr lang="en-GB" sz="1800" u="sng" dirty="0"/>
              <a:t>enny</a:t>
            </a:r>
            <a:r>
              <a:rPr lang="en-GB" sz="1800" dirty="0"/>
              <a:t> is caring role may limit time for exploration.</a:t>
            </a:r>
          </a:p>
          <a:p>
            <a:pPr>
              <a:lnSpc>
                <a:spcPct val="90000"/>
              </a:lnSpc>
            </a:pPr>
            <a:r>
              <a:rPr lang="en-GB" sz="1800" b="1" dirty="0"/>
              <a:t>Social role</a:t>
            </a:r>
            <a:r>
              <a:rPr lang="en-GB" sz="1800" dirty="0"/>
              <a:t>: shape development. Young carer face higher stress, fewer social opportunities and poor mental health. (Department for Education, 2017; Children’s Commissioner for England, 2023).</a:t>
            </a:r>
          </a:p>
          <a:p>
            <a:pPr>
              <a:lnSpc>
                <a:spcPct val="90000"/>
              </a:lnSpc>
            </a:pPr>
            <a:r>
              <a:rPr lang="en-GB" sz="1800" b="1" dirty="0"/>
              <a:t>Impact on well being: </a:t>
            </a:r>
            <a:r>
              <a:rPr lang="en-GB" sz="1800" dirty="0"/>
              <a:t>Jenny may feel confused, overwhelmed and unsure of herself.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0567077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E09A200-4838-4284-BD1E-19701CABB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b">
            <a:normAutofit/>
          </a:bodyPr>
          <a:lstStyle/>
          <a:p>
            <a:r>
              <a:rPr lang="en-GB" dirty="0"/>
              <a:t>Practical Strategies to Support Jenny</a:t>
            </a:r>
            <a:endParaRPr lang="en-IN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57E42119-4656-AE61-C856-7014A044BD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3310091"/>
              </p:ext>
            </p:extLst>
          </p:nvPr>
        </p:nvGraphicFramePr>
        <p:xfrm>
          <a:off x="1216548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6331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669A8-27ED-9018-6831-74D9F7607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06777"/>
            <a:ext cx="6303484" cy="1763018"/>
          </a:xfrm>
        </p:spPr>
        <p:txBody>
          <a:bodyPr>
            <a:normAutofit/>
          </a:bodyPr>
          <a:lstStyle/>
          <a:p>
            <a:r>
              <a:rPr lang="en-GB" sz="6000" dirty="0"/>
              <a:t> Nature vs Nurture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B3A40-F2AD-89AF-C9F2-4F11B771DC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915" y="2467779"/>
            <a:ext cx="6868886" cy="3782550"/>
          </a:xfrm>
        </p:spPr>
        <p:txBody>
          <a:bodyPr>
            <a:normAutofit fontScale="62500" lnSpcReduction="20000"/>
          </a:bodyPr>
          <a:lstStyle/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(Nurture) Influences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Jenny’s daily life, father loss, and care   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giving responsibilities shape her emotional environment and identity opportunities.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Nurture plays a major role in how she see herself and cope with challenges.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Biological (Nature) Influences: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Genetic temperament or stress sensitivity may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make Jenny more vulnerable to stress.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Biological factors increase the impact of environment stress (Jeong et all.,2022).</a:t>
            </a: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  Impact on strategies: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Environmental: (unload) most efficient; Counselling if biological factors dominate.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Combined approach maximises psychosocial resilience.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black scale with green and blue text&#10;&#10;AI-generated content may be incorrect.">
            <a:extLst>
              <a:ext uri="{FF2B5EF4-FFF2-40B4-BE49-F238E27FC236}">
                <a16:creationId xmlns:a16="http://schemas.microsoft.com/office/drawing/2014/main" id="{D58BCE3C-3CA8-6ABE-D9E8-A6E5575F7C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7008" y="914399"/>
            <a:ext cx="4261078" cy="5124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324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BA9D5-90DA-2984-27E4-A2C4FDBC8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6394190" cy="1450757"/>
          </a:xfrm>
        </p:spPr>
        <p:txBody>
          <a:bodyPr anchor="b">
            <a:normAutofit/>
          </a:bodyPr>
          <a:lstStyle/>
          <a:p>
            <a:r>
              <a:rPr lang="en-GB" dirty="0"/>
              <a:t>  Evaluation</a:t>
            </a:r>
          </a:p>
        </p:txBody>
      </p:sp>
      <p:pic>
        <p:nvPicPr>
          <p:cNvPr id="1026" name="Picture 2" descr="Strength versus weakness scales concept vector illustration of balanced ...">
            <a:extLst>
              <a:ext uri="{FF2B5EF4-FFF2-40B4-BE49-F238E27FC236}">
                <a16:creationId xmlns:a16="http://schemas.microsoft.com/office/drawing/2014/main" id="{922D89B0-6247-4224-629C-E80479317D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43" r="1404" b="-4"/>
          <a:stretch>
            <a:fillRect/>
          </a:stretch>
        </p:blipFill>
        <p:spPr bwMode="auto">
          <a:xfrm>
            <a:off x="7805195" y="286603"/>
            <a:ext cx="4386805" cy="5775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19C7C-DEAD-A581-C813-9053A922F6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0227" y="2203373"/>
            <a:ext cx="6852214" cy="3665721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Strengths of Erikson’s Theory: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Clear stages linking social experiences to identity development.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Emphasizes adolescent attraction.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Aids planning support for exploration and growth.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Limitations of Erikson’s Theory: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Does not explain the deeper emotional impact of loss and caregiving.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Its too general because teenagers develop differently.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A broad theory (does not fully explain individual Trauma impacts).</a:t>
            </a:r>
          </a:p>
        </p:txBody>
      </p:sp>
    </p:spTree>
    <p:extLst>
      <p:ext uri="{BB962C8B-B14F-4D97-AF65-F5344CB8AC3E}">
        <p14:creationId xmlns:p14="http://schemas.microsoft.com/office/powerpoint/2010/main" val="18788390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146B020-2B12-4533-AB98-A078339B3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b="1"/>
              <a:t>Alternative Theory</a:t>
            </a:r>
            <a:endParaRPr lang="en-US" b="1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3D22D53-586E-4F80-B549-03B4A942D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b="1"/>
              <a:t>Bowlby's attachment theory</a:t>
            </a:r>
            <a:r>
              <a:rPr lang="en-GB" b="1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  </a:t>
            </a:r>
            <a:r>
              <a:rPr lang="en-GB" dirty="0"/>
              <a:t>Early caregiver relationships shape emotional development (McLeod,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Shows why Jenny may struggle to trust/express emotions.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Explain the impact of loss/insecurity in Jenny’s life.</a:t>
            </a:r>
          </a:p>
          <a:p>
            <a:pPr marL="0" indent="0">
              <a:buNone/>
            </a:pPr>
            <a:r>
              <a:rPr lang="en-GB" dirty="0"/>
              <a:t>      </a:t>
            </a:r>
          </a:p>
        </p:txBody>
      </p:sp>
      <p:pic>
        <p:nvPicPr>
          <p:cNvPr id="10" name="Picture 9" descr="A person in a sweater&#10;&#10;AI-generated content may be incorrect.">
            <a:extLst>
              <a:ext uri="{FF2B5EF4-FFF2-40B4-BE49-F238E27FC236}">
                <a16:creationId xmlns:a16="http://schemas.microsoft.com/office/drawing/2014/main" id="{9E9B1870-A6A9-1B6A-94A5-5A6F74AE27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78" r="1" b="34119"/>
          <a:stretch>
            <a:fillRect/>
          </a:stretch>
        </p:blipFill>
        <p:spPr>
          <a:xfrm>
            <a:off x="6515944" y="2120900"/>
            <a:ext cx="4639736" cy="37481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932248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n on a spiral notebook&#10;&#10;AI-generated content may be incorrect.">
            <a:extLst>
              <a:ext uri="{FF2B5EF4-FFF2-40B4-BE49-F238E27FC236}">
                <a16:creationId xmlns:a16="http://schemas.microsoft.com/office/drawing/2014/main" id="{668C3465-F7EB-8380-31E3-5728E95D80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8125" r="9247" b="-1"/>
          <a:stretch>
            <a:fillRect/>
          </a:stretch>
        </p:blipFill>
        <p:spPr>
          <a:xfrm>
            <a:off x="0" y="879480"/>
            <a:ext cx="6311900" cy="5099039"/>
          </a:xfrm>
          <a:prstGeom prst="rect">
            <a:avLst/>
          </a:prstGeom>
          <a:noFill/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CCBAAA8-DE36-46A7-8728-72C3486FDB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2321" y="979289"/>
            <a:ext cx="5089793" cy="4143554"/>
          </a:xfrm>
        </p:spPr>
        <p:txBody>
          <a:bodyPr vert="horz" lIns="0" tIns="45720" rIns="0" bIns="45720" rtlCol="0" anchor="b">
            <a:norm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tx1"/>
                </a:solidFill>
              </a:rPr>
              <a:t>Erikson helps explain Jenny’s development needs.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br>
              <a:rPr lang="en-GB" sz="2000" dirty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>Useful farmwork  for understanding Jenny’s situation.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br>
              <a:rPr lang="en-GB" sz="2000" dirty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>Best combined with Bowlby (fully view of her emotions).</a:t>
            </a:r>
          </a:p>
          <a:p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The essential role of psychology in HSC: key to understanding and supporting young people effectively.</a:t>
            </a:r>
          </a:p>
        </p:txBody>
      </p:sp>
    </p:spTree>
    <p:extLst>
      <p:ext uri="{BB962C8B-B14F-4D97-AF65-F5344CB8AC3E}">
        <p14:creationId xmlns:p14="http://schemas.microsoft.com/office/powerpoint/2010/main" val="25968977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06F69-91FA-EABE-BD94-9C069F367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FDAED-6235-68F8-AAE1-2BC321BFF5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1412" y="1737360"/>
            <a:ext cx="11622223" cy="4739833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+mj-lt"/>
              <a:buAutoNum type="arabicPeriod"/>
            </a:pPr>
            <a:endParaRPr lang="en-GB" sz="1100" dirty="0"/>
          </a:p>
          <a:p>
            <a:pPr marL="342900" indent="-342900">
              <a:buFont typeface="+mj-lt"/>
              <a:buAutoNum type="arabicPeriod"/>
            </a:pPr>
            <a:r>
              <a:rPr lang="en-GB" sz="1300" dirty="0"/>
              <a:t>Cherry, K. (2024) ‘Identity vs. role confusion in psychosocial development’, </a:t>
            </a:r>
            <a:r>
              <a:rPr lang="en-GB" sz="1300" i="1" dirty="0"/>
              <a:t>Verywell Mind</a:t>
            </a:r>
            <a:r>
              <a:rPr lang="en-GB" sz="1300" dirty="0"/>
              <a:t>. Available at: </a:t>
            </a:r>
            <a:r>
              <a:rPr lang="en-GB" sz="1300" b="1" dirty="0">
                <a:hlinkClick r:id="rId2"/>
              </a:rPr>
              <a:t>https://www.verywellmind.com/identity-vs-role-confusion-2795735</a:t>
            </a:r>
            <a:r>
              <a:rPr lang="en-GB" sz="1300" dirty="0"/>
              <a:t> (Accessed: 4 February 2026).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300" dirty="0"/>
              <a:t>Children’s Commissioner for England (2023) </a:t>
            </a:r>
            <a:r>
              <a:rPr lang="en-GB" sz="1300" i="1" dirty="0"/>
              <a:t>The Big Ask: Voices of young carers</a:t>
            </a:r>
            <a:r>
              <a:rPr lang="en-GB" sz="1300" dirty="0"/>
              <a:t>. London: Children’s Commissioner for England. Available at: </a:t>
            </a:r>
            <a:r>
              <a:rPr lang="en-GB" sz="1300" b="1" dirty="0">
                <a:hlinkClick r:id="rId3"/>
              </a:rPr>
              <a:t>https://www.childrenscommissioner.gov.uk/blog/the-big-ask-voices-shining-a-light-on-young-carers/</a:t>
            </a:r>
            <a:r>
              <a:rPr lang="en-GB" sz="1300" dirty="0"/>
              <a:t> (Accessed: 4 February 2026).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300" dirty="0"/>
              <a:t>Department for Education (2017) </a:t>
            </a:r>
            <a:r>
              <a:rPr lang="en-GB" sz="1300" i="1" dirty="0"/>
              <a:t>The lives of young carers in England</a:t>
            </a:r>
            <a:r>
              <a:rPr lang="en-GB" sz="1300" dirty="0"/>
              <a:t> (DfE-RR499). London: Department for Education. Available at: </a:t>
            </a:r>
            <a:r>
              <a:rPr lang="en-GB" sz="1300" b="1" dirty="0">
                <a:hlinkClick r:id="rId4"/>
              </a:rPr>
              <a:t>https://assets.publishing.service.gov.uk/media/5a80eaec40f0b62305b8de15/DFE-RR499_The_lives_of_young_carers_in_England.pdf</a:t>
            </a:r>
            <a:r>
              <a:rPr lang="en-GB" sz="1300" dirty="0"/>
              <a:t> (Accessed: 4 February 2026).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300" dirty="0"/>
              <a:t>Janes, E. et al. (2022) ‘Young carers, mental health and psychosocial wellbeing: A systematic review’, </a:t>
            </a:r>
            <a:r>
              <a:rPr lang="en-GB" sz="1300" i="1" dirty="0"/>
              <a:t>Child: Care, Health and Development</a:t>
            </a:r>
            <a:r>
              <a:rPr lang="en-GB" sz="1300" dirty="0"/>
              <a:t>, 48(6), pp. 1034–1050. Available at: </a:t>
            </a:r>
            <a:r>
              <a:rPr lang="en-GB" sz="1300" b="1" dirty="0">
                <a:hlinkClick r:id="rId5"/>
              </a:rPr>
              <a:t>https://pubmed.ncbi.nlm.nih.gov/34753209/</a:t>
            </a:r>
            <a:r>
              <a:rPr lang="en-GB" sz="1300" dirty="0"/>
              <a:t> (Accessed: 9 February 2026).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300" dirty="0"/>
              <a:t>Jeong, H.J., Moore, T.M., Durham, E.L., Reimann, G.E., Dupont, R.M., Cardenas-Iñiguez, C., Berman, M.G., Lahey, B.B. and Kaczkurkin, A.N. (2022) ‘General and specific factors of environmental stress and their associations with brain structure and dimensions of psychopathology’, </a:t>
            </a:r>
            <a:r>
              <a:rPr lang="en-GB" sz="1300" i="1" dirty="0"/>
              <a:t>Biological Psychiatry: Global Open Science</a:t>
            </a:r>
            <a:r>
              <a:rPr lang="en-GB" sz="1300" dirty="0"/>
              <a:t>, 3(3), pp. 480–489. Available at: </a:t>
            </a:r>
            <a:r>
              <a:rPr lang="en-GB" sz="1300" b="1" dirty="0">
                <a:hlinkClick r:id="rId6"/>
              </a:rPr>
              <a:t>https://www.sciencedirect.com/science/article/pii/S2667174322000593</a:t>
            </a:r>
            <a:r>
              <a:rPr lang="en-GB" sz="1300" dirty="0"/>
              <a:t> (Accessed: 10 February 2026).​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300" dirty="0"/>
              <a:t>McLeod, S. (2023) ‘Erik Erikson’s stages of psychosocial development’, </a:t>
            </a:r>
            <a:r>
              <a:rPr lang="en-GB" sz="1300" i="1" dirty="0"/>
              <a:t>Simply Psychology</a:t>
            </a:r>
            <a:r>
              <a:rPr lang="en-GB" sz="1300" dirty="0"/>
              <a:t>. Available at: </a:t>
            </a:r>
            <a:r>
              <a:rPr lang="en-GB" sz="1300" dirty="0">
                <a:hlinkClick r:id="rId7"/>
              </a:rPr>
              <a:t>https://www.simplypsychology.org/Erik-Erikson.html</a:t>
            </a:r>
            <a:r>
              <a:rPr lang="en-GB" sz="1300" dirty="0"/>
              <a:t> (Accessed: 4 February 2026).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300" dirty="0"/>
              <a:t>McLeod, S. (2025) ‘John Bowlby’s attachment theory’, </a:t>
            </a:r>
            <a:r>
              <a:rPr lang="en-GB" sz="1300" i="1" dirty="0"/>
              <a:t>Simply Psychology</a:t>
            </a:r>
            <a:r>
              <a:rPr lang="en-GB" sz="1300" dirty="0"/>
              <a:t>. Available at: </a:t>
            </a:r>
            <a:r>
              <a:rPr lang="en-GB" sz="1300" b="1" dirty="0">
                <a:hlinkClick r:id="rId8"/>
              </a:rPr>
              <a:t>https://www.simplypsychology.org/bowlby.html</a:t>
            </a:r>
            <a:r>
              <a:rPr lang="en-GB" sz="1300" dirty="0"/>
              <a:t> (Accessed: 9 February 2026).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300" dirty="0"/>
              <a:t>Stevens, M., Brimblecombe, N., Fernández, J.-L., Knapp, M. and King, D. (2024) ‘Young carers’ experiences of services and support: What is helpful and how can support be improved?’, </a:t>
            </a:r>
            <a:r>
              <a:rPr lang="en-GB" sz="1300" i="1" dirty="0"/>
              <a:t>PLOS ONE</a:t>
            </a:r>
            <a:r>
              <a:rPr lang="en-GB" sz="1300" dirty="0"/>
              <a:t>, 19(3), e0300551. </a:t>
            </a:r>
            <a:r>
              <a:rPr lang="en-GB" sz="1300" dirty="0">
                <a:hlinkClick r:id="rId9"/>
              </a:rPr>
              <a:t>https://doi.org/10.1371/journal.pone.0300551</a:t>
            </a:r>
            <a:endParaRPr lang="en-GB" sz="1300" dirty="0"/>
          </a:p>
          <a:p>
            <a:pPr marL="342900" indent="-342900">
              <a:buFont typeface="+mj-lt"/>
              <a:buAutoNum type="arabicPeriod"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03332251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 Company All Hands_Win32_MS v3" id="{1F352A5D-0EBE-49A2-9FF7-DEF81AB6F3C6}" vid="{D35781EA-2188-4D84-8966-791644CE13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941CA7C-A0BF-44EF-B2E5-7539C3B9B0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E0A2CB4-6869-426F-8BC4-A32C90CBE26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4E879E6-8FFE-4154-8F2A-F7518B89B376}">
  <ds:schemaRefs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dcmitype/"/>
    <ds:schemaRef ds:uri="71af3243-3dd4-4a8d-8c0d-dd76da1f02a5"/>
    <ds:schemaRef ds:uri="http://purl.org/dc/elements/1.1/"/>
    <ds:schemaRef ds:uri="16c05727-aa75-4e4a-9b5f-8a80a1165891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Classic company all hands presentation</Template>
  <TotalTime>1566</TotalTime>
  <Words>1106</Words>
  <Application>Microsoft Office PowerPoint</Application>
  <PresentationFormat>Widescreen</PresentationFormat>
  <Paragraphs>86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Calibri</vt:lpstr>
      <vt:lpstr>Wingdings</vt:lpstr>
      <vt:lpstr>RetrospectVTI</vt:lpstr>
      <vt:lpstr> </vt:lpstr>
      <vt:lpstr>  Jenny’s Development and Wellbeing Using Erikson’s Theory</vt:lpstr>
      <vt:lpstr>Overview of Erikson’s Theory</vt:lpstr>
      <vt:lpstr>Applying Key Concepts to Jenny </vt:lpstr>
      <vt:lpstr>Practical Strategies to Support Jenny</vt:lpstr>
      <vt:lpstr> Nature vs Nurture </vt:lpstr>
      <vt:lpstr>  Evaluation</vt:lpstr>
      <vt:lpstr>Alternative Theory</vt:lpstr>
      <vt:lpstr>Erikson helps explain Jenny’s development needs.  Useful farmwork  for understanding Jenny’s situation.  Best combined with Bowlby (fully view of her emotions).  The essential role of psychology in HSC: key to understanding and supporting young people effectively.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Ahlam Bchini (2439423)</dc:creator>
  <cp:lastModifiedBy>Ahlam Bchini (2439423)</cp:lastModifiedBy>
  <cp:revision>5</cp:revision>
  <dcterms:created xsi:type="dcterms:W3CDTF">2026-02-04T14:05:56Z</dcterms:created>
  <dcterms:modified xsi:type="dcterms:W3CDTF">2026-02-12T15:52:53Z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