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6" autoAdjust="0"/>
    <p:restoredTop sz="94660"/>
  </p:normalViewPr>
  <p:slideViewPr>
    <p:cSldViewPr snapToGrid="0">
      <p:cViewPr varScale="1">
        <p:scale>
          <a:sx n="150" d="100"/>
          <a:sy n="150" d="100"/>
        </p:scale>
        <p:origin x="217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B0448B-EBB5-442B-97A8-94F410E9AF03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59122E-B2DC-4DF9-824C-19237FEB7C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907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59122E-B2DC-4DF9-824C-19237FEB7CA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8059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59122E-B2DC-4DF9-824C-19237FEB7CA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67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59122E-B2DC-4DF9-824C-19237FEB7CA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321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59122E-B2DC-4DF9-824C-19237FEB7CA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952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59122E-B2DC-4DF9-824C-19237FEB7CA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695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59122E-B2DC-4DF9-824C-19237FEB7CA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8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2A110-3B42-EEA1-C256-157E754E3B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A3FD86-1DB7-D61C-C764-CA02980855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73542-42F8-77D6-EFCF-DEA828CD0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F3C07-2FF4-AEAA-E673-9DFF0A137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C3626-963F-A5E5-1822-A3063C761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95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70F14-BAB0-B208-C96B-9726DAA92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430A7-0327-428B-5CBF-64CEDC0D3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87CD9-34F4-B98F-4D2E-531FBB550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A528F-FF25-6207-DFCF-4A1642B67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7FCEB-32A3-B9CD-77C3-73F3EF061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943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AD0B4-7A3D-C231-9DB3-E70848585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253CD-7EF5-DB07-2FE5-65862E17A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3DC27-5620-2ECE-A124-373B802E8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9D9AF-EF82-121C-24E7-504BA64F2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C523C-BA36-6C83-8D5D-2CE38AE3F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878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3BBAE-CB3B-55D1-7EAF-BAA0F3F10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A24CF-9813-3D9F-0473-A8B6630280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72AE8E-60EC-A257-46A7-DAB6091DF1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2544B4-E66A-739F-E570-4D62915FD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43BAC1-D1BB-CCA6-E6E8-04ABB1508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5B2425-2080-546D-1F9E-0909037AE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450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58ABE-5E98-CF4E-81F9-29B0141E7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66CECD-F12A-F309-676F-5338DCA379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D14C7-79DD-82C6-D39A-0B052F26B5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E6833D-4D46-693B-F4BB-1FB15221AB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654083-25EA-9B42-7113-173C05D219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694B22-B606-56F0-C8D8-6664930D7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E8D6AC-D617-31B7-4129-00312EB06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C2D7E7-45B8-B9C1-1A10-9AC6177AF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96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D3510-D03F-1513-AD45-EDC88B6F9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0A1A6F-8B4D-9375-BA87-E6C36F02F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11B631-D0D6-4572-10D9-D0C5DD963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7A97A3-DC92-0867-D50D-833C56FB6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867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533A5A-1D29-3222-31F7-B304035E2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2BE5C2-D8ED-FA18-6F2E-1B8A82E20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8F7F23-D563-E5A3-0EEF-5584F1C0D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993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C680D-DF78-519C-3DF7-F85AA7199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1C289-6A5F-AAE2-8C79-806CBBFDE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14062A-2FDA-3CD5-7ADB-EB608ADFA0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6570E8-E859-C8A1-8A71-5D8C0C28B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E9423-6DD2-1E7E-C3E6-5D77B9F6A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F0D86B-C3CA-F066-DF9E-9C76AF44B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389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447CC-3E78-DB91-79BC-8B63257D9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8273FC-0EBD-30A6-B1BB-C9CD99F17D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93E50-90E9-C2FC-4531-856A93A4D6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93BBAA-B2FA-FD86-4348-B00E47AD7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47F779-3384-B67F-22F7-D7750A9B4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2D0E5-F435-96ED-7AFF-08A34DE4F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481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07112-D208-2098-2923-8368DCF78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785734-5A37-E8C0-3DC1-E552E8B012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15A94-AF67-A23D-5A67-EFE1C721C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CA39B-497A-72A2-AE91-1C1DDB163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5F7E5C-B338-CA48-0FF7-D279C6754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536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0F29E6-9EB8-3254-8184-BA51AECCCC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5ED6AA-A5A6-EFBA-90BF-02E1A2B3B4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49680A-2FB7-3F87-DFEC-D710FEB5C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40F35-B6F6-C58A-690E-B682F7072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0BDEE-C3BF-415E-B664-DE0E35CA5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518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880160-B104-CB77-3C2F-79EF0B81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E7D9D-7895-ABF4-4700-A3D35EF83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C73D7-7960-FB3A-EEF4-B5DE23E9E4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D3499A-2E5C-416B-8830-C4B2CBBA76F1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BE108-F35B-6813-B7EF-B652179CE2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2FBFE-6B95-0ED1-0AA3-FF07259F72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8C481D-54D0-4033-8E4F-915BCE7DBD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573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6AE101-ABE6-057B-C0C1-3E93A2AD97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960100" cy="3354555"/>
          </a:xfrm>
        </p:spPr>
        <p:txBody>
          <a:bodyPr anchor="b">
            <a:normAutofit/>
          </a:bodyPr>
          <a:lstStyle/>
          <a:p>
            <a:pPr algn="l"/>
            <a:r>
              <a:rPr lang="en-US" dirty="0"/>
              <a:t>Fundamentals of CPU Processing: </a:t>
            </a:r>
            <a:br>
              <a:rPr lang="en-US" dirty="0"/>
            </a:br>
            <a:r>
              <a:rPr lang="en-US" dirty="0"/>
              <a:t>The Fetch-Execute Cycle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EA435-8F49-3018-A98D-1E36BA3972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/>
              <a:t>Dr Md Shantanu Islam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506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6D433-75BE-E6D0-062F-21D5718B0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 dirty="0"/>
              <a:t>What is a CPU?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1EEF72-75AC-0735-BFD4-3EA6ABB1E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764322" cy="3410712"/>
          </a:xfrm>
        </p:spPr>
        <p:txBody>
          <a:bodyPr anchor="t">
            <a:normAutofit/>
          </a:bodyPr>
          <a:lstStyle/>
          <a:p>
            <a:r>
              <a:rPr lang="en-US" sz="2200" dirty="0"/>
              <a:t>Central Processing Unit</a:t>
            </a:r>
          </a:p>
          <a:p>
            <a:r>
              <a:rPr lang="en-US" sz="2200" dirty="0"/>
              <a:t>Process Instruction</a:t>
            </a:r>
          </a:p>
          <a:p>
            <a:r>
              <a:rPr lang="en-US" sz="2200" dirty="0"/>
              <a:t>Control Other Components</a:t>
            </a:r>
          </a:p>
          <a:p>
            <a:r>
              <a:rPr lang="en-US" sz="2200" dirty="0"/>
              <a:t>Handles Data flow</a:t>
            </a:r>
          </a:p>
        </p:txBody>
      </p:sp>
      <p:pic>
        <p:nvPicPr>
          <p:cNvPr id="5" name="Content Placeholder 4" descr="A diagram of a computer chip&#10;&#10;Description automatically generated">
            <a:extLst>
              <a:ext uri="{FF2B5EF4-FFF2-40B4-BE49-F238E27FC236}">
                <a16:creationId xmlns:a16="http://schemas.microsoft.com/office/drawing/2014/main" id="{90CCEE65-CB5F-8676-3255-40B79E9484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1769" y="1780737"/>
            <a:ext cx="6903720" cy="32965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FFA06B-1E18-A7C1-7983-D652CAA5B3FB}"/>
              </a:ext>
            </a:extLst>
          </p:cNvPr>
          <p:cNvSpPr txBox="1"/>
          <p:nvPr/>
        </p:nvSpPr>
        <p:spPr>
          <a:xfrm>
            <a:off x="6513796" y="3489637"/>
            <a:ext cx="5861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DATA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6125270-B683-29D9-1338-90C1D8C51717}"/>
              </a:ext>
            </a:extLst>
          </p:cNvPr>
          <p:cNvSpPr txBox="1"/>
          <p:nvPr/>
        </p:nvSpPr>
        <p:spPr>
          <a:xfrm>
            <a:off x="6499753" y="2291021"/>
            <a:ext cx="400110" cy="483466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en-GB" sz="1400" dirty="0"/>
              <a:t>101..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54658A9-FC3F-1217-E1A5-309CDF065197}"/>
              </a:ext>
            </a:extLst>
          </p:cNvPr>
          <p:cNvSpPr txBox="1"/>
          <p:nvPr/>
        </p:nvSpPr>
        <p:spPr>
          <a:xfrm>
            <a:off x="6499753" y="4512564"/>
            <a:ext cx="400110" cy="483466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en-GB" sz="1400" dirty="0"/>
              <a:t>101..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F599433-99B7-40B1-2291-CBFADFA2ADDA}"/>
              </a:ext>
            </a:extLst>
          </p:cNvPr>
          <p:cNvSpPr txBox="1"/>
          <p:nvPr/>
        </p:nvSpPr>
        <p:spPr>
          <a:xfrm>
            <a:off x="7753533" y="3797528"/>
            <a:ext cx="13216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INFORMATION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09841C-9050-CA3A-6995-077BF444049E}"/>
              </a:ext>
            </a:extLst>
          </p:cNvPr>
          <p:cNvSpPr txBox="1"/>
          <p:nvPr/>
        </p:nvSpPr>
        <p:spPr>
          <a:xfrm>
            <a:off x="10011682" y="3555681"/>
            <a:ext cx="400110" cy="483466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en-GB" sz="1400" dirty="0"/>
              <a:t>101..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DFB867F-AAF1-643A-9115-24D9D69A5BE8}"/>
              </a:ext>
            </a:extLst>
          </p:cNvPr>
          <p:cNvSpPr txBox="1"/>
          <p:nvPr/>
        </p:nvSpPr>
        <p:spPr>
          <a:xfrm>
            <a:off x="10018573" y="3863572"/>
            <a:ext cx="400110" cy="483466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en-GB" sz="1400" dirty="0"/>
              <a:t>101..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83420C7-2962-DF7A-E3EA-8E5967AA2FD3}"/>
              </a:ext>
            </a:extLst>
          </p:cNvPr>
          <p:cNvSpPr txBox="1"/>
          <p:nvPr/>
        </p:nvSpPr>
        <p:spPr>
          <a:xfrm>
            <a:off x="7346374" y="4769486"/>
            <a:ext cx="575799" cy="307777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/>
          <a:p>
            <a:r>
              <a:rPr lang="en-GB" sz="1400" dirty="0"/>
              <a:t>001..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E07E6D1-4DA1-208E-AA98-38B489D42EE7}"/>
              </a:ext>
            </a:extLst>
          </p:cNvPr>
          <p:cNvSpPr txBox="1"/>
          <p:nvPr/>
        </p:nvSpPr>
        <p:spPr>
          <a:xfrm>
            <a:off x="8624137" y="4842141"/>
            <a:ext cx="575799" cy="307777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/>
          <a:p>
            <a:r>
              <a:rPr lang="en-GB" sz="1400" dirty="0"/>
              <a:t>001..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E5BBC33-F3F1-0296-3A57-F0382291B48B}"/>
              </a:ext>
            </a:extLst>
          </p:cNvPr>
          <p:cNvSpPr txBox="1"/>
          <p:nvPr/>
        </p:nvSpPr>
        <p:spPr>
          <a:xfrm>
            <a:off x="8999881" y="2332023"/>
            <a:ext cx="400110" cy="483466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en-GB" sz="1400" dirty="0"/>
              <a:t>101..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EBFD923-451B-A1BD-F4C5-98AE82A0BC5B}"/>
              </a:ext>
            </a:extLst>
          </p:cNvPr>
          <p:cNvSpPr txBox="1"/>
          <p:nvPr/>
        </p:nvSpPr>
        <p:spPr>
          <a:xfrm>
            <a:off x="7834322" y="4193376"/>
            <a:ext cx="400110" cy="483466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en-GB" sz="1400" dirty="0"/>
              <a:t>101..</a:t>
            </a:r>
          </a:p>
        </p:txBody>
      </p:sp>
    </p:spTree>
    <p:extLst>
      <p:ext uri="{BB962C8B-B14F-4D97-AF65-F5344CB8AC3E}">
        <p14:creationId xmlns:p14="http://schemas.microsoft.com/office/powerpoint/2010/main" val="2796019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0.00078 0.14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726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8.33333E-7 -0.1192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3" presetClass="path" presetSubtype="0" repeatCount="indefinite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0 L 0.05534 0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3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0.20625 2.59259E-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12" y="0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64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3.7037E-6 L 0.03281 -0.2027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1" y="-10139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42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1.11111E-6 L 0.04375 0.0787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7" y="3935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63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07407E-6 L 0.10104 -0.0298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52" y="-1505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35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2.22222E-6 L -0.09505 -0.053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53" y="-2685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2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1.48148E-6 L 2.70833E-6 0.25857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917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64" presetClass="path" presetSubtype="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2.22222E-6 L -0.00065 -0.2557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" y="-1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8" grpId="0"/>
      <p:bldP spid="29" grpId="0"/>
      <p:bldP spid="30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6D433-75BE-E6D0-062F-21D5718B0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795014" cy="1719072"/>
          </a:xfrm>
        </p:spPr>
        <p:txBody>
          <a:bodyPr anchor="b">
            <a:normAutofit/>
          </a:bodyPr>
          <a:lstStyle/>
          <a:p>
            <a:r>
              <a:rPr lang="en-GB" sz="3800" dirty="0"/>
              <a:t>How CPU works? 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1EEF72-75AC-0735-BFD4-3EA6ABB1E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2000"/>
              <a:t>Fetch-Decode-Execute</a:t>
            </a:r>
          </a:p>
          <a:p>
            <a:r>
              <a:rPr lang="en-US" sz="2000"/>
              <a:t>Fetch: CPU retrieves instruction from memory.</a:t>
            </a:r>
          </a:p>
          <a:p>
            <a:r>
              <a:rPr lang="en-US" sz="2000"/>
              <a:t>Decode: CPU identify the required processing from the instruction</a:t>
            </a:r>
          </a:p>
          <a:p>
            <a:r>
              <a:rPr lang="en-US" sz="2000"/>
              <a:t>Execute: The processes are carried out by the CPU</a:t>
            </a:r>
          </a:p>
        </p:txBody>
      </p:sp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CFEF5F58-2C7B-FA9C-CE07-29C337758C9F}"/>
              </a:ext>
            </a:extLst>
          </p:cNvPr>
          <p:cNvSpPr/>
          <p:nvPr/>
        </p:nvSpPr>
        <p:spPr>
          <a:xfrm rot="10800000">
            <a:off x="6184900" y="1657350"/>
            <a:ext cx="4248150" cy="4806950"/>
          </a:xfrm>
          <a:prstGeom prst="triangle">
            <a:avLst/>
          </a:prstGeom>
          <a:noFill/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C8C9C3-F223-403E-7371-12C715CB311B}"/>
              </a:ext>
            </a:extLst>
          </p:cNvPr>
          <p:cNvSpPr txBox="1"/>
          <p:nvPr/>
        </p:nvSpPr>
        <p:spPr>
          <a:xfrm>
            <a:off x="7531100" y="1340534"/>
            <a:ext cx="1809750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Fetch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24D0A9-DC31-C5C8-D9C2-CECD5EED03D6}"/>
              </a:ext>
            </a:extLst>
          </p:cNvPr>
          <p:cNvSpPr txBox="1"/>
          <p:nvPr/>
        </p:nvSpPr>
        <p:spPr>
          <a:xfrm rot="6824469">
            <a:off x="8529735" y="3619761"/>
            <a:ext cx="1809750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Decode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036185-A3DC-D0C8-1C32-67562060BCC9}"/>
              </a:ext>
            </a:extLst>
          </p:cNvPr>
          <p:cNvSpPr txBox="1"/>
          <p:nvPr/>
        </p:nvSpPr>
        <p:spPr>
          <a:xfrm rot="3960749">
            <a:off x="6270625" y="3574625"/>
            <a:ext cx="1809750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Execute</a:t>
            </a:r>
          </a:p>
        </p:txBody>
      </p:sp>
      <p:sp>
        <p:nvSpPr>
          <p:cNvPr id="11" name="Half Frame 10">
            <a:extLst>
              <a:ext uri="{FF2B5EF4-FFF2-40B4-BE49-F238E27FC236}">
                <a16:creationId xmlns:a16="http://schemas.microsoft.com/office/drawing/2014/main" id="{8429B79C-8149-5092-1678-547F98D7262E}"/>
              </a:ext>
            </a:extLst>
          </p:cNvPr>
          <p:cNvSpPr/>
          <p:nvPr/>
        </p:nvSpPr>
        <p:spPr>
          <a:xfrm rot="15023354">
            <a:off x="9903232" y="2057164"/>
            <a:ext cx="496561" cy="448891"/>
          </a:xfrm>
          <a:prstGeom prst="halfFram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Half Frame 11">
            <a:extLst>
              <a:ext uri="{FF2B5EF4-FFF2-40B4-BE49-F238E27FC236}">
                <a16:creationId xmlns:a16="http://schemas.microsoft.com/office/drawing/2014/main" id="{2F66B897-3B09-7D8D-3BC6-434E004DEC33}"/>
              </a:ext>
            </a:extLst>
          </p:cNvPr>
          <p:cNvSpPr/>
          <p:nvPr/>
        </p:nvSpPr>
        <p:spPr>
          <a:xfrm rot="997212">
            <a:off x="7653776" y="5247400"/>
            <a:ext cx="496561" cy="448891"/>
          </a:xfrm>
          <a:prstGeom prst="halfFram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Half Frame 12">
            <a:extLst>
              <a:ext uri="{FF2B5EF4-FFF2-40B4-BE49-F238E27FC236}">
                <a16:creationId xmlns:a16="http://schemas.microsoft.com/office/drawing/2014/main" id="{87FAC1A7-9569-5F5E-7358-98BE04A666A7}"/>
              </a:ext>
            </a:extLst>
          </p:cNvPr>
          <p:cNvSpPr/>
          <p:nvPr/>
        </p:nvSpPr>
        <p:spPr>
          <a:xfrm rot="7859255">
            <a:off x="6434644" y="1468625"/>
            <a:ext cx="496561" cy="448891"/>
          </a:xfrm>
          <a:prstGeom prst="halfFram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065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6D433-75BE-E6D0-062F-21D5718B0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706114" cy="1719072"/>
          </a:xfrm>
        </p:spPr>
        <p:txBody>
          <a:bodyPr anchor="b">
            <a:normAutofit/>
          </a:bodyPr>
          <a:lstStyle/>
          <a:p>
            <a:r>
              <a:rPr lang="en-GB" sz="3800" dirty="0"/>
              <a:t>1: The Fetch Step 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1EEF72-75AC-0735-BFD4-3EA6ABB1E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 lnSpcReduction="10000"/>
          </a:bodyPr>
          <a:lstStyle/>
          <a:p>
            <a:r>
              <a:rPr lang="en-US" sz="2000" b="1" dirty="0"/>
              <a:t>PC</a:t>
            </a:r>
            <a:r>
              <a:rPr lang="en-US" sz="2000" dirty="0"/>
              <a:t> identifies the address of </a:t>
            </a:r>
            <a:r>
              <a:rPr lang="en-US" sz="2000" dirty="0">
                <a:solidFill>
                  <a:srgbClr val="FF0000"/>
                </a:solidFill>
              </a:rPr>
              <a:t>next instruction</a:t>
            </a:r>
          </a:p>
          <a:p>
            <a:r>
              <a:rPr lang="en-US" sz="2000" dirty="0"/>
              <a:t>The address is update on </a:t>
            </a:r>
            <a:r>
              <a:rPr lang="en-US" sz="2000" b="1" dirty="0"/>
              <a:t>MAR</a:t>
            </a:r>
          </a:p>
          <a:p>
            <a:r>
              <a:rPr lang="en-US" sz="2000" dirty="0"/>
              <a:t>Instruction is fetched from the memory and placed in </a:t>
            </a:r>
            <a:r>
              <a:rPr lang="en-US" sz="2000" b="1" dirty="0"/>
              <a:t>MDR</a:t>
            </a:r>
          </a:p>
          <a:p>
            <a:r>
              <a:rPr lang="en-US" sz="2000" dirty="0"/>
              <a:t>The instruction is loaded into IR</a:t>
            </a:r>
          </a:p>
          <a:p>
            <a:r>
              <a:rPr lang="en-US" sz="2000" b="1" dirty="0"/>
              <a:t>PC</a:t>
            </a:r>
            <a:r>
              <a:rPr lang="en-US" sz="2000" dirty="0"/>
              <a:t> is updated to point to the </a:t>
            </a:r>
            <a:r>
              <a:rPr lang="en-US" sz="2000" dirty="0">
                <a:solidFill>
                  <a:srgbClr val="FF0000"/>
                </a:solidFill>
              </a:rPr>
              <a:t>next instruction</a:t>
            </a:r>
          </a:p>
        </p:txBody>
      </p:sp>
      <p:pic>
        <p:nvPicPr>
          <p:cNvPr id="4" name="Picture 3" descr="A diagram of a computer&#10;&#10;Description automatically generated">
            <a:extLst>
              <a:ext uri="{FF2B5EF4-FFF2-40B4-BE49-F238E27FC236}">
                <a16:creationId xmlns:a16="http://schemas.microsoft.com/office/drawing/2014/main" id="{F485F344-B991-8E18-1F56-6D843C9CBA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762438"/>
            <a:ext cx="6903720" cy="53331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5D989E-C4E9-EDEA-77A2-7EFB99766705}"/>
              </a:ext>
            </a:extLst>
          </p:cNvPr>
          <p:cNvSpPr txBox="1"/>
          <p:nvPr/>
        </p:nvSpPr>
        <p:spPr>
          <a:xfrm>
            <a:off x="5600700" y="4365998"/>
            <a:ext cx="1333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00001100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31A334-D9C5-9A6B-E91D-A6E98783DF5B}"/>
              </a:ext>
            </a:extLst>
          </p:cNvPr>
          <p:cNvSpPr txBox="1"/>
          <p:nvPr/>
        </p:nvSpPr>
        <p:spPr>
          <a:xfrm>
            <a:off x="5600700" y="4998212"/>
            <a:ext cx="1333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00001100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D26E76-3340-4B6C-3312-B403E7BBA7E0}"/>
              </a:ext>
            </a:extLst>
          </p:cNvPr>
          <p:cNvSpPr/>
          <p:nvPr/>
        </p:nvSpPr>
        <p:spPr>
          <a:xfrm>
            <a:off x="8858250" y="2698750"/>
            <a:ext cx="2476500" cy="311150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E6BB26-2703-FD3F-FD72-3C74E8A29E27}"/>
              </a:ext>
            </a:extLst>
          </p:cNvPr>
          <p:cNvSpPr txBox="1"/>
          <p:nvPr/>
        </p:nvSpPr>
        <p:spPr>
          <a:xfrm>
            <a:off x="5600700" y="4365998"/>
            <a:ext cx="1333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00001100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E41AC3-EB9A-E10E-680A-3DF7DB0CAA21}"/>
              </a:ext>
            </a:extLst>
          </p:cNvPr>
          <p:cNvSpPr txBox="1"/>
          <p:nvPr/>
        </p:nvSpPr>
        <p:spPr>
          <a:xfrm>
            <a:off x="10326116" y="2720201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11111111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B195209-7C3C-502A-6ACD-16386497998C}"/>
              </a:ext>
            </a:extLst>
          </p:cNvPr>
          <p:cNvSpPr txBox="1"/>
          <p:nvPr/>
        </p:nvSpPr>
        <p:spPr>
          <a:xfrm>
            <a:off x="5594350" y="5605229"/>
            <a:ext cx="1333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11111111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C4D42B-D876-0890-0EDA-516BB5009F9C}"/>
              </a:ext>
            </a:extLst>
          </p:cNvPr>
          <p:cNvSpPr txBox="1"/>
          <p:nvPr/>
        </p:nvSpPr>
        <p:spPr>
          <a:xfrm>
            <a:off x="5600700" y="4367714"/>
            <a:ext cx="1333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00001101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211C1C-9488-880C-BF40-42B52514B4F8}"/>
              </a:ext>
            </a:extLst>
          </p:cNvPr>
          <p:cNvSpPr/>
          <p:nvPr/>
        </p:nvSpPr>
        <p:spPr>
          <a:xfrm>
            <a:off x="4895850" y="2698750"/>
            <a:ext cx="2476500" cy="4953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73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-2.5E-6 0.0921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0.15677 -0.4682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39" y="-2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36 0.0044 L -0.02136 0.0044 C -0.02149 0.01713 -0.02149 0.03009 -0.02175 0.04352 C -0.02175 0.0456 -0.02214 0.04768 -0.02214 0.04977 C -0.02214 0.07268 -0.02162 0.09861 -0.02136 0.12268 C -0.0211 0.14074 -0.0211 0.15949 -0.02084 0.17824 C -0.02084 0.18079 -0.02019 0.18333 -0.02006 0.18565 C -0.01966 0.19051 -0.0194 0.19537 -0.01901 0.20023 C -0.01927 0.21342 -0.01563 0.22963 -0.01966 0.24004 C -0.02279 0.24745 -0.0293 0.23842 -0.03425 0.23819 C -0.04701 0.23634 -0.04779 0.2368 -0.06433 0.23611 C -0.07305 0.23518 -0.07878 0.23403 -0.08802 0.23611 C -0.0905 0.23657 -0.09297 0.23842 -0.09545 0.24004 C -0.09623 0.24097 -0.09701 0.24282 -0.09805 0.24282 L -0.14584 0.24097 L -0.18034 0.2419 C -0.20222 0.24421 -0.1849 0.24282 -0.23216 0.24282 " pathEditMode="relative" rAng="0" ptsTypes="AAAAAAAAAAAAAAAAA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65" y="11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216 0.24282 L -0.23216 0.24305 C -0.23269 0.24907 -0.23308 0.25579 -0.23334 0.2625 C -0.23386 0.27222 -0.23477 0.3 -0.23594 0.31412 C -0.23646 0.31829 -0.23698 0.32268 -0.2375 0.32685 C -0.23815 0.33148 -0.23959 0.34074 -0.23959 0.34097 C -0.23985 0.34329 -0.23985 0.34606 -0.23998 0.34861 C -0.24037 0.35116 -0.24115 0.35347 -0.24154 0.35625 C -0.24193 0.35833 -0.24232 0.36018 -0.24258 0.36227 C -0.24401 0.37986 -0.24219 0.35972 -0.24414 0.3743 C -0.24453 0.37639 -0.24427 0.37847 -0.24466 0.38032 C -0.24519 0.38171 -0.24623 0.3831 -0.24675 0.38472 C -0.24948 0.39143 -0.24519 0.38495 -0.25131 0.39236 C -0.25222 0.39398 -0.25274 0.39629 -0.25352 0.39768 C -0.2556 0.40092 -0.2573 0.40116 -0.25964 0.40347 C -0.26068 0.4044 -0.26133 0.40602 -0.26224 0.40694 C -0.26341 0.40787 -0.2681 0.41157 -0.27045 0.41227 C -0.27227 0.4125 -0.27396 0.41296 -0.27565 0.41319 C -0.2836 0.41342 -0.29154 0.41342 -0.29935 0.41389 C -0.30625 0.41713 -0.29961 0.41481 -0.30964 0.41481 C -0.32214 0.41481 -0.33438 0.41528 -0.34675 0.41574 L -0.36732 0.41736 L -0.38125 0.41898 C -0.38724 0.41967 -0.38529 0.41875 -0.38841 0.42106 " pathEditMode="relative" rAng="0" ptsTypes="AAAAAAAAAAAAAAAAAAAAAAAA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13" y="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33 -0.00046 L 0.00052 -0.25417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3" y="-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8" grpId="0" animBg="1"/>
      <p:bldP spid="10" grpId="0"/>
      <p:bldP spid="11" grpId="0"/>
      <p:bldP spid="11" grpId="1"/>
      <p:bldP spid="11" grpId="2"/>
      <p:bldP spid="12" grpId="0"/>
      <p:bldP spid="12" grpId="1"/>
      <p:bldP spid="13" grpId="0"/>
      <p:bldP spid="1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6D433-75BE-E6D0-062F-21D5718B0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2: The Decode Step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1EEF72-75AC-0735-BFD4-3EA6ABB1E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r>
              <a:rPr lang="en-US" sz="1700" dirty="0"/>
              <a:t>The instruction is stored in </a:t>
            </a:r>
            <a:r>
              <a:rPr lang="en-US" sz="1700" b="1" dirty="0"/>
              <a:t>IR</a:t>
            </a:r>
            <a:r>
              <a:rPr lang="en-US" sz="1700" dirty="0"/>
              <a:t> from previous step</a:t>
            </a:r>
          </a:p>
          <a:p>
            <a:r>
              <a:rPr lang="en-US" sz="1700" b="1" dirty="0"/>
              <a:t>CU</a:t>
            </a:r>
            <a:r>
              <a:rPr lang="en-US" sz="1700" dirty="0"/>
              <a:t> examines the contents of </a:t>
            </a:r>
            <a:r>
              <a:rPr lang="en-US" sz="1700" b="1" dirty="0"/>
              <a:t>IR</a:t>
            </a:r>
          </a:p>
          <a:p>
            <a:r>
              <a:rPr lang="en-US" sz="1700" b="1" dirty="0"/>
              <a:t>CU</a:t>
            </a:r>
            <a:r>
              <a:rPr lang="en-US" sz="1700" dirty="0"/>
              <a:t> identify </a:t>
            </a:r>
            <a:r>
              <a:rPr lang="en-US" sz="1700" dirty="0">
                <a:solidFill>
                  <a:srgbClr val="FF0000"/>
                </a:solidFill>
              </a:rPr>
              <a:t>Opcode</a:t>
            </a:r>
            <a:r>
              <a:rPr lang="en-US" sz="1700" dirty="0"/>
              <a:t> and </a:t>
            </a:r>
            <a:r>
              <a:rPr lang="en-US" sz="1700" dirty="0">
                <a:solidFill>
                  <a:srgbClr val="FF0000"/>
                </a:solidFill>
              </a:rPr>
              <a:t>Operands</a:t>
            </a:r>
            <a:r>
              <a:rPr lang="en-US" sz="1700" dirty="0"/>
              <a:t> from the instruction</a:t>
            </a:r>
            <a:endParaRPr lang="en-US" sz="1700" b="1" dirty="0"/>
          </a:p>
          <a:p>
            <a:r>
              <a:rPr lang="en-US" sz="1700" b="1" dirty="0"/>
              <a:t>Opcode</a:t>
            </a:r>
            <a:r>
              <a:rPr lang="en-US" sz="1700" dirty="0"/>
              <a:t> describe the operation to perform</a:t>
            </a:r>
          </a:p>
          <a:p>
            <a:pPr lvl="1"/>
            <a:r>
              <a:rPr lang="en-US" sz="1300" dirty="0"/>
              <a:t>Mathematical, Logical, data movement</a:t>
            </a:r>
          </a:p>
          <a:p>
            <a:r>
              <a:rPr lang="en-US" sz="1700" dirty="0"/>
              <a:t>Operands will have either data or address of data</a:t>
            </a:r>
          </a:p>
        </p:txBody>
      </p:sp>
      <p:pic>
        <p:nvPicPr>
          <p:cNvPr id="7" name="Picture 6" descr="A screenshot of a computer program&#10;&#10;Description automatically generated">
            <a:extLst>
              <a:ext uri="{FF2B5EF4-FFF2-40B4-BE49-F238E27FC236}">
                <a16:creationId xmlns:a16="http://schemas.microsoft.com/office/drawing/2014/main" id="{88AD1ED7-F518-704E-8B18-0FE8037451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3011" y="741391"/>
            <a:ext cx="2934567" cy="5384528"/>
          </a:xfrm>
          <a:prstGeom prst="rect">
            <a:avLst/>
          </a:pr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03B051E1-704C-75E4-8779-623DD7F2B6C4}"/>
              </a:ext>
            </a:extLst>
          </p:cNvPr>
          <p:cNvSpPr txBox="1"/>
          <p:nvPr/>
        </p:nvSpPr>
        <p:spPr>
          <a:xfrm>
            <a:off x="6605016" y="3825101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11011011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6E07A7-A1D4-339B-385C-68AA383245E3}"/>
              </a:ext>
            </a:extLst>
          </p:cNvPr>
          <p:cNvSpPr txBox="1"/>
          <p:nvPr/>
        </p:nvSpPr>
        <p:spPr>
          <a:xfrm>
            <a:off x="6605016" y="4441051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00001110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0B7538D-CC17-99CC-3057-D745CDDE1623}"/>
              </a:ext>
            </a:extLst>
          </p:cNvPr>
          <p:cNvSpPr txBox="1"/>
          <p:nvPr/>
        </p:nvSpPr>
        <p:spPr>
          <a:xfrm>
            <a:off x="6605016" y="5054276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00001100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84E1980-B0ED-006C-F6E1-F011E5D9F649}"/>
              </a:ext>
            </a:extLst>
          </p:cNvPr>
          <p:cNvSpPr txBox="1"/>
          <p:nvPr/>
        </p:nvSpPr>
        <p:spPr>
          <a:xfrm>
            <a:off x="6605016" y="5667501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11111111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11184AC-F6B3-D67A-C9F6-8EFD5CD8AE1F}"/>
              </a:ext>
            </a:extLst>
          </p:cNvPr>
          <p:cNvSpPr/>
          <p:nvPr/>
        </p:nvSpPr>
        <p:spPr>
          <a:xfrm>
            <a:off x="5807444" y="2673350"/>
            <a:ext cx="2476500" cy="4953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4B614C34-2901-A097-938B-1D4C5740CC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54145" y="1965325"/>
            <a:ext cx="2447925" cy="51435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1FCAE-68C1-6148-2B1D-C677F2CC7AA4}"/>
              </a:ext>
            </a:extLst>
          </p:cNvPr>
          <p:cNvSpPr txBox="1"/>
          <p:nvPr/>
        </p:nvSpPr>
        <p:spPr>
          <a:xfrm>
            <a:off x="9493250" y="2095984"/>
            <a:ext cx="1867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11011011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D059EE3-7719-6BEF-8AF4-91AADE0733D3}"/>
              </a:ext>
            </a:extLst>
          </p:cNvPr>
          <p:cNvSpPr txBox="1"/>
          <p:nvPr/>
        </p:nvSpPr>
        <p:spPr>
          <a:xfrm>
            <a:off x="9493250" y="2095984"/>
            <a:ext cx="1867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110</a:t>
            </a:r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4796BEAD-7330-396F-A68B-B14C1DD8231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06495" y="3022728"/>
            <a:ext cx="2943225" cy="50482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39A009C5-7DA6-8C4B-E47E-6AC70DF3C5ED}"/>
              </a:ext>
            </a:extLst>
          </p:cNvPr>
          <p:cNvSpPr txBox="1"/>
          <p:nvPr/>
        </p:nvSpPr>
        <p:spPr>
          <a:xfrm>
            <a:off x="10059818" y="2095984"/>
            <a:ext cx="1867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11011</a:t>
            </a:r>
          </a:p>
        </p:txBody>
      </p:sp>
    </p:spTree>
    <p:extLst>
      <p:ext uri="{BB962C8B-B14F-4D97-AF65-F5344CB8AC3E}">
        <p14:creationId xmlns:p14="http://schemas.microsoft.com/office/powerpoint/2010/main" val="345671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5.55112E-17 L -0.04583 0.1460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2" y="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5.55112E-17 L 0.01914 0.14884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1" y="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8" grpId="0"/>
      <p:bldP spid="29" grpId="0"/>
      <p:bldP spid="29" grpId="1"/>
      <p:bldP spid="32" grpId="0"/>
      <p:bldP spid="3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6D433-75BE-E6D0-062F-21D5718B0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0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3: The Execute Step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1EEF72-75AC-0735-BFD4-3EA6ABB1E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1" y="1830543"/>
            <a:ext cx="3455821" cy="4265017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1700" dirty="0"/>
              <a:t>Initialization (</a:t>
            </a:r>
            <a:r>
              <a:rPr lang="en-US" sz="1700" dirty="0">
                <a:solidFill>
                  <a:srgbClr val="FF0000"/>
                </a:solidFill>
              </a:rPr>
              <a:t>CU</a:t>
            </a:r>
            <a:r>
              <a:rPr lang="en-US" sz="1700" dirty="0"/>
              <a:t>)</a:t>
            </a:r>
          </a:p>
          <a:p>
            <a:pPr lvl="1"/>
            <a:r>
              <a:rPr lang="en-US" sz="1300" dirty="0"/>
              <a:t>Sends necessary control signals to appropriate components (ALU, registers, memory)</a:t>
            </a:r>
          </a:p>
          <a:p>
            <a:pPr lvl="1"/>
            <a:r>
              <a:rPr lang="en-US" sz="1300" dirty="0"/>
              <a:t>Coordinates entire process</a:t>
            </a:r>
          </a:p>
          <a:p>
            <a:r>
              <a:rPr lang="en-US" sz="1700" dirty="0"/>
              <a:t>Retrieve data/operands (</a:t>
            </a:r>
            <a:r>
              <a:rPr lang="en-US" sz="1700" b="1" dirty="0"/>
              <a:t>optional</a:t>
            </a:r>
            <a:r>
              <a:rPr lang="en-US" sz="1700" dirty="0"/>
              <a:t>)</a:t>
            </a:r>
          </a:p>
          <a:p>
            <a:pPr lvl="1"/>
            <a:r>
              <a:rPr lang="en-US" sz="1300" dirty="0"/>
              <a:t>Data can be fetched from </a:t>
            </a:r>
            <a:r>
              <a:rPr lang="en-US" sz="1300" dirty="0">
                <a:solidFill>
                  <a:srgbClr val="FF0000"/>
                </a:solidFill>
              </a:rPr>
              <a:t>register</a:t>
            </a:r>
            <a:r>
              <a:rPr lang="en-US" sz="1300" dirty="0"/>
              <a:t> or </a:t>
            </a:r>
            <a:r>
              <a:rPr lang="en-US" sz="1300" dirty="0">
                <a:solidFill>
                  <a:srgbClr val="FF0000"/>
                </a:solidFill>
              </a:rPr>
              <a:t>memory</a:t>
            </a:r>
          </a:p>
          <a:p>
            <a:pPr lvl="1"/>
            <a:r>
              <a:rPr lang="en-US" sz="1300" dirty="0"/>
              <a:t>If data is in register, CU directs appropriate register to supply data to </a:t>
            </a:r>
            <a:r>
              <a:rPr lang="en-US" sz="1300" dirty="0">
                <a:solidFill>
                  <a:srgbClr val="FF0000"/>
                </a:solidFill>
              </a:rPr>
              <a:t>ALU</a:t>
            </a:r>
          </a:p>
          <a:p>
            <a:pPr lvl="1"/>
            <a:r>
              <a:rPr lang="en-US" sz="1300" dirty="0"/>
              <a:t>If data is in </a:t>
            </a:r>
            <a:r>
              <a:rPr lang="en-US" sz="1300" dirty="0">
                <a:solidFill>
                  <a:srgbClr val="FF0000"/>
                </a:solidFill>
              </a:rPr>
              <a:t>memory</a:t>
            </a:r>
            <a:r>
              <a:rPr lang="en-US" sz="1300" dirty="0"/>
              <a:t>, CPU fetches them into register first.</a:t>
            </a:r>
          </a:p>
          <a:p>
            <a:r>
              <a:rPr lang="en-US" sz="1700" dirty="0">
                <a:solidFill>
                  <a:srgbClr val="FF0000"/>
                </a:solidFill>
              </a:rPr>
              <a:t>ALU</a:t>
            </a:r>
            <a:r>
              <a:rPr lang="en-US" sz="1700" b="1" dirty="0"/>
              <a:t> </a:t>
            </a:r>
            <a:r>
              <a:rPr lang="en-US" sz="1700" dirty="0"/>
              <a:t>executes the operation</a:t>
            </a:r>
          </a:p>
          <a:p>
            <a:pPr lvl="1"/>
            <a:r>
              <a:rPr lang="en-US" sz="1300" dirty="0"/>
              <a:t>Arithmetic operation</a:t>
            </a:r>
          </a:p>
          <a:p>
            <a:pPr lvl="1"/>
            <a:r>
              <a:rPr lang="en-US" sz="1300" dirty="0"/>
              <a:t>Logical operation</a:t>
            </a:r>
          </a:p>
          <a:p>
            <a:pPr lvl="1"/>
            <a:r>
              <a:rPr lang="en-US" sz="1300" dirty="0"/>
              <a:t>Data transfer</a:t>
            </a:r>
          </a:p>
          <a:p>
            <a:r>
              <a:rPr lang="en-US" sz="1700" dirty="0"/>
              <a:t>Store (optional)</a:t>
            </a:r>
          </a:p>
          <a:p>
            <a:pPr lvl="1"/>
            <a:r>
              <a:rPr lang="en-US" sz="1300" dirty="0"/>
              <a:t>Register</a:t>
            </a:r>
          </a:p>
          <a:p>
            <a:pPr lvl="1"/>
            <a:r>
              <a:rPr lang="en-US" sz="1300" dirty="0"/>
              <a:t>Memory</a:t>
            </a:r>
          </a:p>
          <a:p>
            <a:r>
              <a:rPr lang="en-US" sz="1700" dirty="0">
                <a:solidFill>
                  <a:srgbClr val="FF0000"/>
                </a:solidFill>
              </a:rPr>
              <a:t>CU</a:t>
            </a:r>
            <a:r>
              <a:rPr lang="en-US" sz="1700" dirty="0"/>
              <a:t> signals completions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A diagram of a computer&#10;&#10;Description automatically generated">
            <a:extLst>
              <a:ext uri="{FF2B5EF4-FFF2-40B4-BE49-F238E27FC236}">
                <a16:creationId xmlns:a16="http://schemas.microsoft.com/office/drawing/2014/main" id="{DBE41894-1E29-E5FE-E0C2-9EFC70D264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762438"/>
            <a:ext cx="6903720" cy="533312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DDFB05A-EF24-421B-6080-BA0E033A8FCE}"/>
              </a:ext>
            </a:extLst>
          </p:cNvPr>
          <p:cNvSpPr/>
          <p:nvPr/>
        </p:nvSpPr>
        <p:spPr>
          <a:xfrm>
            <a:off x="4889500" y="2673350"/>
            <a:ext cx="2476500" cy="4953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21986F-340B-F39B-49B8-37D16BA700C9}"/>
              </a:ext>
            </a:extLst>
          </p:cNvPr>
          <p:cNvSpPr/>
          <p:nvPr/>
        </p:nvSpPr>
        <p:spPr>
          <a:xfrm>
            <a:off x="5080000" y="1508253"/>
            <a:ext cx="2057400" cy="2794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BF2436-C4AB-33DD-8944-A5B35B40CAAE}"/>
              </a:ext>
            </a:extLst>
          </p:cNvPr>
          <p:cNvSpPr txBox="1"/>
          <p:nvPr/>
        </p:nvSpPr>
        <p:spPr>
          <a:xfrm>
            <a:off x="5754116" y="5623051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11111111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857C15-1C9C-E73A-4E83-2E4A6485EF2E}"/>
              </a:ext>
            </a:extLst>
          </p:cNvPr>
          <p:cNvSpPr txBox="1"/>
          <p:nvPr/>
        </p:nvSpPr>
        <p:spPr>
          <a:xfrm>
            <a:off x="5754116" y="5054276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00001100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E6DE70-9928-7443-AAA2-3202807E9B86}"/>
              </a:ext>
            </a:extLst>
          </p:cNvPr>
          <p:cNvSpPr txBox="1"/>
          <p:nvPr/>
        </p:nvSpPr>
        <p:spPr>
          <a:xfrm>
            <a:off x="5754116" y="4415651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00001110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CE1AC4-922A-0457-6111-E95FD1B220C2}"/>
              </a:ext>
            </a:extLst>
          </p:cNvPr>
          <p:cNvSpPr txBox="1"/>
          <p:nvPr/>
        </p:nvSpPr>
        <p:spPr>
          <a:xfrm>
            <a:off x="5754116" y="3854265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11011011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A7B77F9-B582-2A29-1C3F-B0979EF3ACB3}"/>
              </a:ext>
            </a:extLst>
          </p:cNvPr>
          <p:cNvSpPr txBox="1"/>
          <p:nvPr/>
        </p:nvSpPr>
        <p:spPr>
          <a:xfrm>
            <a:off x="10326116" y="2720201"/>
            <a:ext cx="1238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11111111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D3031D1-F795-F78A-2203-0B7E0E81F9DA}"/>
              </a:ext>
            </a:extLst>
          </p:cNvPr>
          <p:cNvSpPr/>
          <p:nvPr/>
        </p:nvSpPr>
        <p:spPr>
          <a:xfrm>
            <a:off x="5080000" y="3320726"/>
            <a:ext cx="2057400" cy="2794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5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22222E-6 L -0.00104 0.0495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36 0.0044 L -0.02136 0.0044 C -0.02149 0.01713 -0.02149 0.03009 -0.02175 0.04352 C -0.02175 0.0456 -0.02214 0.04768 -0.02214 0.04977 C -0.02214 0.07268 -0.02162 0.09861 -0.02136 0.12268 C -0.0211 0.14074 -0.0211 0.15949 -0.02084 0.17824 C -0.02084 0.18079 -0.02019 0.18333 -0.02006 0.18565 C -0.01966 0.19051 -0.0194 0.19537 -0.01901 0.20023 C -0.01927 0.21342 -0.01563 0.22963 -0.01966 0.24004 C -0.02279 0.24745 -0.0293 0.23842 -0.03425 0.23819 C -0.04701 0.23634 -0.04779 0.2368 -0.06433 0.23611 C -0.07305 0.23518 -0.07878 0.23403 -0.08802 0.23611 C -0.0905 0.23657 -0.09297 0.23842 -0.09545 0.24004 C -0.09623 0.24097 -0.09701 0.24282 -0.09805 0.24282 L -0.14584 0.24097 L -0.18034 0.2419 C -0.20222 0.24421 -0.1849 0.24282 -0.23216 0.24282 " pathEditMode="relative" rAng="0" ptsTypes="AAAAAAAAAAAAAAA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65" y="11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216 0.24282 L -0.23216 0.24305 C -0.23269 0.24907 -0.23308 0.25579 -0.23334 0.26273 C -0.23373 0.27245 -0.23464 0.30069 -0.23568 0.31504 C -0.2362 0.31944 -0.23659 0.32384 -0.23711 0.32801 C -0.23776 0.33264 -0.23907 0.34213 -0.23907 0.34236 C -0.23933 0.34467 -0.23933 0.34745 -0.23933 0.35023 C -0.23972 0.35278 -0.2405 0.35509 -0.24076 0.35787 C -0.24115 0.35995 -0.24154 0.3618 -0.2418 0.36412 C -0.2431 0.38194 -0.24141 0.36134 -0.24323 0.37616 C -0.24362 0.37824 -0.24336 0.38055 -0.24362 0.38241 C -0.24414 0.38379 -0.24506 0.38518 -0.24558 0.3868 C -0.24805 0.39375 -0.24414 0.38704 -0.24974 0.39467 C -0.25065 0.39629 -0.25105 0.39861 -0.25183 0.4 C -0.25365 0.40324 -0.25521 0.40347 -0.25743 0.40579 C -0.25834 0.40671 -0.25899 0.40833 -0.25977 0.40949 C -0.26081 0.41041 -0.26511 0.41412 -0.26732 0.41481 C -0.26901 0.41504 -0.27058 0.41551 -0.27214 0.41574 C -0.27943 0.41597 -0.28659 0.41597 -0.29375 0.41643 C -0.30013 0.41967 -0.29401 0.41736 -0.30326 0.41736 C -0.31472 0.41736 -0.32591 0.41782 -0.33724 0.41829 L -0.35612 0.41991 L -0.36888 0.42153 C -0.37435 0.42222 -0.37253 0.42129 -0.37539 0.42384 " pathEditMode="relative" rAng="0" ptsTypes="AAAAAAAAAAAAAAAAAAAAAAAA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61" y="9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5" grpId="2" animBg="1"/>
      <p:bldP spid="13" grpId="0"/>
      <p:bldP spid="13" grpId="1"/>
      <p:bldP spid="13" grpId="2"/>
      <p:bldP spid="14" grpId="0" animBg="1"/>
      <p:bldP spid="1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6D433-75BE-E6D0-062F-21D5718B0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Summary: CPU Fetch-Execute Cycle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3199A783-97D3-5DDD-7619-10ED9E0C7D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23841" y="625684"/>
            <a:ext cx="6389866" cy="545538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D3190C7-1BE4-B480-9AB9-4A6F02AE9383}"/>
              </a:ext>
            </a:extLst>
          </p:cNvPr>
          <p:cNvSpPr txBox="1"/>
          <p:nvPr/>
        </p:nvSpPr>
        <p:spPr>
          <a:xfrm>
            <a:off x="7880350" y="667421"/>
            <a:ext cx="15748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CU sets up the address BUS by transferring the contents of </a:t>
            </a:r>
            <a:r>
              <a:rPr lang="en-GB" sz="1000" dirty="0">
                <a:solidFill>
                  <a:srgbClr val="FF0000"/>
                </a:solidFill>
              </a:rPr>
              <a:t>PC</a:t>
            </a:r>
            <a:r>
              <a:rPr lang="en-GB" sz="1000" dirty="0"/>
              <a:t> to </a:t>
            </a:r>
            <a:r>
              <a:rPr lang="en-GB" sz="1000" dirty="0">
                <a:solidFill>
                  <a:srgbClr val="FF0000"/>
                </a:solidFill>
              </a:rPr>
              <a:t>MAR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C25165-09F3-6BEB-B8D5-353143F37845}"/>
              </a:ext>
            </a:extLst>
          </p:cNvPr>
          <p:cNvSpPr txBox="1"/>
          <p:nvPr/>
        </p:nvSpPr>
        <p:spPr>
          <a:xfrm>
            <a:off x="9740900" y="1410371"/>
            <a:ext cx="1574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CU activates the </a:t>
            </a:r>
            <a:r>
              <a:rPr lang="en-GB" sz="1000" dirty="0">
                <a:solidFill>
                  <a:srgbClr val="FF0000"/>
                </a:solidFill>
              </a:rPr>
              <a:t>read</a:t>
            </a:r>
            <a:r>
              <a:rPr lang="en-GB" sz="1000" dirty="0"/>
              <a:t> lines, and the content is transferred from memory to </a:t>
            </a:r>
            <a:r>
              <a:rPr lang="en-GB" sz="1000" dirty="0">
                <a:solidFill>
                  <a:srgbClr val="FF0000"/>
                </a:solidFill>
              </a:rPr>
              <a:t>MDR</a:t>
            </a:r>
          </a:p>
        </p:txBody>
      </p:sp>
      <p:sp>
        <p:nvSpPr>
          <p:cNvPr id="17" name="Half Frame 16">
            <a:extLst>
              <a:ext uri="{FF2B5EF4-FFF2-40B4-BE49-F238E27FC236}">
                <a16:creationId xmlns:a16="http://schemas.microsoft.com/office/drawing/2014/main" id="{D6FA0B62-0807-B1A7-DB6C-DCE13C0C8016}"/>
              </a:ext>
            </a:extLst>
          </p:cNvPr>
          <p:cNvSpPr/>
          <p:nvPr/>
        </p:nvSpPr>
        <p:spPr>
          <a:xfrm rot="10137056">
            <a:off x="9597878" y="1005765"/>
            <a:ext cx="286045" cy="258585"/>
          </a:xfrm>
          <a:prstGeom prst="halfFram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Half Frame 17">
            <a:extLst>
              <a:ext uri="{FF2B5EF4-FFF2-40B4-BE49-F238E27FC236}">
                <a16:creationId xmlns:a16="http://schemas.microsoft.com/office/drawing/2014/main" id="{C746D5FF-B5CD-7D00-B37A-C9880F6EEB97}"/>
              </a:ext>
            </a:extLst>
          </p:cNvPr>
          <p:cNvSpPr/>
          <p:nvPr/>
        </p:nvSpPr>
        <p:spPr>
          <a:xfrm rot="11847023">
            <a:off x="10759928" y="2204077"/>
            <a:ext cx="286045" cy="258585"/>
          </a:xfrm>
          <a:prstGeom prst="halfFram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Half Frame 19">
            <a:extLst>
              <a:ext uri="{FF2B5EF4-FFF2-40B4-BE49-F238E27FC236}">
                <a16:creationId xmlns:a16="http://schemas.microsoft.com/office/drawing/2014/main" id="{ED213333-E369-4A8D-F654-3F0F6B0824A8}"/>
              </a:ext>
            </a:extLst>
          </p:cNvPr>
          <p:cNvSpPr/>
          <p:nvPr/>
        </p:nvSpPr>
        <p:spPr>
          <a:xfrm rot="13938713">
            <a:off x="10964532" y="3661756"/>
            <a:ext cx="286045" cy="258585"/>
          </a:xfrm>
          <a:prstGeom prst="halfFram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Half Frame 21">
            <a:extLst>
              <a:ext uri="{FF2B5EF4-FFF2-40B4-BE49-F238E27FC236}">
                <a16:creationId xmlns:a16="http://schemas.microsoft.com/office/drawing/2014/main" id="{5A05052C-A442-73BF-5954-82F719ADD042}"/>
              </a:ext>
            </a:extLst>
          </p:cNvPr>
          <p:cNvSpPr/>
          <p:nvPr/>
        </p:nvSpPr>
        <p:spPr>
          <a:xfrm rot="16417640">
            <a:off x="9997928" y="5253915"/>
            <a:ext cx="286045" cy="258585"/>
          </a:xfrm>
          <a:prstGeom prst="halfFram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Half Frame 22">
            <a:extLst>
              <a:ext uri="{FF2B5EF4-FFF2-40B4-BE49-F238E27FC236}">
                <a16:creationId xmlns:a16="http://schemas.microsoft.com/office/drawing/2014/main" id="{B7F4FCC9-34E6-E1CC-E994-FCCE62F7335E}"/>
              </a:ext>
            </a:extLst>
          </p:cNvPr>
          <p:cNvSpPr/>
          <p:nvPr/>
        </p:nvSpPr>
        <p:spPr>
          <a:xfrm rot="5577885">
            <a:off x="7020214" y="1267045"/>
            <a:ext cx="286045" cy="258585"/>
          </a:xfrm>
          <a:prstGeom prst="halfFram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4" name="Half Frame 23">
            <a:extLst>
              <a:ext uri="{FF2B5EF4-FFF2-40B4-BE49-F238E27FC236}">
                <a16:creationId xmlns:a16="http://schemas.microsoft.com/office/drawing/2014/main" id="{E65D609A-B272-383E-31ED-389CD3D13A05}"/>
              </a:ext>
            </a:extLst>
          </p:cNvPr>
          <p:cNvSpPr/>
          <p:nvPr/>
        </p:nvSpPr>
        <p:spPr>
          <a:xfrm rot="4015522">
            <a:off x="6055014" y="2676746"/>
            <a:ext cx="286045" cy="258585"/>
          </a:xfrm>
          <a:prstGeom prst="halfFram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Half Frame 24">
            <a:extLst>
              <a:ext uri="{FF2B5EF4-FFF2-40B4-BE49-F238E27FC236}">
                <a16:creationId xmlns:a16="http://schemas.microsoft.com/office/drawing/2014/main" id="{2C2AA58E-0A28-4C4B-DC83-5B57E1E11991}"/>
              </a:ext>
            </a:extLst>
          </p:cNvPr>
          <p:cNvSpPr/>
          <p:nvPr/>
        </p:nvSpPr>
        <p:spPr>
          <a:xfrm rot="2255595">
            <a:off x="6127063" y="4111845"/>
            <a:ext cx="286045" cy="258585"/>
          </a:xfrm>
          <a:prstGeom prst="halfFram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7" name="Half Frame 26">
            <a:extLst>
              <a:ext uri="{FF2B5EF4-FFF2-40B4-BE49-F238E27FC236}">
                <a16:creationId xmlns:a16="http://schemas.microsoft.com/office/drawing/2014/main" id="{EE3A36C7-1013-A469-446A-8ADCFE4AA43C}"/>
              </a:ext>
            </a:extLst>
          </p:cNvPr>
          <p:cNvSpPr/>
          <p:nvPr/>
        </p:nvSpPr>
        <p:spPr>
          <a:xfrm rot="21376614">
            <a:off x="7326898" y="5502819"/>
            <a:ext cx="286045" cy="258585"/>
          </a:xfrm>
          <a:prstGeom prst="halfFram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3FA10B7-15BF-AC86-7566-51AE814DCCBE}"/>
              </a:ext>
            </a:extLst>
          </p:cNvPr>
          <p:cNvSpPr txBox="1"/>
          <p:nvPr/>
        </p:nvSpPr>
        <p:spPr>
          <a:xfrm>
            <a:off x="10320154" y="2709212"/>
            <a:ext cx="1574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Instruction is sent to </a:t>
            </a:r>
            <a:r>
              <a:rPr lang="en-GB" sz="1000" dirty="0">
                <a:solidFill>
                  <a:srgbClr val="FF0000"/>
                </a:solidFill>
              </a:rPr>
              <a:t>IR</a:t>
            </a:r>
            <a:r>
              <a:rPr lang="en-GB" sz="1000" dirty="0"/>
              <a:t> from </a:t>
            </a:r>
            <a:r>
              <a:rPr lang="en-GB" sz="1000" dirty="0">
                <a:solidFill>
                  <a:srgbClr val="FF0000"/>
                </a:solidFill>
              </a:rPr>
              <a:t>MDR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D2736D6-779A-D88F-C5B3-7F761835939E}"/>
              </a:ext>
            </a:extLst>
          </p:cNvPr>
          <p:cNvSpPr txBox="1"/>
          <p:nvPr/>
        </p:nvSpPr>
        <p:spPr>
          <a:xfrm>
            <a:off x="8024552" y="5433682"/>
            <a:ext cx="17163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CU</a:t>
            </a:r>
            <a:r>
              <a:rPr lang="en-GB" sz="1000" dirty="0">
                <a:solidFill>
                  <a:srgbClr val="FF0000"/>
                </a:solidFill>
              </a:rPr>
              <a:t> </a:t>
            </a:r>
            <a:r>
              <a:rPr lang="en-GB" sz="1000" dirty="0"/>
              <a:t>identifies </a:t>
            </a:r>
            <a:r>
              <a:rPr lang="en-GB" sz="1000" dirty="0">
                <a:solidFill>
                  <a:srgbClr val="FF0000"/>
                </a:solidFill>
              </a:rPr>
              <a:t>Opcode</a:t>
            </a:r>
            <a:r>
              <a:rPr lang="en-GB" sz="1000" dirty="0"/>
              <a:t> &amp; </a:t>
            </a:r>
            <a:r>
              <a:rPr lang="en-GB" sz="1000" dirty="0">
                <a:solidFill>
                  <a:srgbClr val="FF0000"/>
                </a:solidFill>
              </a:rPr>
              <a:t>Operands</a:t>
            </a:r>
            <a:r>
              <a:rPr lang="en-GB" sz="1000" dirty="0"/>
              <a:t> from instruction. Opcode describe the required operation</a:t>
            </a:r>
            <a:endParaRPr lang="en-GB" sz="1000" dirty="0">
              <a:solidFill>
                <a:srgbClr val="FF0000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1712E72-FC64-BF8F-6019-6373D372481A}"/>
              </a:ext>
            </a:extLst>
          </p:cNvPr>
          <p:cNvSpPr txBox="1"/>
          <p:nvPr/>
        </p:nvSpPr>
        <p:spPr>
          <a:xfrm>
            <a:off x="6023033" y="4561664"/>
            <a:ext cx="1574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CU sends necessary signal to appropriate unit and retrieve required data</a:t>
            </a:r>
            <a:endParaRPr lang="en-GB" sz="1000" dirty="0">
              <a:solidFill>
                <a:srgbClr val="FF0000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2FD6115-0C00-DBDE-1AC0-7D2480C901A6}"/>
              </a:ext>
            </a:extLst>
          </p:cNvPr>
          <p:cNvSpPr txBox="1"/>
          <p:nvPr/>
        </p:nvSpPr>
        <p:spPr>
          <a:xfrm>
            <a:off x="5410636" y="3151928"/>
            <a:ext cx="1574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ALU execute the operation</a:t>
            </a:r>
            <a:endParaRPr lang="en-GB" sz="1000" dirty="0">
              <a:solidFill>
                <a:srgbClr val="FF0000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C7045AC-7AD8-5F13-8151-E7772AF71E3E}"/>
              </a:ext>
            </a:extLst>
          </p:cNvPr>
          <p:cNvSpPr txBox="1"/>
          <p:nvPr/>
        </p:nvSpPr>
        <p:spPr>
          <a:xfrm>
            <a:off x="5943600" y="1625483"/>
            <a:ext cx="16774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Data is stored in the register/memory if required, Cu signals completion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174288E-AEFE-1D85-DE25-9501B8AD5B47}"/>
              </a:ext>
            </a:extLst>
          </p:cNvPr>
          <p:cNvSpPr txBox="1"/>
          <p:nvPr/>
        </p:nvSpPr>
        <p:spPr>
          <a:xfrm>
            <a:off x="10002868" y="4346865"/>
            <a:ext cx="1574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FF0000"/>
                </a:solidFill>
              </a:rPr>
              <a:t>PC</a:t>
            </a:r>
            <a:r>
              <a:rPr lang="en-GB" sz="1000" dirty="0"/>
              <a:t> is updated to identify the next instruction</a:t>
            </a:r>
            <a:endParaRPr lang="en-GB" sz="1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739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</TotalTime>
  <Words>378</Words>
  <Application>Microsoft Office PowerPoint</Application>
  <PresentationFormat>Widescreen</PresentationFormat>
  <Paragraphs>87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Fundamentals of CPU Processing:  The Fetch-Execute Cycle</vt:lpstr>
      <vt:lpstr>What is a CPU?</vt:lpstr>
      <vt:lpstr>How CPU works? </vt:lpstr>
      <vt:lpstr>1: The Fetch Step </vt:lpstr>
      <vt:lpstr>2: The Decode Step</vt:lpstr>
      <vt:lpstr>3: The Execute Step </vt:lpstr>
      <vt:lpstr>Summary: CPU Fetch-Execute Cycle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Shantanu Islam</dc:creator>
  <cp:lastModifiedBy>Md Shantanu Islam</cp:lastModifiedBy>
  <cp:revision>13</cp:revision>
  <dcterms:created xsi:type="dcterms:W3CDTF">2024-10-11T19:47:33Z</dcterms:created>
  <dcterms:modified xsi:type="dcterms:W3CDTF">2024-10-15T21:34:40Z</dcterms:modified>
</cp:coreProperties>
</file>