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0"/>
  </p:notesMasterIdLst>
  <p:sldIdLst>
    <p:sldId id="298" r:id="rId5"/>
    <p:sldId id="313" r:id="rId6"/>
    <p:sldId id="318" r:id="rId7"/>
    <p:sldId id="319" r:id="rId8"/>
    <p:sldId id="32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nne Seymour" initials="LS" lastIdx="11" clrIdx="0">
    <p:extLst>
      <p:ext uri="{19B8F6BF-5375-455C-9EA6-DF929625EA0E}">
        <p15:presenceInfo xmlns:p15="http://schemas.microsoft.com/office/powerpoint/2012/main" userId="S::lynne.seymour@uwtsd.ac.uk::4a3dfec5-2c06-45d9-8b54-0e8815853d12" providerId="AD"/>
      </p:ext>
    </p:extLst>
  </p:cmAuthor>
  <p:cmAuthor id="2" name="Julie Hayward" initials="JH [2]" lastIdx="4" clrIdx="1">
    <p:extLst>
      <p:ext uri="{19B8F6BF-5375-455C-9EA6-DF929625EA0E}">
        <p15:presenceInfo xmlns:p15="http://schemas.microsoft.com/office/powerpoint/2012/main" userId="S::julie.hayward@uwtsd.ac.uk::ca36735c-1641-450a-978e-fa18b6a40d1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19" autoAdjust="0"/>
  </p:normalViewPr>
  <p:slideViewPr>
    <p:cSldViewPr snapToGrid="0">
      <p:cViewPr varScale="1">
        <p:scale>
          <a:sx n="105" d="100"/>
          <a:sy n="105" d="100"/>
        </p:scale>
        <p:origin x="6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777E9-8738-47D9-88D6-9BA8A7D7337A}" type="datetimeFigureOut">
              <a:rPr lang="en-GB" smtClean="0"/>
              <a:t>20/11/2022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318E9-6E71-410D-A568-8723D09CF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280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437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6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8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359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925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543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93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184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613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11/20/2022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0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E_XSeUYa0-8?feature=oembe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lose up of a piece of paper with a pencil laying on top">
            <a:extLst>
              <a:ext uri="{FF2B5EF4-FFF2-40B4-BE49-F238E27FC236}">
                <a16:creationId xmlns:a16="http://schemas.microsoft.com/office/drawing/2014/main" id="{65810330-F0B5-43C9-BC34-094FFB5C05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33887" y="-860503"/>
            <a:ext cx="12191980" cy="68580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5373426-E26E-431D-959C-5DB96C0B6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2607" y="1238442"/>
            <a:ext cx="3635926" cy="435575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3416" y="1475234"/>
            <a:ext cx="3214307" cy="2901694"/>
          </a:xfrm>
        </p:spPr>
        <p:txBody>
          <a:bodyPr anchor="b"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27750" y="4608576"/>
            <a:ext cx="3205640" cy="77418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600" dirty="0"/>
              <a:t> 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6D07482-83A3-4451-943C-B46961082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76090" y="4508519"/>
            <a:ext cx="31089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EDC90921-9082-491B-940E-827D679F3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3EB3C8-A4A9-4383-8ABC-88A1491ABFE7}"/>
              </a:ext>
            </a:extLst>
          </p:cNvPr>
          <p:cNvSpPr/>
          <p:nvPr/>
        </p:nvSpPr>
        <p:spPr>
          <a:xfrm>
            <a:off x="8016798" y="2195703"/>
            <a:ext cx="3079689" cy="24321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DRAMA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TRIANGLE</a:t>
            </a:r>
            <a:endParaRPr lang="en-GB" sz="4400" b="1" u="sng" dirty="0">
              <a:solidFill>
                <a:schemeClr val="accent6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43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8C6E698C-8155-4B8B-BDC9-B7299772B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91334B-42C5-4D8B-927D-F55DDF0F62DF}"/>
              </a:ext>
            </a:extLst>
          </p:cNvPr>
          <p:cNvSpPr/>
          <p:nvPr/>
        </p:nvSpPr>
        <p:spPr>
          <a:xfrm>
            <a:off x="965201" y="772731"/>
            <a:ext cx="6255026" cy="5054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b="1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Application of counselling skills and reflexive practice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600" b="1" spc="-5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Have you ever walked away from an argument and suddenly thought of all the brilliant things you wish you'd said? 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Then it’s time to consider your ‘self’ in times of disagreement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9525C9A-1972-4836-BA7A-706C946EF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520631"/>
            <a:ext cx="0" cy="355820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8D60EC1B-554F-47EF-839A-BAAD858F6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074" name="Picture 2" descr="Image result for Conflict">
            <a:extLst>
              <a:ext uri="{FF2B5EF4-FFF2-40B4-BE49-F238E27FC236}">
                <a16:creationId xmlns:a16="http://schemas.microsoft.com/office/drawing/2014/main" id="{3DC5CFF6-FE76-490B-99D3-3A27BE217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764" y="2045978"/>
            <a:ext cx="3030841" cy="277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182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24A1E-F06C-4221-B936-702D4FC04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let’s look at ‘The Drama Triangle’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3D396-4AFA-4A13-ACF9-95B8C2DA85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defTabSz="358775">
              <a:buNone/>
            </a:pPr>
            <a:r>
              <a:rPr lang="en-GB" dirty="0"/>
              <a:t>You will have learnt from the lessons on Transactional Analysis, that the Drama Triangle is a model to help us understand how conflict arises between people in dramatic or intense relationships or interactions. It was conceived by Steven </a:t>
            </a:r>
            <a:r>
              <a:rPr lang="en-GB" dirty="0" err="1"/>
              <a:t>Karpman</a:t>
            </a:r>
            <a:r>
              <a:rPr lang="en-GB" dirty="0"/>
              <a:t> in 1968 and it involves three different roles - the victim, the rescuer and the persecutor. </a:t>
            </a:r>
            <a:endParaRPr lang="en-GB" dirty="0">
              <a:cs typeface="Calibri"/>
            </a:endParaRPr>
          </a:p>
          <a:p>
            <a:pPr marL="1260475" indent="-629920">
              <a:buNone/>
              <a:tabLst>
                <a:tab pos="1260475" algn="l"/>
              </a:tabLst>
            </a:pPr>
            <a:endParaRPr lang="en-GB" dirty="0">
              <a:solidFill>
                <a:srgbClr val="FF0000"/>
              </a:solidFill>
              <a:cs typeface="Calibri" panose="020F0502020204030204"/>
            </a:endParaRP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B1877991-B39D-41BA-9DF3-7CD72D161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3429000"/>
            <a:ext cx="9997440" cy="255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12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The Drama Triangle | Lauren Kress">
            <a:hlinkClick r:id="" action="ppaction://media"/>
            <a:extLst>
              <a:ext uri="{FF2B5EF4-FFF2-40B4-BE49-F238E27FC236}">
                <a16:creationId xmlns:a16="http://schemas.microsoft.com/office/drawing/2014/main" id="{CE881DA9-2163-4328-8264-4FFA7089258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0" y="1714500"/>
            <a:ext cx="6096000" cy="3429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6812FD-5881-42A1-A5D0-34A584088E37}"/>
              </a:ext>
            </a:extLst>
          </p:cNvPr>
          <p:cNvSpPr txBox="1"/>
          <p:nvPr/>
        </p:nvSpPr>
        <p:spPr>
          <a:xfrm>
            <a:off x="905435" y="412376"/>
            <a:ext cx="846268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Watch the following video   'The Drama Triangle’ [5.33 minutes] and make notes on the different roles. </a:t>
            </a:r>
          </a:p>
        </p:txBody>
      </p:sp>
    </p:spTree>
    <p:extLst>
      <p:ext uri="{BB962C8B-B14F-4D97-AF65-F5344CB8AC3E}">
        <p14:creationId xmlns:p14="http://schemas.microsoft.com/office/powerpoint/2010/main" val="2786558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E2445-0941-4B6B-BDD8-AA4F76289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543" y="203200"/>
            <a:ext cx="10096137" cy="1534160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4000" b="1" dirty="0"/>
              <a:t>Consider the roles of the Drama Triangle </a:t>
            </a:r>
            <a:r>
              <a:rPr lang="en-US" altLang="en-US" sz="4000" dirty="0">
                <a:solidFill>
                  <a:schemeClr val="tx1"/>
                </a:solidFill>
              </a:rPr>
              <a:t> 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4294C-BD44-4978-AD48-E537D6654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06601"/>
            <a:ext cx="15430722" cy="71320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cs typeface="Calibri"/>
              </a:rPr>
              <a:t>Think of an example when you’ve played out one of this roles and reflect on the experience of working through this.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  <p:pic>
        <p:nvPicPr>
          <p:cNvPr id="2050" name="Picture 2" descr="Image result for Drama Triangle">
            <a:extLst>
              <a:ext uri="{FF2B5EF4-FFF2-40B4-BE49-F238E27FC236}">
                <a16:creationId xmlns:a16="http://schemas.microsoft.com/office/drawing/2014/main" id="{5A6E3277-9544-4BF5-8718-254AAB766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47" y="2905124"/>
            <a:ext cx="9973558" cy="321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053256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4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C7016"/>
      </a:accent1>
      <a:accent2>
        <a:srgbClr val="F8931D"/>
      </a:accent2>
      <a:accent3>
        <a:srgbClr val="CE8D3E"/>
      </a:accent3>
      <a:accent4>
        <a:srgbClr val="E64823"/>
      </a:accent4>
      <a:accent5>
        <a:srgbClr val="FFCA08"/>
      </a:accent5>
      <a:accent6>
        <a:srgbClr val="9C6A6A"/>
      </a:accent6>
      <a:hlink>
        <a:srgbClr val="2998E3"/>
      </a:hlink>
      <a:folHlink>
        <a:srgbClr val="7F723D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rcel">
    <a:dk1>
      <a:srgbClr val="000000"/>
    </a:dk1>
    <a:lt1>
      <a:srgbClr val="FFFFFF"/>
    </a:lt1>
    <a:dk2>
      <a:srgbClr val="4A5356"/>
    </a:dk2>
    <a:lt2>
      <a:srgbClr val="E8E3CE"/>
    </a:lt2>
    <a:accent1>
      <a:srgbClr val="F6A21D"/>
    </a:accent1>
    <a:accent2>
      <a:srgbClr val="9BAFB5"/>
    </a:accent2>
    <a:accent3>
      <a:srgbClr val="C96731"/>
    </a:accent3>
    <a:accent4>
      <a:srgbClr val="9CA383"/>
    </a:accent4>
    <a:accent5>
      <a:srgbClr val="87795D"/>
    </a:accent5>
    <a:accent6>
      <a:srgbClr val="A0988C"/>
    </a:accent6>
    <a:hlink>
      <a:srgbClr val="00B0F0"/>
    </a:hlink>
    <a:folHlink>
      <a:srgbClr val="738F9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3EEFF0-FB57-4CB4-8BFC-DF397689E2E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AA3F7EDC-E5B4-4BBC-9D2A-CBE6D46C37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932EF5-314F-409E-8020-FEE5FA079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{F86C86EA-C02E-45A5-8E0A-4BD146E54A57}tf22712842_win32</Template>
  <TotalTime>280</TotalTime>
  <Words>164</Words>
  <Application>Microsoft Office PowerPoint</Application>
  <PresentationFormat>Widescreen</PresentationFormat>
  <Paragraphs>15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Bookman Old Style</vt:lpstr>
      <vt:lpstr>Calibri</vt:lpstr>
      <vt:lpstr>Franklin Gothic Book</vt:lpstr>
      <vt:lpstr>Verdana</vt:lpstr>
      <vt:lpstr>1_RetrospectVTI</vt:lpstr>
      <vt:lpstr> </vt:lpstr>
      <vt:lpstr>PowerPoint Presentation</vt:lpstr>
      <vt:lpstr>let’s look at ‘The Drama Triangle’</vt:lpstr>
      <vt:lpstr>PowerPoint Presentation</vt:lpstr>
      <vt:lpstr> Consider the roles of the Drama Triangle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Beverly Cole</dc:creator>
  <cp:lastModifiedBy>Beverly Cole</cp:lastModifiedBy>
  <cp:revision>12</cp:revision>
  <dcterms:created xsi:type="dcterms:W3CDTF">2020-12-07T22:01:57Z</dcterms:created>
  <dcterms:modified xsi:type="dcterms:W3CDTF">2022-11-20T07:19:21Z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