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4"/>
  </p:notesMasterIdLst>
  <p:sldIdLst>
    <p:sldId id="256" r:id="rId2"/>
    <p:sldId id="265" r:id="rId3"/>
    <p:sldId id="257" r:id="rId4"/>
    <p:sldId id="259" r:id="rId5"/>
    <p:sldId id="260" r:id="rId6"/>
    <p:sldId id="258" r:id="rId7"/>
    <p:sldId id="269" r:id="rId8"/>
    <p:sldId id="279" r:id="rId9"/>
    <p:sldId id="267" r:id="rId10"/>
    <p:sldId id="266" r:id="rId11"/>
    <p:sldId id="268" r:id="rId12"/>
    <p:sldId id="270" r:id="rId13"/>
    <p:sldId id="271" r:id="rId14"/>
    <p:sldId id="273" r:id="rId15"/>
    <p:sldId id="274" r:id="rId16"/>
    <p:sldId id="275" r:id="rId17"/>
    <p:sldId id="276" r:id="rId18"/>
    <p:sldId id="277" r:id="rId19"/>
    <p:sldId id="278" r:id="rId20"/>
    <p:sldId id="272" r:id="rId21"/>
    <p:sldId id="262" r:id="rId22"/>
    <p:sldId id="280" r:id="rId23"/>
  </p:sldIdLst>
  <p:sldSz cx="12192000" cy="6858000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533" autoAdjust="0"/>
    <p:restoredTop sz="57557" autoAdjust="0"/>
  </p:normalViewPr>
  <p:slideViewPr>
    <p:cSldViewPr snapToGrid="0" snapToObjects="1">
      <p:cViewPr varScale="1">
        <p:scale>
          <a:sx n="65" d="100"/>
          <a:sy n="65" d="100"/>
        </p:scale>
        <p:origin x="20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AB8CA8-F02A-47B0-9011-7C1494D9DE6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CBAF95E-9297-4DFF-96B0-CC2A70568F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Set o </a:t>
          </a:r>
          <a:r>
            <a:rPr lang="en-GB" dirty="0" err="1"/>
            <a:t>sgiliau</a:t>
          </a:r>
          <a:r>
            <a:rPr lang="en-GB" dirty="0"/>
            <a:t>, </a:t>
          </a:r>
          <a:r>
            <a:rPr lang="en-GB" dirty="0" err="1"/>
            <a:t>gwybodaeth</a:t>
          </a:r>
          <a:r>
            <a:rPr lang="en-GB" dirty="0"/>
            <a:t> ac </a:t>
          </a:r>
          <a:r>
            <a:rPr lang="en-GB" dirty="0" err="1"/>
            <a:t>agweddau</a:t>
          </a:r>
          <a:r>
            <a:rPr lang="en-GB" dirty="0"/>
            <a:t>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cymhwysedd</a:t>
          </a:r>
          <a:r>
            <a:rPr lang="en-GB" dirty="0"/>
            <a:t> </a:t>
          </a:r>
          <a:r>
            <a:rPr lang="en-GB" dirty="0" err="1"/>
            <a:t>digidol</a:t>
          </a:r>
          <a:r>
            <a:rPr lang="en-GB" dirty="0"/>
            <a:t> </a:t>
          </a:r>
          <a:r>
            <a:rPr lang="en-GB" dirty="0" err="1"/>
            <a:t>sy’n</a:t>
          </a:r>
          <a:r>
            <a:rPr lang="en-GB" dirty="0"/>
            <a:t> </a:t>
          </a:r>
          <a:r>
            <a:rPr lang="en-GB" dirty="0" err="1"/>
            <a:t>galluogi’r</a:t>
          </a:r>
          <a:r>
            <a:rPr lang="en-GB" dirty="0"/>
            <a:t> </a:t>
          </a:r>
          <a:r>
            <a:rPr lang="en-GB" b="1" dirty="0" err="1"/>
            <a:t>defnydd</a:t>
          </a:r>
          <a:r>
            <a:rPr lang="en-GB" dirty="0"/>
            <a:t> </a:t>
          </a:r>
          <a:r>
            <a:rPr lang="en-GB" dirty="0" err="1"/>
            <a:t>hyderus</a:t>
          </a:r>
          <a:r>
            <a:rPr lang="en-GB" dirty="0"/>
            <a:t>, </a:t>
          </a:r>
          <a:r>
            <a:rPr lang="en-GB" dirty="0" err="1"/>
            <a:t>creadigol</a:t>
          </a:r>
          <a:r>
            <a:rPr lang="en-GB" dirty="0"/>
            <a:t> a </a:t>
          </a:r>
          <a:r>
            <a:rPr lang="en-GB" dirty="0" err="1"/>
            <a:t>hanfodol</a:t>
          </a:r>
          <a:r>
            <a:rPr lang="en-GB" dirty="0"/>
            <a:t> o </a:t>
          </a:r>
          <a:r>
            <a:rPr lang="en-GB" dirty="0" err="1"/>
            <a:t>dechnolegau</a:t>
          </a:r>
          <a:r>
            <a:rPr lang="en-GB" dirty="0"/>
            <a:t> a </a:t>
          </a:r>
          <a:r>
            <a:rPr lang="en-GB" dirty="0" err="1"/>
            <a:t>systemau</a:t>
          </a:r>
          <a:r>
            <a:rPr lang="en-GB" dirty="0"/>
            <a:t>.</a:t>
          </a:r>
          <a:endParaRPr lang="en-US" dirty="0"/>
        </a:p>
      </dgm:t>
    </dgm:pt>
    <dgm:pt modelId="{B56CB990-7D93-469F-A23B-C4D0C3AF12EF}" type="parTrans" cxnId="{555AE9CC-441A-45BC-9763-756816DFE401}">
      <dgm:prSet/>
      <dgm:spPr/>
      <dgm:t>
        <a:bodyPr/>
        <a:lstStyle/>
        <a:p>
          <a:endParaRPr lang="en-US"/>
        </a:p>
      </dgm:t>
    </dgm:pt>
    <dgm:pt modelId="{C5FD12FB-5763-45FC-96C1-3E1917E4D551}" type="sibTrans" cxnId="{555AE9CC-441A-45BC-9763-756816DFE401}">
      <dgm:prSet/>
      <dgm:spPr/>
      <dgm:t>
        <a:bodyPr/>
        <a:lstStyle/>
        <a:p>
          <a:endParaRPr lang="en-US"/>
        </a:p>
      </dgm:t>
    </dgm:pt>
    <dgm:pt modelId="{00DAB714-EE1B-465F-8F71-10BE1CB545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 err="1"/>
            <a:t>Peidio</a:t>
          </a:r>
          <a:r>
            <a:rPr lang="en-US" dirty="0"/>
            <a:t> </a:t>
          </a: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â </a:t>
          </a:r>
          <a:r>
            <a:rPr lang="en-US" dirty="0" err="1">
              <a:latin typeface="Calibri" panose="020F0502020204030204" pitchFamily="34" charset="0"/>
              <a:cs typeface="Calibri" panose="020F0502020204030204" pitchFamily="34" charset="0"/>
            </a:rPr>
            <a:t>defnyddio</a:t>
          </a: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r>
            <a:rPr lang="en-US" dirty="0" err="1">
              <a:latin typeface="Calibri" panose="020F0502020204030204" pitchFamily="34" charset="0"/>
              <a:cs typeface="Calibri" panose="020F0502020204030204" pitchFamily="34" charset="0"/>
            </a:rPr>
            <a:t>technoleg</a:t>
          </a: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r>
            <a:rPr lang="en-US" dirty="0" err="1">
              <a:latin typeface="Calibri" panose="020F0502020204030204" pitchFamily="34" charset="0"/>
              <a:cs typeface="Calibri" panose="020F0502020204030204" pitchFamily="34" charset="0"/>
            </a:rPr>
            <a:t>er</a:t>
          </a: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r>
            <a:rPr lang="en-US" dirty="0" err="1">
              <a:latin typeface="Calibri" panose="020F0502020204030204" pitchFamily="34" charset="0"/>
              <a:cs typeface="Calibri" panose="020F0502020204030204" pitchFamily="34" charset="0"/>
            </a:rPr>
            <a:t>mwyn</a:t>
          </a: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r>
            <a:rPr lang="en-US" dirty="0" err="1">
              <a:latin typeface="Calibri" panose="020F0502020204030204" pitchFamily="34" charset="0"/>
              <a:cs typeface="Calibri" panose="020F0502020204030204" pitchFamily="34" charset="0"/>
            </a:rPr>
            <a:t>defnyddio</a:t>
          </a:r>
          <a:r>
            <a:rPr lang="en-US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r>
            <a:rPr lang="en-US" dirty="0" err="1">
              <a:latin typeface="Calibri" panose="020F0502020204030204" pitchFamily="34" charset="0"/>
              <a:cs typeface="Calibri" panose="020F0502020204030204" pitchFamily="34" charset="0"/>
            </a:rPr>
            <a:t>technoleg</a:t>
          </a:r>
          <a:endParaRPr lang="en-US" dirty="0"/>
        </a:p>
      </dgm:t>
    </dgm:pt>
    <dgm:pt modelId="{756D1D13-81FD-4EFE-A7EC-277B715ADBBF}" type="parTrans" cxnId="{78EEA222-468D-4049-9B93-4B875B0F0441}">
      <dgm:prSet/>
      <dgm:spPr/>
      <dgm:t>
        <a:bodyPr/>
        <a:lstStyle/>
        <a:p>
          <a:endParaRPr lang="en-US"/>
        </a:p>
      </dgm:t>
    </dgm:pt>
    <dgm:pt modelId="{6A314FB4-9F58-4463-8FBD-C42E6BEC0DDB}" type="sibTrans" cxnId="{78EEA222-468D-4049-9B93-4B875B0F0441}">
      <dgm:prSet/>
      <dgm:spPr/>
      <dgm:t>
        <a:bodyPr/>
        <a:lstStyle/>
        <a:p>
          <a:endParaRPr lang="en-US"/>
        </a:p>
      </dgm:t>
    </dgm:pt>
    <dgm:pt modelId="{0586A9C9-B996-4BC9-AE09-CE5991D8B235}" type="pres">
      <dgm:prSet presAssocID="{4CAB8CA8-F02A-47B0-9011-7C1494D9DE6B}" presName="root" presStyleCnt="0">
        <dgm:presLayoutVars>
          <dgm:dir/>
          <dgm:resizeHandles val="exact"/>
        </dgm:presLayoutVars>
      </dgm:prSet>
      <dgm:spPr/>
    </dgm:pt>
    <dgm:pt modelId="{B3506D76-12A3-419D-AA8E-8A6D845A0B3E}" type="pres">
      <dgm:prSet presAssocID="{7CBAF95E-9297-4DFF-96B0-CC2A70568F16}" presName="compNode" presStyleCnt="0"/>
      <dgm:spPr/>
    </dgm:pt>
    <dgm:pt modelId="{247D2230-D8A4-4D04-9EF0-F937F11D230A}" type="pres">
      <dgm:prSet presAssocID="{7CBAF95E-9297-4DFF-96B0-CC2A70568F1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4721B60-3AC0-41AB-AA96-A00434A525F2}" type="pres">
      <dgm:prSet presAssocID="{7CBAF95E-9297-4DFF-96B0-CC2A70568F16}" presName="spaceRect" presStyleCnt="0"/>
      <dgm:spPr/>
    </dgm:pt>
    <dgm:pt modelId="{42828D77-6CF1-4CF9-B3C1-CD8A5C324061}" type="pres">
      <dgm:prSet presAssocID="{7CBAF95E-9297-4DFF-96B0-CC2A70568F16}" presName="textRect" presStyleLbl="revTx" presStyleIdx="0" presStyleCnt="2">
        <dgm:presLayoutVars>
          <dgm:chMax val="1"/>
          <dgm:chPref val="1"/>
        </dgm:presLayoutVars>
      </dgm:prSet>
      <dgm:spPr/>
    </dgm:pt>
    <dgm:pt modelId="{5F022553-A88E-4D54-B59D-7F5D471A2765}" type="pres">
      <dgm:prSet presAssocID="{C5FD12FB-5763-45FC-96C1-3E1917E4D551}" presName="sibTrans" presStyleCnt="0"/>
      <dgm:spPr/>
    </dgm:pt>
    <dgm:pt modelId="{ADB59B05-6CCF-42C2-BCC3-A82D492E11E0}" type="pres">
      <dgm:prSet presAssocID="{00DAB714-EE1B-465F-8F71-10BE1CB54572}" presName="compNode" presStyleCnt="0"/>
      <dgm:spPr/>
    </dgm:pt>
    <dgm:pt modelId="{C2180634-93FE-4820-BF4C-2FCF6CC8A0FF}" type="pres">
      <dgm:prSet presAssocID="{00DAB714-EE1B-465F-8F71-10BE1CB5457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9AF5F1A5-0BE2-4E73-A318-E3FFCCEC4CC9}" type="pres">
      <dgm:prSet presAssocID="{00DAB714-EE1B-465F-8F71-10BE1CB54572}" presName="spaceRect" presStyleCnt="0"/>
      <dgm:spPr/>
    </dgm:pt>
    <dgm:pt modelId="{4313FEF6-B8C0-4FFB-8A00-A5755D95C461}" type="pres">
      <dgm:prSet presAssocID="{00DAB714-EE1B-465F-8F71-10BE1CB5457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8EEA222-468D-4049-9B93-4B875B0F0441}" srcId="{4CAB8CA8-F02A-47B0-9011-7C1494D9DE6B}" destId="{00DAB714-EE1B-465F-8F71-10BE1CB54572}" srcOrd="1" destOrd="0" parTransId="{756D1D13-81FD-4EFE-A7EC-277B715ADBBF}" sibTransId="{6A314FB4-9F58-4463-8FBD-C42E6BEC0DDB}"/>
    <dgm:cxn modelId="{8A114641-7F4F-4483-BC69-FD1AD8A8AA13}" type="presOf" srcId="{4CAB8CA8-F02A-47B0-9011-7C1494D9DE6B}" destId="{0586A9C9-B996-4BC9-AE09-CE5991D8B235}" srcOrd="0" destOrd="0" presId="urn:microsoft.com/office/officeart/2018/2/layout/IconLabelList"/>
    <dgm:cxn modelId="{E2548C4D-49E0-4C6A-B65D-88200C8B93E5}" type="presOf" srcId="{00DAB714-EE1B-465F-8F71-10BE1CB54572}" destId="{4313FEF6-B8C0-4FFB-8A00-A5755D95C461}" srcOrd="0" destOrd="0" presId="urn:microsoft.com/office/officeart/2018/2/layout/IconLabelList"/>
    <dgm:cxn modelId="{555AE9CC-441A-45BC-9763-756816DFE401}" srcId="{4CAB8CA8-F02A-47B0-9011-7C1494D9DE6B}" destId="{7CBAF95E-9297-4DFF-96B0-CC2A70568F16}" srcOrd="0" destOrd="0" parTransId="{B56CB990-7D93-469F-A23B-C4D0C3AF12EF}" sibTransId="{C5FD12FB-5763-45FC-96C1-3E1917E4D551}"/>
    <dgm:cxn modelId="{7E1704F0-FCD4-47CF-9C6A-FC51E9092ED9}" type="presOf" srcId="{7CBAF95E-9297-4DFF-96B0-CC2A70568F16}" destId="{42828D77-6CF1-4CF9-B3C1-CD8A5C324061}" srcOrd="0" destOrd="0" presId="urn:microsoft.com/office/officeart/2018/2/layout/IconLabelList"/>
    <dgm:cxn modelId="{415EE93F-01EB-41F3-85A1-0077C56CC0CD}" type="presParOf" srcId="{0586A9C9-B996-4BC9-AE09-CE5991D8B235}" destId="{B3506D76-12A3-419D-AA8E-8A6D845A0B3E}" srcOrd="0" destOrd="0" presId="urn:microsoft.com/office/officeart/2018/2/layout/IconLabelList"/>
    <dgm:cxn modelId="{9075E16C-E195-4865-97C6-809184BEF7B4}" type="presParOf" srcId="{B3506D76-12A3-419D-AA8E-8A6D845A0B3E}" destId="{247D2230-D8A4-4D04-9EF0-F937F11D230A}" srcOrd="0" destOrd="0" presId="urn:microsoft.com/office/officeart/2018/2/layout/IconLabelList"/>
    <dgm:cxn modelId="{0662429D-D8AD-4957-B5D5-4B5338B3D75D}" type="presParOf" srcId="{B3506D76-12A3-419D-AA8E-8A6D845A0B3E}" destId="{D4721B60-3AC0-41AB-AA96-A00434A525F2}" srcOrd="1" destOrd="0" presId="urn:microsoft.com/office/officeart/2018/2/layout/IconLabelList"/>
    <dgm:cxn modelId="{0889B950-A264-4BF9-B020-CB03B9B30F97}" type="presParOf" srcId="{B3506D76-12A3-419D-AA8E-8A6D845A0B3E}" destId="{42828D77-6CF1-4CF9-B3C1-CD8A5C324061}" srcOrd="2" destOrd="0" presId="urn:microsoft.com/office/officeart/2018/2/layout/IconLabelList"/>
    <dgm:cxn modelId="{C549E0B1-DC01-44F6-96C5-9A6289F6A7A1}" type="presParOf" srcId="{0586A9C9-B996-4BC9-AE09-CE5991D8B235}" destId="{5F022553-A88E-4D54-B59D-7F5D471A2765}" srcOrd="1" destOrd="0" presId="urn:microsoft.com/office/officeart/2018/2/layout/IconLabelList"/>
    <dgm:cxn modelId="{F92FC68A-19FD-4D69-A570-81B85830AFB3}" type="presParOf" srcId="{0586A9C9-B996-4BC9-AE09-CE5991D8B235}" destId="{ADB59B05-6CCF-42C2-BCC3-A82D492E11E0}" srcOrd="2" destOrd="0" presId="urn:microsoft.com/office/officeart/2018/2/layout/IconLabelList"/>
    <dgm:cxn modelId="{B1392C66-4145-4C3A-A159-9C7A78336C65}" type="presParOf" srcId="{ADB59B05-6CCF-42C2-BCC3-A82D492E11E0}" destId="{C2180634-93FE-4820-BF4C-2FCF6CC8A0FF}" srcOrd="0" destOrd="0" presId="urn:microsoft.com/office/officeart/2018/2/layout/IconLabelList"/>
    <dgm:cxn modelId="{6504E424-D92F-4BB8-A186-C7E660FC3DA2}" type="presParOf" srcId="{ADB59B05-6CCF-42C2-BCC3-A82D492E11E0}" destId="{9AF5F1A5-0BE2-4E73-A318-E3FFCCEC4CC9}" srcOrd="1" destOrd="0" presId="urn:microsoft.com/office/officeart/2018/2/layout/IconLabelList"/>
    <dgm:cxn modelId="{8C88670D-A0A0-492E-B69A-EBCAAB7E87B0}" type="presParOf" srcId="{ADB59B05-6CCF-42C2-BCC3-A82D492E11E0}" destId="{4313FEF6-B8C0-4FFB-8A00-A5755D95C46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BCF435-E100-43B9-A6EC-48662353ED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DB26715-BF45-45CD-BE45-550816ECC02A}">
      <dgm:prSet/>
      <dgm:spPr/>
      <dgm:t>
        <a:bodyPr/>
        <a:lstStyle/>
        <a:p>
          <a:r>
            <a:rPr lang="en-GB" dirty="0" err="1"/>
            <a:t>egluro</a:t>
          </a:r>
          <a:r>
            <a:rPr lang="en-GB" dirty="0"/>
            <a:t> a </a:t>
          </a:r>
          <a:r>
            <a:rPr lang="en-GB" dirty="0" err="1"/>
            <a:t>deall</a:t>
          </a:r>
          <a:r>
            <a:rPr lang="en-GB" dirty="0"/>
            <a:t> </a:t>
          </a:r>
          <a:r>
            <a:rPr lang="en-GB" dirty="0" err="1"/>
            <a:t>bwriadon</a:t>
          </a:r>
          <a:r>
            <a:rPr lang="en-GB" dirty="0"/>
            <a:t> </a:t>
          </a:r>
          <a:r>
            <a:rPr lang="en-GB" dirty="0" err="1"/>
            <a:t>dysgu</a:t>
          </a:r>
          <a:r>
            <a:rPr lang="en-GB" dirty="0"/>
            <a:t> a </a:t>
          </a:r>
          <a:r>
            <a:rPr lang="en-GB" dirty="0" err="1"/>
            <a:t>meini</a:t>
          </a:r>
          <a:r>
            <a:rPr lang="en-GB" dirty="0"/>
            <a:t> </a:t>
          </a:r>
          <a:r>
            <a:rPr lang="en-GB" dirty="0" err="1"/>
            <a:t>prawf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gyfer</a:t>
          </a:r>
          <a:r>
            <a:rPr lang="en-GB" dirty="0"/>
            <a:t> </a:t>
          </a:r>
          <a:r>
            <a:rPr lang="en-GB" dirty="0" err="1"/>
            <a:t>llwyddiant</a:t>
          </a:r>
          <a:endParaRPr lang="en-US" dirty="0"/>
        </a:p>
      </dgm:t>
    </dgm:pt>
    <dgm:pt modelId="{5A5EEE54-5F56-4F0F-BD94-CDD33F51EF35}" type="parTrans" cxnId="{6A9FB54A-F5F9-4436-ACE3-2D4726456E08}">
      <dgm:prSet/>
      <dgm:spPr/>
      <dgm:t>
        <a:bodyPr/>
        <a:lstStyle/>
        <a:p>
          <a:endParaRPr lang="en-US"/>
        </a:p>
      </dgm:t>
    </dgm:pt>
    <dgm:pt modelId="{39734050-9D47-4451-B4AF-866C08BC5CA8}" type="sibTrans" cxnId="{6A9FB54A-F5F9-4436-ACE3-2D4726456E08}">
      <dgm:prSet/>
      <dgm:spPr/>
      <dgm:t>
        <a:bodyPr/>
        <a:lstStyle/>
        <a:p>
          <a:endParaRPr lang="en-US"/>
        </a:p>
      </dgm:t>
    </dgm:pt>
    <dgm:pt modelId="{9EC8E538-D28F-44B0-B440-7338B19D5587}">
      <dgm:prSet/>
      <dgm:spPr/>
      <dgm:t>
        <a:bodyPr/>
        <a:lstStyle/>
        <a:p>
          <a:r>
            <a:rPr lang="en-GB" dirty="0" err="1"/>
            <a:t>dyfeisio</a:t>
          </a:r>
          <a:r>
            <a:rPr lang="en-GB" dirty="0"/>
            <a:t> </a:t>
          </a:r>
          <a:r>
            <a:rPr lang="en-GB" dirty="0" err="1"/>
            <a:t>trafodaethau</a:t>
          </a:r>
          <a:r>
            <a:rPr lang="en-GB" dirty="0"/>
            <a:t>, </a:t>
          </a:r>
          <a:r>
            <a:rPr lang="en-GB" dirty="0" err="1"/>
            <a:t>cwestiynau</a:t>
          </a:r>
          <a:r>
            <a:rPr lang="en-GB" dirty="0"/>
            <a:t> a </a:t>
          </a:r>
          <a:r>
            <a:rPr lang="en-GB" dirty="0" err="1"/>
            <a:t>thasgau</a:t>
          </a:r>
          <a:r>
            <a:rPr lang="en-GB" dirty="0"/>
            <a:t> </a:t>
          </a:r>
          <a:r>
            <a:rPr lang="en-GB" dirty="0" err="1"/>
            <a:t>ystafell</a:t>
          </a:r>
          <a:r>
            <a:rPr lang="en-GB" dirty="0"/>
            <a:t> </a:t>
          </a:r>
          <a:r>
            <a:rPr lang="en-GB" dirty="0" err="1"/>
            <a:t>ddosbarth</a:t>
          </a:r>
          <a:r>
            <a:rPr lang="en-GB" dirty="0"/>
            <a:t> </a:t>
          </a:r>
          <a:r>
            <a:rPr lang="en-GB" dirty="0" err="1"/>
            <a:t>effeithiol</a:t>
          </a:r>
          <a:r>
            <a:rPr lang="en-GB" dirty="0"/>
            <a:t> </a:t>
          </a:r>
          <a:r>
            <a:rPr lang="en-GB" dirty="0" err="1"/>
            <a:t>sy’n</a:t>
          </a:r>
          <a:r>
            <a:rPr lang="en-GB" dirty="0"/>
            <a:t> </a:t>
          </a:r>
          <a:r>
            <a:rPr lang="en-GB" dirty="0" err="1"/>
            <a:t>dod</a:t>
          </a:r>
          <a:r>
            <a:rPr lang="en-GB" dirty="0"/>
            <a:t> </a:t>
          </a:r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â </a:t>
          </a:r>
          <a:r>
            <a:rPr lang="en-GB" dirty="0" err="1">
              <a:latin typeface="Calibri" panose="020F0502020204030204" pitchFamily="34" charset="0"/>
              <a:cs typeface="Calibri" panose="020F0502020204030204" pitchFamily="34" charset="0"/>
            </a:rPr>
            <a:t>thystiolaeth</a:t>
          </a:r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 o </a:t>
          </a:r>
          <a:r>
            <a:rPr lang="en-GB" dirty="0" err="1">
              <a:latin typeface="Calibri" panose="020F0502020204030204" pitchFamily="34" charset="0"/>
              <a:cs typeface="Calibri" panose="020F0502020204030204" pitchFamily="34" charset="0"/>
            </a:rPr>
            <a:t>ddysgu</a:t>
          </a:r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r>
            <a:rPr lang="en-GB" dirty="0" err="1">
              <a:latin typeface="Calibri" panose="020F0502020204030204" pitchFamily="34" charset="0"/>
              <a:cs typeface="Calibri" panose="020F0502020204030204" pitchFamily="34" charset="0"/>
            </a:rPr>
            <a:t>i’r</a:t>
          </a:r>
          <a:r>
            <a:rPr lang="en-GB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r>
            <a:rPr lang="en-GB" dirty="0" err="1">
              <a:latin typeface="Calibri" panose="020F0502020204030204" pitchFamily="34" charset="0"/>
              <a:cs typeface="Calibri" panose="020F0502020204030204" pitchFamily="34" charset="0"/>
            </a:rPr>
            <a:t>fei</a:t>
          </a:r>
          <a:endParaRPr lang="en-US" dirty="0"/>
        </a:p>
      </dgm:t>
    </dgm:pt>
    <dgm:pt modelId="{9B9D354D-E605-4EBD-8046-5608736BBDD4}" type="parTrans" cxnId="{883F391F-BFA6-4166-97A5-9FDD5215304E}">
      <dgm:prSet/>
      <dgm:spPr/>
      <dgm:t>
        <a:bodyPr/>
        <a:lstStyle/>
        <a:p>
          <a:endParaRPr lang="en-US"/>
        </a:p>
      </dgm:t>
    </dgm:pt>
    <dgm:pt modelId="{5D0C128C-1F53-45CE-996E-DB2BB4F63634}" type="sibTrans" cxnId="{883F391F-BFA6-4166-97A5-9FDD5215304E}">
      <dgm:prSet/>
      <dgm:spPr/>
      <dgm:t>
        <a:bodyPr/>
        <a:lstStyle/>
        <a:p>
          <a:endParaRPr lang="en-US"/>
        </a:p>
      </dgm:t>
    </dgm:pt>
    <dgm:pt modelId="{82D6DDD2-2663-4124-9653-4DAF54F92ADE}">
      <dgm:prSet/>
      <dgm:spPr/>
      <dgm:t>
        <a:bodyPr/>
        <a:lstStyle/>
        <a:p>
          <a:r>
            <a:rPr lang="en-GB" dirty="0" err="1"/>
            <a:t>darparu</a:t>
          </a:r>
          <a:r>
            <a:rPr lang="en-GB" dirty="0"/>
            <a:t> </a:t>
          </a:r>
          <a:r>
            <a:rPr lang="en-GB" dirty="0" err="1"/>
            <a:t>adborth</a:t>
          </a:r>
          <a:r>
            <a:rPr lang="en-GB" dirty="0"/>
            <a:t> </a:t>
          </a:r>
          <a:r>
            <a:rPr lang="en-GB" dirty="0" err="1"/>
            <a:t>sy’n</a:t>
          </a:r>
          <a:r>
            <a:rPr lang="en-GB" dirty="0"/>
            <a:t> </a:t>
          </a:r>
          <a:r>
            <a:rPr lang="en-GB" dirty="0" err="1"/>
            <a:t>symud</a:t>
          </a:r>
          <a:r>
            <a:rPr lang="en-GB" dirty="0"/>
            <a:t> </a:t>
          </a:r>
          <a:r>
            <a:rPr lang="en-GB" dirty="0" err="1"/>
            <a:t>dysgwyr</a:t>
          </a:r>
          <a:r>
            <a:rPr lang="en-GB" dirty="0"/>
            <a:t> </a:t>
          </a:r>
          <a:r>
            <a:rPr lang="en-GB" dirty="0" err="1"/>
            <a:t>ymlaen</a:t>
          </a:r>
          <a:endParaRPr lang="en-US" dirty="0"/>
        </a:p>
      </dgm:t>
    </dgm:pt>
    <dgm:pt modelId="{CD772452-D6F5-40B0-8631-7A593124F532}" type="parTrans" cxnId="{66A1334B-3FC4-44DE-B97F-76D9855F0C0C}">
      <dgm:prSet/>
      <dgm:spPr/>
      <dgm:t>
        <a:bodyPr/>
        <a:lstStyle/>
        <a:p>
          <a:endParaRPr lang="en-US"/>
        </a:p>
      </dgm:t>
    </dgm:pt>
    <dgm:pt modelId="{85ABE885-4066-425B-90BE-76B27B72B4AA}" type="sibTrans" cxnId="{66A1334B-3FC4-44DE-B97F-76D9855F0C0C}">
      <dgm:prSet/>
      <dgm:spPr/>
      <dgm:t>
        <a:bodyPr/>
        <a:lstStyle/>
        <a:p>
          <a:endParaRPr lang="en-US"/>
        </a:p>
      </dgm:t>
    </dgm:pt>
    <dgm:pt modelId="{396D786B-938C-4925-8E16-6EF5818838FB}">
      <dgm:prSet/>
      <dgm:spPr/>
      <dgm:t>
        <a:bodyPr/>
        <a:lstStyle/>
        <a:p>
          <a:r>
            <a:rPr lang="en-GB" dirty="0" err="1"/>
            <a:t>ysgogi</a:t>
          </a:r>
          <a:r>
            <a:rPr lang="en-GB" dirty="0"/>
            <a:t> </a:t>
          </a:r>
          <a:r>
            <a:rPr lang="en-GB" dirty="0" err="1"/>
            <a:t>myfyrwyr</a:t>
          </a:r>
          <a:r>
            <a:rPr lang="en-GB" dirty="0"/>
            <a:t> i </a:t>
          </a:r>
          <a:r>
            <a:rPr lang="en-GB" dirty="0" err="1"/>
            <a:t>fod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adnoddau</a:t>
          </a:r>
          <a:r>
            <a:rPr lang="en-GB" dirty="0"/>
            <a:t> </a:t>
          </a:r>
          <a:r>
            <a:rPr lang="en-GB" dirty="0" err="1"/>
            <a:t>hyfforddiadol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gyfer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</a:t>
          </a:r>
          <a:r>
            <a:rPr lang="en-GB" dirty="0" err="1"/>
            <a:t>gilydd</a:t>
          </a:r>
          <a:r>
            <a:rPr lang="en-GB" dirty="0"/>
            <a:t>, ac</a:t>
          </a:r>
          <a:endParaRPr lang="en-US" dirty="0"/>
        </a:p>
      </dgm:t>
    </dgm:pt>
    <dgm:pt modelId="{302689BA-E551-4DBD-972C-D2B25A385DCD}" type="parTrans" cxnId="{4E7234FA-B08E-4EC2-9622-9F3E5836456F}">
      <dgm:prSet/>
      <dgm:spPr/>
      <dgm:t>
        <a:bodyPr/>
        <a:lstStyle/>
        <a:p>
          <a:endParaRPr lang="en-US"/>
        </a:p>
      </dgm:t>
    </dgm:pt>
    <dgm:pt modelId="{4EFDFEB2-4D19-411C-9492-66940F9A3859}" type="sibTrans" cxnId="{4E7234FA-B08E-4EC2-9622-9F3E5836456F}">
      <dgm:prSet/>
      <dgm:spPr/>
      <dgm:t>
        <a:bodyPr/>
        <a:lstStyle/>
        <a:p>
          <a:endParaRPr lang="en-US"/>
        </a:p>
      </dgm:t>
    </dgm:pt>
    <dgm:pt modelId="{D3014579-6160-472C-95FF-9D600B0867D7}">
      <dgm:prSet/>
      <dgm:spPr/>
      <dgm:t>
        <a:bodyPr/>
        <a:lstStyle/>
        <a:p>
          <a:r>
            <a:rPr lang="en-GB" dirty="0" err="1"/>
            <a:t>ysgogi</a:t>
          </a:r>
          <a:r>
            <a:rPr lang="en-GB" dirty="0"/>
            <a:t> </a:t>
          </a:r>
          <a:r>
            <a:rPr lang="en-GB" dirty="0" err="1"/>
            <a:t>myfyrwyr</a:t>
          </a:r>
          <a:r>
            <a:rPr lang="en-GB" dirty="0"/>
            <a:t> i </a:t>
          </a:r>
          <a:r>
            <a:rPr lang="en-GB" dirty="0" err="1"/>
            <a:t>fod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berchnogion</a:t>
          </a:r>
          <a:r>
            <a:rPr lang="en-GB" dirty="0"/>
            <a:t> </a:t>
          </a:r>
          <a:r>
            <a:rPr lang="en-GB" dirty="0" err="1"/>
            <a:t>o’u</a:t>
          </a:r>
          <a:r>
            <a:rPr lang="en-GB" dirty="0"/>
            <a:t> </a:t>
          </a:r>
          <a:r>
            <a:rPr lang="en-GB" dirty="0" err="1"/>
            <a:t>dysgu</a:t>
          </a:r>
          <a:r>
            <a:rPr lang="en-GB" dirty="0"/>
            <a:t> </a:t>
          </a:r>
          <a:r>
            <a:rPr lang="en-GB" dirty="0" err="1"/>
            <a:t>eu</a:t>
          </a:r>
          <a:r>
            <a:rPr lang="en-GB" dirty="0"/>
            <a:t> </a:t>
          </a:r>
          <a:r>
            <a:rPr lang="en-GB" dirty="0" err="1"/>
            <a:t>hunain</a:t>
          </a:r>
          <a:endParaRPr lang="en-US" dirty="0"/>
        </a:p>
      </dgm:t>
    </dgm:pt>
    <dgm:pt modelId="{39ED3452-D37F-470E-9E56-D0F568E192CA}" type="parTrans" cxnId="{A4371458-8766-4059-87C0-5C99F1177942}">
      <dgm:prSet/>
      <dgm:spPr/>
      <dgm:t>
        <a:bodyPr/>
        <a:lstStyle/>
        <a:p>
          <a:endParaRPr lang="en-US"/>
        </a:p>
      </dgm:t>
    </dgm:pt>
    <dgm:pt modelId="{909277AE-302F-466E-B1E9-2E08E1867E8C}" type="sibTrans" cxnId="{A4371458-8766-4059-87C0-5C99F1177942}">
      <dgm:prSet/>
      <dgm:spPr/>
      <dgm:t>
        <a:bodyPr/>
        <a:lstStyle/>
        <a:p>
          <a:endParaRPr lang="en-US"/>
        </a:p>
      </dgm:t>
    </dgm:pt>
    <dgm:pt modelId="{4C5D8A03-ABA7-436B-86CB-19859546360E}" type="pres">
      <dgm:prSet presAssocID="{6BBCF435-E100-43B9-A6EC-48662353ED50}" presName="root" presStyleCnt="0">
        <dgm:presLayoutVars>
          <dgm:dir/>
          <dgm:resizeHandles val="exact"/>
        </dgm:presLayoutVars>
      </dgm:prSet>
      <dgm:spPr/>
    </dgm:pt>
    <dgm:pt modelId="{5F9375D1-31A8-4033-8A8E-2CAFED3073D5}" type="pres">
      <dgm:prSet presAssocID="{3DB26715-BF45-45CD-BE45-550816ECC02A}" presName="compNode" presStyleCnt="0"/>
      <dgm:spPr/>
    </dgm:pt>
    <dgm:pt modelId="{7D7351C3-1423-4533-A0C7-76B21C95DFA7}" type="pres">
      <dgm:prSet presAssocID="{3DB26715-BF45-45CD-BE45-550816ECC02A}" presName="bgRect" presStyleLbl="bgShp" presStyleIdx="0" presStyleCnt="5"/>
      <dgm:spPr/>
    </dgm:pt>
    <dgm:pt modelId="{7D10CBCF-9507-48C4-8CCB-980616036995}" type="pres">
      <dgm:prSet presAssocID="{3DB26715-BF45-45CD-BE45-550816ECC02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983043E-254E-436F-BAFA-1A9522858F69}" type="pres">
      <dgm:prSet presAssocID="{3DB26715-BF45-45CD-BE45-550816ECC02A}" presName="spaceRect" presStyleCnt="0"/>
      <dgm:spPr/>
    </dgm:pt>
    <dgm:pt modelId="{47AC2B3C-8531-4C33-B9C4-FC88E611B821}" type="pres">
      <dgm:prSet presAssocID="{3DB26715-BF45-45CD-BE45-550816ECC02A}" presName="parTx" presStyleLbl="revTx" presStyleIdx="0" presStyleCnt="5">
        <dgm:presLayoutVars>
          <dgm:chMax val="0"/>
          <dgm:chPref val="0"/>
        </dgm:presLayoutVars>
      </dgm:prSet>
      <dgm:spPr/>
    </dgm:pt>
    <dgm:pt modelId="{744BA23E-F741-47B0-9C2A-E36FCFAD2402}" type="pres">
      <dgm:prSet presAssocID="{39734050-9D47-4451-B4AF-866C08BC5CA8}" presName="sibTrans" presStyleCnt="0"/>
      <dgm:spPr/>
    </dgm:pt>
    <dgm:pt modelId="{CDFEF778-78B7-48DD-A317-6220A785CDF5}" type="pres">
      <dgm:prSet presAssocID="{9EC8E538-D28F-44B0-B440-7338B19D5587}" presName="compNode" presStyleCnt="0"/>
      <dgm:spPr/>
    </dgm:pt>
    <dgm:pt modelId="{244BA861-3E55-4E02-BE32-2655F526BB57}" type="pres">
      <dgm:prSet presAssocID="{9EC8E538-D28F-44B0-B440-7338B19D5587}" presName="bgRect" presStyleLbl="bgShp" presStyleIdx="1" presStyleCnt="5"/>
      <dgm:spPr/>
    </dgm:pt>
    <dgm:pt modelId="{CFD81BC0-78C1-4588-910E-202C290ABDBF}" type="pres">
      <dgm:prSet presAssocID="{9EC8E538-D28F-44B0-B440-7338B19D558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A79B8F8-64D9-4EEB-9470-E0CBA4658946}" type="pres">
      <dgm:prSet presAssocID="{9EC8E538-D28F-44B0-B440-7338B19D5587}" presName="spaceRect" presStyleCnt="0"/>
      <dgm:spPr/>
    </dgm:pt>
    <dgm:pt modelId="{AC77056D-B73D-4FD6-AABB-C0583822FB3D}" type="pres">
      <dgm:prSet presAssocID="{9EC8E538-D28F-44B0-B440-7338B19D5587}" presName="parTx" presStyleLbl="revTx" presStyleIdx="1" presStyleCnt="5">
        <dgm:presLayoutVars>
          <dgm:chMax val="0"/>
          <dgm:chPref val="0"/>
        </dgm:presLayoutVars>
      </dgm:prSet>
      <dgm:spPr/>
    </dgm:pt>
    <dgm:pt modelId="{2E32752E-DB44-4247-A02A-6DB10B1F9ABD}" type="pres">
      <dgm:prSet presAssocID="{5D0C128C-1F53-45CE-996E-DB2BB4F63634}" presName="sibTrans" presStyleCnt="0"/>
      <dgm:spPr/>
    </dgm:pt>
    <dgm:pt modelId="{26BC0D3D-B8AF-4311-AA84-F7F6CF61F0D9}" type="pres">
      <dgm:prSet presAssocID="{82D6DDD2-2663-4124-9653-4DAF54F92ADE}" presName="compNode" presStyleCnt="0"/>
      <dgm:spPr/>
    </dgm:pt>
    <dgm:pt modelId="{A2BD0010-3D09-4CF7-99AC-F8ACFF6DDC9D}" type="pres">
      <dgm:prSet presAssocID="{82D6DDD2-2663-4124-9653-4DAF54F92ADE}" presName="bgRect" presStyleLbl="bgShp" presStyleIdx="2" presStyleCnt="5"/>
      <dgm:spPr/>
    </dgm:pt>
    <dgm:pt modelId="{EEA5CA57-9BBF-46DD-85B4-103CBFD7085A}" type="pres">
      <dgm:prSet presAssocID="{82D6DDD2-2663-4124-9653-4DAF54F92AD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37F7D6B-4785-4DC7-B398-07D93FC394C4}" type="pres">
      <dgm:prSet presAssocID="{82D6DDD2-2663-4124-9653-4DAF54F92ADE}" presName="spaceRect" presStyleCnt="0"/>
      <dgm:spPr/>
    </dgm:pt>
    <dgm:pt modelId="{4AB6A866-9A45-4E8D-9494-2BAD019A35AA}" type="pres">
      <dgm:prSet presAssocID="{82D6DDD2-2663-4124-9653-4DAF54F92ADE}" presName="parTx" presStyleLbl="revTx" presStyleIdx="2" presStyleCnt="5">
        <dgm:presLayoutVars>
          <dgm:chMax val="0"/>
          <dgm:chPref val="0"/>
        </dgm:presLayoutVars>
      </dgm:prSet>
      <dgm:spPr/>
    </dgm:pt>
    <dgm:pt modelId="{8C39797C-E16C-4C4C-8FEF-6E75D52BE871}" type="pres">
      <dgm:prSet presAssocID="{85ABE885-4066-425B-90BE-76B27B72B4AA}" presName="sibTrans" presStyleCnt="0"/>
      <dgm:spPr/>
    </dgm:pt>
    <dgm:pt modelId="{9B9CC257-B89B-42EE-B12B-A9EA5504D872}" type="pres">
      <dgm:prSet presAssocID="{396D786B-938C-4925-8E16-6EF5818838FB}" presName="compNode" presStyleCnt="0"/>
      <dgm:spPr/>
    </dgm:pt>
    <dgm:pt modelId="{3ECB764A-6680-4F6C-9763-A304B40C4B3B}" type="pres">
      <dgm:prSet presAssocID="{396D786B-938C-4925-8E16-6EF5818838FB}" presName="bgRect" presStyleLbl="bgShp" presStyleIdx="3" presStyleCnt="5"/>
      <dgm:spPr/>
    </dgm:pt>
    <dgm:pt modelId="{2A993DAB-67F2-4DB1-9EDB-E7C1B0739FD1}" type="pres">
      <dgm:prSet presAssocID="{396D786B-938C-4925-8E16-6EF5818838F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C2240403-B9E7-4AA0-8D7B-A065462BCAA6}" type="pres">
      <dgm:prSet presAssocID="{396D786B-938C-4925-8E16-6EF5818838FB}" presName="spaceRect" presStyleCnt="0"/>
      <dgm:spPr/>
    </dgm:pt>
    <dgm:pt modelId="{551A3C2E-2C7F-4471-8E20-B42E02738FE3}" type="pres">
      <dgm:prSet presAssocID="{396D786B-938C-4925-8E16-6EF5818838FB}" presName="parTx" presStyleLbl="revTx" presStyleIdx="3" presStyleCnt="5">
        <dgm:presLayoutVars>
          <dgm:chMax val="0"/>
          <dgm:chPref val="0"/>
        </dgm:presLayoutVars>
      </dgm:prSet>
      <dgm:spPr/>
    </dgm:pt>
    <dgm:pt modelId="{33431DAE-78E3-4709-BBFE-FB501DC64D8E}" type="pres">
      <dgm:prSet presAssocID="{4EFDFEB2-4D19-411C-9492-66940F9A3859}" presName="sibTrans" presStyleCnt="0"/>
      <dgm:spPr/>
    </dgm:pt>
    <dgm:pt modelId="{FBD4E24C-493E-430D-B3B5-B0FDE3E0CCCB}" type="pres">
      <dgm:prSet presAssocID="{D3014579-6160-472C-95FF-9D600B0867D7}" presName="compNode" presStyleCnt="0"/>
      <dgm:spPr/>
    </dgm:pt>
    <dgm:pt modelId="{3B2922BE-3257-45BE-89B7-13EBBF13A355}" type="pres">
      <dgm:prSet presAssocID="{D3014579-6160-472C-95FF-9D600B0867D7}" presName="bgRect" presStyleLbl="bgShp" presStyleIdx="4" presStyleCnt="5"/>
      <dgm:spPr/>
    </dgm:pt>
    <dgm:pt modelId="{15055E18-CACB-48C0-9ED2-C44DFF240E8F}" type="pres">
      <dgm:prSet presAssocID="{D3014579-6160-472C-95FF-9D600B0867D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75BD828-EBC1-4557-B0B0-30DAA749B617}" type="pres">
      <dgm:prSet presAssocID="{D3014579-6160-472C-95FF-9D600B0867D7}" presName="spaceRect" presStyleCnt="0"/>
      <dgm:spPr/>
    </dgm:pt>
    <dgm:pt modelId="{96D1231F-F70B-42FD-98E5-BAA54C69EDA0}" type="pres">
      <dgm:prSet presAssocID="{D3014579-6160-472C-95FF-9D600B0867D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3BB3A0B-3962-49CB-8166-192BE46220CE}" type="presOf" srcId="{D3014579-6160-472C-95FF-9D600B0867D7}" destId="{96D1231F-F70B-42FD-98E5-BAA54C69EDA0}" srcOrd="0" destOrd="0" presId="urn:microsoft.com/office/officeart/2018/2/layout/IconVerticalSolidList"/>
    <dgm:cxn modelId="{883F391F-BFA6-4166-97A5-9FDD5215304E}" srcId="{6BBCF435-E100-43B9-A6EC-48662353ED50}" destId="{9EC8E538-D28F-44B0-B440-7338B19D5587}" srcOrd="1" destOrd="0" parTransId="{9B9D354D-E605-4EBD-8046-5608736BBDD4}" sibTransId="{5D0C128C-1F53-45CE-996E-DB2BB4F63634}"/>
    <dgm:cxn modelId="{5920F13F-63DC-473D-B35F-3CE355DA532F}" type="presOf" srcId="{6BBCF435-E100-43B9-A6EC-48662353ED50}" destId="{4C5D8A03-ABA7-436B-86CB-19859546360E}" srcOrd="0" destOrd="0" presId="urn:microsoft.com/office/officeart/2018/2/layout/IconVerticalSolidList"/>
    <dgm:cxn modelId="{32CE8465-B0A9-4B26-8ED0-31EAE84F8663}" type="presOf" srcId="{396D786B-938C-4925-8E16-6EF5818838FB}" destId="{551A3C2E-2C7F-4471-8E20-B42E02738FE3}" srcOrd="0" destOrd="0" presId="urn:microsoft.com/office/officeart/2018/2/layout/IconVerticalSolidList"/>
    <dgm:cxn modelId="{E54C6E6A-67AD-411B-8BCC-B3D3612FF8C0}" type="presOf" srcId="{9EC8E538-D28F-44B0-B440-7338B19D5587}" destId="{AC77056D-B73D-4FD6-AABB-C0583822FB3D}" srcOrd="0" destOrd="0" presId="urn:microsoft.com/office/officeart/2018/2/layout/IconVerticalSolidList"/>
    <dgm:cxn modelId="{6A9FB54A-F5F9-4436-ACE3-2D4726456E08}" srcId="{6BBCF435-E100-43B9-A6EC-48662353ED50}" destId="{3DB26715-BF45-45CD-BE45-550816ECC02A}" srcOrd="0" destOrd="0" parTransId="{5A5EEE54-5F56-4F0F-BD94-CDD33F51EF35}" sibTransId="{39734050-9D47-4451-B4AF-866C08BC5CA8}"/>
    <dgm:cxn modelId="{66A1334B-3FC4-44DE-B97F-76D9855F0C0C}" srcId="{6BBCF435-E100-43B9-A6EC-48662353ED50}" destId="{82D6DDD2-2663-4124-9653-4DAF54F92ADE}" srcOrd="2" destOrd="0" parTransId="{CD772452-D6F5-40B0-8631-7A593124F532}" sibTransId="{85ABE885-4066-425B-90BE-76B27B72B4AA}"/>
    <dgm:cxn modelId="{F2576A76-4DD9-4165-B5B0-C07EE7FA93E9}" type="presOf" srcId="{3DB26715-BF45-45CD-BE45-550816ECC02A}" destId="{47AC2B3C-8531-4C33-B9C4-FC88E611B821}" srcOrd="0" destOrd="0" presId="urn:microsoft.com/office/officeart/2018/2/layout/IconVerticalSolidList"/>
    <dgm:cxn modelId="{A4371458-8766-4059-87C0-5C99F1177942}" srcId="{6BBCF435-E100-43B9-A6EC-48662353ED50}" destId="{D3014579-6160-472C-95FF-9D600B0867D7}" srcOrd="4" destOrd="0" parTransId="{39ED3452-D37F-470E-9E56-D0F568E192CA}" sibTransId="{909277AE-302F-466E-B1E9-2E08E1867E8C}"/>
    <dgm:cxn modelId="{127AC7A6-29E2-433E-A640-6D3B391B2E54}" type="presOf" srcId="{82D6DDD2-2663-4124-9653-4DAF54F92ADE}" destId="{4AB6A866-9A45-4E8D-9494-2BAD019A35AA}" srcOrd="0" destOrd="0" presId="urn:microsoft.com/office/officeart/2018/2/layout/IconVerticalSolidList"/>
    <dgm:cxn modelId="{4E7234FA-B08E-4EC2-9622-9F3E5836456F}" srcId="{6BBCF435-E100-43B9-A6EC-48662353ED50}" destId="{396D786B-938C-4925-8E16-6EF5818838FB}" srcOrd="3" destOrd="0" parTransId="{302689BA-E551-4DBD-972C-D2B25A385DCD}" sibTransId="{4EFDFEB2-4D19-411C-9492-66940F9A3859}"/>
    <dgm:cxn modelId="{2BB3DE22-4854-440D-AC49-EC9AE86CE7F2}" type="presParOf" srcId="{4C5D8A03-ABA7-436B-86CB-19859546360E}" destId="{5F9375D1-31A8-4033-8A8E-2CAFED3073D5}" srcOrd="0" destOrd="0" presId="urn:microsoft.com/office/officeart/2018/2/layout/IconVerticalSolidList"/>
    <dgm:cxn modelId="{73879F9F-B2B1-437B-9DC7-101B3858031B}" type="presParOf" srcId="{5F9375D1-31A8-4033-8A8E-2CAFED3073D5}" destId="{7D7351C3-1423-4533-A0C7-76B21C95DFA7}" srcOrd="0" destOrd="0" presId="urn:microsoft.com/office/officeart/2018/2/layout/IconVerticalSolidList"/>
    <dgm:cxn modelId="{901D5627-02FE-4A7D-A441-08C8E61DA2D9}" type="presParOf" srcId="{5F9375D1-31A8-4033-8A8E-2CAFED3073D5}" destId="{7D10CBCF-9507-48C4-8CCB-980616036995}" srcOrd="1" destOrd="0" presId="urn:microsoft.com/office/officeart/2018/2/layout/IconVerticalSolidList"/>
    <dgm:cxn modelId="{99A29C93-832F-4F18-8914-B4CE7C6A3E8C}" type="presParOf" srcId="{5F9375D1-31A8-4033-8A8E-2CAFED3073D5}" destId="{5983043E-254E-436F-BAFA-1A9522858F69}" srcOrd="2" destOrd="0" presId="urn:microsoft.com/office/officeart/2018/2/layout/IconVerticalSolidList"/>
    <dgm:cxn modelId="{B49C25D6-0280-4F1C-A41C-3B2CBC4FCE1A}" type="presParOf" srcId="{5F9375D1-31A8-4033-8A8E-2CAFED3073D5}" destId="{47AC2B3C-8531-4C33-B9C4-FC88E611B821}" srcOrd="3" destOrd="0" presId="urn:microsoft.com/office/officeart/2018/2/layout/IconVerticalSolidList"/>
    <dgm:cxn modelId="{8236F8A4-6C66-47E8-9E68-06581B124B97}" type="presParOf" srcId="{4C5D8A03-ABA7-436B-86CB-19859546360E}" destId="{744BA23E-F741-47B0-9C2A-E36FCFAD2402}" srcOrd="1" destOrd="0" presId="urn:microsoft.com/office/officeart/2018/2/layout/IconVerticalSolidList"/>
    <dgm:cxn modelId="{53A62548-586F-4D6F-84E9-60BDCF765A99}" type="presParOf" srcId="{4C5D8A03-ABA7-436B-86CB-19859546360E}" destId="{CDFEF778-78B7-48DD-A317-6220A785CDF5}" srcOrd="2" destOrd="0" presId="urn:microsoft.com/office/officeart/2018/2/layout/IconVerticalSolidList"/>
    <dgm:cxn modelId="{2EC7446E-8C12-45CE-9001-CE8F10C1A805}" type="presParOf" srcId="{CDFEF778-78B7-48DD-A317-6220A785CDF5}" destId="{244BA861-3E55-4E02-BE32-2655F526BB57}" srcOrd="0" destOrd="0" presId="urn:microsoft.com/office/officeart/2018/2/layout/IconVerticalSolidList"/>
    <dgm:cxn modelId="{18476FC3-DE15-4F46-A962-C6902135EC51}" type="presParOf" srcId="{CDFEF778-78B7-48DD-A317-6220A785CDF5}" destId="{CFD81BC0-78C1-4588-910E-202C290ABDBF}" srcOrd="1" destOrd="0" presId="urn:microsoft.com/office/officeart/2018/2/layout/IconVerticalSolidList"/>
    <dgm:cxn modelId="{62736864-18AF-4DF2-B0ED-24B857530833}" type="presParOf" srcId="{CDFEF778-78B7-48DD-A317-6220A785CDF5}" destId="{6A79B8F8-64D9-4EEB-9470-E0CBA4658946}" srcOrd="2" destOrd="0" presId="urn:microsoft.com/office/officeart/2018/2/layout/IconVerticalSolidList"/>
    <dgm:cxn modelId="{E6FEB4B2-9931-4196-A9BD-8F3E8374D8E7}" type="presParOf" srcId="{CDFEF778-78B7-48DD-A317-6220A785CDF5}" destId="{AC77056D-B73D-4FD6-AABB-C0583822FB3D}" srcOrd="3" destOrd="0" presId="urn:microsoft.com/office/officeart/2018/2/layout/IconVerticalSolidList"/>
    <dgm:cxn modelId="{E2A4D067-0374-40FC-BD08-BE416FF25B2F}" type="presParOf" srcId="{4C5D8A03-ABA7-436B-86CB-19859546360E}" destId="{2E32752E-DB44-4247-A02A-6DB10B1F9ABD}" srcOrd="3" destOrd="0" presId="urn:microsoft.com/office/officeart/2018/2/layout/IconVerticalSolidList"/>
    <dgm:cxn modelId="{FA130519-AE27-44CB-8873-732DC649C7F2}" type="presParOf" srcId="{4C5D8A03-ABA7-436B-86CB-19859546360E}" destId="{26BC0D3D-B8AF-4311-AA84-F7F6CF61F0D9}" srcOrd="4" destOrd="0" presId="urn:microsoft.com/office/officeart/2018/2/layout/IconVerticalSolidList"/>
    <dgm:cxn modelId="{CD2BB822-9B65-42B8-9C83-A20D36912B98}" type="presParOf" srcId="{26BC0D3D-B8AF-4311-AA84-F7F6CF61F0D9}" destId="{A2BD0010-3D09-4CF7-99AC-F8ACFF6DDC9D}" srcOrd="0" destOrd="0" presId="urn:microsoft.com/office/officeart/2018/2/layout/IconVerticalSolidList"/>
    <dgm:cxn modelId="{A41DC663-6AF7-4339-AE6E-3366AE301393}" type="presParOf" srcId="{26BC0D3D-B8AF-4311-AA84-F7F6CF61F0D9}" destId="{EEA5CA57-9BBF-46DD-85B4-103CBFD7085A}" srcOrd="1" destOrd="0" presId="urn:microsoft.com/office/officeart/2018/2/layout/IconVerticalSolidList"/>
    <dgm:cxn modelId="{505B6356-02D4-424D-B977-8970112CB42A}" type="presParOf" srcId="{26BC0D3D-B8AF-4311-AA84-F7F6CF61F0D9}" destId="{B37F7D6B-4785-4DC7-B398-07D93FC394C4}" srcOrd="2" destOrd="0" presId="urn:microsoft.com/office/officeart/2018/2/layout/IconVerticalSolidList"/>
    <dgm:cxn modelId="{62866A84-5C4E-470E-B45E-97CF7EC42928}" type="presParOf" srcId="{26BC0D3D-B8AF-4311-AA84-F7F6CF61F0D9}" destId="{4AB6A866-9A45-4E8D-9494-2BAD019A35AA}" srcOrd="3" destOrd="0" presId="urn:microsoft.com/office/officeart/2018/2/layout/IconVerticalSolidList"/>
    <dgm:cxn modelId="{3BE45DD6-C289-4853-A70B-00FD6D0D4C7E}" type="presParOf" srcId="{4C5D8A03-ABA7-436B-86CB-19859546360E}" destId="{8C39797C-E16C-4C4C-8FEF-6E75D52BE871}" srcOrd="5" destOrd="0" presId="urn:microsoft.com/office/officeart/2018/2/layout/IconVerticalSolidList"/>
    <dgm:cxn modelId="{A770277A-BEDA-4392-ACE0-61F04B5DC910}" type="presParOf" srcId="{4C5D8A03-ABA7-436B-86CB-19859546360E}" destId="{9B9CC257-B89B-42EE-B12B-A9EA5504D872}" srcOrd="6" destOrd="0" presId="urn:microsoft.com/office/officeart/2018/2/layout/IconVerticalSolidList"/>
    <dgm:cxn modelId="{4F43553B-DBD7-4389-BF2F-CBB5FB826133}" type="presParOf" srcId="{9B9CC257-B89B-42EE-B12B-A9EA5504D872}" destId="{3ECB764A-6680-4F6C-9763-A304B40C4B3B}" srcOrd="0" destOrd="0" presId="urn:microsoft.com/office/officeart/2018/2/layout/IconVerticalSolidList"/>
    <dgm:cxn modelId="{3EC1ED9F-0B74-4F99-A28F-EB553A4D251C}" type="presParOf" srcId="{9B9CC257-B89B-42EE-B12B-A9EA5504D872}" destId="{2A993DAB-67F2-4DB1-9EDB-E7C1B0739FD1}" srcOrd="1" destOrd="0" presId="urn:microsoft.com/office/officeart/2018/2/layout/IconVerticalSolidList"/>
    <dgm:cxn modelId="{0567E9B4-DD1F-4595-82EE-A48FF08DBF22}" type="presParOf" srcId="{9B9CC257-B89B-42EE-B12B-A9EA5504D872}" destId="{C2240403-B9E7-4AA0-8D7B-A065462BCAA6}" srcOrd="2" destOrd="0" presId="urn:microsoft.com/office/officeart/2018/2/layout/IconVerticalSolidList"/>
    <dgm:cxn modelId="{E2450001-CAEF-411B-B50E-CFAE53D0D6E6}" type="presParOf" srcId="{9B9CC257-B89B-42EE-B12B-A9EA5504D872}" destId="{551A3C2E-2C7F-4471-8E20-B42E02738FE3}" srcOrd="3" destOrd="0" presId="urn:microsoft.com/office/officeart/2018/2/layout/IconVerticalSolidList"/>
    <dgm:cxn modelId="{AD6AC2A7-A094-4D47-B862-67512491D94B}" type="presParOf" srcId="{4C5D8A03-ABA7-436B-86CB-19859546360E}" destId="{33431DAE-78E3-4709-BBFE-FB501DC64D8E}" srcOrd="7" destOrd="0" presId="urn:microsoft.com/office/officeart/2018/2/layout/IconVerticalSolidList"/>
    <dgm:cxn modelId="{DCA087E0-F4CF-4087-974E-4943DB920BCF}" type="presParOf" srcId="{4C5D8A03-ABA7-436B-86CB-19859546360E}" destId="{FBD4E24C-493E-430D-B3B5-B0FDE3E0CCCB}" srcOrd="8" destOrd="0" presId="urn:microsoft.com/office/officeart/2018/2/layout/IconVerticalSolidList"/>
    <dgm:cxn modelId="{495CBAA4-1754-43FF-AD60-516151304B35}" type="presParOf" srcId="{FBD4E24C-493E-430D-B3B5-B0FDE3E0CCCB}" destId="{3B2922BE-3257-45BE-89B7-13EBBF13A355}" srcOrd="0" destOrd="0" presId="urn:microsoft.com/office/officeart/2018/2/layout/IconVerticalSolidList"/>
    <dgm:cxn modelId="{2097E217-0770-4D45-B5F9-82FE01770316}" type="presParOf" srcId="{FBD4E24C-493E-430D-B3B5-B0FDE3E0CCCB}" destId="{15055E18-CACB-48C0-9ED2-C44DFF240E8F}" srcOrd="1" destOrd="0" presId="urn:microsoft.com/office/officeart/2018/2/layout/IconVerticalSolidList"/>
    <dgm:cxn modelId="{1BAB0065-4741-49DE-B842-E9B0F2B3735A}" type="presParOf" srcId="{FBD4E24C-493E-430D-B3B5-B0FDE3E0CCCB}" destId="{475BD828-EBC1-4557-B0B0-30DAA749B617}" srcOrd="2" destOrd="0" presId="urn:microsoft.com/office/officeart/2018/2/layout/IconVerticalSolidList"/>
    <dgm:cxn modelId="{134E5AB9-2651-4172-B69B-19024C8FBE32}" type="presParOf" srcId="{FBD4E24C-493E-430D-B3B5-B0FDE3E0CCCB}" destId="{96D1231F-F70B-42FD-98E5-BAA54C69ED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06C221-FDEA-4EF4-8565-43979B2E0D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E0716732-343E-4565-A97A-BAE4FAD7DE7D}">
      <dgm:prSet/>
      <dgm:spPr/>
      <dgm:t>
        <a:bodyPr/>
        <a:lstStyle/>
        <a:p>
          <a:pPr>
            <a:defRPr cap="all"/>
          </a:pPr>
          <a:r>
            <a:rPr lang="en-US" dirty="0"/>
            <a:t>PEIDIWCH!</a:t>
          </a:r>
        </a:p>
      </dgm:t>
    </dgm:pt>
    <dgm:pt modelId="{805CC04F-933D-4668-A1BA-9E15EF045C8C}" type="parTrans" cxnId="{ABCF3F05-A59C-49AE-91B4-B611588812DE}">
      <dgm:prSet/>
      <dgm:spPr/>
      <dgm:t>
        <a:bodyPr/>
        <a:lstStyle/>
        <a:p>
          <a:endParaRPr lang="en-US"/>
        </a:p>
      </dgm:t>
    </dgm:pt>
    <dgm:pt modelId="{637FE7FB-E8B0-4633-A54F-8FAEA5CEB793}" type="sibTrans" cxnId="{ABCF3F05-A59C-49AE-91B4-B611588812DE}">
      <dgm:prSet/>
      <dgm:spPr/>
      <dgm:t>
        <a:bodyPr/>
        <a:lstStyle/>
        <a:p>
          <a:endParaRPr lang="en-US"/>
        </a:p>
      </dgm:t>
    </dgm:pt>
    <dgm:pt modelId="{B054F9C6-DBB7-4BEB-A31F-102BE2E38933}">
      <dgm:prSet/>
      <dgm:spPr/>
      <dgm:t>
        <a:bodyPr/>
        <a:lstStyle/>
        <a:p>
          <a:pPr>
            <a:defRPr cap="all"/>
          </a:pPr>
          <a:r>
            <a:rPr lang="en-US" dirty="0"/>
            <a:t>DYLECH </a:t>
          </a:r>
          <a:r>
            <a:rPr lang="en-US" b="1" u="sng" dirty="0"/>
            <a:t>GYNLLUNIO</a:t>
          </a:r>
          <a:r>
            <a:rPr lang="en-US" dirty="0"/>
            <a:t> I ADDYSGU, YN SEILIEDIG AR EICH ADDYSGEG GADARN </a:t>
          </a:r>
        </a:p>
      </dgm:t>
    </dgm:pt>
    <dgm:pt modelId="{869A4AEB-A42B-490C-8351-4F66DAA16DC5}" type="parTrans" cxnId="{78077665-C20B-4EB2-996E-7AB173EEC572}">
      <dgm:prSet/>
      <dgm:spPr/>
      <dgm:t>
        <a:bodyPr/>
        <a:lstStyle/>
        <a:p>
          <a:endParaRPr lang="en-US"/>
        </a:p>
      </dgm:t>
    </dgm:pt>
    <dgm:pt modelId="{2AE2EBBE-2F34-408B-BF3D-2E760C06D624}" type="sibTrans" cxnId="{78077665-C20B-4EB2-996E-7AB173EEC572}">
      <dgm:prSet/>
      <dgm:spPr/>
      <dgm:t>
        <a:bodyPr/>
        <a:lstStyle/>
        <a:p>
          <a:endParaRPr lang="en-US"/>
        </a:p>
      </dgm:t>
    </dgm:pt>
    <dgm:pt modelId="{21C595DC-2C7E-4B55-907E-BDEB91ED3EF8}">
      <dgm:prSet/>
      <dgm:spPr/>
      <dgm:t>
        <a:bodyPr/>
        <a:lstStyle/>
        <a:p>
          <a:pPr>
            <a:defRPr cap="all"/>
          </a:pPr>
          <a:r>
            <a:rPr lang="en-US" dirty="0"/>
            <a:t>DYLECH CHWILIO AM </a:t>
          </a:r>
          <a:r>
            <a:rPr lang="en-US" b="1" u="sng" dirty="0"/>
            <a:t>GYFLEOEDD</a:t>
          </a:r>
          <a:r>
            <a:rPr lang="en-US" dirty="0"/>
            <a:t> </a:t>
          </a:r>
          <a:r>
            <a:rPr lang="en-US" dirty="0" err="1"/>
            <a:t>F</a:t>
          </a:r>
          <a:r>
            <a:rPr lang="en-US" cap="none" baseline="0" dirty="0" err="1"/>
            <a:t>f</a:t>
          </a:r>
          <a:r>
            <a:rPr lang="en-US" dirty="0" err="1"/>
            <a:t>CD</a:t>
          </a:r>
          <a:endParaRPr lang="en-US" dirty="0"/>
        </a:p>
      </dgm:t>
    </dgm:pt>
    <dgm:pt modelId="{B14D7683-AF6E-46C3-A75A-15D67A36C487}" type="parTrans" cxnId="{A3C1C785-1358-4869-BDE3-275069C949CC}">
      <dgm:prSet/>
      <dgm:spPr/>
      <dgm:t>
        <a:bodyPr/>
        <a:lstStyle/>
        <a:p>
          <a:endParaRPr lang="en-US"/>
        </a:p>
      </dgm:t>
    </dgm:pt>
    <dgm:pt modelId="{9B14A3A4-0C3F-431A-AD45-3915EA087FBE}" type="sibTrans" cxnId="{A3C1C785-1358-4869-BDE3-275069C949CC}">
      <dgm:prSet/>
      <dgm:spPr/>
      <dgm:t>
        <a:bodyPr/>
        <a:lstStyle/>
        <a:p>
          <a:endParaRPr lang="en-US"/>
        </a:p>
      </dgm:t>
    </dgm:pt>
    <dgm:pt modelId="{76EBF514-2208-4290-9591-329F58DF6901}" type="pres">
      <dgm:prSet presAssocID="{1206C221-FDEA-4EF4-8565-43979B2E0D07}" presName="root" presStyleCnt="0">
        <dgm:presLayoutVars>
          <dgm:dir/>
          <dgm:resizeHandles val="exact"/>
        </dgm:presLayoutVars>
      </dgm:prSet>
      <dgm:spPr/>
    </dgm:pt>
    <dgm:pt modelId="{84092FFF-1840-4B3D-9070-51D577E9A895}" type="pres">
      <dgm:prSet presAssocID="{E0716732-343E-4565-A97A-BAE4FAD7DE7D}" presName="compNode" presStyleCnt="0"/>
      <dgm:spPr/>
    </dgm:pt>
    <dgm:pt modelId="{76CD22E7-0E36-4E73-B17C-8481BDA9F658}" type="pres">
      <dgm:prSet presAssocID="{E0716732-343E-4565-A97A-BAE4FAD7DE7D}" presName="iconBgRect" presStyleLbl="bgShp" presStyleIdx="0" presStyleCnt="3"/>
      <dgm:spPr/>
    </dgm:pt>
    <dgm:pt modelId="{4EB97869-017C-46E8-A3D3-01F763DA77EA}" type="pres">
      <dgm:prSet presAssocID="{E0716732-343E-4565-A97A-BAE4FAD7DE7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AE95E871-8512-42A9-AC90-A3D9A0014949}" type="pres">
      <dgm:prSet presAssocID="{E0716732-343E-4565-A97A-BAE4FAD7DE7D}" presName="spaceRect" presStyleCnt="0"/>
      <dgm:spPr/>
    </dgm:pt>
    <dgm:pt modelId="{6E594229-6D6A-4B9C-BB52-E430DE526078}" type="pres">
      <dgm:prSet presAssocID="{E0716732-343E-4565-A97A-BAE4FAD7DE7D}" presName="textRect" presStyleLbl="revTx" presStyleIdx="0" presStyleCnt="3">
        <dgm:presLayoutVars>
          <dgm:chMax val="1"/>
          <dgm:chPref val="1"/>
        </dgm:presLayoutVars>
      </dgm:prSet>
      <dgm:spPr/>
    </dgm:pt>
    <dgm:pt modelId="{3FED105A-92C4-48B6-BE40-6B96918DF112}" type="pres">
      <dgm:prSet presAssocID="{637FE7FB-E8B0-4633-A54F-8FAEA5CEB793}" presName="sibTrans" presStyleCnt="0"/>
      <dgm:spPr/>
    </dgm:pt>
    <dgm:pt modelId="{9A6F8283-E2BF-47AC-9D60-ED84A0586C75}" type="pres">
      <dgm:prSet presAssocID="{B054F9C6-DBB7-4BEB-A31F-102BE2E38933}" presName="compNode" presStyleCnt="0"/>
      <dgm:spPr/>
    </dgm:pt>
    <dgm:pt modelId="{A455AE00-E824-4FC5-B809-BC91B748F5E8}" type="pres">
      <dgm:prSet presAssocID="{B054F9C6-DBB7-4BEB-A31F-102BE2E38933}" presName="iconBgRect" presStyleLbl="bgShp" presStyleIdx="1" presStyleCnt="3"/>
      <dgm:spPr/>
    </dgm:pt>
    <dgm:pt modelId="{D13A72F2-FB90-427F-81D1-87B76D409757}" type="pres">
      <dgm:prSet presAssocID="{B054F9C6-DBB7-4BEB-A31F-102BE2E3893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CEF5ADBE-209B-4697-8A33-0ED93962F3FE}" type="pres">
      <dgm:prSet presAssocID="{B054F9C6-DBB7-4BEB-A31F-102BE2E38933}" presName="spaceRect" presStyleCnt="0"/>
      <dgm:spPr/>
    </dgm:pt>
    <dgm:pt modelId="{EEEBA310-5341-489C-A8F7-7F553AB43DF3}" type="pres">
      <dgm:prSet presAssocID="{B054F9C6-DBB7-4BEB-A31F-102BE2E38933}" presName="textRect" presStyleLbl="revTx" presStyleIdx="1" presStyleCnt="3">
        <dgm:presLayoutVars>
          <dgm:chMax val="1"/>
          <dgm:chPref val="1"/>
        </dgm:presLayoutVars>
      </dgm:prSet>
      <dgm:spPr/>
    </dgm:pt>
    <dgm:pt modelId="{C01A5138-2C65-402C-884E-24969FA9177F}" type="pres">
      <dgm:prSet presAssocID="{2AE2EBBE-2F34-408B-BF3D-2E760C06D624}" presName="sibTrans" presStyleCnt="0"/>
      <dgm:spPr/>
    </dgm:pt>
    <dgm:pt modelId="{942FA917-A9A6-46C8-B0B6-F6CD142F1DF9}" type="pres">
      <dgm:prSet presAssocID="{21C595DC-2C7E-4B55-907E-BDEB91ED3EF8}" presName="compNode" presStyleCnt="0"/>
      <dgm:spPr/>
    </dgm:pt>
    <dgm:pt modelId="{EEBE48D7-C640-4552-B4E6-51141A45D5D0}" type="pres">
      <dgm:prSet presAssocID="{21C595DC-2C7E-4B55-907E-BDEB91ED3EF8}" presName="iconBgRect" presStyleLbl="bgShp" presStyleIdx="2" presStyleCnt="3"/>
      <dgm:spPr/>
    </dgm:pt>
    <dgm:pt modelId="{F8658BC2-FF09-4E46-AEF8-1E894A9D8662}" type="pres">
      <dgm:prSet presAssocID="{21C595DC-2C7E-4B55-907E-BDEB91ED3EF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F63D6B2-822C-409D-BDA6-98CE3D9B5B7B}" type="pres">
      <dgm:prSet presAssocID="{21C595DC-2C7E-4B55-907E-BDEB91ED3EF8}" presName="spaceRect" presStyleCnt="0"/>
      <dgm:spPr/>
    </dgm:pt>
    <dgm:pt modelId="{03029369-EDDA-4AE2-9BEC-91A9BB976F18}" type="pres">
      <dgm:prSet presAssocID="{21C595DC-2C7E-4B55-907E-BDEB91ED3EF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BCF3F05-A59C-49AE-91B4-B611588812DE}" srcId="{1206C221-FDEA-4EF4-8565-43979B2E0D07}" destId="{E0716732-343E-4565-A97A-BAE4FAD7DE7D}" srcOrd="0" destOrd="0" parTransId="{805CC04F-933D-4668-A1BA-9E15EF045C8C}" sibTransId="{637FE7FB-E8B0-4633-A54F-8FAEA5CEB793}"/>
    <dgm:cxn modelId="{56EA5D07-5E9C-4846-AD4F-87DE4ECF99A3}" type="presOf" srcId="{21C595DC-2C7E-4B55-907E-BDEB91ED3EF8}" destId="{03029369-EDDA-4AE2-9BEC-91A9BB976F18}" srcOrd="0" destOrd="0" presId="urn:microsoft.com/office/officeart/2018/5/layout/IconCircleLabelList"/>
    <dgm:cxn modelId="{78077665-C20B-4EB2-996E-7AB173EEC572}" srcId="{1206C221-FDEA-4EF4-8565-43979B2E0D07}" destId="{B054F9C6-DBB7-4BEB-A31F-102BE2E38933}" srcOrd="1" destOrd="0" parTransId="{869A4AEB-A42B-490C-8351-4F66DAA16DC5}" sibTransId="{2AE2EBBE-2F34-408B-BF3D-2E760C06D624}"/>
    <dgm:cxn modelId="{FB95AF52-61D0-47C4-8311-02A8F4A40EEF}" type="presOf" srcId="{E0716732-343E-4565-A97A-BAE4FAD7DE7D}" destId="{6E594229-6D6A-4B9C-BB52-E430DE526078}" srcOrd="0" destOrd="0" presId="urn:microsoft.com/office/officeart/2018/5/layout/IconCircleLabelList"/>
    <dgm:cxn modelId="{A3C1C785-1358-4869-BDE3-275069C949CC}" srcId="{1206C221-FDEA-4EF4-8565-43979B2E0D07}" destId="{21C595DC-2C7E-4B55-907E-BDEB91ED3EF8}" srcOrd="2" destOrd="0" parTransId="{B14D7683-AF6E-46C3-A75A-15D67A36C487}" sibTransId="{9B14A3A4-0C3F-431A-AD45-3915EA087FBE}"/>
    <dgm:cxn modelId="{3858F9E8-F67F-4765-9740-C346A84C2C3D}" type="presOf" srcId="{1206C221-FDEA-4EF4-8565-43979B2E0D07}" destId="{76EBF514-2208-4290-9591-329F58DF6901}" srcOrd="0" destOrd="0" presId="urn:microsoft.com/office/officeart/2018/5/layout/IconCircleLabelList"/>
    <dgm:cxn modelId="{4C8CFBF5-B3F8-471B-97C3-43E35471507E}" type="presOf" srcId="{B054F9C6-DBB7-4BEB-A31F-102BE2E38933}" destId="{EEEBA310-5341-489C-A8F7-7F553AB43DF3}" srcOrd="0" destOrd="0" presId="urn:microsoft.com/office/officeart/2018/5/layout/IconCircleLabelList"/>
    <dgm:cxn modelId="{43CCFC8F-DC9C-4A7E-B658-7DD50F25D527}" type="presParOf" srcId="{76EBF514-2208-4290-9591-329F58DF6901}" destId="{84092FFF-1840-4B3D-9070-51D577E9A895}" srcOrd="0" destOrd="0" presId="urn:microsoft.com/office/officeart/2018/5/layout/IconCircleLabelList"/>
    <dgm:cxn modelId="{85F4C06C-10A5-43D3-B78D-96E5CFC5698E}" type="presParOf" srcId="{84092FFF-1840-4B3D-9070-51D577E9A895}" destId="{76CD22E7-0E36-4E73-B17C-8481BDA9F658}" srcOrd="0" destOrd="0" presId="urn:microsoft.com/office/officeart/2018/5/layout/IconCircleLabelList"/>
    <dgm:cxn modelId="{26EF757E-3736-4A87-B95B-CE69CEF4DA1C}" type="presParOf" srcId="{84092FFF-1840-4B3D-9070-51D577E9A895}" destId="{4EB97869-017C-46E8-A3D3-01F763DA77EA}" srcOrd="1" destOrd="0" presId="urn:microsoft.com/office/officeart/2018/5/layout/IconCircleLabelList"/>
    <dgm:cxn modelId="{915E1472-30AC-4C35-9AD2-A92E1A97C61C}" type="presParOf" srcId="{84092FFF-1840-4B3D-9070-51D577E9A895}" destId="{AE95E871-8512-42A9-AC90-A3D9A0014949}" srcOrd="2" destOrd="0" presId="urn:microsoft.com/office/officeart/2018/5/layout/IconCircleLabelList"/>
    <dgm:cxn modelId="{ED796E90-B3BE-42E7-BCF8-D17E0D9C2434}" type="presParOf" srcId="{84092FFF-1840-4B3D-9070-51D577E9A895}" destId="{6E594229-6D6A-4B9C-BB52-E430DE526078}" srcOrd="3" destOrd="0" presId="urn:microsoft.com/office/officeart/2018/5/layout/IconCircleLabelList"/>
    <dgm:cxn modelId="{8CB11067-EB95-44C4-B9F7-A97C7344FE9A}" type="presParOf" srcId="{76EBF514-2208-4290-9591-329F58DF6901}" destId="{3FED105A-92C4-48B6-BE40-6B96918DF112}" srcOrd="1" destOrd="0" presId="urn:microsoft.com/office/officeart/2018/5/layout/IconCircleLabelList"/>
    <dgm:cxn modelId="{2048A598-564A-471B-9104-CBE5F373B0B2}" type="presParOf" srcId="{76EBF514-2208-4290-9591-329F58DF6901}" destId="{9A6F8283-E2BF-47AC-9D60-ED84A0586C75}" srcOrd="2" destOrd="0" presId="urn:microsoft.com/office/officeart/2018/5/layout/IconCircleLabelList"/>
    <dgm:cxn modelId="{47C4C5FE-E848-49A2-96ED-940B4C44D8F3}" type="presParOf" srcId="{9A6F8283-E2BF-47AC-9D60-ED84A0586C75}" destId="{A455AE00-E824-4FC5-B809-BC91B748F5E8}" srcOrd="0" destOrd="0" presId="urn:microsoft.com/office/officeart/2018/5/layout/IconCircleLabelList"/>
    <dgm:cxn modelId="{A82370C5-6D83-437A-AE7B-01DD58CB32D1}" type="presParOf" srcId="{9A6F8283-E2BF-47AC-9D60-ED84A0586C75}" destId="{D13A72F2-FB90-427F-81D1-87B76D409757}" srcOrd="1" destOrd="0" presId="urn:microsoft.com/office/officeart/2018/5/layout/IconCircleLabelList"/>
    <dgm:cxn modelId="{FF45C37D-83A7-4087-AEDC-A47458B55B6D}" type="presParOf" srcId="{9A6F8283-E2BF-47AC-9D60-ED84A0586C75}" destId="{CEF5ADBE-209B-4697-8A33-0ED93962F3FE}" srcOrd="2" destOrd="0" presId="urn:microsoft.com/office/officeart/2018/5/layout/IconCircleLabelList"/>
    <dgm:cxn modelId="{FD889A63-83B4-4E2D-939C-9526D658FFD4}" type="presParOf" srcId="{9A6F8283-E2BF-47AC-9D60-ED84A0586C75}" destId="{EEEBA310-5341-489C-A8F7-7F553AB43DF3}" srcOrd="3" destOrd="0" presId="urn:microsoft.com/office/officeart/2018/5/layout/IconCircleLabelList"/>
    <dgm:cxn modelId="{BDDB31D3-A6D5-473B-80BA-F3EFEB84452A}" type="presParOf" srcId="{76EBF514-2208-4290-9591-329F58DF6901}" destId="{C01A5138-2C65-402C-884E-24969FA9177F}" srcOrd="3" destOrd="0" presId="urn:microsoft.com/office/officeart/2018/5/layout/IconCircleLabelList"/>
    <dgm:cxn modelId="{06E71C0E-D071-4A57-B1BD-A55D5E7C2150}" type="presParOf" srcId="{76EBF514-2208-4290-9591-329F58DF6901}" destId="{942FA917-A9A6-46C8-B0B6-F6CD142F1DF9}" srcOrd="4" destOrd="0" presId="urn:microsoft.com/office/officeart/2018/5/layout/IconCircleLabelList"/>
    <dgm:cxn modelId="{F8199A0F-8508-4B37-B656-0C5519E39DCB}" type="presParOf" srcId="{942FA917-A9A6-46C8-B0B6-F6CD142F1DF9}" destId="{EEBE48D7-C640-4552-B4E6-51141A45D5D0}" srcOrd="0" destOrd="0" presId="urn:microsoft.com/office/officeart/2018/5/layout/IconCircleLabelList"/>
    <dgm:cxn modelId="{71F8AB3B-94A4-4927-BEE3-876F1FAF218F}" type="presParOf" srcId="{942FA917-A9A6-46C8-B0B6-F6CD142F1DF9}" destId="{F8658BC2-FF09-4E46-AEF8-1E894A9D8662}" srcOrd="1" destOrd="0" presId="urn:microsoft.com/office/officeart/2018/5/layout/IconCircleLabelList"/>
    <dgm:cxn modelId="{F883FE4D-AA63-4730-A041-5083462EEF00}" type="presParOf" srcId="{942FA917-A9A6-46C8-B0B6-F6CD142F1DF9}" destId="{4F63D6B2-822C-409D-BDA6-98CE3D9B5B7B}" srcOrd="2" destOrd="0" presId="urn:microsoft.com/office/officeart/2018/5/layout/IconCircleLabelList"/>
    <dgm:cxn modelId="{96EFD195-7C73-4D98-AF02-495E7F6881B1}" type="presParOf" srcId="{942FA917-A9A6-46C8-B0B6-F6CD142F1DF9}" destId="{03029369-EDDA-4AE2-9BEC-91A9BB976F1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7D2230-D8A4-4D04-9EF0-F937F11D230A}">
      <dsp:nvSpPr>
        <dsp:cNvPr id="0" name=""/>
        <dsp:cNvSpPr/>
      </dsp:nvSpPr>
      <dsp:spPr>
        <a:xfrm>
          <a:off x="1747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828D77-6CF1-4CF9-B3C1-CD8A5C324061}">
      <dsp:nvSpPr>
        <dsp:cNvPr id="0" name=""/>
        <dsp:cNvSpPr/>
      </dsp:nvSpPr>
      <dsp:spPr>
        <a:xfrm>
          <a:off x="559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Set o </a:t>
          </a:r>
          <a:r>
            <a:rPr lang="en-GB" sz="1500" kern="1200" dirty="0" err="1"/>
            <a:t>sgiliau</a:t>
          </a:r>
          <a:r>
            <a:rPr lang="en-GB" sz="1500" kern="1200" dirty="0"/>
            <a:t>, </a:t>
          </a:r>
          <a:r>
            <a:rPr lang="en-GB" sz="1500" kern="1200" dirty="0" err="1"/>
            <a:t>gwybodaeth</a:t>
          </a:r>
          <a:r>
            <a:rPr lang="en-GB" sz="1500" kern="1200" dirty="0"/>
            <a:t> ac </a:t>
          </a:r>
          <a:r>
            <a:rPr lang="en-GB" sz="1500" kern="1200" dirty="0" err="1"/>
            <a:t>agweddau</a:t>
          </a:r>
          <a:r>
            <a:rPr lang="en-GB" sz="1500" kern="1200" dirty="0"/>
            <a:t> </a:t>
          </a:r>
          <a:r>
            <a:rPr lang="en-GB" sz="1500" kern="1200" dirty="0" err="1"/>
            <a:t>yw</a:t>
          </a:r>
          <a:r>
            <a:rPr lang="en-GB" sz="1500" kern="1200" dirty="0"/>
            <a:t> </a:t>
          </a:r>
          <a:r>
            <a:rPr lang="en-GB" sz="1500" kern="1200" dirty="0" err="1"/>
            <a:t>cymhwysedd</a:t>
          </a:r>
          <a:r>
            <a:rPr lang="en-GB" sz="1500" kern="1200" dirty="0"/>
            <a:t> </a:t>
          </a:r>
          <a:r>
            <a:rPr lang="en-GB" sz="1500" kern="1200" dirty="0" err="1"/>
            <a:t>digidol</a:t>
          </a:r>
          <a:r>
            <a:rPr lang="en-GB" sz="1500" kern="1200" dirty="0"/>
            <a:t> </a:t>
          </a:r>
          <a:r>
            <a:rPr lang="en-GB" sz="1500" kern="1200" dirty="0" err="1"/>
            <a:t>sy’n</a:t>
          </a:r>
          <a:r>
            <a:rPr lang="en-GB" sz="1500" kern="1200" dirty="0"/>
            <a:t> </a:t>
          </a:r>
          <a:r>
            <a:rPr lang="en-GB" sz="1500" kern="1200" dirty="0" err="1"/>
            <a:t>galluogi’r</a:t>
          </a:r>
          <a:r>
            <a:rPr lang="en-GB" sz="1500" kern="1200" dirty="0"/>
            <a:t> </a:t>
          </a:r>
          <a:r>
            <a:rPr lang="en-GB" sz="1500" b="1" kern="1200" dirty="0" err="1"/>
            <a:t>defnydd</a:t>
          </a:r>
          <a:r>
            <a:rPr lang="en-GB" sz="1500" kern="1200" dirty="0"/>
            <a:t> </a:t>
          </a:r>
          <a:r>
            <a:rPr lang="en-GB" sz="1500" kern="1200" dirty="0" err="1"/>
            <a:t>hyderus</a:t>
          </a:r>
          <a:r>
            <a:rPr lang="en-GB" sz="1500" kern="1200" dirty="0"/>
            <a:t>, </a:t>
          </a:r>
          <a:r>
            <a:rPr lang="en-GB" sz="1500" kern="1200" dirty="0" err="1"/>
            <a:t>creadigol</a:t>
          </a:r>
          <a:r>
            <a:rPr lang="en-GB" sz="1500" kern="1200" dirty="0"/>
            <a:t> a </a:t>
          </a:r>
          <a:r>
            <a:rPr lang="en-GB" sz="1500" kern="1200" dirty="0" err="1"/>
            <a:t>hanfodol</a:t>
          </a:r>
          <a:r>
            <a:rPr lang="en-GB" sz="1500" kern="1200" dirty="0"/>
            <a:t> o </a:t>
          </a:r>
          <a:r>
            <a:rPr lang="en-GB" sz="1500" kern="1200" dirty="0" err="1"/>
            <a:t>dechnolegau</a:t>
          </a:r>
          <a:r>
            <a:rPr lang="en-GB" sz="1500" kern="1200" dirty="0"/>
            <a:t> a </a:t>
          </a:r>
          <a:r>
            <a:rPr lang="en-GB" sz="1500" kern="1200" dirty="0" err="1"/>
            <a:t>systemau</a:t>
          </a:r>
          <a:r>
            <a:rPr lang="en-GB" sz="1500" kern="1200" dirty="0"/>
            <a:t>.</a:t>
          </a:r>
          <a:endParaRPr lang="en-US" sz="1500" kern="1200" dirty="0"/>
        </a:p>
      </dsp:txBody>
      <dsp:txXfrm>
        <a:off x="559800" y="3022743"/>
        <a:ext cx="4320000" cy="720000"/>
      </dsp:txXfrm>
    </dsp:sp>
    <dsp:sp modelId="{C2180634-93FE-4820-BF4C-2FCF6CC8A0FF}">
      <dsp:nvSpPr>
        <dsp:cNvPr id="0" name=""/>
        <dsp:cNvSpPr/>
      </dsp:nvSpPr>
      <dsp:spPr>
        <a:xfrm>
          <a:off x="6823800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13FEF6-B8C0-4FFB-8A00-A5755D95C461}">
      <dsp:nvSpPr>
        <dsp:cNvPr id="0" name=""/>
        <dsp:cNvSpPr/>
      </dsp:nvSpPr>
      <dsp:spPr>
        <a:xfrm>
          <a:off x="5635800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 err="1"/>
            <a:t>Peidio</a:t>
          </a:r>
          <a:r>
            <a:rPr lang="en-US" sz="1500" kern="1200" dirty="0"/>
            <a:t> </a:t>
          </a:r>
          <a:r>
            <a:rPr lang="en-US" sz="1500" kern="1200" dirty="0">
              <a:latin typeface="Calibri" panose="020F0502020204030204" pitchFamily="34" charset="0"/>
              <a:cs typeface="Calibri" panose="020F0502020204030204" pitchFamily="34" charset="0"/>
            </a:rPr>
            <a:t>â </a:t>
          </a:r>
          <a:r>
            <a:rPr lang="en-US" sz="1500" kern="1200" dirty="0" err="1">
              <a:latin typeface="Calibri" panose="020F0502020204030204" pitchFamily="34" charset="0"/>
              <a:cs typeface="Calibri" panose="020F0502020204030204" pitchFamily="34" charset="0"/>
            </a:rPr>
            <a:t>defnyddio</a:t>
          </a:r>
          <a:r>
            <a:rPr lang="en-US" sz="1500" kern="1200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r>
            <a:rPr lang="en-US" sz="1500" kern="1200" dirty="0" err="1">
              <a:latin typeface="Calibri" panose="020F0502020204030204" pitchFamily="34" charset="0"/>
              <a:cs typeface="Calibri" panose="020F0502020204030204" pitchFamily="34" charset="0"/>
            </a:rPr>
            <a:t>technoleg</a:t>
          </a:r>
          <a:r>
            <a:rPr lang="en-US" sz="1500" kern="1200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r>
            <a:rPr lang="en-US" sz="1500" kern="1200" dirty="0" err="1">
              <a:latin typeface="Calibri" panose="020F0502020204030204" pitchFamily="34" charset="0"/>
              <a:cs typeface="Calibri" panose="020F0502020204030204" pitchFamily="34" charset="0"/>
            </a:rPr>
            <a:t>er</a:t>
          </a:r>
          <a:r>
            <a:rPr lang="en-US" sz="1500" kern="1200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r>
            <a:rPr lang="en-US" sz="1500" kern="1200" dirty="0" err="1">
              <a:latin typeface="Calibri" panose="020F0502020204030204" pitchFamily="34" charset="0"/>
              <a:cs typeface="Calibri" panose="020F0502020204030204" pitchFamily="34" charset="0"/>
            </a:rPr>
            <a:t>mwyn</a:t>
          </a:r>
          <a:r>
            <a:rPr lang="en-US" sz="1500" kern="1200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r>
            <a:rPr lang="en-US" sz="1500" kern="1200" dirty="0" err="1">
              <a:latin typeface="Calibri" panose="020F0502020204030204" pitchFamily="34" charset="0"/>
              <a:cs typeface="Calibri" panose="020F0502020204030204" pitchFamily="34" charset="0"/>
            </a:rPr>
            <a:t>defnyddio</a:t>
          </a:r>
          <a:r>
            <a:rPr lang="en-US" sz="1500" kern="1200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r>
            <a:rPr lang="en-US" sz="1500" kern="1200" dirty="0" err="1">
              <a:latin typeface="Calibri" panose="020F0502020204030204" pitchFamily="34" charset="0"/>
              <a:cs typeface="Calibri" panose="020F0502020204030204" pitchFamily="34" charset="0"/>
            </a:rPr>
            <a:t>technoleg</a:t>
          </a:r>
          <a:endParaRPr lang="en-US" sz="1500" kern="1200" dirty="0"/>
        </a:p>
      </dsp:txBody>
      <dsp:txXfrm>
        <a:off x="5635800" y="3022743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7351C3-1423-4533-A0C7-76B21C95DFA7}">
      <dsp:nvSpPr>
        <dsp:cNvPr id="0" name=""/>
        <dsp:cNvSpPr/>
      </dsp:nvSpPr>
      <dsp:spPr>
        <a:xfrm>
          <a:off x="0" y="4450"/>
          <a:ext cx="6117335" cy="9479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10CBCF-9507-48C4-8CCB-980616036995}">
      <dsp:nvSpPr>
        <dsp:cNvPr id="0" name=""/>
        <dsp:cNvSpPr/>
      </dsp:nvSpPr>
      <dsp:spPr>
        <a:xfrm>
          <a:off x="286760" y="217743"/>
          <a:ext cx="521382" cy="5213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AC2B3C-8531-4C33-B9C4-FC88E611B821}">
      <dsp:nvSpPr>
        <dsp:cNvPr id="0" name=""/>
        <dsp:cNvSpPr/>
      </dsp:nvSpPr>
      <dsp:spPr>
        <a:xfrm>
          <a:off x="1094903" y="4450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egluro</a:t>
          </a:r>
          <a:r>
            <a:rPr lang="en-GB" sz="1700" kern="1200" dirty="0"/>
            <a:t> a </a:t>
          </a:r>
          <a:r>
            <a:rPr lang="en-GB" sz="1700" kern="1200" dirty="0" err="1"/>
            <a:t>deall</a:t>
          </a:r>
          <a:r>
            <a:rPr lang="en-GB" sz="1700" kern="1200" dirty="0"/>
            <a:t> </a:t>
          </a:r>
          <a:r>
            <a:rPr lang="en-GB" sz="1700" kern="1200" dirty="0" err="1"/>
            <a:t>bwriadon</a:t>
          </a:r>
          <a:r>
            <a:rPr lang="en-GB" sz="1700" kern="1200" dirty="0"/>
            <a:t> </a:t>
          </a:r>
          <a:r>
            <a:rPr lang="en-GB" sz="1700" kern="1200" dirty="0" err="1"/>
            <a:t>dysgu</a:t>
          </a:r>
          <a:r>
            <a:rPr lang="en-GB" sz="1700" kern="1200" dirty="0"/>
            <a:t> a </a:t>
          </a:r>
          <a:r>
            <a:rPr lang="en-GB" sz="1700" kern="1200" dirty="0" err="1"/>
            <a:t>meini</a:t>
          </a:r>
          <a:r>
            <a:rPr lang="en-GB" sz="1700" kern="1200" dirty="0"/>
            <a:t> </a:t>
          </a:r>
          <a:r>
            <a:rPr lang="en-GB" sz="1700" kern="1200" dirty="0" err="1"/>
            <a:t>prawf</a:t>
          </a:r>
          <a:r>
            <a:rPr lang="en-GB" sz="1700" kern="1200" dirty="0"/>
            <a:t> </a:t>
          </a:r>
          <a:r>
            <a:rPr lang="en-GB" sz="1700" kern="1200" dirty="0" err="1"/>
            <a:t>ar</a:t>
          </a:r>
          <a:r>
            <a:rPr lang="en-GB" sz="1700" kern="1200" dirty="0"/>
            <a:t> </a:t>
          </a:r>
          <a:r>
            <a:rPr lang="en-GB" sz="1700" kern="1200" dirty="0" err="1"/>
            <a:t>gyfer</a:t>
          </a:r>
          <a:r>
            <a:rPr lang="en-GB" sz="1700" kern="1200" dirty="0"/>
            <a:t> </a:t>
          </a:r>
          <a:r>
            <a:rPr lang="en-GB" sz="1700" kern="1200" dirty="0" err="1"/>
            <a:t>llwyddiant</a:t>
          </a:r>
          <a:endParaRPr lang="en-US" sz="1700" kern="1200" dirty="0"/>
        </a:p>
      </dsp:txBody>
      <dsp:txXfrm>
        <a:off x="1094903" y="4450"/>
        <a:ext cx="5022432" cy="947968"/>
      </dsp:txXfrm>
    </dsp:sp>
    <dsp:sp modelId="{244BA861-3E55-4E02-BE32-2655F526BB57}">
      <dsp:nvSpPr>
        <dsp:cNvPr id="0" name=""/>
        <dsp:cNvSpPr/>
      </dsp:nvSpPr>
      <dsp:spPr>
        <a:xfrm>
          <a:off x="0" y="1189411"/>
          <a:ext cx="6117335" cy="9479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D81BC0-78C1-4588-910E-202C290ABDBF}">
      <dsp:nvSpPr>
        <dsp:cNvPr id="0" name=""/>
        <dsp:cNvSpPr/>
      </dsp:nvSpPr>
      <dsp:spPr>
        <a:xfrm>
          <a:off x="286760" y="1402704"/>
          <a:ext cx="521382" cy="5213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77056D-B73D-4FD6-AABB-C0583822FB3D}">
      <dsp:nvSpPr>
        <dsp:cNvPr id="0" name=""/>
        <dsp:cNvSpPr/>
      </dsp:nvSpPr>
      <dsp:spPr>
        <a:xfrm>
          <a:off x="1094903" y="1189411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dyfeisio</a:t>
          </a:r>
          <a:r>
            <a:rPr lang="en-GB" sz="1700" kern="1200" dirty="0"/>
            <a:t> </a:t>
          </a:r>
          <a:r>
            <a:rPr lang="en-GB" sz="1700" kern="1200" dirty="0" err="1"/>
            <a:t>trafodaethau</a:t>
          </a:r>
          <a:r>
            <a:rPr lang="en-GB" sz="1700" kern="1200" dirty="0"/>
            <a:t>, </a:t>
          </a:r>
          <a:r>
            <a:rPr lang="en-GB" sz="1700" kern="1200" dirty="0" err="1"/>
            <a:t>cwestiynau</a:t>
          </a:r>
          <a:r>
            <a:rPr lang="en-GB" sz="1700" kern="1200" dirty="0"/>
            <a:t> a </a:t>
          </a:r>
          <a:r>
            <a:rPr lang="en-GB" sz="1700" kern="1200" dirty="0" err="1"/>
            <a:t>thasgau</a:t>
          </a:r>
          <a:r>
            <a:rPr lang="en-GB" sz="1700" kern="1200" dirty="0"/>
            <a:t> </a:t>
          </a:r>
          <a:r>
            <a:rPr lang="en-GB" sz="1700" kern="1200" dirty="0" err="1"/>
            <a:t>ystafell</a:t>
          </a:r>
          <a:r>
            <a:rPr lang="en-GB" sz="1700" kern="1200" dirty="0"/>
            <a:t> </a:t>
          </a:r>
          <a:r>
            <a:rPr lang="en-GB" sz="1700" kern="1200" dirty="0" err="1"/>
            <a:t>ddosbarth</a:t>
          </a:r>
          <a:r>
            <a:rPr lang="en-GB" sz="1700" kern="1200" dirty="0"/>
            <a:t> </a:t>
          </a:r>
          <a:r>
            <a:rPr lang="en-GB" sz="1700" kern="1200" dirty="0" err="1"/>
            <a:t>effeithiol</a:t>
          </a:r>
          <a:r>
            <a:rPr lang="en-GB" sz="1700" kern="1200" dirty="0"/>
            <a:t> </a:t>
          </a:r>
          <a:r>
            <a:rPr lang="en-GB" sz="1700" kern="1200" dirty="0" err="1"/>
            <a:t>sy’n</a:t>
          </a:r>
          <a:r>
            <a:rPr lang="en-GB" sz="1700" kern="1200" dirty="0"/>
            <a:t> </a:t>
          </a:r>
          <a:r>
            <a:rPr lang="en-GB" sz="1700" kern="1200" dirty="0" err="1"/>
            <a:t>dod</a:t>
          </a:r>
          <a:r>
            <a:rPr lang="en-GB" sz="1700" kern="1200" dirty="0"/>
            <a:t> </a:t>
          </a:r>
          <a:r>
            <a:rPr lang="en-GB" sz="1700" kern="1200" dirty="0">
              <a:latin typeface="Calibri" panose="020F0502020204030204" pitchFamily="34" charset="0"/>
              <a:cs typeface="Calibri" panose="020F0502020204030204" pitchFamily="34" charset="0"/>
            </a:rPr>
            <a:t>â </a:t>
          </a:r>
          <a:r>
            <a:rPr lang="en-GB" sz="1700" kern="1200" dirty="0" err="1">
              <a:latin typeface="Calibri" panose="020F0502020204030204" pitchFamily="34" charset="0"/>
              <a:cs typeface="Calibri" panose="020F0502020204030204" pitchFamily="34" charset="0"/>
            </a:rPr>
            <a:t>thystiolaeth</a:t>
          </a:r>
          <a:r>
            <a:rPr lang="en-GB" sz="1700" kern="1200" dirty="0">
              <a:latin typeface="Calibri" panose="020F0502020204030204" pitchFamily="34" charset="0"/>
              <a:cs typeface="Calibri" panose="020F0502020204030204" pitchFamily="34" charset="0"/>
            </a:rPr>
            <a:t> o </a:t>
          </a:r>
          <a:r>
            <a:rPr lang="en-GB" sz="1700" kern="1200" dirty="0" err="1">
              <a:latin typeface="Calibri" panose="020F0502020204030204" pitchFamily="34" charset="0"/>
              <a:cs typeface="Calibri" panose="020F0502020204030204" pitchFamily="34" charset="0"/>
            </a:rPr>
            <a:t>ddysgu</a:t>
          </a:r>
          <a:r>
            <a:rPr lang="en-GB" sz="1700" kern="1200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r>
            <a:rPr lang="en-GB" sz="1700" kern="1200" dirty="0" err="1">
              <a:latin typeface="Calibri" panose="020F0502020204030204" pitchFamily="34" charset="0"/>
              <a:cs typeface="Calibri" panose="020F0502020204030204" pitchFamily="34" charset="0"/>
            </a:rPr>
            <a:t>i’r</a:t>
          </a:r>
          <a:r>
            <a:rPr lang="en-GB" sz="1700" kern="1200" dirty="0">
              <a:latin typeface="Calibri" panose="020F0502020204030204" pitchFamily="34" charset="0"/>
              <a:cs typeface="Calibri" panose="020F0502020204030204" pitchFamily="34" charset="0"/>
            </a:rPr>
            <a:t> </a:t>
          </a:r>
          <a:r>
            <a:rPr lang="en-GB" sz="1700" kern="1200" dirty="0" err="1">
              <a:latin typeface="Calibri" panose="020F0502020204030204" pitchFamily="34" charset="0"/>
              <a:cs typeface="Calibri" panose="020F0502020204030204" pitchFamily="34" charset="0"/>
            </a:rPr>
            <a:t>fei</a:t>
          </a:r>
          <a:endParaRPr lang="en-US" sz="1700" kern="1200" dirty="0"/>
        </a:p>
      </dsp:txBody>
      <dsp:txXfrm>
        <a:off x="1094903" y="1189411"/>
        <a:ext cx="5022432" cy="947968"/>
      </dsp:txXfrm>
    </dsp:sp>
    <dsp:sp modelId="{A2BD0010-3D09-4CF7-99AC-F8ACFF6DDC9D}">
      <dsp:nvSpPr>
        <dsp:cNvPr id="0" name=""/>
        <dsp:cNvSpPr/>
      </dsp:nvSpPr>
      <dsp:spPr>
        <a:xfrm>
          <a:off x="0" y="2374371"/>
          <a:ext cx="6117335" cy="9479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A5CA57-9BBF-46DD-85B4-103CBFD7085A}">
      <dsp:nvSpPr>
        <dsp:cNvPr id="0" name=""/>
        <dsp:cNvSpPr/>
      </dsp:nvSpPr>
      <dsp:spPr>
        <a:xfrm>
          <a:off x="286760" y="2587664"/>
          <a:ext cx="521382" cy="5213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B6A866-9A45-4E8D-9494-2BAD019A35AA}">
      <dsp:nvSpPr>
        <dsp:cNvPr id="0" name=""/>
        <dsp:cNvSpPr/>
      </dsp:nvSpPr>
      <dsp:spPr>
        <a:xfrm>
          <a:off x="1094903" y="2374371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darparu</a:t>
          </a:r>
          <a:r>
            <a:rPr lang="en-GB" sz="1700" kern="1200" dirty="0"/>
            <a:t> </a:t>
          </a:r>
          <a:r>
            <a:rPr lang="en-GB" sz="1700" kern="1200" dirty="0" err="1"/>
            <a:t>adborth</a:t>
          </a:r>
          <a:r>
            <a:rPr lang="en-GB" sz="1700" kern="1200" dirty="0"/>
            <a:t> </a:t>
          </a:r>
          <a:r>
            <a:rPr lang="en-GB" sz="1700" kern="1200" dirty="0" err="1"/>
            <a:t>sy’n</a:t>
          </a:r>
          <a:r>
            <a:rPr lang="en-GB" sz="1700" kern="1200" dirty="0"/>
            <a:t> </a:t>
          </a:r>
          <a:r>
            <a:rPr lang="en-GB" sz="1700" kern="1200" dirty="0" err="1"/>
            <a:t>symud</a:t>
          </a:r>
          <a:r>
            <a:rPr lang="en-GB" sz="1700" kern="1200" dirty="0"/>
            <a:t> </a:t>
          </a:r>
          <a:r>
            <a:rPr lang="en-GB" sz="1700" kern="1200" dirty="0" err="1"/>
            <a:t>dysgwyr</a:t>
          </a:r>
          <a:r>
            <a:rPr lang="en-GB" sz="1700" kern="1200" dirty="0"/>
            <a:t> </a:t>
          </a:r>
          <a:r>
            <a:rPr lang="en-GB" sz="1700" kern="1200" dirty="0" err="1"/>
            <a:t>ymlaen</a:t>
          </a:r>
          <a:endParaRPr lang="en-US" sz="1700" kern="1200" dirty="0"/>
        </a:p>
      </dsp:txBody>
      <dsp:txXfrm>
        <a:off x="1094903" y="2374371"/>
        <a:ext cx="5022432" cy="947968"/>
      </dsp:txXfrm>
    </dsp:sp>
    <dsp:sp modelId="{3ECB764A-6680-4F6C-9763-A304B40C4B3B}">
      <dsp:nvSpPr>
        <dsp:cNvPr id="0" name=""/>
        <dsp:cNvSpPr/>
      </dsp:nvSpPr>
      <dsp:spPr>
        <a:xfrm>
          <a:off x="0" y="3559332"/>
          <a:ext cx="6117335" cy="9479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993DAB-67F2-4DB1-9EDB-E7C1B0739FD1}">
      <dsp:nvSpPr>
        <dsp:cNvPr id="0" name=""/>
        <dsp:cNvSpPr/>
      </dsp:nvSpPr>
      <dsp:spPr>
        <a:xfrm>
          <a:off x="286760" y="3772625"/>
          <a:ext cx="521382" cy="5213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1A3C2E-2C7F-4471-8E20-B42E02738FE3}">
      <dsp:nvSpPr>
        <dsp:cNvPr id="0" name=""/>
        <dsp:cNvSpPr/>
      </dsp:nvSpPr>
      <dsp:spPr>
        <a:xfrm>
          <a:off x="1094903" y="3559332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ysgogi</a:t>
          </a:r>
          <a:r>
            <a:rPr lang="en-GB" sz="1700" kern="1200" dirty="0"/>
            <a:t> </a:t>
          </a:r>
          <a:r>
            <a:rPr lang="en-GB" sz="1700" kern="1200" dirty="0" err="1"/>
            <a:t>myfyrwyr</a:t>
          </a:r>
          <a:r>
            <a:rPr lang="en-GB" sz="1700" kern="1200" dirty="0"/>
            <a:t> i </a:t>
          </a:r>
          <a:r>
            <a:rPr lang="en-GB" sz="1700" kern="1200" dirty="0" err="1"/>
            <a:t>fod</a:t>
          </a:r>
          <a:r>
            <a:rPr lang="en-GB" sz="1700" kern="1200" dirty="0"/>
            <a:t> </a:t>
          </a:r>
          <a:r>
            <a:rPr lang="en-GB" sz="1700" kern="1200" dirty="0" err="1"/>
            <a:t>yn</a:t>
          </a:r>
          <a:r>
            <a:rPr lang="en-GB" sz="1700" kern="1200" dirty="0"/>
            <a:t> </a:t>
          </a:r>
          <a:r>
            <a:rPr lang="en-GB" sz="1700" kern="1200" dirty="0" err="1"/>
            <a:t>adnoddau</a:t>
          </a:r>
          <a:r>
            <a:rPr lang="en-GB" sz="1700" kern="1200" dirty="0"/>
            <a:t> </a:t>
          </a:r>
          <a:r>
            <a:rPr lang="en-GB" sz="1700" kern="1200" dirty="0" err="1"/>
            <a:t>hyfforddiadol</a:t>
          </a:r>
          <a:r>
            <a:rPr lang="en-GB" sz="1700" kern="1200" dirty="0"/>
            <a:t> </a:t>
          </a:r>
          <a:r>
            <a:rPr lang="en-GB" sz="1700" kern="1200" dirty="0" err="1"/>
            <a:t>ar</a:t>
          </a:r>
          <a:r>
            <a:rPr lang="en-GB" sz="1700" kern="1200" dirty="0"/>
            <a:t> </a:t>
          </a:r>
          <a:r>
            <a:rPr lang="en-GB" sz="1700" kern="1200" dirty="0" err="1"/>
            <a:t>gyfer</a:t>
          </a:r>
          <a:r>
            <a:rPr lang="en-GB" sz="1700" kern="1200" dirty="0"/>
            <a:t> </a:t>
          </a:r>
          <a:r>
            <a:rPr lang="en-GB" sz="1700" kern="1200" dirty="0" err="1"/>
            <a:t>ei</a:t>
          </a:r>
          <a:r>
            <a:rPr lang="en-GB" sz="1700" kern="1200" dirty="0"/>
            <a:t> </a:t>
          </a:r>
          <a:r>
            <a:rPr lang="en-GB" sz="1700" kern="1200" dirty="0" err="1"/>
            <a:t>gilydd</a:t>
          </a:r>
          <a:r>
            <a:rPr lang="en-GB" sz="1700" kern="1200" dirty="0"/>
            <a:t>, ac</a:t>
          </a:r>
          <a:endParaRPr lang="en-US" sz="1700" kern="1200" dirty="0"/>
        </a:p>
      </dsp:txBody>
      <dsp:txXfrm>
        <a:off x="1094903" y="3559332"/>
        <a:ext cx="5022432" cy="947968"/>
      </dsp:txXfrm>
    </dsp:sp>
    <dsp:sp modelId="{3B2922BE-3257-45BE-89B7-13EBBF13A355}">
      <dsp:nvSpPr>
        <dsp:cNvPr id="0" name=""/>
        <dsp:cNvSpPr/>
      </dsp:nvSpPr>
      <dsp:spPr>
        <a:xfrm>
          <a:off x="0" y="4744292"/>
          <a:ext cx="6117335" cy="94796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055E18-CACB-48C0-9ED2-C44DFF240E8F}">
      <dsp:nvSpPr>
        <dsp:cNvPr id="0" name=""/>
        <dsp:cNvSpPr/>
      </dsp:nvSpPr>
      <dsp:spPr>
        <a:xfrm>
          <a:off x="286760" y="4957585"/>
          <a:ext cx="521382" cy="52138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D1231F-F70B-42FD-98E5-BAA54C69EDA0}">
      <dsp:nvSpPr>
        <dsp:cNvPr id="0" name=""/>
        <dsp:cNvSpPr/>
      </dsp:nvSpPr>
      <dsp:spPr>
        <a:xfrm>
          <a:off x="1094903" y="4744292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ysgogi</a:t>
          </a:r>
          <a:r>
            <a:rPr lang="en-GB" sz="1700" kern="1200" dirty="0"/>
            <a:t> </a:t>
          </a:r>
          <a:r>
            <a:rPr lang="en-GB" sz="1700" kern="1200" dirty="0" err="1"/>
            <a:t>myfyrwyr</a:t>
          </a:r>
          <a:r>
            <a:rPr lang="en-GB" sz="1700" kern="1200" dirty="0"/>
            <a:t> i </a:t>
          </a:r>
          <a:r>
            <a:rPr lang="en-GB" sz="1700" kern="1200" dirty="0" err="1"/>
            <a:t>fod</a:t>
          </a:r>
          <a:r>
            <a:rPr lang="en-GB" sz="1700" kern="1200" dirty="0"/>
            <a:t> </a:t>
          </a:r>
          <a:r>
            <a:rPr lang="en-GB" sz="1700" kern="1200" dirty="0" err="1"/>
            <a:t>yn</a:t>
          </a:r>
          <a:r>
            <a:rPr lang="en-GB" sz="1700" kern="1200" dirty="0"/>
            <a:t> </a:t>
          </a:r>
          <a:r>
            <a:rPr lang="en-GB" sz="1700" kern="1200" dirty="0" err="1"/>
            <a:t>berchnogion</a:t>
          </a:r>
          <a:r>
            <a:rPr lang="en-GB" sz="1700" kern="1200" dirty="0"/>
            <a:t> </a:t>
          </a:r>
          <a:r>
            <a:rPr lang="en-GB" sz="1700" kern="1200" dirty="0" err="1"/>
            <a:t>o’u</a:t>
          </a:r>
          <a:r>
            <a:rPr lang="en-GB" sz="1700" kern="1200" dirty="0"/>
            <a:t> </a:t>
          </a:r>
          <a:r>
            <a:rPr lang="en-GB" sz="1700" kern="1200" dirty="0" err="1"/>
            <a:t>dysgu</a:t>
          </a:r>
          <a:r>
            <a:rPr lang="en-GB" sz="1700" kern="1200" dirty="0"/>
            <a:t> </a:t>
          </a:r>
          <a:r>
            <a:rPr lang="en-GB" sz="1700" kern="1200" dirty="0" err="1"/>
            <a:t>eu</a:t>
          </a:r>
          <a:r>
            <a:rPr lang="en-GB" sz="1700" kern="1200" dirty="0"/>
            <a:t> </a:t>
          </a:r>
          <a:r>
            <a:rPr lang="en-GB" sz="1700" kern="1200" dirty="0" err="1"/>
            <a:t>hunain</a:t>
          </a:r>
          <a:endParaRPr lang="en-US" sz="1700" kern="1200" dirty="0"/>
        </a:p>
      </dsp:txBody>
      <dsp:txXfrm>
        <a:off x="1094903" y="4744292"/>
        <a:ext cx="5022432" cy="9479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CD22E7-0E36-4E73-B17C-8481BDA9F658}">
      <dsp:nvSpPr>
        <dsp:cNvPr id="0" name=""/>
        <dsp:cNvSpPr/>
      </dsp:nvSpPr>
      <dsp:spPr>
        <a:xfrm>
          <a:off x="674477" y="670211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97869-017C-46E8-A3D3-01F763DA77EA}">
      <dsp:nvSpPr>
        <dsp:cNvPr id="0" name=""/>
        <dsp:cNvSpPr/>
      </dsp:nvSpPr>
      <dsp:spPr>
        <a:xfrm>
          <a:off x="1076665" y="1072399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594229-6D6A-4B9C-BB52-E430DE526078}">
      <dsp:nvSpPr>
        <dsp:cNvPr id="0" name=""/>
        <dsp:cNvSpPr/>
      </dsp:nvSpPr>
      <dsp:spPr>
        <a:xfrm>
          <a:off x="71196" y="314521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PEIDIWCH!</a:t>
          </a:r>
        </a:p>
      </dsp:txBody>
      <dsp:txXfrm>
        <a:off x="71196" y="3145212"/>
        <a:ext cx="3093750" cy="720000"/>
      </dsp:txXfrm>
    </dsp:sp>
    <dsp:sp modelId="{A455AE00-E824-4FC5-B809-BC91B748F5E8}">
      <dsp:nvSpPr>
        <dsp:cNvPr id="0" name=""/>
        <dsp:cNvSpPr/>
      </dsp:nvSpPr>
      <dsp:spPr>
        <a:xfrm>
          <a:off x="4309634" y="670211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3A72F2-FB90-427F-81D1-87B76D409757}">
      <dsp:nvSpPr>
        <dsp:cNvPr id="0" name=""/>
        <dsp:cNvSpPr/>
      </dsp:nvSpPr>
      <dsp:spPr>
        <a:xfrm>
          <a:off x="4711821" y="1072399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EBA310-5341-489C-A8F7-7F553AB43DF3}">
      <dsp:nvSpPr>
        <dsp:cNvPr id="0" name=""/>
        <dsp:cNvSpPr/>
      </dsp:nvSpPr>
      <dsp:spPr>
        <a:xfrm>
          <a:off x="3706353" y="314521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DYLECH </a:t>
          </a:r>
          <a:r>
            <a:rPr lang="en-US" sz="1700" b="1" u="sng" kern="1200" dirty="0"/>
            <a:t>GYNLLUNIO</a:t>
          </a:r>
          <a:r>
            <a:rPr lang="en-US" sz="1700" kern="1200" dirty="0"/>
            <a:t> I ADDYSGU, YN SEILIEDIG AR EICH ADDYSGEG GADARN </a:t>
          </a:r>
        </a:p>
      </dsp:txBody>
      <dsp:txXfrm>
        <a:off x="3706353" y="3145212"/>
        <a:ext cx="3093750" cy="720000"/>
      </dsp:txXfrm>
    </dsp:sp>
    <dsp:sp modelId="{EEBE48D7-C640-4552-B4E6-51141A45D5D0}">
      <dsp:nvSpPr>
        <dsp:cNvPr id="0" name=""/>
        <dsp:cNvSpPr/>
      </dsp:nvSpPr>
      <dsp:spPr>
        <a:xfrm>
          <a:off x="7944790" y="670211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658BC2-FF09-4E46-AEF8-1E894A9D8662}">
      <dsp:nvSpPr>
        <dsp:cNvPr id="0" name=""/>
        <dsp:cNvSpPr/>
      </dsp:nvSpPr>
      <dsp:spPr>
        <a:xfrm>
          <a:off x="8346978" y="1072399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029369-EDDA-4AE2-9BEC-91A9BB976F18}">
      <dsp:nvSpPr>
        <dsp:cNvPr id="0" name=""/>
        <dsp:cNvSpPr/>
      </dsp:nvSpPr>
      <dsp:spPr>
        <a:xfrm>
          <a:off x="7341509" y="314521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DYLECH CHWILIO AM </a:t>
          </a:r>
          <a:r>
            <a:rPr lang="en-US" sz="1700" b="1" u="sng" kern="1200" dirty="0"/>
            <a:t>GYFLEOEDD</a:t>
          </a:r>
          <a:r>
            <a:rPr lang="en-US" sz="1700" kern="1200" dirty="0"/>
            <a:t> </a:t>
          </a:r>
          <a:r>
            <a:rPr lang="en-US" sz="1700" kern="1200" dirty="0" err="1"/>
            <a:t>F</a:t>
          </a:r>
          <a:r>
            <a:rPr lang="en-US" sz="1700" kern="1200" cap="none" baseline="0" dirty="0" err="1"/>
            <a:t>f</a:t>
          </a:r>
          <a:r>
            <a:rPr lang="en-US" sz="1700" kern="1200" dirty="0" err="1"/>
            <a:t>CD</a:t>
          </a:r>
          <a:endParaRPr lang="en-US" sz="1700" kern="1200" dirty="0"/>
        </a:p>
      </dsp:txBody>
      <dsp:txXfrm>
        <a:off x="7341509" y="3145212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2B0DFDC7-597B-9243-81E5-9C8BEE1D53C7}" type="datetimeFigureOut">
              <a:rPr lang="en-US" smtClean="0"/>
              <a:t>10/3/2021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2269"/>
            <a:ext cx="5510530" cy="3945493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E874451B-B260-0C46-B95E-C501506E42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054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Edrychwch</a:t>
            </a:r>
            <a:r>
              <a:rPr lang="en-GB" dirty="0"/>
              <a:t> yn y </a:t>
            </a:r>
            <a:r>
              <a:rPr lang="en-GB" dirty="0" err="1"/>
              <a:t>ffeil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darganfod</a:t>
            </a:r>
            <a:r>
              <a:rPr lang="en-GB" dirty="0"/>
              <a:t> y </a:t>
            </a:r>
            <a:r>
              <a:rPr lang="en-GB" dirty="0" err="1"/>
              <a:t>ddogfennaeth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tra’n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trwy’r</a:t>
            </a:r>
            <a:r>
              <a:rPr lang="en-GB" dirty="0"/>
              <a:t> </a:t>
            </a:r>
            <a:r>
              <a:rPr lang="en-GB" dirty="0" err="1"/>
              <a:t>pwerbwynt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4080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Ymchwiliwch</a:t>
            </a:r>
            <a:r>
              <a:rPr lang="en-US" dirty="0"/>
              <a:t> er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darganfod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.</a:t>
            </a:r>
          </a:p>
          <a:p>
            <a:r>
              <a:rPr lang="en-US" dirty="0"/>
              <a:t>Beth </a:t>
            </a:r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cysyniadau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?</a:t>
            </a:r>
          </a:p>
          <a:p>
            <a:r>
              <a:rPr lang="en-US" dirty="0"/>
              <a:t>Beth </a:t>
            </a:r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cysyniadau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5950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Fframwaith</a:t>
            </a:r>
            <a:r>
              <a:rPr lang="en-US" dirty="0"/>
              <a:t> </a:t>
            </a:r>
            <a:r>
              <a:rPr lang="en-US" dirty="0" err="1"/>
              <a:t>Cymhwysedd</a:t>
            </a:r>
            <a:r>
              <a:rPr lang="en-US" dirty="0"/>
              <a:t> </a:t>
            </a:r>
            <a:r>
              <a:rPr lang="en-US" dirty="0" err="1"/>
              <a:t>Digidol</a:t>
            </a:r>
            <a:r>
              <a:rPr lang="en-US" dirty="0"/>
              <a:t> : I </a:t>
            </a:r>
            <a:r>
              <a:rPr lang="en-US" dirty="0" err="1"/>
              <a:t>wirio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  – </a:t>
            </a:r>
            <a:r>
              <a:rPr lang="en-US" dirty="0" err="1"/>
              <a:t>gweler</a:t>
            </a:r>
            <a:r>
              <a:rPr lang="en-US" dirty="0"/>
              <a:t> y </a:t>
            </a:r>
            <a:r>
              <a:rPr lang="en-US" dirty="0" err="1"/>
              <a:t>ddogfen</a:t>
            </a:r>
            <a:r>
              <a:rPr lang="en-US" dirty="0"/>
              <a:t>  </a:t>
            </a:r>
            <a:r>
              <a:rPr lang="en-US" b="1" dirty="0"/>
              <a:t>pdf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enw</a:t>
            </a:r>
            <a:r>
              <a:rPr lang="en-US" dirty="0"/>
              <a:t>  </a:t>
            </a:r>
            <a:r>
              <a:rPr lang="en-US" b="1" dirty="0" err="1"/>
              <a:t>siart</a:t>
            </a:r>
            <a:r>
              <a:rPr lang="en-US" b="1" dirty="0"/>
              <a:t> </a:t>
            </a:r>
            <a:r>
              <a:rPr lang="en-US" b="1" dirty="0" err="1"/>
              <a:t>wal</a:t>
            </a:r>
            <a:r>
              <a:rPr lang="en-US" b="1" dirty="0"/>
              <a:t> 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ffeil</a:t>
            </a:r>
            <a:r>
              <a:rPr lang="en-US" dirty="0"/>
              <a:t> </a:t>
            </a:r>
            <a:r>
              <a:rPr lang="en-US" dirty="0" err="1"/>
              <a:t>adnoddau</a:t>
            </a:r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1235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Fframwaith</a:t>
            </a:r>
            <a:r>
              <a:rPr lang="en-US" dirty="0"/>
              <a:t> </a:t>
            </a:r>
            <a:r>
              <a:rPr lang="en-US" dirty="0" err="1"/>
              <a:t>Cymhwysedd</a:t>
            </a:r>
            <a:r>
              <a:rPr lang="en-US" dirty="0"/>
              <a:t> </a:t>
            </a:r>
            <a:r>
              <a:rPr lang="en-US" dirty="0" err="1"/>
              <a:t>Digidol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cynnwys</a:t>
            </a:r>
            <a:r>
              <a:rPr lang="en-US" dirty="0"/>
              <a:t> </a:t>
            </a:r>
            <a:r>
              <a:rPr lang="en-US" dirty="0" err="1"/>
              <a:t>datganiadau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lefel</a:t>
            </a:r>
            <a:r>
              <a:rPr lang="en-US" dirty="0"/>
              <a:t> </a:t>
            </a:r>
            <a:r>
              <a:rPr lang="en-US" dirty="0" err="1"/>
              <a:t>uchel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4 </a:t>
            </a:r>
            <a:r>
              <a:rPr lang="en-US" dirty="0" err="1"/>
              <a:t>llinyn</a:t>
            </a:r>
            <a:r>
              <a:rPr lang="en-US" dirty="0"/>
              <a:t>.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llinynnau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tro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elfennau</a:t>
            </a:r>
            <a:r>
              <a:rPr lang="en-US" dirty="0"/>
              <a:t>. (</a:t>
            </a:r>
            <a:r>
              <a:rPr lang="en-US" dirty="0" err="1"/>
              <a:t>Gweler</a:t>
            </a:r>
            <a:r>
              <a:rPr lang="en-US" dirty="0"/>
              <a:t> y </a:t>
            </a:r>
            <a:r>
              <a:rPr lang="en-US" dirty="0" err="1"/>
              <a:t>sleid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0114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 4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llinyn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ydy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Dinasyddiaeth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- Sut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unigolyn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cyfrifol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-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lein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sut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ymateb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eraill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Rhyngweithio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chydweithredu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- y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gallu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drefnu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hunain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effeithiol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defnyddio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sgiliau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cyfathrebu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priodol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Cynhyrchu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 Sut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ddarganfod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yr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adnoddau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sydd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angen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ddatblygu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cynnwys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digidol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datblygu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ymhellach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yna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gwerthuso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oeddent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ddigon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effeithiol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Data a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meddwl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cyfrifiadurol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-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dyma’r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llinyn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sydd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peri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i’r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mwyafrif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.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ymwneud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â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sut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rydym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trin data,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datrys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problemau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modelu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llythrennedd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gwybodaeth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592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Noder</a:t>
            </a:r>
            <a:r>
              <a:rPr lang="en-US" dirty="0"/>
              <a:t> : Ni </a:t>
            </a:r>
            <a:r>
              <a:rPr lang="en-US" dirty="0" err="1"/>
              <a:t>ddylid</a:t>
            </a:r>
            <a:r>
              <a:rPr lang="en-US" dirty="0"/>
              <a:t> </a:t>
            </a:r>
            <a:r>
              <a:rPr lang="en-US" dirty="0" err="1"/>
              <a:t>ymglymu’r</a:t>
            </a:r>
            <a:r>
              <a:rPr lang="en-US" dirty="0"/>
              <a:t> </a:t>
            </a:r>
            <a:r>
              <a:rPr lang="en-US" dirty="0" err="1"/>
              <a:t>camau</a:t>
            </a:r>
            <a:r>
              <a:rPr lang="en-US" dirty="0"/>
              <a:t> </a:t>
            </a:r>
            <a:r>
              <a:rPr lang="en-US" dirty="0" err="1"/>
              <a:t>cynnydd</a:t>
            </a:r>
            <a:r>
              <a:rPr lang="en-US" dirty="0"/>
              <a:t> </a:t>
            </a:r>
            <a:r>
              <a:rPr lang="en-US" dirty="0" err="1"/>
              <a:t>gydag</a:t>
            </a:r>
            <a:r>
              <a:rPr lang="en-US" dirty="0"/>
              <a:t> </a:t>
            </a:r>
            <a:r>
              <a:rPr lang="en-US" dirty="0" err="1"/>
              <a:t>oed</a:t>
            </a:r>
            <a:r>
              <a:rPr lang="en-US" dirty="0"/>
              <a:t> y </a:t>
            </a:r>
            <a:r>
              <a:rPr lang="en-US" dirty="0" err="1"/>
              <a:t>dysgwyr</a:t>
            </a:r>
            <a:r>
              <a:rPr lang="en-US" dirty="0"/>
              <a:t>.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ddelwedd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amcan</a:t>
            </a:r>
            <a:r>
              <a:rPr lang="en-US" dirty="0"/>
              <a:t> am y </a:t>
            </a:r>
            <a:r>
              <a:rPr lang="en-US" dirty="0" err="1"/>
              <a:t>berthynas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 y cam </a:t>
            </a:r>
            <a:r>
              <a:rPr lang="en-US" dirty="0" err="1"/>
              <a:t>cynnydd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perthynas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flwyddyn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8049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ddogfen</a:t>
            </a:r>
            <a:r>
              <a:rPr lang="en-GB" dirty="0"/>
              <a:t> </a:t>
            </a:r>
            <a:r>
              <a:rPr lang="en-GB" b="1" dirty="0"/>
              <a:t>PDF </a:t>
            </a:r>
            <a:r>
              <a:rPr lang="en-GB" b="1" dirty="0" err="1"/>
              <a:t>FfCD</a:t>
            </a:r>
            <a:r>
              <a:rPr lang="en-GB" b="1" dirty="0"/>
              <a:t> </a:t>
            </a:r>
            <a:r>
              <a:rPr lang="en-GB" b="1" dirty="0" err="1"/>
              <a:t>Llinynnau</a:t>
            </a:r>
            <a:r>
              <a:rPr lang="en-GB" b="1" dirty="0"/>
              <a:t> a </a:t>
            </a:r>
            <a:r>
              <a:rPr lang="en-GB" b="1" dirty="0" err="1"/>
              <a:t>Camau</a:t>
            </a:r>
            <a:r>
              <a:rPr lang="en-GB" b="1" dirty="0"/>
              <a:t> </a:t>
            </a:r>
            <a:r>
              <a:rPr lang="en-GB" b="1" dirty="0" err="1"/>
              <a:t>Cynnydd</a:t>
            </a:r>
            <a:r>
              <a:rPr lang="en-GB" b="1" dirty="0"/>
              <a:t> </a:t>
            </a:r>
            <a:r>
              <a:rPr lang="en-GB" dirty="0"/>
              <a:t>yn y </a:t>
            </a:r>
            <a:r>
              <a:rPr lang="en-GB" dirty="0" err="1"/>
              <a:t>ffeil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. </a:t>
            </a:r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1-3.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5068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Cofiwch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Fframwaith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Cymhwysedd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Digidol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un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o’r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3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cyfrifoldebau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trawsgwricwlaidd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.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Ydych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chi’n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meddwl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bod y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FfCD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mor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bwysig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â’r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Fframwaith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Llythrennedd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Rhifedd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? Pam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ydych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chi’n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meddwl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hyn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3063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Esiampl</a:t>
            </a:r>
            <a:r>
              <a:rPr lang="en-US" dirty="0"/>
              <a:t>: </a:t>
            </a:r>
            <a:r>
              <a:rPr lang="en-US" dirty="0" err="1"/>
              <a:t>Rhyngweithio</a:t>
            </a:r>
            <a:r>
              <a:rPr lang="en-US" dirty="0"/>
              <a:t> a </a:t>
            </a:r>
            <a:r>
              <a:rPr lang="en-US" dirty="0" err="1"/>
              <a:t>chydweithio</a:t>
            </a:r>
            <a:r>
              <a:rPr lang="en-US" dirty="0"/>
              <a:t> .  </a:t>
            </a:r>
            <a:r>
              <a:rPr lang="en-US" dirty="0" err="1"/>
              <a:t>Ymchwiliwch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esiamplau</a:t>
            </a:r>
            <a:r>
              <a:rPr lang="en-US" dirty="0"/>
              <a:t> </a:t>
            </a:r>
            <a:r>
              <a:rPr lang="en-US" dirty="0" err="1"/>
              <a:t>eraill</a:t>
            </a:r>
            <a:r>
              <a:rPr lang="en-US" dirty="0"/>
              <a:t> 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9530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cofio</a:t>
            </a:r>
            <a:r>
              <a:rPr lang="en-US" dirty="0"/>
              <a:t> 5 </a:t>
            </a:r>
            <a:r>
              <a:rPr lang="en-US" dirty="0" err="1"/>
              <a:t>strategaeth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</a:t>
            </a:r>
            <a:r>
              <a:rPr lang="en-US" dirty="0" err="1"/>
              <a:t>Wiliam</a:t>
            </a:r>
            <a:r>
              <a:rPr lang="en-US" dirty="0"/>
              <a:t>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559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Gallwn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ddefnyddio’r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llinyn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Rhyngweithio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chydweithio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yn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ogystal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â’r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llinyn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Cynhyrchu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ar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gyfer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llawer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o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weithgareddau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gwahanol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Crëwch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restr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y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medrech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chi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ddefnyddio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.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Cofiwch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bydd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rhaid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i’r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gweithgaredd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gael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cyswllt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ystyrlon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 </a:t>
            </a:r>
            <a:r>
              <a:rPr lang="en-US" sz="18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datblygedig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7721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39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221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Ymchwiliwch</a:t>
            </a:r>
            <a:r>
              <a:rPr lang="en-GB" dirty="0"/>
              <a:t> i’r </a:t>
            </a:r>
            <a:r>
              <a:rPr lang="en-GB" dirty="0" err="1"/>
              <a:t>defnydd</a:t>
            </a:r>
            <a:r>
              <a:rPr lang="en-GB" dirty="0"/>
              <a:t> o Google </a:t>
            </a:r>
            <a:r>
              <a:rPr lang="en-GB" dirty="0" err="1"/>
              <a:t>Jamboard</a:t>
            </a:r>
            <a:r>
              <a:rPr lang="en-GB" dirty="0"/>
              <a:t> 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785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Rydym</a:t>
            </a:r>
            <a:r>
              <a:rPr lang="en-GB" dirty="0"/>
              <a:t> yn </a:t>
            </a:r>
            <a:r>
              <a:rPr lang="en-GB" dirty="0" err="1"/>
              <a:t>defnyddio</a:t>
            </a:r>
            <a:r>
              <a:rPr lang="en-GB" dirty="0"/>
              <a:t> Padlet yn </a:t>
            </a:r>
            <a:r>
              <a:rPr lang="en-GB" dirty="0" err="1"/>
              <a:t>aml</a:t>
            </a:r>
            <a:r>
              <a:rPr lang="en-GB" dirty="0"/>
              <a:t>. </a:t>
            </a:r>
            <a:r>
              <a:rPr lang="en-GB" dirty="0" err="1"/>
              <a:t>Ymchwiliwch</a:t>
            </a:r>
            <a:r>
              <a:rPr lang="en-GB" dirty="0"/>
              <a:t> i’r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ehangach</a:t>
            </a:r>
            <a:r>
              <a:rPr lang="en-GB" dirty="0"/>
              <a:t> </a:t>
            </a:r>
            <a:r>
              <a:rPr lang="en-GB" dirty="0" err="1"/>
              <a:t>ohono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97129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Rydym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gyd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gyfarwydd</a:t>
            </a:r>
            <a:r>
              <a:rPr lang="en-US" dirty="0"/>
              <a:t> ag Office 365 , </a:t>
            </a:r>
            <a:r>
              <a:rPr lang="en-US" dirty="0" err="1"/>
              <a:t>ymchwiliwch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ddefnydd</a:t>
            </a:r>
            <a:r>
              <a:rPr lang="en-US" dirty="0"/>
              <a:t> neu </a:t>
            </a:r>
            <a:r>
              <a:rPr lang="en-US" dirty="0" err="1"/>
              <a:t>efallai</a:t>
            </a:r>
            <a:r>
              <a:rPr lang="en-US" dirty="0"/>
              <a:t> </a:t>
            </a:r>
            <a:r>
              <a:rPr lang="en-US" dirty="0" err="1"/>
              <a:t>agwedd</a:t>
            </a:r>
            <a:r>
              <a:rPr lang="en-US" dirty="0"/>
              <a:t> and </a:t>
            </a:r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blaen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7097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3266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1535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1472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155">
              <a:defRPr/>
            </a:pPr>
            <a:r>
              <a:rPr lang="en-US" dirty="0" err="1"/>
              <a:t>Dyma</a:t>
            </a:r>
            <a:r>
              <a:rPr lang="en-US" dirty="0"/>
              <a:t> </a:t>
            </a:r>
            <a:r>
              <a:rPr lang="en-US" dirty="0" err="1"/>
              <a:t>adnoddau</a:t>
            </a:r>
            <a:r>
              <a:rPr lang="en-US" dirty="0"/>
              <a:t> </a:t>
            </a:r>
            <a:r>
              <a:rPr lang="en-US" dirty="0" err="1"/>
              <a:t>eraill</a:t>
            </a:r>
            <a:r>
              <a:rPr lang="en-US" dirty="0"/>
              <a:t> y </a:t>
            </a:r>
            <a:r>
              <a:rPr lang="en-US" dirty="0" err="1"/>
              <a:t>medrwch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18231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Edrychwch</a:t>
            </a:r>
            <a:r>
              <a:rPr lang="en-GB" dirty="0"/>
              <a:t> yn y </a:t>
            </a:r>
            <a:r>
              <a:rPr lang="en-GB" dirty="0" err="1"/>
              <a:t>ffeil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–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esiamplau</a:t>
            </a:r>
            <a:r>
              <a:rPr lang="en-GB" dirty="0"/>
              <a:t> o </a:t>
            </a:r>
            <a:r>
              <a:rPr lang="en-GB" dirty="0" err="1"/>
              <a:t>dasgau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CA2 </a:t>
            </a:r>
            <a:r>
              <a:rPr lang="en-GB" dirty="0" err="1"/>
              <a:t>yno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1057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Defnyddiwch</a:t>
            </a:r>
            <a:r>
              <a:rPr lang="en-US" dirty="0"/>
              <a:t> </a:t>
            </a:r>
            <a:r>
              <a:rPr lang="en-US" dirty="0" err="1"/>
              <a:t>trydar</a:t>
            </a:r>
            <a:r>
              <a:rPr lang="en-US" dirty="0"/>
              <a:t> , er </a:t>
            </a:r>
            <a:r>
              <a:rPr lang="en-US" dirty="0" err="1"/>
              <a:t>enghraifft</a:t>
            </a:r>
            <a:r>
              <a:rPr lang="en-US" dirty="0"/>
              <a:t> ,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ddilyn</a:t>
            </a:r>
            <a:r>
              <a:rPr lang="en-US" dirty="0"/>
              <a:t> </a:t>
            </a:r>
            <a:r>
              <a:rPr lang="en-US" dirty="0" err="1"/>
              <a:t>ymarferwyr</a:t>
            </a:r>
            <a:r>
              <a:rPr lang="en-US" dirty="0"/>
              <a:t> . Mae </a:t>
            </a:r>
            <a:r>
              <a:rPr lang="en-US" dirty="0" err="1"/>
              <a:t>gan</a:t>
            </a:r>
            <a:r>
              <a:rPr lang="en-US" dirty="0"/>
              <a:t> y </a:t>
            </a:r>
            <a:r>
              <a:rPr lang="en-US" dirty="0" err="1"/>
              <a:t>gwahanol</a:t>
            </a:r>
            <a:r>
              <a:rPr lang="en-US" dirty="0"/>
              <a:t> </a:t>
            </a:r>
            <a:r>
              <a:rPr lang="en-US" dirty="0" err="1"/>
              <a:t>gonsortia</a:t>
            </a:r>
            <a:r>
              <a:rPr lang="en-US" dirty="0"/>
              <a:t> </a:t>
            </a:r>
            <a:r>
              <a:rPr lang="en-US" dirty="0" err="1"/>
              <a:t>adnoddau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gwefannau</a:t>
            </a:r>
            <a:r>
              <a:rPr lang="en-US" dirty="0"/>
              <a:t> </a:t>
            </a:r>
            <a:r>
              <a:rPr lang="en-US" dirty="0" err="1"/>
              <a:t>hefyd</a:t>
            </a:r>
            <a:r>
              <a:rPr lang="en-US" dirty="0"/>
              <a:t> 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246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2CB48-827E-E342-A0E8-AE8789F3EC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97E408-12D9-7649-AAA7-CFADB02F3B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04DAF7-8148-0842-BE7F-741DC9932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4EF84-44AF-674A-9C6B-A6A13EAAC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6B41A-69E0-AF44-B0BE-C470944D4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847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BC3F2-8D3B-0A4B-AEA5-86A43811F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2C59F-90CB-6E41-98DD-A871D679C6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5DC2EF-9EA5-304E-93CB-438041F40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C9B6A-D56A-5749-B183-6BA6F1E29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4CAD6-16EF-4945-B9AC-6720055D6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185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F2107-1C73-1441-AC9D-7F8C6843F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662622-76BB-1843-A0A3-A95B9DBA2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7208E-9F7F-374C-8D13-85E67A697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1CEF23-FF27-224D-9941-91852E56E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76373-5E21-0E4C-B9DB-442869C4D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820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F12FF-8CC1-4E4D-8E32-2CF0069C8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DF160-23A4-B24E-A5D2-17B7784C79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7E46B8-63FB-8146-A891-AD43FEA297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6572E5-9F62-7749-A45E-EE4C192F6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F05C94-3E5F-7C4F-BA66-D540735ED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95E516-FAD8-E64F-A661-F742741E5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795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89459-8B59-3D47-9209-4824CD516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B1F353-E452-A248-9A40-D6E3FD9A17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263A4D-2051-254B-BC0C-353E3D4119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3054A6-9B13-504B-A640-CD32597F33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382ADD-01B6-A24A-A47A-C38D278C11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447E8F-A1DF-0F4F-95D4-D4133ED6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0FAA16-F770-A541-9AA2-52798CA60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71D6BB-20D8-F04A-A72B-38CB0FF52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340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E3005-E352-6C4E-B922-F0FA78563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F29440-80D0-6049-A070-C5B5F4399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28E9D6-5E00-1F41-A047-B31FD2F3F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CA3D79-ED6B-0D46-A8E8-887818C32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044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84AB8D-E3F4-FB4D-9B3F-406F6F42E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F73464-79F1-584D-834A-21D4D2051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4E5EB-A4C2-A346-A0BF-56CC2298D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286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01E42-B18E-5644-B3A6-E1CE20E66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57F75-0241-8945-A493-58795FDA7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F01839-4E3A-2049-84BA-70503F4792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6F4CF5-F953-B74B-8554-F1B2FF734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01A053-9621-AD4E-9987-D31549973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4782E6-D547-1E43-B821-D9A9CBCA7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956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50808-FE4A-1B49-9128-5480F242B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C5048D-86A5-3640-BAD1-A2E510AC35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4BA7B5-D49C-FD46-896E-5437540A34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3C2F8-D0CD-DC42-A0C9-A79CCD677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6E30E0-A7F4-794D-82CD-319298198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457EC8-6D7C-8643-B88F-71D564F3D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738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6ED35-1877-1646-957C-75B3DD15B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614F1-C6D1-7A45-BAC8-013905F77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AFB56C-4132-4F41-91AB-73222025B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B13CA-3924-A840-ADF7-2E6BE3CF0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FCD029-E79F-194C-9658-1E1564CBE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184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1ED6D4-C2DB-0F42-B5B4-2F582E8ED2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EA1C84-BFE7-A34C-8CE0-663090392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7ED29B-C83F-9B40-9B83-0C3C36A29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271BAD-3A36-2E4B-AA9E-CA38D42A4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09CF2-AB9E-5048-BB52-80698FEFA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074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972537-4C72-324C-B1D6-4617AC4E3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2AAD7F-43D8-3341-97D5-EB028CBF53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BB21D2-0383-C44B-B22E-BECFD22480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B364D1-1881-784A-A56B-F2EB84DEF47C}" type="datetimeFigureOut">
              <a:rPr lang="en-US" smtClean="0"/>
              <a:t>10/3/2021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56AB5-2116-4C47-AD7B-3A7BB63213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EAE83-C2F0-904A-A007-91DDAE96EB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71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www.mentimeter.com/s/2b053946fdc59478caea915eab58e609/b91d5171cbea" TargetMode="External"/><Relationship Id="rId5" Type="http://schemas.openxmlformats.org/officeDocument/2006/relationships/hyperlink" Target="https://www.menti.com/8uo8aunopw" TargetMode="Externa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hyperlink" Target="about:blank" TargetMode="Externa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7.png"/><Relationship Id="rId5" Type="http://schemas.openxmlformats.org/officeDocument/2006/relationships/hyperlink" Target="about:blank" TargetMode="Externa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about:blank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21.xml"/><Relationship Id="rId9" Type="http://schemas.microsoft.com/office/2007/relationships/diagramDrawing" Target="../diagrams/drawing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hyperlink" Target="https://www.erw.cymru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scjes.org.uk/about-us" TargetMode="Externa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E1AFC-BB15-E747-9EA4-157AB67F26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8716" y="955309"/>
            <a:ext cx="7074568" cy="2898975"/>
          </a:xfrm>
        </p:spPr>
        <p:txBody>
          <a:bodyPr>
            <a:normAutofit fontScale="90000"/>
          </a:bodyPr>
          <a:lstStyle/>
          <a:p>
            <a:r>
              <a:rPr lang="en-US" sz="6600" dirty="0">
                <a:solidFill>
                  <a:srgbClr val="FFFFFF"/>
                </a:solidFill>
              </a:rPr>
              <a:t>Y </a:t>
            </a:r>
            <a:r>
              <a:rPr lang="en-US" sz="6600" dirty="0" err="1">
                <a:solidFill>
                  <a:srgbClr val="FFFFFF"/>
                </a:solidFill>
              </a:rPr>
              <a:t>Fframwaith</a:t>
            </a:r>
            <a:r>
              <a:rPr lang="en-US" sz="6600" dirty="0">
                <a:solidFill>
                  <a:srgbClr val="FFFFFF"/>
                </a:solidFill>
              </a:rPr>
              <a:t> </a:t>
            </a:r>
            <a:r>
              <a:rPr lang="en-US" sz="6600" dirty="0" err="1">
                <a:solidFill>
                  <a:srgbClr val="FFFFFF"/>
                </a:solidFill>
              </a:rPr>
              <a:t>Cymhwysedd</a:t>
            </a:r>
            <a:r>
              <a:rPr lang="en-US" sz="6600" dirty="0">
                <a:solidFill>
                  <a:srgbClr val="FFFFFF"/>
                </a:solidFill>
              </a:rPr>
              <a:t> </a:t>
            </a:r>
            <a:r>
              <a:rPr lang="en-US" sz="6600" dirty="0" err="1">
                <a:solidFill>
                  <a:srgbClr val="FFFFFF"/>
                </a:solidFill>
              </a:rPr>
              <a:t>Digidol</a:t>
            </a:r>
            <a:r>
              <a:rPr lang="en-US" sz="6600" dirty="0">
                <a:solidFill>
                  <a:srgbClr val="FFFFFF"/>
                </a:solidFill>
              </a:rPr>
              <a:t> (</a:t>
            </a:r>
            <a:r>
              <a:rPr lang="en-US" sz="6600" dirty="0" err="1">
                <a:solidFill>
                  <a:srgbClr val="FFFFFF"/>
                </a:solidFill>
              </a:rPr>
              <a:t>FfCD</a:t>
            </a:r>
            <a:r>
              <a:rPr lang="en-US" sz="6600" dirty="0">
                <a:solidFill>
                  <a:srgbClr val="FFFFFF"/>
                </a:solidFill>
              </a:rPr>
              <a:t>) ac </a:t>
            </a:r>
            <a:r>
              <a:rPr lang="en-US" sz="6600" dirty="0" err="1">
                <a:solidFill>
                  <a:srgbClr val="FFFFFF"/>
                </a:solidFill>
              </a:rPr>
              <a:t>Asesu</a:t>
            </a:r>
            <a:r>
              <a:rPr lang="en-US" sz="6600" dirty="0">
                <a:solidFill>
                  <a:srgbClr val="FFFFFF"/>
                </a:solidFill>
              </a:rPr>
              <a:t> </a:t>
            </a:r>
            <a:r>
              <a:rPr lang="en-US" sz="6600" dirty="0" err="1">
                <a:solidFill>
                  <a:srgbClr val="FFFFFF"/>
                </a:solidFill>
              </a:rPr>
              <a:t>ar</a:t>
            </a:r>
            <a:r>
              <a:rPr lang="en-US" sz="6600" dirty="0">
                <a:solidFill>
                  <a:srgbClr val="FFFFFF"/>
                </a:solidFill>
              </a:rPr>
              <a:t> </a:t>
            </a:r>
            <a:r>
              <a:rPr lang="en-US" sz="6600" dirty="0" err="1">
                <a:solidFill>
                  <a:srgbClr val="FFFFFF"/>
                </a:solidFill>
              </a:rPr>
              <a:t>gyfer</a:t>
            </a:r>
            <a:r>
              <a:rPr lang="en-US" sz="6600" dirty="0">
                <a:solidFill>
                  <a:srgbClr val="FFFFFF"/>
                </a:solidFill>
              </a:rPr>
              <a:t> </a:t>
            </a:r>
            <a:r>
              <a:rPr lang="en-US" sz="6600" dirty="0" err="1">
                <a:solidFill>
                  <a:srgbClr val="FFFFFF"/>
                </a:solidFill>
              </a:rPr>
              <a:t>Dysgu</a:t>
            </a:r>
            <a:r>
              <a:rPr lang="en-US" sz="6600" dirty="0">
                <a:solidFill>
                  <a:srgbClr val="FFFFFF"/>
                </a:solidFill>
              </a:rPr>
              <a:t> (</a:t>
            </a:r>
            <a:r>
              <a:rPr lang="en-US" sz="6600" dirty="0" err="1">
                <a:solidFill>
                  <a:srgbClr val="FFFFFF"/>
                </a:solidFill>
              </a:rPr>
              <a:t>AagD</a:t>
            </a:r>
            <a:r>
              <a:rPr lang="en-US" sz="6600" dirty="0">
                <a:solidFill>
                  <a:srgbClr val="FFFFFF"/>
                </a:solidFill>
              </a:rPr>
              <a:t>)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95A3385-C5F8-475C-B6E3-648A12D96F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E272B82-910B-481A-A3C1-B023CB7188F5}"/>
              </a:ext>
            </a:extLst>
          </p:cNvPr>
          <p:cNvSpPr txBox="1"/>
          <p:nvPr/>
        </p:nvSpPr>
        <p:spPr>
          <a:xfrm>
            <a:off x="3642852" y="4822723"/>
            <a:ext cx="51914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Defnyddiwch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nodiadau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ysgrifennwyd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gyfer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pob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sleid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i’ch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cynorthwyo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yn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ogystal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â’r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tros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lais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802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5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E1B82-1396-3543-B28A-6C93F8096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 dirty="0" err="1"/>
              <a:t>Asesu</a:t>
            </a:r>
            <a:r>
              <a:rPr lang="en-US" sz="5400" dirty="0"/>
              <a:t> </a:t>
            </a:r>
            <a:r>
              <a:rPr lang="en-US" sz="5400" dirty="0" err="1"/>
              <a:t>dysgu</a:t>
            </a:r>
            <a:r>
              <a:rPr lang="en-US" sz="5400" dirty="0"/>
              <a:t>, </a:t>
            </a:r>
            <a:r>
              <a:rPr lang="en-US" sz="5400" dirty="0" err="1"/>
              <a:t>Asesu</a:t>
            </a:r>
            <a:r>
              <a:rPr lang="en-US" sz="5400" dirty="0"/>
              <a:t> </a:t>
            </a:r>
            <a:r>
              <a:rPr lang="en-US" sz="5400" dirty="0" err="1"/>
              <a:t>ar</a:t>
            </a:r>
            <a:r>
              <a:rPr lang="en-US" sz="5400" dirty="0"/>
              <a:t> </a:t>
            </a:r>
            <a:r>
              <a:rPr lang="en-US" sz="5400" dirty="0" err="1"/>
              <a:t>gyfer</a:t>
            </a:r>
            <a:r>
              <a:rPr lang="en-US" sz="5400" dirty="0"/>
              <a:t> </a:t>
            </a:r>
            <a:r>
              <a:rPr lang="en-US" sz="5400" dirty="0" err="1"/>
              <a:t>dysgu</a:t>
            </a:r>
            <a:endParaRPr lang="en-US" sz="54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A791B-DD23-9A47-98E5-6493B1153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 dirty="0"/>
              <a:t>Beth </a:t>
            </a:r>
            <a:r>
              <a:rPr lang="en-US" sz="2200" dirty="0" err="1"/>
              <a:t>yw’r</a:t>
            </a:r>
            <a:r>
              <a:rPr lang="en-US" sz="2200" dirty="0"/>
              <a:t> </a:t>
            </a:r>
            <a:r>
              <a:rPr lang="en-US" sz="2200" dirty="0" err="1"/>
              <a:t>gwahaniaethau</a:t>
            </a:r>
            <a:r>
              <a:rPr lang="en-US" sz="2200" dirty="0"/>
              <a:t> </a:t>
            </a:r>
            <a:r>
              <a:rPr lang="en-US" sz="2200" dirty="0" err="1"/>
              <a:t>mwyaf</a:t>
            </a:r>
            <a:r>
              <a:rPr lang="en-US" sz="2200" dirty="0"/>
              <a:t> </a:t>
            </a:r>
            <a:r>
              <a:rPr lang="en-US" sz="2200" dirty="0" err="1"/>
              <a:t>rhwng</a:t>
            </a:r>
            <a:r>
              <a:rPr lang="en-US" sz="2200" dirty="0"/>
              <a:t> </a:t>
            </a:r>
            <a:r>
              <a:rPr lang="en-US" sz="2200" dirty="0" err="1"/>
              <a:t>cysyniadau</a:t>
            </a:r>
            <a:r>
              <a:rPr lang="en-US" sz="2200" dirty="0"/>
              <a:t> </a:t>
            </a:r>
            <a:r>
              <a:rPr lang="en-US" sz="2200" dirty="0" err="1"/>
              <a:t>asesu</a:t>
            </a:r>
            <a:r>
              <a:rPr lang="en-US" sz="2200" dirty="0"/>
              <a:t> </a:t>
            </a:r>
            <a:r>
              <a:rPr lang="en-US" sz="2200" dirty="0" err="1"/>
              <a:t>dysgu</a:t>
            </a:r>
            <a:r>
              <a:rPr lang="en-US" sz="2200" dirty="0"/>
              <a:t> ac </a:t>
            </a:r>
            <a:r>
              <a:rPr lang="en-US" sz="2200" dirty="0" err="1"/>
              <a:t>asesu</a:t>
            </a:r>
            <a:r>
              <a:rPr lang="en-US" sz="2200" dirty="0"/>
              <a:t> </a:t>
            </a:r>
            <a:r>
              <a:rPr lang="en-US" sz="2200" dirty="0" err="1"/>
              <a:t>ar</a:t>
            </a:r>
            <a:r>
              <a:rPr lang="en-US" sz="2200" dirty="0"/>
              <a:t> </a:t>
            </a:r>
            <a:r>
              <a:rPr lang="en-US" sz="2200" dirty="0" err="1"/>
              <a:t>gyfer</a:t>
            </a:r>
            <a:r>
              <a:rPr lang="en-US" sz="2200" dirty="0"/>
              <a:t> </a:t>
            </a:r>
            <a:r>
              <a:rPr lang="en-US" sz="2200" dirty="0" err="1"/>
              <a:t>dysgu</a:t>
            </a:r>
            <a:r>
              <a:rPr lang="en-US" sz="2200" dirty="0"/>
              <a:t>?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EADED5D-E7FC-46A4-B6A9-6F55D59248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79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272"/>
    </mc:Choice>
    <mc:Fallback xmlns="">
      <p:transition spd="slow" advTm="35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FB4E18-8D0F-554D-AF82-17FBB5018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 dirty="0"/>
              <a:t>Beth a </a:t>
            </a:r>
            <a:r>
              <a:rPr lang="en-US" sz="5400" dirty="0" err="1"/>
              <a:t>ddaw</a:t>
            </a:r>
            <a:r>
              <a:rPr lang="en-US" sz="5400" dirty="0"/>
              <a:t> </a:t>
            </a:r>
            <a:r>
              <a:rPr lang="en-US" sz="5400" dirty="0" err="1"/>
              <a:t>i’r</a:t>
            </a:r>
            <a:r>
              <a:rPr lang="en-US" sz="5400" dirty="0"/>
              <a:t> </a:t>
            </a:r>
            <a:r>
              <a:rPr lang="en-US" sz="5400" dirty="0" err="1"/>
              <a:t>meddwl</a:t>
            </a:r>
            <a:r>
              <a:rPr lang="en-US" sz="5400" dirty="0"/>
              <a:t> pan </a:t>
            </a:r>
            <a:r>
              <a:rPr lang="en-US" sz="5400" dirty="0" err="1"/>
              <a:t>fyddwch</a:t>
            </a:r>
            <a:r>
              <a:rPr lang="en-US" sz="5400" dirty="0"/>
              <a:t> </a:t>
            </a:r>
            <a:r>
              <a:rPr lang="en-US" sz="5400" dirty="0" err="1"/>
              <a:t>yn</a:t>
            </a:r>
            <a:r>
              <a:rPr lang="en-US" sz="5400" dirty="0"/>
              <a:t> </a:t>
            </a:r>
            <a:r>
              <a:rPr lang="en-US" sz="5400" dirty="0" err="1"/>
              <a:t>meddwl</a:t>
            </a:r>
            <a:r>
              <a:rPr lang="en-US" sz="5400" dirty="0"/>
              <a:t> am y </a:t>
            </a:r>
            <a:r>
              <a:rPr lang="en-US" sz="5400" dirty="0" err="1"/>
              <a:t>FfCD</a:t>
            </a:r>
            <a:r>
              <a:rPr lang="en-US" sz="5400" dirty="0"/>
              <a:t>?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D6B14E2-4101-4986-AF2E-63859829DE5D}"/>
              </a:ext>
            </a:extLst>
          </p:cNvPr>
          <p:cNvSpPr txBox="1">
            <a:spLocks/>
          </p:cNvSpPr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200" dirty="0" err="1">
                <a:hlinkClick r:id="rId5"/>
              </a:rPr>
              <a:t>Menti</a:t>
            </a:r>
            <a:endParaRPr lang="en-US" sz="2200" dirty="0"/>
          </a:p>
          <a:p>
            <a:pPr marL="0" indent="0">
              <a:buFont typeface="Arial" panose="020B0604020202020204" pitchFamily="34" charset="0"/>
              <a:buNone/>
            </a:pPr>
            <a:endParaRPr lang="en-US" sz="22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2200" dirty="0">
                <a:hlinkClick r:id="rId6"/>
              </a:rPr>
              <a:t>results</a:t>
            </a:r>
            <a:endParaRPr lang="en-US" sz="22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1DED687-3439-4DE5-B488-6A9154A332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015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634"/>
    </mc:Choice>
    <mc:Fallback xmlns="">
      <p:transition spd="slow" advTm="266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BF610-7FB8-3A45-BE14-92F0B452C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, ac </a:t>
            </a:r>
            <a:r>
              <a:rPr lang="en-US" dirty="0" err="1"/>
              <a:t>nad</a:t>
            </a:r>
            <a:r>
              <a:rPr lang="en-US" dirty="0"/>
              <a:t>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FfCD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23BC27-ECEF-4CD0-A654-6A9F565E18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49027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98B5671-3A93-45CA-B217-472AEF05C2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355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466"/>
    </mc:Choice>
    <mc:Fallback xmlns="">
      <p:transition spd="slow" advTm="39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9AB4C8-9178-4F7A-8404-6890510B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162C5E-E885-9543-8F04-8CEF67B38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1"/>
            <a:ext cx="10909640" cy="18326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Y </a:t>
            </a:r>
            <a:r>
              <a:rPr lang="en-US" sz="6600" dirty="0" err="1"/>
              <a:t>llinynnau</a:t>
            </a: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a’r</a:t>
            </a:r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6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elfennau</a:t>
            </a: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CFDFB37-4BC7-42C6-915D-A6609139B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2343912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C0FF5120-CFA2-3343-9316-64505A03E9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615927"/>
              </p:ext>
            </p:extLst>
          </p:nvPr>
        </p:nvGraphicFramePr>
        <p:xfrm>
          <a:off x="320040" y="3202815"/>
          <a:ext cx="11548874" cy="31467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6967">
                  <a:extLst>
                    <a:ext uri="{9D8B030D-6E8A-4147-A177-3AD203B41FA5}">
                      <a16:colId xmlns:a16="http://schemas.microsoft.com/office/drawing/2014/main" val="3499673728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616405270"/>
                    </a:ext>
                  </a:extLst>
                </a:gridCol>
                <a:gridCol w="2908567">
                  <a:extLst>
                    <a:ext uri="{9D8B030D-6E8A-4147-A177-3AD203B41FA5}">
                      <a16:colId xmlns:a16="http://schemas.microsoft.com/office/drawing/2014/main" val="3413578005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3881190825"/>
                    </a:ext>
                  </a:extLst>
                </a:gridCol>
              </a:tblGrid>
              <a:tr h="731467">
                <a:tc>
                  <a:txBody>
                    <a:bodyPr/>
                    <a:lstStyle/>
                    <a:p>
                      <a:r>
                        <a:rPr lang="cy-GB" sz="1900" noProof="0" dirty="0"/>
                        <a:t>Dinasyddiaeth</a:t>
                      </a:r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cy-GB" sz="1900" noProof="0" dirty="0"/>
                        <a:t>Rhyngweithio a chydweithredu</a:t>
                      </a:r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cy-GB" sz="1900" noProof="0" dirty="0"/>
                        <a:t>Cynhyrchu</a:t>
                      </a:r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cy-GB" sz="1900" noProof="0" dirty="0"/>
                        <a:t>Data a meddwl cyfrifiadurol </a:t>
                      </a:r>
                    </a:p>
                  </a:txBody>
                  <a:tcPr marL="98847" marR="98847" marT="49423" marB="49423"/>
                </a:tc>
                <a:extLst>
                  <a:ext uri="{0D108BD9-81ED-4DB2-BD59-A6C34878D82A}">
                    <a16:rowId xmlns:a16="http://schemas.microsoft.com/office/drawing/2014/main" val="2960462936"/>
                  </a:ext>
                </a:extLst>
              </a:tr>
              <a:tr h="221416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900" noProof="0" dirty="0"/>
                        <a:t>Hunaniaeth,</a:t>
                      </a:r>
                      <a:r>
                        <a:rPr lang="cy-GB" sz="1900" baseline="0" noProof="0" dirty="0"/>
                        <a:t> delwedd ac enw da</a:t>
                      </a:r>
                      <a:r>
                        <a:rPr lang="cy-GB" sz="1900" noProof="0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900" noProof="0" dirty="0"/>
                        <a:t>Iechyd a llesiant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900" noProof="0" dirty="0"/>
                        <a:t>Trwyddedu</a:t>
                      </a:r>
                      <a:r>
                        <a:rPr lang="cy-GB" sz="1900" baseline="0" noProof="0" dirty="0"/>
                        <a:t> a pherchenogaeth hawliau digidol </a:t>
                      </a:r>
                      <a:endParaRPr lang="cy-GB" sz="1900" noProof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900" noProof="0" dirty="0"/>
                        <a:t>Ymddygiad ar-lein a </a:t>
                      </a:r>
                      <a:r>
                        <a:rPr lang="cy-GB" sz="1900" noProof="0" dirty="0" err="1"/>
                        <a:t>seiberfwlio</a:t>
                      </a:r>
                      <a:endParaRPr lang="cy-GB" sz="1900" noProof="0" dirty="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900" noProof="0" dirty="0"/>
                        <a:t>Cyfathrebu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900" noProof="0" dirty="0"/>
                        <a:t>Cydweithio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900" noProof="0" dirty="0"/>
                        <a:t>Storio</a:t>
                      </a:r>
                      <a:r>
                        <a:rPr lang="cy-GB" sz="1900" baseline="0" noProof="0" dirty="0"/>
                        <a:t> a rhannu</a:t>
                      </a:r>
                      <a:endParaRPr lang="cy-GB" sz="1900" noProof="0" dirty="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900" noProof="0" dirty="0"/>
                        <a:t>Cynllunio, cyrchu</a:t>
                      </a:r>
                      <a:r>
                        <a:rPr lang="cy-GB" sz="1900" baseline="0" noProof="0" dirty="0"/>
                        <a:t> a chwilio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900" baseline="0" noProof="0" dirty="0"/>
                        <a:t>Creu</a:t>
                      </a:r>
                      <a:r>
                        <a:rPr lang="cy-GB" sz="1900" noProof="0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noProof="0" dirty="0" err="1"/>
                        <a:t>Gwerthuso</a:t>
                      </a:r>
                      <a:r>
                        <a:rPr lang="en-GB" sz="1900" baseline="0" noProof="0" dirty="0"/>
                        <a:t> a </a:t>
                      </a:r>
                      <a:r>
                        <a:rPr lang="en-GB" sz="1900" baseline="0" noProof="0" dirty="0" err="1"/>
                        <a:t>gwella</a:t>
                      </a:r>
                      <a:endParaRPr lang="cy-GB" sz="1900" noProof="0" dirty="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900" noProof="0" dirty="0"/>
                        <a:t>Datrys problemau a modelu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900" noProof="0" dirty="0"/>
                        <a:t>Llythrennedd data a gwybodaeth</a:t>
                      </a:r>
                    </a:p>
                  </a:txBody>
                  <a:tcPr marL="98847" marR="98847" marT="49423" marB="49423"/>
                </a:tc>
                <a:extLst>
                  <a:ext uri="{0D108BD9-81ED-4DB2-BD59-A6C34878D82A}">
                    <a16:rowId xmlns:a16="http://schemas.microsoft.com/office/drawing/2014/main" val="1074792069"/>
                  </a:ext>
                </a:extLst>
              </a:tr>
            </a:tbl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682DFE5-07D2-4826-AC36-D86CDD268E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91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765"/>
    </mc:Choice>
    <mc:Fallback xmlns="">
      <p:transition spd="slow" advTm="68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5FA870-B399-B141-9131-B9CD2E89B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 fontScale="90000"/>
          </a:bodyPr>
          <a:lstStyle/>
          <a:p>
            <a:r>
              <a:rPr lang="en-US" sz="5400" dirty="0" err="1"/>
              <a:t>Cyfnod</a:t>
            </a:r>
            <a:r>
              <a:rPr lang="en-US" sz="5400" dirty="0"/>
              <a:t> </a:t>
            </a:r>
            <a:r>
              <a:rPr lang="en-US" sz="5400" dirty="0" err="1"/>
              <a:t>Allweddol</a:t>
            </a:r>
            <a:r>
              <a:rPr lang="en-US" sz="5400" dirty="0"/>
              <a:t> 2 (ISH)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5DB38-254E-2A44-902E-075F8753B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US" sz="2200" dirty="0" err="1"/>
              <a:t>Cysylltiadau</a:t>
            </a:r>
            <a:r>
              <a:rPr lang="en-US" sz="2200" dirty="0"/>
              <a:t> bras i </a:t>
            </a:r>
            <a:r>
              <a:rPr lang="en-US" sz="2200" dirty="0" err="1"/>
              <a:t>gamau</a:t>
            </a:r>
            <a:r>
              <a:rPr lang="en-US" sz="2200" dirty="0"/>
              <a:t> </a:t>
            </a:r>
            <a:r>
              <a:rPr lang="en-US" sz="2200" dirty="0" err="1"/>
              <a:t>dilyniant</a:t>
            </a:r>
            <a:r>
              <a:rPr lang="en-US" sz="2200" dirty="0"/>
              <a:t> a </a:t>
            </a:r>
            <a:r>
              <a:rPr lang="en-US" sz="2200" dirty="0" err="1"/>
              <a:t>blynyddoedd</a:t>
            </a:r>
            <a:endParaRPr lang="en-US" sz="2200" dirty="0"/>
          </a:p>
          <a:p>
            <a:endParaRPr lang="en-US" sz="2200" dirty="0"/>
          </a:p>
          <a:p>
            <a:r>
              <a:rPr lang="en-US" sz="2200" dirty="0" err="1"/>
              <a:t>Unrhyw</a:t>
            </a:r>
            <a:r>
              <a:rPr lang="en-US" sz="2200" dirty="0"/>
              <a:t> le o ben </a:t>
            </a:r>
            <a:r>
              <a:rPr lang="en-US" sz="2200" dirty="0" err="1"/>
              <a:t>gwaelod</a:t>
            </a:r>
            <a:r>
              <a:rPr lang="en-US" sz="2200" dirty="0"/>
              <a:t> Cam </a:t>
            </a:r>
            <a:r>
              <a:rPr lang="en-US" sz="2200" dirty="0" err="1"/>
              <a:t>Dilyniant</a:t>
            </a:r>
            <a:r>
              <a:rPr lang="en-US" sz="2200" dirty="0"/>
              <a:t> 2 a brig cam </a:t>
            </a:r>
            <a:r>
              <a:rPr lang="en-US" sz="2200" dirty="0" err="1"/>
              <a:t>dilyniant</a:t>
            </a:r>
            <a:r>
              <a:rPr lang="en-US" sz="2200" dirty="0"/>
              <a:t> 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1A6514-ECA8-5846-9A42-F0D9DEF251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4296" y="796957"/>
            <a:ext cx="6903720" cy="5264086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71DAF22-A2D7-4326-9D2A-702899737D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07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774"/>
    </mc:Choice>
    <mc:Fallback xmlns="">
      <p:transition spd="slow" advTm="227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5E3B4-1F3F-724C-9CFD-11907694C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000" dirty="0" err="1"/>
              <a:t>Gweithgaredd</a:t>
            </a:r>
            <a:r>
              <a:rPr lang="en-US" sz="5000" dirty="0"/>
              <a:t> –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18AF1-9187-AE4A-A77F-427A4D9FD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2200" dirty="0"/>
              <a:t>Mae </a:t>
            </a:r>
            <a:r>
              <a:rPr lang="en-US" sz="2200" dirty="0" err="1"/>
              <a:t>gennych</a:t>
            </a:r>
            <a:r>
              <a:rPr lang="en-US" sz="2200" dirty="0"/>
              <a:t> 30 </a:t>
            </a:r>
            <a:r>
              <a:rPr lang="en-US" sz="2200" dirty="0" err="1"/>
              <a:t>munud</a:t>
            </a:r>
            <a:r>
              <a:rPr lang="en-US" sz="2200" dirty="0"/>
              <a:t>!</a:t>
            </a:r>
          </a:p>
          <a:p>
            <a:endParaRPr lang="en-US" sz="2200" dirty="0"/>
          </a:p>
          <a:p>
            <a:r>
              <a:rPr lang="en-US" sz="2200" dirty="0" err="1">
                <a:hlinkClick r:id="rId5"/>
              </a:rPr>
              <a:t>Edrychwch</a:t>
            </a:r>
            <a:r>
              <a:rPr lang="en-US" sz="2200" dirty="0">
                <a:hlinkClick r:id="rId5"/>
              </a:rPr>
              <a:t> </a:t>
            </a:r>
            <a:r>
              <a:rPr lang="en-US" sz="2200" dirty="0" err="1">
                <a:hlinkClick r:id="rId5"/>
              </a:rPr>
              <a:t>ar</a:t>
            </a:r>
            <a:r>
              <a:rPr lang="en-US" sz="2200" dirty="0">
                <a:hlinkClick r:id="rId5"/>
              </a:rPr>
              <a:t> bob </a:t>
            </a:r>
            <a:r>
              <a:rPr lang="en-US" sz="2200" dirty="0" err="1">
                <a:hlinkClick r:id="rId5"/>
              </a:rPr>
              <a:t>llinyn</a:t>
            </a:r>
            <a:r>
              <a:rPr lang="en-US" sz="2200" dirty="0">
                <a:hlinkClick r:id="rId5"/>
              </a:rPr>
              <a:t> </a:t>
            </a:r>
            <a:r>
              <a:rPr lang="en-US" sz="2200" dirty="0" err="1">
                <a:hlinkClick r:id="rId5"/>
              </a:rPr>
              <a:t>o’r</a:t>
            </a:r>
            <a:r>
              <a:rPr lang="en-US" sz="2200" dirty="0">
                <a:hlinkClick r:id="rId5"/>
              </a:rPr>
              <a:t> </a:t>
            </a:r>
            <a:r>
              <a:rPr lang="en-US" sz="2200" dirty="0" err="1">
                <a:hlinkClick r:id="rId5"/>
              </a:rPr>
              <a:t>FfCD</a:t>
            </a:r>
            <a:r>
              <a:rPr lang="en-US" sz="2200" dirty="0">
                <a:hlinkClick r:id="rId5"/>
              </a:rPr>
              <a:t> </a:t>
            </a:r>
            <a:r>
              <a:rPr lang="en-US" sz="2200" dirty="0" err="1">
                <a:hlinkClick r:id="rId5"/>
              </a:rPr>
              <a:t>a’i</a:t>
            </a:r>
            <a:r>
              <a:rPr lang="en-US" sz="2200" dirty="0">
                <a:hlinkClick r:id="rId5"/>
              </a:rPr>
              <a:t> </a:t>
            </a:r>
            <a:r>
              <a:rPr lang="en-US" sz="2200" dirty="0" err="1">
                <a:hlinkClick r:id="rId5"/>
              </a:rPr>
              <a:t>elfennau</a:t>
            </a:r>
            <a:endParaRPr lang="en-US" sz="2200" dirty="0"/>
          </a:p>
          <a:p>
            <a:endParaRPr lang="en-US" sz="2200" dirty="0"/>
          </a:p>
          <a:p>
            <a:r>
              <a:rPr lang="en-US" sz="2200" dirty="0" err="1"/>
              <a:t>Rhaid</a:t>
            </a:r>
            <a:r>
              <a:rPr lang="en-US" sz="2200" dirty="0"/>
              <a:t> i chi </a:t>
            </a:r>
            <a:r>
              <a:rPr lang="en-US" sz="2200" dirty="0" err="1"/>
              <a:t>grynhoi</a:t>
            </a:r>
            <a:r>
              <a:rPr lang="en-US" sz="2200" dirty="0"/>
              <a:t> </a:t>
            </a:r>
            <a:r>
              <a:rPr lang="en-US" sz="2200" dirty="0" err="1"/>
              <a:t>pob</a:t>
            </a:r>
            <a:r>
              <a:rPr lang="en-US" sz="2200" dirty="0"/>
              <a:t> </a:t>
            </a:r>
            <a:r>
              <a:rPr lang="en-US" sz="2200" dirty="0" err="1"/>
              <a:t>llinyn</a:t>
            </a:r>
            <a:r>
              <a:rPr lang="en-US" sz="2200" dirty="0"/>
              <a:t> </a:t>
            </a:r>
            <a:r>
              <a:rPr lang="en-US" sz="2200" dirty="0" err="1"/>
              <a:t>a’r</a:t>
            </a:r>
            <a:r>
              <a:rPr lang="en-US" sz="2200" dirty="0"/>
              <a:t> </a:t>
            </a:r>
            <a:r>
              <a:rPr lang="en-US" sz="2200" dirty="0" err="1"/>
              <a:t>elfennau</a:t>
            </a:r>
            <a:r>
              <a:rPr lang="en-US" sz="2200" dirty="0"/>
              <a:t> </a:t>
            </a:r>
            <a:r>
              <a:rPr lang="en-US" sz="2200" dirty="0" err="1"/>
              <a:t>hynny</a:t>
            </a:r>
            <a:r>
              <a:rPr lang="en-US" sz="2200" dirty="0"/>
              <a:t> </a:t>
            </a:r>
            <a:r>
              <a:rPr lang="en-US" sz="2200" dirty="0" err="1"/>
              <a:t>mewn</a:t>
            </a:r>
            <a:r>
              <a:rPr lang="en-US" sz="2200" dirty="0"/>
              <a:t> 20 </a:t>
            </a:r>
            <a:r>
              <a:rPr lang="en-US" sz="2200" dirty="0" err="1"/>
              <a:t>gair</a:t>
            </a:r>
            <a:r>
              <a:rPr lang="en-US" sz="2200" dirty="0"/>
              <a:t> neu </a:t>
            </a:r>
            <a:r>
              <a:rPr lang="en-US" sz="2200" dirty="0" err="1"/>
              <a:t>lai</a:t>
            </a:r>
            <a:r>
              <a:rPr lang="en-US" sz="2200" dirty="0"/>
              <a:t>!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84400F3-A806-4FCC-BF17-035B514E4C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63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962"/>
    </mc:Choice>
    <mc:Fallback xmlns="">
      <p:transition spd="slow" advTm="259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2C9B2-884A-004C-BB8A-9E2B78F78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4008466" cy="5504688"/>
          </a:xfrm>
        </p:spPr>
        <p:txBody>
          <a:bodyPr>
            <a:normAutofit/>
          </a:bodyPr>
          <a:lstStyle/>
          <a:p>
            <a:r>
              <a:rPr lang="en-US" sz="6000" dirty="0" err="1"/>
              <a:t>Meddyliwch</a:t>
            </a:r>
            <a:endParaRPr lang="en-US" sz="60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D84EFE8-C53A-44C4-B289-D1B42CF69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32938" y="-6032938"/>
            <a:ext cx="126124" cy="12192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AF8CB4-26E0-4E23-921F-3E9EDBD3FEDA}"/>
              </a:ext>
            </a:extLst>
          </p:cNvPr>
          <p:cNvSpPr txBox="1"/>
          <p:nvPr/>
        </p:nvSpPr>
        <p:spPr>
          <a:xfrm>
            <a:off x="5903735" y="2305615"/>
            <a:ext cx="4675241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US" sz="2800" dirty="0" err="1"/>
              <a:t>Cwestiwn</a:t>
            </a:r>
            <a:r>
              <a:rPr lang="en-US" sz="2800" dirty="0"/>
              <a:t>: </a:t>
            </a:r>
          </a:p>
          <a:p>
            <a:pPr lvl="0">
              <a:lnSpc>
                <a:spcPct val="100000"/>
              </a:lnSpc>
            </a:pPr>
            <a:endParaRPr lang="en-US" sz="2800" dirty="0"/>
          </a:p>
          <a:p>
            <a:pPr lvl="0">
              <a:lnSpc>
                <a:spcPct val="100000"/>
              </a:lnSpc>
            </a:pPr>
            <a:r>
              <a:rPr lang="en-US" sz="2800" dirty="0"/>
              <a:t>Pam </a:t>
            </a:r>
            <a:r>
              <a:rPr lang="en-US" sz="2800" dirty="0" err="1"/>
              <a:t>fod</a:t>
            </a:r>
            <a:r>
              <a:rPr lang="en-US" sz="2800" dirty="0"/>
              <a:t> y </a:t>
            </a:r>
            <a:r>
              <a:rPr lang="en-US" sz="2800" dirty="0" err="1"/>
              <a:t>FfCD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sgil</a:t>
            </a:r>
            <a:r>
              <a:rPr lang="en-US" sz="2800" dirty="0"/>
              <a:t> mor </a:t>
            </a:r>
            <a:r>
              <a:rPr lang="en-US" sz="2800" dirty="0" err="1"/>
              <a:t>bwysig</a:t>
            </a:r>
            <a:r>
              <a:rPr lang="en-US" sz="2800" dirty="0"/>
              <a:t> – </a:t>
            </a:r>
            <a:r>
              <a:rPr lang="en-US" sz="2800" dirty="0" err="1"/>
              <a:t>allwch</a:t>
            </a:r>
            <a:r>
              <a:rPr lang="en-US" sz="2800" dirty="0"/>
              <a:t> chi </a:t>
            </a:r>
            <a:r>
              <a:rPr lang="en-US" sz="2800" dirty="0" err="1"/>
              <a:t>feddwl</a:t>
            </a:r>
            <a:r>
              <a:rPr lang="en-US" sz="2800" dirty="0"/>
              <a:t> am </a:t>
            </a:r>
            <a:r>
              <a:rPr lang="en-US" sz="2800" dirty="0" err="1"/>
              <a:t>unrhyw</a:t>
            </a:r>
            <a:r>
              <a:rPr lang="en-US" sz="2800" dirty="0"/>
              <a:t> </a:t>
            </a:r>
            <a:r>
              <a:rPr lang="en-US" sz="2800" dirty="0" err="1"/>
              <a:t>enghreifftiau</a:t>
            </a:r>
            <a:r>
              <a:rPr lang="en-US" sz="2800" dirty="0"/>
              <a:t>?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7336360-4D76-4603-A7AE-7FCA2D4545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460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39"/>
    </mc:Choice>
    <mc:Fallback xmlns="">
      <p:transition spd="slow" advTm="21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D1EE7C-FBFA-9644-AD41-704227A46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 err="1"/>
              <a:t>Cysylltiadau</a:t>
            </a:r>
            <a:r>
              <a:rPr lang="en-US" sz="5400" dirty="0"/>
              <a:t> i </a:t>
            </a:r>
            <a:r>
              <a:rPr lang="en-US" sz="5400" dirty="0" err="1"/>
              <a:t>AagD</a:t>
            </a:r>
            <a:endParaRPr lang="en-US" sz="54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84FCB-AB82-AD45-A6A2-528DBF0BB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2200" dirty="0"/>
              <a:t>A </a:t>
            </a:r>
            <a:r>
              <a:rPr lang="en-US" sz="2200" dirty="0" err="1"/>
              <a:t>oedd</a:t>
            </a:r>
            <a:r>
              <a:rPr lang="en-US" sz="2200" dirty="0"/>
              <a:t> </a:t>
            </a:r>
            <a:r>
              <a:rPr lang="en-US" sz="2200" dirty="0" err="1"/>
              <a:t>unrhyw</a:t>
            </a:r>
            <a:r>
              <a:rPr lang="en-US" sz="2200" dirty="0"/>
              <a:t> </a:t>
            </a:r>
            <a:r>
              <a:rPr lang="en-US" sz="2200" dirty="0" err="1"/>
              <a:t>rai’n</a:t>
            </a:r>
            <a:r>
              <a:rPr lang="en-US" sz="2200" dirty="0"/>
              <a:t> </a:t>
            </a:r>
            <a:r>
              <a:rPr lang="en-US" sz="2200" dirty="0" err="1"/>
              <a:t>addas</a:t>
            </a:r>
            <a:r>
              <a:rPr lang="en-US" sz="2200" dirty="0"/>
              <a:t> i </a:t>
            </a:r>
            <a:r>
              <a:rPr lang="en-US" sz="2200" dirty="0" err="1"/>
              <a:t>AagD</a:t>
            </a:r>
            <a:r>
              <a:rPr lang="en-US" sz="2200" dirty="0"/>
              <a:t>?</a:t>
            </a:r>
          </a:p>
          <a:p>
            <a:endParaRPr lang="en-US" sz="2200" dirty="0"/>
          </a:p>
          <a:p>
            <a:endParaRPr lang="en-US" sz="2200" dirty="0"/>
          </a:p>
          <a:p>
            <a:r>
              <a:rPr lang="en-US" sz="2200" dirty="0" err="1"/>
              <a:t>Cysylltiadau</a:t>
            </a:r>
            <a:r>
              <a:rPr lang="en-US" sz="2200" dirty="0"/>
              <a:t> </a:t>
            </a:r>
            <a:r>
              <a:rPr lang="en-US" sz="2200" dirty="0" err="1"/>
              <a:t>Clir</a:t>
            </a:r>
            <a:r>
              <a:rPr lang="en-US" sz="2200" dirty="0"/>
              <a:t>: </a:t>
            </a:r>
            <a:r>
              <a:rPr lang="en-US" sz="2200" dirty="0" err="1"/>
              <a:t>lle</a:t>
            </a:r>
            <a:r>
              <a:rPr lang="en-US" sz="2200" dirty="0"/>
              <a:t> </a:t>
            </a:r>
            <a:r>
              <a:rPr lang="en-US" sz="2200" dirty="0" err="1"/>
              <a:t>gellir</a:t>
            </a:r>
            <a:r>
              <a:rPr lang="en-US" sz="2200" dirty="0"/>
              <a:t> </a:t>
            </a:r>
            <a:r>
              <a:rPr lang="en-US" sz="2200" dirty="0" err="1"/>
              <a:t>cynhyrchu</a:t>
            </a:r>
            <a:r>
              <a:rPr lang="en-US" sz="2200" dirty="0"/>
              <a:t> </a:t>
            </a:r>
            <a:r>
              <a:rPr lang="en-US" sz="2200" dirty="0" err="1"/>
              <a:t>tystiolaeth</a:t>
            </a:r>
            <a:r>
              <a:rPr lang="en-US" sz="2200" dirty="0"/>
              <a:t> </a:t>
            </a:r>
            <a:r>
              <a:rPr lang="en-US" sz="2200" dirty="0" err="1"/>
              <a:t>drwy</a:t>
            </a:r>
            <a:r>
              <a:rPr lang="en-US" sz="2200" dirty="0"/>
              <a:t> </a:t>
            </a:r>
            <a:r>
              <a:rPr lang="en-US" sz="2200" dirty="0" err="1"/>
              <a:t>ddefnyddio</a:t>
            </a:r>
            <a:r>
              <a:rPr lang="en-US" sz="2200" dirty="0"/>
              <a:t> </a:t>
            </a:r>
            <a:r>
              <a:rPr lang="en-US" sz="2200" dirty="0" err="1"/>
              <a:t>Sgiliau</a:t>
            </a:r>
            <a:r>
              <a:rPr lang="en-US" sz="2200" dirty="0"/>
              <a:t> </a:t>
            </a:r>
            <a:r>
              <a:rPr lang="en-US" sz="2200" dirty="0" err="1"/>
              <a:t>FfCD</a:t>
            </a:r>
            <a:endParaRPr lang="en-US" sz="2200" dirty="0"/>
          </a:p>
          <a:p>
            <a:r>
              <a:rPr lang="en-US" sz="2200" dirty="0" err="1"/>
              <a:t>Cysylltiadau</a:t>
            </a:r>
            <a:r>
              <a:rPr lang="en-US" sz="2200" dirty="0"/>
              <a:t> </a:t>
            </a:r>
            <a:r>
              <a:rPr lang="en-US" sz="2200" dirty="0" err="1"/>
              <a:t>ychwanegol</a:t>
            </a:r>
            <a:r>
              <a:rPr lang="en-US" sz="2200" dirty="0"/>
              <a:t>: </a:t>
            </a:r>
            <a:r>
              <a:rPr lang="en-US" sz="2200" dirty="0" err="1"/>
              <a:t>lle</a:t>
            </a:r>
            <a:r>
              <a:rPr lang="en-US" sz="2200" dirty="0"/>
              <a:t> </a:t>
            </a:r>
            <a:r>
              <a:rPr lang="en-US" sz="2200" dirty="0" err="1"/>
              <a:t>gellir</a:t>
            </a:r>
            <a:r>
              <a:rPr lang="en-US" sz="2200" dirty="0"/>
              <a:t> </a:t>
            </a:r>
            <a:r>
              <a:rPr lang="en-US" sz="2200" dirty="0" err="1"/>
              <a:t>cynhyrchu</a:t>
            </a:r>
            <a:r>
              <a:rPr lang="en-US" sz="2200" dirty="0"/>
              <a:t> </a:t>
            </a:r>
            <a:r>
              <a:rPr lang="en-US" sz="2200" dirty="0" err="1"/>
              <a:t>gwaith</a:t>
            </a:r>
            <a:r>
              <a:rPr lang="en-US" sz="2200" dirty="0"/>
              <a:t> i </a:t>
            </a:r>
            <a:r>
              <a:rPr lang="en-US" sz="2200" dirty="0" err="1"/>
              <a:t>fodloni</a:t>
            </a:r>
            <a:r>
              <a:rPr lang="en-US" sz="2200" dirty="0"/>
              <a:t> </a:t>
            </a:r>
            <a:r>
              <a:rPr lang="en-US" sz="2200" dirty="0" err="1"/>
              <a:t>gofynion</a:t>
            </a:r>
            <a:r>
              <a:rPr lang="en-US" sz="2200" dirty="0"/>
              <a:t> </a:t>
            </a:r>
            <a:r>
              <a:rPr lang="en-US" sz="2200" dirty="0" err="1"/>
              <a:t>FfCD</a:t>
            </a:r>
            <a:endParaRPr lang="en-US" sz="22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DF52988-17C2-4EB3-BCFE-10790BB039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064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175"/>
    </mc:Choice>
    <mc:Fallback xmlns="">
      <p:transition spd="slow" advTm="271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AE724-0C7E-B04D-BCFF-4C4E798A3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US" sz="5000" dirty="0"/>
              <a:t>5 </a:t>
            </a:r>
            <a:r>
              <a:rPr lang="en-US" sz="5000" dirty="0" err="1"/>
              <a:t>strategaeth</a:t>
            </a:r>
            <a:r>
              <a:rPr lang="en-US" sz="5000" dirty="0"/>
              <a:t> </a:t>
            </a:r>
            <a:r>
              <a:rPr lang="en-US" sz="5000" dirty="0" err="1"/>
              <a:t>allweddol</a:t>
            </a:r>
            <a:r>
              <a:rPr lang="en-US" sz="5000" dirty="0"/>
              <a:t> </a:t>
            </a:r>
            <a:r>
              <a:rPr lang="en-US" sz="5000" dirty="0" err="1"/>
              <a:t>Wiliam</a:t>
            </a:r>
            <a:r>
              <a:rPr lang="en-US" sz="5000" dirty="0"/>
              <a:t> (2005) </a:t>
            </a:r>
            <a:r>
              <a:rPr lang="en-US" sz="5000" dirty="0" err="1"/>
              <a:t>ar</a:t>
            </a:r>
            <a:r>
              <a:rPr lang="en-US" sz="5000" dirty="0"/>
              <a:t> </a:t>
            </a:r>
            <a:r>
              <a:rPr lang="en-US" sz="5000" dirty="0" err="1"/>
              <a:t>gyfer</a:t>
            </a:r>
            <a:r>
              <a:rPr lang="en-US" sz="5000" dirty="0"/>
              <a:t> </a:t>
            </a:r>
            <a:r>
              <a:rPr lang="en-US" sz="5000" dirty="0" err="1"/>
              <a:t>AagD</a:t>
            </a:r>
            <a:endParaRPr lang="en-US" sz="500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6479A5-66B8-4E05-AF11-077A972030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1065352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8C42419-2E34-4962-9E9E-6ACCA55CDD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412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80"/>
    </mc:Choice>
    <mc:Fallback xmlns="">
      <p:transition spd="slow" advTm="101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3C74BC-6FED-D64F-BE42-6B5ACDE22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Defnyddio</a:t>
            </a: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Agweddau</a:t>
            </a: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dirty="0" err="1">
                <a:solidFill>
                  <a:srgbClr val="FFFFFF"/>
                </a:solidFill>
              </a:rPr>
              <a:t>o’r</a:t>
            </a: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</a:t>
            </a:r>
            <a:r>
              <a:rPr lang="en-US" sz="40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FfCD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6A36B-0A80-7C49-8A3A-E477253F7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 err="1"/>
              <a:t>Rhyngweithio</a:t>
            </a:r>
            <a:r>
              <a:rPr lang="en-US" sz="2000" dirty="0"/>
              <a:t> a </a:t>
            </a:r>
            <a:r>
              <a:rPr lang="en-US" sz="2000" dirty="0" err="1"/>
              <a:t>chydweithio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 err="1"/>
              <a:t>Cynhyrchu</a:t>
            </a:r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594B752-F618-7D42-A284-973213296BE7}"/>
              </a:ext>
            </a:extLst>
          </p:cNvPr>
          <p:cNvSpPr txBox="1">
            <a:spLocks/>
          </p:cNvSpPr>
          <p:nvPr/>
        </p:nvSpPr>
        <p:spPr>
          <a:xfrm>
            <a:off x="8451604" y="1412489"/>
            <a:ext cx="3197701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700" dirty="0" err="1"/>
              <a:t>egluro</a:t>
            </a:r>
            <a:r>
              <a:rPr lang="en-US" sz="1700" dirty="0"/>
              <a:t> a </a:t>
            </a:r>
            <a:r>
              <a:rPr lang="en-US" sz="1700" dirty="0" err="1"/>
              <a:t>deall</a:t>
            </a:r>
            <a:r>
              <a:rPr lang="en-US" sz="1700" dirty="0"/>
              <a:t> </a:t>
            </a:r>
            <a:r>
              <a:rPr lang="en-US" sz="1700" dirty="0" err="1"/>
              <a:t>bwriadon</a:t>
            </a:r>
            <a:r>
              <a:rPr lang="en-US" sz="1700" dirty="0"/>
              <a:t> </a:t>
            </a:r>
            <a:r>
              <a:rPr lang="en-US" sz="1700" dirty="0" err="1"/>
              <a:t>dysgu</a:t>
            </a:r>
            <a:r>
              <a:rPr lang="en-US" sz="1700" dirty="0"/>
              <a:t> a </a:t>
            </a:r>
            <a:r>
              <a:rPr lang="en-US" sz="1700" dirty="0" err="1"/>
              <a:t>meini</a:t>
            </a:r>
            <a:r>
              <a:rPr lang="en-US" sz="1700" dirty="0"/>
              <a:t> </a:t>
            </a:r>
            <a:r>
              <a:rPr lang="en-US" sz="1700" dirty="0" err="1"/>
              <a:t>prawf</a:t>
            </a:r>
            <a:r>
              <a:rPr lang="en-US" sz="1700" dirty="0"/>
              <a:t> </a:t>
            </a:r>
            <a:r>
              <a:rPr lang="en-US" sz="1700" dirty="0" err="1"/>
              <a:t>ar</a:t>
            </a:r>
            <a:r>
              <a:rPr lang="en-US" sz="1700" dirty="0"/>
              <a:t> </a:t>
            </a:r>
            <a:r>
              <a:rPr lang="en-US" sz="1700" dirty="0" err="1"/>
              <a:t>gyfer</a:t>
            </a:r>
            <a:r>
              <a:rPr lang="en-US" sz="1700" dirty="0"/>
              <a:t> </a:t>
            </a:r>
            <a:r>
              <a:rPr lang="en-US" sz="1700" dirty="0" err="1"/>
              <a:t>llwyddo</a:t>
            </a:r>
            <a:endParaRPr lang="en-US" sz="1700" dirty="0"/>
          </a:p>
          <a:p>
            <a:r>
              <a:rPr lang="en-US" sz="1700" dirty="0" err="1"/>
              <a:t>dyfeisio</a:t>
            </a:r>
            <a:r>
              <a:rPr lang="en-US" sz="1700" dirty="0"/>
              <a:t> </a:t>
            </a:r>
            <a:r>
              <a:rPr lang="en-US" sz="1700" b="1" u="sng" dirty="0" err="1"/>
              <a:t>trafodaethau</a:t>
            </a:r>
            <a:r>
              <a:rPr lang="en-US" sz="1700" b="1" u="sng" dirty="0"/>
              <a:t>, </a:t>
            </a:r>
            <a:r>
              <a:rPr lang="en-US" sz="1700" b="1" u="sng" dirty="0" err="1"/>
              <a:t>cwestiynau</a:t>
            </a:r>
            <a:r>
              <a:rPr lang="en-US" sz="1700" b="1" u="sng" dirty="0"/>
              <a:t> a </a:t>
            </a:r>
            <a:r>
              <a:rPr lang="en-US" sz="1700" b="1" u="sng" dirty="0" err="1"/>
              <a:t>thasgau</a:t>
            </a:r>
            <a:r>
              <a:rPr lang="en-US" sz="1700" b="1" u="sng" dirty="0"/>
              <a:t> </a:t>
            </a:r>
            <a:r>
              <a:rPr lang="en-US" sz="1700" b="1" u="sng" dirty="0" err="1"/>
              <a:t>ystafell</a:t>
            </a:r>
            <a:r>
              <a:rPr lang="en-US" sz="1700" b="1" u="sng" dirty="0"/>
              <a:t> </a:t>
            </a:r>
            <a:r>
              <a:rPr lang="en-US" sz="1700" b="1" u="sng" dirty="0" err="1"/>
              <a:t>ddosbarth</a:t>
            </a:r>
            <a:r>
              <a:rPr lang="en-US" sz="1700" b="1" u="sng" dirty="0"/>
              <a:t> </a:t>
            </a:r>
            <a:r>
              <a:rPr lang="en-US" sz="1700" b="1" u="sng" dirty="0" err="1"/>
              <a:t>effeithiol</a:t>
            </a:r>
            <a:r>
              <a:rPr lang="en-US" sz="1700" b="1" u="sng" dirty="0"/>
              <a:t> </a:t>
            </a:r>
            <a:r>
              <a:rPr lang="en-US" sz="1700" dirty="0" err="1"/>
              <a:t>sy’n</a:t>
            </a:r>
            <a:r>
              <a:rPr lang="en-US" sz="1700" dirty="0"/>
              <a:t> </a:t>
            </a:r>
            <a:r>
              <a:rPr lang="en-US" sz="1700" dirty="0" err="1"/>
              <a:t>annog</a:t>
            </a:r>
            <a:r>
              <a:rPr lang="en-US" sz="1700" dirty="0"/>
              <a:t> </a:t>
            </a:r>
            <a:r>
              <a:rPr lang="en-US" sz="1700" b="1" u="sng" dirty="0" err="1"/>
              <a:t>tystiolaeth</a:t>
            </a:r>
            <a:r>
              <a:rPr lang="en-US" sz="1700" dirty="0"/>
              <a:t> o </a:t>
            </a:r>
            <a:r>
              <a:rPr lang="en-US" sz="1700" dirty="0" err="1"/>
              <a:t>ddysgu</a:t>
            </a:r>
            <a:endParaRPr lang="en-US" sz="1700" dirty="0"/>
          </a:p>
          <a:p>
            <a:r>
              <a:rPr lang="en-US" sz="1700" b="1" u="sng" dirty="0" err="1"/>
              <a:t>darparu</a:t>
            </a:r>
            <a:r>
              <a:rPr lang="en-US" sz="1700" b="1" u="sng" dirty="0"/>
              <a:t> </a:t>
            </a:r>
            <a:r>
              <a:rPr lang="en-US" sz="1700" b="1" u="sng" dirty="0" err="1"/>
              <a:t>adborth</a:t>
            </a:r>
            <a:r>
              <a:rPr lang="en-US" sz="1700" b="1" u="sng" dirty="0"/>
              <a:t> </a:t>
            </a:r>
            <a:r>
              <a:rPr lang="en-US" sz="1700" dirty="0" err="1"/>
              <a:t>sy’n</a:t>
            </a:r>
            <a:r>
              <a:rPr lang="en-US" sz="1700" dirty="0"/>
              <a:t> </a:t>
            </a:r>
            <a:r>
              <a:rPr lang="en-US" sz="1700" dirty="0" err="1"/>
              <a:t>symud</a:t>
            </a:r>
            <a:r>
              <a:rPr lang="en-US" sz="1700" dirty="0"/>
              <a:t> </a:t>
            </a:r>
            <a:r>
              <a:rPr lang="en-US" sz="1700" dirty="0" err="1"/>
              <a:t>dysgwyr</a:t>
            </a:r>
            <a:r>
              <a:rPr lang="en-US" sz="1700" dirty="0"/>
              <a:t> </a:t>
            </a:r>
            <a:r>
              <a:rPr lang="en-US" sz="1700" dirty="0" err="1"/>
              <a:t>ymlaen</a:t>
            </a:r>
            <a:endParaRPr lang="en-US" sz="1700" dirty="0"/>
          </a:p>
          <a:p>
            <a:r>
              <a:rPr lang="en-US" sz="1700" dirty="0" err="1"/>
              <a:t>ysgogi</a:t>
            </a:r>
            <a:r>
              <a:rPr lang="en-US" sz="1700" dirty="0"/>
              <a:t> </a:t>
            </a:r>
            <a:r>
              <a:rPr lang="en-US" sz="1700" b="1" u="sng" dirty="0" err="1"/>
              <a:t>myfyrwyr</a:t>
            </a:r>
            <a:r>
              <a:rPr lang="en-US" sz="1700" b="1" u="sng" dirty="0"/>
              <a:t> i </a:t>
            </a:r>
            <a:r>
              <a:rPr lang="en-US" sz="1700" b="1" u="sng" dirty="0" err="1"/>
              <a:t>fod</a:t>
            </a:r>
            <a:r>
              <a:rPr lang="en-US" sz="1700" b="1" u="sng" dirty="0"/>
              <a:t> </a:t>
            </a:r>
            <a:r>
              <a:rPr lang="en-US" sz="1700" b="1" u="sng" dirty="0" err="1"/>
              <a:t>yn</a:t>
            </a:r>
            <a:r>
              <a:rPr lang="en-US" sz="1700" b="1" u="sng" dirty="0"/>
              <a:t> </a:t>
            </a:r>
            <a:r>
              <a:rPr lang="en-US" sz="1700" b="1" u="sng" dirty="0" err="1"/>
              <a:t>adnoddau</a:t>
            </a:r>
            <a:r>
              <a:rPr lang="en-US" sz="1700" b="1" u="sng" dirty="0"/>
              <a:t> </a:t>
            </a:r>
            <a:r>
              <a:rPr lang="en-US" sz="1700" b="1" u="sng" dirty="0" err="1"/>
              <a:t>hyfforddiadol</a:t>
            </a:r>
            <a:r>
              <a:rPr lang="en-US" sz="1700" b="1" u="sng" dirty="0"/>
              <a:t> </a:t>
            </a:r>
            <a:r>
              <a:rPr lang="en-US" sz="1700" b="1" u="sng" dirty="0" err="1"/>
              <a:t>ar</a:t>
            </a:r>
            <a:r>
              <a:rPr lang="en-US" sz="1700" b="1" u="sng" dirty="0"/>
              <a:t> </a:t>
            </a:r>
            <a:r>
              <a:rPr lang="en-US" sz="1700" b="1" u="sng" dirty="0" err="1"/>
              <a:t>gyfer</a:t>
            </a:r>
            <a:r>
              <a:rPr lang="en-US" sz="1700" b="1" u="sng" dirty="0"/>
              <a:t> </a:t>
            </a:r>
            <a:r>
              <a:rPr lang="en-US" sz="1700" b="1" u="sng" dirty="0" err="1"/>
              <a:t>ei</a:t>
            </a:r>
            <a:r>
              <a:rPr lang="en-US" sz="1700" b="1" u="sng" dirty="0"/>
              <a:t> </a:t>
            </a:r>
            <a:r>
              <a:rPr lang="en-US" sz="1700" b="1" u="sng" dirty="0" err="1"/>
              <a:t>gilydd</a:t>
            </a:r>
            <a:r>
              <a:rPr lang="en-US" sz="1700" b="1" u="sng" dirty="0"/>
              <a:t>,</a:t>
            </a:r>
            <a:r>
              <a:rPr lang="en-US" sz="1700" dirty="0"/>
              <a:t> ac</a:t>
            </a:r>
          </a:p>
          <a:p>
            <a:r>
              <a:rPr lang="en-US" sz="1700" dirty="0" err="1"/>
              <a:t>ysgogi</a:t>
            </a:r>
            <a:r>
              <a:rPr lang="en-US" sz="1700" dirty="0"/>
              <a:t> </a:t>
            </a:r>
            <a:r>
              <a:rPr lang="en-US" sz="1700" dirty="0" err="1"/>
              <a:t>myfyrwyr</a:t>
            </a:r>
            <a:r>
              <a:rPr lang="en-US" sz="1700" dirty="0"/>
              <a:t> i </a:t>
            </a:r>
            <a:r>
              <a:rPr lang="en-US" sz="1700" dirty="0" err="1"/>
              <a:t>fod</a:t>
            </a:r>
            <a:r>
              <a:rPr lang="en-US" sz="1700" dirty="0"/>
              <a:t> </a:t>
            </a:r>
            <a:r>
              <a:rPr lang="en-US" sz="1700" dirty="0" err="1"/>
              <a:t>yn</a:t>
            </a:r>
            <a:r>
              <a:rPr lang="en-US" sz="1700" dirty="0"/>
              <a:t> </a:t>
            </a:r>
            <a:r>
              <a:rPr lang="en-US" sz="1700" b="1" u="sng" dirty="0" err="1"/>
              <a:t>berchnogion</a:t>
            </a:r>
            <a:r>
              <a:rPr lang="en-US" sz="1700" b="1" u="sng" dirty="0"/>
              <a:t> </a:t>
            </a:r>
            <a:r>
              <a:rPr lang="en-US" sz="1700" b="1" u="sng" dirty="0" err="1"/>
              <a:t>o’u</a:t>
            </a:r>
            <a:r>
              <a:rPr lang="en-US" sz="1700" b="1" u="sng" dirty="0"/>
              <a:t> </a:t>
            </a:r>
            <a:r>
              <a:rPr lang="en-US" sz="1700" b="1" u="sng" dirty="0" err="1"/>
              <a:t>dysgu</a:t>
            </a:r>
            <a:r>
              <a:rPr lang="en-US" sz="1700" b="1" u="sng" dirty="0"/>
              <a:t> </a:t>
            </a:r>
            <a:r>
              <a:rPr lang="en-US" sz="1700" b="1" u="sng" dirty="0" err="1"/>
              <a:t>eu</a:t>
            </a:r>
            <a:r>
              <a:rPr lang="en-US" sz="1700" b="1" u="sng" dirty="0"/>
              <a:t> </a:t>
            </a:r>
            <a:r>
              <a:rPr lang="en-US" sz="1700" b="1" u="sng" dirty="0" err="1"/>
              <a:t>hunain</a:t>
            </a:r>
            <a:endParaRPr lang="en-US" sz="1700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150452A-8C6D-4035-BDB7-9F28D91AB9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734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617"/>
    </mc:Choice>
    <mc:Fallback xmlns="">
      <p:transition spd="slow" advTm="366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2E7C1E-2B5A-4BBA-AE51-1CD8C1930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43DF76B1-5174-4FAF-9D19-FFEE98426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04EB8F8-CDA7-8B43-BB8B-53B4AB5054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4720765"/>
              </p:ext>
            </p:extLst>
          </p:nvPr>
        </p:nvGraphicFramePr>
        <p:xfrm>
          <a:off x="990600" y="1307317"/>
          <a:ext cx="10134601" cy="4182985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836834">
                  <a:extLst>
                    <a:ext uri="{9D8B030D-6E8A-4147-A177-3AD203B41FA5}">
                      <a16:colId xmlns:a16="http://schemas.microsoft.com/office/drawing/2014/main" val="3396930468"/>
                    </a:ext>
                  </a:extLst>
                </a:gridCol>
                <a:gridCol w="3734344">
                  <a:extLst>
                    <a:ext uri="{9D8B030D-6E8A-4147-A177-3AD203B41FA5}">
                      <a16:colId xmlns:a16="http://schemas.microsoft.com/office/drawing/2014/main" val="3409346188"/>
                    </a:ext>
                  </a:extLst>
                </a:gridCol>
                <a:gridCol w="3563423">
                  <a:extLst>
                    <a:ext uri="{9D8B030D-6E8A-4147-A177-3AD203B41FA5}">
                      <a16:colId xmlns:a16="http://schemas.microsoft.com/office/drawing/2014/main" val="2793789699"/>
                    </a:ext>
                  </a:extLst>
                </a:gridCol>
              </a:tblGrid>
              <a:tr h="797609">
                <a:tc>
                  <a:txBody>
                    <a:bodyPr/>
                    <a:lstStyle/>
                    <a:p>
                      <a:pPr algn="l" fontAlgn="t"/>
                      <a:r>
                        <a:rPr lang="cy-GB" sz="1300" b="1" u="none" strike="noStrike" cap="none" spc="0" noProof="0" dirty="0">
                          <a:solidFill>
                            <a:schemeClr val="bg1"/>
                          </a:solidFill>
                          <a:effectLst/>
                        </a:rPr>
                        <a:t>Rhyngweithio a chydweithio</a:t>
                      </a:r>
                      <a:endParaRPr lang="cy-GB" sz="1300" b="1" i="0" u="none" strike="noStrike" cap="none" spc="0" noProof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84852" marB="8485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t"/>
                      <a:r>
                        <a:rPr lang="cy-GB" sz="1300" b="1" u="none" strike="noStrike" cap="none" spc="0" noProof="0" dirty="0">
                          <a:solidFill>
                            <a:schemeClr val="bg1"/>
                          </a:solidFill>
                          <a:effectLst/>
                        </a:rPr>
                        <a:t>Trwy’r elfennau hyn bydd dysgwyr yn edrych ar ddulliau cyfathrebu electronig a gwybod pa rai sy’n fwyaf effeithiol. Bydd</a:t>
                      </a:r>
                      <a:r>
                        <a:rPr lang="cy-GB" sz="1300" b="1" u="none" strike="noStrike" cap="none" spc="0" baseline="0" noProof="0" dirty="0">
                          <a:solidFill>
                            <a:schemeClr val="bg1"/>
                          </a:solidFill>
                          <a:effectLst/>
                        </a:rPr>
                        <a:t> dysgwyr hefyd yn storio data a defnyddio technegau cydweithio’n effeithiol. </a:t>
                      </a:r>
                      <a:endParaRPr lang="cy-GB" sz="1300" b="1" i="0" u="none" strike="noStrike" cap="none" spc="0" noProof="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84852" marB="8485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485831"/>
                  </a:ext>
                </a:extLst>
              </a:tr>
              <a:tr h="294806">
                <a:tc>
                  <a:txBody>
                    <a:bodyPr/>
                    <a:lstStyle/>
                    <a:p>
                      <a:pPr algn="l" fontAlgn="t"/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Elfen</a:t>
                      </a:r>
                      <a:endParaRPr lang="cy-GB" sz="1100" b="1" i="0" u="none" strike="noStrike" cap="none" spc="0" noProof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Cam</a:t>
                      </a:r>
                      <a:r>
                        <a:rPr lang="cy-GB" sz="1100" u="none" strike="noStrike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dilyniant</a:t>
                      </a:r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 2</a:t>
                      </a:r>
                      <a:endParaRPr lang="cy-GB" sz="1100" b="1" i="0" u="none" strike="noStrike" cap="none" spc="0" noProof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Cam</a:t>
                      </a:r>
                      <a:r>
                        <a:rPr lang="cy-GB" sz="1100" u="none" strike="noStrike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dilyniant</a:t>
                      </a:r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 3</a:t>
                      </a:r>
                      <a:endParaRPr lang="cy-GB" sz="1100" b="1" i="0" u="none" strike="noStrike" cap="none" spc="0" noProof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5081594"/>
                  </a:ext>
                </a:extLst>
              </a:tr>
              <a:tr h="973622">
                <a:tc rowSpan="2">
                  <a:txBody>
                    <a:bodyPr/>
                    <a:lstStyle/>
                    <a:p>
                      <a:pPr algn="l" fontAlgn="t"/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Cyfathrebu</a:t>
                      </a:r>
                      <a:endParaRPr lang="cy-GB" sz="1100" b="1" i="0" u="none" strike="noStrike" cap="none" spc="0" noProof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Gallaf</a:t>
                      </a:r>
                      <a:r>
                        <a:rPr lang="cy-GB" sz="1100" u="none" strike="noStrike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gyfnewid</a:t>
                      </a:r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y-GB" sz="1100" b="1" u="sng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cyfathrebu</a:t>
                      </a:r>
                      <a:r>
                        <a:rPr lang="cy-GB" sz="1100" b="1" u="sng" strike="noStrike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ar-lein syml drwy ddefnyddio un neu fwy math o dechnoleg</a:t>
                      </a:r>
                      <a:r>
                        <a:rPr lang="cy-GB" sz="1100" b="1" u="sng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, e.e. e-bost</a:t>
                      </a:r>
                      <a:r>
                        <a:rPr lang="cy-GB" sz="1100" b="1" u="sng" strike="noStrike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neu alwad fideo</a:t>
                      </a:r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  <a:endParaRPr lang="cy-GB" sz="1100" b="0" i="0" u="none" strike="noStrike" cap="none" spc="0" noProof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Gallaf</a:t>
                      </a:r>
                      <a:r>
                        <a:rPr lang="cy-GB" sz="1100" u="none" strike="noStrike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gyfnewid</a:t>
                      </a:r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y-GB" sz="1100" b="1" u="sng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cyfathrebu ar-lein, gan wneud defnydd cynyddol o ystod o nodweddion sydd ar gael</a:t>
                      </a:r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 e.e. ychwanegu atodiadau neu </a:t>
                      </a:r>
                      <a:r>
                        <a:rPr lang="cy-GB" sz="1100" u="none" strike="noStrike" cap="none" spc="0" noProof="0" dirty="0" err="1">
                          <a:solidFill>
                            <a:schemeClr val="tx1"/>
                          </a:solidFill>
                          <a:effectLst/>
                        </a:rPr>
                        <a:t>hyperddoleni</a:t>
                      </a:r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, newid fformatio.</a:t>
                      </a:r>
                      <a:b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</a:br>
                      <a:b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cy-GB" sz="1100" b="0" i="0" u="none" strike="noStrike" cap="none" spc="0" noProof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0389364"/>
                  </a:ext>
                </a:extLst>
              </a:tr>
              <a:tr h="131303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Gallaf</a:t>
                      </a:r>
                      <a:r>
                        <a:rPr lang="cy-GB" sz="1100" u="none" strike="noStrike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esbonio manteision cyfathrebu’n electronig, e.e. Arbed amser, effeithiolrwydd cost, gallu i gael nifer o ddefnyddwyr yn cyfathrebu ar yr un pryd. </a:t>
                      </a:r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y-GB" sz="1100" b="0" i="0" u="none" strike="noStrike" cap="none" spc="0" noProof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Gallaf </a:t>
                      </a:r>
                      <a:r>
                        <a:rPr lang="cy-GB" sz="1100" b="1" u="sng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ddangos</a:t>
                      </a:r>
                      <a:r>
                        <a:rPr lang="cy-GB" sz="1100" b="1" u="sng" strike="noStrike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dealltwriaeth o fanteision ac anfanteision gwahanol ddulliau o gyfathrebu</a:t>
                      </a:r>
                      <a:r>
                        <a:rPr lang="cy-GB" sz="1100" b="1" u="sng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a pryd y mae’n briodol defnyddio</a:t>
                      </a:r>
                      <a:r>
                        <a:rPr lang="cy-GB" sz="1100" u="none" strike="noStrike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pob un, e.e. Esbonio pryd y gall fideo gynadledda fod yn fwy priodol nag e-bost, ac fel arall; esbonio manteision ac anfanteision defnyddio negeseua gwib mewn cyd-destunau cymdeithasol; siarad am ddiben a chynulleidfa.</a:t>
                      </a:r>
                      <a:endParaRPr lang="cy-GB" sz="1100" b="0" i="0" u="none" strike="noStrike" cap="none" spc="0" noProof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3091617"/>
                  </a:ext>
                </a:extLst>
              </a:tr>
              <a:tr h="803918">
                <a:tc>
                  <a:txBody>
                    <a:bodyPr/>
                    <a:lstStyle/>
                    <a:p>
                      <a:pPr algn="l" fontAlgn="t"/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Cydweithio</a:t>
                      </a:r>
                      <a:endParaRPr lang="cy-GB" sz="1100" b="1" i="0" u="none" strike="noStrike" cap="none" spc="0" noProof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Gallaf </a:t>
                      </a:r>
                      <a:r>
                        <a:rPr lang="cy-GB" sz="1100" b="1" u="sng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ddefnyddio</a:t>
                      </a:r>
                      <a:r>
                        <a:rPr lang="cy-GB" sz="1100" b="1" u="sng" strike="noStrike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platfformau cydweithio ar-lein i greu a golygu ffeil, e.e. Prosesu geiriau, arfau cyflwyno a thaenlenni</a:t>
                      </a:r>
                      <a:r>
                        <a:rPr lang="cy-GB" sz="1100" b="1" u="sng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.</a:t>
                      </a:r>
                      <a:endParaRPr lang="cy-GB" sz="1100" b="1" i="0" u="sng" strike="noStrike" cap="none" spc="0" noProof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Gallaf </a:t>
                      </a:r>
                      <a:r>
                        <a:rPr lang="cy-GB" sz="1100" b="1" u="sng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weithio gydag eraill i greu prosiect cydweithredol ar-lein</a:t>
                      </a:r>
                      <a:r>
                        <a:rPr lang="cy-GB" sz="1100" b="1" u="sng" strike="noStrike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at ddiben penodol</a:t>
                      </a:r>
                      <a:r>
                        <a:rPr lang="cy-GB" sz="1100" u="none" strike="noStrike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, rhannu</a:t>
                      </a:r>
                      <a:r>
                        <a:rPr lang="cy-GB" sz="1100" u="none" strike="noStrike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a gosod caniatâd addas ar gyfer aelodau grŵp eraill, e.e. Golygu, rhoi sylwadau, gweld.</a:t>
                      </a:r>
                      <a:endParaRPr lang="cy-GB" sz="1100" b="0" i="0" u="none" strike="noStrike" cap="none" spc="0" noProof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61947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5096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C1589-B6CC-4441-B842-1D2F7EDB3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Cydweithio</a:t>
            </a:r>
            <a:r>
              <a:rPr lang="en-US" dirty="0"/>
              <a:t> a </a:t>
            </a:r>
            <a:r>
              <a:rPr lang="en-US" dirty="0" err="1"/>
              <a:t>Chyfathrebu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F4B1-997D-E848-85B9-59AA5B0C99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Gweithgaredd – cymerwch 5 munud i nodi offer a meddalwedd rydych yn ymwybodol ohonynt y gellir eu defnyddio i ganiatáu cydweithio a/neu gyfathrebu? 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64BDDBC-F66D-4B21-9F4E-E275394EAF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611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271"/>
    </mc:Choice>
    <mc:Fallback xmlns="">
      <p:transition spd="slow" advTm="212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E0981-03B2-524F-A6BA-0EBB86602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dirty="0"/>
              <a:t>Google </a:t>
            </a:r>
            <a:r>
              <a:rPr lang="en-US" sz="5000" dirty="0" err="1"/>
              <a:t>Jamboard</a:t>
            </a:r>
            <a:endParaRPr lang="en-US" sz="5000" dirty="0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F08E2-1BBD-6A46-9CEB-B6E9BA0D8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500" dirty="0">
                <a:hlinkClick r:id="rId5"/>
              </a:rPr>
              <a:t>WM</a:t>
            </a:r>
            <a:endParaRPr lang="en-US" sz="1500" dirty="0"/>
          </a:p>
          <a:p>
            <a:pPr marL="0" indent="0">
              <a:buNone/>
            </a:pPr>
            <a:endParaRPr lang="en-US" sz="1500" dirty="0"/>
          </a:p>
          <a:p>
            <a:pPr marL="0" indent="0">
              <a:buNone/>
            </a:pPr>
            <a:r>
              <a:rPr lang="cy-GB" sz="1500" dirty="0"/>
              <a:t>Gwych ar gyfer cyfuno syniadau a chydweithio ar brosiectau</a:t>
            </a:r>
          </a:p>
          <a:p>
            <a:pPr marL="0" indent="0">
              <a:buNone/>
            </a:pPr>
            <a:endParaRPr lang="cy-GB" sz="1500" dirty="0"/>
          </a:p>
          <a:p>
            <a:pPr marL="0" indent="0">
              <a:buNone/>
            </a:pPr>
            <a:r>
              <a:rPr lang="cy-GB" sz="1500" dirty="0"/>
              <a:t>Gall fod yn gymysgedd o ddelweddau, testun / post-</a:t>
            </a:r>
            <a:r>
              <a:rPr lang="cy-GB" sz="1500" dirty="0" err="1"/>
              <a:t>its</a:t>
            </a:r>
            <a:r>
              <a:rPr lang="cy-GB" sz="1500" dirty="0"/>
              <a:t> ayb.</a:t>
            </a:r>
          </a:p>
          <a:p>
            <a:pPr marL="0" indent="0">
              <a:buNone/>
            </a:pPr>
            <a:endParaRPr lang="cy-GB" sz="1500" dirty="0"/>
          </a:p>
          <a:p>
            <a:pPr marL="0" indent="0">
              <a:buNone/>
            </a:pPr>
            <a:r>
              <a:rPr lang="cy-GB" sz="1500" b="1" i="1" u="sng" dirty="0"/>
              <a:t>Ewch i’r bwrdd a dewis ‘</a:t>
            </a:r>
            <a:r>
              <a:rPr lang="cy-GB" sz="1500" b="1" i="1" u="sng" dirty="0" err="1"/>
              <a:t>sticky</a:t>
            </a:r>
            <a:r>
              <a:rPr lang="cy-GB" sz="1500" b="1" i="1" u="sng" dirty="0"/>
              <a:t> </a:t>
            </a:r>
            <a:r>
              <a:rPr lang="cy-GB" sz="1500" b="1" i="1" u="sng" dirty="0" err="1"/>
              <a:t>note</a:t>
            </a:r>
            <a:r>
              <a:rPr lang="cy-GB" sz="1500" b="1" i="1" u="sng" dirty="0"/>
              <a:t>’ a rhowch eich hoff ffilm arno</a:t>
            </a:r>
          </a:p>
        </p:txBody>
      </p:sp>
      <p:pic>
        <p:nvPicPr>
          <p:cNvPr id="4" name="Picture 3" descr="Chart, waterfall chart&#10;&#10;Description automatically generated">
            <a:extLst>
              <a:ext uri="{FF2B5EF4-FFF2-40B4-BE49-F238E27FC236}">
                <a16:creationId xmlns:a16="http://schemas.microsoft.com/office/drawing/2014/main" id="{19E401B5-2E59-A54F-B7A6-CB6B352E9D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9048" y="1743544"/>
            <a:ext cx="5458968" cy="3370912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FFCEB30-0979-4C5F-AAC6-8B9791495C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6873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256"/>
    </mc:Choice>
    <mc:Fallback xmlns="">
      <p:transition spd="slow" advTm="252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ABF95-BCD9-CD44-A025-920A647A5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Padlet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A2D03-5730-2A4E-99BE-C223E71A7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cy-GB" sz="1500" dirty="0"/>
              <a:t>Rydym i gyd wedi defnyddio </a:t>
            </a:r>
            <a:r>
              <a:rPr lang="cy-GB" sz="1500" dirty="0" err="1"/>
              <a:t>Padlet</a:t>
            </a:r>
            <a:r>
              <a:rPr lang="cy-GB" sz="1500" dirty="0"/>
              <a:t> – ond mae’n bwysig cofio bod yna ystod o wahanol </a:t>
            </a:r>
            <a:r>
              <a:rPr lang="cy-GB" sz="1500" dirty="0" err="1"/>
              <a:t>fyrddau</a:t>
            </a:r>
            <a:r>
              <a:rPr lang="cy-GB" sz="1500" dirty="0"/>
              <a:t> y gallwn eu defnyddio</a:t>
            </a:r>
          </a:p>
          <a:p>
            <a:endParaRPr lang="cy-GB" sz="1500" dirty="0"/>
          </a:p>
          <a:p>
            <a:r>
              <a:rPr lang="cy-GB" sz="1500" dirty="0"/>
              <a:t>Yn aml, rydym yn defnyddio’r wal heb edrych ar y gweddill</a:t>
            </a:r>
          </a:p>
          <a:p>
            <a:endParaRPr lang="cy-GB" sz="1500" dirty="0"/>
          </a:p>
          <a:p>
            <a:r>
              <a:rPr lang="cy-GB" sz="1500" dirty="0"/>
              <a:t>Er enghraifft, edrychwch ar yr ol sianel hon:</a:t>
            </a:r>
          </a:p>
          <a:p>
            <a:r>
              <a:rPr lang="cy-GB" sz="1500" dirty="0">
                <a:hlinkClick r:id="rId3"/>
              </a:rPr>
              <a:t>https://padlet.com/beardandwonderful/579qz4yce8moy2lv</a:t>
            </a:r>
            <a:r>
              <a:rPr lang="cy-GB" sz="1500" dirty="0"/>
              <a:t> </a:t>
            </a:r>
          </a:p>
          <a:p>
            <a:endParaRPr lang="en-US" sz="15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BB89D7-D56D-D345-AD7E-33BF5C6D42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296" y="1331996"/>
            <a:ext cx="6903720" cy="4194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98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1A35B-478A-034D-A92D-CFD9EDD8D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/>
              <a:t>Office 365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0AA66-2F57-B74C-A6CC-9297915DB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cy-GB" sz="2200" dirty="0"/>
              <a:t>Un o fanteision mwyaf pecyn MS yw y gallwn ei ddefnyddio i gydweithredu a rhannu ond hefyd, mae’n rhad ac am ddim i ysgolion ac addysgwyr</a:t>
            </a:r>
          </a:p>
          <a:p>
            <a:endParaRPr lang="cy-GB" sz="2200" dirty="0"/>
          </a:p>
          <a:p>
            <a:r>
              <a:rPr lang="cy-GB" sz="2200" dirty="0"/>
              <a:t>Enghraifft: mae gan y PowerPoint hwn sleidiau rhif</a:t>
            </a:r>
          </a:p>
          <a:p>
            <a:endParaRPr lang="cy-GB" sz="2200" dirty="0"/>
          </a:p>
          <a:p>
            <a:endParaRPr lang="en-US" sz="2200" dirty="0"/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4382663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C86627-2928-0E42-B12B-23CE1FAFA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 dirty="0" err="1"/>
              <a:t>Rhifyn</a:t>
            </a:r>
            <a:r>
              <a:rPr lang="en-US" sz="5400" dirty="0"/>
              <a:t> </a:t>
            </a:r>
            <a:r>
              <a:rPr lang="en-US" sz="5400" dirty="0" err="1"/>
              <a:t>addysg</a:t>
            </a:r>
            <a:r>
              <a:rPr lang="en-US" sz="5400" dirty="0"/>
              <a:t> Minecraft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3BEF0-5EEC-BD48-BB13-0564FE93F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cy-GB" sz="2200" dirty="0"/>
              <a:t>Gall myfyrwyr gydweithio a gweithio ar brosiect mewn amgylchedd 3-D</a:t>
            </a:r>
          </a:p>
          <a:p>
            <a:r>
              <a:rPr lang="cy-GB" sz="2200" dirty="0"/>
              <a:t>Rhad ac am ddim gyda’ch cyfeiriad e-bost ar gyfer Y Drindod</a:t>
            </a:r>
          </a:p>
        </p:txBody>
      </p:sp>
    </p:spTree>
    <p:extLst>
      <p:ext uri="{BB962C8B-B14F-4D97-AF65-F5344CB8AC3E}">
        <p14:creationId xmlns:p14="http://schemas.microsoft.com/office/powerpoint/2010/main" val="24959457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F8E2DA-43F5-9D48-851A-D60B9A450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400"/>
              <a:t>Wakelet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28DFB-B59E-2044-906E-218CB0D95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 lnSpcReduction="10000"/>
          </a:bodyPr>
          <a:lstStyle/>
          <a:p>
            <a:r>
              <a:rPr lang="cy-GB" sz="2000" dirty="0"/>
              <a:t>Caniatáu cydweithio ar gasgliadau</a:t>
            </a:r>
          </a:p>
          <a:p>
            <a:endParaRPr lang="cy-GB" sz="2000" dirty="0"/>
          </a:p>
          <a:p>
            <a:r>
              <a:rPr lang="cy-GB" sz="2000" dirty="0"/>
              <a:t>Gallu ei ddefnyddio i gynllunio prosiectau, cynhyrchu tudalennau gwybodaeth, cynllunio gwersi ayb</a:t>
            </a:r>
          </a:p>
          <a:p>
            <a:endParaRPr lang="cy-GB" sz="2000" dirty="0"/>
          </a:p>
          <a:p>
            <a:r>
              <a:rPr lang="cy-GB" sz="2000" dirty="0"/>
              <a:t>Gallu ychwanegu gwahanol fathau o ffeiliau yn ogystal 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â mewnosod </a:t>
            </a:r>
            <a:r>
              <a:rPr lang="cy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apiau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 fel Trydar</a:t>
            </a:r>
            <a:endParaRPr lang="cy-GB" sz="2000" dirty="0"/>
          </a:p>
          <a:p>
            <a:endParaRPr lang="cy-GB" sz="2000" dirty="0"/>
          </a:p>
          <a:p>
            <a:r>
              <a:rPr lang="cy-GB" sz="2000" dirty="0"/>
              <a:t>Enghraifft </a:t>
            </a:r>
            <a:r>
              <a:rPr lang="cy-GB" sz="2000" u="sng" dirty="0">
                <a:solidFill>
                  <a:schemeClr val="accent1"/>
                </a:solidFill>
              </a:rPr>
              <a:t>yma</a:t>
            </a:r>
          </a:p>
          <a:p>
            <a:endParaRPr lang="en-US" sz="2000" dirty="0"/>
          </a:p>
          <a:p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889B32-7697-254B-80A7-0D685EDEED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9048" y="883756"/>
            <a:ext cx="5458968" cy="5090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5241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380603-1D45-CE44-B1D2-92881DD56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3467"/>
            <a:ext cx="3840480" cy="5571066"/>
          </a:xfrm>
        </p:spPr>
        <p:txBody>
          <a:bodyPr anchor="ctr">
            <a:normAutofit/>
          </a:bodyPr>
          <a:lstStyle/>
          <a:p>
            <a:r>
              <a:rPr lang="en-US" sz="5400"/>
              <a:t>Flipgrid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39686" y="0"/>
            <a:ext cx="7152315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2735A85-0051-AE45-B4A1-39E34254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696" y="643467"/>
            <a:ext cx="5788152" cy="5571066"/>
          </a:xfrm>
        </p:spPr>
        <p:txBody>
          <a:bodyPr anchor="ctr">
            <a:normAutofit lnSpcReduction="10000"/>
          </a:bodyPr>
          <a:lstStyle/>
          <a:p>
            <a:r>
              <a:rPr lang="en-US" sz="1900" dirty="0" err="1">
                <a:solidFill>
                  <a:srgbClr val="FFFFFF"/>
                </a:solidFill>
              </a:rPr>
              <a:t>Fel</a:t>
            </a:r>
            <a:r>
              <a:rPr lang="en-US" sz="1900" dirty="0">
                <a:solidFill>
                  <a:srgbClr val="FFFFFF"/>
                </a:solidFill>
              </a:rPr>
              <a:t> y </a:t>
            </a:r>
            <a:r>
              <a:rPr lang="en-US" sz="1900" dirty="0" err="1">
                <a:solidFill>
                  <a:srgbClr val="FFFFFF"/>
                </a:solidFill>
              </a:rPr>
              <a:t>soniwyd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eisoes</a:t>
            </a:r>
            <a:r>
              <a:rPr lang="en-US" sz="1900" dirty="0">
                <a:solidFill>
                  <a:srgbClr val="FFFFFF"/>
                </a:solidFill>
              </a:rPr>
              <a:t>, </a:t>
            </a:r>
            <a:r>
              <a:rPr lang="en-US" sz="1900" dirty="0" err="1">
                <a:solidFill>
                  <a:srgbClr val="FFFFFF"/>
                </a:solidFill>
              </a:rPr>
              <a:t>gellir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defnyddio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flipgrid</a:t>
            </a:r>
            <a:r>
              <a:rPr lang="en-US" sz="1900" dirty="0">
                <a:solidFill>
                  <a:srgbClr val="FFFFFF"/>
                </a:solidFill>
              </a:rPr>
              <a:t> i </a:t>
            </a:r>
            <a:r>
              <a:rPr lang="en-US" sz="1900" dirty="0" err="1">
                <a:solidFill>
                  <a:srgbClr val="FFFFFF"/>
                </a:solidFill>
              </a:rPr>
              <a:t>helpu</a:t>
            </a:r>
            <a:r>
              <a:rPr lang="en-US" sz="1900" dirty="0">
                <a:solidFill>
                  <a:srgbClr val="FFFFFF"/>
                </a:solidFill>
              </a:rPr>
              <a:t>:</a:t>
            </a:r>
          </a:p>
          <a:p>
            <a:pPr lvl="1"/>
            <a:r>
              <a:rPr lang="cy-GB" sz="1900" dirty="0">
                <a:solidFill>
                  <a:srgbClr val="FFFFFF"/>
                </a:solidFill>
              </a:rPr>
              <a:t>Sefydlu ymdeimlad o gymuned gyda dysgwyr</a:t>
            </a:r>
          </a:p>
          <a:p>
            <a:pPr lvl="1"/>
            <a:r>
              <a:rPr lang="cy-GB" sz="1900" dirty="0">
                <a:solidFill>
                  <a:srgbClr val="FFFFFF"/>
                </a:solidFill>
              </a:rPr>
              <a:t>Cymryd rhan mewn trafodaeth agored gyda dysgwyr</a:t>
            </a:r>
          </a:p>
          <a:p>
            <a:endParaRPr lang="en-US" sz="1900" dirty="0">
              <a:solidFill>
                <a:srgbClr val="FFFFFF"/>
              </a:solidFill>
            </a:endParaRPr>
          </a:p>
          <a:p>
            <a:r>
              <a:rPr lang="en-US" sz="1900" dirty="0" err="1">
                <a:solidFill>
                  <a:srgbClr val="FFFFFF"/>
                </a:solidFill>
              </a:rPr>
              <a:t>Gweithgareddau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posibl</a:t>
            </a:r>
            <a:endParaRPr lang="en-US" sz="1900" dirty="0">
              <a:solidFill>
                <a:srgbClr val="FFFFFF"/>
              </a:solidFill>
            </a:endParaRPr>
          </a:p>
          <a:p>
            <a:pPr lvl="1"/>
            <a:r>
              <a:rPr lang="cy-GB" sz="1900" dirty="0">
                <a:solidFill>
                  <a:srgbClr val="FFFFFF"/>
                </a:solidFill>
              </a:rPr>
              <a:t>Trafodaeth pwnc  </a:t>
            </a:r>
          </a:p>
          <a:p>
            <a:pPr lvl="1"/>
            <a:r>
              <a:rPr lang="cy-GB" sz="1900" dirty="0">
                <a:solidFill>
                  <a:srgbClr val="FFFFFF"/>
                </a:solidFill>
              </a:rPr>
              <a:t>Gosod nodau/Adfyfyrio</a:t>
            </a:r>
          </a:p>
          <a:p>
            <a:pPr lvl="1"/>
            <a:r>
              <a:rPr lang="cy-GB" sz="1900" dirty="0">
                <a:solidFill>
                  <a:srgbClr val="FFFFFF"/>
                </a:solidFill>
              </a:rPr>
              <a:t>Ymatebion Digidol/Llafar i ddarllen</a:t>
            </a:r>
          </a:p>
          <a:p>
            <a:pPr lvl="1"/>
            <a:r>
              <a:rPr lang="cy-GB" sz="1900" dirty="0">
                <a:solidFill>
                  <a:srgbClr val="FFFFFF"/>
                </a:solidFill>
              </a:rPr>
              <a:t>Cyflwyno Athro/Myfyriwr</a:t>
            </a:r>
          </a:p>
          <a:p>
            <a:pPr lvl="1"/>
            <a:r>
              <a:rPr lang="en-GB" sz="1900" dirty="0" err="1">
                <a:solidFill>
                  <a:srgbClr val="FFFFFF"/>
                </a:solidFill>
              </a:rPr>
              <a:t>Tocyn</a:t>
            </a:r>
            <a:r>
              <a:rPr lang="en-GB" sz="1900" dirty="0">
                <a:solidFill>
                  <a:srgbClr val="FFFFFF"/>
                </a:solidFill>
              </a:rPr>
              <a:t> </a:t>
            </a:r>
            <a:r>
              <a:rPr lang="en-GB" sz="1900" dirty="0" err="1">
                <a:solidFill>
                  <a:srgbClr val="FFFFFF"/>
                </a:solidFill>
              </a:rPr>
              <a:t>Gadael</a:t>
            </a:r>
            <a:endParaRPr lang="en-GB" sz="1900" dirty="0">
              <a:solidFill>
                <a:srgbClr val="FFFFFF"/>
              </a:solidFill>
            </a:endParaRPr>
          </a:p>
          <a:p>
            <a:pPr lvl="1"/>
            <a:r>
              <a:rPr lang="cy-GB" sz="1900" dirty="0">
                <a:solidFill>
                  <a:srgbClr val="FFFFFF"/>
                </a:solidFill>
              </a:rPr>
              <a:t>Cydweithio</a:t>
            </a:r>
          </a:p>
          <a:p>
            <a:pPr lvl="1"/>
            <a:r>
              <a:rPr lang="cy-GB" sz="1900" dirty="0">
                <a:solidFill>
                  <a:srgbClr val="FFFFFF"/>
                </a:solidFill>
              </a:rPr>
              <a:t>Fideo ar gyfer Myfyrwyr y Dyfodol</a:t>
            </a:r>
          </a:p>
          <a:p>
            <a:pPr lvl="1"/>
            <a:r>
              <a:rPr lang="cy-GB" sz="1900" dirty="0">
                <a:solidFill>
                  <a:srgbClr val="FFFFFF"/>
                </a:solidFill>
              </a:rPr>
              <a:t>Adolygiadau Cymheiriaid a/neu Adborth ar Brosiectau Gwyddoniaeth (neu unrhyw bwnc/prosiect)</a:t>
            </a:r>
          </a:p>
          <a:p>
            <a:pPr lvl="1"/>
            <a:endParaRPr lang="en-GB" sz="1900" dirty="0">
              <a:solidFill>
                <a:srgbClr val="FFFFFF"/>
              </a:solidFill>
            </a:endParaRPr>
          </a:p>
          <a:p>
            <a:pPr lvl="1"/>
            <a:r>
              <a:rPr lang="en-GB" sz="1900" dirty="0">
                <a:solidFill>
                  <a:srgbClr val="FFFFFF"/>
                </a:solidFill>
                <a:hlinkClick r:id="rId3"/>
              </a:rPr>
              <a:t>https://flipgrid.com/e56c2f49</a:t>
            </a:r>
            <a:endParaRPr lang="en-GB" sz="1900" dirty="0">
              <a:solidFill>
                <a:srgbClr val="FFFFFF"/>
              </a:solidFill>
            </a:endParaRPr>
          </a:p>
          <a:p>
            <a:pPr lvl="1"/>
            <a:endParaRPr lang="en-GB" sz="1900" dirty="0">
              <a:solidFill>
                <a:srgbClr val="FFFFFF"/>
              </a:solidFill>
            </a:endParaRPr>
          </a:p>
          <a:p>
            <a:pPr lvl="1"/>
            <a:endParaRPr lang="en-US" sz="1900" dirty="0">
              <a:solidFill>
                <a:srgbClr val="FFFFFF"/>
              </a:solidFill>
            </a:endParaRPr>
          </a:p>
          <a:p>
            <a:pPr lvl="1"/>
            <a:endParaRPr lang="en-US" sz="19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827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2E7C1E-2B5A-4BBA-AE51-1CD8C1930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43DF76B1-5174-4FAF-9D19-FFEE98426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396CDCC-1A28-E242-A1EF-28D8C8E5B6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6651779"/>
              </p:ext>
            </p:extLst>
          </p:nvPr>
        </p:nvGraphicFramePr>
        <p:xfrm>
          <a:off x="990600" y="965495"/>
          <a:ext cx="10134601" cy="5106641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3077279">
                  <a:extLst>
                    <a:ext uri="{9D8B030D-6E8A-4147-A177-3AD203B41FA5}">
                      <a16:colId xmlns:a16="http://schemas.microsoft.com/office/drawing/2014/main" val="823822112"/>
                    </a:ext>
                  </a:extLst>
                </a:gridCol>
                <a:gridCol w="3756427">
                  <a:extLst>
                    <a:ext uri="{9D8B030D-6E8A-4147-A177-3AD203B41FA5}">
                      <a16:colId xmlns:a16="http://schemas.microsoft.com/office/drawing/2014/main" val="2552701197"/>
                    </a:ext>
                  </a:extLst>
                </a:gridCol>
                <a:gridCol w="3300895">
                  <a:extLst>
                    <a:ext uri="{9D8B030D-6E8A-4147-A177-3AD203B41FA5}">
                      <a16:colId xmlns:a16="http://schemas.microsoft.com/office/drawing/2014/main" val="3202783494"/>
                    </a:ext>
                  </a:extLst>
                </a:gridCol>
              </a:tblGrid>
              <a:tr h="312496">
                <a:tc>
                  <a:txBody>
                    <a:bodyPr/>
                    <a:lstStyle/>
                    <a:p>
                      <a:pPr algn="l"/>
                      <a:r>
                        <a:rPr lang="en-GB" sz="1100" b="1" cap="none" spc="0" dirty="0" err="1">
                          <a:solidFill>
                            <a:schemeClr val="tx1"/>
                          </a:solidFill>
                          <a:effectLst/>
                        </a:rPr>
                        <a:t>Platfformau</a:t>
                      </a:r>
                      <a:r>
                        <a:rPr lang="en-GB" sz="1100" b="1" cap="none" spc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en-GB" sz="110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b="1" cap="none" spc="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Dolen</a:t>
                      </a:r>
                      <a:endParaRPr lang="en-GB" sz="110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100" b="1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Sut y caiff ei ddefnyddio</a:t>
                      </a:r>
                      <a:endParaRPr lang="cy-GB" sz="1100" b="1" cap="none" spc="0" noProof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3308204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Jamboard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u="sng" cap="none" spc="0">
                          <a:solidFill>
                            <a:schemeClr val="tx1"/>
                          </a:solidFill>
                          <a:effectLst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https://jamboard.google.com/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Man cydweithio a rennir tebyg i fwrdd gwyn</a:t>
                      </a:r>
                      <a:endParaRPr lang="cy-GB" sz="900" cap="none" spc="0" noProof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5731286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 dirty="0" err="1">
                          <a:solidFill>
                            <a:schemeClr val="tx1"/>
                          </a:solidFill>
                          <a:effectLst/>
                        </a:rPr>
                        <a:t>Padlet</a:t>
                      </a:r>
                      <a:endParaRPr lang="en-GB" sz="900" b="1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/>
                      <a:r>
                        <a:rPr lang="en-GB" sz="90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90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u="sng" cap="none" spc="0">
                          <a:solidFill>
                            <a:schemeClr val="tx1"/>
                          </a:solidFill>
                          <a:effectLst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https://en-gb.padlet.com/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Caniatáu cyflwyno testun a chyfryngau i hysbysfwrdd a rennir</a:t>
                      </a:r>
                      <a:endParaRPr lang="cy-GB" sz="900" cap="none" spc="0" noProof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6550495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O365/Sharepoint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cap="none" spc="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Amrywiol</a:t>
                      </a:r>
                      <a:endParaRPr lang="en-GB" sz="9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Mae Office 365 yn caniatáu</a:t>
                      </a:r>
                      <a:r>
                        <a:rPr lang="cy-GB" sz="900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i chi gydweithio a chyfrannu at yr un dogfennau</a:t>
                      </a:r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.</a:t>
                      </a:r>
                      <a:endParaRPr lang="cy-GB" sz="900" cap="none" spc="0" noProof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0177598"/>
                  </a:ext>
                </a:extLst>
              </a:tr>
              <a:tr h="268790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Google docs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u="sng" cap="none" spc="0" dirty="0">
                          <a:solidFill>
                            <a:schemeClr val="tx1"/>
                          </a:solidFill>
                          <a:effectLst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https://docs.google.com/</a:t>
                      </a:r>
                      <a:endParaRPr lang="en-GB" sz="9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Yn gweithio mewn ffordd debyg i becyn Office ond</a:t>
                      </a:r>
                      <a:r>
                        <a:rPr lang="cy-GB" sz="900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drwy ddefnyddio </a:t>
                      </a:r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Google </a:t>
                      </a:r>
                      <a:r>
                        <a:rPr lang="cy-GB" sz="900" cap="none" spc="0" noProof="0" dirty="0" err="1">
                          <a:solidFill>
                            <a:schemeClr val="tx1"/>
                          </a:solidFill>
                          <a:effectLst/>
                        </a:rPr>
                        <a:t>Docs</a:t>
                      </a:r>
                      <a:endParaRPr lang="cy-GB" sz="900" cap="none" spc="0" noProof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1000024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Trello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u="sng" cap="none" spc="0">
                          <a:solidFill>
                            <a:schemeClr val="tx1"/>
                          </a:solidFill>
                          <a:effectLst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https://trello.com/en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Yn debyg i </a:t>
                      </a:r>
                      <a:r>
                        <a:rPr lang="cy-GB" sz="900" cap="none" spc="0" noProof="0" dirty="0" err="1">
                          <a:solidFill>
                            <a:schemeClr val="tx1"/>
                          </a:solidFill>
                          <a:effectLst/>
                        </a:rPr>
                        <a:t>Padlet</a:t>
                      </a:r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 ond gyda strwythur</a:t>
                      </a:r>
                      <a:r>
                        <a:rPr lang="cy-GB" sz="900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llai hyblyg. Hefyd yn ddefnyddiol wrth gynllunio prosiect</a:t>
                      </a:r>
                      <a:endParaRPr lang="cy-GB" sz="900" cap="none" spc="0" noProof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1639904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Minecraft Education edition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u="sng" cap="none" spc="0" dirty="0">
                          <a:solidFill>
                            <a:schemeClr val="tx1"/>
                          </a:solidFill>
                          <a:effectLst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https://education.minecraft.net/</a:t>
                      </a:r>
                      <a:endParaRPr lang="en-GB" sz="9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/>
                      <a:r>
                        <a:rPr lang="en-GB" sz="90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9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Caniatáu cydweithio a chreadigrwydd mewn amgylchedd 3-D. Rhad ac am ddim gyda’ch cyfeiriad</a:t>
                      </a:r>
                      <a:r>
                        <a:rPr lang="cy-GB" sz="900" cap="none" spc="0" baseline="0" noProof="0" dirty="0">
                          <a:solidFill>
                            <a:schemeClr val="tx1"/>
                          </a:solidFill>
                          <a:effectLst/>
                        </a:rPr>
                        <a:t> e-bost ar gyfer Y Drindod. </a:t>
                      </a:r>
                      <a:endParaRPr lang="cy-GB" sz="900" cap="none" spc="0" noProof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8470015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Mentimeter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u="sng" cap="none" spc="0">
                          <a:solidFill>
                            <a:schemeClr val="tx1"/>
                          </a:solidFill>
                          <a:effectLst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https://www.mentimeter.com/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Caniatáu peth cyflwyno gan fyfyrwyr</a:t>
                      </a:r>
                      <a:endParaRPr lang="cy-GB" sz="900" cap="none" spc="0" noProof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4352106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</a:rPr>
                        <a:t>Mural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u="sng" cap="none" spc="0" dirty="0">
                          <a:solidFill>
                            <a:schemeClr val="tx1"/>
                          </a:solidFill>
                          <a:effectLst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https://app.mural.co/</a:t>
                      </a:r>
                      <a:endParaRPr lang="en-GB" sz="9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/>
                      <a:r>
                        <a:rPr lang="en-GB" sz="900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9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</a:rPr>
                        <a:t>Caniatáu i dimau gydweithio ar syniadau</a:t>
                      </a:r>
                      <a:endParaRPr lang="cy-GB" sz="900" cap="none" spc="0" noProof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0957863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SeeSaw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https://web.seesaw.me/seesaw-for-schools-demo</a:t>
                      </a:r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Gall myfyrwyr recordio ac yn caniatáu i athrawon greu a rhannu gweithgareddau </a:t>
                      </a: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8714889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Wakelet</a:t>
                      </a:r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00" cap="none" spc="0">
                          <a:solidFill>
                            <a:schemeClr val="tx1"/>
                          </a:solidFill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https://learn.wakelet.com/</a:t>
                      </a:r>
                      <a:endParaRPr lang="en-US" sz="900" cap="none" spc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Caniatáu creu ‘casgliad’ cydweithredol</a:t>
                      </a:r>
                      <a:r>
                        <a:rPr lang="cy-GB" sz="900" cap="none" spc="0" baseline="0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– gall y rhain fod yn unrhyw beth o brosiectau i restrau darllen neu gynlluniau</a:t>
                      </a:r>
                      <a:endParaRPr lang="cy-GB" sz="900" cap="none" spc="0" noProof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1940336"/>
                  </a:ext>
                </a:extLst>
              </a:tr>
              <a:tr h="399908">
                <a:tc>
                  <a:txBody>
                    <a:bodyPr/>
                    <a:lstStyle/>
                    <a:p>
                      <a:pPr algn="l"/>
                      <a:r>
                        <a:rPr lang="en-GB" sz="900" b="1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Flipgrid</a:t>
                      </a: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Gallu creu a rhannu pynciau a chydweithio mewn grwpiau gydag adborth </a:t>
                      </a:r>
                      <a:r>
                        <a:rPr lang="cy-GB" sz="900" cap="none" spc="0" noProof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sym typeface="Wingdings" pitchFamily="2" charset="2"/>
                        </a:rPr>
                        <a:t></a:t>
                      </a:r>
                      <a:endParaRPr lang="cy-GB" sz="900" cap="none" spc="0" noProof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cy-GB" sz="900" cap="none" spc="0" noProof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1684119"/>
                  </a:ext>
                </a:extLst>
              </a:tr>
              <a:tr h="286273">
                <a:tc>
                  <a:txBody>
                    <a:bodyPr/>
                    <a:lstStyle/>
                    <a:p>
                      <a:pPr algn="l"/>
                      <a:endParaRPr lang="en-GB" sz="90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900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GB" sz="900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5891" marR="46796" marT="13112" marB="9833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57994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00467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2E25A1-066B-CA41-8E4B-A2D86BE62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US" sz="4000" dirty="0" err="1"/>
              <a:t>Cynllunio</a:t>
            </a:r>
            <a:r>
              <a:rPr lang="en-US" sz="4000" dirty="0"/>
              <a:t> </a:t>
            </a:r>
            <a:r>
              <a:rPr lang="en-US" sz="4000" dirty="0" err="1"/>
              <a:t>ar</a:t>
            </a:r>
            <a:r>
              <a:rPr lang="en-US" sz="4000" dirty="0"/>
              <a:t> </a:t>
            </a:r>
            <a:r>
              <a:rPr lang="en-US" sz="4000" dirty="0" err="1"/>
              <a:t>gyfer</a:t>
            </a:r>
            <a:r>
              <a:rPr lang="en-US" sz="4000" dirty="0"/>
              <a:t> </a:t>
            </a:r>
            <a:r>
              <a:rPr lang="en-US" sz="4000" dirty="0" err="1"/>
              <a:t>cynnwys</a:t>
            </a:r>
            <a:r>
              <a:rPr lang="en-US" sz="4000" dirty="0"/>
              <a:t> </a:t>
            </a:r>
            <a:r>
              <a:rPr lang="en-US" sz="4000" dirty="0" err="1"/>
              <a:t>FfCD</a:t>
            </a:r>
            <a:endParaRPr lang="en-US" sz="40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2F710C-5E83-496F-B3F0-E31E728A6C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8507777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7ACE917-3ADB-4BC3-8047-3A58F56F04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403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958"/>
    </mc:Choice>
    <mc:Fallback xmlns="">
      <p:transition spd="slow" advTm="46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4A52F-DC89-644D-841E-189E387B3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 err="1"/>
              <a:t>Adnoddau</a:t>
            </a:r>
            <a:r>
              <a:rPr lang="en-US" sz="5400" dirty="0"/>
              <a:t> </a:t>
            </a:r>
            <a:r>
              <a:rPr lang="en-US" sz="5400" dirty="0" err="1"/>
              <a:t>eraill</a:t>
            </a:r>
            <a:r>
              <a:rPr lang="en-US" sz="5400" dirty="0"/>
              <a:t> – </a:t>
            </a:r>
            <a:r>
              <a:rPr lang="en-US" sz="5400" dirty="0" err="1"/>
              <a:t>ymhle</a:t>
            </a:r>
            <a:r>
              <a:rPr lang="en-US" sz="5400"/>
              <a:t> i </a:t>
            </a:r>
            <a:r>
              <a:rPr lang="en-US" sz="5400" dirty="0" err="1"/>
              <a:t>chwilio</a:t>
            </a:r>
            <a:r>
              <a:rPr lang="en-US" sz="5400" dirty="0"/>
              <a:t>!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drawing pins on a map">
            <a:extLst>
              <a:ext uri="{FF2B5EF4-FFF2-40B4-BE49-F238E27FC236}">
                <a16:creationId xmlns:a16="http://schemas.microsoft.com/office/drawing/2014/main" id="{F6551EC6-EF0F-446D-B19E-DAE1925B0A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471" r="16302"/>
          <a:stretch/>
        </p:blipFill>
        <p:spPr>
          <a:xfrm>
            <a:off x="5255396" y="27959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1026" name="Picture 2" descr="Networks picture">
            <a:extLst>
              <a:ext uri="{FF2B5EF4-FFF2-40B4-BE49-F238E27FC236}">
                <a16:creationId xmlns:a16="http://schemas.microsoft.com/office/drawing/2014/main" id="{82571987-F20A-400A-BF2E-2E069764B5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4302" y="82758"/>
            <a:ext cx="2847360" cy="284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6197D39D-7E5E-47EB-8855-3CCC4A4A4A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0642" y="3051867"/>
            <a:ext cx="5968282" cy="810174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92190DB-365E-4D3C-BE7E-C7C871C0FBD8}"/>
              </a:ext>
            </a:extLst>
          </p:cNvPr>
          <p:cNvSpPr txBox="1"/>
          <p:nvPr/>
        </p:nvSpPr>
        <p:spPr>
          <a:xfrm>
            <a:off x="8059993" y="3832097"/>
            <a:ext cx="61205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https://www.cscjes.org.uk/about-us</a:t>
            </a:r>
            <a:endParaRPr lang="en-GB" dirty="0"/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76636C-550C-4A2F-932B-695C921F807B}"/>
              </a:ext>
            </a:extLst>
          </p:cNvPr>
          <p:cNvSpPr txBox="1"/>
          <p:nvPr/>
        </p:nvSpPr>
        <p:spPr>
          <a:xfrm>
            <a:off x="9481209" y="270748"/>
            <a:ext cx="70866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7"/>
              </a:rPr>
              <a:t>https://www.erw.cymru/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6924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22462</TotalTime>
  <Words>1657</Words>
  <Application>Microsoft Office PowerPoint</Application>
  <PresentationFormat>Widescreen</PresentationFormat>
  <Paragraphs>230</Paragraphs>
  <Slides>22</Slides>
  <Notes>22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Times New Roman</vt:lpstr>
      <vt:lpstr>Office Theme</vt:lpstr>
      <vt:lpstr>Y Fframwaith Cymhwysedd Digidol (FfCD) ac Asesu ar gyfer Dysgu (AagD)</vt:lpstr>
      <vt:lpstr>Asesu dysgu, Asesu ar gyfer dysgu</vt:lpstr>
      <vt:lpstr>Beth a ddaw i’r meddwl pan fyddwch yn meddwl am y FfCD?</vt:lpstr>
      <vt:lpstr>Beth yw, ac nad yw’r FfCD</vt:lpstr>
      <vt:lpstr>Y llinynnau a’r elfennau</vt:lpstr>
      <vt:lpstr>Cyfnod Allweddol 2 (ISH)</vt:lpstr>
      <vt:lpstr>Gweithgaredd – </vt:lpstr>
      <vt:lpstr>Meddyliwch</vt:lpstr>
      <vt:lpstr>Cysylltiadau i AagD</vt:lpstr>
      <vt:lpstr>5 strategaeth allweddol Wiliam (2005) ar gyfer AagD</vt:lpstr>
      <vt:lpstr>Defnyddio Agweddau o’r  FfCD</vt:lpstr>
      <vt:lpstr>PowerPoint Presentation</vt:lpstr>
      <vt:lpstr>Cydweithio a Chyfathrebu</vt:lpstr>
      <vt:lpstr>Google Jamboard</vt:lpstr>
      <vt:lpstr>Padlet</vt:lpstr>
      <vt:lpstr>Office 365</vt:lpstr>
      <vt:lpstr>Rhifyn addysg Minecraft</vt:lpstr>
      <vt:lpstr>Wakelet</vt:lpstr>
      <vt:lpstr>Flipgrid</vt:lpstr>
      <vt:lpstr>PowerPoint Presentation</vt:lpstr>
      <vt:lpstr>Cynllunio ar gyfer cynnwys FfCD</vt:lpstr>
      <vt:lpstr>Adnoddau eraill – ymhle i chwilio!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DCF and AFL</dc:title>
  <dc:creator>Karl Jones</dc:creator>
  <cp:lastModifiedBy>H Williams (YGG Lon Las)</cp:lastModifiedBy>
  <cp:revision>92</cp:revision>
  <cp:lastPrinted>2021-03-14T19:21:31Z</cp:lastPrinted>
  <dcterms:created xsi:type="dcterms:W3CDTF">2021-02-18T09:13:36Z</dcterms:created>
  <dcterms:modified xsi:type="dcterms:W3CDTF">2021-10-03T18:32:35Z</dcterms:modified>
</cp:coreProperties>
</file>