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B410CA-5621-4D95-BC97-28622FDC27D8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99A25A7-5AD8-4A7A-9286-B84C116F34BA}">
      <dgm:prSet phldrT="[Text]"/>
      <dgm:spPr/>
      <dgm:t>
        <a:bodyPr/>
        <a:lstStyle/>
        <a:p>
          <a:r>
            <a:rPr lang="en-GB" dirty="0" smtClean="0"/>
            <a:t>Entrepreneurial Edge</a:t>
          </a:r>
          <a:endParaRPr lang="en-GB" dirty="0"/>
        </a:p>
      </dgm:t>
    </dgm:pt>
    <dgm:pt modelId="{B60F814A-EDA0-4171-B84A-F3A9B17EF40F}" type="parTrans" cxnId="{0A637ACC-8778-4B5A-A8C0-74C229AF47CC}">
      <dgm:prSet/>
      <dgm:spPr/>
      <dgm:t>
        <a:bodyPr/>
        <a:lstStyle/>
        <a:p>
          <a:endParaRPr lang="en-GB"/>
        </a:p>
      </dgm:t>
    </dgm:pt>
    <dgm:pt modelId="{E7C00DBA-C1B5-4466-8A65-F6D4E35636BD}" type="sibTrans" cxnId="{0A637ACC-8778-4B5A-A8C0-74C229AF47CC}">
      <dgm:prSet/>
      <dgm:spPr/>
      <dgm:t>
        <a:bodyPr/>
        <a:lstStyle/>
        <a:p>
          <a:endParaRPr lang="en-GB"/>
        </a:p>
      </dgm:t>
    </dgm:pt>
    <dgm:pt modelId="{83764865-E29D-46F9-A0A8-0796ECC762FA}">
      <dgm:prSet phldrT="[Text]"/>
      <dgm:spPr/>
      <dgm:t>
        <a:bodyPr/>
        <a:lstStyle/>
        <a:p>
          <a:r>
            <a:rPr lang="en-GB" dirty="0" smtClean="0"/>
            <a:t>Emerging Enterprise </a:t>
          </a:r>
          <a:endParaRPr lang="en-GB" dirty="0"/>
        </a:p>
      </dgm:t>
    </dgm:pt>
    <dgm:pt modelId="{C5EC6EAC-7141-4C2F-9829-6BDF57AAD5FD}" type="parTrans" cxnId="{C0056E05-C081-4AA7-A339-D9CCDD76E98D}">
      <dgm:prSet/>
      <dgm:spPr/>
      <dgm:t>
        <a:bodyPr/>
        <a:lstStyle/>
        <a:p>
          <a:endParaRPr lang="en-GB"/>
        </a:p>
      </dgm:t>
    </dgm:pt>
    <dgm:pt modelId="{04061AD9-6AB6-4B18-A8B6-4D13D45FE269}" type="sibTrans" cxnId="{C0056E05-C081-4AA7-A339-D9CCDD76E98D}">
      <dgm:prSet/>
      <dgm:spPr/>
      <dgm:t>
        <a:bodyPr/>
        <a:lstStyle/>
        <a:p>
          <a:endParaRPr lang="en-GB"/>
        </a:p>
      </dgm:t>
    </dgm:pt>
    <dgm:pt modelId="{ABA7EA0B-62B8-4233-AC55-8F19AB068734}">
      <dgm:prSet phldrT="[Text]"/>
      <dgm:spPr/>
      <dgm:t>
        <a:bodyPr/>
        <a:lstStyle/>
        <a:p>
          <a:r>
            <a:rPr lang="en-GB" dirty="0" smtClean="0"/>
            <a:t>Consolidating Organisation</a:t>
          </a:r>
          <a:endParaRPr lang="en-GB" dirty="0"/>
        </a:p>
      </dgm:t>
    </dgm:pt>
    <dgm:pt modelId="{7EA872B8-4860-47D7-B46A-D3136BE68D49}" type="parTrans" cxnId="{8A3DEE5E-3B00-4F6A-8B10-C8A7FB0C9980}">
      <dgm:prSet/>
      <dgm:spPr/>
      <dgm:t>
        <a:bodyPr/>
        <a:lstStyle/>
        <a:p>
          <a:endParaRPr lang="en-GB"/>
        </a:p>
      </dgm:t>
    </dgm:pt>
    <dgm:pt modelId="{480946D8-6FD1-48C8-915A-865BD8352EB4}" type="sibTrans" cxnId="{8A3DEE5E-3B00-4F6A-8B10-C8A7FB0C9980}">
      <dgm:prSet/>
      <dgm:spPr/>
      <dgm:t>
        <a:bodyPr/>
        <a:lstStyle/>
        <a:p>
          <a:endParaRPr lang="en-GB"/>
        </a:p>
      </dgm:t>
    </dgm:pt>
    <dgm:pt modelId="{454B0262-C0A0-4238-A9E9-621BECDD2600}">
      <dgm:prSet phldrT="[Text]"/>
      <dgm:spPr/>
      <dgm:t>
        <a:bodyPr/>
        <a:lstStyle/>
        <a:p>
          <a:r>
            <a:rPr lang="en-GB" dirty="0" smtClean="0"/>
            <a:t>Established Organisation</a:t>
          </a:r>
          <a:endParaRPr lang="en-GB" dirty="0"/>
        </a:p>
      </dgm:t>
    </dgm:pt>
    <dgm:pt modelId="{440E05DA-8C5F-401E-8530-0DDA7B490E24}" type="parTrans" cxnId="{F3F32E12-2DC5-4F26-ACA6-C243AEE62A9D}">
      <dgm:prSet/>
      <dgm:spPr/>
      <dgm:t>
        <a:bodyPr/>
        <a:lstStyle/>
        <a:p>
          <a:endParaRPr lang="en-GB"/>
        </a:p>
      </dgm:t>
    </dgm:pt>
    <dgm:pt modelId="{68DCFEB9-9B64-4F0C-B857-6DFDC43A850B}" type="sibTrans" cxnId="{F3F32E12-2DC5-4F26-ACA6-C243AEE62A9D}">
      <dgm:prSet/>
      <dgm:spPr/>
      <dgm:t>
        <a:bodyPr/>
        <a:lstStyle/>
        <a:p>
          <a:endParaRPr lang="en-GB"/>
        </a:p>
      </dgm:t>
    </dgm:pt>
    <dgm:pt modelId="{E8369DD5-21FE-495F-8C0C-32B28D4B9394}" type="pres">
      <dgm:prSet presAssocID="{BBB410CA-5621-4D95-BC97-28622FDC27D8}" presName="Name0" presStyleCnt="0">
        <dgm:presLayoutVars>
          <dgm:dir/>
          <dgm:animLvl val="lvl"/>
          <dgm:resizeHandles val="exact"/>
        </dgm:presLayoutVars>
      </dgm:prSet>
      <dgm:spPr/>
    </dgm:pt>
    <dgm:pt modelId="{EBFC459D-4C03-4217-88CD-F481DCEF58F6}" type="pres">
      <dgm:prSet presAssocID="{454B0262-C0A0-4238-A9E9-621BECDD2600}" presName="boxAndChildren" presStyleCnt="0"/>
      <dgm:spPr/>
    </dgm:pt>
    <dgm:pt modelId="{E266BA15-BA82-4FA4-8B81-1E61BF3B26EB}" type="pres">
      <dgm:prSet presAssocID="{454B0262-C0A0-4238-A9E9-621BECDD2600}" presName="parentTextBox" presStyleLbl="node1" presStyleIdx="0" presStyleCnt="4"/>
      <dgm:spPr/>
      <dgm:t>
        <a:bodyPr/>
        <a:lstStyle/>
        <a:p>
          <a:endParaRPr lang="en-GB"/>
        </a:p>
      </dgm:t>
    </dgm:pt>
    <dgm:pt modelId="{3C02C9DB-1794-4F39-A27C-707252091DA0}" type="pres">
      <dgm:prSet presAssocID="{480946D8-6FD1-48C8-915A-865BD8352EB4}" presName="sp" presStyleCnt="0"/>
      <dgm:spPr/>
    </dgm:pt>
    <dgm:pt modelId="{6895D9B4-DED6-473F-A937-222942A244D1}" type="pres">
      <dgm:prSet presAssocID="{ABA7EA0B-62B8-4233-AC55-8F19AB068734}" presName="arrowAndChildren" presStyleCnt="0"/>
      <dgm:spPr/>
    </dgm:pt>
    <dgm:pt modelId="{A9E6D2A0-5B48-48E4-A553-611A455EAE33}" type="pres">
      <dgm:prSet presAssocID="{ABA7EA0B-62B8-4233-AC55-8F19AB068734}" presName="parentTextArrow" presStyleLbl="node1" presStyleIdx="1" presStyleCnt="4"/>
      <dgm:spPr/>
      <dgm:t>
        <a:bodyPr/>
        <a:lstStyle/>
        <a:p>
          <a:endParaRPr lang="en-GB"/>
        </a:p>
      </dgm:t>
    </dgm:pt>
    <dgm:pt modelId="{425F6D42-B2AA-4364-BF92-57D52D7D5E4C}" type="pres">
      <dgm:prSet presAssocID="{04061AD9-6AB6-4B18-A8B6-4D13D45FE269}" presName="sp" presStyleCnt="0"/>
      <dgm:spPr/>
    </dgm:pt>
    <dgm:pt modelId="{E673C972-0081-4A54-92FC-F252D4D21ACE}" type="pres">
      <dgm:prSet presAssocID="{83764865-E29D-46F9-A0A8-0796ECC762FA}" presName="arrowAndChildren" presStyleCnt="0"/>
      <dgm:spPr/>
    </dgm:pt>
    <dgm:pt modelId="{1802A61A-B61E-4E7C-950D-23928C1376E2}" type="pres">
      <dgm:prSet presAssocID="{83764865-E29D-46F9-A0A8-0796ECC762FA}" presName="parentTextArrow" presStyleLbl="node1" presStyleIdx="2" presStyleCnt="4"/>
      <dgm:spPr/>
      <dgm:t>
        <a:bodyPr/>
        <a:lstStyle/>
        <a:p>
          <a:endParaRPr lang="en-GB"/>
        </a:p>
      </dgm:t>
    </dgm:pt>
    <dgm:pt modelId="{340BEC48-8018-4568-B170-97D7035E7506}" type="pres">
      <dgm:prSet presAssocID="{E7C00DBA-C1B5-4466-8A65-F6D4E35636BD}" presName="sp" presStyleCnt="0"/>
      <dgm:spPr/>
    </dgm:pt>
    <dgm:pt modelId="{AB3D7BB0-2BF8-4CFA-9C72-5FF57F4D76FD}" type="pres">
      <dgm:prSet presAssocID="{499A25A7-5AD8-4A7A-9286-B84C116F34BA}" presName="arrowAndChildren" presStyleCnt="0"/>
      <dgm:spPr/>
    </dgm:pt>
    <dgm:pt modelId="{D37E2F70-809A-4E27-9FB5-E62FDE175F5E}" type="pres">
      <dgm:prSet presAssocID="{499A25A7-5AD8-4A7A-9286-B84C116F34BA}" presName="parentTextArrow" presStyleLbl="node1" presStyleIdx="3" presStyleCnt="4"/>
      <dgm:spPr/>
      <dgm:t>
        <a:bodyPr/>
        <a:lstStyle/>
        <a:p>
          <a:endParaRPr lang="en-GB"/>
        </a:p>
      </dgm:t>
    </dgm:pt>
  </dgm:ptLst>
  <dgm:cxnLst>
    <dgm:cxn modelId="{812E64F7-94D6-479C-9D6A-D3290DF9F2CB}" type="presOf" srcId="{BBB410CA-5621-4D95-BC97-28622FDC27D8}" destId="{E8369DD5-21FE-495F-8C0C-32B28D4B9394}" srcOrd="0" destOrd="0" presId="urn:microsoft.com/office/officeart/2005/8/layout/process4"/>
    <dgm:cxn modelId="{F3F32E12-2DC5-4F26-ACA6-C243AEE62A9D}" srcId="{BBB410CA-5621-4D95-BC97-28622FDC27D8}" destId="{454B0262-C0A0-4238-A9E9-621BECDD2600}" srcOrd="3" destOrd="0" parTransId="{440E05DA-8C5F-401E-8530-0DDA7B490E24}" sibTransId="{68DCFEB9-9B64-4F0C-B857-6DFDC43A850B}"/>
    <dgm:cxn modelId="{0A637ACC-8778-4B5A-A8C0-74C229AF47CC}" srcId="{BBB410CA-5621-4D95-BC97-28622FDC27D8}" destId="{499A25A7-5AD8-4A7A-9286-B84C116F34BA}" srcOrd="0" destOrd="0" parTransId="{B60F814A-EDA0-4171-B84A-F3A9B17EF40F}" sibTransId="{E7C00DBA-C1B5-4466-8A65-F6D4E35636BD}"/>
    <dgm:cxn modelId="{6036FED9-F7F1-42A4-A5B4-3A2AC43D3CF0}" type="presOf" srcId="{ABA7EA0B-62B8-4233-AC55-8F19AB068734}" destId="{A9E6D2A0-5B48-48E4-A553-611A455EAE33}" srcOrd="0" destOrd="0" presId="urn:microsoft.com/office/officeart/2005/8/layout/process4"/>
    <dgm:cxn modelId="{C0056E05-C081-4AA7-A339-D9CCDD76E98D}" srcId="{BBB410CA-5621-4D95-BC97-28622FDC27D8}" destId="{83764865-E29D-46F9-A0A8-0796ECC762FA}" srcOrd="1" destOrd="0" parTransId="{C5EC6EAC-7141-4C2F-9829-6BDF57AAD5FD}" sibTransId="{04061AD9-6AB6-4B18-A8B6-4D13D45FE269}"/>
    <dgm:cxn modelId="{0F9B7C7B-31CD-463D-A3A2-DB66EC98E069}" type="presOf" srcId="{499A25A7-5AD8-4A7A-9286-B84C116F34BA}" destId="{D37E2F70-809A-4E27-9FB5-E62FDE175F5E}" srcOrd="0" destOrd="0" presId="urn:microsoft.com/office/officeart/2005/8/layout/process4"/>
    <dgm:cxn modelId="{8A3DEE5E-3B00-4F6A-8B10-C8A7FB0C9980}" srcId="{BBB410CA-5621-4D95-BC97-28622FDC27D8}" destId="{ABA7EA0B-62B8-4233-AC55-8F19AB068734}" srcOrd="2" destOrd="0" parTransId="{7EA872B8-4860-47D7-B46A-D3136BE68D49}" sibTransId="{480946D8-6FD1-48C8-915A-865BD8352EB4}"/>
    <dgm:cxn modelId="{67E548D7-42E5-40DC-808F-AC4F9E8E4287}" type="presOf" srcId="{83764865-E29D-46F9-A0A8-0796ECC762FA}" destId="{1802A61A-B61E-4E7C-950D-23928C1376E2}" srcOrd="0" destOrd="0" presId="urn:microsoft.com/office/officeart/2005/8/layout/process4"/>
    <dgm:cxn modelId="{BA7D2EFF-0CC5-41E9-8A04-C4E9CF1D9DFB}" type="presOf" srcId="{454B0262-C0A0-4238-A9E9-621BECDD2600}" destId="{E266BA15-BA82-4FA4-8B81-1E61BF3B26EB}" srcOrd="0" destOrd="0" presId="urn:microsoft.com/office/officeart/2005/8/layout/process4"/>
    <dgm:cxn modelId="{B50613C7-E650-4CEB-ADE0-3D5343BD0E48}" type="presParOf" srcId="{E8369DD5-21FE-495F-8C0C-32B28D4B9394}" destId="{EBFC459D-4C03-4217-88CD-F481DCEF58F6}" srcOrd="0" destOrd="0" presId="urn:microsoft.com/office/officeart/2005/8/layout/process4"/>
    <dgm:cxn modelId="{AAFA062B-BCCF-4E4F-86EF-3E6C3949A0AA}" type="presParOf" srcId="{EBFC459D-4C03-4217-88CD-F481DCEF58F6}" destId="{E266BA15-BA82-4FA4-8B81-1E61BF3B26EB}" srcOrd="0" destOrd="0" presId="urn:microsoft.com/office/officeart/2005/8/layout/process4"/>
    <dgm:cxn modelId="{CCF7A8D2-58E9-40A5-9B72-A9822051AB3F}" type="presParOf" srcId="{E8369DD5-21FE-495F-8C0C-32B28D4B9394}" destId="{3C02C9DB-1794-4F39-A27C-707252091DA0}" srcOrd="1" destOrd="0" presId="urn:microsoft.com/office/officeart/2005/8/layout/process4"/>
    <dgm:cxn modelId="{50ECA307-F1AD-4039-9F24-81A3F7DB152A}" type="presParOf" srcId="{E8369DD5-21FE-495F-8C0C-32B28D4B9394}" destId="{6895D9B4-DED6-473F-A937-222942A244D1}" srcOrd="2" destOrd="0" presId="urn:microsoft.com/office/officeart/2005/8/layout/process4"/>
    <dgm:cxn modelId="{7C5CCDA3-FC5E-4F42-B755-07A62CAE4C55}" type="presParOf" srcId="{6895D9B4-DED6-473F-A937-222942A244D1}" destId="{A9E6D2A0-5B48-48E4-A553-611A455EAE33}" srcOrd="0" destOrd="0" presId="urn:microsoft.com/office/officeart/2005/8/layout/process4"/>
    <dgm:cxn modelId="{173972BE-3D07-4DEA-98D0-1511149BC0F5}" type="presParOf" srcId="{E8369DD5-21FE-495F-8C0C-32B28D4B9394}" destId="{425F6D42-B2AA-4364-BF92-57D52D7D5E4C}" srcOrd="3" destOrd="0" presId="urn:microsoft.com/office/officeart/2005/8/layout/process4"/>
    <dgm:cxn modelId="{F8B3F8FD-2DB0-4B83-9C8F-FDA526F3AF9A}" type="presParOf" srcId="{E8369DD5-21FE-495F-8C0C-32B28D4B9394}" destId="{E673C972-0081-4A54-92FC-F252D4D21ACE}" srcOrd="4" destOrd="0" presId="urn:microsoft.com/office/officeart/2005/8/layout/process4"/>
    <dgm:cxn modelId="{9C4F2C67-DE1E-4839-B39C-58B9C710B409}" type="presParOf" srcId="{E673C972-0081-4A54-92FC-F252D4D21ACE}" destId="{1802A61A-B61E-4E7C-950D-23928C1376E2}" srcOrd="0" destOrd="0" presId="urn:microsoft.com/office/officeart/2005/8/layout/process4"/>
    <dgm:cxn modelId="{48D6A7B7-34D9-4D18-A1F8-80A1A35B21D2}" type="presParOf" srcId="{E8369DD5-21FE-495F-8C0C-32B28D4B9394}" destId="{340BEC48-8018-4568-B170-97D7035E7506}" srcOrd="5" destOrd="0" presId="urn:microsoft.com/office/officeart/2005/8/layout/process4"/>
    <dgm:cxn modelId="{D36C4BFE-E4F6-4CED-A925-F76AC5EE7573}" type="presParOf" srcId="{E8369DD5-21FE-495F-8C0C-32B28D4B9394}" destId="{AB3D7BB0-2BF8-4CFA-9C72-5FF57F4D76FD}" srcOrd="6" destOrd="0" presId="urn:microsoft.com/office/officeart/2005/8/layout/process4"/>
    <dgm:cxn modelId="{5326E654-40E2-45A4-8F83-7CF9CFA1EBD6}" type="presParOf" srcId="{AB3D7BB0-2BF8-4CFA-9C72-5FF57F4D76FD}" destId="{D37E2F70-809A-4E27-9FB5-E62FDE175F5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6BA15-BA82-4FA4-8B81-1E61BF3B26EB}">
      <dsp:nvSpPr>
        <dsp:cNvPr id="0" name=""/>
        <dsp:cNvSpPr/>
      </dsp:nvSpPr>
      <dsp:spPr>
        <a:xfrm>
          <a:off x="0" y="2904971"/>
          <a:ext cx="9906000" cy="6355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Established Organisation</a:t>
          </a:r>
          <a:endParaRPr lang="en-GB" sz="2300" kern="1200" dirty="0"/>
        </a:p>
      </dsp:txBody>
      <dsp:txXfrm>
        <a:off x="0" y="2904971"/>
        <a:ext cx="9906000" cy="635536"/>
      </dsp:txXfrm>
    </dsp:sp>
    <dsp:sp modelId="{A9E6D2A0-5B48-48E4-A553-611A455EAE33}">
      <dsp:nvSpPr>
        <dsp:cNvPr id="0" name=""/>
        <dsp:cNvSpPr/>
      </dsp:nvSpPr>
      <dsp:spPr>
        <a:xfrm rot="10800000">
          <a:off x="0" y="1937048"/>
          <a:ext cx="9906000" cy="97745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Consolidating Organisation</a:t>
          </a:r>
          <a:endParaRPr lang="en-GB" sz="2300" kern="1200" dirty="0"/>
        </a:p>
      </dsp:txBody>
      <dsp:txXfrm rot="10800000">
        <a:off x="0" y="1937048"/>
        <a:ext cx="9906000" cy="635121"/>
      </dsp:txXfrm>
    </dsp:sp>
    <dsp:sp modelId="{1802A61A-B61E-4E7C-950D-23928C1376E2}">
      <dsp:nvSpPr>
        <dsp:cNvPr id="0" name=""/>
        <dsp:cNvSpPr/>
      </dsp:nvSpPr>
      <dsp:spPr>
        <a:xfrm rot="10800000">
          <a:off x="0" y="969126"/>
          <a:ext cx="9906000" cy="97745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Emerging Enterprise </a:t>
          </a:r>
          <a:endParaRPr lang="en-GB" sz="2300" kern="1200" dirty="0"/>
        </a:p>
      </dsp:txBody>
      <dsp:txXfrm rot="10800000">
        <a:off x="0" y="969126"/>
        <a:ext cx="9906000" cy="635121"/>
      </dsp:txXfrm>
    </dsp:sp>
    <dsp:sp modelId="{D37E2F70-809A-4E27-9FB5-E62FDE175F5E}">
      <dsp:nvSpPr>
        <dsp:cNvPr id="0" name=""/>
        <dsp:cNvSpPr/>
      </dsp:nvSpPr>
      <dsp:spPr>
        <a:xfrm rot="10800000">
          <a:off x="0" y="1204"/>
          <a:ext cx="9906000" cy="97745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Entrepreneurial Edge</a:t>
          </a:r>
          <a:endParaRPr lang="en-GB" sz="2300" kern="1200" dirty="0"/>
        </a:p>
      </dsp:txBody>
      <dsp:txXfrm rot="10800000">
        <a:off x="0" y="1204"/>
        <a:ext cx="9906000" cy="635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What does the future of HR look like in an </a:t>
            </a:r>
            <a:r>
              <a:rPr lang="en-GB" dirty="0" err="1" smtClean="0"/>
              <a:t>sme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Jill miller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054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SMEs are diverse and will have different approaches to </a:t>
            </a:r>
            <a:r>
              <a:rPr lang="en-GB" dirty="0" err="1" smtClean="0"/>
              <a:t>hr</a:t>
            </a:r>
            <a:r>
              <a:rPr lang="en-GB" dirty="0" smtClean="0"/>
              <a:t> at different times, factors influencing this include….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Workforce size</a:t>
            </a:r>
          </a:p>
          <a:p>
            <a:r>
              <a:rPr lang="en-GB" dirty="0" smtClean="0"/>
              <a:t>Sector</a:t>
            </a:r>
          </a:p>
          <a:p>
            <a:r>
              <a:rPr lang="en-GB" dirty="0" smtClean="0"/>
              <a:t>Growth ambition</a:t>
            </a:r>
          </a:p>
          <a:p>
            <a:r>
              <a:rPr lang="en-GB" dirty="0" smtClean="0"/>
              <a:t>Views of owner/founder</a:t>
            </a:r>
          </a:p>
          <a:p>
            <a:r>
              <a:rPr lang="en-GB" dirty="0" smtClean="0"/>
              <a:t>Industry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638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Some </a:t>
            </a:r>
            <a:r>
              <a:rPr lang="en-GB" dirty="0" err="1" smtClean="0"/>
              <a:t>sme’s</a:t>
            </a:r>
            <a:r>
              <a:rPr lang="en-GB" dirty="0" smtClean="0"/>
              <a:t> will hire a </a:t>
            </a:r>
            <a:r>
              <a:rPr lang="en-GB" dirty="0" err="1" smtClean="0"/>
              <a:t>hr</a:t>
            </a:r>
            <a:r>
              <a:rPr lang="en-GB" dirty="0" smtClean="0"/>
              <a:t> professional straight from the start, other approaches include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Giving HR responsibilities to line managers</a:t>
            </a:r>
          </a:p>
          <a:p>
            <a:r>
              <a:rPr lang="en-GB" dirty="0" smtClean="0"/>
              <a:t>Giving HR responsibility to an office manager</a:t>
            </a:r>
          </a:p>
          <a:p>
            <a:r>
              <a:rPr lang="en-GB" dirty="0" smtClean="0"/>
              <a:t>Engaging with HR consultant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537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 stage framework for </a:t>
            </a:r>
            <a:r>
              <a:rPr lang="en-GB" dirty="0" err="1" smtClean="0"/>
              <a:t>sme</a:t>
            </a:r>
            <a:r>
              <a:rPr lang="en-GB" dirty="0" smtClean="0"/>
              <a:t> growth. 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 err="1" smtClean="0"/>
              <a:t>hr</a:t>
            </a:r>
            <a:r>
              <a:rPr lang="en-GB" dirty="0" smtClean="0"/>
              <a:t> needs will change with each stage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5633900"/>
              </p:ext>
            </p:extLst>
          </p:nvPr>
        </p:nvGraphicFramePr>
        <p:xfrm>
          <a:off x="1141413" y="2249488"/>
          <a:ext cx="9906000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2950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for the future</a:t>
            </a:r>
            <a:br>
              <a:rPr lang="en-GB" dirty="0" smtClean="0"/>
            </a:br>
            <a:r>
              <a:rPr lang="en-GB" dirty="0" err="1" smtClean="0"/>
              <a:t>hR</a:t>
            </a:r>
            <a:r>
              <a:rPr lang="en-GB" dirty="0" smtClean="0"/>
              <a:t> in </a:t>
            </a:r>
            <a:r>
              <a:rPr lang="en-GB" dirty="0" err="1" smtClean="0"/>
              <a:t>sme’s</a:t>
            </a:r>
            <a:r>
              <a:rPr lang="en-GB" dirty="0" smtClean="0"/>
              <a:t> will need to……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agile</a:t>
            </a:r>
          </a:p>
          <a:p>
            <a:r>
              <a:rPr lang="en-GB" dirty="0" smtClean="0"/>
              <a:t>Be fluid</a:t>
            </a:r>
          </a:p>
          <a:p>
            <a:r>
              <a:rPr lang="en-GB" dirty="0" smtClean="0"/>
              <a:t>Up skill managers  - coaching </a:t>
            </a:r>
          </a:p>
          <a:p>
            <a:r>
              <a:rPr lang="en-GB" dirty="0" smtClean="0"/>
              <a:t>Have business acumen </a:t>
            </a:r>
          </a:p>
          <a:p>
            <a:r>
              <a:rPr lang="en-GB" dirty="0" smtClean="0"/>
              <a:t>Be strategic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6006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26</TotalTime>
  <Words>107</Words>
  <Application>Microsoft Office PowerPoint</Application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Trebuchet MS</vt:lpstr>
      <vt:lpstr>Tw Cen MT</vt:lpstr>
      <vt:lpstr>Circuit</vt:lpstr>
      <vt:lpstr>What does the future of HR look like in an sme?</vt:lpstr>
      <vt:lpstr>SMEs are diverse and will have different approaches to hr at different times, factors influencing this include….</vt:lpstr>
      <vt:lpstr>Some sme’s will hire a hr professional straight from the start, other approaches include</vt:lpstr>
      <vt:lpstr>4 stage framework for sme growth.  The hr needs will change with each stage </vt:lpstr>
      <vt:lpstr>Key for the future hR in sme’s will need to……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does the future of HR look like in an sme?</dc:title>
  <dc:creator>SBSTablet23</dc:creator>
  <cp:lastModifiedBy>SBSTablet23</cp:lastModifiedBy>
  <cp:revision>1</cp:revision>
  <dcterms:created xsi:type="dcterms:W3CDTF">2017-02-23T12:21:13Z</dcterms:created>
  <dcterms:modified xsi:type="dcterms:W3CDTF">2017-02-23T12:47:49Z</dcterms:modified>
</cp:coreProperties>
</file>