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31"/>
  </p:notesMasterIdLst>
  <p:sldIdLst>
    <p:sldId id="280" r:id="rId2"/>
    <p:sldId id="786" r:id="rId3"/>
    <p:sldId id="791" r:id="rId4"/>
    <p:sldId id="906" r:id="rId5"/>
    <p:sldId id="931" r:id="rId6"/>
    <p:sldId id="947" r:id="rId7"/>
    <p:sldId id="932" r:id="rId8"/>
    <p:sldId id="948" r:id="rId9"/>
    <p:sldId id="918" r:id="rId10"/>
    <p:sldId id="949" r:id="rId11"/>
    <p:sldId id="933" r:id="rId12"/>
    <p:sldId id="934" r:id="rId13"/>
    <p:sldId id="921" r:id="rId14"/>
    <p:sldId id="922" r:id="rId15"/>
    <p:sldId id="923" r:id="rId16"/>
    <p:sldId id="925" r:id="rId17"/>
    <p:sldId id="926" r:id="rId18"/>
    <p:sldId id="936" r:id="rId19"/>
    <p:sldId id="938" r:id="rId20"/>
    <p:sldId id="939" r:id="rId21"/>
    <p:sldId id="940" r:id="rId22"/>
    <p:sldId id="941" r:id="rId23"/>
    <p:sldId id="927" r:id="rId24"/>
    <p:sldId id="928" r:id="rId25"/>
    <p:sldId id="942" r:id="rId26"/>
    <p:sldId id="943" r:id="rId27"/>
    <p:sldId id="929" r:id="rId28"/>
    <p:sldId id="935" r:id="rId29"/>
    <p:sldId id="945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795" autoAdjust="0"/>
  </p:normalViewPr>
  <p:slideViewPr>
    <p:cSldViewPr snapToGrid="0" snapToObjects="1">
      <p:cViewPr>
        <p:scale>
          <a:sx n="82" d="100"/>
          <a:sy n="82" d="100"/>
        </p:scale>
        <p:origin x="1383" y="39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1/29/2020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3351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8055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8677331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5632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96610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9408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63137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31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0222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31010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5612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2263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311187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0387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71947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4742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343346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5675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3939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72567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5603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12250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509443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92416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61768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23425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591806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67135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106805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70077" y="2293363"/>
            <a:ext cx="5784766" cy="1135637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WAN Concepts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>
          <a:xfrm>
            <a:off x="549275" y="358017"/>
            <a:ext cx="8042276" cy="1336956"/>
          </a:xfrm>
        </p:spPr>
        <p:txBody>
          <a:bodyPr/>
          <a:lstStyle/>
          <a:p>
            <a:r>
              <a:rPr lang="en-US" dirty="0"/>
              <a:t>Sections &amp; Objectives</a:t>
            </a:r>
          </a:p>
        </p:txBody>
      </p:sp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>
          <a:xfrm>
            <a:off x="415318" y="2166776"/>
            <a:ext cx="8042276" cy="4343400"/>
          </a:xfrm>
        </p:spPr>
        <p:txBody>
          <a:bodyPr/>
          <a:lstStyle/>
          <a:p>
            <a:r>
              <a:rPr lang="en-CA" dirty="0">
                <a:solidFill>
                  <a:schemeClr val="tx1"/>
                </a:solidFill>
              </a:rPr>
              <a:t>WAN Technologies Overview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WAN access technologies available to small to medium-sized business networks.</a:t>
            </a:r>
            <a:endParaRPr lang="en-CA" dirty="0">
              <a:solidFill>
                <a:schemeClr val="tx1"/>
              </a:solidFill>
            </a:endParaRPr>
          </a:p>
          <a:p>
            <a:r>
              <a:rPr lang="en-CA" dirty="0">
                <a:solidFill>
                  <a:schemeClr val="tx1"/>
                </a:solidFill>
              </a:rPr>
              <a:t>Selecting a WAN Technology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Select WAN access technologies to satisfy business requirements.</a:t>
            </a:r>
            <a:endParaRPr lang="en-CA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710895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665075" y="1821136"/>
            <a:ext cx="5813850" cy="1481138"/>
          </a:xfrm>
        </p:spPr>
        <p:txBody>
          <a:bodyPr/>
          <a:lstStyle/>
          <a:p>
            <a:pPr eaLnBrk="1" hangingPunct="1"/>
            <a:r>
              <a:rPr lang="en-US" sz="3600" dirty="0"/>
              <a:t>WAN Technologies Overview</a:t>
            </a:r>
            <a:endParaRPr lang="en-US" sz="3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221210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dirty="0"/>
              <a:t>Purpose of WANs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193868" y="1698170"/>
            <a:ext cx="4127761" cy="4332515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WANs connect LANs</a:t>
            </a:r>
          </a:p>
          <a:p>
            <a:r>
              <a:rPr lang="en-US" dirty="0">
                <a:solidFill>
                  <a:schemeClr val="tx1"/>
                </a:solidFill>
              </a:rPr>
              <a:t>WANs are used to connect remote sites to the enterprise network.</a:t>
            </a:r>
          </a:p>
          <a:p>
            <a:r>
              <a:rPr lang="en-US" dirty="0">
                <a:solidFill>
                  <a:schemeClr val="tx1"/>
                </a:solidFill>
              </a:rPr>
              <a:t>WANs connect home users to the Internet.</a:t>
            </a:r>
          </a:p>
          <a:p>
            <a:r>
              <a:rPr lang="en-US" dirty="0">
                <a:solidFill>
                  <a:schemeClr val="tx1"/>
                </a:solidFill>
              </a:rPr>
              <a:t>Enterprise networks are using security and privacy solutions over the Internet to connect remote sites and users.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54513" y="1763486"/>
            <a:ext cx="4524467" cy="299944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89958124"/>
      </p:ext>
    </p:extLst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sz="4400" dirty="0"/>
            </a:br>
            <a:r>
              <a:rPr lang="en-US" sz="4400" dirty="0"/>
              <a:t>WAN Topologies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193869" y="1648250"/>
            <a:ext cx="6032760" cy="4806978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Common WAN topologies are:</a:t>
            </a:r>
          </a:p>
          <a:p>
            <a:pPr lvl="1"/>
            <a:r>
              <a:rPr lang="en-US" sz="1800" b="1" dirty="0">
                <a:solidFill>
                  <a:schemeClr val="tx1"/>
                </a:solidFill>
              </a:rPr>
              <a:t>Point-to-Point</a:t>
            </a:r>
            <a:r>
              <a:rPr lang="en-US" sz="1800" dirty="0">
                <a:solidFill>
                  <a:schemeClr val="tx1"/>
                </a:solidFill>
              </a:rPr>
              <a:t> – Typically a dedicated leased-line connection such as T1/E1</a:t>
            </a:r>
          </a:p>
          <a:p>
            <a:pPr lvl="1"/>
            <a:endParaRPr lang="en-US" sz="1800" dirty="0">
              <a:solidFill>
                <a:schemeClr val="tx1"/>
              </a:solidFill>
            </a:endParaRPr>
          </a:p>
          <a:p>
            <a:pPr lvl="1"/>
            <a:endParaRPr lang="en-US" sz="1800" dirty="0">
              <a:solidFill>
                <a:schemeClr val="tx1"/>
              </a:solidFill>
            </a:endParaRPr>
          </a:p>
          <a:p>
            <a:pPr lvl="1"/>
            <a:endParaRPr lang="en-US" sz="1800" dirty="0">
              <a:solidFill>
                <a:schemeClr val="tx1"/>
              </a:solidFill>
            </a:endParaRPr>
          </a:p>
          <a:p>
            <a:pPr lvl="1"/>
            <a:endParaRPr lang="en-US" sz="1800" dirty="0">
              <a:solidFill>
                <a:schemeClr val="tx1"/>
              </a:solidFill>
            </a:endParaRPr>
          </a:p>
          <a:p>
            <a:pPr lvl="1"/>
            <a:r>
              <a:rPr lang="en-US" sz="1800" b="1" dirty="0">
                <a:solidFill>
                  <a:schemeClr val="tx1"/>
                </a:solidFill>
              </a:rPr>
              <a:t>Hub-and-Spoke</a:t>
            </a:r>
            <a:r>
              <a:rPr lang="en-US" sz="1800" dirty="0">
                <a:solidFill>
                  <a:schemeClr val="tx1"/>
                </a:solidFill>
              </a:rPr>
              <a:t> – A single-homed, point-to-multipoint topology where a single interface on the hub router can be shared with multiple spoke routers through the use of virtual interfaces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9357" y="1925608"/>
            <a:ext cx="2252716" cy="117414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9357" y="4149256"/>
            <a:ext cx="2314563" cy="1279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530471"/>
      </p:ext>
    </p:extLst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sz="4400" dirty="0"/>
            </a:br>
            <a:r>
              <a:rPr lang="en-US" sz="4400" dirty="0"/>
              <a:t>WAN Topologies cont..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193869" y="1648250"/>
            <a:ext cx="6032760" cy="4806978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Common WAN topologies are:</a:t>
            </a:r>
          </a:p>
          <a:p>
            <a:pPr lvl="1"/>
            <a:r>
              <a:rPr lang="en-US" sz="1800" b="1" dirty="0">
                <a:solidFill>
                  <a:schemeClr val="tx1"/>
                </a:solidFill>
              </a:rPr>
              <a:t>Full Mesh</a:t>
            </a:r>
            <a:r>
              <a:rPr lang="en-US" sz="1800" dirty="0">
                <a:solidFill>
                  <a:schemeClr val="tx1"/>
                </a:solidFill>
              </a:rPr>
              <a:t> – Each router has a connection to every other router; requires a large number of virtual interfaces </a:t>
            </a:r>
          </a:p>
          <a:p>
            <a:pPr lvl="1"/>
            <a:endParaRPr lang="en-US" sz="1800" dirty="0">
              <a:solidFill>
                <a:schemeClr val="tx1"/>
              </a:solidFill>
            </a:endParaRPr>
          </a:p>
          <a:p>
            <a:pPr lvl="1"/>
            <a:endParaRPr lang="en-US" sz="1800" dirty="0">
              <a:solidFill>
                <a:schemeClr val="tx1"/>
              </a:solidFill>
            </a:endParaRPr>
          </a:p>
          <a:p>
            <a:pPr lvl="1"/>
            <a:endParaRPr lang="en-US" sz="1800" dirty="0">
              <a:solidFill>
                <a:schemeClr val="tx1"/>
              </a:solidFill>
            </a:endParaRPr>
          </a:p>
          <a:p>
            <a:pPr lvl="1"/>
            <a:r>
              <a:rPr lang="en-US" sz="1800" b="1" dirty="0">
                <a:solidFill>
                  <a:schemeClr val="tx1"/>
                </a:solidFill>
              </a:rPr>
              <a:t>Dual-homed</a:t>
            </a:r>
            <a:r>
              <a:rPr lang="en-US" sz="1800" dirty="0">
                <a:solidFill>
                  <a:schemeClr val="tx1"/>
                </a:solidFill>
              </a:rPr>
              <a:t> – Provides redundancy for a single-homed, hub-and-spoke topology by providing a second hub to connect to spoke routers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73227" y="1868028"/>
            <a:ext cx="2354927" cy="133083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5775" y="3917175"/>
            <a:ext cx="2452379" cy="1304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949373"/>
      </p:ext>
    </p:extLst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sz="4400" dirty="0"/>
            </a:br>
            <a:r>
              <a:rPr lang="en-US" sz="4400" dirty="0"/>
              <a:t>WANs for Businesses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193869" y="1584183"/>
            <a:ext cx="5839538" cy="505338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As businesses grow, the topologies and WAN strategies change:</a:t>
            </a:r>
          </a:p>
          <a:p>
            <a:pPr lvl="1"/>
            <a:r>
              <a:rPr lang="en-US" b="1" dirty="0">
                <a:solidFill>
                  <a:schemeClr val="tx1"/>
                </a:solidFill>
              </a:rPr>
              <a:t>Small Office</a:t>
            </a:r>
            <a:r>
              <a:rPr lang="en-US" dirty="0">
                <a:solidFill>
                  <a:schemeClr val="tx1"/>
                </a:solidFill>
              </a:rPr>
              <a:t> – These businesses typically consist of one LAN at one location that connects to the Internet through a broadband technology.</a:t>
            </a:r>
          </a:p>
          <a:p>
            <a:pPr marL="349250" lvl="1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lvl="1"/>
            <a:r>
              <a:rPr lang="en-US" b="1" dirty="0">
                <a:solidFill>
                  <a:schemeClr val="tx1"/>
                </a:solidFill>
              </a:rPr>
              <a:t>Campus Network</a:t>
            </a:r>
            <a:r>
              <a:rPr lang="en-US" dirty="0">
                <a:solidFill>
                  <a:schemeClr val="tx1"/>
                </a:solidFill>
              </a:rPr>
              <a:t> – A small- to medium-sized business with one location and multiple LANs uses specialized equipment and technologies to connect to the Internet.</a:t>
            </a:r>
          </a:p>
          <a:p>
            <a:pPr marL="349250" lvl="1" indent="0"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35138" y="1789778"/>
            <a:ext cx="2559113" cy="197998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35138" y="4289608"/>
            <a:ext cx="2787017" cy="1742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491288"/>
      </p:ext>
    </p:extLst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193869" y="1584183"/>
            <a:ext cx="5839538" cy="5053381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As businesses grow, the topologies and WAN strategies change:</a:t>
            </a:r>
          </a:p>
          <a:p>
            <a:pPr lvl="1"/>
            <a:r>
              <a:rPr lang="en-US" b="1" dirty="0">
                <a:solidFill>
                  <a:schemeClr val="tx1"/>
                </a:solidFill>
              </a:rPr>
              <a:t>Branch Networks</a:t>
            </a:r>
            <a:r>
              <a:rPr lang="en-US" dirty="0">
                <a:solidFill>
                  <a:schemeClr val="tx1"/>
                </a:solidFill>
              </a:rPr>
              <a:t> – As the business grows, it adds more branch offices, each with its own campus network. WAN contracts to connect the remote networks are negotiated.</a:t>
            </a:r>
          </a:p>
          <a:p>
            <a:pPr lvl="1"/>
            <a:endParaRPr lang="en-US" dirty="0">
              <a:solidFill>
                <a:schemeClr val="tx1"/>
              </a:solidFill>
            </a:endParaRPr>
          </a:p>
          <a:p>
            <a:pPr lvl="1"/>
            <a:r>
              <a:rPr lang="en-US" b="1" dirty="0">
                <a:solidFill>
                  <a:schemeClr val="tx1"/>
                </a:solidFill>
              </a:rPr>
              <a:t>Distributed Network</a:t>
            </a:r>
            <a:r>
              <a:rPr lang="en-US" dirty="0">
                <a:solidFill>
                  <a:schemeClr val="tx1"/>
                </a:solidFill>
              </a:rPr>
              <a:t> – A multinational business has a network distributed across the globe. These businesses have complex WAN strategies to securely connect to regional offices, branch offices, partners, and telecommuters.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63755" y="2706860"/>
            <a:ext cx="2786376" cy="2352136"/>
          </a:xfrm>
          <a:prstGeom prst="rect">
            <a:avLst/>
          </a:prstGeom>
        </p:spPr>
      </p:pic>
      <p:sp>
        <p:nvSpPr>
          <p:cNvPr id="13" name="Rectangle 2">
            <a:extLst>
              <a:ext uri="{FF2B5EF4-FFF2-40B4-BE49-F238E27FC236}">
                <a16:creationId xmlns:a16="http://schemas.microsoft.com/office/drawing/2014/main" id="{2420203E-774A-4EBE-93FC-396A1A313C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49275" y="179796"/>
            <a:ext cx="8042276" cy="1336956"/>
          </a:xfrm>
        </p:spPr>
        <p:txBody>
          <a:bodyPr/>
          <a:lstStyle/>
          <a:p>
            <a:br>
              <a:rPr lang="en-US" sz="4400" dirty="0"/>
            </a:br>
            <a:r>
              <a:rPr lang="en-US" sz="4400" dirty="0"/>
              <a:t>WANs for Businesses cont..</a:t>
            </a:r>
          </a:p>
        </p:txBody>
      </p:sp>
    </p:spTree>
    <p:extLst>
      <p:ext uri="{BB962C8B-B14F-4D97-AF65-F5344CB8AC3E}">
        <p14:creationId xmlns:p14="http://schemas.microsoft.com/office/powerpoint/2010/main" val="112688489"/>
      </p:ext>
    </p:extLst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WAN Operations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368595" y="1622302"/>
            <a:ext cx="7989137" cy="4924104"/>
          </a:xfrm>
        </p:spPr>
        <p:txBody>
          <a:bodyPr>
            <a:normAutofit/>
          </a:bodyPr>
          <a:lstStyle/>
          <a:p>
            <a:pPr>
              <a:lnSpc>
                <a:spcPct val="105000"/>
              </a:lnSpc>
            </a:pPr>
            <a:r>
              <a:rPr lang="en-US" sz="1600" dirty="0">
                <a:solidFill>
                  <a:schemeClr val="tx1"/>
                </a:solidFill>
              </a:rPr>
              <a:t>WAN operations focus primarily on the physical layer (OSI Layer 1) and the data link layer (OSI Layer 2). </a:t>
            </a:r>
          </a:p>
          <a:p>
            <a:pPr lvl="1">
              <a:lnSpc>
                <a:spcPct val="105000"/>
              </a:lnSpc>
            </a:pPr>
            <a:r>
              <a:rPr lang="en-US" sz="1600" dirty="0">
                <a:solidFill>
                  <a:schemeClr val="tx1"/>
                </a:solidFill>
              </a:rPr>
              <a:t>Layer 1 protocols describe how to provide electrical, mechanical, operational, and functional connections </a:t>
            </a:r>
          </a:p>
          <a:p>
            <a:pPr lvl="1">
              <a:lnSpc>
                <a:spcPct val="105000"/>
              </a:lnSpc>
            </a:pPr>
            <a:r>
              <a:rPr lang="en-US" sz="1600" dirty="0">
                <a:solidFill>
                  <a:schemeClr val="tx1"/>
                </a:solidFill>
              </a:rPr>
              <a:t>Layer 2 protocols define how data is encapsulated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56145" y="3223830"/>
            <a:ext cx="6922026" cy="3500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1409845"/>
      </p:ext>
    </p:extLst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WAN Operations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0" y="1729789"/>
            <a:ext cx="5321297" cy="4924104"/>
          </a:xfrm>
        </p:spPr>
        <p:txBody>
          <a:bodyPr>
            <a:normAutofit/>
          </a:bodyPr>
          <a:lstStyle/>
          <a:p>
            <a:pPr>
              <a:lnSpc>
                <a:spcPct val="105000"/>
              </a:lnSpc>
            </a:pPr>
            <a:r>
              <a:rPr lang="en-US" sz="1600" dirty="0">
                <a:solidFill>
                  <a:schemeClr val="tx1"/>
                </a:solidFill>
              </a:rPr>
              <a:t>WAN Terms include:</a:t>
            </a:r>
          </a:p>
          <a:p>
            <a:pPr lvl="1">
              <a:lnSpc>
                <a:spcPct val="105000"/>
              </a:lnSpc>
            </a:pPr>
            <a:r>
              <a:rPr lang="en-US" sz="1400" b="1" dirty="0">
                <a:solidFill>
                  <a:schemeClr val="tx1"/>
                </a:solidFill>
              </a:rPr>
              <a:t>Customer Premises Equipment (CPE)</a:t>
            </a:r>
            <a:r>
              <a:rPr lang="en-US" sz="1400" dirty="0">
                <a:solidFill>
                  <a:schemeClr val="tx1"/>
                </a:solidFill>
              </a:rPr>
              <a:t> – owned by the business or leased from the service provider.</a:t>
            </a:r>
          </a:p>
          <a:p>
            <a:pPr lvl="1">
              <a:lnSpc>
                <a:spcPct val="105000"/>
              </a:lnSpc>
            </a:pPr>
            <a:r>
              <a:rPr lang="en-US" sz="1400" b="1" dirty="0">
                <a:solidFill>
                  <a:schemeClr val="tx1"/>
                </a:solidFill>
              </a:rPr>
              <a:t>Data Communications Equipment (DCE)</a:t>
            </a:r>
            <a:r>
              <a:rPr lang="en-US" sz="1400" dirty="0">
                <a:solidFill>
                  <a:schemeClr val="tx1"/>
                </a:solidFill>
              </a:rPr>
              <a:t> – provides an interface to connect subscribers to a communication link on the WAN cloud.</a:t>
            </a:r>
          </a:p>
          <a:p>
            <a:pPr lvl="1">
              <a:lnSpc>
                <a:spcPct val="105000"/>
              </a:lnSpc>
            </a:pPr>
            <a:r>
              <a:rPr lang="en-US" sz="1400" b="1" dirty="0">
                <a:solidFill>
                  <a:schemeClr val="tx1"/>
                </a:solidFill>
              </a:rPr>
              <a:t>Data Terminal Equipment (DTE)</a:t>
            </a:r>
            <a:r>
              <a:rPr lang="en-US" sz="1400" dirty="0">
                <a:solidFill>
                  <a:schemeClr val="tx1"/>
                </a:solidFill>
              </a:rPr>
              <a:t> – connects to the local loop through the DCE.</a:t>
            </a:r>
          </a:p>
          <a:p>
            <a:pPr lvl="1">
              <a:lnSpc>
                <a:spcPct val="105000"/>
              </a:lnSpc>
            </a:pPr>
            <a:r>
              <a:rPr lang="en-US" sz="1400" b="1" dirty="0">
                <a:solidFill>
                  <a:schemeClr val="tx1"/>
                </a:solidFill>
              </a:rPr>
              <a:t>Demarcation Point</a:t>
            </a:r>
            <a:r>
              <a:rPr lang="en-US" sz="1400" dirty="0">
                <a:solidFill>
                  <a:schemeClr val="tx1"/>
                </a:solidFill>
              </a:rPr>
              <a:t> – separates customer equipment from service provider equipment and is the place where the responsibility for the connection changes from the user to the service provider.</a:t>
            </a:r>
          </a:p>
          <a:p>
            <a:pPr lvl="1">
              <a:lnSpc>
                <a:spcPct val="105000"/>
              </a:lnSpc>
            </a:pPr>
            <a:r>
              <a:rPr lang="en-US" sz="1400" b="1" dirty="0">
                <a:solidFill>
                  <a:schemeClr val="tx1"/>
                </a:solidFill>
              </a:rPr>
              <a:t>Local Loop</a:t>
            </a:r>
            <a:r>
              <a:rPr lang="en-US" sz="1400" dirty="0">
                <a:solidFill>
                  <a:schemeClr val="tx1"/>
                </a:solidFill>
              </a:rPr>
              <a:t> – cable that connects the CPE to the CO of the service provider (last mile).</a:t>
            </a:r>
          </a:p>
          <a:p>
            <a:pPr lvl="1">
              <a:lnSpc>
                <a:spcPct val="105000"/>
              </a:lnSpc>
            </a:pPr>
            <a:r>
              <a:rPr lang="en-US" sz="1400" b="1" dirty="0">
                <a:solidFill>
                  <a:schemeClr val="tx1"/>
                </a:solidFill>
              </a:rPr>
              <a:t>Central Office (CO)</a:t>
            </a:r>
            <a:r>
              <a:rPr lang="en-US" sz="1400" dirty="0">
                <a:solidFill>
                  <a:schemeClr val="tx1"/>
                </a:solidFill>
              </a:rPr>
              <a:t> – local service provider facility or building that connects the CPE to the provider network.</a:t>
            </a:r>
          </a:p>
          <a:p>
            <a:pPr lvl="1">
              <a:lnSpc>
                <a:spcPct val="105000"/>
              </a:lnSpc>
            </a:pPr>
            <a:r>
              <a:rPr lang="en-US" sz="1400" b="1" dirty="0">
                <a:solidFill>
                  <a:schemeClr val="tx1"/>
                </a:solidFill>
              </a:rPr>
              <a:t>Toll network </a:t>
            </a:r>
            <a:r>
              <a:rPr lang="en-US" sz="1400" dirty="0">
                <a:solidFill>
                  <a:schemeClr val="tx1"/>
                </a:solidFill>
              </a:rPr>
              <a:t>– all the cabling and equipment inside the WAN provider network.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21298" y="1937970"/>
            <a:ext cx="3666495" cy="2837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382550"/>
      </p:ext>
    </p:extLst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WAN Operations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153100" y="1642555"/>
            <a:ext cx="5443830" cy="504945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5000"/>
              </a:lnSpc>
            </a:pPr>
            <a:r>
              <a:rPr lang="en-US" sz="1800" dirty="0">
                <a:solidFill>
                  <a:schemeClr val="tx1"/>
                </a:solidFill>
              </a:rPr>
              <a:t>WAN devices include:</a:t>
            </a:r>
          </a:p>
          <a:p>
            <a:pPr lvl="1">
              <a:lnSpc>
                <a:spcPct val="105000"/>
              </a:lnSpc>
            </a:pPr>
            <a:r>
              <a:rPr lang="en-US" sz="1600" b="1" dirty="0">
                <a:solidFill>
                  <a:schemeClr val="tx1"/>
                </a:solidFill>
              </a:rPr>
              <a:t>Dialup modem</a:t>
            </a:r>
            <a:r>
              <a:rPr lang="en-US" sz="1600" dirty="0">
                <a:solidFill>
                  <a:schemeClr val="tx1"/>
                </a:solidFill>
              </a:rPr>
              <a:t> – legacy WAN technology that converts digital signals into voice frequencies to be transmitted over the analog lines of the public telephone network.</a:t>
            </a:r>
          </a:p>
          <a:p>
            <a:pPr lvl="1">
              <a:lnSpc>
                <a:spcPct val="105000"/>
              </a:lnSpc>
            </a:pPr>
            <a:r>
              <a:rPr lang="en-US" sz="1600" b="1" dirty="0">
                <a:solidFill>
                  <a:schemeClr val="tx1"/>
                </a:solidFill>
              </a:rPr>
              <a:t>Access server </a:t>
            </a:r>
            <a:r>
              <a:rPr lang="en-US" sz="1600" dirty="0">
                <a:solidFill>
                  <a:schemeClr val="tx1"/>
                </a:solidFill>
              </a:rPr>
              <a:t>– legacy WAN technology that coordinates dial-in and dial-out user communications. </a:t>
            </a:r>
          </a:p>
          <a:p>
            <a:pPr lvl="1">
              <a:lnSpc>
                <a:spcPct val="105000"/>
              </a:lnSpc>
            </a:pPr>
            <a:r>
              <a:rPr lang="en-US" sz="1600" b="1" dirty="0">
                <a:solidFill>
                  <a:schemeClr val="tx1"/>
                </a:solidFill>
              </a:rPr>
              <a:t>Broadband modem </a:t>
            </a:r>
            <a:r>
              <a:rPr lang="en-US" sz="1600" dirty="0">
                <a:solidFill>
                  <a:schemeClr val="tx1"/>
                </a:solidFill>
              </a:rPr>
              <a:t>– used with high-speed DSL or cable Internet service</a:t>
            </a:r>
          </a:p>
          <a:p>
            <a:pPr lvl="1">
              <a:lnSpc>
                <a:spcPct val="105000"/>
              </a:lnSpc>
            </a:pPr>
            <a:r>
              <a:rPr lang="en-US" sz="1600" b="1" dirty="0">
                <a:solidFill>
                  <a:schemeClr val="tx1"/>
                </a:solidFill>
              </a:rPr>
              <a:t>CSU/DSU </a:t>
            </a:r>
            <a:r>
              <a:rPr lang="en-US" sz="1600" dirty="0">
                <a:solidFill>
                  <a:schemeClr val="tx1"/>
                </a:solidFill>
              </a:rPr>
              <a:t>– used to convert digital, leased-line signals into frames that the LAN can interpret and vice versa.</a:t>
            </a:r>
          </a:p>
          <a:p>
            <a:pPr lvl="1">
              <a:lnSpc>
                <a:spcPct val="105000"/>
              </a:lnSpc>
            </a:pPr>
            <a:r>
              <a:rPr lang="en-US" sz="1600" b="1" dirty="0">
                <a:solidFill>
                  <a:schemeClr val="tx1"/>
                </a:solidFill>
              </a:rPr>
              <a:t>WAN switch </a:t>
            </a:r>
            <a:r>
              <a:rPr lang="en-US" sz="1600" dirty="0">
                <a:solidFill>
                  <a:schemeClr val="tx1"/>
                </a:solidFill>
              </a:rPr>
              <a:t>– multiport internetworking device used in service provider networks</a:t>
            </a:r>
          </a:p>
          <a:p>
            <a:pPr lvl="1">
              <a:lnSpc>
                <a:spcPct val="105000"/>
              </a:lnSpc>
            </a:pPr>
            <a:r>
              <a:rPr lang="en-US" sz="1600" b="1" dirty="0">
                <a:solidFill>
                  <a:schemeClr val="tx1"/>
                </a:solidFill>
              </a:rPr>
              <a:t>Router</a:t>
            </a:r>
            <a:r>
              <a:rPr lang="en-US" sz="1600" dirty="0">
                <a:solidFill>
                  <a:schemeClr val="tx1"/>
                </a:solidFill>
              </a:rPr>
              <a:t> – provides internetworking and WAN access interface ports to connect to the service provider network</a:t>
            </a:r>
          </a:p>
          <a:p>
            <a:pPr lvl="1">
              <a:lnSpc>
                <a:spcPct val="105000"/>
              </a:lnSpc>
            </a:pPr>
            <a:r>
              <a:rPr lang="en-US" sz="1600" b="1" dirty="0">
                <a:solidFill>
                  <a:schemeClr val="tx1"/>
                </a:solidFill>
              </a:rPr>
              <a:t>Core router/Multilayer switch </a:t>
            </a:r>
            <a:r>
              <a:rPr lang="en-US" sz="1600" dirty="0">
                <a:solidFill>
                  <a:schemeClr val="tx1"/>
                </a:solidFill>
              </a:rPr>
              <a:t>– resides within the backbone of the WAN, supports multiple interfaces, and forwards IP packets at full line speed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96930" y="2230670"/>
            <a:ext cx="3547070" cy="2773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187585"/>
      </p:ext>
    </p:extLst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Circuit &amp; Packet Switched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128133" y="1583656"/>
            <a:ext cx="5375740" cy="4945275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5000"/>
              </a:lnSpc>
            </a:pPr>
            <a:r>
              <a:rPr lang="en-US" sz="2600" dirty="0">
                <a:solidFill>
                  <a:schemeClr val="tx1"/>
                </a:solidFill>
              </a:rPr>
              <a:t>WANs can operate as circuit-switched or packet-switched networks:</a:t>
            </a:r>
          </a:p>
          <a:p>
            <a:pPr lvl="1">
              <a:lnSpc>
                <a:spcPct val="105000"/>
              </a:lnSpc>
            </a:pPr>
            <a:r>
              <a:rPr lang="en-US" sz="2600" b="1" dirty="0">
                <a:solidFill>
                  <a:schemeClr val="tx1"/>
                </a:solidFill>
              </a:rPr>
              <a:t>Circuit-switched Networks</a:t>
            </a:r>
            <a:r>
              <a:rPr lang="en-US" sz="2600" dirty="0">
                <a:solidFill>
                  <a:schemeClr val="tx1"/>
                </a:solidFill>
              </a:rPr>
              <a:t> – establish a dedicated circuit between source and destination before the users may communicate, such as making a telephone call</a:t>
            </a:r>
          </a:p>
          <a:p>
            <a:pPr lvl="1">
              <a:lnSpc>
                <a:spcPct val="105000"/>
              </a:lnSpc>
            </a:pPr>
            <a:endParaRPr lang="en-US" sz="2600" dirty="0">
              <a:solidFill>
                <a:schemeClr val="tx1"/>
              </a:solidFill>
            </a:endParaRPr>
          </a:p>
          <a:p>
            <a:pPr lvl="1">
              <a:lnSpc>
                <a:spcPct val="105000"/>
              </a:lnSpc>
            </a:pPr>
            <a:r>
              <a:rPr lang="en-US" sz="2600" b="1" dirty="0">
                <a:solidFill>
                  <a:schemeClr val="tx1"/>
                </a:solidFill>
              </a:rPr>
              <a:t>Packet-Switched Networks </a:t>
            </a:r>
            <a:r>
              <a:rPr lang="en-US" sz="2600" dirty="0">
                <a:solidFill>
                  <a:schemeClr val="tx1"/>
                </a:solidFill>
              </a:rPr>
              <a:t>– split traffic into packets that are routed over a shared network and do not require a dedicated circuit between source and destination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58268" y="1962400"/>
            <a:ext cx="3520168" cy="209389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58268" y="4198020"/>
            <a:ext cx="3735084" cy="2424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118066"/>
      </p:ext>
    </p:extLst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67998" y="1947862"/>
            <a:ext cx="6608004" cy="1481138"/>
          </a:xfrm>
        </p:spPr>
        <p:txBody>
          <a:bodyPr/>
          <a:lstStyle/>
          <a:p>
            <a:pPr eaLnBrk="1" hangingPunct="1"/>
            <a:r>
              <a:rPr lang="en-US" sz="3600" dirty="0"/>
              <a:t>Selecting a WAN Technology</a:t>
            </a:r>
            <a:endParaRPr lang="en-US" sz="3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7627759"/>
      </p:ext>
    </p:extLst>
  </p:cSld>
  <p:clrMapOvr>
    <a:masterClrMapping/>
  </p:clrMapOvr>
  <p:transition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80923" y="699397"/>
            <a:ext cx="8772157" cy="838200"/>
          </a:xfrm>
        </p:spPr>
        <p:txBody>
          <a:bodyPr anchor="t"/>
          <a:lstStyle/>
          <a:p>
            <a:r>
              <a:rPr lang="en-US" sz="4000" dirty="0"/>
              <a:t>WAN Services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5001" y="1535113"/>
            <a:ext cx="3290835" cy="639762"/>
          </a:xfrm>
        </p:spPr>
        <p:txBody>
          <a:bodyPr>
            <a:normAutofit fontScale="85000" lnSpcReduction="20000"/>
          </a:bodyPr>
          <a:lstStyle/>
          <a:p>
            <a:r>
              <a:rPr lang="en-US" dirty="0">
                <a:solidFill>
                  <a:schemeClr val="tx1"/>
                </a:solidFill>
              </a:rPr>
              <a:t>Two way that a business can get WAN access: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80923" y="2174874"/>
            <a:ext cx="3717837" cy="444142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Private WAN Infrastructure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The business negotiates for dedicated or switched WAN access with a service provider.</a:t>
            </a:r>
          </a:p>
          <a:p>
            <a:r>
              <a:rPr lang="en-US" dirty="0">
                <a:solidFill>
                  <a:schemeClr val="tx1"/>
                </a:solidFill>
              </a:rPr>
              <a:t>Public WAN Infrastructure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WAN access is achieved through the Internet using broadband connections. VPNs secure the connections.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quarter" idx="4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42987" y="1955313"/>
            <a:ext cx="5020090" cy="4152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763309"/>
      </p:ext>
    </p:extLst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quarter" idx="4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80336" y="1502707"/>
            <a:ext cx="7582741" cy="5194892"/>
          </a:xfrm>
          <a:prstGeom prst="rect">
            <a:avLst/>
          </a:prstGeom>
        </p:spPr>
      </p:pic>
      <p:sp>
        <p:nvSpPr>
          <p:cNvPr id="10" name="Rectangle 2"/>
          <p:cNvSpPr>
            <a:spLocks noGrp="1" noChangeArrowheads="1"/>
          </p:cNvSpPr>
          <p:nvPr>
            <p:ph type="title"/>
          </p:nvPr>
        </p:nvSpPr>
        <p:spPr>
          <a:xfrm>
            <a:off x="190919" y="393191"/>
            <a:ext cx="8772157" cy="838200"/>
          </a:xfrm>
        </p:spPr>
        <p:txBody>
          <a:bodyPr anchor="t"/>
          <a:lstStyle/>
          <a:p>
            <a:r>
              <a:rPr lang="en-US" sz="1800" dirty="0"/>
              <a:t>Selecting a WAN Technology</a:t>
            </a:r>
            <a:br>
              <a:rPr lang="en-US" dirty="0"/>
            </a:br>
            <a:r>
              <a:rPr lang="en-US" dirty="0"/>
              <a:t>WAN Services (cont.)</a:t>
            </a:r>
          </a:p>
        </p:txBody>
      </p:sp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51415920-0D02-4C6D-BA19-E5A5B8501F36}"/>
              </a:ext>
            </a:extLst>
          </p:cNvPr>
          <p:cNvSpPr txBox="1">
            <a:spLocks/>
          </p:cNvSpPr>
          <p:nvPr/>
        </p:nvSpPr>
        <p:spPr>
          <a:xfrm>
            <a:off x="207113" y="1671546"/>
            <a:ext cx="2497015" cy="154923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2400" b="0" kern="120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None/>
              <a:defRPr sz="20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None/>
              <a:defRPr sz="16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6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None/>
              <a:defRPr lang="en-US" sz="16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lang="en-US" sz="16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None/>
              <a:defRPr lang="en-US" sz="16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lang="en-US" sz="16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solidFill>
                  <a:schemeClr val="tx1"/>
                </a:solidFill>
              </a:rPr>
              <a:t>This topology illustrates some of these WAN access technologies.</a:t>
            </a:r>
          </a:p>
        </p:txBody>
      </p:sp>
    </p:spTree>
    <p:extLst>
      <p:ext uri="{BB962C8B-B14F-4D97-AF65-F5344CB8AC3E}">
        <p14:creationId xmlns:p14="http://schemas.microsoft.com/office/powerpoint/2010/main" val="2005597170"/>
      </p:ext>
    </p:extLst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sz="4000" dirty="0"/>
            </a:br>
            <a:r>
              <a:rPr lang="en-US" sz="4000" dirty="0"/>
              <a:t>Private WAN Infrastructures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642168" y="1743169"/>
            <a:ext cx="1797934" cy="2040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Advantages: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>
                <a:latin typeface="+mn-lt"/>
              </a:rPr>
              <a:t>Simplicity 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>
                <a:latin typeface="+mn-lt"/>
              </a:rPr>
              <a:t>Quality 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>
                <a:latin typeface="+mn-lt"/>
              </a:rPr>
              <a:t>Availability </a:t>
            </a:r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729467" y="1782617"/>
            <a:ext cx="2407535" cy="15942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Disadvantages: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Cost 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Limited flexibility </a:t>
            </a:r>
          </a:p>
          <a:p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177" y="3620835"/>
            <a:ext cx="6923809" cy="295238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0918" y="1406769"/>
            <a:ext cx="267286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/>
              <a:t>Dialup</a:t>
            </a:r>
          </a:p>
        </p:txBody>
      </p:sp>
    </p:spTree>
    <p:extLst>
      <p:ext uri="{BB962C8B-B14F-4D97-AF65-F5344CB8AC3E}">
        <p14:creationId xmlns:p14="http://schemas.microsoft.com/office/powerpoint/2010/main" val="279942736"/>
      </p:ext>
    </p:extLst>
  </p:cSld>
  <p:clrMapOvr>
    <a:masterClrMapping/>
  </p:clrMapOvr>
  <p:transition spd="med"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426193"/>
            <a:ext cx="8042276" cy="1336956"/>
          </a:xfrm>
        </p:spPr>
        <p:txBody>
          <a:bodyPr/>
          <a:lstStyle/>
          <a:p>
            <a:r>
              <a:rPr lang="en-GB" sz="3600" dirty="0"/>
              <a:t>Integrated Services Digital Network</a:t>
            </a:r>
            <a:endParaRPr lang="en-US" sz="36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42147" y="2360810"/>
            <a:ext cx="26728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Integrated Services Digital Network </a:t>
            </a:r>
            <a:r>
              <a:rPr lang="en-GB" b="1" dirty="0"/>
              <a:t>(ISDN)</a:t>
            </a:r>
            <a:endParaRPr 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47881" y="2053616"/>
            <a:ext cx="4667080" cy="282229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683" y="5217642"/>
            <a:ext cx="4466561" cy="135172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0413" y="5183466"/>
            <a:ext cx="4611756" cy="149759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320800" y="4869534"/>
            <a:ext cx="1669143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ISDN BRI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100054" y="4875913"/>
            <a:ext cx="1669143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ISDN PRI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832324" y="1797325"/>
            <a:ext cx="2298193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Sample ISDN Topology</a:t>
            </a:r>
          </a:p>
        </p:txBody>
      </p:sp>
    </p:spTree>
    <p:extLst>
      <p:ext uri="{BB962C8B-B14F-4D97-AF65-F5344CB8AC3E}">
        <p14:creationId xmlns:p14="http://schemas.microsoft.com/office/powerpoint/2010/main" val="1605731376"/>
      </p:ext>
    </p:extLst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Frame Relay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18989" y="1996368"/>
            <a:ext cx="3815339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 err="1"/>
              <a:t>PVCs</a:t>
            </a:r>
            <a:r>
              <a:rPr lang="en-US" sz="2000" dirty="0"/>
              <a:t> carry both voice and data traffic.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PVCs are uniquely identified by a data-link connection identifier (DLCI).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PVCs and DLCIs ensure bidirectional communication from one DTE device to another.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R1 uses DLCI 102 to reach R2 while R2 uses DLCI 201 to reach R1.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4843" y="1828800"/>
            <a:ext cx="4884146" cy="4431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590306"/>
      </p:ext>
    </p:extLst>
  </p:cSld>
  <p:clrMapOvr>
    <a:masterClrMapping/>
  </p:clrMapOvr>
  <p:transition spd="med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541968" y="432473"/>
            <a:ext cx="8042276" cy="1336956"/>
          </a:xfrm>
        </p:spPr>
        <p:txBody>
          <a:bodyPr/>
          <a:lstStyle/>
          <a:p>
            <a:r>
              <a:rPr lang="en-GB" sz="4000" dirty="0"/>
              <a:t>Asynchronous transfer mode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1181" y="1861600"/>
            <a:ext cx="7943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Built on a cell-based architecture, rather than on a frame-based architecture. ATM cells are always a fixed length of 53 bytes. 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83225" y="2728364"/>
            <a:ext cx="5798238" cy="3909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009557"/>
      </p:ext>
    </p:extLst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Ethernet WAN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0918" y="1406769"/>
            <a:ext cx="267286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/>
              <a:t>Ethernet WAN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8741" y="1921564"/>
            <a:ext cx="4208918" cy="41888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Bef>
                <a:spcPts val="600"/>
              </a:spcBef>
            </a:pPr>
            <a:r>
              <a:rPr lang="en-US" dirty="0"/>
              <a:t>Features and Benefits of Ethernet WAN include:</a:t>
            </a:r>
          </a:p>
          <a:p>
            <a:pPr marL="236538" indent="-236538" algn="l" defTabSz="814388">
              <a:lnSpc>
                <a:spcPct val="95000"/>
              </a:lnSpc>
              <a:spcBef>
                <a:spcPts val="6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dirty="0"/>
              <a:t>Reduced expenses and administration </a:t>
            </a:r>
          </a:p>
          <a:p>
            <a:pPr marL="236538" indent="-236538" algn="l" defTabSz="814388">
              <a:lnSpc>
                <a:spcPct val="95000"/>
              </a:lnSpc>
              <a:spcBef>
                <a:spcPts val="6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dirty="0"/>
              <a:t>Easy integration with existing networks </a:t>
            </a:r>
          </a:p>
          <a:p>
            <a:pPr marL="236538" indent="-236538" algn="l" defTabSz="814388">
              <a:lnSpc>
                <a:spcPct val="95000"/>
              </a:lnSpc>
              <a:spcBef>
                <a:spcPts val="6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dirty="0"/>
              <a:t>Enhanced business productivity </a:t>
            </a:r>
          </a:p>
          <a:p>
            <a:pPr marL="236538" indent="-236538" algn="l" defTabSz="814388">
              <a:lnSpc>
                <a:spcPct val="95000"/>
              </a:lnSpc>
              <a:spcBef>
                <a:spcPts val="6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dirty="0"/>
              <a:t>Service providers now offer Ethernet WAN service using fiber-optic cabling.</a:t>
            </a:r>
          </a:p>
          <a:p>
            <a:pPr marL="236538" indent="-236538" algn="l" defTabSz="814388">
              <a:lnSpc>
                <a:spcPct val="95000"/>
              </a:lnSpc>
              <a:spcBef>
                <a:spcPts val="6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dirty="0"/>
              <a:t>Known as Metropolitan Ethernet (</a:t>
            </a:r>
            <a:r>
              <a:rPr lang="en-US" dirty="0" err="1"/>
              <a:t>MetroE</a:t>
            </a:r>
            <a:r>
              <a:rPr lang="en-US" dirty="0"/>
              <a:t>), Ethernet over MPLS (</a:t>
            </a:r>
            <a:r>
              <a:rPr lang="en-US" dirty="0" err="1"/>
              <a:t>EoMPLS</a:t>
            </a:r>
            <a:r>
              <a:rPr lang="en-US" dirty="0"/>
              <a:t>), and Virtual Private LAN Service (VPLS).</a:t>
            </a:r>
            <a:endParaRPr lang="en-US" sz="16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12494" y="1627660"/>
            <a:ext cx="4544336" cy="391698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512494" y="5830326"/>
            <a:ext cx="4572000" cy="560153"/>
          </a:xfrm>
          <a:prstGeom prst="rect">
            <a:avLst/>
          </a:prstGeom>
        </p:spPr>
        <p:txBody>
          <a:bodyPr>
            <a:spAutoFit/>
          </a:bodyPr>
          <a:lstStyle/>
          <a:p>
            <a:pPr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</a:pPr>
            <a:r>
              <a:rPr lang="en-US" sz="1600" b="1" dirty="0"/>
              <a:t>Note</a:t>
            </a:r>
            <a:r>
              <a:rPr lang="en-US" sz="1600" dirty="0"/>
              <a:t>: Commonly used to replace the traditional Frame Relay and ATM WAN links.</a:t>
            </a:r>
          </a:p>
        </p:txBody>
      </p:sp>
    </p:spTree>
    <p:extLst>
      <p:ext uri="{BB962C8B-B14F-4D97-AF65-F5344CB8AC3E}">
        <p14:creationId xmlns:p14="http://schemas.microsoft.com/office/powerpoint/2010/main" val="3649225849"/>
      </p:ext>
    </p:extLst>
  </p:cSld>
  <p:clrMapOvr>
    <a:masterClrMapping/>
  </p:clrMapOvr>
  <p:transition spd="med"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309172"/>
            <a:ext cx="8042276" cy="1336956"/>
          </a:xfrm>
        </p:spPr>
        <p:txBody>
          <a:bodyPr/>
          <a:lstStyle/>
          <a:p>
            <a:r>
              <a:rPr lang="en-US" sz="4000" dirty="0"/>
              <a:t>Multiprotocol Label Switching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1791" y="1819028"/>
            <a:ext cx="87596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Multiprotocol Label Switching (MPLS) is a multiprotocol high-performance WAN technology that directs data from one router to the next, based on short path labels rather than IP network addresses.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3915" y="2964250"/>
            <a:ext cx="6657143" cy="3695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238753"/>
      </p:ext>
    </p:extLst>
  </p:cSld>
  <p:clrMapOvr>
    <a:masterClrMapping/>
  </p:clrMapOvr>
  <p:transition spd="med"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295050"/>
            <a:ext cx="8042276" cy="1336956"/>
          </a:xfrm>
        </p:spPr>
        <p:txBody>
          <a:bodyPr/>
          <a:lstStyle/>
          <a:p>
            <a:r>
              <a:rPr lang="en-US" sz="3600" dirty="0"/>
              <a:t>Very Small Aperture Terminal</a:t>
            </a:r>
            <a:endParaRPr lang="en-US" sz="7200" dirty="0"/>
          </a:p>
        </p:txBody>
      </p:sp>
      <p:sp>
        <p:nvSpPr>
          <p:cNvPr id="4" name="TextBox 3"/>
          <p:cNvSpPr txBox="1"/>
          <p:nvPr/>
        </p:nvSpPr>
        <p:spPr>
          <a:xfrm>
            <a:off x="237909" y="2827360"/>
            <a:ext cx="29146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Very small aperture terminal (VSAT) -  a solution that creates a private WAN using satellite communications. 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8637" y="1896283"/>
            <a:ext cx="5342857" cy="4666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096255"/>
      </p:ext>
    </p:extLst>
  </p:cSld>
  <p:clrMapOvr>
    <a:masterClrMapping/>
  </p:clrMapOvr>
  <p:transition spd="med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537627" y="375489"/>
            <a:ext cx="8042276" cy="1336956"/>
          </a:xfrm>
        </p:spPr>
        <p:txBody>
          <a:bodyPr/>
          <a:lstStyle/>
          <a:p>
            <a:r>
              <a:rPr lang="en-US" sz="4000" dirty="0"/>
              <a:t>Digital Subscriber Link (DSL)</a:t>
            </a:r>
            <a:endParaRPr lang="en-US" sz="8000" dirty="0"/>
          </a:p>
        </p:txBody>
      </p:sp>
      <p:sp>
        <p:nvSpPr>
          <p:cNvPr id="6" name="TextBox 5"/>
          <p:cNvSpPr txBox="1"/>
          <p:nvPr/>
        </p:nvSpPr>
        <p:spPr>
          <a:xfrm>
            <a:off x="185529" y="2048941"/>
            <a:ext cx="3349763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Always-on connection technology that uses existing twisted-pair telephone lines to transport high-bandwidth data, and provides IP services to subscribers. 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A DSL modem converts an Ethernet signal from the user device to a DSL signal, which is transmitted to the central office.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09091" y="1968245"/>
            <a:ext cx="5275882" cy="3803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634672"/>
      </p:ext>
    </p:extLst>
  </p:cSld>
  <p:clrMapOvr>
    <a:masterClrMapping/>
  </p:clrMapOvr>
  <p:transition spd="med"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Cable</a:t>
            </a:r>
            <a:endParaRPr lang="en-US" sz="8000" dirty="0"/>
          </a:p>
        </p:txBody>
      </p:sp>
      <p:sp>
        <p:nvSpPr>
          <p:cNvPr id="6" name="TextBox 5"/>
          <p:cNvSpPr txBox="1"/>
          <p:nvPr/>
        </p:nvSpPr>
        <p:spPr>
          <a:xfrm>
            <a:off x="209550" y="2743725"/>
            <a:ext cx="2647950" cy="2877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Network access is available from some cable television networks. 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Cable modems provide an always-on connection and a simple installation. 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78514" y="1980956"/>
            <a:ext cx="5215976" cy="3904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227815"/>
      </p:ext>
    </p:extLst>
  </p:cSld>
  <p:clrMapOvr>
    <a:masterClrMapping/>
  </p:clrMapOvr>
  <p:transition spd="med"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Wireless</a:t>
            </a:r>
            <a:endParaRPr lang="en-US" sz="8000" dirty="0"/>
          </a:p>
        </p:txBody>
      </p:sp>
      <p:sp>
        <p:nvSpPr>
          <p:cNvPr id="4" name="TextBox 3"/>
          <p:cNvSpPr txBox="1"/>
          <p:nvPr/>
        </p:nvSpPr>
        <p:spPr>
          <a:xfrm>
            <a:off x="199155" y="1790861"/>
            <a:ext cx="4075811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New developments in broadband wireless technology: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b="1" dirty="0"/>
              <a:t>Municipal Wi-Fi</a:t>
            </a:r>
            <a:r>
              <a:rPr lang="en-US" sz="2000" dirty="0"/>
              <a:t> – Many cities have begun setting up municipal wireless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b="1" dirty="0"/>
              <a:t>WiMAX</a:t>
            </a:r>
            <a:r>
              <a:rPr lang="en-US" sz="2000" dirty="0"/>
              <a:t> – Worldwide Interoperability for Microwave Access (WiMAX) is a new technology that is just beginning to come into use.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b="1" dirty="0"/>
              <a:t>Satellite Internet</a:t>
            </a:r>
            <a:r>
              <a:rPr lang="en-US" sz="2000" dirty="0"/>
              <a:t> - Typically used by rural users where cable and DSL are not available.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34368" y="2469462"/>
            <a:ext cx="4809632" cy="3347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961869"/>
      </p:ext>
    </p:extLst>
  </p:cSld>
  <p:clrMapOvr>
    <a:masterClrMapping/>
  </p:clrMapOvr>
  <p:transition spd="med"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Cellular Technology </a:t>
            </a:r>
            <a:endParaRPr lang="en-US" sz="8000" dirty="0"/>
          </a:p>
        </p:txBody>
      </p:sp>
      <p:sp>
        <p:nvSpPr>
          <p:cNvPr id="5" name="TextBox 4"/>
          <p:cNvSpPr txBox="1"/>
          <p:nvPr/>
        </p:nvSpPr>
        <p:spPr>
          <a:xfrm>
            <a:off x="190918" y="1406769"/>
            <a:ext cx="267286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/>
              <a:t>3G/4G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17845" y="1836330"/>
            <a:ext cx="7773706" cy="19620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Common cellular industry terms include: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b="1" dirty="0" err="1"/>
              <a:t>3G</a:t>
            </a:r>
            <a:r>
              <a:rPr lang="en-US" b="1" dirty="0"/>
              <a:t>/4G Wireless</a:t>
            </a:r>
            <a:r>
              <a:rPr lang="en-US" dirty="0"/>
              <a:t> – Abbreviation for 3rd generation and 4th generation cellular access. These technologies support wireless Internet access.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b="1" dirty="0"/>
              <a:t>Long-Term Evolution (LTE) </a:t>
            </a:r>
            <a:r>
              <a:rPr lang="en-US" dirty="0"/>
              <a:t>– A newer and faster technology, considered to be part of the 4th generation (4G) technology.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045" y="4053648"/>
            <a:ext cx="6695238" cy="2497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004279"/>
      </p:ext>
    </p:extLst>
  </p:cSld>
  <p:clrMapOvr>
    <a:masterClrMapping/>
  </p:clrMapOvr>
  <p:transition spd="med"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07576"/>
            <a:ext cx="8042276" cy="1290233"/>
          </a:xfrm>
        </p:spPr>
        <p:txBody>
          <a:bodyPr/>
          <a:lstStyle/>
          <a:p>
            <a:r>
              <a:rPr lang="en-US" sz="3600" dirty="0"/>
              <a:t>Virtual Private Networks </a:t>
            </a:r>
            <a:endParaRPr lang="en-US" sz="8000" dirty="0"/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193869" y="1609001"/>
            <a:ext cx="4762444" cy="5027531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Public WANs rely on VPNs for securing data between private networks as it crosses a public network, such as the Internet. </a:t>
            </a:r>
          </a:p>
          <a:p>
            <a:r>
              <a:rPr lang="en-US" sz="2000" dirty="0">
                <a:solidFill>
                  <a:schemeClr val="tx1"/>
                </a:solidFill>
              </a:rPr>
              <a:t>Benefits: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Cost savings 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Security 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Scalability 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Compatibility with broadband technology </a:t>
            </a:r>
            <a:endParaRPr lang="en-US" sz="2000" dirty="0">
              <a:solidFill>
                <a:schemeClr val="tx1"/>
              </a:solidFill>
            </a:endParaRPr>
          </a:p>
          <a:p>
            <a:r>
              <a:rPr lang="en-US" sz="2000" dirty="0">
                <a:solidFill>
                  <a:schemeClr val="tx1"/>
                </a:solidFill>
              </a:rPr>
              <a:t>Two types of VPN: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Site-to-site VPNs 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Remote-access VPNs 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24712" y="1475589"/>
            <a:ext cx="3398260" cy="280541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24712" y="4456323"/>
            <a:ext cx="3587634" cy="235165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383579" y="1533861"/>
            <a:ext cx="1269899" cy="313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b="1" dirty="0"/>
              <a:t>Site-to-Site</a:t>
            </a:r>
          </a:p>
        </p:txBody>
      </p:sp>
      <p:sp>
        <p:nvSpPr>
          <p:cNvPr id="8" name="Rectangle 7"/>
          <p:cNvSpPr/>
          <p:nvPr/>
        </p:nvSpPr>
        <p:spPr>
          <a:xfrm>
            <a:off x="6496685" y="4229130"/>
            <a:ext cx="1721946" cy="313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b="1" dirty="0"/>
              <a:t>Remote-Access</a:t>
            </a:r>
          </a:p>
        </p:txBody>
      </p:sp>
    </p:spTree>
    <p:extLst>
      <p:ext uri="{BB962C8B-B14F-4D97-AF65-F5344CB8AC3E}">
        <p14:creationId xmlns:p14="http://schemas.microsoft.com/office/powerpoint/2010/main" val="4121985757"/>
      </p:ext>
    </p:extLst>
  </p:cSld>
  <p:clrMapOvr>
    <a:masterClrMapping/>
  </p:clrMapOvr>
  <p:transition spd="med"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237196"/>
            <a:ext cx="8042276" cy="1336956"/>
          </a:xfrm>
        </p:spPr>
        <p:txBody>
          <a:bodyPr/>
          <a:lstStyle/>
          <a:p>
            <a:br>
              <a:rPr lang="en-US" sz="4000" dirty="0"/>
            </a:br>
            <a:r>
              <a:rPr lang="en-US" sz="4000" dirty="0"/>
              <a:t>Selecting WAN Services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213109" y="1642185"/>
            <a:ext cx="8327990" cy="540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Answer the following questions when choosing a WAN Connection: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907" y="2452316"/>
            <a:ext cx="4626685" cy="3074277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4683964" y="3395543"/>
            <a:ext cx="4460036" cy="1479224"/>
            <a:chOff x="4683964" y="3666848"/>
            <a:chExt cx="4460036" cy="1479224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683964" y="4109776"/>
              <a:ext cx="4460036" cy="1036296"/>
            </a:xfrm>
            <a:prstGeom prst="rect">
              <a:avLst/>
            </a:prstGeom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752870" y="3666848"/>
              <a:ext cx="2836955" cy="54341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49243310"/>
      </p:ext>
    </p:extLst>
  </p:cSld>
  <p:clrMapOvr>
    <a:masterClrMapping/>
  </p:clrMapOvr>
  <p:transition spd="med"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80709" y="2193885"/>
            <a:ext cx="3854450" cy="1481138"/>
          </a:xfrm>
        </p:spPr>
        <p:txBody>
          <a:bodyPr/>
          <a:lstStyle/>
          <a:p>
            <a:pPr eaLnBrk="1" hangingPunct="1"/>
            <a:r>
              <a:rPr lang="en-US" sz="4000" dirty="0"/>
              <a:t>Summary &amp; Questions</a:t>
            </a:r>
            <a:endParaRPr lang="en-US" sz="40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1915867"/>
      </p:ext>
    </p:extLst>
  </p:cSld>
  <p:clrMapOvr>
    <a:masterClrMapping/>
  </p:clrMapOvr>
  <p:transition>
    <p:wipe dir="r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2426</TotalTime>
  <Words>1143</Words>
  <Application>Microsoft Office PowerPoint</Application>
  <PresentationFormat>On-screen Show (4:3)</PresentationFormat>
  <Paragraphs>167</Paragraphs>
  <Slides>29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Calibri</vt:lpstr>
      <vt:lpstr>News Gothic MT</vt:lpstr>
      <vt:lpstr>Wingdings</vt:lpstr>
      <vt:lpstr>Wingdings 2</vt:lpstr>
      <vt:lpstr>Breeze</vt:lpstr>
      <vt:lpstr>WAN Concepts</vt:lpstr>
      <vt:lpstr>Sections &amp; Objectives</vt:lpstr>
      <vt:lpstr>WAN Technologies Overview</vt:lpstr>
      <vt:lpstr> Purpose of WANs</vt:lpstr>
      <vt:lpstr> WAN Topologies</vt:lpstr>
      <vt:lpstr> WAN Topologies cont..</vt:lpstr>
      <vt:lpstr> WANs for Businesses</vt:lpstr>
      <vt:lpstr> WANs for Businesses cont..</vt:lpstr>
      <vt:lpstr>WAN Operations</vt:lpstr>
      <vt:lpstr>WAN Operations</vt:lpstr>
      <vt:lpstr>WAN Operations</vt:lpstr>
      <vt:lpstr>Circuit &amp; Packet Switched</vt:lpstr>
      <vt:lpstr>Selecting a WAN Technology</vt:lpstr>
      <vt:lpstr>WAN Services</vt:lpstr>
      <vt:lpstr>Selecting a WAN Technology WAN Services (cont.)</vt:lpstr>
      <vt:lpstr> Private WAN Infrastructures</vt:lpstr>
      <vt:lpstr>Integrated Services Digital Network</vt:lpstr>
      <vt:lpstr>Frame Relay</vt:lpstr>
      <vt:lpstr>Asynchronous transfer mode</vt:lpstr>
      <vt:lpstr>Ethernet WAN</vt:lpstr>
      <vt:lpstr>Multiprotocol Label Switching</vt:lpstr>
      <vt:lpstr>Very Small Aperture Terminal</vt:lpstr>
      <vt:lpstr>Digital Subscriber Link (DSL)</vt:lpstr>
      <vt:lpstr>Cable</vt:lpstr>
      <vt:lpstr>Wireless</vt:lpstr>
      <vt:lpstr>Cellular Technology </vt:lpstr>
      <vt:lpstr>Virtual Private Networks </vt:lpstr>
      <vt:lpstr> Selecting WAN Services</vt:lpstr>
      <vt:lpstr>Summary &amp; Questions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152</cp:revision>
  <dcterms:created xsi:type="dcterms:W3CDTF">2011-10-03T10:20:59Z</dcterms:created>
  <dcterms:modified xsi:type="dcterms:W3CDTF">2020-01-29T21:51:40Z</dcterms:modified>
</cp:coreProperties>
</file>