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80" r:id="rId5"/>
    <p:sldId id="261" r:id="rId6"/>
    <p:sldId id="263" r:id="rId7"/>
    <p:sldId id="262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234" y="1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528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602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503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492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458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320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484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707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318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703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5624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38244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129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475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695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556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161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9291DE-3014-45B8-892B-5B3B79FACD60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3826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6620968" cy="3329581"/>
          </a:xfrm>
        </p:spPr>
        <p:txBody>
          <a:bodyPr/>
          <a:lstStyle/>
          <a:p>
            <a:r>
              <a:rPr lang="en-GB" sz="6000" dirty="0" smtClean="0"/>
              <a:t>Theories of International </a:t>
            </a:r>
            <a:r>
              <a:rPr lang="en-GB" sz="6000" dirty="0"/>
              <a:t>trade and globalization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4437112"/>
            <a:ext cx="6620968" cy="861420"/>
          </a:xfrm>
        </p:spPr>
        <p:txBody>
          <a:bodyPr>
            <a:noAutofit/>
          </a:bodyPr>
          <a:lstStyle/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77161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888050"/>
          </a:xfrm>
        </p:spPr>
        <p:txBody>
          <a:bodyPr/>
          <a:lstStyle/>
          <a:p>
            <a:r>
              <a:rPr lang="en-GB" sz="3600" dirty="0"/>
              <a:t>Trends in world trade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12776"/>
            <a:ext cx="7272692" cy="4691615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Exports</a:t>
            </a:r>
            <a:r>
              <a:rPr lang="en-GB" dirty="0"/>
              <a:t> – products leaving a country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Imports</a:t>
            </a:r>
            <a:r>
              <a:rPr lang="en-GB" dirty="0"/>
              <a:t> – products entering a country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Historically, developed countries are the main forces, but that lead is diminishing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Triad countries</a:t>
            </a:r>
            <a:r>
              <a:rPr lang="en-GB" dirty="0"/>
              <a:t>:  Europe, North American and Japan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Developed countries account for half of merchandise trade and two-thirds of trade in services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Growing integration of developing countries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Over two-thirds of world trade is in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intermediate goods</a:t>
            </a:r>
          </a:p>
        </p:txBody>
      </p:sp>
    </p:spTree>
    <p:extLst>
      <p:ext uri="{BB962C8B-B14F-4D97-AF65-F5344CB8AC3E}">
        <p14:creationId xmlns:p14="http://schemas.microsoft.com/office/powerpoint/2010/main" val="3040669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188640"/>
            <a:ext cx="7054644" cy="1248090"/>
          </a:xfrm>
        </p:spPr>
        <p:txBody>
          <a:bodyPr/>
          <a:lstStyle/>
          <a:p>
            <a:r>
              <a:rPr lang="en-GB" sz="3600" dirty="0"/>
              <a:t>The rise of developing countries in global trade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628800"/>
            <a:ext cx="7200800" cy="4195481"/>
          </a:xfrm>
        </p:spPr>
        <p:txBody>
          <a:bodyPr>
            <a:normAutofit fontScale="925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Countries with low costs and abundant labour have promoted economic growth based on export-oriented manufacturing – China is the leading example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Participation in value chains has been aided by attracting FDI – such as electronics and textiles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China is the world’s leading merchandise exporter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Half of China’s exports and imports are intermediate goods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The US is the leading merchandise importer, but  the US has a huge trade deficit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81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23528" y="332656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Trade profiles of contrasting countries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49987"/>
            <a:ext cx="6516216" cy="440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675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/>
          <a:lstStyle/>
          <a:p>
            <a:r>
              <a:rPr lang="en-GB" sz="3600" dirty="0"/>
              <a:t>International trade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556792"/>
            <a:ext cx="7344816" cy="4195481"/>
          </a:xfrm>
        </p:spPr>
        <p:txBody>
          <a:bodyPr>
            <a:normAutofit/>
          </a:bodyPr>
          <a:lstStyle/>
          <a:p>
            <a:pPr marL="342900" indent="-342900">
              <a:buFont typeface="Courier New" pitchFamily="49" charset="0"/>
              <a:buChar char="o"/>
              <a:defRPr/>
            </a:pPr>
            <a:r>
              <a:rPr lang="en-GB" sz="2200" dirty="0"/>
              <a:t>Theory of </a:t>
            </a: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comparative advantage </a:t>
            </a:r>
            <a:r>
              <a:rPr lang="en-GB" sz="2200" dirty="0"/>
              <a:t>(Ricardo)</a:t>
            </a:r>
          </a:p>
          <a:p>
            <a:pPr marL="594900" indent="-342900">
              <a:defRPr/>
            </a:pPr>
            <a:r>
              <a:rPr lang="en-GB" sz="1800" dirty="0"/>
              <a:t>Points to countries specializing in particular industries in which they are most efficient, and trading with other countries to acquire other products</a:t>
            </a:r>
          </a:p>
          <a:p>
            <a:pPr marL="342900" indent="-34290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Product life cycle theory </a:t>
            </a:r>
            <a:r>
              <a:rPr lang="en-GB" sz="2200" dirty="0"/>
              <a:t>(Vernon) – links trade and FDI</a:t>
            </a:r>
          </a:p>
          <a:p>
            <a:pPr marL="342900" indent="-342900">
              <a:buFont typeface="Courier New" pitchFamily="49" charset="0"/>
              <a:buChar char="o"/>
              <a:defRPr/>
            </a:pPr>
            <a:r>
              <a:rPr lang="en-GB" sz="2200" dirty="0"/>
              <a:t>Newer trade theories  </a:t>
            </a:r>
          </a:p>
          <a:p>
            <a:pPr marL="594900" indent="-342900">
              <a:defRPr/>
            </a:pPr>
            <a:r>
              <a:rPr lang="en-GB" sz="1800" dirty="0"/>
              <a:t>Focus on globalized production, especially for complex products (Krugman)</a:t>
            </a:r>
          </a:p>
          <a:p>
            <a:pPr marL="594900" indent="-342900">
              <a:defRPr/>
            </a:pPr>
            <a:r>
              <a:rPr lang="en-GB" sz="1800" dirty="0"/>
              <a:t>Take into account innovation, economies of scale</a:t>
            </a:r>
          </a:p>
          <a:p>
            <a:pPr marL="594900" indent="-34290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First-mover advantages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96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055380" cy="1400530"/>
          </a:xfrm>
        </p:spPr>
        <p:txBody>
          <a:bodyPr/>
          <a:lstStyle/>
          <a:p>
            <a:r>
              <a:rPr lang="en-GB" sz="3600" dirty="0"/>
              <a:t>Porter: the competitive advantage of nations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700808"/>
            <a:ext cx="6912768" cy="4224226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Competitive advantage </a:t>
            </a:r>
            <a:r>
              <a:rPr lang="en-GB" dirty="0"/>
              <a:t>– Why are some countries more successful than others?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Every country has four attributes: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Factor conditions</a:t>
            </a:r>
            <a:r>
              <a:rPr lang="en-GB" dirty="0"/>
              <a:t>, such as skilled labour and natural resources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Demand conditions </a:t>
            </a:r>
            <a:r>
              <a:rPr lang="en-GB" dirty="0"/>
              <a:t>– home demand for goods and services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Related and supporting industries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Firm strategy, structure and rivalry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Two other variables:</a:t>
            </a:r>
          </a:p>
          <a:p>
            <a:pPr lvl="1"/>
            <a:r>
              <a:rPr lang="en-GB" dirty="0"/>
              <a:t>Chance and the role of government </a:t>
            </a:r>
          </a:p>
        </p:txBody>
      </p:sp>
    </p:spTree>
    <p:extLst>
      <p:ext uri="{BB962C8B-B14F-4D97-AF65-F5344CB8AC3E}">
        <p14:creationId xmlns:p14="http://schemas.microsoft.com/office/powerpoint/2010/main" val="1909262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055380" cy="1400530"/>
          </a:xfrm>
        </p:spPr>
        <p:txBody>
          <a:bodyPr/>
          <a:lstStyle/>
          <a:p>
            <a:r>
              <a:rPr lang="en-GB" sz="3600" dirty="0"/>
              <a:t>How do national interests affect trade?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700808"/>
            <a:ext cx="7272808" cy="4195481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Industrialization can be promoted by restricting imported products –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import substitution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Restricting imports can help to protect domestic jobs, but can lead to loss of competitiveness in the long term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Consumers usually benefit from freer trade, due to greater choice and keener prices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Strategic trade policy </a:t>
            </a:r>
            <a:r>
              <a:rPr lang="en-GB" dirty="0"/>
              <a:t>can be used to benefit domestic firms and to foster foreign policy objectives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National culture can be promoted by restricting the import of cultural products and availability of foreign media content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43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08" y="1988840"/>
            <a:ext cx="8028384" cy="3081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539552" y="332656"/>
            <a:ext cx="7055380" cy="140053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dirty="0" smtClean="0"/>
              <a:t>The free trade debate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545704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210</TotalTime>
  <Words>379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Theories of International trade and globalization</vt:lpstr>
      <vt:lpstr>Trends in world trade</vt:lpstr>
      <vt:lpstr>The rise of developing countries in global trade</vt:lpstr>
      <vt:lpstr>PowerPoint Presentation</vt:lpstr>
      <vt:lpstr>International trade theories</vt:lpstr>
      <vt:lpstr>Porter: the competitive advantage of nations</vt:lpstr>
      <vt:lpstr>How do national interests affect trade?</vt:lpstr>
      <vt:lpstr>PowerPoint Presentation</vt:lpstr>
    </vt:vector>
  </TitlesOfParts>
  <Company>Macmillan Publishing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Jayatunga, Nikini</dc:creator>
  <cp:lastModifiedBy>T</cp:lastModifiedBy>
  <cp:revision>26</cp:revision>
  <dcterms:created xsi:type="dcterms:W3CDTF">2016-09-21T12:49:42Z</dcterms:created>
  <dcterms:modified xsi:type="dcterms:W3CDTF">2018-10-30T13:08:13Z</dcterms:modified>
</cp:coreProperties>
</file>