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14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E2B877-759C-3628-330E-D71C1BC47C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516A6B-A2D7-0E22-E883-FA21A08B56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27D3F2-D69B-29CA-81D8-DCB6FFA067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D85BD-E424-489E-97AB-3A2B2F7B1EDB}" type="datetimeFigureOut">
              <a:rPr lang="en-GB" smtClean="0"/>
              <a:t>25/03/2023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2580C4-9766-DFCA-A077-4DAB6BE760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A9AB47-F385-7EAB-7FF6-90BA32B44E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C59F5-51D7-4A99-B952-705FBE502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368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810E40-DC27-2DED-9A38-72A39EF296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844A3F-017A-4ABA-2CA9-0A19AD07B1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24327A-0480-1DD5-F054-9B0F4E85F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D85BD-E424-489E-97AB-3A2B2F7B1EDB}" type="datetimeFigureOut">
              <a:rPr lang="en-GB" smtClean="0"/>
              <a:t>25/03/2023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A7065E-4DA4-2F5B-2FBA-EAF72B2CB8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34BD73-8F04-85CD-40BC-9824C2701D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C59F5-51D7-4A99-B952-705FBE502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788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4D176A-0CA1-4436-49B7-98912DD06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EC4369-12AF-D001-62A9-DACD978DBC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D30158-C31E-FE09-BD72-A552E515E7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D85BD-E424-489E-97AB-3A2B2F7B1EDB}" type="datetimeFigureOut">
              <a:rPr lang="en-GB" smtClean="0"/>
              <a:t>25/03/2023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01E564-67FF-0B0A-AFE3-9E586FB951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7EBFCE-90A2-051C-78B0-A82874A82D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C59F5-51D7-4A99-B952-705FBE502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7815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475D13-CEBF-9D34-7511-D1E606DBED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BEBBB-21DB-053E-7BC6-404823F622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D4C900-536B-0BD1-5886-768AE13AFE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98CF2E-E348-AF5D-1570-D10D6D6652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D85BD-E424-489E-97AB-3A2B2F7B1EDB}" type="datetimeFigureOut">
              <a:rPr lang="en-GB" smtClean="0"/>
              <a:t>25/03/2023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9FB6F9-C995-48CA-D7AC-D95FB32285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FDD838-9782-F1BA-7998-739BC06EF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C59F5-51D7-4A99-B952-705FBE502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437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9524FE-2E9F-3D3A-9B14-E01981DD67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7BA155-E3E4-4856-FCA6-E0B7FF4F2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F0559E-2D53-71DB-C8F2-6CA0600E6E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E80E0A-742B-4AB7-286D-919B59AE81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2D3132C-042D-BEA7-E2A8-F5450C70CD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B3BECED-18C0-4BB5-4669-918FA30E83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D85BD-E424-489E-97AB-3A2B2F7B1EDB}" type="datetimeFigureOut">
              <a:rPr lang="en-GB" smtClean="0"/>
              <a:t>25/03/2023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06C7C0B-794D-C739-900A-90D3A7C99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128BAF2-66F0-1AE3-D487-B145C16E8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C59F5-51D7-4A99-B952-705FBE502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6656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878CE-FD88-54F5-8DF0-F62E52F95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D3044D9-7708-8200-ECC8-694FF8363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D85BD-E424-489E-97AB-3A2B2F7B1EDB}" type="datetimeFigureOut">
              <a:rPr lang="en-GB" smtClean="0"/>
              <a:t>25/03/2023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B1EC23-24AB-8D5F-A27D-A5E1E02B94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886C8D-F149-4E04-2311-66CF3DC646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C59F5-51D7-4A99-B952-705FBE502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75719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028C925-314C-063B-05DE-CD222344C8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D85BD-E424-489E-97AB-3A2B2F7B1EDB}" type="datetimeFigureOut">
              <a:rPr lang="en-GB" smtClean="0"/>
              <a:t>25/03/2023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E96D0CE-3E95-F069-F0BA-2A001853AA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E6DFD1-6674-47D2-ADC3-04C76C0BEB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C59F5-51D7-4A99-B952-705FBE502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12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564EF-FF95-2F5E-F1CD-CF04D9A035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CC157F-7983-9BCE-213D-9CDEF41234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D79028-1E8C-9575-7E63-E3D19BE0C0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9BC679-3984-166A-57FD-DC235F1373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D85BD-E424-489E-97AB-3A2B2F7B1EDB}" type="datetimeFigureOut">
              <a:rPr lang="en-GB" smtClean="0"/>
              <a:t>25/03/2023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D81852-3213-D336-9CEA-1EB72606D3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593149-95B1-A21E-F43F-514ED54D1D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C59F5-51D7-4A99-B952-705FBE502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973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31AEA7-B96B-C0F9-0305-67FF7A46F7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8084336-1ABD-21FC-0DE6-8EE4786DF5F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AD34DD-0BDB-9C9D-FF39-5045429286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626915-C9CB-8C34-74DD-4056B965C6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D85BD-E424-489E-97AB-3A2B2F7B1EDB}" type="datetimeFigureOut">
              <a:rPr lang="en-GB" smtClean="0"/>
              <a:t>25/03/2023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ACE848-B0CD-63C3-037B-03D235D457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9F7711-05EB-794D-EDE1-BEB59C846F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C59F5-51D7-4A99-B952-705FBE502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312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867FB3-B9AA-1699-069D-DADA7D36CF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52E243-9481-B1F8-F4C3-755E1CD735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5046DB-D147-F98F-0224-5281B8439F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D85BD-E424-489E-97AB-3A2B2F7B1EDB}" type="datetimeFigureOut">
              <a:rPr lang="en-GB" smtClean="0"/>
              <a:t>25/03/2023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508636-E359-FF6D-18B6-D5E531C12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39F1BD-CC7D-5048-2028-B4F7EA904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C59F5-51D7-4A99-B952-705FBE502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159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2DD5305-1426-9FFB-F546-A3762A320A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3F5089-21A5-8944-742B-506E1A1E64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59ED5F-29CE-AF1D-D0D5-B3C233F45D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D85BD-E424-489E-97AB-3A2B2F7B1EDB}" type="datetimeFigureOut">
              <a:rPr lang="en-GB" smtClean="0"/>
              <a:t>25/03/2023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AED4F7-2C29-0F19-A95C-737D5F5C4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50FCFC-CDCC-0B8E-8D40-A99F87E4C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C59F5-51D7-4A99-B952-705FBE502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376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0080C64-A70C-065C-51A2-4452A596FA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F643E2-3AE5-FD87-723D-1FFFC0EB91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919CC7-09B8-1CF7-5573-41E6CEA977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D85BD-E424-489E-97AB-3A2B2F7B1EDB}" type="datetimeFigureOut">
              <a:rPr lang="en-GB" smtClean="0"/>
              <a:t>25/03/2023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F7A23C-229D-9483-DBD3-A21B66859E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D97983-27CD-28E2-3681-0D5352AE56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7C59F5-51D7-4A99-B952-705FBE502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179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erson standing in a hallway">
            <a:extLst>
              <a:ext uri="{FF2B5EF4-FFF2-40B4-BE49-F238E27FC236}">
                <a16:creationId xmlns:a16="http://schemas.microsoft.com/office/drawing/2014/main" id="{893E67B7-3513-F24C-29AE-8BA6E41D057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3" b="15437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9A8B729-5608-AD2F-B16A-4819F1E2F9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Hospitality management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27E35B-9596-B73D-81B5-D43ECC0B59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Acqualina resort and residences.</a:t>
            </a:r>
          </a:p>
        </p:txBody>
      </p:sp>
    </p:spTree>
    <p:extLst>
      <p:ext uri="{BB962C8B-B14F-4D97-AF65-F5344CB8AC3E}">
        <p14:creationId xmlns:p14="http://schemas.microsoft.com/office/powerpoint/2010/main" val="153215962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9" name="Rectangle 70">
            <a:extLst>
              <a:ext uri="{FF2B5EF4-FFF2-40B4-BE49-F238E27FC236}">
                <a16:creationId xmlns:a16="http://schemas.microsoft.com/office/drawing/2014/main" id="{73BCEA90-F7D5-4EC1-9BE2-5A49A20F4B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Rectangle 72">
            <a:extLst>
              <a:ext uri="{FF2B5EF4-FFF2-40B4-BE49-F238E27FC236}">
                <a16:creationId xmlns:a16="http://schemas.microsoft.com/office/drawing/2014/main" id="{9848F91B-FA65-4A06-A177-8CCF7EBC86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-2"/>
            <a:ext cx="12178410" cy="619507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person with blonde hair&#10;&#10;Description automatically generated with medium confidence">
            <a:extLst>
              <a:ext uri="{FF2B5EF4-FFF2-40B4-BE49-F238E27FC236}">
                <a16:creationId xmlns:a16="http://schemas.microsoft.com/office/drawing/2014/main" id="{799862E2-6878-5A5D-45B1-64D1A5E6C0A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19" r="-1" b="35657"/>
          <a:stretch/>
        </p:blipFill>
        <p:spPr>
          <a:xfrm>
            <a:off x="2633675" y="0"/>
            <a:ext cx="6924653" cy="6195072"/>
          </a:xfrm>
          <a:prstGeom prst="rect">
            <a:avLst/>
          </a:prstGeom>
        </p:spPr>
      </p:pic>
      <p:sp>
        <p:nvSpPr>
          <p:cNvPr id="75" name="Graphic 14">
            <a:extLst>
              <a:ext uri="{FF2B5EF4-FFF2-40B4-BE49-F238E27FC236}">
                <a16:creationId xmlns:a16="http://schemas.microsoft.com/office/drawing/2014/main" id="{2CF7CF5F-D747-47B3-80B1-8392750446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 flipV="1">
            <a:off x="0" y="-2"/>
            <a:ext cx="2743200" cy="2746621"/>
          </a:xfrm>
          <a:custGeom>
            <a:avLst/>
            <a:gdLst>
              <a:gd name="connsiteX0" fmla="*/ 2616327 w 2616326"/>
              <a:gd name="connsiteY0" fmla="*/ 634841 h 2618803"/>
              <a:gd name="connsiteX1" fmla="*/ 2616327 w 2616326"/>
              <a:gd name="connsiteY1" fmla="*/ 0 h 2618803"/>
              <a:gd name="connsiteX2" fmla="*/ 0 w 2616326"/>
              <a:gd name="connsiteY2" fmla="*/ 0 h 2618803"/>
              <a:gd name="connsiteX3" fmla="*/ 0 w 2616326"/>
              <a:gd name="connsiteY3" fmla="*/ 2618804 h 2618803"/>
              <a:gd name="connsiteX4" fmla="*/ 634270 w 2616326"/>
              <a:gd name="connsiteY4" fmla="*/ 2618804 h 2618803"/>
              <a:gd name="connsiteX5" fmla="*/ 2616327 w 2616326"/>
              <a:gd name="connsiteY5" fmla="*/ 634841 h 2618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16326" h="2618803">
                <a:moveTo>
                  <a:pt x="2616327" y="634841"/>
                </a:moveTo>
                <a:lnTo>
                  <a:pt x="2616327" y="0"/>
                </a:lnTo>
                <a:lnTo>
                  <a:pt x="0" y="0"/>
                </a:lnTo>
                <a:lnTo>
                  <a:pt x="0" y="2618804"/>
                </a:lnTo>
                <a:lnTo>
                  <a:pt x="634270" y="2618804"/>
                </a:lnTo>
                <a:cubicBezTo>
                  <a:pt x="634270" y="1523143"/>
                  <a:pt x="1521619" y="634841"/>
                  <a:pt x="2616327" y="634841"/>
                </a:cubicBezTo>
                <a:close/>
              </a:path>
            </a:pathLst>
          </a:custGeom>
          <a:solidFill>
            <a:schemeClr val="bg1">
              <a:alpha val="2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E1A928-A167-357E-5E95-D0A2D13E08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6619" y="3599507"/>
            <a:ext cx="9283781" cy="259556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3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Hello I am here today to train you in Hospitality Management.  </a:t>
            </a:r>
            <a:br>
              <a:rPr lang="en-US" sz="43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br>
              <a:rPr lang="en-US" sz="43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r>
              <a:rPr lang="en-US" sz="43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Georgina miller. </a:t>
            </a:r>
          </a:p>
        </p:txBody>
      </p:sp>
      <p:sp>
        <p:nvSpPr>
          <p:cNvPr id="77" name="Graphic 14">
            <a:extLst>
              <a:ext uri="{FF2B5EF4-FFF2-40B4-BE49-F238E27FC236}">
                <a16:creationId xmlns:a16="http://schemas.microsoft.com/office/drawing/2014/main" id="{820B6604-1FF9-43F5-AC47-3D41CB2F56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9448800" y="4111379"/>
            <a:ext cx="2743200" cy="2746621"/>
          </a:xfrm>
          <a:custGeom>
            <a:avLst/>
            <a:gdLst>
              <a:gd name="connsiteX0" fmla="*/ 2616327 w 2616326"/>
              <a:gd name="connsiteY0" fmla="*/ 634841 h 2618803"/>
              <a:gd name="connsiteX1" fmla="*/ 2616327 w 2616326"/>
              <a:gd name="connsiteY1" fmla="*/ 0 h 2618803"/>
              <a:gd name="connsiteX2" fmla="*/ 0 w 2616326"/>
              <a:gd name="connsiteY2" fmla="*/ 0 h 2618803"/>
              <a:gd name="connsiteX3" fmla="*/ 0 w 2616326"/>
              <a:gd name="connsiteY3" fmla="*/ 2618804 h 2618803"/>
              <a:gd name="connsiteX4" fmla="*/ 634270 w 2616326"/>
              <a:gd name="connsiteY4" fmla="*/ 2618804 h 2618803"/>
              <a:gd name="connsiteX5" fmla="*/ 2616327 w 2616326"/>
              <a:gd name="connsiteY5" fmla="*/ 634841 h 2618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16326" h="2618803">
                <a:moveTo>
                  <a:pt x="2616327" y="634841"/>
                </a:moveTo>
                <a:lnTo>
                  <a:pt x="2616327" y="0"/>
                </a:lnTo>
                <a:lnTo>
                  <a:pt x="0" y="0"/>
                </a:lnTo>
                <a:lnTo>
                  <a:pt x="0" y="2618804"/>
                </a:lnTo>
                <a:lnTo>
                  <a:pt x="634270" y="2618804"/>
                </a:lnTo>
                <a:cubicBezTo>
                  <a:pt x="634270" y="1523143"/>
                  <a:pt x="1521619" y="634841"/>
                  <a:pt x="2616327" y="634841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D98779F6-5395-4B82-BDCB-4ADF6A5BB9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373" y="685797"/>
            <a:ext cx="118872" cy="155045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Graphic 14">
            <a:extLst>
              <a:ext uri="{FF2B5EF4-FFF2-40B4-BE49-F238E27FC236}">
                <a16:creationId xmlns:a16="http://schemas.microsoft.com/office/drawing/2014/main" id="{CE1108CD-786E-4304-9504-9C5AD64829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9448800" y="-1"/>
            <a:ext cx="2743200" cy="2746621"/>
          </a:xfrm>
          <a:custGeom>
            <a:avLst/>
            <a:gdLst>
              <a:gd name="connsiteX0" fmla="*/ 2616327 w 2616326"/>
              <a:gd name="connsiteY0" fmla="*/ 634841 h 2618803"/>
              <a:gd name="connsiteX1" fmla="*/ 2616327 w 2616326"/>
              <a:gd name="connsiteY1" fmla="*/ 0 h 2618803"/>
              <a:gd name="connsiteX2" fmla="*/ 0 w 2616326"/>
              <a:gd name="connsiteY2" fmla="*/ 0 h 2618803"/>
              <a:gd name="connsiteX3" fmla="*/ 0 w 2616326"/>
              <a:gd name="connsiteY3" fmla="*/ 2618804 h 2618803"/>
              <a:gd name="connsiteX4" fmla="*/ 634270 w 2616326"/>
              <a:gd name="connsiteY4" fmla="*/ 2618804 h 2618803"/>
              <a:gd name="connsiteX5" fmla="*/ 2616327 w 2616326"/>
              <a:gd name="connsiteY5" fmla="*/ 634841 h 2618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16326" h="2618803">
                <a:moveTo>
                  <a:pt x="2616327" y="634841"/>
                </a:moveTo>
                <a:lnTo>
                  <a:pt x="2616327" y="0"/>
                </a:lnTo>
                <a:lnTo>
                  <a:pt x="0" y="0"/>
                </a:lnTo>
                <a:lnTo>
                  <a:pt x="0" y="2618804"/>
                </a:lnTo>
                <a:lnTo>
                  <a:pt x="634270" y="2618804"/>
                </a:lnTo>
                <a:cubicBezTo>
                  <a:pt x="634270" y="1523143"/>
                  <a:pt x="1521619" y="634841"/>
                  <a:pt x="2616327" y="634841"/>
                </a:cubicBezTo>
                <a:close/>
              </a:path>
            </a:pathLst>
          </a:custGeom>
          <a:solidFill>
            <a:schemeClr val="bg1">
              <a:alpha val="2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C70191CD-D48F-4F7A-8077-0380603A29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073128" y="6172201"/>
            <a:ext cx="118872" cy="685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20286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29">
            <a:extLst>
              <a:ext uri="{FF2B5EF4-FFF2-40B4-BE49-F238E27FC236}">
                <a16:creationId xmlns:a16="http://schemas.microsoft.com/office/drawing/2014/main" id="{5A59F003-E00A-43F9-91DC-CC54E3B874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Content Placeholder 6" descr="A picture containing person, table, window, indoor">
            <a:extLst>
              <a:ext uri="{FF2B5EF4-FFF2-40B4-BE49-F238E27FC236}">
                <a16:creationId xmlns:a16="http://schemas.microsoft.com/office/drawing/2014/main" id="{EC1DF099-8F38-9806-9641-83D1C9802DF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16" t="23391" r="57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36" name="Rectangle 31">
            <a:extLst>
              <a:ext uri="{FF2B5EF4-FFF2-40B4-BE49-F238E27FC236}">
                <a16:creationId xmlns:a16="http://schemas.microsoft.com/office/drawing/2014/main" id="{D74A4382-E3AD-430A-9A1F-DFA3E0E77A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799868" y="-1534136"/>
            <a:ext cx="4592270" cy="12192001"/>
          </a:xfrm>
          <a:prstGeom prst="rect">
            <a:avLst/>
          </a:prstGeom>
          <a:gradFill>
            <a:gsLst>
              <a:gs pos="35000">
                <a:schemeClr val="bg1">
                  <a:alpha val="46000"/>
                </a:schemeClr>
              </a:gs>
              <a:gs pos="21000">
                <a:schemeClr val="bg1">
                  <a:alpha val="30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9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6DECF87-BDB3-06EA-2605-790FD7A431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553" y="3091928"/>
            <a:ext cx="9078562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/>
              <a:t>Introducing hospitality.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79F40191-0F44-4FD1-82CC-ACB507C14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575039"/>
            <a:ext cx="9785897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Content Placeholder 21">
            <a:extLst>
              <a:ext uri="{FF2B5EF4-FFF2-40B4-BE49-F238E27FC236}">
                <a16:creationId xmlns:a16="http://schemas.microsoft.com/office/drawing/2014/main" id="{761DACE9-53DC-553F-8B93-516B8A5327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4553" y="5624945"/>
            <a:ext cx="9078562" cy="59297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2400" dirty="0"/>
              <a:t>Key statistics                                       Scope of the hospitality industry</a:t>
            </a:r>
          </a:p>
        </p:txBody>
      </p:sp>
    </p:spTree>
    <p:extLst>
      <p:ext uri="{BB962C8B-B14F-4D97-AF65-F5344CB8AC3E}">
        <p14:creationId xmlns:p14="http://schemas.microsoft.com/office/powerpoint/2010/main" val="42194734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643A7A40-1AE6-4218-A8E0-8248174A53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D8AB40A-4374-4897-B5EE-9F8913476E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46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F1F0606-28EC-8136-5D67-11213B2FCA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25852" y="1118937"/>
            <a:ext cx="3404937" cy="268318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Key statistics 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2783379C-045E-4010-ABDC-A270A0AA10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 flipH="1">
            <a:off x="-176401" y="170308"/>
            <a:ext cx="2514948" cy="2174333"/>
            <a:chOff x="-305" y="-4155"/>
            <a:chExt cx="2514948" cy="2174333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0B0AB1BF-11AE-4CFF-85EC-E51DBD316A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526548A0-953E-4FBA-97A5-592ACAF42A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F84FA27B-CD1F-421B-BB4F-B141F02FF4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CDBD6AB-1AC7-4807-9C34-01139BB7C2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5" name="Content Placeholder 4" descr="Graphical user interface&#10;&#10;Description automatically generated">
            <a:extLst>
              <a:ext uri="{FF2B5EF4-FFF2-40B4-BE49-F238E27FC236}">
                <a16:creationId xmlns:a16="http://schemas.microsoft.com/office/drawing/2014/main" id="{0F9D362E-BF1B-A3B5-1015-BAEBD7F203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383" y="1118937"/>
            <a:ext cx="4620126" cy="4620126"/>
          </a:xfrm>
          <a:prstGeom prst="rect">
            <a:avLst/>
          </a:prstGeom>
        </p:spPr>
      </p:pic>
      <p:grpSp>
        <p:nvGrpSpPr>
          <p:cNvPr id="25" name="Group 24">
            <a:extLst>
              <a:ext uri="{FF2B5EF4-FFF2-40B4-BE49-F238E27FC236}">
                <a16:creationId xmlns:a16="http://schemas.microsoft.com/office/drawing/2014/main" id="{F5FDDF18-F156-4D2D-82C6-F55008E33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130553" y="4560734"/>
            <a:ext cx="3061446" cy="2297265"/>
            <a:chOff x="-305" y="-1"/>
            <a:chExt cx="3832880" cy="2876136"/>
          </a:xfrm>
        </p:grpSpPr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3822C29E-FFDD-45BC-A286-9C00C8E2D2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C9E2381D-1763-4D42-A3A2-B2345DD35E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2A622D5-9532-4E0C-B9A8-DAEDD46462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C0ABE88-5ADF-4A31-8505-78968DBB5D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196719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4" name="Rectangle 37">
            <a:extLst>
              <a:ext uri="{FF2B5EF4-FFF2-40B4-BE49-F238E27FC236}">
                <a16:creationId xmlns:a16="http://schemas.microsoft.com/office/drawing/2014/main" id="{9D25F302-27C5-414F-97F8-6EA0A6C02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1" name="Picture 30" descr="A picture containing diagram&#10;&#10;Description automatically generated">
            <a:extLst>
              <a:ext uri="{FF2B5EF4-FFF2-40B4-BE49-F238E27FC236}">
                <a16:creationId xmlns:a16="http://schemas.microsoft.com/office/drawing/2014/main" id="{E40DE9B6-49DF-371A-E907-BB00E47D6B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19" y="623275"/>
            <a:ext cx="2446494" cy="2644859"/>
          </a:xfrm>
          <a:prstGeom prst="rect">
            <a:avLst/>
          </a:prstGeom>
        </p:spPr>
      </p:pic>
      <p:pic>
        <p:nvPicPr>
          <p:cNvPr id="33" name="Picture 32" descr="Icon&#10;&#10;Description automatically generated">
            <a:extLst>
              <a:ext uri="{FF2B5EF4-FFF2-40B4-BE49-F238E27FC236}">
                <a16:creationId xmlns:a16="http://schemas.microsoft.com/office/drawing/2014/main" id="{46BFA636-92E6-AD93-3759-EA16F776F4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990" y="701414"/>
            <a:ext cx="2488580" cy="2488580"/>
          </a:xfrm>
          <a:prstGeom prst="rect">
            <a:avLst/>
          </a:prstGeom>
        </p:spPr>
      </p:pic>
      <p:pic>
        <p:nvPicPr>
          <p:cNvPr id="29" name="Picture 28" descr="A blue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121346F1-6A37-9B12-A2DB-CF355E424F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76" y="3664437"/>
            <a:ext cx="2488580" cy="2488580"/>
          </a:xfrm>
          <a:prstGeom prst="rect">
            <a:avLst/>
          </a:prstGeom>
        </p:spPr>
      </p:pic>
      <p:pic>
        <p:nvPicPr>
          <p:cNvPr id="27" name="Picture 26" descr="A picture containing logo&#10;&#10;Description automatically generated">
            <a:extLst>
              <a:ext uri="{FF2B5EF4-FFF2-40B4-BE49-F238E27FC236}">
                <a16:creationId xmlns:a16="http://schemas.microsoft.com/office/drawing/2014/main" id="{194DCC19-F535-BE97-7217-379B0196D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990" y="3645438"/>
            <a:ext cx="2488580" cy="2488580"/>
          </a:xfrm>
          <a:prstGeom prst="rect">
            <a:avLst/>
          </a:prstGeom>
        </p:spPr>
      </p:pic>
      <p:sp>
        <p:nvSpPr>
          <p:cNvPr id="45" name="Right Triangle 39">
            <a:extLst>
              <a:ext uri="{FF2B5EF4-FFF2-40B4-BE49-F238E27FC236}">
                <a16:creationId xmlns:a16="http://schemas.microsoft.com/office/drawing/2014/main" id="{830A36F8-48C2-4842-A87B-8CE8DF4E7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6" name="Rectangle 41">
            <a:extLst>
              <a:ext uri="{FF2B5EF4-FFF2-40B4-BE49-F238E27FC236}">
                <a16:creationId xmlns:a16="http://schemas.microsoft.com/office/drawing/2014/main" id="{086A5A31-B10A-4793-84D4-D785959AE5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5201" y="623275"/>
            <a:ext cx="5141626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8E47C84-C347-97CF-CFE3-DAEA830D7325}"/>
              </a:ext>
            </a:extLst>
          </p:cNvPr>
          <p:cNvSpPr txBox="1"/>
          <p:nvPr/>
        </p:nvSpPr>
        <p:spPr>
          <a:xfrm>
            <a:off x="6889832" y="623275"/>
            <a:ext cx="4502693" cy="5510743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457200"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effectLst/>
              </a:rPr>
              <a:t>Accommodations &amp; lodging </a:t>
            </a:r>
          </a:p>
          <a:p>
            <a:pPr marL="342900" lvl="0"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effectLst/>
              </a:rPr>
              <a:t>Hotels </a:t>
            </a:r>
          </a:p>
          <a:p>
            <a:pPr marL="342900" lvl="0"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effectLst/>
              </a:rPr>
              <a:t>Resorts</a:t>
            </a:r>
          </a:p>
          <a:p>
            <a:pPr marL="342900" lvl="0"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effectLst/>
              </a:rPr>
              <a:t>Motels </a:t>
            </a:r>
          </a:p>
          <a:p>
            <a:pPr marL="342900" lvl="0"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effectLst/>
              </a:rPr>
              <a:t>Airbnb?/HomeAway </a:t>
            </a:r>
          </a:p>
          <a:p>
            <a:pPr marL="342900" lvl="0"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effectLst/>
              </a:rPr>
              <a:t>Campgrounds/cabins</a:t>
            </a:r>
          </a:p>
          <a:p>
            <a:pPr marL="228600"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dirty="0"/>
              <a:t>Recreation &amp; entertainment </a:t>
            </a:r>
            <a:r>
              <a:rPr lang="en-US" sz="1200" dirty="0">
                <a:effectLst/>
              </a:rPr>
              <a:t>management </a:t>
            </a:r>
          </a:p>
          <a:p>
            <a:pPr marL="342900" lvl="0"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effectLst/>
              </a:rPr>
              <a:t>Expositions </a:t>
            </a:r>
          </a:p>
          <a:p>
            <a:pPr marL="342900" lvl="0"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effectLst/>
              </a:rPr>
              <a:t>Meetings </a:t>
            </a:r>
          </a:p>
          <a:p>
            <a:pPr marL="342900" lvl="0"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effectLst/>
              </a:rPr>
              <a:t>Socials &amp; special events </a:t>
            </a:r>
            <a:r>
              <a:rPr lang="en-US" sz="1200" dirty="0"/>
              <a:t>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effectLst/>
              </a:rPr>
              <a:t>     Conventions &amp; event</a:t>
            </a:r>
            <a:endParaRPr lang="en-US" sz="12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dirty="0"/>
              <a:t>Theme parks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dirty="0"/>
              <a:t>Gaming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dirty="0"/>
              <a:t>Adventure &amp; outdoor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 dirty="0"/>
              <a:t>Recreation </a:t>
            </a:r>
          </a:p>
          <a:p>
            <a:pPr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dirty="0"/>
              <a:t>Travel services </a:t>
            </a:r>
          </a:p>
          <a:p>
            <a:pPr marL="285750" lvl="0"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effectLst/>
              </a:rPr>
              <a:t>Eco tourism </a:t>
            </a:r>
          </a:p>
          <a:p>
            <a:pPr marL="342900" lvl="0"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effectLst/>
              </a:rPr>
              <a:t>Travel agents/OTA’S</a:t>
            </a:r>
          </a:p>
          <a:p>
            <a:pPr marL="342900" lvl="0"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effectLst/>
              </a:rPr>
              <a:t>Rail/Bus</a:t>
            </a:r>
          </a:p>
          <a:p>
            <a:pPr marL="342900" lvl="0"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effectLst/>
              </a:rPr>
              <a:t>Car </a:t>
            </a:r>
          </a:p>
          <a:p>
            <a:pPr marL="342900" lvl="0"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effectLst/>
              </a:rPr>
              <a:t>Cruise ships </a:t>
            </a:r>
          </a:p>
          <a:p>
            <a:pPr marL="342900" lvl="0"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effectLst/>
              </a:rPr>
              <a:t>Airlines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500" dirty="0"/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5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F46F5B-4293-D3F9-2E37-BB3254C5B7E1}"/>
              </a:ext>
            </a:extLst>
          </p:cNvPr>
          <p:cNvSpPr txBox="1"/>
          <p:nvPr/>
        </p:nvSpPr>
        <p:spPr>
          <a:xfrm>
            <a:off x="6094475" y="260119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809523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E5A632B-B15A-489E-8337-BC0F40DBC2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id="{6E895C8D-1379-40B8-8B1B-B6F5AEAF0A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32983">
            <a:off x="1556059" y="1317961"/>
            <a:ext cx="2987899" cy="2987899"/>
          </a:xfrm>
          <a:prstGeom prst="arc">
            <a:avLst>
              <a:gd name="adj1" fmla="val 14612914"/>
              <a:gd name="adj2" fmla="val 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AC1B16-993E-4BAC-D341-376B87980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43467"/>
            <a:ext cx="2951205" cy="5571066"/>
          </a:xfrm>
        </p:spPr>
        <p:txBody>
          <a:bodyPr>
            <a:normAutofit/>
          </a:bodyPr>
          <a:lstStyle/>
          <a:p>
            <a:r>
              <a:rPr lang="en-GB" sz="3700">
                <a:solidFill>
                  <a:srgbClr val="FFFFFF"/>
                </a:solidFill>
              </a:rPr>
              <a:t>Key considerations Hotel business plan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89D2C4-D7A1-5628-7A2B-B3429ACE82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44883" y="1526741"/>
            <a:ext cx="2799962" cy="1926219"/>
          </a:xfrm>
        </p:spPr>
        <p:txBody>
          <a:bodyPr>
            <a:normAutofit/>
          </a:bodyPr>
          <a:lstStyle/>
          <a:p>
            <a:pPr marL="0" indent="0" defTabSz="896112">
              <a:spcBef>
                <a:spcPts val="980"/>
              </a:spcBef>
              <a:buNone/>
            </a:pPr>
            <a:r>
              <a:rPr lang="en-GB" sz="900" u="sng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Visibility</a:t>
            </a:r>
          </a:p>
          <a:p>
            <a:pPr marL="0" indent="0" defTabSz="896112">
              <a:spcBef>
                <a:spcPts val="980"/>
              </a:spcBef>
              <a:buNone/>
            </a:pPr>
            <a:r>
              <a:rPr lang="en-GB" sz="9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From road</a:t>
            </a:r>
          </a:p>
          <a:p>
            <a:pPr marL="0" indent="0" defTabSz="896112">
              <a:spcBef>
                <a:spcPts val="980"/>
              </a:spcBef>
              <a:buNone/>
            </a:pPr>
            <a:r>
              <a:rPr lang="en-GB" sz="9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Appeal of exterior </a:t>
            </a:r>
          </a:p>
          <a:p>
            <a:pPr marL="0" indent="0" defTabSz="896112">
              <a:spcBef>
                <a:spcPts val="980"/>
              </a:spcBef>
              <a:buNone/>
            </a:pPr>
            <a:r>
              <a:rPr lang="en-GB" sz="9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Landscaping </a:t>
            </a:r>
          </a:p>
          <a:p>
            <a:pPr marL="0" indent="0" defTabSz="896112">
              <a:spcBef>
                <a:spcPts val="980"/>
              </a:spcBef>
              <a:buNone/>
            </a:pPr>
            <a:r>
              <a:rPr lang="en-GB" sz="9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Easy to see, signs with logo will be visible </a:t>
            </a:r>
          </a:p>
          <a:p>
            <a:pPr marL="0" indent="0" defTabSz="896112">
              <a:spcBef>
                <a:spcPts val="980"/>
              </a:spcBef>
              <a:buNone/>
            </a:pPr>
            <a:r>
              <a:rPr lang="en-GB" sz="9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Landscape area surrounding the hotel  </a:t>
            </a:r>
            <a:endParaRPr lang="en-GB" sz="9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A738B99-7313-8E6B-E610-D1AFB6430634}"/>
              </a:ext>
            </a:extLst>
          </p:cNvPr>
          <p:cNvSpPr txBox="1"/>
          <p:nvPr/>
        </p:nvSpPr>
        <p:spPr>
          <a:xfrm>
            <a:off x="5410200" y="3573434"/>
            <a:ext cx="2799962" cy="1485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96112">
              <a:spcAft>
                <a:spcPts val="600"/>
              </a:spcAft>
            </a:pPr>
            <a:r>
              <a:rPr lang="en-GB" sz="1764" u="sng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Accessibility</a:t>
            </a:r>
          </a:p>
          <a:p>
            <a:pPr defTabSz="896112">
              <a:spcAft>
                <a:spcPts val="600"/>
              </a:spcAft>
            </a:pPr>
            <a:r>
              <a:rPr lang="en-GB" sz="1176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close to major streets </a:t>
            </a:r>
          </a:p>
          <a:p>
            <a:pPr defTabSz="896112">
              <a:spcAft>
                <a:spcPts val="600"/>
              </a:spcAft>
            </a:pPr>
            <a:r>
              <a:rPr lang="en-GB" sz="1176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Near main shopping centres </a:t>
            </a:r>
          </a:p>
          <a:p>
            <a:pPr defTabSz="896112">
              <a:spcAft>
                <a:spcPts val="600"/>
              </a:spcAft>
            </a:pPr>
            <a:r>
              <a:rPr lang="en-GB" sz="1176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Open doors, easy to walk in</a:t>
            </a:r>
          </a:p>
          <a:p>
            <a:pPr defTabSz="896112">
              <a:spcAft>
                <a:spcPts val="600"/>
              </a:spcAft>
            </a:pPr>
            <a:r>
              <a:rPr lang="en-GB" sz="1176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Easy entrance/exit</a:t>
            </a:r>
            <a:r>
              <a:rPr lang="en-GB" sz="1764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258A5C4-0CA3-4187-6463-FEE9C63830C6}"/>
              </a:ext>
            </a:extLst>
          </p:cNvPr>
          <p:cNvSpPr txBox="1"/>
          <p:nvPr/>
        </p:nvSpPr>
        <p:spPr>
          <a:xfrm>
            <a:off x="8860484" y="1349060"/>
            <a:ext cx="2532184" cy="2353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96112">
              <a:spcAft>
                <a:spcPts val="600"/>
              </a:spcAft>
            </a:pPr>
            <a:r>
              <a:rPr lang="en-GB" sz="1764" u="sng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Proximity </a:t>
            </a:r>
          </a:p>
          <a:p>
            <a:pPr defTabSz="896112">
              <a:spcAft>
                <a:spcPts val="600"/>
              </a:spcAft>
            </a:pPr>
            <a:r>
              <a:rPr lang="en-GB" sz="1176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Potential customers </a:t>
            </a:r>
          </a:p>
          <a:p>
            <a:pPr defTabSz="896112">
              <a:spcAft>
                <a:spcPts val="600"/>
              </a:spcAft>
            </a:pPr>
            <a:r>
              <a:rPr lang="en-GB" sz="1176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Customer type</a:t>
            </a:r>
          </a:p>
          <a:p>
            <a:pPr defTabSz="896112">
              <a:spcAft>
                <a:spcPts val="600"/>
              </a:spcAft>
            </a:pPr>
            <a:r>
              <a:rPr lang="en-GB" sz="1176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Competitors </a:t>
            </a:r>
          </a:p>
          <a:p>
            <a:pPr defTabSz="896112">
              <a:spcAft>
                <a:spcPts val="600"/>
              </a:spcAft>
            </a:pPr>
            <a:r>
              <a:rPr lang="en-GB" sz="1176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Tourists, business traveller's </a:t>
            </a:r>
          </a:p>
          <a:p>
            <a:pPr defTabSz="896112">
              <a:spcAft>
                <a:spcPts val="600"/>
              </a:spcAft>
            </a:pPr>
            <a:r>
              <a:rPr lang="en-GB" sz="1176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Local up through international guests </a:t>
            </a:r>
          </a:p>
          <a:p>
            <a:pPr defTabSz="896112">
              <a:spcAft>
                <a:spcPts val="600"/>
              </a:spcAft>
            </a:pPr>
            <a:r>
              <a:rPr lang="en-GB" sz="1176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Many hotels but only one with conferencing equal capacity </a:t>
            </a:r>
          </a:p>
          <a:p>
            <a:pPr>
              <a:spcAft>
                <a:spcPts val="600"/>
              </a:spcAft>
            </a:pPr>
            <a:endParaRPr lang="en-GB" sz="120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32F568C-5197-2F55-8F06-B8B9F54D1D0B}"/>
              </a:ext>
            </a:extLst>
          </p:cNvPr>
          <p:cNvSpPr txBox="1"/>
          <p:nvPr/>
        </p:nvSpPr>
        <p:spPr>
          <a:xfrm>
            <a:off x="8860484" y="3573434"/>
            <a:ext cx="2680264" cy="2169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96112">
              <a:spcAft>
                <a:spcPts val="600"/>
              </a:spcAft>
            </a:pPr>
            <a:r>
              <a:rPr lang="en-GB" sz="1764" u="sng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Traffic volume </a:t>
            </a:r>
          </a:p>
          <a:p>
            <a:pPr defTabSz="896112">
              <a:spcAft>
                <a:spcPts val="600"/>
              </a:spcAft>
            </a:pPr>
            <a:r>
              <a:rPr lang="en-GB" sz="1176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Situations </a:t>
            </a:r>
          </a:p>
          <a:p>
            <a:pPr defTabSz="896112">
              <a:spcAft>
                <a:spcPts val="600"/>
              </a:spcAft>
            </a:pPr>
            <a:r>
              <a:rPr lang="en-GB" sz="1176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Pedestrians </a:t>
            </a:r>
          </a:p>
          <a:p>
            <a:pPr defTabSz="896112">
              <a:spcAft>
                <a:spcPts val="600"/>
              </a:spcAft>
            </a:pPr>
            <a:r>
              <a:rPr lang="en-GB" sz="1176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Periods </a:t>
            </a:r>
          </a:p>
          <a:p>
            <a:pPr defTabSz="896112">
              <a:spcAft>
                <a:spcPts val="600"/>
              </a:spcAft>
            </a:pPr>
            <a:r>
              <a:rPr lang="en-GB" sz="1176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Patterns</a:t>
            </a:r>
          </a:p>
          <a:p>
            <a:pPr defTabSz="896112">
              <a:spcAft>
                <a:spcPts val="600"/>
              </a:spcAft>
            </a:pPr>
            <a:r>
              <a:rPr lang="en-GB" sz="1176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Large intersection nearby </a:t>
            </a:r>
          </a:p>
          <a:p>
            <a:pPr defTabSz="896112">
              <a:spcAft>
                <a:spcPts val="600"/>
              </a:spcAft>
            </a:pPr>
            <a:r>
              <a:rPr lang="en-GB" sz="1176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Easy access to main road </a:t>
            </a:r>
          </a:p>
          <a:p>
            <a:pPr defTabSz="896112">
              <a:spcAft>
                <a:spcPts val="600"/>
              </a:spcAft>
            </a:pPr>
            <a:r>
              <a:rPr lang="en-GB" sz="1176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Low pedestrian area</a:t>
            </a:r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14314856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1291</TotalTime>
  <Words>172</Words>
  <Application>Microsoft Office PowerPoint</Application>
  <PresentationFormat>Widescreen</PresentationFormat>
  <Paragraphs>55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Hospitality management </vt:lpstr>
      <vt:lpstr>Hello I am here today to train you in Hospitality Management.    Georgina miller. </vt:lpstr>
      <vt:lpstr>Introducing hospitality.</vt:lpstr>
      <vt:lpstr>Key statistics </vt:lpstr>
      <vt:lpstr>PowerPoint Presentation</vt:lpstr>
      <vt:lpstr>Key considerations Hotel business plan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Hospitality management </dc:title>
  <dc:creator>Georgina Miller</dc:creator>
  <cp:lastModifiedBy>Georgina Miller</cp:lastModifiedBy>
  <cp:revision>1</cp:revision>
  <dcterms:created xsi:type="dcterms:W3CDTF">2023-03-25T23:17:17Z</dcterms:created>
  <dcterms:modified xsi:type="dcterms:W3CDTF">2023-03-26T20:48:57Z</dcterms:modified>
</cp:coreProperties>
</file>