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8" Type="http://schemas.openxmlformats.org/officeDocument/2006/relationships/tags" Target="tags/tag1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0965" indent="0">
              <a:buNone/>
              <a:defRPr sz="1000"/>
            </a:lvl4pPr>
            <a:lvl5pPr marL="1828165" indent="0">
              <a:buNone/>
              <a:defRPr sz="1000"/>
            </a:lvl5pPr>
            <a:lvl6pPr marL="2285365" indent="0">
              <a:buNone/>
              <a:defRPr sz="1000"/>
            </a:lvl6pPr>
            <a:lvl7pPr marL="2742565" indent="0">
              <a:buNone/>
              <a:defRPr sz="1000"/>
            </a:lvl7pPr>
            <a:lvl8pPr marL="3199130" indent="0">
              <a:buNone/>
              <a:defRPr sz="1000"/>
            </a:lvl8pPr>
            <a:lvl9pPr marL="365633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7" Type="http://schemas.openxmlformats.org/officeDocument/2006/relationships/theme" Target="../theme/theme1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hyperlink" Target="https://www.tescoplc.com/abou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just"/>
            <a:r>
              <a:rPr lang="en-GB" dirty="0" smtClean="0"/>
              <a:t>Change Management in Tesco Company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just"/>
            <a:r>
              <a:rPr lang="en-GB" dirty="0" smtClean="0"/>
              <a:t>A change implementation proposal </a:t>
            </a:r>
            <a:endParaRPr lang="en-GB" dirty="0"/>
          </a:p>
        </p:txBody>
      </p:sp>
      <p:sp>
        <p:nvSpPr>
          <p:cNvPr id="4" name="文本框 3"/>
          <p:cNvSpPr txBox="1"/>
          <p:nvPr/>
        </p:nvSpPr>
        <p:spPr>
          <a:xfrm>
            <a:off x="7133590" y="4890135"/>
            <a:ext cx="284226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  <a:sym typeface="+mn-ea"/>
              </a:rPr>
              <a:t>Change and Stability </a:t>
            </a:r>
            <a:endParaRPr lang="en-GB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  <a:sym typeface="+mn-ea"/>
              </a:rPr>
              <a:t>Managemen</a:t>
            </a:r>
            <a:r>
              <a:rPr lang="en-US" altLang="en-GB" dirty="0" smtClean="0">
                <a:solidFill>
                  <a:schemeClr val="tx1">
                    <a:lumMod val="50000"/>
                    <a:lumOff val="50000"/>
                  </a:schemeClr>
                </a:solidFill>
                <a:sym typeface="+mn-ea"/>
              </a:rPr>
              <a:t>  </a:t>
            </a: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  <a:sym typeface="+mn-ea"/>
              </a:rPr>
              <a:t>BMMB7000</a:t>
            </a:r>
            <a:endParaRPr lang="en-GB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Student ID:2224763</a:t>
            </a:r>
            <a:endParaRPr lang="en-GB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Name:Wenxuan Liao</a:t>
            </a:r>
            <a:endParaRPr lang="en-GB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endParaRPr lang="en-GB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endParaRPr lang="zh-CN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84101"/>
            <a:ext cx="8596668" cy="4457261"/>
          </a:xfrm>
        </p:spPr>
        <p:txBody>
          <a:bodyPr/>
          <a:lstStyle/>
          <a:p>
            <a:r>
              <a:rPr lang="en-US" dirty="0"/>
              <a:t>Organizational change is crucial for competitiveness and resilience in a rapidly changing global landscape.</a:t>
            </a:r>
            <a:endParaRPr lang="en-US" dirty="0"/>
          </a:p>
          <a:p>
            <a:r>
              <a:rPr lang="en-US" dirty="0"/>
              <a:t>The </a:t>
            </a:r>
            <a:r>
              <a:rPr lang="en-US" dirty="0" smtClean="0"/>
              <a:t>presentation </a:t>
            </a:r>
            <a:r>
              <a:rPr lang="en-US" dirty="0"/>
              <a:t>aims to assist Tesco, a major UK retailer, in its ongoing change project.</a:t>
            </a:r>
            <a:endParaRPr lang="en-US" dirty="0"/>
          </a:p>
          <a:p>
            <a:r>
              <a:rPr lang="en-US" dirty="0"/>
              <a:t>The </a:t>
            </a:r>
            <a:r>
              <a:rPr lang="en-US" dirty="0" smtClean="0"/>
              <a:t>presentation </a:t>
            </a:r>
            <a:r>
              <a:rPr lang="en-US" dirty="0"/>
              <a:t>will evaluate various areas of change and identify significant barriers using a change management framework.</a:t>
            </a:r>
            <a:endParaRPr lang="en-US" dirty="0"/>
          </a:p>
          <a:p>
            <a:r>
              <a:rPr lang="en-US" dirty="0"/>
              <a:t>The focus is on analyzing the anticipated effects of post-pandemic and Brexit scenarios on Tesco's future business</a:t>
            </a:r>
            <a:r>
              <a:rPr lang="en-US" dirty="0" smtClean="0"/>
              <a:t>.</a:t>
            </a:r>
            <a:endParaRPr lang="en-US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57589" y="4233125"/>
            <a:ext cx="6529588" cy="17145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Brief Company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4341151"/>
          </a:xfrm>
        </p:spPr>
        <p:txBody>
          <a:bodyPr/>
          <a:lstStyle/>
          <a:p>
            <a:r>
              <a:rPr lang="en-US" dirty="0"/>
              <a:t>Tesco is a well-known global retail company headquartered in the UK, operating in over 10 countries.</a:t>
            </a:r>
            <a:endParaRPr lang="en-US" dirty="0"/>
          </a:p>
          <a:p>
            <a:r>
              <a:rPr lang="en-US" dirty="0"/>
              <a:t>It has grown from a small market stall to a major player in international retail since its establishment in 1919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/>
              <a:t>The company has undergone significant changes due to various circumstances, including the rapidly changing retail </a:t>
            </a:r>
            <a:r>
              <a:rPr lang="en-US" dirty="0" smtClean="0"/>
              <a:t>environment </a:t>
            </a:r>
            <a:r>
              <a:rPr lang="en-GB" dirty="0"/>
              <a:t>(Tesco Company, 2023</a:t>
            </a:r>
            <a:r>
              <a:rPr lang="en-GB" dirty="0" smtClean="0"/>
              <a:t>)</a:t>
            </a:r>
            <a:r>
              <a:rPr lang="en-US" dirty="0" smtClean="0"/>
              <a:t>.</a:t>
            </a:r>
            <a:endParaRPr lang="en-US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7475" y="3876540"/>
            <a:ext cx="7976222" cy="213789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change management models; Planned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1738648"/>
            <a:ext cx="9664401" cy="4571999"/>
          </a:xfrm>
        </p:spPr>
        <p:txBody>
          <a:bodyPr/>
          <a:lstStyle/>
          <a:p>
            <a:r>
              <a:rPr lang="en-US" dirty="0"/>
              <a:t>Planned change paradigm emphasizes a methodical and controlled approach to change, associated with Kurt Lewin's work.</a:t>
            </a:r>
            <a:endParaRPr lang="en-US" dirty="0"/>
          </a:p>
          <a:p>
            <a:r>
              <a:rPr lang="en-US" dirty="0"/>
              <a:t>It involves unfreezing the present state, implementing intended modifications, and refreezing the new state.</a:t>
            </a:r>
            <a:endParaRPr lang="en-US" dirty="0"/>
          </a:p>
          <a:p>
            <a:r>
              <a:rPr lang="en-US" dirty="0"/>
              <a:t>The paradigm assumes that change can be anticipated, planned, and managed.</a:t>
            </a:r>
            <a:endParaRPr lang="en-US" dirty="0"/>
          </a:p>
          <a:p>
            <a:r>
              <a:rPr lang="en-US" dirty="0"/>
              <a:t>However, the unpredictable nature of real-world events can challenge this linear </a:t>
            </a:r>
            <a:r>
              <a:rPr lang="en-US" dirty="0" smtClean="0"/>
              <a:t>approach </a:t>
            </a:r>
            <a:r>
              <a:rPr lang="en-GB" dirty="0"/>
              <a:t>(</a:t>
            </a:r>
            <a:r>
              <a:rPr lang="en-GB" dirty="0" err="1"/>
              <a:t>Piccoli</a:t>
            </a:r>
            <a:r>
              <a:rPr lang="en-GB" dirty="0"/>
              <a:t> et al., 2020</a:t>
            </a:r>
            <a:r>
              <a:rPr lang="en-GB" dirty="0" smtClean="0"/>
              <a:t>)</a:t>
            </a:r>
            <a:r>
              <a:rPr lang="en-US" dirty="0" smtClean="0"/>
              <a:t>.</a:t>
            </a:r>
            <a:endParaRPr lang="en-US" dirty="0" smtClean="0"/>
          </a:p>
          <a:p>
            <a:endParaRPr lang="en-US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40158" y="4121240"/>
            <a:ext cx="8963696" cy="194471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Emergent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68193"/>
            <a:ext cx="8596668" cy="4573170"/>
          </a:xfrm>
        </p:spPr>
        <p:txBody>
          <a:bodyPr/>
          <a:lstStyle/>
          <a:p>
            <a:r>
              <a:rPr lang="en-US" dirty="0"/>
              <a:t>Emergent change paradigm recognizes transformation arising from complex interactions between an organization and its environment.</a:t>
            </a:r>
            <a:endParaRPr lang="en-US" dirty="0"/>
          </a:p>
          <a:p>
            <a:r>
              <a:rPr lang="en-US" dirty="0"/>
              <a:t>Change can result from exploration, adaptation, and learning, without deliberate planning.</a:t>
            </a:r>
            <a:endParaRPr lang="en-US" dirty="0"/>
          </a:p>
          <a:p>
            <a:r>
              <a:rPr lang="en-US" dirty="0"/>
              <a:t>Responsiveness, agility, and flexibility are crucial in managing change according to this </a:t>
            </a:r>
            <a:r>
              <a:rPr lang="en-US" dirty="0" smtClean="0"/>
              <a:t>paradigm </a:t>
            </a:r>
            <a:r>
              <a:rPr lang="en-GB" dirty="0"/>
              <a:t>(Zheng et al., 2019</a:t>
            </a:r>
            <a:r>
              <a:rPr lang="en-GB" dirty="0" smtClean="0"/>
              <a:t>)</a:t>
            </a:r>
            <a:r>
              <a:rPr lang="en-US" dirty="0" smtClean="0"/>
              <a:t>.</a:t>
            </a:r>
            <a:endParaRPr lang="en-US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8491" y="3644721"/>
            <a:ext cx="7843235" cy="190607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Application of change management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30401"/>
            <a:ext cx="8596668" cy="411096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Planned change and emergent change models can be applied to incremental and large-scale change initiatives.</a:t>
            </a:r>
            <a:endParaRPr lang="en-US" dirty="0"/>
          </a:p>
          <a:p>
            <a:r>
              <a:rPr lang="en-US" dirty="0"/>
              <a:t>Tesco has experienced both gradual modifications and profound alterations throughout its history.</a:t>
            </a:r>
            <a:endParaRPr lang="en-US" dirty="0"/>
          </a:p>
          <a:p>
            <a:r>
              <a:rPr lang="en-US" dirty="0"/>
              <a:t>The planned change model is suitable for incremental changes, employing a systematic approach for strategic execution.</a:t>
            </a:r>
            <a:endParaRPr lang="en-US" dirty="0"/>
          </a:p>
          <a:p>
            <a:r>
              <a:rPr lang="en-US" dirty="0"/>
              <a:t>Tesco used the planned change model to enhance operational processes and reduce costs.</a:t>
            </a:r>
            <a:endParaRPr lang="en-US" dirty="0"/>
          </a:p>
          <a:p>
            <a:r>
              <a:rPr lang="en-US" dirty="0"/>
              <a:t>The emergent change model is relevant for comprehensive change initiatives, emphasizing flexibility and adaptability.</a:t>
            </a:r>
            <a:endParaRPr lang="en-US" dirty="0"/>
          </a:p>
          <a:p>
            <a:r>
              <a:rPr lang="en-US" dirty="0"/>
              <a:t>Tesco's digitalization process exemplifies the emergent change model, adopting emerging trends and maintaining </a:t>
            </a:r>
            <a:r>
              <a:rPr lang="en-US" dirty="0" smtClean="0"/>
              <a:t>competitiveness </a:t>
            </a:r>
            <a:r>
              <a:rPr lang="en-GB" dirty="0"/>
              <a:t>(Zheng et al., 2019</a:t>
            </a:r>
            <a:r>
              <a:rPr lang="en-GB" dirty="0" smtClean="0"/>
              <a:t>)</a:t>
            </a:r>
            <a:r>
              <a:rPr lang="en-US" dirty="0" smtClean="0"/>
              <a:t>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42434"/>
            <a:ext cx="8596668" cy="4803819"/>
          </a:xfrm>
        </p:spPr>
        <p:txBody>
          <a:bodyPr/>
          <a:lstStyle/>
          <a:p>
            <a:r>
              <a:rPr lang="en-US" dirty="0"/>
              <a:t>Tesco's digital transformation involved amplifying its online presence, integrating new technologies, and enhancing customer satisfaction.</a:t>
            </a:r>
            <a:endParaRPr lang="en-US" dirty="0"/>
          </a:p>
          <a:p>
            <a:r>
              <a:rPr lang="en-US" dirty="0"/>
              <a:t>Agile responses to COVID-19 and Brexit showcased Tesco's application of the emergent change concept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/>
              <a:t>Tesco proactively monitored regulatory landscape and trade barriers, adapting strategies to mitigate Brexit's </a:t>
            </a:r>
            <a:r>
              <a:rPr lang="en-US" dirty="0" smtClean="0"/>
              <a:t>impact </a:t>
            </a:r>
            <a:r>
              <a:rPr lang="en-GB" dirty="0"/>
              <a:t>(Zheng et al., 2019</a:t>
            </a:r>
            <a:r>
              <a:rPr lang="en-GB" dirty="0" smtClean="0"/>
              <a:t>)</a:t>
            </a:r>
            <a:r>
              <a:rPr lang="en-US" dirty="0" smtClean="0"/>
              <a:t>.</a:t>
            </a:r>
            <a:endParaRPr lang="en-US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51020" y="3462368"/>
            <a:ext cx="8049296" cy="265626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Driver factors of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65161"/>
            <a:ext cx="8596668" cy="4676201"/>
          </a:xfrm>
        </p:spPr>
        <p:txBody>
          <a:bodyPr/>
          <a:lstStyle/>
          <a:p>
            <a:r>
              <a:rPr lang="en-US" dirty="0"/>
              <a:t>Tesco's corporate culture emphasizes customer-centricity, innovation, and continuous improvement, fostering adaptability and creativity.</a:t>
            </a:r>
            <a:endParaRPr lang="en-US" dirty="0"/>
          </a:p>
          <a:p>
            <a:r>
              <a:rPr lang="en-US" dirty="0"/>
              <a:t>Proficient leadership at Tesco drives strategic changes, including digital transformation, by allocating resources and empowering the workforce.</a:t>
            </a:r>
            <a:endParaRPr lang="en-US" dirty="0"/>
          </a:p>
          <a:p>
            <a:r>
              <a:rPr lang="en-US" dirty="0"/>
              <a:t>Power dynamics within the organization can facilitate change through the influence of key stakeholders and senior </a:t>
            </a:r>
            <a:r>
              <a:rPr lang="en-US" dirty="0" smtClean="0"/>
              <a:t>management </a:t>
            </a:r>
            <a:r>
              <a:rPr lang="en-GB" dirty="0"/>
              <a:t>(</a:t>
            </a:r>
            <a:r>
              <a:rPr lang="en-GB" dirty="0" err="1"/>
              <a:t>Kiesnere</a:t>
            </a:r>
            <a:r>
              <a:rPr lang="en-GB" dirty="0"/>
              <a:t> &amp; Baumgartner, 2019</a:t>
            </a:r>
            <a:r>
              <a:rPr lang="en-GB" dirty="0" smtClean="0"/>
              <a:t>)</a:t>
            </a:r>
            <a:r>
              <a:rPr lang="en-US" dirty="0" smtClean="0"/>
              <a:t>.</a:t>
            </a:r>
            <a:endParaRPr lang="en-US" dirty="0"/>
          </a:p>
          <a:p>
            <a:r>
              <a:rPr lang="en-US" dirty="0"/>
              <a:t>Tesco's digital transformation is a response to e-commerce expansion, technical developments, and evolving consumer preferences, optimizing operations and customer satisfaction</a:t>
            </a:r>
            <a:r>
              <a:rPr lang="en-US" dirty="0" smtClean="0"/>
              <a:t>.</a:t>
            </a:r>
            <a:endParaRPr lang="en-US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16677" y="4572000"/>
            <a:ext cx="7212168" cy="146936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576262"/>
            <a:ext cx="8596668" cy="1320800"/>
          </a:xfrm>
        </p:spPr>
        <p:txBody>
          <a:bodyPr/>
          <a:lstStyle/>
          <a:p>
            <a:r>
              <a:rPr lang="en-GB" dirty="0" smtClean="0"/>
              <a:t>Addressing resistance to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1300766"/>
            <a:ext cx="10050767" cy="4958365"/>
          </a:xfrm>
        </p:spPr>
        <p:txBody>
          <a:bodyPr/>
          <a:lstStyle/>
          <a:p>
            <a:r>
              <a:rPr lang="en-US" dirty="0"/>
              <a:t>Effective identification and management of resistance factors to change are crucial for change initiatives' success.</a:t>
            </a:r>
            <a:endParaRPr lang="en-US" dirty="0"/>
          </a:p>
          <a:p>
            <a:r>
              <a:rPr lang="en-US" dirty="0"/>
              <a:t>Proficient communication enhances understanding, promotes assurance, and regulates expectations, reducing resistance.</a:t>
            </a:r>
            <a:endParaRPr lang="en-US" dirty="0"/>
          </a:p>
          <a:p>
            <a:r>
              <a:rPr lang="en-US" dirty="0"/>
              <a:t>Involving employees in the change process through participatory decision-making and feedback solicitation fosters ownership and commitment.</a:t>
            </a:r>
            <a:endParaRPr lang="en-US" dirty="0"/>
          </a:p>
          <a:p>
            <a:r>
              <a:rPr lang="en-US" dirty="0"/>
              <a:t>Addressing trepidation towards unfamiliar situations through training, support, and a focus on learning and growth mitigates </a:t>
            </a:r>
            <a:r>
              <a:rPr lang="en-US" dirty="0" smtClean="0"/>
              <a:t>resistance </a:t>
            </a:r>
            <a:r>
              <a:rPr lang="en-GB" dirty="0"/>
              <a:t>(</a:t>
            </a:r>
            <a:r>
              <a:rPr lang="en-GB" dirty="0" err="1"/>
              <a:t>Kneeshaw</a:t>
            </a:r>
            <a:r>
              <a:rPr lang="en-GB" dirty="0"/>
              <a:t> et al., 2021</a:t>
            </a:r>
            <a:r>
              <a:rPr lang="en-GB" dirty="0" smtClean="0"/>
              <a:t>).</a:t>
            </a:r>
            <a:endParaRPr lang="en-US" dirty="0"/>
          </a:p>
          <a:p>
            <a:r>
              <a:rPr lang="en-US" dirty="0"/>
              <a:t>Establishing coalitions and securing support from influential stakeholders helps address resistance arising from power differentials and political factors</a:t>
            </a:r>
            <a:r>
              <a:rPr lang="en-US" dirty="0" smtClean="0"/>
              <a:t>.</a:t>
            </a:r>
            <a:endParaRPr lang="en-US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9403" y="4649273"/>
            <a:ext cx="8937938" cy="163246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Strategies for change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790163"/>
            <a:ext cx="9793190" cy="4251199"/>
          </a:xfrm>
        </p:spPr>
        <p:txBody>
          <a:bodyPr>
            <a:normAutofit/>
          </a:bodyPr>
          <a:lstStyle/>
          <a:p>
            <a:r>
              <a:rPr lang="en-US" dirty="0" smtClean="0"/>
              <a:t>I would establish </a:t>
            </a:r>
            <a:r>
              <a:rPr lang="en-US" dirty="0"/>
              <a:t>SMART objectives aligned with anticipated results to evaluate the efficacy of the change initiative.</a:t>
            </a:r>
            <a:endParaRPr lang="en-US" dirty="0"/>
          </a:p>
          <a:p>
            <a:r>
              <a:rPr lang="en-US" dirty="0" smtClean="0"/>
              <a:t>I would monitor </a:t>
            </a:r>
            <a:r>
              <a:rPr lang="en-US" dirty="0"/>
              <a:t>key performance indicators (KPIs) related to market share, workforce efficiency, customer satisfaction, and financial achievements.</a:t>
            </a:r>
            <a:endParaRPr lang="en-US" dirty="0"/>
          </a:p>
          <a:p>
            <a:r>
              <a:rPr lang="en-US" dirty="0" smtClean="0"/>
              <a:t>I would collect </a:t>
            </a:r>
            <a:r>
              <a:rPr lang="en-US" dirty="0"/>
              <a:t>and analyze data through surveys, interviews, and quantitative analysis to understand stakeholders' perceptions and identify areas for improvement.</a:t>
            </a:r>
            <a:endParaRPr lang="en-US" dirty="0"/>
          </a:p>
          <a:p>
            <a:r>
              <a:rPr lang="en-US" dirty="0" smtClean="0"/>
              <a:t>I would evaluate </a:t>
            </a:r>
            <a:r>
              <a:rPr lang="en-US" dirty="0"/>
              <a:t>stakeholder feedback through various channels and consider positive feedback, increased engagement, and congruence with intended outcomes.</a:t>
            </a:r>
            <a:endParaRPr lang="en-US" dirty="0"/>
          </a:p>
          <a:p>
            <a:r>
              <a:rPr lang="en-US" dirty="0" smtClean="0"/>
              <a:t>I would assess </a:t>
            </a:r>
            <a:r>
              <a:rPr lang="en-US" dirty="0"/>
              <a:t>whether predefined goals and objectives have been met and consider additional measures to close gaps or achieve unfulfilled goals.</a:t>
            </a:r>
            <a:endParaRPr lang="en-US" dirty="0"/>
          </a:p>
          <a:p>
            <a:r>
              <a:rPr lang="en-US" dirty="0" smtClean="0"/>
              <a:t>I would evaluate </a:t>
            </a:r>
            <a:r>
              <a:rPr lang="en-US" dirty="0"/>
              <a:t>the sustainability of changes by investigating their integration into processes, practices, and culture, and ensure continuous assessment and reinforcement.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1339403"/>
            <a:ext cx="10372739" cy="4701959"/>
          </a:xfrm>
        </p:spPr>
        <p:txBody>
          <a:bodyPr>
            <a:normAutofit/>
          </a:bodyPr>
          <a:lstStyle/>
          <a:p>
            <a:r>
              <a:rPr lang="en-US" sz="1600" dirty="0"/>
              <a:t>Tesco must have a comprehensive strategy that considers various change management elements to effectively manage change.</a:t>
            </a:r>
            <a:endParaRPr lang="en-US" sz="1600" dirty="0"/>
          </a:p>
          <a:p>
            <a:r>
              <a:rPr lang="en-US" sz="1600" dirty="0"/>
              <a:t>Examining different change management approaches, such as planned and emergent change, can help Tesco modify its strategy based on the scope and type of the change program.</a:t>
            </a:r>
            <a:endParaRPr lang="en-US" sz="1600" dirty="0"/>
          </a:p>
          <a:p>
            <a:r>
              <a:rPr lang="en-US" sz="1600" dirty="0"/>
              <a:t>Understanding factors that drive change, including culture, leadership, power dynamics, digitization, and competitiveness, helps comprehend the organizational components influencing change.</a:t>
            </a:r>
            <a:endParaRPr lang="en-US" sz="1600" dirty="0"/>
          </a:p>
          <a:p>
            <a:r>
              <a:rPr lang="en-US" sz="1600" dirty="0"/>
              <a:t>Tesco's success in navigating these obstacles is attributed to its creative culture, proactive leadership style, and use of digitalization to maintain competitiveness.</a:t>
            </a:r>
            <a:endParaRPr lang="en-US" sz="1600" dirty="0"/>
          </a:p>
          <a:p>
            <a:r>
              <a:rPr lang="en-US" sz="1600" dirty="0"/>
              <a:t>Resolving resistance issues through open communication, employee involvement, and addressing doubts and concerns creates a change-friendly environment</a:t>
            </a:r>
            <a:r>
              <a:rPr lang="en-US" sz="1600" dirty="0" smtClean="0"/>
              <a:t>.</a:t>
            </a:r>
            <a:endParaRPr lang="en-US" sz="1600" dirty="0" smtClean="0"/>
          </a:p>
          <a:p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1978" y="4417454"/>
            <a:ext cx="9169757" cy="162390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738648"/>
            <a:ext cx="8596668" cy="4430331"/>
          </a:xfrm>
        </p:spPr>
        <p:txBody>
          <a:bodyPr>
            <a:normAutofit/>
          </a:bodyPr>
          <a:lstStyle/>
          <a:p>
            <a:r>
              <a:rPr lang="en-GB" dirty="0" err="1"/>
              <a:t>Kiesnere</a:t>
            </a:r>
            <a:r>
              <a:rPr lang="en-GB" dirty="0"/>
              <a:t>, A., &amp; Baumgartner, R. (2019). Sustainability Management in Practice: Organizational Change for Sustainability in Smaller Large-Sized Companies in Austria. Sustainability, 11(3), 572. </a:t>
            </a:r>
            <a:endParaRPr lang="en-GB" dirty="0" smtClean="0"/>
          </a:p>
          <a:p>
            <a:r>
              <a:rPr lang="en-GB" dirty="0" err="1" smtClean="0"/>
              <a:t>Kneeshaw</a:t>
            </a:r>
            <a:r>
              <a:rPr lang="en-GB" dirty="0"/>
              <a:t>, D., Sturtevant, B. R., </a:t>
            </a:r>
            <a:r>
              <a:rPr lang="en-GB" dirty="0" err="1"/>
              <a:t>DeGrandpé</a:t>
            </a:r>
            <a:r>
              <a:rPr lang="en-GB" dirty="0"/>
              <a:t>, L., </a:t>
            </a:r>
            <a:r>
              <a:rPr lang="en-GB" dirty="0" err="1"/>
              <a:t>Doblas</a:t>
            </a:r>
            <a:r>
              <a:rPr lang="en-GB" dirty="0"/>
              <a:t>-Miranda, E., James, P., Tardif, D., &amp; Burton, P. J. (2021). The Vision of Managing for Pest-Resistant Landscapes: Realistic or Utopic? 7(2), 97–113. </a:t>
            </a:r>
            <a:endParaRPr lang="en-GB" dirty="0" smtClean="0"/>
          </a:p>
          <a:p>
            <a:r>
              <a:rPr lang="en-US" dirty="0" err="1" smtClean="0"/>
              <a:t>Piccoli</a:t>
            </a:r>
            <a:r>
              <a:rPr lang="en-US" dirty="0"/>
              <a:t>, A., </a:t>
            </a:r>
            <a:r>
              <a:rPr lang="en-US" dirty="0" err="1"/>
              <a:t>Pahl</a:t>
            </a:r>
            <a:r>
              <a:rPr lang="en-US" dirty="0"/>
              <a:t>, M.-O., &amp; </a:t>
            </a:r>
            <a:r>
              <a:rPr lang="en-US" dirty="0" err="1"/>
              <a:t>Wüstrich</a:t>
            </a:r>
            <a:r>
              <a:rPr lang="en-US" dirty="0"/>
              <a:t>, L. (2020, July 1). Group Key Management in constrained </a:t>
            </a:r>
            <a:r>
              <a:rPr lang="en-US" dirty="0" err="1"/>
              <a:t>IoT</a:t>
            </a:r>
            <a:r>
              <a:rPr lang="en-US" dirty="0"/>
              <a:t> Settings. IEEE </a:t>
            </a:r>
            <a:r>
              <a:rPr lang="en-US" dirty="0" err="1"/>
              <a:t>Xplore</a:t>
            </a:r>
            <a:r>
              <a:rPr lang="en-US" dirty="0"/>
              <a:t>. </a:t>
            </a:r>
            <a:endParaRPr lang="en-US" dirty="0" smtClean="0"/>
          </a:p>
          <a:p>
            <a:r>
              <a:rPr lang="pt-BR" dirty="0"/>
              <a:t>Tesco Company. (2023). About Tesco. Tesco PLC; www.tescoplc.com. </a:t>
            </a:r>
            <a:r>
              <a:rPr lang="pt-BR" dirty="0">
                <a:hlinkClick r:id="rId1"/>
              </a:rPr>
              <a:t>https://www.tescoplc.com/about</a:t>
            </a:r>
            <a:r>
              <a:rPr lang="pt-BR" dirty="0" smtClean="0">
                <a:hlinkClick r:id="rId1"/>
              </a:rPr>
              <a:t>/</a:t>
            </a:r>
            <a:endParaRPr lang="pt-BR" dirty="0" smtClean="0"/>
          </a:p>
          <a:p>
            <a:r>
              <a:rPr lang="en-US" dirty="0"/>
              <a:t>Zheng, P., Wang, Z., Chen, C.-H., &amp; </a:t>
            </a:r>
            <a:r>
              <a:rPr lang="en-US" dirty="0" err="1"/>
              <a:t>Pheng</a:t>
            </a:r>
            <a:r>
              <a:rPr lang="en-US" dirty="0"/>
              <a:t> </a:t>
            </a:r>
            <a:r>
              <a:rPr lang="en-US" dirty="0" err="1"/>
              <a:t>Khoo</a:t>
            </a:r>
            <a:r>
              <a:rPr lang="en-US" dirty="0"/>
              <a:t>, L. (2019). A survey of smart product-service systems: Key aspects, challenges and future perspectives. Advanced Engineering Informatics, 42, 100973. </a:t>
            </a:r>
            <a:endParaRPr lang="en-GB" dirty="0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PP_MARK_KEY" val="2105ab33-01f9-410d-a456-155e7a949b6d"/>
  <p:tag name="COMMONDATA" val="eyJoZGlkIjoiNDdiOTE4YzUxMjY0YjUwOGIyZTQwZTQ5NGNkNzBmN2MifQ==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6800</Words>
  <Application>WPS 演示</Application>
  <PresentationFormat>Widescreen</PresentationFormat>
  <Paragraphs>101</Paragraphs>
  <Slides>12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23" baseType="lpstr">
      <vt:lpstr>Arial</vt:lpstr>
      <vt:lpstr>宋体</vt:lpstr>
      <vt:lpstr>Wingdings</vt:lpstr>
      <vt:lpstr>Wingdings 3</vt:lpstr>
      <vt:lpstr>Arial</vt:lpstr>
      <vt:lpstr>Trebuchet MS</vt:lpstr>
      <vt:lpstr>微软雅黑</vt:lpstr>
      <vt:lpstr>Arial Unicode MS</vt:lpstr>
      <vt:lpstr>华文新魏</vt:lpstr>
      <vt:lpstr>Calibri</vt:lpstr>
      <vt:lpstr>Facet</vt:lpstr>
      <vt:lpstr>Change Management in Tesco Company</vt:lpstr>
      <vt:lpstr>Introduction</vt:lpstr>
      <vt:lpstr>Brief Company Overview</vt:lpstr>
      <vt:lpstr>Key change management models; Planned change</vt:lpstr>
      <vt:lpstr>Emergent change</vt:lpstr>
      <vt:lpstr>Application of change management models</vt:lpstr>
      <vt:lpstr>Cont.</vt:lpstr>
      <vt:lpstr>Driver factors of change</vt:lpstr>
      <vt:lpstr>Addressing resistance to change</vt:lpstr>
      <vt:lpstr>Strategies for change implementation</vt:lpstr>
      <vt:lpstr>Conclusion </vt:lpstr>
      <vt:lpstr>References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USER</dc:creator>
  <cp:lastModifiedBy>Vince Liao</cp:lastModifiedBy>
  <cp:revision>10</cp:revision>
  <dcterms:created xsi:type="dcterms:W3CDTF">2023-05-26T11:52:00Z</dcterms:created>
  <dcterms:modified xsi:type="dcterms:W3CDTF">2023-07-10T16:11:23Z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A449DBC7754147C2A32C703D6973BD2A_13</vt:lpwstr>
  </property>
  <property fmtid="{D5CDD505-2E9C-101B-9397-08002B2CF9AE}" pid="3" name="KSOProductBuildVer">
    <vt:lpwstr>2052-11.1.0.14309</vt:lpwstr>
  </property>
</Properties>
</file>