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uidance/business-regulation-guidance-and-tools" TargetMode="External"/><Relationship Id="rId2" Type="http://schemas.openxmlformats.org/officeDocument/2006/relationships/hyperlink" Target="https://bgmcgroup.com/exploring-the-fishbone-diagram-types-advantages-drawbacks-and-revealing-the-six-ms-of-change" TargetMode="External"/><Relationship Id="rId1" Type="http://schemas.openxmlformats.org/officeDocument/2006/relationships/slideLayout" Target="../slideLayouts/slideLayout3.xml"/><Relationship Id="rId5" Type="http://schemas.openxmlformats.org/officeDocument/2006/relationships/hyperlink" Target="https://www.ons.gov.uk/businessindustryandtrade/business/businessservices/bulletins/businessinsightsandimpactontheukeconomy/" TargetMode="External"/><Relationship Id="rId4" Type="http://schemas.openxmlformats.org/officeDocument/2006/relationships/hyperlink" Target="https://www.vanderlaw.com/not-following-business-regulation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DIPENDRA PRASAD PAUDEL</a:t>
            </a:r>
            <a:br>
              <a:rPr lang="en-GB" sz="3200" dirty="0">
                <a:latin typeface="A"/>
              </a:rPr>
            </a:br>
            <a:r>
              <a:rPr lang="en-GB" sz="3200" dirty="0">
                <a:latin typeface="A"/>
              </a:rPr>
              <a:t>STUDENT ID 2534135</a:t>
            </a:r>
            <a:br>
              <a:rPr lang="en-GB" sz="3200" dirty="0">
                <a:latin typeface="A"/>
              </a:rPr>
            </a:br>
            <a:r>
              <a:rPr lang="en-GB" sz="3200" dirty="0">
                <a:latin typeface="A"/>
              </a:rPr>
              <a:t>LECTURER CHARLES OBINWA</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solidFill>
                  <a:schemeClr val="accent2"/>
                </a:solidFill>
              </a:rPr>
              <a:t>Introduction </a:t>
            </a:r>
          </a:p>
          <a:p>
            <a:r>
              <a:rPr lang="en-GB" sz="2400" b="1" dirty="0">
                <a:solidFill>
                  <a:schemeClr val="accent2"/>
                </a:solidFill>
              </a:rPr>
              <a:t>Company Background</a:t>
            </a:r>
          </a:p>
          <a:p>
            <a:r>
              <a:rPr lang="en-GB" sz="2400" b="1" dirty="0">
                <a:solidFill>
                  <a:schemeClr val="accent2"/>
                </a:solidFill>
              </a:rPr>
              <a:t>Problem: Nature and Scope</a:t>
            </a:r>
          </a:p>
          <a:p>
            <a:r>
              <a:rPr lang="en-GB" sz="2400" b="1" dirty="0">
                <a:solidFill>
                  <a:schemeClr val="accent2"/>
                </a:solidFill>
              </a:rPr>
              <a:t>PESTLE ANALYSIS: Basil’s Bakery</a:t>
            </a:r>
          </a:p>
          <a:p>
            <a:r>
              <a:rPr lang="en-GB" sz="2400" b="1" dirty="0">
                <a:solidFill>
                  <a:schemeClr val="accent2"/>
                </a:solidFill>
              </a:rPr>
              <a:t>Cause and Effect Analysis: Fishbone diagram</a:t>
            </a:r>
          </a:p>
          <a:p>
            <a:r>
              <a:rPr lang="en-GB" sz="2400" b="1" dirty="0">
                <a:solidFill>
                  <a:schemeClr val="accent2"/>
                </a:solidFill>
              </a:rPr>
              <a:t>Conclusion</a:t>
            </a:r>
          </a:p>
          <a:p>
            <a:r>
              <a:rPr lang="en-GB" sz="2400" b="1" dirty="0">
                <a:solidFill>
                  <a:schemeClr val="accent2"/>
                </a:solidFil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243584"/>
            <a:ext cx="10232571" cy="5193792"/>
          </a:xfrm>
        </p:spPr>
        <p:txBody>
          <a:bodyPr>
            <a:normAutofit/>
          </a:bodyPr>
          <a:lstStyle/>
          <a:p>
            <a:r>
              <a:rPr lang="en-GB" sz="2400" b="1" dirty="0">
                <a:solidFill>
                  <a:schemeClr val="accent2"/>
                </a:solidFill>
                <a:latin typeface="Arial" panose="020B0604020202020204" pitchFamily="34" charset="0"/>
                <a:ea typeface="Roboto"/>
                <a:cs typeface="Arial" panose="020B0604020202020204" pitchFamily="34" charset="0"/>
              </a:rPr>
              <a:t>The presentation is about Basil’s Bakery</a:t>
            </a:r>
          </a:p>
          <a:p>
            <a:r>
              <a:rPr lang="en-GB" sz="2400" b="1" dirty="0">
                <a:solidFill>
                  <a:schemeClr val="accent2"/>
                </a:solidFill>
                <a:latin typeface="Arial" panose="020B0604020202020204" pitchFamily="34" charset="0"/>
                <a:ea typeface="Roboto"/>
                <a:cs typeface="Arial" panose="020B0604020202020204" pitchFamily="34" charset="0"/>
              </a:rPr>
              <a:t>Pestle analysis</a:t>
            </a:r>
          </a:p>
          <a:p>
            <a:r>
              <a:rPr lang="en-GB" sz="2400" b="1" dirty="0">
                <a:solidFill>
                  <a:schemeClr val="accent2"/>
                </a:solidFill>
                <a:latin typeface="Arial" panose="020B0604020202020204" pitchFamily="34" charset="0"/>
                <a:ea typeface="Roboto"/>
                <a:cs typeface="Arial" panose="020B0604020202020204" pitchFamily="34" charset="0"/>
              </a:rPr>
              <a:t>5W2H</a:t>
            </a:r>
          </a:p>
          <a:p>
            <a:r>
              <a:rPr lang="en-GB" sz="2400" b="1" dirty="0">
                <a:solidFill>
                  <a:schemeClr val="accent2"/>
                </a:solidFill>
                <a:latin typeface="Arial" panose="020B0604020202020204" pitchFamily="34" charset="0"/>
                <a:ea typeface="Roboto"/>
                <a:cs typeface="Arial" panose="020B0604020202020204" pitchFamily="34" charset="0"/>
              </a:rPr>
              <a:t>Fishbone analysis</a:t>
            </a:r>
          </a:p>
          <a:p>
            <a:r>
              <a:rPr lang="en-GB" sz="2400" b="1" dirty="0">
                <a:solidFill>
                  <a:schemeClr val="accent2"/>
                </a:solidFill>
                <a:latin typeface="Arial" panose="020B0604020202020204" pitchFamily="34" charset="0"/>
                <a:ea typeface="Roboto"/>
                <a:cs typeface="Arial" panose="020B0604020202020204" pitchFamily="34" charset="0"/>
              </a:rPr>
              <a:t>Definitions of the concepts:</a:t>
            </a:r>
          </a:p>
          <a:p>
            <a:r>
              <a:rPr lang="en-GB" sz="2400" b="1" dirty="0">
                <a:solidFill>
                  <a:schemeClr val="accent2"/>
                </a:solidFill>
                <a:latin typeface="Arial" panose="020B0604020202020204" pitchFamily="34" charset="0"/>
                <a:ea typeface="Roboto"/>
                <a:cs typeface="Arial" panose="020B0604020202020204" pitchFamily="34" charset="0"/>
              </a:rPr>
              <a:t>Pestle is a business analysis tool used to examine the external factors that can effect an organization.</a:t>
            </a:r>
          </a:p>
          <a:p>
            <a:r>
              <a:rPr lang="en-GB" sz="2400" b="1" dirty="0">
                <a:solidFill>
                  <a:schemeClr val="accent2"/>
                </a:solidFill>
                <a:latin typeface="Arial" panose="020B0604020202020204" pitchFamily="34" charset="0"/>
                <a:ea typeface="Roboto"/>
                <a:cs typeface="Arial" panose="020B0604020202020204" pitchFamily="34" charset="0"/>
              </a:rPr>
              <a:t>5W2H Framework is a simple planning and analysis tool. Its stands for what, why, where, when, who, How, How much.</a:t>
            </a:r>
          </a:p>
          <a:p>
            <a:r>
              <a:rPr lang="en-GB" sz="2400" b="1" dirty="0">
                <a:solidFill>
                  <a:schemeClr val="accent2"/>
                </a:solidFill>
                <a:latin typeface="Arial" panose="020B0604020202020204" pitchFamily="34" charset="0"/>
                <a:ea typeface="Roboto"/>
                <a:cs typeface="Arial" panose="020B0604020202020204" pitchFamily="34" charset="0"/>
              </a:rPr>
              <a:t>Fishbone or Ishikawa Diagram is a problem</a:t>
            </a:r>
          </a:p>
          <a:p>
            <a:r>
              <a:rPr lang="en-GB" sz="2400" b="1" dirty="0">
                <a:solidFill>
                  <a:schemeClr val="accent2"/>
                </a:solidFill>
                <a:latin typeface="Arial" panose="020B0604020202020204" pitchFamily="34" charset="0"/>
                <a:ea typeface="Roboto"/>
                <a:cs typeface="Arial" panose="020B0604020202020204" pitchFamily="34" charset="0"/>
              </a:rPr>
              <a:t> solving Tool to identify the possible root cause of the problem</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453896" y="1389888"/>
            <a:ext cx="9090595" cy="4078224"/>
          </a:xfrm>
        </p:spPr>
        <p:txBody>
          <a:bodyPr/>
          <a:lstStyle/>
          <a:p>
            <a:r>
              <a:rPr lang="en-GB" sz="2400" b="1" dirty="0">
                <a:solidFill>
                  <a:schemeClr val="accent2"/>
                </a:solidFill>
              </a:rPr>
              <a:t>Basil’s Bakery</a:t>
            </a:r>
            <a:endParaRPr lang="en-GB" sz="2400" dirty="0">
              <a:solidFill>
                <a:schemeClr val="accent2"/>
              </a:solidFill>
            </a:endParaRPr>
          </a:p>
          <a:p>
            <a:pPr marL="342900" indent="-342900">
              <a:buFont typeface="Arial" charset="2"/>
              <a:buChar char="•"/>
            </a:pPr>
            <a:r>
              <a:rPr lang="en-GB" b="1" dirty="0">
                <a:solidFill>
                  <a:schemeClr val="accent2"/>
                </a:solidFill>
              </a:rPr>
              <a:t>Founded in 2015</a:t>
            </a:r>
          </a:p>
          <a:p>
            <a:pPr marL="342900" indent="-342900">
              <a:buFont typeface="Arial" charset="2"/>
              <a:buChar char="•"/>
            </a:pPr>
            <a:r>
              <a:rPr lang="en-GB" b="1" dirty="0">
                <a:solidFill>
                  <a:schemeClr val="accent2"/>
                </a:solidFill>
              </a:rPr>
              <a:t>Owners: BASIL </a:t>
            </a:r>
          </a:p>
          <a:p>
            <a:pPr marL="342900" indent="-342900">
              <a:buFont typeface="Arial" charset="2"/>
              <a:buChar char="•"/>
            </a:pPr>
            <a:r>
              <a:rPr lang="en-GB" b="1" dirty="0">
                <a:solidFill>
                  <a:schemeClr val="accent2"/>
                </a:solidFill>
              </a:rPr>
              <a:t>Sells CAKES, PASTRIES, AND BREADS.</a:t>
            </a:r>
          </a:p>
          <a:p>
            <a:r>
              <a:rPr lang="en-GB" b="1" dirty="0">
                <a:solidFill>
                  <a:schemeClr val="accent2"/>
                </a:solidFill>
                <a:ea typeface="+mn-lt"/>
                <a:cs typeface="+mn-lt"/>
              </a:rPr>
              <a:t> BASIL’S BAKERY IS A SMALL, INDEPENDENT BUSINESS.</a:t>
            </a:r>
          </a:p>
          <a:p>
            <a:r>
              <a:rPr lang="en-GB" b="1" dirty="0">
                <a:solidFill>
                  <a:schemeClr val="accent2"/>
                </a:solidFill>
                <a:ea typeface="+mn-lt"/>
                <a:cs typeface="+mn-lt"/>
              </a:rPr>
              <a:t>LOCATED IN A SHOPPING RETAIL PARK IN COVENTRY UK.</a:t>
            </a:r>
          </a:p>
          <a:p>
            <a:r>
              <a:rPr lang="en-GB" b="1" dirty="0">
                <a:solidFill>
                  <a:schemeClr val="accent2"/>
                </a:solidFill>
                <a:ea typeface="+mn-lt"/>
                <a:cs typeface="+mn-lt"/>
              </a:rPr>
              <a:t>BASIL PRIDES HIMSELF ON SOURCING HIGH ORGANIC INGREDIENTS FOR </a:t>
            </a:r>
          </a:p>
          <a:p>
            <a:r>
              <a:rPr lang="en-GB" b="1" dirty="0">
                <a:solidFill>
                  <a:schemeClr val="accent2"/>
                </a:solidFill>
                <a:ea typeface="+mn-lt"/>
                <a:cs typeface="+mn-lt"/>
              </a:rPr>
              <a:t>HIS CONTEMPORAY STYLED CAKES, PASTRIES, AND BREADS.</a:t>
            </a:r>
            <a:endParaRPr lang="en-GB" b="1" dirty="0">
              <a:solidFill>
                <a:schemeClr val="accent2"/>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85000" lnSpcReduction="20000"/>
          </a:bodyPr>
          <a:lstStyle/>
          <a:p>
            <a:r>
              <a:rPr lang="en-GB" sz="2800" b="1" dirty="0">
                <a:solidFill>
                  <a:srgbClr val="FF0000"/>
                </a:solidFill>
              </a:rPr>
              <a:t>5W2H</a:t>
            </a:r>
          </a:p>
          <a:p>
            <a:r>
              <a:rPr lang="en-GB" sz="2800" dirty="0">
                <a:solidFill>
                  <a:schemeClr val="tx1"/>
                </a:solidFill>
              </a:rPr>
              <a:t>What: Basil’s Bakery an artisan bakery selling fresh bread, pastries, and cakes.</a:t>
            </a:r>
          </a:p>
          <a:p>
            <a:r>
              <a:rPr lang="en-GB" sz="2800" dirty="0">
                <a:solidFill>
                  <a:schemeClr val="tx1"/>
                </a:solidFill>
              </a:rPr>
              <a:t>Who: Bakery owner/manager, banker, sales staff and supplies.</a:t>
            </a:r>
          </a:p>
          <a:p>
            <a:r>
              <a:rPr lang="en-GB" sz="2800" dirty="0">
                <a:solidFill>
                  <a:schemeClr val="tx1"/>
                </a:solidFill>
              </a:rPr>
              <a:t>Where: At Basil’s Bakery production Area and Retail shop.</a:t>
            </a:r>
          </a:p>
          <a:p>
            <a:r>
              <a:rPr lang="en-GB" sz="2800" dirty="0">
                <a:solidFill>
                  <a:schemeClr val="tx1"/>
                </a:solidFill>
              </a:rPr>
              <a:t>When: the business was opened in 2015.</a:t>
            </a:r>
          </a:p>
          <a:p>
            <a:r>
              <a:rPr lang="en-GB" sz="2800" dirty="0">
                <a:solidFill>
                  <a:schemeClr val="tx1"/>
                </a:solidFill>
              </a:rPr>
              <a:t>Why: to provide high quality, organic ingredients freshly baked products.</a:t>
            </a:r>
          </a:p>
          <a:p>
            <a:r>
              <a:rPr lang="en-GB" sz="2800" dirty="0">
                <a:solidFill>
                  <a:schemeClr val="tx1"/>
                </a:solidFill>
              </a:rPr>
              <a:t>H:By using traditional baking methods, quality ingredients, skilled bakers,</a:t>
            </a:r>
          </a:p>
          <a:p>
            <a:r>
              <a:rPr lang="en-GB" sz="2800" dirty="0">
                <a:solidFill>
                  <a:schemeClr val="tx1"/>
                </a:solidFill>
              </a:rPr>
              <a:t>H:cost include ingredients, staff wages, rent, utilities, and equipment.</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lnSpcReduction="10000"/>
          </a:bodyPr>
          <a:lstStyle/>
          <a:p>
            <a:r>
              <a:rPr lang="en-GB" b="1" dirty="0"/>
              <a:t>POLITICAL</a:t>
            </a:r>
          </a:p>
          <a:p>
            <a:r>
              <a:rPr lang="en-GB" sz="1700" b="1" dirty="0">
                <a:solidFill>
                  <a:schemeClr val="tx1"/>
                </a:solidFill>
              </a:rPr>
              <a:t>GOVERNMENT FOOD AND SAFETY REGULATION: MUST COMPLY TO SAFETY STANDARD.</a:t>
            </a:r>
          </a:p>
          <a:p>
            <a:r>
              <a:rPr lang="en-GB" sz="1700" b="1" dirty="0">
                <a:solidFill>
                  <a:schemeClr val="tx1"/>
                </a:solidFill>
              </a:rPr>
              <a:t>TAXATION POLICIES: CHANGES IN VAT OR BUSINESS TAX CAN EFFECT OPERATING COST AND PROFITS.</a:t>
            </a:r>
          </a:p>
          <a:p>
            <a:r>
              <a:rPr lang="en-GB" b="1" dirty="0"/>
              <a:t>ECONOMIC</a:t>
            </a:r>
          </a:p>
          <a:p>
            <a:r>
              <a:rPr lang="en-GB" b="1" dirty="0"/>
              <a:t>INFLATION: RISING PRICES OF INGREDIENTS. INCREASE PRODUCTION COST.</a:t>
            </a:r>
          </a:p>
          <a:p>
            <a:r>
              <a:rPr lang="en-GB" b="1" dirty="0"/>
              <a:t>INTEREST RATE: HIGHER INTEREST RATES MAKE LOAN FOR NEW EQUIPMENT OR EXPANSION MORE EXPENSIVE.</a:t>
            </a:r>
          </a:p>
          <a:p>
            <a:r>
              <a:rPr lang="en-GB" b="1" dirty="0"/>
              <a:t>SOCIAL</a:t>
            </a:r>
          </a:p>
          <a:p>
            <a:r>
              <a:rPr lang="en-GB" b="1" dirty="0"/>
              <a:t>POPULATION GROWTH</a:t>
            </a:r>
          </a:p>
          <a:p>
            <a:r>
              <a:rPr lang="en-GB" b="1" dirty="0"/>
              <a:t>AN INCREASE LOCAL POPULATION CAN CREATE MORE POTENTIAL CUSTOMERS.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399032"/>
            <a:ext cx="9634011" cy="5047488"/>
          </a:xfrm>
        </p:spPr>
        <p:txBody>
          <a:bodyPr>
            <a:normAutofit fontScale="70000" lnSpcReduction="20000"/>
          </a:bodyPr>
          <a:lstStyle/>
          <a:p>
            <a:r>
              <a:rPr lang="en-GB" sz="2200" b="1" dirty="0">
                <a:solidFill>
                  <a:schemeClr val="tx1"/>
                </a:solidFill>
              </a:rPr>
              <a:t>TECHNOLOGICAL</a:t>
            </a:r>
          </a:p>
          <a:p>
            <a:r>
              <a:rPr lang="en-GB" sz="2200" b="1" dirty="0">
                <a:solidFill>
                  <a:schemeClr val="tx1"/>
                </a:solidFill>
              </a:rPr>
              <a:t>MODERN EQUIPMENTCAN EFFECT COMPETITION.</a:t>
            </a:r>
          </a:p>
          <a:p>
            <a:r>
              <a:rPr lang="en-GB" sz="2200" b="1" dirty="0">
                <a:solidFill>
                  <a:schemeClr val="tx1"/>
                </a:solidFill>
              </a:rPr>
              <a:t>ONLINE OREDERING AND DELIVERY</a:t>
            </a:r>
          </a:p>
          <a:p>
            <a:r>
              <a:rPr lang="en-GB" sz="2200" b="1" dirty="0">
                <a:solidFill>
                  <a:schemeClr val="tx1"/>
                </a:solidFill>
              </a:rPr>
              <a:t>USING WEB,MOBILE APP CAN INCREASE OVERALL SALE.</a:t>
            </a:r>
          </a:p>
          <a:p>
            <a:endParaRPr lang="en-GB" sz="2200" b="1" dirty="0">
              <a:solidFill>
                <a:schemeClr val="tx1"/>
              </a:solidFill>
            </a:endParaRPr>
          </a:p>
          <a:p>
            <a:r>
              <a:rPr lang="en-GB" sz="2200" b="1" dirty="0">
                <a:solidFill>
                  <a:schemeClr val="tx1"/>
                </a:solidFill>
              </a:rPr>
              <a:t>LEGAL</a:t>
            </a:r>
          </a:p>
          <a:p>
            <a:r>
              <a:rPr lang="en-GB" sz="2200" b="1" dirty="0">
                <a:solidFill>
                  <a:schemeClr val="tx1"/>
                </a:solidFill>
              </a:rPr>
              <a:t>FOOD SAFETY LAWS MUST COMPLY WITH FOOD AND HYGINE AND SAFETY REGULATIONS TO ENSURE PRODUCTS ARE SAFE FOR CUSTOMERS.</a:t>
            </a:r>
          </a:p>
          <a:p>
            <a:r>
              <a:rPr lang="en-GB" sz="2200" b="1" dirty="0">
                <a:solidFill>
                  <a:schemeClr val="tx1"/>
                </a:solidFill>
              </a:rPr>
              <a:t>EMPLOYMENT LAWS: BUSINESS MUST FOLLOW MIMIMUM WAGE, WORKING HORS, HOLIDAYS AND EMPLYTEE RIGHTS.</a:t>
            </a:r>
          </a:p>
          <a:p>
            <a:endParaRPr lang="en-GB" sz="2200" b="1" dirty="0">
              <a:solidFill>
                <a:schemeClr val="tx1"/>
              </a:solidFill>
            </a:endParaRPr>
          </a:p>
          <a:p>
            <a:endParaRPr lang="en-GB" sz="2200" b="1" dirty="0">
              <a:solidFill>
                <a:schemeClr val="tx1"/>
              </a:solidFill>
            </a:endParaRPr>
          </a:p>
          <a:p>
            <a:endParaRPr lang="en-GB" sz="2200" b="1" dirty="0">
              <a:solidFill>
                <a:schemeClr val="tx1"/>
              </a:solidFill>
            </a:endParaRPr>
          </a:p>
          <a:p>
            <a:r>
              <a:rPr lang="en-GB" sz="2200" b="1" dirty="0">
                <a:solidFill>
                  <a:schemeClr val="tx1"/>
                </a:solidFill>
              </a:rPr>
              <a:t>ENVIRONMENTAL </a:t>
            </a:r>
          </a:p>
          <a:p>
            <a:r>
              <a:rPr lang="en-GB" sz="2200" b="1" dirty="0">
                <a:solidFill>
                  <a:schemeClr val="tx1"/>
                </a:solidFill>
              </a:rPr>
              <a:t>SUSTAINABLE PACKAGING CUSTOMERS INCREASINGLY PREFER RECYCLEABLE PACKAGING.</a:t>
            </a:r>
          </a:p>
          <a:p>
            <a:r>
              <a:rPr lang="en-GB" sz="2200" b="1" dirty="0">
                <a:solidFill>
                  <a:schemeClr val="tx1"/>
                </a:solidFill>
              </a:rPr>
              <a:t>WASTE MANAGEMENT: REDUCING FOOD WASTE AND RECYCLING CAN LOWER THE COST AND PROTECT ENVITRONMENT</a:t>
            </a:r>
            <a:r>
              <a:rPr lang="en-GB" b="1" dirty="0">
                <a:solidFill>
                  <a:schemeClr val="tx1"/>
                </a:solidFill>
              </a:rPr>
              <a:t>.</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pic>
        <p:nvPicPr>
          <p:cNvPr id="98" name="Picture 97">
            <a:extLst>
              <a:ext uri="{FF2B5EF4-FFF2-40B4-BE49-F238E27FC236}">
                <a16:creationId xmlns:a16="http://schemas.microsoft.com/office/drawing/2014/main" id="{648A9E9E-8FBD-0C6D-ACD2-82CDD3C28B90}"/>
              </a:ext>
            </a:extLst>
          </p:cNvPr>
          <p:cNvPicPr>
            <a:picLocks noChangeAspect="1"/>
          </p:cNvPicPr>
          <p:nvPr/>
        </p:nvPicPr>
        <p:blipFill>
          <a:blip r:embed="rId2"/>
          <a:stretch>
            <a:fillRect/>
          </a:stretch>
        </p:blipFill>
        <p:spPr>
          <a:xfrm>
            <a:off x="842837" y="1238753"/>
            <a:ext cx="10336324" cy="5445511"/>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solidFill>
                  <a:schemeClr val="accent2"/>
                </a:solidFill>
              </a:rPr>
              <a:t>Basil’s Bakery is a successful artisan bakery, which combines traditional with high quality ingredients to provide fresh Cakes , Bread &amp;  pastries,</a:t>
            </a:r>
          </a:p>
          <a:p>
            <a:r>
              <a:rPr lang="en-GB" dirty="0">
                <a:solidFill>
                  <a:schemeClr val="accent2"/>
                </a:solidFill>
              </a:rPr>
              <a:t>It has built a strong reputation through excellent customer service and quality products. It faces challenge such as rising cost, and competition. It has opportunity to grow by expanding, product range, strengthening its online presence. And continuing meet customer demand. overall it is well positioned for future success. It continues maintaining its commitment to quality.</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FF0000"/>
                </a:solidFill>
                <a:latin typeface="Arial"/>
                <a:ea typeface="Roboto"/>
                <a:cs typeface="Roboto"/>
              </a:rPr>
              <a:t>5 sources</a:t>
            </a:r>
          </a:p>
          <a:p>
            <a:r>
              <a:rPr lang="en-GB" dirty="0">
                <a:hlinkClick r:id="rId2"/>
              </a:rPr>
              <a:t>https://bgmcgroup.com/exploring-the-fishbone-diagram-types-advantages-drawbacks-and-revealing-the-six-ms-of-change</a:t>
            </a:r>
            <a:endParaRPr lang="en-GB" dirty="0"/>
          </a:p>
          <a:p>
            <a:r>
              <a:rPr lang="en-US" dirty="0">
                <a:hlinkClick r:id="rId3"/>
              </a:rPr>
              <a:t>https://www.gov.uk/guidance/business-regulation-guidance-and-tools</a:t>
            </a:r>
            <a:endParaRPr lang="en-US" dirty="0"/>
          </a:p>
          <a:p>
            <a:r>
              <a:rPr lang="en-US" dirty="0">
                <a:hlinkClick r:id="rId4"/>
              </a:rPr>
              <a:t>https://www.vanderlaw.com/not-following-business-regulations/</a:t>
            </a:r>
            <a:endParaRPr lang="en-US" dirty="0"/>
          </a:p>
          <a:p>
            <a:r>
              <a:rPr lang="en-US" sz="1800" u="sng" dirty="0">
                <a:solidFill>
                  <a:srgbClr val="2DA0F1"/>
                </a:solidFill>
                <a:uFill>
                  <a:solidFill>
                    <a:srgbClr val="0000FF"/>
                  </a:solidFill>
                </a:uFill>
                <a:hlinkClick r:id="rId5">
                  <a:extLst>
                    <a:ext uri="{A12FA001-AC4F-418D-AE19-62706E023703}">
                      <ahyp:hlinkClr xmlns:ahyp="http://schemas.microsoft.com/office/drawing/2018/hyperlinkcolor" val="tx"/>
                    </a:ext>
                  </a:extLst>
                </a:hlinkClick>
              </a:rPr>
              <a:t>https://www.ons.gov.uk/businessindustryandtrade/business/businessservices/bulletins/businessinsightsandimpactontheukeconomy</a:t>
            </a:r>
            <a:r>
              <a:rPr lang="en-US" sz="1800" u="sng" dirty="0">
                <a:solidFill>
                  <a:schemeClr val="accent2"/>
                </a:solidFill>
                <a:uFill>
                  <a:solidFill>
                    <a:srgbClr val="0000FF"/>
                  </a:solidFill>
                </a:uFill>
                <a:hlinkClick r:id="rId5">
                  <a:extLst>
                    <a:ext uri="{A12FA001-AC4F-418D-AE19-62706E023703}">
                      <ahyp:hlinkClr xmlns:ahyp="http://schemas.microsoft.com/office/drawing/2018/hyperlinkcolor" val="tx"/>
                    </a:ext>
                  </a:extLst>
                </a:hlinkClick>
              </a:rPr>
              <a:t>/</a:t>
            </a:r>
            <a:r>
              <a:rPr lang="en-US" sz="1800" dirty="0">
                <a:solidFill>
                  <a:schemeClr val="accent2"/>
                </a:solidFill>
              </a:rPr>
              <a:t>, last accessed 14-1-23 </a:t>
            </a:r>
          </a:p>
          <a:p>
            <a:r>
              <a:rPr lang="en-GB" dirty="0">
                <a:solidFill>
                  <a:schemeClr val="accent2"/>
                </a:solidFill>
              </a:rPr>
              <a:t>https://kepner-tregoe.com/</a:t>
            </a:r>
          </a:p>
          <a:p>
            <a:endParaRPr lang="en-US" sz="1800" dirty="0"/>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1740</TotalTime>
  <Words>619</Words>
  <Application>Microsoft Office PowerPoint</Application>
  <PresentationFormat>Widescreen</PresentationFormat>
  <Paragraphs>75</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DIPENDRA PRASAD PAUDEL STUDENT ID 2534135 LECTURER CHARLES OBINWA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Dipendra Paudel</cp:lastModifiedBy>
  <cp:revision>101</cp:revision>
  <dcterms:created xsi:type="dcterms:W3CDTF">2024-10-08T15:58:04Z</dcterms:created>
  <dcterms:modified xsi:type="dcterms:W3CDTF">2026-07-12T11:19:11Z</dcterms:modified>
</cp:coreProperties>
</file>