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83" r:id="rId6"/>
    <p:sldId id="313" r:id="rId7"/>
    <p:sldId id="316" r:id="rId8"/>
    <p:sldId id="314" r:id="rId9"/>
    <p:sldId id="315" r:id="rId10"/>
    <p:sldId id="317" r:id="rId11"/>
    <p:sldId id="295" r:id="rId12"/>
    <p:sldId id="318" r:id="rId13"/>
    <p:sldId id="324" r:id="rId14"/>
    <p:sldId id="296" r:id="rId15"/>
    <p:sldId id="320" r:id="rId16"/>
    <p:sldId id="322" r:id="rId17"/>
    <p:sldId id="303" r:id="rId18"/>
    <p:sldId id="325" r:id="rId19"/>
    <p:sldId id="275" r:id="rId20"/>
    <p:sldId id="323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5/19/2020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</a:p>
          <a:p>
            <a:r>
              <a:rPr lang="en-GB" dirty="0"/>
              <a:t>Then synchronise the points from each group to prepare a master list of class rules.</a:t>
            </a:r>
          </a:p>
          <a:p>
            <a:r>
              <a:rPr lang="en-GB" dirty="0"/>
              <a:t>Generalise the expectations as mentioned in the key points of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267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u.ugochukwu@uwtsd.ac.uk" TargetMode="External"/><Relationship Id="rId2" Type="http://schemas.openxmlformats.org/officeDocument/2006/relationships/hyperlink" Target="mailto:o.adegbite@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5256584"/>
          </a:xfrm>
        </p:spPr>
        <p:txBody>
          <a:bodyPr>
            <a:normAutofit fontScale="90000"/>
          </a:bodyPr>
          <a:lstStyle/>
          <a:p>
            <a:r>
              <a:rPr lang="en-GB" sz="6000" b="1" dirty="0"/>
              <a:t>Welcome!</a:t>
            </a:r>
            <a:br>
              <a:rPr lang="en-GB" sz="4000" b="1" dirty="0"/>
            </a:br>
            <a:r>
              <a:rPr lang="en-GB" sz="4000" b="1" dirty="0"/>
              <a:t>BA International Hotel Management</a:t>
            </a:r>
            <a:br>
              <a:rPr lang="en-GB" sz="4000" b="1" dirty="0"/>
            </a:br>
            <a:br>
              <a:rPr lang="en-GB" altLang="en-US" sz="2400" dirty="0"/>
            </a:br>
            <a:r>
              <a:rPr lang="en-GB" dirty="0"/>
              <a:t> </a:t>
            </a:r>
            <a:r>
              <a:rPr lang="en-GB" b="1" dirty="0"/>
              <a:t>Marketing Essentials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(M4X01916)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1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the Module</a:t>
            </a:r>
            <a:endParaRPr lang="en-GB" altLang="en-US" sz="53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Game Plan for Today</a:t>
            </a:r>
            <a:r>
              <a:rPr lang="en-GB" b="1" dirty="0"/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Introduction/Ice breaking</a:t>
            </a:r>
          </a:p>
          <a:p>
            <a:r>
              <a:rPr lang="en-US" dirty="0"/>
              <a:t>Set class rules (Virtual Code of conduct)</a:t>
            </a:r>
          </a:p>
          <a:p>
            <a:r>
              <a:rPr lang="en-US" dirty="0"/>
              <a:t>Overview the module</a:t>
            </a:r>
          </a:p>
          <a:p>
            <a:r>
              <a:rPr lang="en-US" dirty="0"/>
              <a:t>Lecture Structure</a:t>
            </a:r>
            <a:endParaRPr lang="en-GB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Introduction/Ice breaking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82451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sz="2800" dirty="0">
              <a:latin typeface="+mj-lt"/>
            </a:endParaRPr>
          </a:p>
          <a:p>
            <a:r>
              <a:rPr lang="en-US" sz="3600" dirty="0">
                <a:latin typeface="+mj-lt"/>
              </a:rPr>
              <a:t>Lecturer introduces himself/herself</a:t>
            </a:r>
          </a:p>
          <a:p>
            <a:endParaRPr lang="en-US" sz="3600" dirty="0">
              <a:latin typeface="+mj-lt"/>
            </a:endParaRPr>
          </a:p>
          <a:p>
            <a:r>
              <a:rPr lang="en-GB" sz="3600" dirty="0"/>
              <a:t>How Can You Reach him/her?</a:t>
            </a:r>
          </a:p>
          <a:p>
            <a:endParaRPr lang="en-US" sz="3600" dirty="0">
              <a:latin typeface="+mj-lt"/>
            </a:endParaRPr>
          </a:p>
          <a:p>
            <a:pPr marL="0" indent="0" algn="ctr">
              <a:buNone/>
            </a:pPr>
            <a:r>
              <a:rPr lang="en-GB" b="1" dirty="0"/>
              <a:t>Dr </a:t>
            </a:r>
            <a:r>
              <a:rPr lang="en-GB" b="1" dirty="0" err="1"/>
              <a:t>Oluwaseun</a:t>
            </a:r>
            <a:r>
              <a:rPr lang="en-GB" b="1" dirty="0"/>
              <a:t> (Olu) Adegbite</a:t>
            </a:r>
            <a:endParaRPr lang="en-GB" dirty="0"/>
          </a:p>
          <a:p>
            <a:pPr marL="0" indent="0" algn="ctr">
              <a:buNone/>
            </a:pPr>
            <a:r>
              <a:rPr lang="en-GB" b="1" u="sng" dirty="0">
                <a:hlinkClick r:id="rId2"/>
              </a:rPr>
              <a:t>o.adegbite@uwtsd.ac.uk</a:t>
            </a:r>
            <a:r>
              <a:rPr lang="en-GB" b="1" dirty="0"/>
              <a:t> 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 err="1"/>
              <a:t>Uju</a:t>
            </a:r>
            <a:r>
              <a:rPr lang="en-GB" b="1" dirty="0"/>
              <a:t> Ugochukwu</a:t>
            </a:r>
            <a:endParaRPr lang="en-GB" dirty="0"/>
          </a:p>
          <a:p>
            <a:pPr marL="0" indent="0" algn="ctr">
              <a:buNone/>
            </a:pPr>
            <a:r>
              <a:rPr lang="en-GB" b="1" u="sng" dirty="0">
                <a:hlinkClick r:id="rId3"/>
              </a:rPr>
              <a:t>u.ugochukwu@uwtsd.ac.uk</a:t>
            </a:r>
            <a:endParaRPr lang="en-GB" dirty="0"/>
          </a:p>
          <a:p>
            <a:endParaRPr lang="fr-FR" sz="3600" dirty="0">
              <a:latin typeface="+mj-lt"/>
            </a:endParaRPr>
          </a:p>
          <a:p>
            <a:endParaRPr lang="fr-FR" sz="3600" dirty="0">
              <a:latin typeface="+mj-lt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87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Introduction/Ice breaking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600" dirty="0">
              <a:latin typeface="+mj-lt"/>
            </a:endParaRPr>
          </a:p>
          <a:p>
            <a:pPr marL="0" indent="0">
              <a:buNone/>
            </a:pPr>
            <a:r>
              <a:rPr lang="en-US" sz="4400" b="1" dirty="0"/>
              <a:t>So also students take turn to introduce themselves too.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58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r>
              <a:rPr lang="en-GB" sz="1100" b="1" dirty="0"/>
              <a:t>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100" b="1" i="1" dirty="0"/>
              <a:t> </a:t>
            </a:r>
          </a:p>
          <a:p>
            <a:pPr marL="0" indent="0">
              <a:buNone/>
            </a:pPr>
            <a:r>
              <a:rPr lang="en-GB" sz="1100" b="1" i="1" dirty="0"/>
              <a:t>                                                                                                                 </a:t>
            </a:r>
            <a:endParaRPr lang="en-GB" sz="800" b="1" i="1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6BADD4-62B7-4026-84C8-AC64C40DE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96752"/>
            <a:ext cx="8229600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365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</a:p>
          <a:p>
            <a:r>
              <a:rPr lang="en-US" dirty="0"/>
              <a:t>Overview the module, and </a:t>
            </a:r>
          </a:p>
          <a:p>
            <a:r>
              <a:rPr lang="en-US" dirty="0"/>
              <a:t>Lecture Structure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973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D03D-E6DC-4EC9-9B19-0B9F116E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Classroom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FACEC-A270-42AF-8D4F-A45788F62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4248473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IE" sz="2300" dirty="0"/>
              <a:t>No mobile phones – ringing or texting or generally  </a:t>
            </a:r>
          </a:p>
          <a:p>
            <a:pPr marL="0" lvl="0" indent="0">
              <a:buNone/>
            </a:pPr>
            <a:r>
              <a:rPr lang="en-IE" sz="2300" dirty="0"/>
              <a:t>    playing with </a:t>
            </a:r>
            <a:r>
              <a:rPr lang="en-IE" sz="2300" dirty="0">
                <a:sym typeface="Wingdings"/>
              </a:rPr>
              <a:t></a:t>
            </a:r>
            <a:endParaRPr lang="en-IE" sz="23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IE" sz="2300" dirty="0"/>
              <a:t>Please be punctual!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IE" sz="2300" dirty="0"/>
              <a:t>Attendance is compulsory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IE" sz="2300" dirty="0"/>
              <a:t>Listen to what others have to say</a:t>
            </a:r>
            <a:endParaRPr lang="en-US" sz="23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IE" sz="2300" dirty="0"/>
              <a:t>Come prepared and you’ll enjoy the classes more.</a:t>
            </a:r>
            <a:endParaRPr lang="en-GB" sz="23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300" dirty="0"/>
              <a:t>Actively contribute to class work/teamwork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300" dirty="0"/>
              <a:t>Respect each other and be the best team player you can be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300" dirty="0"/>
              <a:t>Ask questions and answer questions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300" dirty="0"/>
              <a:t>Other rules ?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lv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9520" y="1226805"/>
            <a:ext cx="1080120" cy="100811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9912" y="1830633"/>
            <a:ext cx="1371719" cy="80856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620" y="1268760"/>
            <a:ext cx="914400" cy="697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8157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Title -	Marketing Essentials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- M4X01916</a:t>
            </a:r>
          </a:p>
          <a:p>
            <a:pPr marL="0" indent="0">
              <a:buNone/>
            </a:pPr>
            <a:r>
              <a:rPr lang="en-GB" dirty="0"/>
              <a:t>Code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 - 	20 (Level 4)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8648E-DE72-4C60-90AC-B45C226693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0232" y="3789040"/>
            <a:ext cx="2304256" cy="2537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What are your expectations from this module?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Prepare a list of topics that you would expect to learn from this module.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 it with the rest of the class and see what others came up with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126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Pause…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4800" dirty="0"/>
              <a:t>Short Break!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0B99AC-DEF8-45FF-940D-BD7DFC9AC2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924944"/>
            <a:ext cx="3048000" cy="149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362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Aims - </a:t>
            </a:r>
          </a:p>
          <a:p>
            <a:pPr marL="0" indent="0" algn="just">
              <a:buNone/>
            </a:pPr>
            <a:r>
              <a:rPr lang="en-GB" sz="1800" dirty="0"/>
              <a:t>1.  To introduce students to the business of marketing and the</a:t>
            </a:r>
          </a:p>
          <a:p>
            <a:pPr marL="0" indent="0" algn="just">
              <a:buNone/>
            </a:pPr>
            <a:r>
              <a:rPr lang="en-GB" sz="1800" dirty="0"/>
              <a:t>     core elements from which marketing activities develop.</a:t>
            </a:r>
          </a:p>
          <a:p>
            <a:pPr marL="0" indent="0" algn="just">
              <a:buNone/>
            </a:pPr>
            <a:r>
              <a:rPr lang="en-GB" sz="1800" dirty="0"/>
              <a:t>2.   To examine current trends and developments in marketing.</a:t>
            </a: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Learning Outcomes –</a:t>
            </a:r>
          </a:p>
          <a:p>
            <a:pPr algn="just">
              <a:buAutoNum type="arabicPeriod"/>
            </a:pPr>
            <a:r>
              <a:rPr lang="en-GB" sz="1800" dirty="0"/>
              <a:t>Be able to define and assess the development of marketing in creating value for  customers.</a:t>
            </a:r>
          </a:p>
          <a:p>
            <a:pPr algn="just">
              <a:buAutoNum type="arabicPeriod"/>
            </a:pPr>
            <a:r>
              <a:rPr lang="en-GB" sz="1800" dirty="0"/>
              <a:t>Be able to identify relevant stakeholders and assess its impact within strategic and operational practice.</a:t>
            </a:r>
          </a:p>
          <a:p>
            <a:pPr algn="just">
              <a:buAutoNum type="arabicPeriod" startAt="3"/>
            </a:pPr>
            <a:r>
              <a:rPr lang="en-GB" sz="1800" dirty="0"/>
              <a:t>Understand the process and stages of marketing planning, including the</a:t>
            </a:r>
          </a:p>
          <a:p>
            <a:pPr marL="0" indent="0" algn="just">
              <a:buNone/>
            </a:pPr>
            <a:r>
              <a:rPr lang="en-GB" sz="1800" dirty="0"/>
              <a:t>      role of the marketing environment, marketing research and the marketing</a:t>
            </a:r>
          </a:p>
          <a:p>
            <a:pPr marL="0" indent="0" algn="just">
              <a:buNone/>
            </a:pPr>
            <a:r>
              <a:rPr lang="en-GB" sz="1800" dirty="0"/>
              <a:t>      mix.</a:t>
            </a:r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dirty="0"/>
              <a:t>Delivery structure ( 4 hours/week) </a:t>
            </a:r>
            <a:r>
              <a:rPr lang="en-GB" sz="2000" b="1" dirty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Lectures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Case Studies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Group Work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Class activities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Intermittent Break Times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080048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Topics we will consider include…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Marketing: its nature and scope</a:t>
            </a:r>
          </a:p>
          <a:p>
            <a:pPr marL="0" indent="0">
              <a:buNone/>
            </a:pPr>
            <a:r>
              <a:rPr lang="en-GB" sz="2400" b="1" dirty="0"/>
              <a:t>Marketing Environment</a:t>
            </a:r>
          </a:p>
          <a:p>
            <a:pPr marL="0" indent="0">
              <a:buNone/>
            </a:pPr>
            <a:r>
              <a:rPr lang="en-GB" sz="2400" b="1" dirty="0"/>
              <a:t>Marketing Plan</a:t>
            </a:r>
          </a:p>
          <a:p>
            <a:pPr marL="0" indent="0">
              <a:buNone/>
            </a:pPr>
            <a:r>
              <a:rPr lang="en-GB" sz="2400" b="1" dirty="0"/>
              <a:t>Market Segmentation</a:t>
            </a:r>
          </a:p>
          <a:p>
            <a:pPr marL="0" indent="0">
              <a:buNone/>
            </a:pPr>
            <a:r>
              <a:rPr lang="en-GB" sz="2400" b="1" dirty="0"/>
              <a:t>Marketing Communication Mix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Marketing Information System</a:t>
            </a:r>
          </a:p>
          <a:p>
            <a:pPr marL="0" indent="0">
              <a:buNone/>
            </a:pPr>
            <a:r>
              <a:rPr lang="en-GB" sz="2400" b="1" dirty="0"/>
              <a:t>Digital Marketing</a:t>
            </a:r>
          </a:p>
          <a:p>
            <a:pPr marL="0" indent="0">
              <a:buNone/>
            </a:pPr>
            <a:r>
              <a:rPr lang="en-GB" sz="2400" b="1" dirty="0"/>
              <a:t>Marketing Research </a:t>
            </a:r>
          </a:p>
          <a:p>
            <a:pPr marL="0" indent="0">
              <a:buNone/>
            </a:pPr>
            <a:r>
              <a:rPr lang="en-GB" sz="2400" b="1" dirty="0"/>
              <a:t>Sustainable Marketing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1389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5813"/>
            <a:ext cx="8229600" cy="62089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Component 1 – </a:t>
            </a:r>
          </a:p>
          <a:p>
            <a:pPr marL="0" indent="0">
              <a:buNone/>
            </a:pPr>
            <a:r>
              <a:rPr lang="en-GB" dirty="0"/>
              <a:t>1500 words writing essay to be submitted  online via Turnitin by </a:t>
            </a:r>
            <a:r>
              <a:rPr lang="en-GB" b="1" dirty="0">
                <a:solidFill>
                  <a:srgbClr val="FF0000"/>
                </a:solidFill>
              </a:rPr>
              <a:t>June 19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2020.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Component 2 – </a:t>
            </a:r>
          </a:p>
          <a:p>
            <a:r>
              <a:rPr lang="en-GB" dirty="0"/>
              <a:t>Class Presentation (2 students each). </a:t>
            </a:r>
            <a:r>
              <a:rPr lang="en-GB" b="1" dirty="0">
                <a:solidFill>
                  <a:srgbClr val="FF0000"/>
                </a:solidFill>
              </a:rPr>
              <a:t>Slides to be submitted by 3pm July 3</a:t>
            </a:r>
            <a:r>
              <a:rPr lang="en-GB" b="1" baseline="30000" dirty="0">
                <a:solidFill>
                  <a:srgbClr val="FF0000"/>
                </a:solidFill>
              </a:rPr>
              <a:t>rd</a:t>
            </a:r>
            <a:r>
              <a:rPr lang="en-GB" b="1" dirty="0">
                <a:solidFill>
                  <a:srgbClr val="FF0000"/>
                </a:solidFill>
              </a:rPr>
              <a:t> 2020; class presentation on July 07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2020.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013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5813"/>
            <a:ext cx="8229600" cy="62089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558" y="836712"/>
            <a:ext cx="8229600" cy="468052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For further detail on the assessment brief, Please refer to the Module handbook on the M4X01916 Moodle page!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FFBE73-97AF-4395-813A-E1CE09BE70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996952"/>
            <a:ext cx="5688632" cy="214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82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7704" y="141763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We will look at … </a:t>
            </a:r>
          </a:p>
          <a:p>
            <a:pPr marL="0" indent="0">
              <a:buNone/>
            </a:pPr>
            <a:r>
              <a:rPr lang="en-GB" sz="4000" b="1" dirty="0"/>
              <a:t>Marketing</a:t>
            </a:r>
            <a:r>
              <a:rPr lang="en-GB" sz="4000" b="1"/>
              <a:t>: Its Nature </a:t>
            </a:r>
            <a:r>
              <a:rPr lang="en-GB" sz="4000" b="1" dirty="0"/>
              <a:t>and Scope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78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39498</TotalTime>
  <Words>490</Words>
  <Application>Microsoft Office PowerPoint</Application>
  <PresentationFormat>On-screen Show (4:3)</PresentationFormat>
  <Paragraphs>121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Myriad Pro</vt:lpstr>
      <vt:lpstr>Wingdings</vt:lpstr>
      <vt:lpstr>20140311PresentationUWTSDTemplate</vt:lpstr>
      <vt:lpstr>Welcome! BA International Hotel Management   Marketing Essentials (M4X01916) Session 1 Introduction to the Module</vt:lpstr>
      <vt:lpstr>Game Plan for Today…..</vt:lpstr>
      <vt:lpstr>Introduction/Ice breaking</vt:lpstr>
      <vt:lpstr>Introduction/Ice breaking</vt:lpstr>
      <vt:lpstr>Introduction</vt:lpstr>
      <vt:lpstr>In this session we will…..</vt:lpstr>
      <vt:lpstr>Classroom Code of Conduct</vt:lpstr>
      <vt:lpstr>Module Overview</vt:lpstr>
      <vt:lpstr>Class Activity</vt:lpstr>
      <vt:lpstr>Pause…</vt:lpstr>
      <vt:lpstr>Aims and Learning Outcomes</vt:lpstr>
      <vt:lpstr>Scheme of Work</vt:lpstr>
      <vt:lpstr>Topics we will consider include… </vt:lpstr>
      <vt:lpstr>Assessment</vt:lpstr>
      <vt:lpstr>Assessment</vt:lpstr>
      <vt:lpstr>Summary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 Adegbite</cp:lastModifiedBy>
  <cp:revision>192</cp:revision>
  <cp:lastPrinted>2019-01-22T10:50:09Z</cp:lastPrinted>
  <dcterms:created xsi:type="dcterms:W3CDTF">2015-04-14T15:21:28Z</dcterms:created>
  <dcterms:modified xsi:type="dcterms:W3CDTF">2020-05-19T17:07:02Z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