
<file path=[Content_Types].xml><?xml version="1.0" encoding="utf-8"?>
<Types xmlns="http://schemas.openxmlformats.org/package/2006/content-types">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sldIdLst>
    <p:sldId id="256" r:id="rId2"/>
    <p:sldId id="257" r:id="rId3"/>
    <p:sldId id="258" r:id="rId4"/>
    <p:sldId id="266" r:id="rId5"/>
    <p:sldId id="259" r:id="rId6"/>
    <p:sldId id="267" r:id="rId7"/>
    <p:sldId id="260" r:id="rId8"/>
    <p:sldId id="261" r:id="rId9"/>
    <p:sldId id="262" r:id="rId10"/>
    <p:sldId id="263" r:id="rId11"/>
    <p:sldId id="264"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63"/>
    <p:restoredTop sz="94582"/>
  </p:normalViewPr>
  <p:slideViewPr>
    <p:cSldViewPr snapToGrid="0" snapToObjects="1">
      <p:cViewPr>
        <p:scale>
          <a:sx n="120" d="100"/>
          <a:sy n="120" d="100"/>
        </p:scale>
        <p:origin x="288"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6B270C30-88E4-0744-BA4A-637FAE1E246A}" type="datetimeFigureOut">
              <a:rPr lang="en-US" smtClean="0"/>
              <a:t>11/18/19</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0D364205-BE9F-4E48-A62F-5A411B3E9357}" type="slidenum">
              <a:rPr lang="en-US" smtClean="0"/>
              <a:t>‹#›</a:t>
            </a:fld>
            <a:endParaRPr lang="en-US" dirty="0"/>
          </a:p>
        </p:txBody>
      </p:sp>
    </p:spTree>
    <p:extLst>
      <p:ext uri="{BB962C8B-B14F-4D97-AF65-F5344CB8AC3E}">
        <p14:creationId xmlns:p14="http://schemas.microsoft.com/office/powerpoint/2010/main" val="1992033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B270C30-88E4-0744-BA4A-637FAE1E246A}" type="datetimeFigureOut">
              <a:rPr lang="en-US" smtClean="0"/>
              <a:t>11/18/19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0D364205-BE9F-4E48-A62F-5A411B3E9357}" type="slidenum">
              <a:rPr lang="en-US" smtClean="0"/>
              <a:t>‹#›</a:t>
            </a:fld>
            <a:endParaRPr lang="en-US" dirty="0"/>
          </a:p>
        </p:txBody>
      </p:sp>
    </p:spTree>
    <p:extLst>
      <p:ext uri="{BB962C8B-B14F-4D97-AF65-F5344CB8AC3E}">
        <p14:creationId xmlns:p14="http://schemas.microsoft.com/office/powerpoint/2010/main" val="4236108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6B270C30-88E4-0744-BA4A-637FAE1E246A}" type="datetimeFigureOut">
              <a:rPr lang="en-US" smtClean="0"/>
              <a:t>11/18/19</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0D364205-BE9F-4E48-A62F-5A411B3E9357}" type="slidenum">
              <a:rPr lang="en-US" smtClean="0"/>
              <a:t>‹#›</a:t>
            </a:fld>
            <a:endParaRPr lang="en-US" dirty="0"/>
          </a:p>
        </p:txBody>
      </p:sp>
    </p:spTree>
    <p:extLst>
      <p:ext uri="{BB962C8B-B14F-4D97-AF65-F5344CB8AC3E}">
        <p14:creationId xmlns:p14="http://schemas.microsoft.com/office/powerpoint/2010/main" val="592320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B270C30-88E4-0744-BA4A-637FAE1E246A}" type="datetimeFigureOut">
              <a:rPr lang="en-US" smtClean="0"/>
              <a:t>11/18/19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D364205-BE9F-4E48-A62F-5A411B3E9357}" type="slidenum">
              <a:rPr lang="en-US" smtClean="0"/>
              <a:t>‹#›</a:t>
            </a:fld>
            <a:endParaRPr lang="en-US" dirty="0"/>
          </a:p>
        </p:txBody>
      </p:sp>
    </p:spTree>
    <p:extLst>
      <p:ext uri="{BB962C8B-B14F-4D97-AF65-F5344CB8AC3E}">
        <p14:creationId xmlns:p14="http://schemas.microsoft.com/office/powerpoint/2010/main" val="3766696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B270C30-88E4-0744-BA4A-637FAE1E246A}" type="datetimeFigureOut">
              <a:rPr lang="en-US" smtClean="0"/>
              <a:t>11/18/19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D364205-BE9F-4E48-A62F-5A411B3E9357}" type="slidenum">
              <a:rPr lang="en-US" smtClean="0"/>
              <a:t>‹#›</a:t>
            </a:fld>
            <a:endParaRPr lang="en-US" dirty="0"/>
          </a:p>
        </p:txBody>
      </p:sp>
    </p:spTree>
    <p:extLst>
      <p:ext uri="{BB962C8B-B14F-4D97-AF65-F5344CB8AC3E}">
        <p14:creationId xmlns:p14="http://schemas.microsoft.com/office/powerpoint/2010/main" val="28863330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B270C30-88E4-0744-BA4A-637FAE1E246A}" type="datetimeFigureOut">
              <a:rPr lang="en-US" smtClean="0"/>
              <a:t>11/18/19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0D364205-BE9F-4E48-A62F-5A411B3E9357}" type="slidenum">
              <a:rPr lang="en-US" smtClean="0"/>
              <a:t>‹#›</a:t>
            </a:fld>
            <a:endParaRPr lang="en-US" dirty="0"/>
          </a:p>
        </p:txBody>
      </p:sp>
    </p:spTree>
    <p:extLst>
      <p:ext uri="{BB962C8B-B14F-4D97-AF65-F5344CB8AC3E}">
        <p14:creationId xmlns:p14="http://schemas.microsoft.com/office/powerpoint/2010/main" val="1797651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270C30-88E4-0744-BA4A-637FAE1E246A}" type="datetimeFigureOut">
              <a:rPr lang="en-US" smtClean="0"/>
              <a:t>11/18/19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0D364205-BE9F-4E48-A62F-5A411B3E9357}" type="slidenum">
              <a:rPr lang="en-US" smtClean="0"/>
              <a:t>‹#›</a:t>
            </a:fld>
            <a:endParaRPr lang="en-US" dirty="0"/>
          </a:p>
        </p:txBody>
      </p:sp>
    </p:spTree>
    <p:extLst>
      <p:ext uri="{BB962C8B-B14F-4D97-AF65-F5344CB8AC3E}">
        <p14:creationId xmlns:p14="http://schemas.microsoft.com/office/powerpoint/2010/main" val="23080330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6B270C30-88E4-0744-BA4A-637FAE1E246A}" type="datetimeFigureOut">
              <a:rPr lang="en-US" smtClean="0"/>
              <a:t>11/18/19</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0D364205-BE9F-4E48-A62F-5A411B3E9357}" type="slidenum">
              <a:rPr lang="en-US" smtClean="0"/>
              <a:t>‹#›</a:t>
            </a:fld>
            <a:endParaRPr lang="en-US" dirty="0"/>
          </a:p>
        </p:txBody>
      </p:sp>
    </p:spTree>
    <p:extLst>
      <p:ext uri="{BB962C8B-B14F-4D97-AF65-F5344CB8AC3E}">
        <p14:creationId xmlns:p14="http://schemas.microsoft.com/office/powerpoint/2010/main" val="4001362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B270C30-88E4-0744-BA4A-637FAE1E246A}" type="datetimeFigureOut">
              <a:rPr lang="en-US" smtClean="0"/>
              <a:t>11/18/19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D364205-BE9F-4E48-A62F-5A411B3E9357}" type="slidenum">
              <a:rPr lang="en-US" smtClean="0"/>
              <a:t>‹#›</a:t>
            </a:fld>
            <a:endParaRPr lang="en-US" dirty="0"/>
          </a:p>
        </p:txBody>
      </p:sp>
    </p:spTree>
    <p:extLst>
      <p:ext uri="{BB962C8B-B14F-4D97-AF65-F5344CB8AC3E}">
        <p14:creationId xmlns:p14="http://schemas.microsoft.com/office/powerpoint/2010/main" val="1316296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B270C30-88E4-0744-BA4A-637FAE1E246A}" type="datetimeFigureOut">
              <a:rPr lang="en-US" smtClean="0"/>
              <a:t>11/18/19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D364205-BE9F-4E48-A62F-5A411B3E9357}" type="slidenum">
              <a:rPr lang="en-US" smtClean="0"/>
              <a:t>‹#›</a:t>
            </a:fld>
            <a:endParaRPr lang="en-US" dirty="0"/>
          </a:p>
        </p:txBody>
      </p:sp>
    </p:spTree>
    <p:extLst>
      <p:ext uri="{BB962C8B-B14F-4D97-AF65-F5344CB8AC3E}">
        <p14:creationId xmlns:p14="http://schemas.microsoft.com/office/powerpoint/2010/main" val="3712161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6B270C30-88E4-0744-BA4A-637FAE1E246A}" type="datetimeFigureOut">
              <a:rPr lang="en-US" smtClean="0"/>
              <a:t>11/18/19</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0D364205-BE9F-4E48-A62F-5A411B3E9357}" type="slidenum">
              <a:rPr lang="en-US" smtClean="0"/>
              <a:t>‹#›</a:t>
            </a:fld>
            <a:endParaRPr lang="en-US" dirty="0"/>
          </a:p>
        </p:txBody>
      </p:sp>
    </p:spTree>
    <p:extLst>
      <p:ext uri="{BB962C8B-B14F-4D97-AF65-F5344CB8AC3E}">
        <p14:creationId xmlns:p14="http://schemas.microsoft.com/office/powerpoint/2010/main" val="3388096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6B270C30-88E4-0744-BA4A-637FAE1E246A}" type="datetimeFigureOut">
              <a:rPr lang="en-US" smtClean="0"/>
              <a:t>11/18/19</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0D364205-BE9F-4E48-A62F-5A411B3E9357}" type="slidenum">
              <a:rPr lang="en-US" smtClean="0"/>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8938310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www.walesonline.co.uk/news/education/graham-donaldson-interview-wales-curriculum-13812153" TargetMode="External"/><Relationship Id="rId3" Type="http://schemas.openxmlformats.org/officeDocument/2006/relationships/hyperlink" Target="https://hwb.gov.wales/draft-curriculum-for-wales-2022/?_ga=2.51552748.438356579.1573995238-922366401.1573995238" TargetMode="External"/><Relationship Id="rId7" Type="http://schemas.openxmlformats.org/officeDocument/2006/relationships/hyperlink" Target="https://www.qualificationswales.org/english/qualified-for-the-future/frequently-asked-questions/" TargetMode="External"/><Relationship Id="rId2" Type="http://schemas.openxmlformats.org/officeDocument/2006/relationships/hyperlink" Target="https://dera.ioe.ac.uk/22165/2/150225-successful-futures-en_Redacted.pdf" TargetMode="External"/><Relationship Id="rId1" Type="http://schemas.openxmlformats.org/officeDocument/2006/relationships/slideLayout" Target="../slideLayouts/slideLayout2.xml"/><Relationship Id="rId6" Type="http://schemas.openxmlformats.org/officeDocument/2006/relationships/hyperlink" Target="https://www.bbc.co.uk/news/uk-wales-50434384%5bAccessed" TargetMode="External"/><Relationship Id="rId5" Type="http://schemas.openxmlformats.org/officeDocument/2006/relationships/hyperlink" Target="https://www.bbc.co.uk/news/uk-wales-48094118" TargetMode="External"/><Relationship Id="rId4" Type="http://schemas.openxmlformats.org/officeDocument/2006/relationships/hyperlink" Target="https://www.bbc.co.uk/news/uk-wales-politics-50100016%5bAccessed"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6.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cpag.org.uk/child-poverty/child-poverty-facts-and-figures" TargetMode="External"/><Relationship Id="rId7" Type="http://schemas.openxmlformats.org/officeDocument/2006/relationships/hyperlink" Target="https://www.theguardian.com/education/2019/aug/21/poorer-pupils-twice-as-likely-to-fail-key-gcses" TargetMode="External"/><Relationship Id="rId2" Type="http://schemas.openxmlformats.org/officeDocument/2006/relationships/hyperlink" Target="https://www.bbc.co.uk/news/education-47902642" TargetMode="External"/><Relationship Id="rId1" Type="http://schemas.openxmlformats.org/officeDocument/2006/relationships/slideLayout" Target="../slideLayouts/slideLayout2.xml"/><Relationship Id="rId6" Type="http://schemas.openxmlformats.org/officeDocument/2006/relationships/hyperlink" Target="https://www.theguardian.com/education/2019/feb/14/half-of-universities-england-have-fewer-than-5-poor-white-students" TargetMode="External"/><Relationship Id="rId5" Type="http://schemas.openxmlformats.org/officeDocument/2006/relationships/hyperlink" Target="https://researchbriefings.parliament.uk/ResearchBriefing/Summary/SN07096" TargetMode="External"/><Relationship Id="rId4" Type="http://schemas.openxmlformats.org/officeDocument/2006/relationships/hyperlink" Target="https://www.jrf.org.uk/report/poorer-children&#8217;s-educational-attainment-how-important-are-attitudes-and-behaviour"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6.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gov.wales/lets-talk-about-mental-health-our-schools-kirsty-williams" TargetMode="External"/><Relationship Id="rId2" Type="http://schemas.openxmlformats.org/officeDocument/2006/relationships/hyperlink" Target="https://www.independent.co.uk/news/education/education-news/parents-exams-mental-health-children-gcses-a-levels-sats-mumsnet-a8913406.html" TargetMode="External"/><Relationship Id="rId1" Type="http://schemas.openxmlformats.org/officeDocument/2006/relationships/slideLayout" Target="../slideLayouts/slideLayout2.xml"/><Relationship Id="rId5" Type="http://schemas.openxmlformats.org/officeDocument/2006/relationships/hyperlink" Target="https://www.theguardian.com/society/2019/apr/17/mental-health-young-people-england-crisis-point-teacher-school-leader-survey" TargetMode="External"/><Relationship Id="rId4" Type="http://schemas.openxmlformats.org/officeDocument/2006/relationships/hyperlink" Target="https://www.welshlibdems.wales/new_funding_helps_develop_whole_school_approach_to_mental_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7F2A9-7321-EE46-AA58-6406998AE7B4}"/>
              </a:ext>
            </a:extLst>
          </p:cNvPr>
          <p:cNvSpPr>
            <a:spLocks noGrp="1"/>
          </p:cNvSpPr>
          <p:nvPr>
            <p:ph type="ctrTitle"/>
          </p:nvPr>
        </p:nvSpPr>
        <p:spPr>
          <a:xfrm>
            <a:off x="3045368" y="752227"/>
            <a:ext cx="6105194" cy="2031055"/>
          </a:xfrm>
        </p:spPr>
        <p:txBody>
          <a:bodyPr>
            <a:normAutofit/>
          </a:bodyPr>
          <a:lstStyle/>
          <a:p>
            <a:pPr algn="ctr"/>
            <a:r>
              <a:rPr lang="en-US" b="1" u="sng" dirty="0">
                <a:solidFill>
                  <a:schemeClr val="accent2"/>
                </a:solidFill>
                <a:latin typeface="Arial" panose="020B0604020202020204" pitchFamily="34" charset="0"/>
                <a:cs typeface="Arial" panose="020B0604020202020204" pitchFamily="34" charset="0"/>
              </a:rPr>
              <a:t>Three Issues in modern-day Education</a:t>
            </a:r>
          </a:p>
        </p:txBody>
      </p:sp>
      <p:sp>
        <p:nvSpPr>
          <p:cNvPr id="3" name="Subtitle 2">
            <a:extLst>
              <a:ext uri="{FF2B5EF4-FFF2-40B4-BE49-F238E27FC236}">
                <a16:creationId xmlns:a16="http://schemas.microsoft.com/office/drawing/2014/main" id="{675994DD-7C55-B440-8753-A7B98E5A370A}"/>
              </a:ext>
            </a:extLst>
          </p:cNvPr>
          <p:cNvSpPr>
            <a:spLocks noGrp="1"/>
          </p:cNvSpPr>
          <p:nvPr>
            <p:ph type="subTitle" idx="1"/>
          </p:nvPr>
        </p:nvSpPr>
        <p:spPr>
          <a:xfrm>
            <a:off x="3045368" y="4074718"/>
            <a:ext cx="6105194" cy="682079"/>
          </a:xfrm>
        </p:spPr>
        <p:txBody>
          <a:bodyPr>
            <a:normAutofit/>
          </a:bodyPr>
          <a:lstStyle/>
          <a:p>
            <a:pPr algn="ctr"/>
            <a:r>
              <a:rPr lang="en-US" dirty="0">
                <a:solidFill>
                  <a:srgbClr val="FFFFFF"/>
                </a:solidFill>
              </a:rPr>
              <a:t>By </a:t>
            </a:r>
            <a:r>
              <a:rPr lang="en-US" dirty="0" err="1">
                <a:solidFill>
                  <a:srgbClr val="FFFFFF"/>
                </a:solidFill>
              </a:rPr>
              <a:t>jada</a:t>
            </a:r>
            <a:r>
              <a:rPr lang="en-US" dirty="0">
                <a:solidFill>
                  <a:srgbClr val="FFFFFF"/>
                </a:solidFill>
              </a:rPr>
              <a:t> Lynch </a:t>
            </a:r>
          </a:p>
        </p:txBody>
      </p:sp>
      <p:pic>
        <p:nvPicPr>
          <p:cNvPr id="4" name="Picture 3">
            <a:extLst>
              <a:ext uri="{FF2B5EF4-FFF2-40B4-BE49-F238E27FC236}">
                <a16:creationId xmlns:a16="http://schemas.microsoft.com/office/drawing/2014/main" id="{373A7907-3FF6-234C-9D0F-ACD0F827D216}"/>
              </a:ext>
            </a:extLst>
          </p:cNvPr>
          <p:cNvPicPr>
            <a:picLocks noChangeAspect="1"/>
          </p:cNvPicPr>
          <p:nvPr/>
        </p:nvPicPr>
        <p:blipFill>
          <a:blip r:embed="rId2"/>
          <a:stretch>
            <a:fillRect/>
          </a:stretch>
        </p:blipFill>
        <p:spPr>
          <a:xfrm>
            <a:off x="588376" y="752227"/>
            <a:ext cx="2453062" cy="1629406"/>
          </a:xfrm>
          <a:prstGeom prst="rect">
            <a:avLst/>
          </a:prstGeom>
        </p:spPr>
      </p:pic>
      <p:pic>
        <p:nvPicPr>
          <p:cNvPr id="5" name="Picture 4">
            <a:extLst>
              <a:ext uri="{FF2B5EF4-FFF2-40B4-BE49-F238E27FC236}">
                <a16:creationId xmlns:a16="http://schemas.microsoft.com/office/drawing/2014/main" id="{8A93C8E1-5EF2-9748-B446-A7CB1505D407}"/>
              </a:ext>
            </a:extLst>
          </p:cNvPr>
          <p:cNvPicPr>
            <a:picLocks noChangeAspect="1"/>
          </p:cNvPicPr>
          <p:nvPr/>
        </p:nvPicPr>
        <p:blipFill>
          <a:blip r:embed="rId3"/>
          <a:stretch>
            <a:fillRect/>
          </a:stretch>
        </p:blipFill>
        <p:spPr>
          <a:xfrm>
            <a:off x="9160700" y="752227"/>
            <a:ext cx="2442924" cy="1614806"/>
          </a:xfrm>
          <a:prstGeom prst="rect">
            <a:avLst/>
          </a:prstGeom>
        </p:spPr>
      </p:pic>
    </p:spTree>
    <p:extLst>
      <p:ext uri="{BB962C8B-B14F-4D97-AF65-F5344CB8AC3E}">
        <p14:creationId xmlns:p14="http://schemas.microsoft.com/office/powerpoint/2010/main" val="5768083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DE09-A214-454B-A243-8D10A6F90E8A}"/>
              </a:ext>
            </a:extLst>
          </p:cNvPr>
          <p:cNvSpPr>
            <a:spLocks noGrp="1"/>
          </p:cNvSpPr>
          <p:nvPr>
            <p:ph type="title"/>
          </p:nvPr>
        </p:nvSpPr>
        <p:spPr/>
        <p:txBody>
          <a:bodyPr/>
          <a:lstStyle/>
          <a:p>
            <a:r>
              <a:rPr lang="en-US" b="1" u="sng" dirty="0">
                <a:latin typeface="Arial" panose="020B0604020202020204" pitchFamily="34" charset="0"/>
                <a:cs typeface="Arial" panose="020B0604020202020204" pitchFamily="34" charset="0"/>
              </a:rPr>
              <a:t>New Curriculum (wales)</a:t>
            </a:r>
          </a:p>
        </p:txBody>
      </p:sp>
      <p:pic>
        <p:nvPicPr>
          <p:cNvPr id="3" name="Picture 2">
            <a:extLst>
              <a:ext uri="{FF2B5EF4-FFF2-40B4-BE49-F238E27FC236}">
                <a16:creationId xmlns:a16="http://schemas.microsoft.com/office/drawing/2014/main" id="{C2B2754B-9AA5-D941-81C9-5195F2765DF0}"/>
              </a:ext>
            </a:extLst>
          </p:cNvPr>
          <p:cNvPicPr>
            <a:picLocks noChangeAspect="1"/>
          </p:cNvPicPr>
          <p:nvPr/>
        </p:nvPicPr>
        <p:blipFill rotWithShape="1">
          <a:blip r:embed="rId2"/>
          <a:srcRect l="6006" t="5091" r="12360" b="4127"/>
          <a:stretch/>
        </p:blipFill>
        <p:spPr>
          <a:xfrm>
            <a:off x="428624" y="2018027"/>
            <a:ext cx="4686300" cy="1885950"/>
          </a:xfrm>
          <a:prstGeom prst="rect">
            <a:avLst/>
          </a:prstGeom>
        </p:spPr>
      </p:pic>
      <p:pic>
        <p:nvPicPr>
          <p:cNvPr id="5" name="Picture 4">
            <a:extLst>
              <a:ext uri="{FF2B5EF4-FFF2-40B4-BE49-F238E27FC236}">
                <a16:creationId xmlns:a16="http://schemas.microsoft.com/office/drawing/2014/main" id="{B3702B06-8FC3-EB40-84BA-6B9E9153D3C9}"/>
              </a:ext>
            </a:extLst>
          </p:cNvPr>
          <p:cNvPicPr>
            <a:picLocks noChangeAspect="1"/>
          </p:cNvPicPr>
          <p:nvPr/>
        </p:nvPicPr>
        <p:blipFill>
          <a:blip r:embed="rId3"/>
          <a:stretch>
            <a:fillRect/>
          </a:stretch>
        </p:blipFill>
        <p:spPr>
          <a:xfrm>
            <a:off x="428624" y="4004304"/>
            <a:ext cx="3314701" cy="1685295"/>
          </a:xfrm>
          <a:prstGeom prst="rect">
            <a:avLst/>
          </a:prstGeom>
        </p:spPr>
      </p:pic>
      <p:pic>
        <p:nvPicPr>
          <p:cNvPr id="6" name="Picture 5">
            <a:extLst>
              <a:ext uri="{FF2B5EF4-FFF2-40B4-BE49-F238E27FC236}">
                <a16:creationId xmlns:a16="http://schemas.microsoft.com/office/drawing/2014/main" id="{A5F877BA-8517-D54E-ADFA-7F8F65FE5A87}"/>
              </a:ext>
            </a:extLst>
          </p:cNvPr>
          <p:cNvPicPr>
            <a:picLocks noChangeAspect="1"/>
          </p:cNvPicPr>
          <p:nvPr/>
        </p:nvPicPr>
        <p:blipFill>
          <a:blip r:embed="rId4"/>
          <a:stretch>
            <a:fillRect/>
          </a:stretch>
        </p:blipFill>
        <p:spPr>
          <a:xfrm>
            <a:off x="4078286" y="4004304"/>
            <a:ext cx="2356597" cy="1885950"/>
          </a:xfrm>
          <a:prstGeom prst="rect">
            <a:avLst/>
          </a:prstGeom>
        </p:spPr>
      </p:pic>
      <p:pic>
        <p:nvPicPr>
          <p:cNvPr id="7" name="Picture 6">
            <a:extLst>
              <a:ext uri="{FF2B5EF4-FFF2-40B4-BE49-F238E27FC236}">
                <a16:creationId xmlns:a16="http://schemas.microsoft.com/office/drawing/2014/main" id="{7C0F2A80-38EE-924D-87B8-5237A544DB20}"/>
              </a:ext>
            </a:extLst>
          </p:cNvPr>
          <p:cNvPicPr>
            <a:picLocks noChangeAspect="1"/>
          </p:cNvPicPr>
          <p:nvPr/>
        </p:nvPicPr>
        <p:blipFill rotWithShape="1">
          <a:blip r:embed="rId5"/>
          <a:srcRect l="3936" t="2836" r="4636" b="1756"/>
          <a:stretch/>
        </p:blipFill>
        <p:spPr>
          <a:xfrm>
            <a:off x="7422413" y="1935126"/>
            <a:ext cx="3687535" cy="2278666"/>
          </a:xfrm>
          <a:prstGeom prst="rect">
            <a:avLst/>
          </a:prstGeom>
        </p:spPr>
      </p:pic>
      <p:pic>
        <p:nvPicPr>
          <p:cNvPr id="8" name="Picture 7">
            <a:extLst>
              <a:ext uri="{FF2B5EF4-FFF2-40B4-BE49-F238E27FC236}">
                <a16:creationId xmlns:a16="http://schemas.microsoft.com/office/drawing/2014/main" id="{CDD6A6A3-1698-0348-91BB-1C4A5C344951}"/>
              </a:ext>
            </a:extLst>
          </p:cNvPr>
          <p:cNvPicPr>
            <a:picLocks noChangeAspect="1"/>
          </p:cNvPicPr>
          <p:nvPr/>
        </p:nvPicPr>
        <p:blipFill rotWithShape="1">
          <a:blip r:embed="rId6"/>
          <a:srcRect l="5726" t="4332" r="658" b="7985"/>
          <a:stretch/>
        </p:blipFill>
        <p:spPr>
          <a:xfrm>
            <a:off x="7110230" y="5618654"/>
            <a:ext cx="4653146" cy="1239346"/>
          </a:xfrm>
          <a:prstGeom prst="rect">
            <a:avLst/>
          </a:prstGeom>
        </p:spPr>
      </p:pic>
      <p:pic>
        <p:nvPicPr>
          <p:cNvPr id="10" name="Picture 9">
            <a:extLst>
              <a:ext uri="{FF2B5EF4-FFF2-40B4-BE49-F238E27FC236}">
                <a16:creationId xmlns:a16="http://schemas.microsoft.com/office/drawing/2014/main" id="{4251FB6D-9C2B-EB4A-9439-3223ADFF3650}"/>
              </a:ext>
            </a:extLst>
          </p:cNvPr>
          <p:cNvPicPr>
            <a:picLocks noChangeAspect="1"/>
          </p:cNvPicPr>
          <p:nvPr/>
        </p:nvPicPr>
        <p:blipFill rotWithShape="1">
          <a:blip r:embed="rId7"/>
          <a:srcRect l="1515" b="10981"/>
          <a:stretch/>
        </p:blipFill>
        <p:spPr>
          <a:xfrm>
            <a:off x="7110230" y="4263989"/>
            <a:ext cx="4653146" cy="1226403"/>
          </a:xfrm>
          <a:prstGeom prst="rect">
            <a:avLst/>
          </a:prstGeom>
        </p:spPr>
      </p:pic>
      <p:grpSp>
        <p:nvGrpSpPr>
          <p:cNvPr id="9" name="Group 8">
            <a:extLst>
              <a:ext uri="{FF2B5EF4-FFF2-40B4-BE49-F238E27FC236}">
                <a16:creationId xmlns:a16="http://schemas.microsoft.com/office/drawing/2014/main" id="{DE6F325E-6D43-4040-8FBC-D7F5A0C4FBDB}"/>
              </a:ext>
            </a:extLst>
          </p:cNvPr>
          <p:cNvGrpSpPr/>
          <p:nvPr/>
        </p:nvGrpSpPr>
        <p:grpSpPr>
          <a:xfrm>
            <a:off x="428624" y="5992757"/>
            <a:ext cx="6492242" cy="644618"/>
            <a:chOff x="497204" y="6161768"/>
            <a:chExt cx="6492242" cy="644618"/>
          </a:xfrm>
        </p:grpSpPr>
        <p:pic>
          <p:nvPicPr>
            <p:cNvPr id="4" name="Picture 3">
              <a:extLst>
                <a:ext uri="{FF2B5EF4-FFF2-40B4-BE49-F238E27FC236}">
                  <a16:creationId xmlns:a16="http://schemas.microsoft.com/office/drawing/2014/main" id="{A4C126D5-52BF-A149-9C6D-D825E6DF6BA0}"/>
                </a:ext>
              </a:extLst>
            </p:cNvPr>
            <p:cNvPicPr>
              <a:picLocks noChangeAspect="1"/>
            </p:cNvPicPr>
            <p:nvPr/>
          </p:nvPicPr>
          <p:blipFill rotWithShape="1">
            <a:blip r:embed="rId8"/>
            <a:srcRect l="15819" t="2676" b="61831"/>
            <a:stretch/>
          </p:blipFill>
          <p:spPr>
            <a:xfrm>
              <a:off x="497204" y="6161768"/>
              <a:ext cx="5696780" cy="261160"/>
            </a:xfrm>
            <a:prstGeom prst="rect">
              <a:avLst/>
            </a:prstGeom>
          </p:spPr>
        </p:pic>
        <p:pic>
          <p:nvPicPr>
            <p:cNvPr id="11" name="Picture 10">
              <a:extLst>
                <a:ext uri="{FF2B5EF4-FFF2-40B4-BE49-F238E27FC236}">
                  <a16:creationId xmlns:a16="http://schemas.microsoft.com/office/drawing/2014/main" id="{6D3CDD46-CC21-1B43-B46F-E22FB0333293}"/>
                </a:ext>
              </a:extLst>
            </p:cNvPr>
            <p:cNvPicPr>
              <a:picLocks noChangeAspect="1"/>
            </p:cNvPicPr>
            <p:nvPr/>
          </p:nvPicPr>
          <p:blipFill rotWithShape="1">
            <a:blip r:embed="rId8"/>
            <a:srcRect l="1451" t="30915" b="6383"/>
            <a:stretch/>
          </p:blipFill>
          <p:spPr>
            <a:xfrm>
              <a:off x="497204" y="6357256"/>
              <a:ext cx="6492242" cy="449130"/>
            </a:xfrm>
            <a:prstGeom prst="rect">
              <a:avLst/>
            </a:prstGeom>
          </p:spPr>
        </p:pic>
      </p:grpSp>
      <p:sp>
        <p:nvSpPr>
          <p:cNvPr id="13" name="TextBox 12">
            <a:extLst>
              <a:ext uri="{FF2B5EF4-FFF2-40B4-BE49-F238E27FC236}">
                <a16:creationId xmlns:a16="http://schemas.microsoft.com/office/drawing/2014/main" id="{7562CC8A-7C28-D24C-8D1B-E1A27B1C96CB}"/>
              </a:ext>
            </a:extLst>
          </p:cNvPr>
          <p:cNvSpPr txBox="1"/>
          <p:nvPr/>
        </p:nvSpPr>
        <p:spPr>
          <a:xfrm>
            <a:off x="5333312" y="3781709"/>
            <a:ext cx="1228291" cy="246221"/>
          </a:xfrm>
          <a:prstGeom prst="rect">
            <a:avLst/>
          </a:prstGeom>
          <a:noFill/>
        </p:spPr>
        <p:txBody>
          <a:bodyPr wrap="square" rtlCol="0">
            <a:spAutoFit/>
          </a:bodyPr>
          <a:lstStyle/>
          <a:p>
            <a:r>
              <a:rPr lang="en-US" sz="1000" dirty="0"/>
              <a:t>(Wightwick,2017)</a:t>
            </a:r>
          </a:p>
        </p:txBody>
      </p:sp>
      <p:sp>
        <p:nvSpPr>
          <p:cNvPr id="14" name="TextBox 13">
            <a:extLst>
              <a:ext uri="{FF2B5EF4-FFF2-40B4-BE49-F238E27FC236}">
                <a16:creationId xmlns:a16="http://schemas.microsoft.com/office/drawing/2014/main" id="{39FA0811-09E0-9C46-A645-E29425D59E76}"/>
              </a:ext>
            </a:extLst>
          </p:cNvPr>
          <p:cNvSpPr txBox="1"/>
          <p:nvPr/>
        </p:nvSpPr>
        <p:spPr>
          <a:xfrm>
            <a:off x="5114924" y="2095163"/>
            <a:ext cx="1551690" cy="246221"/>
          </a:xfrm>
          <a:prstGeom prst="rect">
            <a:avLst/>
          </a:prstGeom>
          <a:noFill/>
        </p:spPr>
        <p:txBody>
          <a:bodyPr wrap="square" rtlCol="0">
            <a:spAutoFit/>
          </a:bodyPr>
          <a:lstStyle/>
          <a:p>
            <a:r>
              <a:rPr lang="en-US" sz="1000" dirty="0"/>
              <a:t>(</a:t>
            </a:r>
            <a:r>
              <a:rPr lang="en-GB" sz="1000" dirty="0" err="1">
                <a:latin typeface="Arial" panose="020B0604020202020204" pitchFamily="34" charset="0"/>
                <a:cs typeface="Arial" panose="020B0604020202020204" pitchFamily="34" charset="0"/>
              </a:rPr>
              <a:t>Hwb.gov.wales</a:t>
            </a:r>
            <a:r>
              <a:rPr lang="en-GB" sz="1000" dirty="0">
                <a:latin typeface="Arial" panose="020B0604020202020204" pitchFamily="34" charset="0"/>
                <a:cs typeface="Arial" panose="020B0604020202020204" pitchFamily="34" charset="0"/>
              </a:rPr>
              <a:t>, 2019</a:t>
            </a:r>
            <a:r>
              <a:rPr lang="en-US" sz="1000" dirty="0"/>
              <a:t>)</a:t>
            </a:r>
          </a:p>
        </p:txBody>
      </p:sp>
      <p:sp>
        <p:nvSpPr>
          <p:cNvPr id="17" name="TextBox 16">
            <a:extLst>
              <a:ext uri="{FF2B5EF4-FFF2-40B4-BE49-F238E27FC236}">
                <a16:creationId xmlns:a16="http://schemas.microsoft.com/office/drawing/2014/main" id="{D3FFDA60-E1FB-294C-9B96-6FF8CE02F6DC}"/>
              </a:ext>
            </a:extLst>
          </p:cNvPr>
          <p:cNvSpPr txBox="1"/>
          <p:nvPr/>
        </p:nvSpPr>
        <p:spPr>
          <a:xfrm>
            <a:off x="10366744" y="3869559"/>
            <a:ext cx="1318437" cy="246221"/>
          </a:xfrm>
          <a:prstGeom prst="rect">
            <a:avLst/>
          </a:prstGeom>
          <a:noFill/>
        </p:spPr>
        <p:txBody>
          <a:bodyPr wrap="square" rtlCol="0">
            <a:spAutoFit/>
          </a:bodyPr>
          <a:lstStyle/>
          <a:p>
            <a:r>
              <a:rPr lang="en-US" sz="1000" dirty="0"/>
              <a:t>(Donaldson, 2015)</a:t>
            </a:r>
          </a:p>
        </p:txBody>
      </p:sp>
      <p:sp>
        <p:nvSpPr>
          <p:cNvPr id="18" name="TextBox 17">
            <a:extLst>
              <a:ext uri="{FF2B5EF4-FFF2-40B4-BE49-F238E27FC236}">
                <a16:creationId xmlns:a16="http://schemas.microsoft.com/office/drawing/2014/main" id="{1CF84948-11F0-AD4A-9DAE-0CC570F3AAEF}"/>
              </a:ext>
            </a:extLst>
          </p:cNvPr>
          <p:cNvSpPr txBox="1"/>
          <p:nvPr/>
        </p:nvSpPr>
        <p:spPr>
          <a:xfrm>
            <a:off x="8075841" y="5177370"/>
            <a:ext cx="1589154" cy="246221"/>
          </a:xfrm>
          <a:prstGeom prst="rect">
            <a:avLst/>
          </a:prstGeom>
          <a:noFill/>
        </p:spPr>
        <p:txBody>
          <a:bodyPr wrap="square" rtlCol="0">
            <a:spAutoFit/>
          </a:bodyPr>
          <a:lstStyle/>
          <a:p>
            <a:r>
              <a:rPr lang="en-US" sz="1000" dirty="0"/>
              <a:t>(</a:t>
            </a:r>
            <a:r>
              <a:rPr lang="en-GB" sz="1000" dirty="0" err="1">
                <a:latin typeface="Arial" panose="020B0604020202020204" pitchFamily="34" charset="0"/>
                <a:cs typeface="Arial" panose="020B0604020202020204" pitchFamily="34" charset="0"/>
              </a:rPr>
              <a:t>Gruffydd</a:t>
            </a:r>
            <a:r>
              <a:rPr lang="en-GB" sz="1000" dirty="0">
                <a:latin typeface="Arial" panose="020B0604020202020204" pitchFamily="34" charset="0"/>
                <a:cs typeface="Arial" panose="020B0604020202020204" pitchFamily="34" charset="0"/>
              </a:rPr>
              <a:t>-Jones, 2019</a:t>
            </a:r>
            <a:r>
              <a:rPr lang="en-US" sz="1000" dirty="0"/>
              <a:t>)</a:t>
            </a:r>
          </a:p>
        </p:txBody>
      </p:sp>
      <p:sp>
        <p:nvSpPr>
          <p:cNvPr id="19" name="TextBox 18">
            <a:extLst>
              <a:ext uri="{FF2B5EF4-FFF2-40B4-BE49-F238E27FC236}">
                <a16:creationId xmlns:a16="http://schemas.microsoft.com/office/drawing/2014/main" id="{64C030C5-EE0D-EC49-A51B-4764A8911A53}"/>
              </a:ext>
            </a:extLst>
          </p:cNvPr>
          <p:cNvSpPr txBox="1"/>
          <p:nvPr/>
        </p:nvSpPr>
        <p:spPr>
          <a:xfrm>
            <a:off x="8152419" y="6532035"/>
            <a:ext cx="295752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(Lewis, 2019a)</a:t>
            </a:r>
            <a:endParaRPr lang="en-US" sz="1000" dirty="0"/>
          </a:p>
        </p:txBody>
      </p:sp>
      <p:sp>
        <p:nvSpPr>
          <p:cNvPr id="20" name="TextBox 19">
            <a:extLst>
              <a:ext uri="{FF2B5EF4-FFF2-40B4-BE49-F238E27FC236}">
                <a16:creationId xmlns:a16="http://schemas.microsoft.com/office/drawing/2014/main" id="{243C94D7-448C-2549-9F86-E10EF0C3FDF1}"/>
              </a:ext>
            </a:extLst>
          </p:cNvPr>
          <p:cNvSpPr txBox="1"/>
          <p:nvPr/>
        </p:nvSpPr>
        <p:spPr>
          <a:xfrm>
            <a:off x="408674" y="3780866"/>
            <a:ext cx="1551690" cy="246221"/>
          </a:xfrm>
          <a:prstGeom prst="rect">
            <a:avLst/>
          </a:prstGeom>
          <a:noFill/>
        </p:spPr>
        <p:txBody>
          <a:bodyPr wrap="square" rtlCol="0">
            <a:spAutoFit/>
          </a:bodyPr>
          <a:lstStyle/>
          <a:p>
            <a:r>
              <a:rPr lang="en-US" sz="1000" dirty="0"/>
              <a:t>(</a:t>
            </a:r>
            <a:r>
              <a:rPr lang="en-GB" sz="1000" dirty="0" err="1">
                <a:latin typeface="Arial" panose="020B0604020202020204" pitchFamily="34" charset="0"/>
                <a:cs typeface="Arial" panose="020B0604020202020204" pitchFamily="34" charset="0"/>
              </a:rPr>
              <a:t>Hwb.gov.wales</a:t>
            </a:r>
            <a:r>
              <a:rPr lang="en-GB" sz="1000" dirty="0">
                <a:latin typeface="Arial" panose="020B0604020202020204" pitchFamily="34" charset="0"/>
                <a:cs typeface="Arial" panose="020B0604020202020204" pitchFamily="34" charset="0"/>
              </a:rPr>
              <a:t>, 2019</a:t>
            </a:r>
            <a:r>
              <a:rPr lang="en-US" sz="1000" dirty="0"/>
              <a:t>)</a:t>
            </a:r>
          </a:p>
        </p:txBody>
      </p:sp>
      <p:sp>
        <p:nvSpPr>
          <p:cNvPr id="21" name="TextBox 20">
            <a:extLst>
              <a:ext uri="{FF2B5EF4-FFF2-40B4-BE49-F238E27FC236}">
                <a16:creationId xmlns:a16="http://schemas.microsoft.com/office/drawing/2014/main" id="{E7484E73-5755-074E-8FD2-FC61FBA6367E}"/>
              </a:ext>
            </a:extLst>
          </p:cNvPr>
          <p:cNvSpPr txBox="1"/>
          <p:nvPr/>
        </p:nvSpPr>
        <p:spPr>
          <a:xfrm>
            <a:off x="2856183" y="6449405"/>
            <a:ext cx="1318437" cy="246221"/>
          </a:xfrm>
          <a:prstGeom prst="rect">
            <a:avLst/>
          </a:prstGeom>
          <a:noFill/>
        </p:spPr>
        <p:txBody>
          <a:bodyPr wrap="square" rtlCol="0">
            <a:spAutoFit/>
          </a:bodyPr>
          <a:lstStyle/>
          <a:p>
            <a:r>
              <a:rPr lang="en-US" sz="1000" dirty="0"/>
              <a:t>(Donaldson, 2015)</a:t>
            </a:r>
          </a:p>
        </p:txBody>
      </p:sp>
    </p:spTree>
    <p:extLst>
      <p:ext uri="{BB962C8B-B14F-4D97-AF65-F5344CB8AC3E}">
        <p14:creationId xmlns:p14="http://schemas.microsoft.com/office/powerpoint/2010/main" val="22361749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F9E0A-80BC-6142-BCC7-A2B1F7B92029}"/>
              </a:ext>
            </a:extLst>
          </p:cNvPr>
          <p:cNvSpPr>
            <a:spLocks noGrp="1"/>
          </p:cNvSpPr>
          <p:nvPr>
            <p:ph type="title"/>
          </p:nvPr>
        </p:nvSpPr>
        <p:spPr>
          <a:xfrm>
            <a:off x="581192" y="702156"/>
            <a:ext cx="11029616" cy="1013800"/>
          </a:xfrm>
        </p:spPr>
        <p:txBody>
          <a:bodyPr/>
          <a:lstStyle/>
          <a:p>
            <a:r>
              <a:rPr lang="en-US" b="1" u="sng" dirty="0">
                <a:latin typeface="Arial" panose="020B0604020202020204" pitchFamily="34" charset="0"/>
                <a:cs typeface="Arial" panose="020B0604020202020204" pitchFamily="34" charset="0"/>
              </a:rPr>
              <a:t>New Curriculum (Wales)</a:t>
            </a:r>
          </a:p>
        </p:txBody>
      </p:sp>
      <p:sp>
        <p:nvSpPr>
          <p:cNvPr id="4" name="TextBox 3">
            <a:extLst>
              <a:ext uri="{FF2B5EF4-FFF2-40B4-BE49-F238E27FC236}">
                <a16:creationId xmlns:a16="http://schemas.microsoft.com/office/drawing/2014/main" id="{9BD47778-5A1D-724E-8CA0-3A32F34DDD67}"/>
              </a:ext>
            </a:extLst>
          </p:cNvPr>
          <p:cNvSpPr txBox="1"/>
          <p:nvPr/>
        </p:nvSpPr>
        <p:spPr>
          <a:xfrm>
            <a:off x="581192" y="2241352"/>
            <a:ext cx="11029616" cy="4708981"/>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According to the Welsh Government the new Curriculum for Wales will be rolled out in 2022(1). This definitely suggests an issue in modern day education, as it implies that the current curriculum is inadequate and therefore not fit for purpose. The idea behind the new curriculum was put forward by Professor Graham Donaldson in the report ‘Successful Futures: Independent Review of Curriculum and Assessment Arrangements in Wales’ (Donaldson, 2015). According to the Donaldson report, PISA surveys reveal that the ‘levels of achievement are not as high as they could and should be’ for children and young people in Wales (Donaldson, 2015, p. 9). This supports that there is an issue with the current curriculum and as a result the performance of schools in Wales as a whole and the children and young people within them are suffering. The report also suggests that the ‘current curriculum and assessment arrangements’ are outdated and therefore, fail to provide children with the sufficient education, knowledge and skills they need to prepare them for their futures in the 21</a:t>
            </a:r>
            <a:r>
              <a:rPr lang="en-US" sz="1200" baseline="30000" dirty="0">
                <a:latin typeface="Arial" panose="020B0604020202020204" pitchFamily="34" charset="0"/>
                <a:cs typeface="Arial" panose="020B0604020202020204" pitchFamily="34" charset="0"/>
              </a:rPr>
              <a:t>st</a:t>
            </a:r>
            <a:r>
              <a:rPr lang="en-US" sz="1200" dirty="0">
                <a:latin typeface="Arial" panose="020B0604020202020204" pitchFamily="34" charset="0"/>
                <a:cs typeface="Arial" panose="020B0604020202020204" pitchFamily="34" charset="0"/>
              </a:rPr>
              <a:t> century, which explains why the new curriculum is required and what issues need to be improved. </a:t>
            </a:r>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To understand the new curriculum put forward by Donaldson, we must first understand its four purposes that the new curriculum has been modelled around. The four purposes within the curriculum according to the </a:t>
            </a:r>
            <a:r>
              <a:rPr lang="en-GB" sz="1200" dirty="0" err="1">
                <a:latin typeface="Arial" panose="020B0604020202020204" pitchFamily="34" charset="0"/>
                <a:cs typeface="Arial" panose="020B0604020202020204" pitchFamily="34" charset="0"/>
              </a:rPr>
              <a:t>Hwb</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Hwb.gov.wales</a:t>
            </a:r>
            <a:r>
              <a:rPr lang="en-GB" sz="1200" dirty="0">
                <a:latin typeface="Arial" panose="020B0604020202020204" pitchFamily="34" charset="0"/>
                <a:cs typeface="Arial" panose="020B0604020202020204" pitchFamily="34" charset="0"/>
              </a:rPr>
              <a:t>, 2019), aims to help learners to be:</a:t>
            </a:r>
          </a:p>
          <a:p>
            <a:pPr marL="628650" lvl="1"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Ambitious and capable, ready to learn throughout their lives.</a:t>
            </a:r>
          </a:p>
          <a:p>
            <a:pPr marL="628650" lvl="1"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Enterprising and creative contributors to life, ready to play a full part in live and work.</a:t>
            </a:r>
          </a:p>
          <a:p>
            <a:pPr marL="628650" lvl="1"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Ethical and informed citizens of wales and the world.</a:t>
            </a:r>
          </a:p>
          <a:p>
            <a:pPr marL="628650" lvl="1"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Healthy and confident, ready to lead life to the full and be valued by those around them as valued members of society.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These four purposes of the new curriculum aim to better prepare children for ‘life outside of school’ (</a:t>
            </a:r>
            <a:r>
              <a:rPr lang="en-GB" sz="1200" dirty="0" err="1">
                <a:latin typeface="Arial" panose="020B0604020202020204" pitchFamily="34" charset="0"/>
                <a:cs typeface="Arial" panose="020B0604020202020204" pitchFamily="34" charset="0"/>
              </a:rPr>
              <a:t>Hwb.gov.wales</a:t>
            </a:r>
            <a:r>
              <a:rPr lang="en-GB" sz="1200" dirty="0">
                <a:latin typeface="Arial" panose="020B0604020202020204" pitchFamily="34" charset="0"/>
                <a:cs typeface="Arial" panose="020B0604020202020204" pitchFamily="34" charset="0"/>
              </a:rPr>
              <a:t>, 2019). The current curriculum is ‘inhibiting opportunities to apply learning more holistically in ‘real life’ situations, or to use that learning creatively to address issues that cross subject boundaries’ (Donaldson, 2015, p. 35). Whereas, the new curriculum will not only support but also encourage this type of learning as it aims to prepare children for more than just exams and qualifications. The new curriculum will continue to focus on the development of literacy and numeracy as well as digital competence and wider skills, as these skills are ‘cross curriculum responsibilities’. According to the Successful Futures report, wider skills refer to critical thinking and problem solving, planning and organising, creativity and innovation and personal effectiveness (Donaldson, 2015, p. 42), all of which are relevant to 21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century learning. </a:t>
            </a:r>
          </a:p>
          <a:p>
            <a:r>
              <a:rPr lang="en-GB" sz="1200" dirty="0"/>
              <a:t> </a:t>
            </a:r>
          </a:p>
          <a:p>
            <a:endParaRPr lang="en-US" dirty="0"/>
          </a:p>
        </p:txBody>
      </p:sp>
    </p:spTree>
    <p:extLst>
      <p:ext uri="{BB962C8B-B14F-4D97-AF65-F5344CB8AC3E}">
        <p14:creationId xmlns:p14="http://schemas.microsoft.com/office/powerpoint/2010/main" val="3244989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CE79E-CA97-D14B-9557-3BEA8E2A284B}"/>
              </a:ext>
            </a:extLst>
          </p:cNvPr>
          <p:cNvSpPr>
            <a:spLocks noGrp="1"/>
          </p:cNvSpPr>
          <p:nvPr>
            <p:ph type="title"/>
          </p:nvPr>
        </p:nvSpPr>
        <p:spPr/>
        <p:txBody>
          <a:bodyPr/>
          <a:lstStyle/>
          <a:p>
            <a:r>
              <a:rPr lang="en-US" b="1" u="sng" dirty="0">
                <a:latin typeface="Arial" panose="020B0604020202020204" pitchFamily="34" charset="0"/>
                <a:cs typeface="Arial" panose="020B0604020202020204" pitchFamily="34" charset="0"/>
              </a:rPr>
              <a:t>New Curriculum (Wales)</a:t>
            </a:r>
          </a:p>
        </p:txBody>
      </p:sp>
      <p:sp>
        <p:nvSpPr>
          <p:cNvPr id="4" name="TextBox 3">
            <a:extLst>
              <a:ext uri="{FF2B5EF4-FFF2-40B4-BE49-F238E27FC236}">
                <a16:creationId xmlns:a16="http://schemas.microsoft.com/office/drawing/2014/main" id="{6DC589A7-7EF6-ED43-AED0-FE18668433CF}"/>
              </a:ext>
            </a:extLst>
          </p:cNvPr>
          <p:cNvSpPr txBox="1"/>
          <p:nvPr/>
        </p:nvSpPr>
        <p:spPr>
          <a:xfrm>
            <a:off x="581192" y="2243469"/>
            <a:ext cx="11029615" cy="4431983"/>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Additionally, the structure of the new curriculum will also be changing. According to the Successful Futures report the curriculum has become so extensively overcrowded and divided that is has become difficult to manage, so in response to this (Donaldson, 2015, p. 38) :</a:t>
            </a:r>
          </a:p>
          <a:p>
            <a:pPr lvl="1"/>
            <a:r>
              <a:rPr lang="en-GB" sz="1200" dirty="0">
                <a:latin typeface="Arial" panose="020B0604020202020204" pitchFamily="34" charset="0"/>
                <a:cs typeface="Arial" panose="020B0604020202020204" pitchFamily="34" charset="0"/>
              </a:rPr>
              <a:t>The review recommends that a single organising structure for the curriculum should apply for the entire age range from 3 to 16 … this structure should compromise ‘Areas of Learning and Experience’ [each of which] should make distinct and strong contributions to developing the four purposes of the curriculum.</a:t>
            </a:r>
          </a:p>
          <a:p>
            <a:r>
              <a:rPr lang="en-GB" sz="1200" dirty="0">
                <a:latin typeface="Arial" panose="020B0604020202020204" pitchFamily="34" charset="0"/>
                <a:cs typeface="Arial" panose="020B0604020202020204" pitchFamily="34" charset="0"/>
              </a:rPr>
              <a:t>This means that the current structure in Wales which consists of the foundation phase, KS2, KS3 and KS4 will be replaced by the six ‘Areas of Learning and Experience’ which will be taught from the age of 3 to 16 and according to Successful futures:</a:t>
            </a:r>
          </a:p>
          <a:p>
            <a:r>
              <a:rPr lang="en-GB" sz="1200" dirty="0">
                <a:latin typeface="Arial" panose="020B0604020202020204" pitchFamily="34" charset="0"/>
                <a:cs typeface="Arial" panose="020B0604020202020204" pitchFamily="34" charset="0"/>
              </a:rPr>
              <a:t>progression should be described in relation to a continuum of learning…[which] should be signalled through Progression Steps at five points in the learning continuum, relating broadly to expectations at age 5, 8, 11, 14 and 16 (Donaldson, 2015, p. 56).</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Whilst this new curriculum is very promising and in theory does combat the current issues with the current curriculum, there are other issues that may arise. First and foremost, the general ‘teething’ problems whilst this significant change is embedded. Also it is going to be a new challenge for teachers. Whilst they will be given ‘more freedom in the classroom over how and what they teach’ (</a:t>
            </a:r>
            <a:r>
              <a:rPr lang="en-GB" sz="1200" dirty="0" err="1">
                <a:latin typeface="Arial" panose="020B0604020202020204" pitchFamily="34" charset="0"/>
                <a:cs typeface="Arial" panose="020B0604020202020204" pitchFamily="34" charset="0"/>
              </a:rPr>
              <a:t>Hwb.gov.wales</a:t>
            </a:r>
            <a:r>
              <a:rPr lang="en-GB" sz="1200" dirty="0">
                <a:latin typeface="Arial" panose="020B0604020202020204" pitchFamily="34" charset="0"/>
                <a:cs typeface="Arial" panose="020B0604020202020204" pitchFamily="34" charset="0"/>
              </a:rPr>
              <a:t>, 2019) which is very exciting, it is possible that teachers may also find this transition quite stressful as it’s different from what they have become used to. Additionally, there is the issue with GCSE’s. The Future Generations Commissioner said that (</a:t>
            </a:r>
            <a:r>
              <a:rPr lang="en-GB" sz="1200" dirty="0" err="1">
                <a:latin typeface="Arial" panose="020B0604020202020204" pitchFamily="34" charset="0"/>
                <a:cs typeface="Arial" panose="020B0604020202020204" pitchFamily="34" charset="0"/>
              </a:rPr>
              <a:t>Gruffydd</a:t>
            </a:r>
            <a:r>
              <a:rPr lang="en-GB" sz="1200" dirty="0">
                <a:latin typeface="Arial" panose="020B0604020202020204" pitchFamily="34" charset="0"/>
                <a:cs typeface="Arial" panose="020B0604020202020204" pitchFamily="34" charset="0"/>
              </a:rPr>
              <a:t>-Jones, 2019):</a:t>
            </a:r>
          </a:p>
          <a:p>
            <a:pPr lvl="1"/>
            <a:r>
              <a:rPr lang="en-GB" sz="1200" dirty="0">
                <a:latin typeface="Arial" panose="020B0604020202020204" pitchFamily="34" charset="0"/>
                <a:cs typeface="Arial" panose="020B0604020202020204" pitchFamily="34" charset="0"/>
              </a:rPr>
              <a:t>The examination system [is]… at odds with the aims of new 2020 curriculum, which is geared to getting pupil those skills (emotional intelligence, empathy, cooperation, teamwork, critical thinking)…[it] focuses on regurgitated knowledge and that’s not fit for the future.</a:t>
            </a:r>
          </a:p>
          <a:p>
            <a:r>
              <a:rPr lang="en-GB" sz="1200" dirty="0">
                <a:latin typeface="Arial" panose="020B0604020202020204" pitchFamily="34" charset="0"/>
                <a:cs typeface="Arial" panose="020B0604020202020204" pitchFamily="34" charset="0"/>
              </a:rPr>
              <a:t> However, for now GCSE’s will continue in the new curriculum as according to an article from the BBC ‘Qualifications Wales says that it ‘believes there is still a strong case for having qualifications at 16’ (Lewis, 2019b). The issues here are that not only are the GCSE’s unsupportive of the aims of the new curriculum, but also the general understanding from the Qualifications Wales website is that the GCSE’s may change over time to better facilitate the new curriculum, however, these changes haven’t yet been finalised which is concerning as it creates the idea that the new curriculum is being put in place without fully exploring all aspects of it in terms of qualifications and examination systems (Qualifications Wales, 2019)</a:t>
            </a:r>
          </a:p>
          <a:p>
            <a:endParaRPr lang="en-US" dirty="0"/>
          </a:p>
        </p:txBody>
      </p:sp>
    </p:spTree>
    <p:extLst>
      <p:ext uri="{BB962C8B-B14F-4D97-AF65-F5344CB8AC3E}">
        <p14:creationId xmlns:p14="http://schemas.microsoft.com/office/powerpoint/2010/main" val="26654568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DFAC0-4B1C-F943-8A18-A28C83DB77CE}"/>
              </a:ext>
            </a:extLst>
          </p:cNvPr>
          <p:cNvSpPr>
            <a:spLocks noGrp="1"/>
          </p:cNvSpPr>
          <p:nvPr>
            <p:ph type="title"/>
          </p:nvPr>
        </p:nvSpPr>
        <p:spPr/>
        <p:txBody>
          <a:bodyPr>
            <a:normAutofit/>
          </a:bodyPr>
          <a:lstStyle/>
          <a:p>
            <a:r>
              <a:rPr lang="en-US" b="1" u="sng"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D2F7CE6B-92A2-BE44-9A0F-F167E92E5E82}"/>
              </a:ext>
            </a:extLst>
          </p:cNvPr>
          <p:cNvSpPr>
            <a:spLocks noGrp="1"/>
          </p:cNvSpPr>
          <p:nvPr>
            <p:ph idx="1"/>
          </p:nvPr>
        </p:nvSpPr>
        <p:spPr/>
        <p:txBody>
          <a:bodyPr>
            <a:normAutofit/>
          </a:bodyPr>
          <a:lstStyle/>
          <a:p>
            <a:r>
              <a:rPr lang="en-GB" sz="1200" dirty="0">
                <a:latin typeface="Arial" panose="020B0604020202020204" pitchFamily="34" charset="0"/>
                <a:cs typeface="Arial" panose="020B0604020202020204" pitchFamily="34" charset="0"/>
              </a:rPr>
              <a:t>Donaldson, G. (2015). </a:t>
            </a:r>
            <a:r>
              <a:rPr lang="en-GB" sz="1200" i="1" dirty="0">
                <a:latin typeface="Arial" panose="020B0604020202020204" pitchFamily="34" charset="0"/>
                <a:cs typeface="Arial" panose="020B0604020202020204" pitchFamily="34" charset="0"/>
              </a:rPr>
              <a:t>Successful Futures: Independent Review of Curriculum and Assessment Arrangements in Wales</a:t>
            </a:r>
            <a:r>
              <a:rPr lang="en-GB" sz="1200" dirty="0">
                <a:latin typeface="Arial" panose="020B0604020202020204" pitchFamily="34" charset="0"/>
                <a:cs typeface="Arial" panose="020B0604020202020204" pitchFamily="34" charset="0"/>
              </a:rPr>
              <a:t>. [online] p.9-56. Available at: </a:t>
            </a:r>
            <a:r>
              <a:rPr lang="en-GB" sz="1200" dirty="0">
                <a:latin typeface="Arial" panose="020B0604020202020204" pitchFamily="34" charset="0"/>
                <a:cs typeface="Arial" panose="020B0604020202020204" pitchFamily="34" charset="0"/>
                <a:hlinkClick r:id="rId2"/>
              </a:rPr>
              <a:t>https://dera.ioe.ac.uk/22165/2/150225-successful-futures-en_Redacted.pdf</a:t>
            </a:r>
            <a:r>
              <a:rPr lang="en-GB" sz="1200" dirty="0">
                <a:latin typeface="Arial" panose="020B0604020202020204" pitchFamily="34" charset="0"/>
                <a:cs typeface="Arial" panose="020B0604020202020204" pitchFamily="34" charset="0"/>
              </a:rPr>
              <a:t> [Accessed: 2015].</a:t>
            </a:r>
          </a:p>
          <a:p>
            <a:r>
              <a:rPr lang="en-GB" sz="1200" dirty="0" err="1">
                <a:latin typeface="Arial" panose="020B0604020202020204" pitchFamily="34" charset="0"/>
                <a:cs typeface="Arial" panose="020B0604020202020204" pitchFamily="34" charset="0"/>
              </a:rPr>
              <a:t>Hwb.gov.wales</a:t>
            </a:r>
            <a:r>
              <a:rPr lang="en-GB" sz="1200" dirty="0">
                <a:latin typeface="Arial" panose="020B0604020202020204" pitchFamily="34" charset="0"/>
                <a:cs typeface="Arial" panose="020B0604020202020204" pitchFamily="34" charset="0"/>
              </a:rPr>
              <a:t>. (2019). </a:t>
            </a:r>
            <a:r>
              <a:rPr lang="en-GB" sz="1200" i="1" dirty="0">
                <a:latin typeface="Arial" panose="020B0604020202020204" pitchFamily="34" charset="0"/>
                <a:cs typeface="Arial" panose="020B0604020202020204" pitchFamily="34" charset="0"/>
              </a:rPr>
              <a:t>Draft Curriculum for Wales 2022 - </a:t>
            </a:r>
            <a:r>
              <a:rPr lang="en-GB" sz="1200" i="1" dirty="0" err="1">
                <a:latin typeface="Arial" panose="020B0604020202020204" pitchFamily="34" charset="0"/>
                <a:cs typeface="Arial" panose="020B0604020202020204" pitchFamily="34" charset="0"/>
              </a:rPr>
              <a:t>Hwb</a:t>
            </a:r>
            <a:r>
              <a:rPr lang="en-GB" sz="1200" dirty="0">
                <a:latin typeface="Arial" panose="020B0604020202020204" pitchFamily="34" charset="0"/>
                <a:cs typeface="Arial" panose="020B0604020202020204" pitchFamily="34" charset="0"/>
              </a:rPr>
              <a:t>. [online] Available at: </a:t>
            </a:r>
            <a:r>
              <a:rPr lang="en-GB" sz="1200" dirty="0">
                <a:latin typeface="Arial" panose="020B0604020202020204" pitchFamily="34" charset="0"/>
                <a:cs typeface="Arial" panose="020B0604020202020204" pitchFamily="34" charset="0"/>
                <a:hlinkClick r:id="rId3"/>
              </a:rPr>
              <a:t>https://hwb.gov.wales/draft-curriculum-for-wales-2022/?_ga=2.51552748.438356579.1573995238-922366401.1573995238</a:t>
            </a:r>
            <a:r>
              <a:rPr lang="en-GB" sz="1200" dirty="0">
                <a:latin typeface="Arial" panose="020B0604020202020204" pitchFamily="34" charset="0"/>
                <a:cs typeface="Arial" panose="020B0604020202020204" pitchFamily="34" charset="0"/>
              </a:rPr>
              <a:t> [Accessed: 2019]. </a:t>
            </a:r>
          </a:p>
          <a:p>
            <a:r>
              <a:rPr lang="en-GB" sz="1200" dirty="0" err="1">
                <a:latin typeface="Arial" panose="020B0604020202020204" pitchFamily="34" charset="0"/>
                <a:cs typeface="Arial" panose="020B0604020202020204" pitchFamily="34" charset="0"/>
              </a:rPr>
              <a:t>Gruffydd</a:t>
            </a:r>
            <a:r>
              <a:rPr lang="en-GB" sz="1200" dirty="0">
                <a:latin typeface="Arial" panose="020B0604020202020204" pitchFamily="34" charset="0"/>
                <a:cs typeface="Arial" panose="020B0604020202020204" pitchFamily="34" charset="0"/>
              </a:rPr>
              <a:t>-Jones, E. (2019). </a:t>
            </a:r>
            <a:r>
              <a:rPr lang="en-GB" sz="1200" i="1" dirty="0">
                <a:latin typeface="Arial" panose="020B0604020202020204" pitchFamily="34" charset="0"/>
                <a:cs typeface="Arial" panose="020B0604020202020204" pitchFamily="34" charset="0"/>
              </a:rPr>
              <a:t>Scrap GCSEs, say Future Generations Commissioner</a:t>
            </a:r>
            <a:r>
              <a:rPr lang="en-GB" sz="1200" dirty="0">
                <a:latin typeface="Arial" panose="020B0604020202020204" pitchFamily="34" charset="0"/>
                <a:cs typeface="Arial" panose="020B0604020202020204" pitchFamily="34" charset="0"/>
              </a:rPr>
              <a:t>. [online] BBC News. Available at: </a:t>
            </a:r>
            <a:r>
              <a:rPr lang="en-GB" sz="1200" dirty="0">
                <a:latin typeface="Arial" panose="020B0604020202020204" pitchFamily="34" charset="0"/>
                <a:cs typeface="Arial" panose="020B0604020202020204" pitchFamily="34" charset="0"/>
                <a:hlinkClick r:id="rId4"/>
              </a:rPr>
              <a:t>https://www.bbc.co.uk/news/uk-wales-politics-50100016[Accessed</a:t>
            </a:r>
            <a:r>
              <a:rPr lang="en-GB" sz="1200" dirty="0">
                <a:latin typeface="Arial" panose="020B0604020202020204" pitchFamily="34" charset="0"/>
                <a:cs typeface="Arial" panose="020B0604020202020204" pitchFamily="34" charset="0"/>
              </a:rPr>
              <a:t>: 2019]. </a:t>
            </a:r>
          </a:p>
          <a:p>
            <a:r>
              <a:rPr lang="en-GB" sz="1200" dirty="0">
                <a:latin typeface="Arial" panose="020B0604020202020204" pitchFamily="34" charset="0"/>
                <a:cs typeface="Arial" panose="020B0604020202020204" pitchFamily="34" charset="0"/>
              </a:rPr>
              <a:t>Lewis, B. (2019a). </a:t>
            </a:r>
            <a:r>
              <a:rPr lang="en-GB" sz="1200" i="1" dirty="0">
                <a:latin typeface="Arial" panose="020B0604020202020204" pitchFamily="34" charset="0"/>
                <a:cs typeface="Arial" panose="020B0604020202020204" pitchFamily="34" charset="0"/>
              </a:rPr>
              <a:t>Education: Draft school curriculum for Wales published</a:t>
            </a:r>
            <a:r>
              <a:rPr lang="en-GB" sz="1200" dirty="0">
                <a:latin typeface="Arial" panose="020B0604020202020204" pitchFamily="34" charset="0"/>
                <a:cs typeface="Arial" panose="020B0604020202020204" pitchFamily="34" charset="0"/>
              </a:rPr>
              <a:t>. [online] BBC News. Available at: </a:t>
            </a:r>
            <a:r>
              <a:rPr lang="en-GB" sz="1200" dirty="0">
                <a:latin typeface="Arial" panose="020B0604020202020204" pitchFamily="34" charset="0"/>
                <a:cs typeface="Arial" panose="020B0604020202020204" pitchFamily="34" charset="0"/>
                <a:hlinkClick r:id="rId5"/>
              </a:rPr>
              <a:t>https://www.bbc.co.uk/news/uk-wales-48094118</a:t>
            </a:r>
            <a:r>
              <a:rPr lang="en-GB" sz="1200" dirty="0">
                <a:latin typeface="Arial" panose="020B0604020202020204" pitchFamily="34" charset="0"/>
                <a:cs typeface="Arial" panose="020B0604020202020204" pitchFamily="34" charset="0"/>
              </a:rPr>
              <a:t> [Accessed: 2019].</a:t>
            </a:r>
          </a:p>
          <a:p>
            <a:r>
              <a:rPr lang="en-GB" sz="1200" dirty="0">
                <a:latin typeface="Arial" panose="020B0604020202020204" pitchFamily="34" charset="0"/>
                <a:cs typeface="Arial" panose="020B0604020202020204" pitchFamily="34" charset="0"/>
              </a:rPr>
              <a:t>Lewis, B. (2019b). </a:t>
            </a:r>
            <a:r>
              <a:rPr lang="en-GB" sz="1200" i="1" dirty="0">
                <a:latin typeface="Arial" panose="020B0604020202020204" pitchFamily="34" charset="0"/>
                <a:cs typeface="Arial" panose="020B0604020202020204" pitchFamily="34" charset="0"/>
              </a:rPr>
              <a:t>GCSEs: Qualifications Wales urges exams to be kept in reforms</a:t>
            </a:r>
            <a:r>
              <a:rPr lang="en-GB" sz="1200" dirty="0">
                <a:latin typeface="Arial" panose="020B0604020202020204" pitchFamily="34" charset="0"/>
                <a:cs typeface="Arial" panose="020B0604020202020204" pitchFamily="34" charset="0"/>
              </a:rPr>
              <a:t>. [online] BBC News. Available at: </a:t>
            </a:r>
            <a:r>
              <a:rPr lang="en-GB" sz="1200" dirty="0">
                <a:latin typeface="Arial" panose="020B0604020202020204" pitchFamily="34" charset="0"/>
                <a:cs typeface="Arial" panose="020B0604020202020204" pitchFamily="34" charset="0"/>
                <a:hlinkClick r:id="rId6"/>
              </a:rPr>
              <a:t>https://www.bbc.co.uk/news/uk-wales-50434384[Accessed</a:t>
            </a:r>
            <a:r>
              <a:rPr lang="en-GB" sz="1200" dirty="0">
                <a:latin typeface="Arial" panose="020B0604020202020204" pitchFamily="34" charset="0"/>
                <a:cs typeface="Arial" panose="020B0604020202020204" pitchFamily="34" charset="0"/>
              </a:rPr>
              <a:t>: 2019].</a:t>
            </a:r>
          </a:p>
          <a:p>
            <a:r>
              <a:rPr lang="en-GB" sz="1200" dirty="0">
                <a:latin typeface="Arial" panose="020B0604020202020204" pitchFamily="34" charset="0"/>
                <a:cs typeface="Arial" panose="020B0604020202020204" pitchFamily="34" charset="0"/>
              </a:rPr>
              <a:t>Qualifications Wales (2019). </a:t>
            </a:r>
            <a:r>
              <a:rPr lang="en-GB" sz="1200" i="1" dirty="0">
                <a:latin typeface="Arial" panose="020B0604020202020204" pitchFamily="34" charset="0"/>
                <a:cs typeface="Arial" panose="020B0604020202020204" pitchFamily="34" charset="0"/>
              </a:rPr>
              <a:t>Qualifications Wales: Frequently Asked Questions</a:t>
            </a:r>
            <a:r>
              <a:rPr lang="en-GB" sz="1200" dirty="0">
                <a:latin typeface="Arial" panose="020B0604020202020204" pitchFamily="34" charset="0"/>
                <a:cs typeface="Arial" panose="020B0604020202020204" pitchFamily="34" charset="0"/>
              </a:rPr>
              <a:t>. [online] Qualifications Wales. Available at: </a:t>
            </a:r>
            <a:r>
              <a:rPr lang="en-GB" sz="1200" dirty="0">
                <a:latin typeface="Arial" panose="020B0604020202020204" pitchFamily="34" charset="0"/>
                <a:cs typeface="Arial" panose="020B0604020202020204" pitchFamily="34" charset="0"/>
                <a:hlinkClick r:id="rId7"/>
              </a:rPr>
              <a:t>https://www.qualificationswales.org/english/qualified-for-the-future/frequently-asked-questions/</a:t>
            </a:r>
            <a:r>
              <a:rPr lang="en-GB" sz="1200" dirty="0">
                <a:latin typeface="Arial" panose="020B0604020202020204" pitchFamily="34" charset="0"/>
                <a:cs typeface="Arial" panose="020B0604020202020204" pitchFamily="34" charset="0"/>
              </a:rPr>
              <a:t> [Accessed: 2019].</a:t>
            </a:r>
          </a:p>
          <a:p>
            <a:r>
              <a:rPr lang="en-GB" sz="1200" dirty="0" err="1">
                <a:latin typeface="Arial" panose="020B0604020202020204" pitchFamily="34" charset="0"/>
                <a:cs typeface="Arial" panose="020B0604020202020204" pitchFamily="34" charset="0"/>
              </a:rPr>
              <a:t>Wightwick</a:t>
            </a:r>
            <a:r>
              <a:rPr lang="en-GB" sz="1200" dirty="0">
                <a:latin typeface="Arial" panose="020B0604020202020204" pitchFamily="34" charset="0"/>
                <a:cs typeface="Arial" panose="020B0604020202020204" pitchFamily="34" charset="0"/>
              </a:rPr>
              <a:t>, A. (2017). </a:t>
            </a:r>
            <a:r>
              <a:rPr lang="en-GB" sz="1200" i="1" dirty="0">
                <a:latin typeface="Arial" panose="020B0604020202020204" pitchFamily="34" charset="0"/>
                <a:cs typeface="Arial" panose="020B0604020202020204" pitchFamily="34" charset="0"/>
              </a:rPr>
              <a:t>The man behind Wales' new curriculum on education, exams and stats</a:t>
            </a:r>
            <a:r>
              <a:rPr lang="en-GB" sz="1200" dirty="0">
                <a:latin typeface="Arial" panose="020B0604020202020204" pitchFamily="34" charset="0"/>
                <a:cs typeface="Arial" panose="020B0604020202020204" pitchFamily="34" charset="0"/>
              </a:rPr>
              <a:t>. [online] </a:t>
            </a:r>
            <a:r>
              <a:rPr lang="en-GB" sz="1200" dirty="0" err="1">
                <a:latin typeface="Arial" panose="020B0604020202020204" pitchFamily="34" charset="0"/>
                <a:cs typeface="Arial" panose="020B0604020202020204" pitchFamily="34" charset="0"/>
              </a:rPr>
              <a:t>walesonline</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8"/>
              </a:rPr>
              <a:t>https://www.walesonline.co.uk/news/education/graham-donaldson-interview-wales-curriculum-13812153</a:t>
            </a:r>
            <a:r>
              <a:rPr lang="en-GB" sz="1200" dirty="0">
                <a:latin typeface="Arial" panose="020B0604020202020204" pitchFamily="34" charset="0"/>
                <a:cs typeface="Arial" panose="020B0604020202020204" pitchFamily="34" charset="0"/>
              </a:rPr>
              <a:t> [Accessed: 2019]. </a:t>
            </a:r>
            <a:endParaRPr lang="en-US" sz="1200" dirty="0">
              <a:latin typeface="Arial" panose="020B0604020202020204" pitchFamily="34" charset="0"/>
              <a:cs typeface="Arial" panose="020B0604020202020204" pitchFamily="34" charset="0"/>
              <a:hlinkClick r:id="rId8"/>
            </a:endParaRPr>
          </a:p>
        </p:txBody>
      </p:sp>
    </p:spTree>
    <p:extLst>
      <p:ext uri="{BB962C8B-B14F-4D97-AF65-F5344CB8AC3E}">
        <p14:creationId xmlns:p14="http://schemas.microsoft.com/office/powerpoint/2010/main" val="10639627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9F5D4-C3CC-D345-ACB9-0C194DB85011}"/>
              </a:ext>
            </a:extLst>
          </p:cNvPr>
          <p:cNvSpPr>
            <a:spLocks noGrp="1"/>
          </p:cNvSpPr>
          <p:nvPr>
            <p:ph type="title"/>
          </p:nvPr>
        </p:nvSpPr>
        <p:spPr/>
        <p:txBody>
          <a:bodyPr/>
          <a:lstStyle/>
          <a:p>
            <a:r>
              <a:rPr lang="en-US" b="1" u="sng" dirty="0">
                <a:latin typeface="Arial" panose="020B0604020202020204" pitchFamily="34" charset="0"/>
                <a:cs typeface="Arial" panose="020B0604020202020204" pitchFamily="34" charset="0"/>
              </a:rPr>
              <a:t>Poverty</a:t>
            </a:r>
          </a:p>
        </p:txBody>
      </p:sp>
      <p:pic>
        <p:nvPicPr>
          <p:cNvPr id="3" name="Picture 2">
            <a:extLst>
              <a:ext uri="{FF2B5EF4-FFF2-40B4-BE49-F238E27FC236}">
                <a16:creationId xmlns:a16="http://schemas.microsoft.com/office/drawing/2014/main" id="{E335D3D8-EE91-9B47-AD8D-D53FC00DC695}"/>
              </a:ext>
            </a:extLst>
          </p:cNvPr>
          <p:cNvPicPr>
            <a:picLocks noChangeAspect="1"/>
          </p:cNvPicPr>
          <p:nvPr/>
        </p:nvPicPr>
        <p:blipFill rotWithShape="1">
          <a:blip r:embed="rId2"/>
          <a:srcRect l="6131" r="3134"/>
          <a:stretch/>
        </p:blipFill>
        <p:spPr>
          <a:xfrm>
            <a:off x="85248" y="1957157"/>
            <a:ext cx="3426106" cy="2417308"/>
          </a:xfrm>
          <a:prstGeom prst="rect">
            <a:avLst/>
          </a:prstGeom>
        </p:spPr>
      </p:pic>
      <p:pic>
        <p:nvPicPr>
          <p:cNvPr id="8" name="Picture 7">
            <a:extLst>
              <a:ext uri="{FF2B5EF4-FFF2-40B4-BE49-F238E27FC236}">
                <a16:creationId xmlns:a16="http://schemas.microsoft.com/office/drawing/2014/main" id="{52599248-8EF6-E645-BDBF-44A1D881E69C}"/>
              </a:ext>
            </a:extLst>
          </p:cNvPr>
          <p:cNvPicPr>
            <a:picLocks noChangeAspect="1"/>
          </p:cNvPicPr>
          <p:nvPr/>
        </p:nvPicPr>
        <p:blipFill>
          <a:blip r:embed="rId3"/>
          <a:stretch>
            <a:fillRect/>
          </a:stretch>
        </p:blipFill>
        <p:spPr>
          <a:xfrm>
            <a:off x="3497731" y="1957157"/>
            <a:ext cx="3133614" cy="3275635"/>
          </a:xfrm>
          <a:prstGeom prst="rect">
            <a:avLst/>
          </a:prstGeom>
        </p:spPr>
      </p:pic>
      <p:sp>
        <p:nvSpPr>
          <p:cNvPr id="9" name="TextBox 8">
            <a:extLst>
              <a:ext uri="{FF2B5EF4-FFF2-40B4-BE49-F238E27FC236}">
                <a16:creationId xmlns:a16="http://schemas.microsoft.com/office/drawing/2014/main" id="{9EB63932-4682-7246-B757-55497F973626}"/>
              </a:ext>
            </a:extLst>
          </p:cNvPr>
          <p:cNvSpPr txBox="1"/>
          <p:nvPr/>
        </p:nvSpPr>
        <p:spPr>
          <a:xfrm>
            <a:off x="2947" y="4374152"/>
            <a:ext cx="1145894"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(CPAG, 2019)</a:t>
            </a:r>
            <a:endParaRPr lang="en-US" sz="12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1156A903-DE9A-8547-9828-BE3C6D0DB315}"/>
              </a:ext>
            </a:extLst>
          </p:cNvPr>
          <p:cNvSpPr txBox="1"/>
          <p:nvPr/>
        </p:nvSpPr>
        <p:spPr>
          <a:xfrm>
            <a:off x="3497731" y="5185901"/>
            <a:ext cx="1145894"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(Burns, 2019)</a:t>
            </a:r>
            <a:endParaRPr lang="en-US" sz="1200" dirty="0">
              <a:latin typeface="Arial" panose="020B0604020202020204" pitchFamily="34" charset="0"/>
              <a:cs typeface="Arial" panose="020B0604020202020204" pitchFamily="34" charset="0"/>
            </a:endParaRPr>
          </a:p>
        </p:txBody>
      </p:sp>
      <p:grpSp>
        <p:nvGrpSpPr>
          <p:cNvPr id="14" name="Group 13">
            <a:extLst>
              <a:ext uri="{FF2B5EF4-FFF2-40B4-BE49-F238E27FC236}">
                <a16:creationId xmlns:a16="http://schemas.microsoft.com/office/drawing/2014/main" id="{E2E4E8DC-F962-114B-AC00-F88963292B65}"/>
              </a:ext>
            </a:extLst>
          </p:cNvPr>
          <p:cNvGrpSpPr/>
          <p:nvPr/>
        </p:nvGrpSpPr>
        <p:grpSpPr>
          <a:xfrm>
            <a:off x="6631345" y="726967"/>
            <a:ext cx="3133614" cy="3644494"/>
            <a:chOff x="6967397" y="1969497"/>
            <a:chExt cx="4070928" cy="4546980"/>
          </a:xfrm>
        </p:grpSpPr>
        <p:pic>
          <p:nvPicPr>
            <p:cNvPr id="12" name="Picture 11">
              <a:extLst>
                <a:ext uri="{FF2B5EF4-FFF2-40B4-BE49-F238E27FC236}">
                  <a16:creationId xmlns:a16="http://schemas.microsoft.com/office/drawing/2014/main" id="{E4F2ADF0-127F-CF4B-8D46-4611D3C8AB7C}"/>
                </a:ext>
              </a:extLst>
            </p:cNvPr>
            <p:cNvPicPr>
              <a:picLocks noChangeAspect="1"/>
            </p:cNvPicPr>
            <p:nvPr/>
          </p:nvPicPr>
          <p:blipFill>
            <a:blip r:embed="rId4"/>
            <a:stretch>
              <a:fillRect/>
            </a:stretch>
          </p:blipFill>
          <p:spPr>
            <a:xfrm>
              <a:off x="6967397" y="1969497"/>
              <a:ext cx="4070928" cy="1745976"/>
            </a:xfrm>
            <a:prstGeom prst="rect">
              <a:avLst/>
            </a:prstGeom>
          </p:spPr>
        </p:pic>
        <p:pic>
          <p:nvPicPr>
            <p:cNvPr id="13" name="Picture 12">
              <a:extLst>
                <a:ext uri="{FF2B5EF4-FFF2-40B4-BE49-F238E27FC236}">
                  <a16:creationId xmlns:a16="http://schemas.microsoft.com/office/drawing/2014/main" id="{2F00E776-D936-7543-9031-691C074E2234}"/>
                </a:ext>
              </a:extLst>
            </p:cNvPr>
            <p:cNvPicPr>
              <a:picLocks noChangeAspect="1"/>
            </p:cNvPicPr>
            <p:nvPr/>
          </p:nvPicPr>
          <p:blipFill>
            <a:blip r:embed="rId5"/>
            <a:stretch>
              <a:fillRect/>
            </a:stretch>
          </p:blipFill>
          <p:spPr>
            <a:xfrm>
              <a:off x="6967397" y="3715473"/>
              <a:ext cx="4070928" cy="2801004"/>
            </a:xfrm>
            <a:prstGeom prst="rect">
              <a:avLst/>
            </a:prstGeom>
          </p:spPr>
        </p:pic>
      </p:grpSp>
      <p:sp>
        <p:nvSpPr>
          <p:cNvPr id="15" name="TextBox 14">
            <a:extLst>
              <a:ext uri="{FF2B5EF4-FFF2-40B4-BE49-F238E27FC236}">
                <a16:creationId xmlns:a16="http://schemas.microsoft.com/office/drawing/2014/main" id="{D19C9A09-7824-C046-B9CE-931A21B355C5}"/>
              </a:ext>
            </a:extLst>
          </p:cNvPr>
          <p:cNvSpPr txBox="1"/>
          <p:nvPr/>
        </p:nvSpPr>
        <p:spPr>
          <a:xfrm>
            <a:off x="6631345" y="4324476"/>
            <a:ext cx="234889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(Goodman and Gregg, 2010)</a:t>
            </a:r>
            <a:endParaRPr lang="en-US" sz="1200" dirty="0">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633245A8-9B94-9D4E-9861-5282BE74FCCC}"/>
              </a:ext>
            </a:extLst>
          </p:cNvPr>
          <p:cNvPicPr>
            <a:picLocks noChangeAspect="1"/>
          </p:cNvPicPr>
          <p:nvPr/>
        </p:nvPicPr>
        <p:blipFill>
          <a:blip r:embed="rId6"/>
          <a:stretch>
            <a:fillRect/>
          </a:stretch>
        </p:blipFill>
        <p:spPr>
          <a:xfrm>
            <a:off x="85248" y="4754927"/>
            <a:ext cx="3009900" cy="1619250"/>
          </a:xfrm>
          <a:prstGeom prst="rect">
            <a:avLst/>
          </a:prstGeom>
        </p:spPr>
      </p:pic>
      <p:sp>
        <p:nvSpPr>
          <p:cNvPr id="17" name="TextBox 16">
            <a:extLst>
              <a:ext uri="{FF2B5EF4-FFF2-40B4-BE49-F238E27FC236}">
                <a16:creationId xmlns:a16="http://schemas.microsoft.com/office/drawing/2014/main" id="{EC5325CB-98A5-C047-A757-25DE8149D96D}"/>
              </a:ext>
            </a:extLst>
          </p:cNvPr>
          <p:cNvSpPr txBox="1"/>
          <p:nvPr/>
        </p:nvSpPr>
        <p:spPr>
          <a:xfrm>
            <a:off x="0" y="6374177"/>
            <a:ext cx="489097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(McGuinness, Booth and Francis-Devine, 2019)</a:t>
            </a:r>
            <a:endParaRPr lang="en-US" sz="1200" dirty="0">
              <a:latin typeface="Arial" panose="020B0604020202020204" pitchFamily="34" charset="0"/>
              <a:cs typeface="Arial" panose="020B0604020202020204" pitchFamily="34" charset="0"/>
            </a:endParaRPr>
          </a:p>
        </p:txBody>
      </p:sp>
      <p:pic>
        <p:nvPicPr>
          <p:cNvPr id="18" name="Picture 17">
            <a:extLst>
              <a:ext uri="{FF2B5EF4-FFF2-40B4-BE49-F238E27FC236}">
                <a16:creationId xmlns:a16="http://schemas.microsoft.com/office/drawing/2014/main" id="{68D1ACCF-F967-B74A-8761-BFF09352E6F0}"/>
              </a:ext>
            </a:extLst>
          </p:cNvPr>
          <p:cNvPicPr>
            <a:picLocks noChangeAspect="1"/>
          </p:cNvPicPr>
          <p:nvPr/>
        </p:nvPicPr>
        <p:blipFill>
          <a:blip r:embed="rId7"/>
          <a:stretch>
            <a:fillRect/>
          </a:stretch>
        </p:blipFill>
        <p:spPr>
          <a:xfrm>
            <a:off x="9728262" y="3234501"/>
            <a:ext cx="2460791" cy="2568901"/>
          </a:xfrm>
          <a:prstGeom prst="rect">
            <a:avLst/>
          </a:prstGeom>
        </p:spPr>
      </p:pic>
      <p:sp>
        <p:nvSpPr>
          <p:cNvPr id="19" name="TextBox 18">
            <a:extLst>
              <a:ext uri="{FF2B5EF4-FFF2-40B4-BE49-F238E27FC236}">
                <a16:creationId xmlns:a16="http://schemas.microsoft.com/office/drawing/2014/main" id="{94A87C06-1711-054C-9CAC-4E231F519AE3}"/>
              </a:ext>
            </a:extLst>
          </p:cNvPr>
          <p:cNvSpPr txBox="1"/>
          <p:nvPr/>
        </p:nvSpPr>
        <p:spPr>
          <a:xfrm>
            <a:off x="9728262" y="5803402"/>
            <a:ext cx="1840551"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Weale</a:t>
            </a:r>
            <a:r>
              <a:rPr lang="en-GB" sz="1200" dirty="0">
                <a:latin typeface="Arial" panose="020B0604020202020204" pitchFamily="34" charset="0"/>
                <a:cs typeface="Arial" panose="020B0604020202020204" pitchFamily="34" charset="0"/>
              </a:rPr>
              <a:t>, 2019)</a:t>
            </a:r>
            <a:endParaRPr lang="en-US" sz="1200" dirty="0">
              <a:latin typeface="Arial" panose="020B0604020202020204" pitchFamily="34" charset="0"/>
              <a:cs typeface="Arial" panose="020B0604020202020204" pitchFamily="34" charset="0"/>
            </a:endParaRPr>
          </a:p>
        </p:txBody>
      </p:sp>
      <p:pic>
        <p:nvPicPr>
          <p:cNvPr id="20" name="Picture 19">
            <a:extLst>
              <a:ext uri="{FF2B5EF4-FFF2-40B4-BE49-F238E27FC236}">
                <a16:creationId xmlns:a16="http://schemas.microsoft.com/office/drawing/2014/main" id="{924D8664-68E1-CC48-B60F-78C2B751E9FB}"/>
              </a:ext>
            </a:extLst>
          </p:cNvPr>
          <p:cNvPicPr>
            <a:picLocks noChangeAspect="1"/>
          </p:cNvPicPr>
          <p:nvPr/>
        </p:nvPicPr>
        <p:blipFill rotWithShape="1">
          <a:blip r:embed="rId8"/>
          <a:srcRect l="1078"/>
          <a:stretch/>
        </p:blipFill>
        <p:spPr>
          <a:xfrm>
            <a:off x="4433777" y="5471959"/>
            <a:ext cx="4443537" cy="1005278"/>
          </a:xfrm>
          <a:prstGeom prst="rect">
            <a:avLst/>
          </a:prstGeom>
        </p:spPr>
      </p:pic>
      <p:sp>
        <p:nvSpPr>
          <p:cNvPr id="21" name="TextBox 20">
            <a:extLst>
              <a:ext uri="{FF2B5EF4-FFF2-40B4-BE49-F238E27FC236}">
                <a16:creationId xmlns:a16="http://schemas.microsoft.com/office/drawing/2014/main" id="{99A7E580-B82C-6F4E-BB13-CB7FCAB14D8C}"/>
              </a:ext>
            </a:extLst>
          </p:cNvPr>
          <p:cNvSpPr txBox="1"/>
          <p:nvPr/>
        </p:nvSpPr>
        <p:spPr>
          <a:xfrm>
            <a:off x="4433777" y="6486732"/>
            <a:ext cx="2966483"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(Walker, 2019)</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8039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31360-61A3-E940-9063-9033AE604261}"/>
              </a:ext>
            </a:extLst>
          </p:cNvPr>
          <p:cNvSpPr>
            <a:spLocks noGrp="1"/>
          </p:cNvSpPr>
          <p:nvPr>
            <p:ph type="title"/>
          </p:nvPr>
        </p:nvSpPr>
        <p:spPr/>
        <p:txBody>
          <a:bodyPr/>
          <a:lstStyle/>
          <a:p>
            <a:r>
              <a:rPr lang="en-US" b="1" u="sng" dirty="0">
                <a:latin typeface="Arial" panose="020B0604020202020204" pitchFamily="34" charset="0"/>
                <a:cs typeface="Arial" panose="020B0604020202020204" pitchFamily="34" charset="0"/>
              </a:rPr>
              <a:t>Poverty</a:t>
            </a:r>
          </a:p>
        </p:txBody>
      </p:sp>
      <p:sp>
        <p:nvSpPr>
          <p:cNvPr id="3" name="TextBox 2">
            <a:extLst>
              <a:ext uri="{FF2B5EF4-FFF2-40B4-BE49-F238E27FC236}">
                <a16:creationId xmlns:a16="http://schemas.microsoft.com/office/drawing/2014/main" id="{0B8D665C-6E9D-CC4D-8C18-20150B806187}"/>
              </a:ext>
            </a:extLst>
          </p:cNvPr>
          <p:cNvSpPr txBox="1"/>
          <p:nvPr/>
        </p:nvSpPr>
        <p:spPr>
          <a:xfrm>
            <a:off x="581192" y="2243470"/>
            <a:ext cx="11029616" cy="4770537"/>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Another issue in modern day education is the level of poverty, according to the Child Poverty Action Group ‘There were 4.1 million children living in poverty in the UK in 2017-18. That’s 30 per cent of children, or nine in a classroom of 30’ (CPAG, 2019). Even more concerning is that according to the House of Commons Library (McGuinness, Booth and Francis-Devine, 2019): </a:t>
            </a:r>
          </a:p>
          <a:p>
            <a:pPr lvl="1"/>
            <a:r>
              <a:rPr lang="en-GB" sz="1200" dirty="0">
                <a:latin typeface="Arial" panose="020B0604020202020204" pitchFamily="34" charset="0"/>
                <a:cs typeface="Arial" panose="020B0604020202020204" pitchFamily="34" charset="0"/>
              </a:rPr>
              <a:t>Projections suggest child poverty will rise within the next five years and will be 6 percentage points higher in 2023/24 than in 2016/17: equivalent to an extra 1 million children in poverty.</a:t>
            </a:r>
          </a:p>
          <a:p>
            <a:r>
              <a:rPr lang="en-GB" sz="1200" dirty="0">
                <a:latin typeface="Arial" panose="020B0604020202020204" pitchFamily="34" charset="0"/>
                <a:cs typeface="Arial" panose="020B0604020202020204" pitchFamily="34" charset="0"/>
              </a:rPr>
              <a:t>This not only tells us that poverty affects a significant amount of children in modern-day education, but it is continuing to get worse which tells us that there is insufficient focus or action in place to help minimise the effects of poverty and the impact it has on a child’s education. </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In terms of education, children from poorer families generally achieve significantly lower levels of educational attainment compared to those from more affluent backgrounds (McGuinness, Booth and Francis-Devine, 2019).This correlates with an article from the Guardian which claims that ‘poorer pupils [are] twice as likely to fail key GCSE’s’ in comparison to ‘wealthy classmates’. Furthermore, the article states that ‘two in five pupils (38%) from the poorest one third of post codes fail GCSE maths’ compared to 20% ‘from the richest third’ (</a:t>
            </a:r>
            <a:r>
              <a:rPr lang="en-GB" sz="1200" dirty="0" err="1">
                <a:latin typeface="Arial" panose="020B0604020202020204" pitchFamily="34" charset="0"/>
                <a:cs typeface="Arial" panose="020B0604020202020204" pitchFamily="34" charset="0"/>
              </a:rPr>
              <a:t>Weale</a:t>
            </a:r>
            <a:r>
              <a:rPr lang="en-GB" sz="1200" dirty="0">
                <a:latin typeface="Arial" panose="020B0604020202020204" pitchFamily="34" charset="0"/>
                <a:cs typeface="Arial" panose="020B0604020202020204" pitchFamily="34" charset="0"/>
              </a:rPr>
              <a:t>, 2019).This shows that poverty has a negative effect on a child’s level of attainment and exam results and therefore influence how well they achieve whilst in school as well as post school. </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What is even more worrying is that gaps in educational attainment between poor and wealthier pupils can be identified in children as young as three years old (McGuinness, Booth and Francis-Devine, 2019). The ‘early childhood caring environment’ that children are initially exposed to plays a significant factor in this. As this is where the poor and wealthier students as they will both be exposed to different experiences,  in aspects like ‘health and wellbeing, family interactions, the home learning environment and parenting styles and rules’ (McGuinness, Booth and Francis-Devine, 2019). As a result of these aspects poorer children are already at a disadvantage in comparison to wealthier children, when starting school at 3. Therefore, when looking at solutions to the impact poverty has on education, looking at the ‘early childhood caring environment’ and the home environment for older children also, this is extremely important as this would help to ensure that when poorer children start school they will be at the same cognitive level as those from wealthier backgrounds, increasing their chances of achieving similar levels of educational attainment throughout education. </a:t>
            </a:r>
          </a:p>
          <a:p>
            <a:r>
              <a:rPr lang="en-GB" sz="800" dirty="0"/>
              <a:t> </a:t>
            </a:r>
          </a:p>
          <a:p>
            <a:r>
              <a:rPr lang="en-GB" sz="800" dirty="0"/>
              <a:t> </a:t>
            </a:r>
          </a:p>
          <a:p>
            <a:endParaRPr lang="en-US" dirty="0"/>
          </a:p>
        </p:txBody>
      </p:sp>
    </p:spTree>
    <p:extLst>
      <p:ext uri="{BB962C8B-B14F-4D97-AF65-F5344CB8AC3E}">
        <p14:creationId xmlns:p14="http://schemas.microsoft.com/office/powerpoint/2010/main" val="3470705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F106F-336F-134A-8D8B-9221AC0B0E20}"/>
              </a:ext>
            </a:extLst>
          </p:cNvPr>
          <p:cNvSpPr>
            <a:spLocks noGrp="1"/>
          </p:cNvSpPr>
          <p:nvPr>
            <p:ph type="title"/>
          </p:nvPr>
        </p:nvSpPr>
        <p:spPr/>
        <p:txBody>
          <a:bodyPr/>
          <a:lstStyle/>
          <a:p>
            <a:r>
              <a:rPr lang="en-US" b="1" u="sng" dirty="0">
                <a:latin typeface="Arial" panose="020B0604020202020204" pitchFamily="34" charset="0"/>
                <a:cs typeface="Arial" panose="020B0604020202020204" pitchFamily="34" charset="0"/>
              </a:rPr>
              <a:t>Poverty</a:t>
            </a:r>
          </a:p>
        </p:txBody>
      </p:sp>
      <p:sp>
        <p:nvSpPr>
          <p:cNvPr id="4" name="TextBox 3">
            <a:extLst>
              <a:ext uri="{FF2B5EF4-FFF2-40B4-BE49-F238E27FC236}">
                <a16:creationId xmlns:a16="http://schemas.microsoft.com/office/drawing/2014/main" id="{9E7FABAC-3F88-EB40-8DE4-8756AE06F1D0}"/>
              </a:ext>
            </a:extLst>
          </p:cNvPr>
          <p:cNvSpPr txBox="1"/>
          <p:nvPr/>
        </p:nvSpPr>
        <p:spPr>
          <a:xfrm>
            <a:off x="581192" y="2247176"/>
            <a:ext cx="11029616" cy="3508653"/>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However, unfortunately the education system is not in a position to resolve this issue alone. The scale of the problem is too wide and complex, it would be difficult to make necessary changes as many decisions would be outside of the ‘education’ remit, additionally budgets are already limited and there isn’t enough funding to support poverty at a local level. For example, most children living in poverty ‘go to school hungry from cramped, noisy homes where they cant sleep properly, [and} struggle to learn… [additionally some students have experienced] ill health as a result of poverty’(Burns, 2019). Whilst most schools provide poorer children with breakfast through the running of clubs in the morning before school, and at least one hot meal a day through ‘free school meals’, they cannot change their living situation (e.g. overcrowding, no quite space to study etc) and the material deprivation (e.g. lack of appropriate clothing, textbooks, toys etc) they experience nor can they prevent the ill health they experience possibly as a result of poor housing conditions (e.g. lack of heating) or poor parenting skills (e.g. lack of knowledge on healthy eating). </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Additionally, poverty poses an issue to the prospects of poorer pupils going on to further and higher education. According to the Guardian ‘more than half of universities in England have fewer than 5% of white working-class students in their intakes’ (Walker, 2019). This could be a result of lower levels of attainment and in GCSE’s, lack of financial means or possible ‘parental aspirations’ for further and higher education. According to the Jonathan Rowntree Foundation ’81 per cent of the richest mothers [said] they hoped their nine-year old would go to university, compared with only 37 per cent of the poorest mothers’(McGuinness, Booth and Francis-Devine, 2019).The attitudes and opinions of parents are often transferred to their children, so it is possible that if poorer parents didn’t continue onto further and higher education themselves they may be less likely to encourage their children to due lack of experience, ultimately preventing children at school leaving age to aspire or want to go onto to do further education. It is clear that more needs to be done to encourage children from poorer families to go onto further and higher education, to gain more qualifications enabling them to be able to get higher paying jobs and as a result break free from the vicious ‘cycle of poverty’ and to climb the social mobility ladder. </a:t>
            </a:r>
          </a:p>
        </p:txBody>
      </p:sp>
    </p:spTree>
    <p:extLst>
      <p:ext uri="{BB962C8B-B14F-4D97-AF65-F5344CB8AC3E}">
        <p14:creationId xmlns:p14="http://schemas.microsoft.com/office/powerpoint/2010/main" val="3561320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AFDB9-CF49-204C-8F51-5FC19D079FF8}"/>
              </a:ext>
            </a:extLst>
          </p:cNvPr>
          <p:cNvSpPr>
            <a:spLocks noGrp="1"/>
          </p:cNvSpPr>
          <p:nvPr>
            <p:ph type="title"/>
          </p:nvPr>
        </p:nvSpPr>
        <p:spPr/>
        <p:txBody>
          <a:bodyPr/>
          <a:lstStyle/>
          <a:p>
            <a:r>
              <a:rPr lang="en-US" b="1" u="sng"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DA11B0D8-56A6-8545-8E08-A35B4A577EB4}"/>
              </a:ext>
            </a:extLst>
          </p:cNvPr>
          <p:cNvSpPr>
            <a:spLocks noGrp="1"/>
          </p:cNvSpPr>
          <p:nvPr>
            <p:ph idx="1"/>
          </p:nvPr>
        </p:nvSpPr>
        <p:spPr>
          <a:xfrm>
            <a:off x="581193" y="2477541"/>
            <a:ext cx="11029615" cy="3678303"/>
          </a:xfrm>
        </p:spPr>
        <p:txBody>
          <a:bodyPr>
            <a:normAutofit lnSpcReduction="10000"/>
          </a:bodyPr>
          <a:lstStyle/>
          <a:p>
            <a:r>
              <a:rPr lang="en-GB" sz="1400" dirty="0">
                <a:latin typeface="Arial" panose="020B0604020202020204" pitchFamily="34" charset="0"/>
                <a:cs typeface="Arial" panose="020B0604020202020204" pitchFamily="34" charset="0"/>
              </a:rPr>
              <a:t>Burns, J. (2019). </a:t>
            </a:r>
            <a:r>
              <a:rPr lang="en-GB" sz="1400" i="1" dirty="0">
                <a:latin typeface="Arial" panose="020B0604020202020204" pitchFamily="34" charset="0"/>
                <a:cs typeface="Arial" panose="020B0604020202020204" pitchFamily="34" charset="0"/>
              </a:rPr>
              <a:t>Worsening child poverty harms learning, say teachers</a:t>
            </a:r>
            <a:r>
              <a:rPr lang="en-GB" sz="1400" dirty="0">
                <a:latin typeface="Arial" panose="020B0604020202020204" pitchFamily="34" charset="0"/>
                <a:cs typeface="Arial" panose="020B0604020202020204" pitchFamily="34" charset="0"/>
              </a:rPr>
              <a:t>. [online] BBC News. Available at: </a:t>
            </a:r>
            <a:r>
              <a:rPr lang="en-GB" sz="1400" dirty="0">
                <a:latin typeface="Arial" panose="020B0604020202020204" pitchFamily="34" charset="0"/>
                <a:cs typeface="Arial" panose="020B0604020202020204" pitchFamily="34" charset="0"/>
                <a:hlinkClick r:id="rId2"/>
              </a:rPr>
              <a:t>https://www.bbc.co.uk/news/education-47902642</a:t>
            </a:r>
            <a:r>
              <a:rPr lang="en-GB" sz="1400" dirty="0">
                <a:latin typeface="Arial" panose="020B0604020202020204" pitchFamily="34" charset="0"/>
                <a:cs typeface="Arial" panose="020B0604020202020204" pitchFamily="34" charset="0"/>
              </a:rPr>
              <a:t> [Accessed: 2019].</a:t>
            </a:r>
          </a:p>
          <a:p>
            <a:r>
              <a:rPr lang="en-GB" sz="1400" dirty="0">
                <a:latin typeface="Arial" panose="020B0604020202020204" pitchFamily="34" charset="0"/>
                <a:cs typeface="Arial" panose="020B0604020202020204" pitchFamily="34" charset="0"/>
              </a:rPr>
              <a:t>CPAG. (2019). </a:t>
            </a:r>
            <a:r>
              <a:rPr lang="en-GB" sz="1400" i="1" dirty="0">
                <a:latin typeface="Arial" panose="020B0604020202020204" pitchFamily="34" charset="0"/>
                <a:cs typeface="Arial" panose="020B0604020202020204" pitchFamily="34" charset="0"/>
              </a:rPr>
              <a:t>Child poverty facts and figures</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3"/>
              </a:rPr>
              <a:t>https://cpag.org.uk/child-poverty/child-poverty-facts-and-figures</a:t>
            </a:r>
            <a:r>
              <a:rPr lang="en-GB" sz="1400" dirty="0">
                <a:latin typeface="Arial" panose="020B0604020202020204" pitchFamily="34" charset="0"/>
                <a:cs typeface="Arial" panose="020B0604020202020204" pitchFamily="34" charset="0"/>
              </a:rPr>
              <a:t> [Accessed: 2019].</a:t>
            </a:r>
          </a:p>
          <a:p>
            <a:r>
              <a:rPr lang="en-GB" sz="1400" dirty="0">
                <a:latin typeface="Arial" panose="020B0604020202020204" pitchFamily="34" charset="0"/>
                <a:cs typeface="Arial" panose="020B0604020202020204" pitchFamily="34" charset="0"/>
              </a:rPr>
              <a:t>Goodman, A. and Gregg, P. (2010). </a:t>
            </a:r>
            <a:r>
              <a:rPr lang="en-GB" sz="1400" i="1" dirty="0">
                <a:latin typeface="Arial" panose="020B0604020202020204" pitchFamily="34" charset="0"/>
                <a:cs typeface="Arial" panose="020B0604020202020204" pitchFamily="34" charset="0"/>
              </a:rPr>
              <a:t>Poorer children’s educational attainment: how important are attitudes and behaviour?</a:t>
            </a:r>
            <a:r>
              <a:rPr lang="en-GB" sz="1400" dirty="0">
                <a:latin typeface="Arial" panose="020B0604020202020204" pitchFamily="34" charset="0"/>
                <a:cs typeface="Arial" panose="020B0604020202020204" pitchFamily="34" charset="0"/>
              </a:rPr>
              <a:t>. [online] JRF. Available at: </a:t>
            </a:r>
            <a:r>
              <a:rPr lang="en-GB" sz="1400" dirty="0">
                <a:latin typeface="Arial" panose="020B0604020202020204" pitchFamily="34" charset="0"/>
                <a:cs typeface="Arial" panose="020B0604020202020204" pitchFamily="34" charset="0"/>
                <a:hlinkClick r:id="rId4"/>
              </a:rPr>
              <a:t>https://www.jrf.org.uk/report/poorer-children’s-educational-attainment-how-important-are-attitudes-and-behaviour</a:t>
            </a:r>
            <a:r>
              <a:rPr lang="en-GB" sz="1400" dirty="0">
                <a:latin typeface="Arial" panose="020B0604020202020204" pitchFamily="34" charset="0"/>
                <a:cs typeface="Arial" panose="020B0604020202020204" pitchFamily="34" charset="0"/>
              </a:rPr>
              <a:t> [Accessed: 2010].</a:t>
            </a:r>
          </a:p>
          <a:p>
            <a:r>
              <a:rPr lang="en-GB" sz="1400" dirty="0">
                <a:latin typeface="Arial" panose="020B0604020202020204" pitchFamily="34" charset="0"/>
                <a:cs typeface="Arial" panose="020B0604020202020204" pitchFamily="34" charset="0"/>
              </a:rPr>
              <a:t>McGuinness, F. Booth, L. and Francis-Devine, B. (2019). </a:t>
            </a:r>
            <a:r>
              <a:rPr lang="en-GB" sz="1400" i="1" dirty="0">
                <a:latin typeface="Arial" panose="020B0604020202020204" pitchFamily="34" charset="0"/>
                <a:cs typeface="Arial" panose="020B0604020202020204" pitchFamily="34" charset="0"/>
              </a:rPr>
              <a:t>Poverty in the UK: statistics</a:t>
            </a:r>
            <a:r>
              <a:rPr lang="en-GB" sz="1400" dirty="0">
                <a:latin typeface="Arial" panose="020B0604020202020204" pitchFamily="34" charset="0"/>
                <a:cs typeface="Arial" panose="020B0604020202020204" pitchFamily="34" charset="0"/>
              </a:rPr>
              <a:t>. [online] </a:t>
            </a:r>
            <a:r>
              <a:rPr lang="en-GB" sz="1400" dirty="0" err="1">
                <a:latin typeface="Arial" panose="020B0604020202020204" pitchFamily="34" charset="0"/>
                <a:cs typeface="Arial" panose="020B0604020202020204" pitchFamily="34" charset="0"/>
              </a:rPr>
              <a:t>Researchbriefings.parliament.uk</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5"/>
              </a:rPr>
              <a:t>https://researchbriefings.parliament.uk/ResearchBriefing/Summary/SN07096</a:t>
            </a:r>
            <a:r>
              <a:rPr lang="en-GB" sz="1400" dirty="0">
                <a:latin typeface="Arial" panose="020B0604020202020204" pitchFamily="34" charset="0"/>
                <a:cs typeface="Arial" panose="020B0604020202020204" pitchFamily="34" charset="0"/>
              </a:rPr>
              <a:t> [Accessed: 2019].</a:t>
            </a:r>
          </a:p>
          <a:p>
            <a:r>
              <a:rPr lang="en-GB" sz="1400" dirty="0">
                <a:latin typeface="Arial" panose="020B0604020202020204" pitchFamily="34" charset="0"/>
                <a:cs typeface="Arial" panose="020B0604020202020204" pitchFamily="34" charset="0"/>
              </a:rPr>
              <a:t>Walker, A. (2019). </a:t>
            </a:r>
            <a:r>
              <a:rPr lang="en-GB" sz="1400" i="1" dirty="0">
                <a:latin typeface="Arial" panose="020B0604020202020204" pitchFamily="34" charset="0"/>
                <a:cs typeface="Arial" panose="020B0604020202020204" pitchFamily="34" charset="0"/>
              </a:rPr>
              <a:t>Half of universities in England have fewer than 5% poor white students</a:t>
            </a:r>
            <a:r>
              <a:rPr lang="en-GB" sz="1400" dirty="0">
                <a:latin typeface="Arial" panose="020B0604020202020204" pitchFamily="34" charset="0"/>
                <a:cs typeface="Arial" panose="020B0604020202020204" pitchFamily="34" charset="0"/>
              </a:rPr>
              <a:t>. [online] The Guardian. Available at: </a:t>
            </a:r>
            <a:r>
              <a:rPr lang="en-GB" sz="1400" dirty="0">
                <a:latin typeface="Arial" panose="020B0604020202020204" pitchFamily="34" charset="0"/>
                <a:cs typeface="Arial" panose="020B0604020202020204" pitchFamily="34" charset="0"/>
                <a:hlinkClick r:id="rId6"/>
              </a:rPr>
              <a:t>https://www.theguardian.com/education/2019/feb/14/half-of-universities-england-have-fewer-than-5-poor-white-students</a:t>
            </a:r>
            <a:r>
              <a:rPr lang="en-GB" sz="1400" dirty="0">
                <a:latin typeface="Arial" panose="020B0604020202020204" pitchFamily="34" charset="0"/>
                <a:cs typeface="Arial" panose="020B0604020202020204" pitchFamily="34" charset="0"/>
              </a:rPr>
              <a:t> [Accessed: 2019].</a:t>
            </a:r>
          </a:p>
          <a:p>
            <a:r>
              <a:rPr lang="en-GB" sz="1400" dirty="0" err="1">
                <a:latin typeface="Arial" panose="020B0604020202020204" pitchFamily="34" charset="0"/>
                <a:cs typeface="Arial" panose="020B0604020202020204" pitchFamily="34" charset="0"/>
              </a:rPr>
              <a:t>Weale</a:t>
            </a:r>
            <a:r>
              <a:rPr lang="en-GB" sz="1400" dirty="0">
                <a:latin typeface="Arial" panose="020B0604020202020204" pitchFamily="34" charset="0"/>
                <a:cs typeface="Arial" panose="020B0604020202020204" pitchFamily="34" charset="0"/>
              </a:rPr>
              <a:t>, S. (2019). </a:t>
            </a:r>
            <a:r>
              <a:rPr lang="en-GB" sz="1400" i="1" dirty="0">
                <a:latin typeface="Arial" panose="020B0604020202020204" pitchFamily="34" charset="0"/>
                <a:cs typeface="Arial" panose="020B0604020202020204" pitchFamily="34" charset="0"/>
              </a:rPr>
              <a:t>Poorer pupils twice as likely to fail key GCSEs</a:t>
            </a:r>
            <a:r>
              <a:rPr lang="en-GB" sz="1400" dirty="0">
                <a:latin typeface="Arial" panose="020B0604020202020204" pitchFamily="34" charset="0"/>
                <a:cs typeface="Arial" panose="020B0604020202020204" pitchFamily="34" charset="0"/>
              </a:rPr>
              <a:t>. [online] The Guardian. Available at: </a:t>
            </a:r>
            <a:r>
              <a:rPr lang="en-GB" sz="1400" dirty="0">
                <a:latin typeface="Arial" panose="020B0604020202020204" pitchFamily="34" charset="0"/>
                <a:cs typeface="Arial" panose="020B0604020202020204" pitchFamily="34" charset="0"/>
                <a:hlinkClick r:id="rId7"/>
              </a:rPr>
              <a:t>https://www.theguardian.com/education/2019/aug/21/poorer-pupils-twice-as-likely-to-fail-key-gcses</a:t>
            </a:r>
            <a:r>
              <a:rPr lang="en-GB" sz="1400" dirty="0">
                <a:latin typeface="Arial" panose="020B0604020202020204" pitchFamily="34" charset="0"/>
                <a:cs typeface="Arial" panose="020B0604020202020204" pitchFamily="34" charset="0"/>
              </a:rPr>
              <a:t> [Accessed: 2019].</a:t>
            </a:r>
          </a:p>
          <a:p>
            <a:endParaRPr lang="en-US" dirty="0"/>
          </a:p>
        </p:txBody>
      </p:sp>
    </p:spTree>
    <p:extLst>
      <p:ext uri="{BB962C8B-B14F-4D97-AF65-F5344CB8AC3E}">
        <p14:creationId xmlns:p14="http://schemas.microsoft.com/office/powerpoint/2010/main" val="3108940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F3ABD-4728-F44E-B9E9-E4A9E8862D26}"/>
              </a:ext>
            </a:extLst>
          </p:cNvPr>
          <p:cNvSpPr>
            <a:spLocks noGrp="1"/>
          </p:cNvSpPr>
          <p:nvPr>
            <p:ph type="title"/>
          </p:nvPr>
        </p:nvSpPr>
        <p:spPr/>
        <p:txBody>
          <a:bodyPr/>
          <a:lstStyle/>
          <a:p>
            <a:r>
              <a:rPr lang="en-US" b="1" u="sng" dirty="0">
                <a:latin typeface="Arial" panose="020B0604020202020204" pitchFamily="34" charset="0"/>
                <a:cs typeface="Arial" panose="020B0604020202020204" pitchFamily="34" charset="0"/>
              </a:rPr>
              <a:t>Mental Health</a:t>
            </a:r>
          </a:p>
        </p:txBody>
      </p:sp>
      <p:pic>
        <p:nvPicPr>
          <p:cNvPr id="3" name="Picture 2">
            <a:extLst>
              <a:ext uri="{FF2B5EF4-FFF2-40B4-BE49-F238E27FC236}">
                <a16:creationId xmlns:a16="http://schemas.microsoft.com/office/drawing/2014/main" id="{B2503B1D-55DB-9C4E-B005-1D0CB2C0FB9F}"/>
              </a:ext>
            </a:extLst>
          </p:cNvPr>
          <p:cNvPicPr>
            <a:picLocks noChangeAspect="1"/>
          </p:cNvPicPr>
          <p:nvPr/>
        </p:nvPicPr>
        <p:blipFill rotWithShape="1">
          <a:blip r:embed="rId2"/>
          <a:srcRect l="754"/>
          <a:stretch/>
        </p:blipFill>
        <p:spPr>
          <a:xfrm>
            <a:off x="489098" y="2042528"/>
            <a:ext cx="3540643" cy="3848775"/>
          </a:xfrm>
          <a:prstGeom prst="rect">
            <a:avLst/>
          </a:prstGeom>
        </p:spPr>
      </p:pic>
      <p:sp>
        <p:nvSpPr>
          <p:cNvPr id="4" name="TextBox 3">
            <a:extLst>
              <a:ext uri="{FF2B5EF4-FFF2-40B4-BE49-F238E27FC236}">
                <a16:creationId xmlns:a16="http://schemas.microsoft.com/office/drawing/2014/main" id="{698FD1EB-C1E4-9F42-BFE8-28819F32B59F}"/>
              </a:ext>
            </a:extLst>
          </p:cNvPr>
          <p:cNvSpPr txBox="1"/>
          <p:nvPr/>
        </p:nvSpPr>
        <p:spPr>
          <a:xfrm>
            <a:off x="489098" y="5891303"/>
            <a:ext cx="160551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Weale</a:t>
            </a:r>
            <a:r>
              <a:rPr lang="en-GB" sz="1200" dirty="0">
                <a:latin typeface="Arial" panose="020B0604020202020204" pitchFamily="34" charset="0"/>
                <a:cs typeface="Arial" panose="020B0604020202020204" pitchFamily="34" charset="0"/>
              </a:rPr>
              <a:t>, 2019)</a:t>
            </a:r>
            <a:endParaRPr lang="en-US" sz="12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82584E0-182A-F248-A0E6-46A3926EAD64}"/>
              </a:ext>
            </a:extLst>
          </p:cNvPr>
          <p:cNvPicPr>
            <a:picLocks noChangeAspect="1"/>
          </p:cNvPicPr>
          <p:nvPr/>
        </p:nvPicPr>
        <p:blipFill>
          <a:blip r:embed="rId3"/>
          <a:stretch>
            <a:fillRect/>
          </a:stretch>
        </p:blipFill>
        <p:spPr>
          <a:xfrm>
            <a:off x="4029741" y="1052623"/>
            <a:ext cx="3475643" cy="3508744"/>
          </a:xfrm>
          <a:prstGeom prst="rect">
            <a:avLst/>
          </a:prstGeom>
        </p:spPr>
      </p:pic>
      <p:sp>
        <p:nvSpPr>
          <p:cNvPr id="6" name="TextBox 5">
            <a:extLst>
              <a:ext uri="{FF2B5EF4-FFF2-40B4-BE49-F238E27FC236}">
                <a16:creationId xmlns:a16="http://schemas.microsoft.com/office/drawing/2014/main" id="{71775799-FAEB-3446-8576-328E376A33E3}"/>
              </a:ext>
            </a:extLst>
          </p:cNvPr>
          <p:cNvSpPr txBox="1"/>
          <p:nvPr/>
        </p:nvSpPr>
        <p:spPr>
          <a:xfrm>
            <a:off x="4029741" y="4607333"/>
            <a:ext cx="118021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(Busby, 2019)</a:t>
            </a:r>
            <a:endParaRPr lang="en-US" sz="12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D0C14EF6-CC86-0C48-96D0-CA738A8B4F85}"/>
              </a:ext>
            </a:extLst>
          </p:cNvPr>
          <p:cNvPicPr>
            <a:picLocks noChangeAspect="1"/>
          </p:cNvPicPr>
          <p:nvPr/>
        </p:nvPicPr>
        <p:blipFill>
          <a:blip r:embed="rId4"/>
          <a:stretch>
            <a:fillRect/>
          </a:stretch>
        </p:blipFill>
        <p:spPr>
          <a:xfrm>
            <a:off x="4029741" y="4884332"/>
            <a:ext cx="7091915" cy="1848142"/>
          </a:xfrm>
          <a:prstGeom prst="rect">
            <a:avLst/>
          </a:prstGeom>
        </p:spPr>
      </p:pic>
      <p:sp>
        <p:nvSpPr>
          <p:cNvPr id="8" name="TextBox 7">
            <a:extLst>
              <a:ext uri="{FF2B5EF4-FFF2-40B4-BE49-F238E27FC236}">
                <a16:creationId xmlns:a16="http://schemas.microsoft.com/office/drawing/2014/main" id="{66147C0E-EC2A-4C4B-82DF-7375D64D6256}"/>
              </a:ext>
            </a:extLst>
          </p:cNvPr>
          <p:cNvSpPr txBox="1"/>
          <p:nvPr/>
        </p:nvSpPr>
        <p:spPr>
          <a:xfrm>
            <a:off x="7505384" y="6455475"/>
            <a:ext cx="164804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Urruty</a:t>
            </a:r>
            <a:r>
              <a:rPr lang="en-GB" sz="1200" dirty="0">
                <a:latin typeface="Arial" panose="020B0604020202020204" pitchFamily="34" charset="0"/>
                <a:cs typeface="Arial" panose="020B0604020202020204" pitchFamily="34" charset="0"/>
              </a:rPr>
              <a:t>, 2019)</a:t>
            </a:r>
            <a:endParaRPr lang="en-US" sz="1200" dirty="0">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D1AAC8EC-797A-A543-BA0A-7B4D66F6F0F3}"/>
              </a:ext>
            </a:extLst>
          </p:cNvPr>
          <p:cNvGrpSpPr/>
          <p:nvPr/>
        </p:nvGrpSpPr>
        <p:grpSpPr>
          <a:xfrm>
            <a:off x="7570384" y="2040955"/>
            <a:ext cx="4425616" cy="2328530"/>
            <a:chOff x="7664805" y="1434509"/>
            <a:chExt cx="4038098" cy="2048468"/>
          </a:xfrm>
        </p:grpSpPr>
        <p:pic>
          <p:nvPicPr>
            <p:cNvPr id="9" name="Picture 8">
              <a:extLst>
                <a:ext uri="{FF2B5EF4-FFF2-40B4-BE49-F238E27FC236}">
                  <a16:creationId xmlns:a16="http://schemas.microsoft.com/office/drawing/2014/main" id="{DF3A3273-F6C3-454C-BEAB-3AD404F6F816}"/>
                </a:ext>
              </a:extLst>
            </p:cNvPr>
            <p:cNvPicPr>
              <a:picLocks noChangeAspect="1"/>
            </p:cNvPicPr>
            <p:nvPr/>
          </p:nvPicPr>
          <p:blipFill>
            <a:blip r:embed="rId5"/>
            <a:stretch>
              <a:fillRect/>
            </a:stretch>
          </p:blipFill>
          <p:spPr>
            <a:xfrm>
              <a:off x="7664805" y="1434509"/>
              <a:ext cx="4038097" cy="1372486"/>
            </a:xfrm>
            <a:prstGeom prst="rect">
              <a:avLst/>
            </a:prstGeom>
          </p:spPr>
        </p:pic>
        <p:pic>
          <p:nvPicPr>
            <p:cNvPr id="10" name="Picture 9">
              <a:extLst>
                <a:ext uri="{FF2B5EF4-FFF2-40B4-BE49-F238E27FC236}">
                  <a16:creationId xmlns:a16="http://schemas.microsoft.com/office/drawing/2014/main" id="{8B68AECF-1155-A848-94A3-56F63636E91F}"/>
                </a:ext>
              </a:extLst>
            </p:cNvPr>
            <p:cNvPicPr>
              <a:picLocks noChangeAspect="1"/>
            </p:cNvPicPr>
            <p:nvPr/>
          </p:nvPicPr>
          <p:blipFill>
            <a:blip r:embed="rId6"/>
            <a:stretch>
              <a:fillRect/>
            </a:stretch>
          </p:blipFill>
          <p:spPr>
            <a:xfrm>
              <a:off x="7664805" y="2806996"/>
              <a:ext cx="4038098" cy="675981"/>
            </a:xfrm>
            <a:prstGeom prst="rect">
              <a:avLst/>
            </a:prstGeom>
          </p:spPr>
        </p:pic>
      </p:grpSp>
      <p:sp>
        <p:nvSpPr>
          <p:cNvPr id="12" name="TextBox 11">
            <a:extLst>
              <a:ext uri="{FF2B5EF4-FFF2-40B4-BE49-F238E27FC236}">
                <a16:creationId xmlns:a16="http://schemas.microsoft.com/office/drawing/2014/main" id="{86B50E4E-AC82-2C46-9702-B436892178E8}"/>
              </a:ext>
            </a:extLst>
          </p:cNvPr>
          <p:cNvSpPr txBox="1"/>
          <p:nvPr/>
        </p:nvSpPr>
        <p:spPr>
          <a:xfrm>
            <a:off x="7578609" y="4369485"/>
            <a:ext cx="198828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(GOV.WALES, 2019)</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64824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3C89B-E693-2B44-AE8A-761CD03488B3}"/>
              </a:ext>
            </a:extLst>
          </p:cNvPr>
          <p:cNvSpPr>
            <a:spLocks noGrp="1"/>
          </p:cNvSpPr>
          <p:nvPr>
            <p:ph type="title"/>
          </p:nvPr>
        </p:nvSpPr>
        <p:spPr/>
        <p:txBody>
          <a:bodyPr/>
          <a:lstStyle/>
          <a:p>
            <a:r>
              <a:rPr lang="en-US" b="1" u="sng" dirty="0">
                <a:latin typeface="Arial" panose="020B0604020202020204" pitchFamily="34" charset="0"/>
                <a:cs typeface="Arial" panose="020B0604020202020204" pitchFamily="34" charset="0"/>
              </a:rPr>
              <a:t>Mental Health</a:t>
            </a:r>
          </a:p>
        </p:txBody>
      </p:sp>
      <p:sp>
        <p:nvSpPr>
          <p:cNvPr id="4" name="TextBox 3">
            <a:extLst>
              <a:ext uri="{FF2B5EF4-FFF2-40B4-BE49-F238E27FC236}">
                <a16:creationId xmlns:a16="http://schemas.microsoft.com/office/drawing/2014/main" id="{3F5ED9A3-70EF-B949-BC3E-CD8B623A1654}"/>
              </a:ext>
            </a:extLst>
          </p:cNvPr>
          <p:cNvSpPr txBox="1"/>
          <p:nvPr/>
        </p:nvSpPr>
        <p:spPr>
          <a:xfrm>
            <a:off x="581192" y="1881963"/>
            <a:ext cx="11029616" cy="4985980"/>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Another issues that exists in modern-day education is the mental health of students. According to the Guardian (</a:t>
            </a:r>
            <a:r>
              <a:rPr lang="en-GB" sz="1200" dirty="0" err="1">
                <a:latin typeface="Arial" panose="020B0604020202020204" pitchFamily="34" charset="0"/>
                <a:cs typeface="Arial" panose="020B0604020202020204" pitchFamily="34" charset="0"/>
              </a:rPr>
              <a:t>Weale</a:t>
            </a:r>
            <a:r>
              <a:rPr lang="en-GB" sz="1200" dirty="0">
                <a:latin typeface="Arial" panose="020B0604020202020204" pitchFamily="34" charset="0"/>
                <a:cs typeface="Arial" panose="020B0604020202020204" pitchFamily="34" charset="0"/>
              </a:rPr>
              <a:t>, 2019):</a:t>
            </a:r>
          </a:p>
          <a:p>
            <a:pPr lvl="1"/>
            <a:r>
              <a:rPr lang="en-GB" sz="1200" dirty="0">
                <a:latin typeface="Arial" panose="020B0604020202020204" pitchFamily="34" charset="0"/>
                <a:cs typeface="Arial" panose="020B0604020202020204" pitchFamily="34" charset="0"/>
              </a:rPr>
              <a:t>Mental health of pupils is at ‘crisis point’, teachers warn…[there are] rising reports of anxiety, self-harm and even cases of suicide…[furthermore] in a survey of 8,600 school leaders, teachers and support workers, 83% said they had witnessed an increase in the number of children in their care with poor mental health, rising to 90% among students in colleges. </a:t>
            </a:r>
          </a:p>
          <a:p>
            <a:r>
              <a:rPr lang="en-GB" sz="1200" dirty="0">
                <a:latin typeface="Arial" panose="020B0604020202020204" pitchFamily="34" charset="0"/>
                <a:cs typeface="Arial" panose="020B0604020202020204" pitchFamily="34" charset="0"/>
              </a:rPr>
              <a:t>This shows that mental health among students in education is at staggering levels, and the fact that this evidence was provided by individuals that work directly with children in schools we know that it is relevant and useful as we know that they have experienced the mental health struggles that children face first hand. </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Research revealed that one factor that has an effect on the mental wellbeing of children in education is exam pressure. According to the ‘</a:t>
            </a:r>
            <a:r>
              <a:rPr lang="en-GB" sz="1200" dirty="0" err="1">
                <a:latin typeface="Arial" panose="020B0604020202020204" pitchFamily="34" charset="0"/>
                <a:cs typeface="Arial" panose="020B0604020202020204" pitchFamily="34" charset="0"/>
              </a:rPr>
              <a:t>Mumsnet</a:t>
            </a:r>
            <a:r>
              <a:rPr lang="en-GB" sz="1200" dirty="0">
                <a:latin typeface="Arial" panose="020B0604020202020204" pitchFamily="34" charset="0"/>
                <a:cs typeface="Arial" panose="020B0604020202020204" pitchFamily="34" charset="0"/>
              </a:rPr>
              <a:t> survey, of more than 1,500 parents with school-aged children…31 per cent cited pressure to achieve good school results’ (Busby, 2019) caused children to feel stressed. Due to the high number of children who’s mental health is affected by exams, it informs us that more needs to be done to reduce exam pressure on students, and possibly to reduce the importance and the impact that exam results have on their futures that is conveyed to students as there are plenty of opportunities to resit exams, or to take alternative more vocational paths that students who struggle with exams can venture down. </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Furthermore, the high number of students in education that are suffering with mental health issues as a result of school as well as other personal issues, makes us think why schools aren’t doing more to reduce this. According to the Guardian, the lack of support in terms of mental health in schools based on the survey conducted is a result of ‘real term funding cuts, cuts to teaching assistants, an “exam factory” assessment system and problems accessing external support services’ (</a:t>
            </a:r>
            <a:r>
              <a:rPr lang="en-GB" sz="1200" dirty="0" err="1">
                <a:latin typeface="Arial" panose="020B0604020202020204" pitchFamily="34" charset="0"/>
                <a:cs typeface="Arial" panose="020B0604020202020204" pitchFamily="34" charset="0"/>
              </a:rPr>
              <a:t>Weale</a:t>
            </a:r>
            <a:r>
              <a:rPr lang="en-GB" sz="1200" dirty="0">
                <a:latin typeface="Arial" panose="020B0604020202020204" pitchFamily="34" charset="0"/>
                <a:cs typeface="Arial" panose="020B0604020202020204" pitchFamily="34" charset="0"/>
              </a:rPr>
              <a:t>, 2019). This suggests as a result of poor funding, schools can’t afford to provide the appropriate support and training. This leads to staff who may have received basic training in mental health, but aren’t fully qualified to do so, having to provide support, which is ‘often inadequate and ineffective’ (</a:t>
            </a:r>
            <a:r>
              <a:rPr lang="en-GB" sz="1200" dirty="0" err="1">
                <a:latin typeface="Arial" panose="020B0604020202020204" pitchFamily="34" charset="0"/>
                <a:cs typeface="Arial" panose="020B0604020202020204" pitchFamily="34" charset="0"/>
              </a:rPr>
              <a:t>Weale</a:t>
            </a:r>
            <a:r>
              <a:rPr lang="en-GB" sz="1200" dirty="0">
                <a:latin typeface="Arial" panose="020B0604020202020204" pitchFamily="34" charset="0"/>
                <a:cs typeface="Arial" panose="020B0604020202020204" pitchFamily="34" charset="0"/>
              </a:rPr>
              <a:t>, 2019). Additionally, its important to consider the pressure on teachers having to provide support in something that they are not fully qualified or trained to do so and the effect it can have on their mental health also. It is clear that without the appropriate intervention, mental health within education is only going to get worse. </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In response to the recommendations put forward in the ‘Mind over Matter’ report, ‘The Welsh Government has announced an investment of £7.1million to protect, improve and support the mental health of children and young people’ (</a:t>
            </a:r>
            <a:r>
              <a:rPr lang="en-GB" sz="1200" dirty="0" err="1">
                <a:latin typeface="Arial" panose="020B0604020202020204" pitchFamily="34" charset="0"/>
                <a:cs typeface="Arial" panose="020B0604020202020204" pitchFamily="34" charset="0"/>
              </a:rPr>
              <a:t>Urruty</a:t>
            </a:r>
            <a:r>
              <a:rPr lang="en-GB" sz="1200" dirty="0">
                <a:latin typeface="Arial" panose="020B0604020202020204" pitchFamily="34" charset="0"/>
                <a:cs typeface="Arial" panose="020B0604020202020204" pitchFamily="34" charset="0"/>
              </a:rPr>
              <a:t>, 2019) along with other provisions such as the introduction of ‘counselling services for children and young people aged between 11 and 18, as well as pupils in Year 6 of primary school’ (GOV.WALES, 2019). This shows that the government recognises that mental health within education is an issue, and is making appropriate responses to tackle the problem.   </a:t>
            </a:r>
          </a:p>
        </p:txBody>
      </p:sp>
    </p:spTree>
    <p:extLst>
      <p:ext uri="{BB962C8B-B14F-4D97-AF65-F5344CB8AC3E}">
        <p14:creationId xmlns:p14="http://schemas.microsoft.com/office/powerpoint/2010/main" val="6881530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73CBE-F4FA-4040-BA2D-25A41AEA9E5F}"/>
              </a:ext>
            </a:extLst>
          </p:cNvPr>
          <p:cNvSpPr>
            <a:spLocks noGrp="1"/>
          </p:cNvSpPr>
          <p:nvPr>
            <p:ph type="title"/>
          </p:nvPr>
        </p:nvSpPr>
        <p:spPr/>
        <p:txBody>
          <a:bodyPr/>
          <a:lstStyle/>
          <a:p>
            <a:r>
              <a:rPr lang="en-US" b="1" u="sng" dirty="0">
                <a:latin typeface="Arial" panose="020B0604020202020204" pitchFamily="34" charset="0"/>
                <a:cs typeface="Arial" panose="020B0604020202020204" pitchFamily="34" charset="0"/>
              </a:rPr>
              <a:t>References</a:t>
            </a:r>
            <a:r>
              <a:rPr lang="en-US"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DCCB155D-D0AE-7141-B2B2-4E0E6B6F3EB5}"/>
              </a:ext>
            </a:extLst>
          </p:cNvPr>
          <p:cNvSpPr>
            <a:spLocks noGrp="1"/>
          </p:cNvSpPr>
          <p:nvPr>
            <p:ph idx="1"/>
          </p:nvPr>
        </p:nvSpPr>
        <p:spPr>
          <a:xfrm>
            <a:off x="581193" y="2477541"/>
            <a:ext cx="11029615" cy="3678303"/>
          </a:xfrm>
        </p:spPr>
        <p:txBody>
          <a:bodyPr>
            <a:normAutofit fontScale="92500"/>
          </a:bodyPr>
          <a:lstStyle/>
          <a:p>
            <a:r>
              <a:rPr lang="en-GB" dirty="0">
                <a:latin typeface="Arial" panose="020B0604020202020204" pitchFamily="34" charset="0"/>
                <a:cs typeface="Arial" panose="020B0604020202020204" pitchFamily="34" charset="0"/>
              </a:rPr>
              <a:t>Busby, E. (2019). </a:t>
            </a:r>
            <a:r>
              <a:rPr lang="en-GB" i="1" dirty="0">
                <a:latin typeface="Arial" panose="020B0604020202020204" pitchFamily="34" charset="0"/>
                <a:cs typeface="Arial" panose="020B0604020202020204" pitchFamily="34" charset="0"/>
              </a:rPr>
              <a:t>Majority of parents say exam pressure is affecting children's mental health, poll finds</a:t>
            </a:r>
            <a:r>
              <a:rPr lang="en-GB" dirty="0">
                <a:latin typeface="Arial" panose="020B0604020202020204" pitchFamily="34" charset="0"/>
                <a:cs typeface="Arial" panose="020B0604020202020204" pitchFamily="34" charset="0"/>
              </a:rPr>
              <a:t>. [online] The Independent. Available at: </a:t>
            </a:r>
            <a:r>
              <a:rPr lang="en-GB" dirty="0">
                <a:latin typeface="Arial" panose="020B0604020202020204" pitchFamily="34" charset="0"/>
                <a:cs typeface="Arial" panose="020B0604020202020204" pitchFamily="34" charset="0"/>
                <a:hlinkClick r:id="rId2"/>
              </a:rPr>
              <a:t>https://www.independent.co.uk/news/education/education-news/parents-exams-mental-health-children-gcses-a-levels-sats-mumsnet-a8913406.html</a:t>
            </a:r>
            <a:r>
              <a:rPr lang="en-GB" dirty="0">
                <a:latin typeface="Arial" panose="020B0604020202020204" pitchFamily="34" charset="0"/>
                <a:cs typeface="Arial" panose="020B0604020202020204" pitchFamily="34" charset="0"/>
              </a:rPr>
              <a:t> [Accessed: 2019].</a:t>
            </a:r>
          </a:p>
          <a:p>
            <a:r>
              <a:rPr lang="en-GB" dirty="0">
                <a:latin typeface="Arial" panose="020B0604020202020204" pitchFamily="34" charset="0"/>
                <a:cs typeface="Arial" panose="020B0604020202020204" pitchFamily="34" charset="0"/>
              </a:rPr>
              <a:t>GOV.WALES. (2019). </a:t>
            </a:r>
            <a:r>
              <a:rPr lang="en-GB" i="1" dirty="0">
                <a:latin typeface="Arial" panose="020B0604020202020204" pitchFamily="34" charset="0"/>
                <a:cs typeface="Arial" panose="020B0604020202020204" pitchFamily="34" charset="0"/>
              </a:rPr>
              <a:t>Let’s talk about mental health in our schools – Kirsty Williams</a:t>
            </a:r>
            <a:r>
              <a:rPr lang="en-GB" dirty="0">
                <a:latin typeface="Arial" panose="020B0604020202020204" pitchFamily="34" charset="0"/>
                <a:cs typeface="Arial" panose="020B0604020202020204" pitchFamily="34" charset="0"/>
              </a:rPr>
              <a:t>. [online] Available at: </a:t>
            </a:r>
            <a:r>
              <a:rPr lang="en-GB" dirty="0">
                <a:latin typeface="Arial" panose="020B0604020202020204" pitchFamily="34" charset="0"/>
                <a:cs typeface="Arial" panose="020B0604020202020204" pitchFamily="34" charset="0"/>
                <a:hlinkClick r:id="rId3"/>
              </a:rPr>
              <a:t>https://gov.wales/lets-talk-about-mental-health-our-schools-kirsty-williams</a:t>
            </a:r>
            <a:r>
              <a:rPr lang="en-GB" dirty="0">
                <a:latin typeface="Arial" panose="020B0604020202020204" pitchFamily="34" charset="0"/>
                <a:cs typeface="Arial" panose="020B0604020202020204" pitchFamily="34" charset="0"/>
              </a:rPr>
              <a:t> [Accessed: 2019].</a:t>
            </a:r>
          </a:p>
          <a:p>
            <a:r>
              <a:rPr lang="en-GB" dirty="0" err="1">
                <a:latin typeface="Arial" panose="020B0604020202020204" pitchFamily="34" charset="0"/>
                <a:cs typeface="Arial" panose="020B0604020202020204" pitchFamily="34" charset="0"/>
              </a:rPr>
              <a:t>Urruty</a:t>
            </a:r>
            <a:r>
              <a:rPr lang="en-GB" dirty="0">
                <a:latin typeface="Arial" panose="020B0604020202020204" pitchFamily="34" charset="0"/>
                <a:cs typeface="Arial" panose="020B0604020202020204" pitchFamily="34" charset="0"/>
              </a:rPr>
              <a:t>, L. (2019). </a:t>
            </a:r>
            <a:r>
              <a:rPr lang="en-GB" i="1" dirty="0">
                <a:latin typeface="Arial" panose="020B0604020202020204" pitchFamily="34" charset="0"/>
                <a:cs typeface="Arial" panose="020B0604020202020204" pitchFamily="34" charset="0"/>
              </a:rPr>
              <a:t>New funding helps develop whole-school approach to mental health</a:t>
            </a:r>
            <a:r>
              <a:rPr lang="en-GB" dirty="0">
                <a:latin typeface="Arial" panose="020B0604020202020204" pitchFamily="34" charset="0"/>
                <a:cs typeface="Arial" panose="020B0604020202020204" pitchFamily="34" charset="0"/>
              </a:rPr>
              <a:t>. [online] Welsh Liberal Democrats. Available at: </a:t>
            </a:r>
            <a:r>
              <a:rPr lang="en-GB" dirty="0">
                <a:latin typeface="Arial" panose="020B0604020202020204" pitchFamily="34" charset="0"/>
                <a:cs typeface="Arial" panose="020B0604020202020204" pitchFamily="34" charset="0"/>
                <a:hlinkClick r:id="rId4"/>
              </a:rPr>
              <a:t>https://www.welshlibdems.wales/new_funding_helps_develop_whole_school_approach_to_mental_health</a:t>
            </a:r>
            <a:r>
              <a:rPr lang="en-GB" dirty="0">
                <a:latin typeface="Arial" panose="020B0604020202020204" pitchFamily="34" charset="0"/>
                <a:cs typeface="Arial" panose="020B0604020202020204" pitchFamily="34" charset="0"/>
              </a:rPr>
              <a:t> [Accessed: 2019]. </a:t>
            </a:r>
          </a:p>
          <a:p>
            <a:r>
              <a:rPr lang="en-GB" dirty="0" err="1">
                <a:latin typeface="Arial" panose="020B0604020202020204" pitchFamily="34" charset="0"/>
                <a:cs typeface="Arial" panose="020B0604020202020204" pitchFamily="34" charset="0"/>
              </a:rPr>
              <a:t>Weale</a:t>
            </a:r>
            <a:r>
              <a:rPr lang="en-GB" dirty="0">
                <a:latin typeface="Arial" panose="020B0604020202020204" pitchFamily="34" charset="0"/>
                <a:cs typeface="Arial" panose="020B0604020202020204" pitchFamily="34" charset="0"/>
              </a:rPr>
              <a:t>, S. (2019). </a:t>
            </a:r>
            <a:r>
              <a:rPr lang="en-GB" i="1" dirty="0">
                <a:latin typeface="Arial" panose="020B0604020202020204" pitchFamily="34" charset="0"/>
                <a:cs typeface="Arial" panose="020B0604020202020204" pitchFamily="34" charset="0"/>
              </a:rPr>
              <a:t>Mental health of pupils is 'at crisis point', teachers warn</a:t>
            </a:r>
            <a:r>
              <a:rPr lang="en-GB" dirty="0">
                <a:latin typeface="Arial" panose="020B0604020202020204" pitchFamily="34" charset="0"/>
                <a:cs typeface="Arial" panose="020B0604020202020204" pitchFamily="34" charset="0"/>
              </a:rPr>
              <a:t>. [online] The Guardian. Available at: </a:t>
            </a:r>
            <a:r>
              <a:rPr lang="en-GB" dirty="0">
                <a:latin typeface="Arial" panose="020B0604020202020204" pitchFamily="34" charset="0"/>
                <a:cs typeface="Arial" panose="020B0604020202020204" pitchFamily="34" charset="0"/>
                <a:hlinkClick r:id="rId5"/>
              </a:rPr>
              <a:t>https://www.theguardian.com/society/2019/apr/17/mental-health-young-people-england-crisis-point-teacher-school-leader-survey</a:t>
            </a:r>
            <a:r>
              <a:rPr lang="en-GB" dirty="0">
                <a:latin typeface="Arial" panose="020B0604020202020204" pitchFamily="34" charset="0"/>
                <a:cs typeface="Arial" panose="020B0604020202020204" pitchFamily="34" charset="0"/>
              </a:rPr>
              <a:t> [Accessed: 2019].</a:t>
            </a:r>
            <a:endParaRPr lang="en-US" dirty="0">
              <a:latin typeface="Arial" panose="020B0604020202020204" pitchFamily="34" charset="0"/>
              <a:cs typeface="Arial" panose="020B0604020202020204" pitchFamily="34" charset="0"/>
              <a:hlinkClick r:id="rId5"/>
            </a:endParaRPr>
          </a:p>
        </p:txBody>
      </p:sp>
    </p:spTree>
    <p:extLst>
      <p:ext uri="{BB962C8B-B14F-4D97-AF65-F5344CB8AC3E}">
        <p14:creationId xmlns:p14="http://schemas.microsoft.com/office/powerpoint/2010/main" val="3816685651"/>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65359"/>
      </a:accent1>
      <a:accent2>
        <a:srgbClr val="ED8428"/>
      </a:accent2>
      <a:accent3>
        <a:srgbClr val="E6C46D"/>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5D8C9649-FBE1-4B5B-8258-8A170F9843AD}"/>
    </a:ext>
  </a:extLst>
</a:theme>
</file>

<file path=docProps/app.xml><?xml version="1.0" encoding="utf-8"?>
<Properties xmlns="http://schemas.openxmlformats.org/officeDocument/2006/extended-properties" xmlns:vt="http://schemas.openxmlformats.org/officeDocument/2006/docPropsVTypes">
  <Template>{74E6FAAC-F939-A844-A2B2-08DB876B4491}tf10001123</Template>
  <TotalTime>11419</TotalTime>
  <Words>1734</Words>
  <Application>Microsoft Macintosh PowerPoint</Application>
  <PresentationFormat>Widescreen</PresentationFormat>
  <Paragraphs>86</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Gill Sans MT</vt:lpstr>
      <vt:lpstr>Wingdings 2</vt:lpstr>
      <vt:lpstr>Dividend</vt:lpstr>
      <vt:lpstr>Three Issues in modern-day Education</vt:lpstr>
      <vt:lpstr>New Curriculum (wales)</vt:lpstr>
      <vt:lpstr>New Curriculum (Wales)</vt:lpstr>
      <vt:lpstr>New Curriculum (Wales)</vt:lpstr>
      <vt:lpstr>References</vt:lpstr>
      <vt:lpstr>Poverty</vt:lpstr>
      <vt:lpstr>Poverty</vt:lpstr>
      <vt:lpstr>Poverty</vt:lpstr>
      <vt:lpstr>References</vt:lpstr>
      <vt:lpstr>Mental Health</vt:lpstr>
      <vt:lpstr>Mental Health</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Jada Lynch</dc:creator>
  <cp:lastModifiedBy>Jada Lynch</cp:lastModifiedBy>
  <cp:revision>52</cp:revision>
  <dcterms:created xsi:type="dcterms:W3CDTF">2019-11-17T12:59:53Z</dcterms:created>
  <dcterms:modified xsi:type="dcterms:W3CDTF">2019-11-25T23:24:43Z</dcterms:modified>
</cp:coreProperties>
</file>