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9" r:id="rId7"/>
    <p:sldId id="270" r:id="rId8"/>
    <p:sldId id="268" r:id="rId9"/>
    <p:sldId id="266" r:id="rId10"/>
    <p:sldId id="264" r:id="rId11"/>
    <p:sldId id="267" r:id="rId12"/>
    <p:sldId id="271" r:id="rId13"/>
  </p:sldIdLst>
  <p:sldSz cx="9144000" cy="6858000" type="screen4x3"/>
  <p:notesSz cx="6858000" cy="9144000"/>
  <p:defaultText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A4AD750-A1F9-45EF-88FE-06215ABA1D2E}" name="Christos Rizos (2427458)" initials="C(" userId="S::2427458@student.uwtsd.ac.uk::d401ab0d-03af-4b0d-9aff-aaa06fc2a7c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CEC90F-D0B8-AB19-A24C-BAEDAD40431A}" v="681" dt="2025-11-23T20:29:42.785"/>
    <p1510:client id="{91E826B1-FD05-CDD6-84DD-8C713CEBD365}" v="175" dt="2025-11-22T13:29:07.490"/>
    <p1510:client id="{CB68A0B5-FC92-0F6B-7A7E-9CACE0D99FCF}" v="20" dt="2025-11-22T10:44:04.3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Διαφάνεια τίτλου">
    <p:spTree>
      <p:nvGrpSpPr>
        <p:cNvPr id="1" name=""/>
        <p:cNvGrpSpPr/>
        <p:nvPr/>
      </p:nvGrpSpPr>
      <p:grpSpPr>
        <a:xfrm>
          <a:off x="0" y="0"/>
          <a:ext cx="0" cy="0"/>
          <a:chOff x="0" y="0"/>
          <a:chExt cx="0" cy="0"/>
        </a:xfrm>
      </p:grpSpPr>
      <p:sp>
        <p:nvSpPr>
          <p:cNvPr id="2" name="Τίτλος 1"/>
          <p:cNvSpPr>
            <a:spLocks noGrp="1"/>
          </p:cNvSpPr>
          <p:nvPr>
            <p:ph type="ctrTitle"/>
          </p:nvPr>
        </p:nvSpPr>
        <p:spPr>
          <a:xfrm>
            <a:off x="1143000" y="1122363"/>
            <a:ext cx="6858000" cy="2387600"/>
          </a:xfrm>
        </p:spPr>
        <p:txBody>
          <a:bodyPr anchor="b"/>
          <a:lstStyle>
            <a:lvl1pPr algn="ctr">
              <a:defRPr sz="4500"/>
            </a:lvl1pPr>
          </a:lstStyle>
          <a:p>
            <a:r>
              <a:rPr lang="el-GR"/>
              <a:t>Στυλ κύριου τίτλου</a:t>
            </a:r>
          </a:p>
        </p:txBody>
      </p:sp>
      <p:sp>
        <p:nvSpPr>
          <p:cNvPr id="3" name="Υπότιτλος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l-GR"/>
              <a:t>Στυλ κύριου υπότιτλου</a:t>
            </a:r>
          </a:p>
        </p:txBody>
      </p:sp>
      <p:sp>
        <p:nvSpPr>
          <p:cNvPr id="4" name="Θέση ημερομηνίας 3"/>
          <p:cNvSpPr>
            <a:spLocks noGrp="1"/>
          </p:cNvSpPr>
          <p:nvPr>
            <p:ph type="dt" sz="half" idx="10"/>
          </p:nvPr>
        </p:nvSpPr>
        <p:spPr/>
        <p:txBody>
          <a:bodyPr/>
          <a:lstStyle/>
          <a:p>
            <a:fld id="{8526F0F3-3C53-41BC-8FFD-0BFB6DD91672}" type="datetimeFigureOut">
              <a:rPr lang="el-GR" smtClean="0"/>
              <a:t>23/11/2025</a:t>
            </a:fld>
            <a:endParaRPr lang="el-GR"/>
          </a:p>
        </p:txBody>
      </p:sp>
      <p:sp>
        <p:nvSpPr>
          <p:cNvPr id="5" name="Θέση υποσέλιδου 4"/>
          <p:cNvSpPr>
            <a:spLocks noGrp="1"/>
          </p:cNvSpPr>
          <p:nvPr>
            <p:ph type="ftr" sz="quarter" idx="11"/>
          </p:nvPr>
        </p:nvSpPr>
        <p:spPr/>
        <p:txBody>
          <a:bodyPr/>
          <a:lstStyle/>
          <a:p>
            <a:endParaRPr lang="el-GR"/>
          </a:p>
        </p:txBody>
      </p:sp>
      <p:sp>
        <p:nvSpPr>
          <p:cNvPr id="6" name="Θέση αριθμού διαφάνειας 5"/>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197568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Τίτλος και Περιεχόμενο">
    <p:spTree>
      <p:nvGrpSpPr>
        <p:cNvPr id="1" name=""/>
        <p:cNvGrpSpPr/>
        <p:nvPr/>
      </p:nvGrpSpPr>
      <p:grpSpPr>
        <a:xfrm>
          <a:off x="0" y="0"/>
          <a:ext cx="0" cy="0"/>
          <a:chOff x="0" y="0"/>
          <a:chExt cx="0" cy="0"/>
        </a:xfrm>
      </p:grpSpPr>
      <p:sp>
        <p:nvSpPr>
          <p:cNvPr id="2" name="Τίτλος 1"/>
          <p:cNvSpPr>
            <a:spLocks noGrp="1"/>
          </p:cNvSpPr>
          <p:nvPr>
            <p:ph type="title"/>
          </p:nvPr>
        </p:nvSpPr>
        <p:spPr/>
        <p:txBody>
          <a:bodyPr/>
          <a:lstStyle/>
          <a:p>
            <a:r>
              <a:rPr lang="el-GR"/>
              <a:t>Στυλ κύριου τίτλου</a:t>
            </a:r>
          </a:p>
        </p:txBody>
      </p:sp>
      <p:sp>
        <p:nvSpPr>
          <p:cNvPr id="3" name="Θέση περιεχομένου 2"/>
          <p:cNvSpPr>
            <a:spLocks noGrp="1"/>
          </p:cNvSpPr>
          <p:nvPr>
            <p:ph idx="1"/>
          </p:nvPr>
        </p:nvSpPr>
        <p:spPr/>
        <p:txBody>
          <a:bodyPr/>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Θέση ημερομηνίας 3"/>
          <p:cNvSpPr>
            <a:spLocks noGrp="1"/>
          </p:cNvSpPr>
          <p:nvPr>
            <p:ph type="dt" sz="half" idx="10"/>
          </p:nvPr>
        </p:nvSpPr>
        <p:spPr/>
        <p:txBody>
          <a:bodyPr/>
          <a:lstStyle/>
          <a:p>
            <a:fld id="{8526F0F3-3C53-41BC-8FFD-0BFB6DD91672}" type="datetimeFigureOut">
              <a:rPr lang="el-GR" smtClean="0"/>
              <a:t>23/11/2025</a:t>
            </a:fld>
            <a:endParaRPr lang="el-GR"/>
          </a:p>
        </p:txBody>
      </p:sp>
      <p:sp>
        <p:nvSpPr>
          <p:cNvPr id="5" name="Θέση υποσέλιδου 4"/>
          <p:cNvSpPr>
            <a:spLocks noGrp="1"/>
          </p:cNvSpPr>
          <p:nvPr>
            <p:ph type="ftr" sz="quarter" idx="11"/>
          </p:nvPr>
        </p:nvSpPr>
        <p:spPr/>
        <p:txBody>
          <a:bodyPr/>
          <a:lstStyle/>
          <a:p>
            <a:endParaRPr lang="el-GR"/>
          </a:p>
        </p:txBody>
      </p:sp>
      <p:sp>
        <p:nvSpPr>
          <p:cNvPr id="6" name="Θέση αριθμού διαφάνειας 5"/>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3235862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Κεφαλίδα ενότητας">
    <p:spTree>
      <p:nvGrpSpPr>
        <p:cNvPr id="1" name=""/>
        <p:cNvGrpSpPr/>
        <p:nvPr/>
      </p:nvGrpSpPr>
      <p:grpSpPr>
        <a:xfrm>
          <a:off x="0" y="0"/>
          <a:ext cx="0" cy="0"/>
          <a:chOff x="0" y="0"/>
          <a:chExt cx="0" cy="0"/>
        </a:xfrm>
      </p:grpSpPr>
      <p:sp>
        <p:nvSpPr>
          <p:cNvPr id="2" name="Τίτλος 1"/>
          <p:cNvSpPr>
            <a:spLocks noGrp="1"/>
          </p:cNvSpPr>
          <p:nvPr>
            <p:ph type="title"/>
          </p:nvPr>
        </p:nvSpPr>
        <p:spPr>
          <a:xfrm>
            <a:off x="623888" y="1709739"/>
            <a:ext cx="7886700" cy="2852737"/>
          </a:xfrm>
        </p:spPr>
        <p:txBody>
          <a:bodyPr anchor="b"/>
          <a:lstStyle>
            <a:lvl1pPr>
              <a:defRPr sz="4500"/>
            </a:lvl1pPr>
          </a:lstStyle>
          <a:p>
            <a:r>
              <a:rPr lang="el-GR"/>
              <a:t>Στυλ κύριου τίτλου</a:t>
            </a:r>
          </a:p>
        </p:txBody>
      </p:sp>
      <p:sp>
        <p:nvSpPr>
          <p:cNvPr id="3" name="Θέση κειμένου 2"/>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l-GR"/>
              <a:t>Στυλ υποδείγματος κειμένου</a:t>
            </a:r>
          </a:p>
        </p:txBody>
      </p:sp>
      <p:sp>
        <p:nvSpPr>
          <p:cNvPr id="4" name="Θέση ημερομηνίας 3"/>
          <p:cNvSpPr>
            <a:spLocks noGrp="1"/>
          </p:cNvSpPr>
          <p:nvPr>
            <p:ph type="dt" sz="half" idx="10"/>
          </p:nvPr>
        </p:nvSpPr>
        <p:spPr/>
        <p:txBody>
          <a:bodyPr/>
          <a:lstStyle/>
          <a:p>
            <a:fld id="{8526F0F3-3C53-41BC-8FFD-0BFB6DD91672}" type="datetimeFigureOut">
              <a:rPr lang="el-GR" smtClean="0"/>
              <a:t>23/11/2025</a:t>
            </a:fld>
            <a:endParaRPr lang="el-GR"/>
          </a:p>
        </p:txBody>
      </p:sp>
      <p:sp>
        <p:nvSpPr>
          <p:cNvPr id="5" name="Θέση υποσέλιδου 4"/>
          <p:cNvSpPr>
            <a:spLocks noGrp="1"/>
          </p:cNvSpPr>
          <p:nvPr>
            <p:ph type="ftr" sz="quarter" idx="11"/>
          </p:nvPr>
        </p:nvSpPr>
        <p:spPr/>
        <p:txBody>
          <a:bodyPr/>
          <a:lstStyle/>
          <a:p>
            <a:endParaRPr lang="el-GR"/>
          </a:p>
        </p:txBody>
      </p:sp>
      <p:sp>
        <p:nvSpPr>
          <p:cNvPr id="6" name="Θέση αριθμού διαφάνειας 5"/>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1359469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Δύο περιεχόμενα">
    <p:spTree>
      <p:nvGrpSpPr>
        <p:cNvPr id="1" name=""/>
        <p:cNvGrpSpPr/>
        <p:nvPr/>
      </p:nvGrpSpPr>
      <p:grpSpPr>
        <a:xfrm>
          <a:off x="0" y="0"/>
          <a:ext cx="0" cy="0"/>
          <a:chOff x="0" y="0"/>
          <a:chExt cx="0" cy="0"/>
        </a:xfrm>
      </p:grpSpPr>
      <p:sp>
        <p:nvSpPr>
          <p:cNvPr id="2" name="Τίτλος 1"/>
          <p:cNvSpPr>
            <a:spLocks noGrp="1"/>
          </p:cNvSpPr>
          <p:nvPr>
            <p:ph type="title"/>
          </p:nvPr>
        </p:nvSpPr>
        <p:spPr/>
        <p:txBody>
          <a:bodyPr/>
          <a:lstStyle/>
          <a:p>
            <a:r>
              <a:rPr lang="el-GR"/>
              <a:t>Στυλ κύριου τίτλου</a:t>
            </a:r>
          </a:p>
        </p:txBody>
      </p:sp>
      <p:sp>
        <p:nvSpPr>
          <p:cNvPr id="3" name="Θέση περιεχομένου 2"/>
          <p:cNvSpPr>
            <a:spLocks noGrp="1"/>
          </p:cNvSpPr>
          <p:nvPr>
            <p:ph sz="half" idx="1"/>
          </p:nvPr>
        </p:nvSpPr>
        <p:spPr>
          <a:xfrm>
            <a:off x="628650" y="1825625"/>
            <a:ext cx="3886200" cy="4351338"/>
          </a:xfrm>
        </p:spPr>
        <p:txBody>
          <a:bodyPr/>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Θέση περιεχομένου 3"/>
          <p:cNvSpPr>
            <a:spLocks noGrp="1"/>
          </p:cNvSpPr>
          <p:nvPr>
            <p:ph sz="half" idx="2"/>
          </p:nvPr>
        </p:nvSpPr>
        <p:spPr>
          <a:xfrm>
            <a:off x="4629150" y="1825625"/>
            <a:ext cx="3886200" cy="4351338"/>
          </a:xfrm>
        </p:spPr>
        <p:txBody>
          <a:bodyPr/>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5" name="Θέση ημερομηνίας 4"/>
          <p:cNvSpPr>
            <a:spLocks noGrp="1"/>
          </p:cNvSpPr>
          <p:nvPr>
            <p:ph type="dt" sz="half" idx="10"/>
          </p:nvPr>
        </p:nvSpPr>
        <p:spPr/>
        <p:txBody>
          <a:bodyPr/>
          <a:lstStyle/>
          <a:p>
            <a:fld id="{8526F0F3-3C53-41BC-8FFD-0BFB6DD91672}" type="datetimeFigureOut">
              <a:rPr lang="el-GR" smtClean="0"/>
              <a:t>23/11/2025</a:t>
            </a:fld>
            <a:endParaRPr lang="el-GR"/>
          </a:p>
        </p:txBody>
      </p:sp>
      <p:sp>
        <p:nvSpPr>
          <p:cNvPr id="6" name="Θέση υποσέλιδου 5"/>
          <p:cNvSpPr>
            <a:spLocks noGrp="1"/>
          </p:cNvSpPr>
          <p:nvPr>
            <p:ph type="ftr" sz="quarter" idx="11"/>
          </p:nvPr>
        </p:nvSpPr>
        <p:spPr/>
        <p:txBody>
          <a:bodyPr/>
          <a:lstStyle/>
          <a:p>
            <a:endParaRPr lang="el-GR"/>
          </a:p>
        </p:txBody>
      </p:sp>
      <p:sp>
        <p:nvSpPr>
          <p:cNvPr id="7" name="Θέση αριθμού διαφάνειας 6"/>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4241057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Σύγκριση">
    <p:spTree>
      <p:nvGrpSpPr>
        <p:cNvPr id="1" name=""/>
        <p:cNvGrpSpPr/>
        <p:nvPr/>
      </p:nvGrpSpPr>
      <p:grpSpPr>
        <a:xfrm>
          <a:off x="0" y="0"/>
          <a:ext cx="0" cy="0"/>
          <a:chOff x="0" y="0"/>
          <a:chExt cx="0" cy="0"/>
        </a:xfrm>
      </p:grpSpPr>
      <p:sp>
        <p:nvSpPr>
          <p:cNvPr id="2" name="Τίτλος 1"/>
          <p:cNvSpPr>
            <a:spLocks noGrp="1"/>
          </p:cNvSpPr>
          <p:nvPr>
            <p:ph type="title"/>
          </p:nvPr>
        </p:nvSpPr>
        <p:spPr>
          <a:xfrm>
            <a:off x="629841" y="365126"/>
            <a:ext cx="7886700" cy="1325563"/>
          </a:xfrm>
        </p:spPr>
        <p:txBody>
          <a:bodyPr/>
          <a:lstStyle/>
          <a:p>
            <a:r>
              <a:rPr lang="el-GR"/>
              <a:t>Στυλ κύριου τίτλου</a:t>
            </a:r>
          </a:p>
        </p:txBody>
      </p:sp>
      <p:sp>
        <p:nvSpPr>
          <p:cNvPr id="3" name="Θέση κειμένου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l-GR"/>
              <a:t>Στυλ υποδείγματος κειμένου</a:t>
            </a:r>
          </a:p>
        </p:txBody>
      </p:sp>
      <p:sp>
        <p:nvSpPr>
          <p:cNvPr id="4" name="Θέση περιεχομένου 3"/>
          <p:cNvSpPr>
            <a:spLocks noGrp="1"/>
          </p:cNvSpPr>
          <p:nvPr>
            <p:ph sz="half" idx="2"/>
          </p:nvPr>
        </p:nvSpPr>
        <p:spPr>
          <a:xfrm>
            <a:off x="629842" y="2505075"/>
            <a:ext cx="3868340" cy="3684588"/>
          </a:xfrm>
        </p:spPr>
        <p:txBody>
          <a:bodyPr/>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5" name="Θέση κειμένου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l-GR"/>
              <a:t>Στυλ υποδείγματος κειμένου</a:t>
            </a:r>
          </a:p>
        </p:txBody>
      </p:sp>
      <p:sp>
        <p:nvSpPr>
          <p:cNvPr id="6" name="Θέση περιεχομένου 5"/>
          <p:cNvSpPr>
            <a:spLocks noGrp="1"/>
          </p:cNvSpPr>
          <p:nvPr>
            <p:ph sz="quarter" idx="4"/>
          </p:nvPr>
        </p:nvSpPr>
        <p:spPr>
          <a:xfrm>
            <a:off x="4629150" y="2505075"/>
            <a:ext cx="3887391" cy="3684588"/>
          </a:xfrm>
        </p:spPr>
        <p:txBody>
          <a:bodyPr/>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7" name="Θέση ημερομηνίας 6"/>
          <p:cNvSpPr>
            <a:spLocks noGrp="1"/>
          </p:cNvSpPr>
          <p:nvPr>
            <p:ph type="dt" sz="half" idx="10"/>
          </p:nvPr>
        </p:nvSpPr>
        <p:spPr/>
        <p:txBody>
          <a:bodyPr/>
          <a:lstStyle/>
          <a:p>
            <a:fld id="{8526F0F3-3C53-41BC-8FFD-0BFB6DD91672}" type="datetimeFigureOut">
              <a:rPr lang="el-GR" smtClean="0"/>
              <a:t>23/11/2025</a:t>
            </a:fld>
            <a:endParaRPr lang="el-GR"/>
          </a:p>
        </p:txBody>
      </p:sp>
      <p:sp>
        <p:nvSpPr>
          <p:cNvPr id="8" name="Θέση υποσέλιδου 7"/>
          <p:cNvSpPr>
            <a:spLocks noGrp="1"/>
          </p:cNvSpPr>
          <p:nvPr>
            <p:ph type="ftr" sz="quarter" idx="11"/>
          </p:nvPr>
        </p:nvSpPr>
        <p:spPr/>
        <p:txBody>
          <a:bodyPr/>
          <a:lstStyle/>
          <a:p>
            <a:endParaRPr lang="el-GR"/>
          </a:p>
        </p:txBody>
      </p:sp>
      <p:sp>
        <p:nvSpPr>
          <p:cNvPr id="9" name="Θέση αριθμού διαφάνειας 8"/>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2650387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Μόνο τίτλος">
    <p:spTree>
      <p:nvGrpSpPr>
        <p:cNvPr id="1" name=""/>
        <p:cNvGrpSpPr/>
        <p:nvPr/>
      </p:nvGrpSpPr>
      <p:grpSpPr>
        <a:xfrm>
          <a:off x="0" y="0"/>
          <a:ext cx="0" cy="0"/>
          <a:chOff x="0" y="0"/>
          <a:chExt cx="0" cy="0"/>
        </a:xfrm>
      </p:grpSpPr>
      <p:sp>
        <p:nvSpPr>
          <p:cNvPr id="2" name="Τίτλος 1"/>
          <p:cNvSpPr>
            <a:spLocks noGrp="1"/>
          </p:cNvSpPr>
          <p:nvPr>
            <p:ph type="title"/>
          </p:nvPr>
        </p:nvSpPr>
        <p:spPr/>
        <p:txBody>
          <a:bodyPr/>
          <a:lstStyle/>
          <a:p>
            <a:r>
              <a:rPr lang="el-GR"/>
              <a:t>Στυλ κύριου τίτλου</a:t>
            </a:r>
          </a:p>
        </p:txBody>
      </p:sp>
      <p:sp>
        <p:nvSpPr>
          <p:cNvPr id="3" name="Θέση ημερομηνίας 2"/>
          <p:cNvSpPr>
            <a:spLocks noGrp="1"/>
          </p:cNvSpPr>
          <p:nvPr>
            <p:ph type="dt" sz="half" idx="10"/>
          </p:nvPr>
        </p:nvSpPr>
        <p:spPr/>
        <p:txBody>
          <a:bodyPr/>
          <a:lstStyle/>
          <a:p>
            <a:fld id="{8526F0F3-3C53-41BC-8FFD-0BFB6DD91672}" type="datetimeFigureOut">
              <a:rPr lang="el-GR" smtClean="0"/>
              <a:t>23/11/2025</a:t>
            </a:fld>
            <a:endParaRPr lang="el-GR"/>
          </a:p>
        </p:txBody>
      </p:sp>
      <p:sp>
        <p:nvSpPr>
          <p:cNvPr id="4" name="Θέση υποσέλιδου 3"/>
          <p:cNvSpPr>
            <a:spLocks noGrp="1"/>
          </p:cNvSpPr>
          <p:nvPr>
            <p:ph type="ftr" sz="quarter" idx="11"/>
          </p:nvPr>
        </p:nvSpPr>
        <p:spPr/>
        <p:txBody>
          <a:bodyPr/>
          <a:lstStyle/>
          <a:p>
            <a:endParaRPr lang="el-GR"/>
          </a:p>
        </p:txBody>
      </p:sp>
      <p:sp>
        <p:nvSpPr>
          <p:cNvPr id="5" name="Θέση αριθμού διαφάνειας 4"/>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2997914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Κενή">
    <p:spTree>
      <p:nvGrpSpPr>
        <p:cNvPr id="1" name=""/>
        <p:cNvGrpSpPr/>
        <p:nvPr/>
      </p:nvGrpSpPr>
      <p:grpSpPr>
        <a:xfrm>
          <a:off x="0" y="0"/>
          <a:ext cx="0" cy="0"/>
          <a:chOff x="0" y="0"/>
          <a:chExt cx="0" cy="0"/>
        </a:xfrm>
      </p:grpSpPr>
      <p:sp>
        <p:nvSpPr>
          <p:cNvPr id="2" name="Θέση ημερομηνίας 1"/>
          <p:cNvSpPr>
            <a:spLocks noGrp="1"/>
          </p:cNvSpPr>
          <p:nvPr>
            <p:ph type="dt" sz="half" idx="10"/>
          </p:nvPr>
        </p:nvSpPr>
        <p:spPr/>
        <p:txBody>
          <a:bodyPr/>
          <a:lstStyle/>
          <a:p>
            <a:fld id="{8526F0F3-3C53-41BC-8FFD-0BFB6DD91672}" type="datetimeFigureOut">
              <a:rPr lang="el-GR" smtClean="0"/>
              <a:t>23/11/2025</a:t>
            </a:fld>
            <a:endParaRPr lang="el-GR"/>
          </a:p>
        </p:txBody>
      </p:sp>
      <p:sp>
        <p:nvSpPr>
          <p:cNvPr id="3" name="Θέση υποσέλιδου 2"/>
          <p:cNvSpPr>
            <a:spLocks noGrp="1"/>
          </p:cNvSpPr>
          <p:nvPr>
            <p:ph type="ftr" sz="quarter" idx="11"/>
          </p:nvPr>
        </p:nvSpPr>
        <p:spPr/>
        <p:txBody>
          <a:bodyPr/>
          <a:lstStyle/>
          <a:p>
            <a:endParaRPr lang="el-GR"/>
          </a:p>
        </p:txBody>
      </p:sp>
      <p:sp>
        <p:nvSpPr>
          <p:cNvPr id="4" name="Θέση αριθμού διαφάνειας 3"/>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2175844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Περιεχόμενο με λεζάντα">
    <p:spTree>
      <p:nvGrpSpPr>
        <p:cNvPr id="1" name=""/>
        <p:cNvGrpSpPr/>
        <p:nvPr/>
      </p:nvGrpSpPr>
      <p:grpSpPr>
        <a:xfrm>
          <a:off x="0" y="0"/>
          <a:ext cx="0" cy="0"/>
          <a:chOff x="0" y="0"/>
          <a:chExt cx="0" cy="0"/>
        </a:xfrm>
      </p:grpSpPr>
      <p:sp>
        <p:nvSpPr>
          <p:cNvPr id="2" name="Τίτλος 1"/>
          <p:cNvSpPr>
            <a:spLocks noGrp="1"/>
          </p:cNvSpPr>
          <p:nvPr>
            <p:ph type="title"/>
          </p:nvPr>
        </p:nvSpPr>
        <p:spPr>
          <a:xfrm>
            <a:off x="629841" y="457200"/>
            <a:ext cx="2949178" cy="1600200"/>
          </a:xfrm>
        </p:spPr>
        <p:txBody>
          <a:bodyPr anchor="b"/>
          <a:lstStyle>
            <a:lvl1pPr>
              <a:defRPr sz="2400"/>
            </a:lvl1pPr>
          </a:lstStyle>
          <a:p>
            <a:r>
              <a:rPr lang="el-GR"/>
              <a:t>Στυλ κύριου τίτλου</a:t>
            </a:r>
          </a:p>
        </p:txBody>
      </p:sp>
      <p:sp>
        <p:nvSpPr>
          <p:cNvPr id="3" name="Θέση περιεχομένου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Θέση κειμένου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l-GR"/>
              <a:t>Στυλ υποδείγματος κειμένου</a:t>
            </a:r>
          </a:p>
        </p:txBody>
      </p:sp>
      <p:sp>
        <p:nvSpPr>
          <p:cNvPr id="5" name="Θέση ημερομηνίας 4"/>
          <p:cNvSpPr>
            <a:spLocks noGrp="1"/>
          </p:cNvSpPr>
          <p:nvPr>
            <p:ph type="dt" sz="half" idx="10"/>
          </p:nvPr>
        </p:nvSpPr>
        <p:spPr/>
        <p:txBody>
          <a:bodyPr/>
          <a:lstStyle/>
          <a:p>
            <a:fld id="{8526F0F3-3C53-41BC-8FFD-0BFB6DD91672}" type="datetimeFigureOut">
              <a:rPr lang="el-GR" smtClean="0"/>
              <a:t>23/11/2025</a:t>
            </a:fld>
            <a:endParaRPr lang="el-GR"/>
          </a:p>
        </p:txBody>
      </p:sp>
      <p:sp>
        <p:nvSpPr>
          <p:cNvPr id="6" name="Θέση υποσέλιδου 5"/>
          <p:cNvSpPr>
            <a:spLocks noGrp="1"/>
          </p:cNvSpPr>
          <p:nvPr>
            <p:ph type="ftr" sz="quarter" idx="11"/>
          </p:nvPr>
        </p:nvSpPr>
        <p:spPr/>
        <p:txBody>
          <a:bodyPr/>
          <a:lstStyle/>
          <a:p>
            <a:endParaRPr lang="el-GR"/>
          </a:p>
        </p:txBody>
      </p:sp>
      <p:sp>
        <p:nvSpPr>
          <p:cNvPr id="7" name="Θέση αριθμού διαφάνειας 6"/>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1799475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Εικόνα με λεζάντα">
    <p:spTree>
      <p:nvGrpSpPr>
        <p:cNvPr id="1" name=""/>
        <p:cNvGrpSpPr/>
        <p:nvPr/>
      </p:nvGrpSpPr>
      <p:grpSpPr>
        <a:xfrm>
          <a:off x="0" y="0"/>
          <a:ext cx="0" cy="0"/>
          <a:chOff x="0" y="0"/>
          <a:chExt cx="0" cy="0"/>
        </a:xfrm>
      </p:grpSpPr>
      <p:sp>
        <p:nvSpPr>
          <p:cNvPr id="2" name="Τίτλος 1"/>
          <p:cNvSpPr>
            <a:spLocks noGrp="1"/>
          </p:cNvSpPr>
          <p:nvPr>
            <p:ph type="title"/>
          </p:nvPr>
        </p:nvSpPr>
        <p:spPr>
          <a:xfrm>
            <a:off x="629841" y="457200"/>
            <a:ext cx="2949178" cy="1600200"/>
          </a:xfrm>
        </p:spPr>
        <p:txBody>
          <a:bodyPr anchor="b"/>
          <a:lstStyle>
            <a:lvl1pPr>
              <a:defRPr sz="2400"/>
            </a:lvl1pPr>
          </a:lstStyle>
          <a:p>
            <a:r>
              <a:rPr lang="el-GR"/>
              <a:t>Στυλ κύριου τίτλου</a:t>
            </a:r>
          </a:p>
        </p:txBody>
      </p:sp>
      <p:sp>
        <p:nvSpPr>
          <p:cNvPr id="3" name="Θέση εικόνας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l-GR"/>
          </a:p>
        </p:txBody>
      </p:sp>
      <p:sp>
        <p:nvSpPr>
          <p:cNvPr id="4" name="Θέση κειμένου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l-GR"/>
              <a:t>Στυλ υποδείγματος κειμένου</a:t>
            </a:r>
          </a:p>
        </p:txBody>
      </p:sp>
      <p:sp>
        <p:nvSpPr>
          <p:cNvPr id="5" name="Θέση ημερομηνίας 4"/>
          <p:cNvSpPr>
            <a:spLocks noGrp="1"/>
          </p:cNvSpPr>
          <p:nvPr>
            <p:ph type="dt" sz="half" idx="10"/>
          </p:nvPr>
        </p:nvSpPr>
        <p:spPr/>
        <p:txBody>
          <a:bodyPr/>
          <a:lstStyle/>
          <a:p>
            <a:fld id="{8526F0F3-3C53-41BC-8FFD-0BFB6DD91672}" type="datetimeFigureOut">
              <a:rPr lang="el-GR" smtClean="0"/>
              <a:t>23/11/2025</a:t>
            </a:fld>
            <a:endParaRPr lang="el-GR"/>
          </a:p>
        </p:txBody>
      </p:sp>
      <p:sp>
        <p:nvSpPr>
          <p:cNvPr id="6" name="Θέση υποσέλιδου 5"/>
          <p:cNvSpPr>
            <a:spLocks noGrp="1"/>
          </p:cNvSpPr>
          <p:nvPr>
            <p:ph type="ftr" sz="quarter" idx="11"/>
          </p:nvPr>
        </p:nvSpPr>
        <p:spPr/>
        <p:txBody>
          <a:bodyPr/>
          <a:lstStyle/>
          <a:p>
            <a:endParaRPr lang="el-GR"/>
          </a:p>
        </p:txBody>
      </p:sp>
      <p:sp>
        <p:nvSpPr>
          <p:cNvPr id="7" name="Θέση αριθμού διαφάνειας 6"/>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1473159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Τίτλος και Κατακόρυφο κείμενο">
    <p:spTree>
      <p:nvGrpSpPr>
        <p:cNvPr id="1" name=""/>
        <p:cNvGrpSpPr/>
        <p:nvPr/>
      </p:nvGrpSpPr>
      <p:grpSpPr>
        <a:xfrm>
          <a:off x="0" y="0"/>
          <a:ext cx="0" cy="0"/>
          <a:chOff x="0" y="0"/>
          <a:chExt cx="0" cy="0"/>
        </a:xfrm>
      </p:grpSpPr>
      <p:sp>
        <p:nvSpPr>
          <p:cNvPr id="2" name="Τίτλος 1"/>
          <p:cNvSpPr>
            <a:spLocks noGrp="1"/>
          </p:cNvSpPr>
          <p:nvPr>
            <p:ph type="title"/>
          </p:nvPr>
        </p:nvSpPr>
        <p:spPr/>
        <p:txBody>
          <a:bodyPr/>
          <a:lstStyle/>
          <a:p>
            <a:r>
              <a:rPr lang="el-GR"/>
              <a:t>Στυλ κύριου τίτλου</a:t>
            </a:r>
          </a:p>
        </p:txBody>
      </p:sp>
      <p:sp>
        <p:nvSpPr>
          <p:cNvPr id="3" name="Θέση κατακόρυφου κειμένου 2"/>
          <p:cNvSpPr>
            <a:spLocks noGrp="1"/>
          </p:cNvSpPr>
          <p:nvPr>
            <p:ph type="body" orient="vert" idx="1"/>
          </p:nvPr>
        </p:nvSpPr>
        <p:spPr/>
        <p:txBody>
          <a:bodyPr vert="eaVert"/>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Θέση ημερομηνίας 3"/>
          <p:cNvSpPr>
            <a:spLocks noGrp="1"/>
          </p:cNvSpPr>
          <p:nvPr>
            <p:ph type="dt" sz="half" idx="10"/>
          </p:nvPr>
        </p:nvSpPr>
        <p:spPr/>
        <p:txBody>
          <a:bodyPr/>
          <a:lstStyle/>
          <a:p>
            <a:fld id="{8526F0F3-3C53-41BC-8FFD-0BFB6DD91672}" type="datetimeFigureOut">
              <a:rPr lang="el-GR" smtClean="0"/>
              <a:t>23/11/2025</a:t>
            </a:fld>
            <a:endParaRPr lang="el-GR"/>
          </a:p>
        </p:txBody>
      </p:sp>
      <p:sp>
        <p:nvSpPr>
          <p:cNvPr id="5" name="Θέση υποσέλιδου 4"/>
          <p:cNvSpPr>
            <a:spLocks noGrp="1"/>
          </p:cNvSpPr>
          <p:nvPr>
            <p:ph type="ftr" sz="quarter" idx="11"/>
          </p:nvPr>
        </p:nvSpPr>
        <p:spPr/>
        <p:txBody>
          <a:bodyPr/>
          <a:lstStyle/>
          <a:p>
            <a:endParaRPr lang="el-GR"/>
          </a:p>
        </p:txBody>
      </p:sp>
      <p:sp>
        <p:nvSpPr>
          <p:cNvPr id="6" name="Θέση αριθμού διαφάνειας 5"/>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380166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Κατακόρυφος τίτλος και Κείμενο">
    <p:spTree>
      <p:nvGrpSpPr>
        <p:cNvPr id="1" name=""/>
        <p:cNvGrpSpPr/>
        <p:nvPr/>
      </p:nvGrpSpPr>
      <p:grpSpPr>
        <a:xfrm>
          <a:off x="0" y="0"/>
          <a:ext cx="0" cy="0"/>
          <a:chOff x="0" y="0"/>
          <a:chExt cx="0" cy="0"/>
        </a:xfrm>
      </p:grpSpPr>
      <p:sp>
        <p:nvSpPr>
          <p:cNvPr id="2" name="Κατακόρυφος τίτλος 1"/>
          <p:cNvSpPr>
            <a:spLocks noGrp="1"/>
          </p:cNvSpPr>
          <p:nvPr>
            <p:ph type="title" orient="vert"/>
          </p:nvPr>
        </p:nvSpPr>
        <p:spPr>
          <a:xfrm>
            <a:off x="6543675" y="365125"/>
            <a:ext cx="1971675" cy="5811838"/>
          </a:xfrm>
        </p:spPr>
        <p:txBody>
          <a:bodyPr vert="eaVert"/>
          <a:lstStyle/>
          <a:p>
            <a:r>
              <a:rPr lang="el-GR"/>
              <a:t>Στυλ κύριου τίτλου</a:t>
            </a:r>
          </a:p>
        </p:txBody>
      </p:sp>
      <p:sp>
        <p:nvSpPr>
          <p:cNvPr id="3" name="Θέση κατακόρυφου κειμένου 2"/>
          <p:cNvSpPr>
            <a:spLocks noGrp="1"/>
          </p:cNvSpPr>
          <p:nvPr>
            <p:ph type="body" orient="vert" idx="1"/>
          </p:nvPr>
        </p:nvSpPr>
        <p:spPr>
          <a:xfrm>
            <a:off x="628650" y="365125"/>
            <a:ext cx="5800725" cy="5811838"/>
          </a:xfrm>
        </p:spPr>
        <p:txBody>
          <a:bodyPr vert="eaVert"/>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Θέση ημερομηνίας 3"/>
          <p:cNvSpPr>
            <a:spLocks noGrp="1"/>
          </p:cNvSpPr>
          <p:nvPr>
            <p:ph type="dt" sz="half" idx="10"/>
          </p:nvPr>
        </p:nvSpPr>
        <p:spPr/>
        <p:txBody>
          <a:bodyPr/>
          <a:lstStyle/>
          <a:p>
            <a:fld id="{8526F0F3-3C53-41BC-8FFD-0BFB6DD91672}" type="datetimeFigureOut">
              <a:rPr lang="el-GR" smtClean="0"/>
              <a:t>23/11/2025</a:t>
            </a:fld>
            <a:endParaRPr lang="el-GR"/>
          </a:p>
        </p:txBody>
      </p:sp>
      <p:sp>
        <p:nvSpPr>
          <p:cNvPr id="5" name="Θέση υποσέλιδου 4"/>
          <p:cNvSpPr>
            <a:spLocks noGrp="1"/>
          </p:cNvSpPr>
          <p:nvPr>
            <p:ph type="ftr" sz="quarter" idx="11"/>
          </p:nvPr>
        </p:nvSpPr>
        <p:spPr/>
        <p:txBody>
          <a:bodyPr/>
          <a:lstStyle/>
          <a:p>
            <a:endParaRPr lang="el-GR"/>
          </a:p>
        </p:txBody>
      </p:sp>
      <p:sp>
        <p:nvSpPr>
          <p:cNvPr id="6" name="Θέση αριθμού διαφάνειας 5"/>
          <p:cNvSpPr>
            <a:spLocks noGrp="1"/>
          </p:cNvSpPr>
          <p:nvPr>
            <p:ph type="sldNum" sz="quarter" idx="12"/>
          </p:nvPr>
        </p:nvSpPr>
        <p:spPr/>
        <p:txBody>
          <a:bodyPr/>
          <a:lstStyle/>
          <a:p>
            <a:fld id="{51D45B6D-1AE9-4C4D-AC38-C455C96DF37A}" type="slidenum">
              <a:rPr lang="el-GR" smtClean="0"/>
              <a:t>‹#›</a:t>
            </a:fld>
            <a:endParaRPr lang="el-GR"/>
          </a:p>
        </p:txBody>
      </p:sp>
    </p:spTree>
    <p:extLst>
      <p:ext uri="{BB962C8B-B14F-4D97-AF65-F5344CB8AC3E}">
        <p14:creationId xmlns:p14="http://schemas.microsoft.com/office/powerpoint/2010/main" val="2938526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Θέση τίτλου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l-GR"/>
              <a:t>Στυλ κύριου τίτλου</a:t>
            </a:r>
          </a:p>
        </p:txBody>
      </p:sp>
      <p:sp>
        <p:nvSpPr>
          <p:cNvPr id="3" name="Θέση κειμένου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l-GR"/>
              <a:t>Στυλ υποδείγματος κειμένου</a:t>
            </a:r>
          </a:p>
          <a:p>
            <a:pPr lvl="1"/>
            <a:r>
              <a:rPr lang="el-GR"/>
              <a:t>Δεύτερου επιπέδου</a:t>
            </a:r>
          </a:p>
          <a:p>
            <a:pPr lvl="2"/>
            <a:r>
              <a:rPr lang="el-GR"/>
              <a:t>Τρίτου επιπέδου</a:t>
            </a:r>
          </a:p>
          <a:p>
            <a:pPr lvl="3"/>
            <a:r>
              <a:rPr lang="el-GR"/>
              <a:t>Τέταρτου επιπέδου</a:t>
            </a:r>
          </a:p>
          <a:p>
            <a:pPr lvl="4"/>
            <a:r>
              <a:rPr lang="el-GR"/>
              <a:t>Πέμπτου επιπέδου</a:t>
            </a:r>
          </a:p>
        </p:txBody>
      </p:sp>
      <p:sp>
        <p:nvSpPr>
          <p:cNvPr id="4" name="Θέση ημερομηνίας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8526F0F3-3C53-41BC-8FFD-0BFB6DD91672}" type="datetimeFigureOut">
              <a:rPr lang="el-GR" smtClean="0"/>
              <a:t>23/11/2025</a:t>
            </a:fld>
            <a:endParaRPr lang="el-GR"/>
          </a:p>
        </p:txBody>
      </p:sp>
      <p:sp>
        <p:nvSpPr>
          <p:cNvPr id="5" name="Θέση υποσέλιδου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l-GR"/>
          </a:p>
        </p:txBody>
      </p:sp>
      <p:sp>
        <p:nvSpPr>
          <p:cNvPr id="6" name="Θέση αριθμού διαφάνειας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51D45B6D-1AE9-4C4D-AC38-C455C96DF37A}" type="slidenum">
              <a:rPr lang="el-GR" smtClean="0"/>
              <a:t>‹#›</a:t>
            </a:fld>
            <a:endParaRPr lang="el-GR"/>
          </a:p>
        </p:txBody>
      </p:sp>
    </p:spTree>
    <p:extLst>
      <p:ext uri="{BB962C8B-B14F-4D97-AF65-F5344CB8AC3E}">
        <p14:creationId xmlns:p14="http://schemas.microsoft.com/office/powerpoint/2010/main" val="12817084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l-G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mstillhungry.net/yangs-malaysian-food-truck-sydney/"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foto.wuestenigel.com/fresh-raw-carp-on-kitchen-board/" TargetMode="External"/><Relationship Id="rId5" Type="http://schemas.openxmlformats.org/officeDocument/2006/relationships/image" Target="../media/image4.jpe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hyperlink" Target="https://imstillhungry.net/yangs-malaysian-food-truck-sydney/"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openxmlformats.org/officeDocument/2006/relationships/hyperlink" Target="https://af.wikipedia.org/wiki/Instagram" TargetMode="External"/><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hyperlink" Target="https://naturaranjuez.blogspot.com/2011/04/iphiclides-feisthamelii.html" TargetMode="External"/><Relationship Id="rId5" Type="http://schemas.openxmlformats.org/officeDocument/2006/relationships/image" Target="../media/image11.png"/><Relationship Id="rId4" Type="http://schemas.openxmlformats.org/officeDocument/2006/relationships/image" Target="../media/image10.jpeg"/><Relationship Id="rId9" Type="http://schemas.openxmlformats.org/officeDocument/2006/relationships/image" Target="../media/image1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6.jpeg"/><Relationship Id="rId3" Type="http://schemas.microsoft.com/office/2007/relationships/hdphoto" Target="../media/hdphoto1.wdp"/><Relationship Id="rId7" Type="http://schemas.openxmlformats.org/officeDocument/2006/relationships/image" Target="../media/image15.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foto.wuestenigel.com/fresh-raw-carp-on-kitchen-board/" TargetMode="External"/><Relationship Id="rId11" Type="http://schemas.openxmlformats.org/officeDocument/2006/relationships/hyperlink" Target="https://imstillhungry.net/yangs-malaysian-food-truck-sydney/" TargetMode="External"/><Relationship Id="rId5" Type="http://schemas.openxmlformats.org/officeDocument/2006/relationships/image" Target="../media/image4.jpeg"/><Relationship Id="rId10" Type="http://schemas.openxmlformats.org/officeDocument/2006/relationships/image" Target="../media/image1.jpeg"/><Relationship Id="rId4" Type="http://schemas.openxmlformats.org/officeDocument/2006/relationships/image" Target="../media/image14.jpeg"/><Relationship Id="rId9" Type="http://schemas.openxmlformats.org/officeDocument/2006/relationships/hyperlink" Target="https://foto.wuestenigel.com/ingredients-for-cooking-spaghetti-flip-2019/"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Τίτλος 1"/>
          <p:cNvSpPr>
            <a:spLocks noGrp="1"/>
          </p:cNvSpPr>
          <p:nvPr>
            <p:ph type="ctrTitle"/>
          </p:nvPr>
        </p:nvSpPr>
        <p:spPr>
          <a:xfrm>
            <a:off x="1045953" y="1084390"/>
            <a:ext cx="6858000" cy="2567078"/>
          </a:xfrm>
        </p:spPr>
        <p:txBody>
          <a:bodyPr>
            <a:normAutofit fontScale="90000"/>
          </a:bodyPr>
          <a:lstStyle/>
          <a:p>
            <a:br>
              <a:rPr lang="en-US"/>
            </a:br>
            <a:endParaRPr lang="en-US"/>
          </a:p>
          <a:p>
            <a:br>
              <a:rPr lang="en-US"/>
            </a:br>
            <a:endParaRPr lang="en-US"/>
          </a:p>
          <a:p>
            <a:br>
              <a:rPr lang="en-US"/>
            </a:br>
            <a:r>
              <a:rPr lang="el-GR" sz="1800" b="1"/>
              <a:t>Module </a:t>
            </a:r>
            <a:r>
              <a:rPr lang="el-GR" sz="1800" b="1" err="1"/>
              <a:t>Name</a:t>
            </a:r>
            <a:r>
              <a:rPr lang="el-GR" sz="1800" b="1"/>
              <a:t>: MANAGING ENTERPRISE BMSW4011</a:t>
            </a:r>
            <a:br>
              <a:rPr lang="en-US" sz="1800"/>
            </a:br>
            <a:r>
              <a:rPr lang="el-GR" sz="1800" b="1" err="1"/>
              <a:t>Student</a:t>
            </a:r>
            <a:r>
              <a:rPr lang="el-GR" sz="1800" b="1"/>
              <a:t> </a:t>
            </a:r>
            <a:r>
              <a:rPr lang="el-GR" sz="1800" b="1" err="1"/>
              <a:t>Name</a:t>
            </a:r>
            <a:r>
              <a:rPr lang="el-GR" sz="1800" b="1"/>
              <a:t>: </a:t>
            </a:r>
            <a:r>
              <a:rPr lang="el-GR" sz="1800" b="1" err="1"/>
              <a:t>Christos</a:t>
            </a:r>
            <a:r>
              <a:rPr lang="el-GR" sz="1800" b="1"/>
              <a:t> </a:t>
            </a:r>
            <a:r>
              <a:rPr lang="el-GR" sz="1800" b="1" err="1"/>
              <a:t>Rizos</a:t>
            </a:r>
            <a:r>
              <a:rPr lang="el-GR" sz="1800" b="1"/>
              <a:t> 2427458</a:t>
            </a:r>
            <a:r>
              <a:rPr lang="el-GR" sz="1800"/>
              <a:t> </a:t>
            </a:r>
            <a:endParaRPr lang="en-US"/>
          </a:p>
          <a:p>
            <a:endParaRPr lang="en-US" sz="1800"/>
          </a:p>
          <a:p>
            <a:r>
              <a:rPr lang="el-GR" sz="1800" b="1" err="1">
                <a:ea typeface="+mj-lt"/>
                <a:cs typeface="+mj-lt"/>
              </a:rPr>
              <a:t>Lecturer</a:t>
            </a:r>
            <a:r>
              <a:rPr lang="el-GR" sz="1800" b="1">
                <a:ea typeface="+mj-lt"/>
                <a:cs typeface="+mj-lt"/>
              </a:rPr>
              <a:t> </a:t>
            </a:r>
            <a:r>
              <a:rPr lang="el-GR" sz="1800" b="1" err="1">
                <a:ea typeface="+mj-lt"/>
                <a:cs typeface="+mj-lt"/>
              </a:rPr>
              <a:t>Name</a:t>
            </a:r>
            <a:r>
              <a:rPr lang="el-GR" sz="1800" b="1">
                <a:ea typeface="+mj-lt"/>
                <a:cs typeface="+mj-lt"/>
              </a:rPr>
              <a:t>: </a:t>
            </a:r>
            <a:r>
              <a:rPr lang="el-GR" sz="1800" b="1" err="1">
                <a:ea typeface="+mj-lt"/>
                <a:cs typeface="+mj-lt"/>
              </a:rPr>
              <a:t>Melanie</a:t>
            </a:r>
            <a:r>
              <a:rPr lang="el-GR" sz="1800" b="1">
                <a:ea typeface="+mj-lt"/>
                <a:cs typeface="+mj-lt"/>
              </a:rPr>
              <a:t> </a:t>
            </a:r>
            <a:endParaRPr lang="el-GR" sz="1800" b="1"/>
          </a:p>
          <a:p>
            <a:endParaRPr lang="el-GR" sz="1800"/>
          </a:p>
        </p:txBody>
      </p:sp>
    </p:spTree>
    <p:extLst>
      <p:ext uri="{BB962C8B-B14F-4D97-AF65-F5344CB8AC3E}">
        <p14:creationId xmlns:p14="http://schemas.microsoft.com/office/powerpoint/2010/main" val="2325122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 name="Right Triangle 3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59150"/>
            <a:ext cx="2468880" cy="24003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3" name="Rectangle 3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0" y="1324706"/>
            <a:ext cx="3009130" cy="420591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CD5AC0F2-DA37-564B-1573-62DE0DD1D609}"/>
              </a:ext>
            </a:extLst>
          </p:cNvPr>
          <p:cNvSpPr>
            <a:spLocks noGrp="1"/>
          </p:cNvSpPr>
          <p:nvPr>
            <p:ph type="title"/>
          </p:nvPr>
        </p:nvSpPr>
        <p:spPr>
          <a:xfrm>
            <a:off x="6060938" y="3525976"/>
            <a:ext cx="2398245" cy="2063951"/>
          </a:xfrm>
        </p:spPr>
        <p:txBody>
          <a:bodyPr vert="horz" lIns="68580" tIns="34290" rIns="68580" bIns="34290" rtlCol="0" anchor="b">
            <a:normAutofit fontScale="90000"/>
          </a:bodyPr>
          <a:lstStyle/>
          <a:p>
            <a:br>
              <a:rPr lang="en-US" sz="975" b="1" dirty="0">
                <a:latin typeface="Arial"/>
                <a:cs typeface="Arial"/>
              </a:rPr>
            </a:br>
            <a:br>
              <a:rPr lang="en-US" sz="975" b="1" dirty="0">
                <a:latin typeface="Arial"/>
                <a:cs typeface="Arial"/>
              </a:rPr>
            </a:br>
            <a:br>
              <a:rPr lang="en-US" sz="975" b="1" dirty="0">
                <a:latin typeface="Arial"/>
                <a:cs typeface="Arial"/>
              </a:rPr>
            </a:br>
            <a:br>
              <a:rPr lang="en-US" sz="975" b="1" dirty="0">
                <a:latin typeface="Arial"/>
                <a:cs typeface="Arial"/>
              </a:rPr>
            </a:br>
            <a:br>
              <a:rPr lang="en-US" sz="975" b="1" dirty="0">
                <a:latin typeface="Arial"/>
                <a:cs typeface="Arial"/>
              </a:rPr>
            </a:br>
            <a:br>
              <a:rPr lang="en-US" sz="975" b="1" dirty="0">
                <a:latin typeface="Arial"/>
                <a:cs typeface="Arial"/>
              </a:rPr>
            </a:br>
            <a:br>
              <a:rPr lang="en-US" sz="975" b="1" dirty="0">
                <a:latin typeface="Arial"/>
                <a:cs typeface="Arial"/>
              </a:rPr>
            </a:br>
            <a:br>
              <a:rPr lang="en-US" sz="975" b="1" dirty="0">
                <a:latin typeface="Arial"/>
                <a:cs typeface="Arial"/>
              </a:rPr>
            </a:br>
            <a:br>
              <a:rPr lang="en-US" sz="975" b="1" dirty="0">
                <a:latin typeface="Arial"/>
                <a:cs typeface="Arial"/>
              </a:rPr>
            </a:br>
            <a:r>
              <a:rPr lang="en-US" sz="1350" b="1" dirty="0">
                <a:latin typeface="Arial"/>
                <a:cs typeface="Arial"/>
              </a:rPr>
              <a:t>Business Name:</a:t>
            </a:r>
            <a:r>
              <a:rPr lang="en-US" sz="1350" dirty="0">
                <a:latin typeface="Arial"/>
                <a:cs typeface="Arial"/>
              </a:rPr>
              <a:t> </a:t>
            </a:r>
            <a:br>
              <a:rPr lang="en-US" sz="1350" dirty="0">
                <a:latin typeface="Arial"/>
                <a:cs typeface="Arial"/>
              </a:rPr>
            </a:br>
            <a:r>
              <a:rPr lang="en-US" sz="1500" b="1" i="1" dirty="0">
                <a:latin typeface="Arial"/>
                <a:cs typeface="Arial"/>
              </a:rPr>
              <a:t>Greek Street Burgers.</a:t>
            </a:r>
            <a:br>
              <a:rPr lang="en-US" sz="1500" b="1" i="1" dirty="0">
                <a:latin typeface="Arial"/>
                <a:cs typeface="Arial"/>
              </a:rPr>
            </a:br>
            <a:r>
              <a:rPr lang="en-US" sz="1500" b="1" i="1" dirty="0">
                <a:latin typeface="Arial"/>
                <a:cs typeface="Arial"/>
              </a:rPr>
              <a:t>             GSB</a:t>
            </a:r>
            <a:br>
              <a:rPr lang="en-US" sz="1500" b="1" i="1" dirty="0">
                <a:latin typeface="Arial"/>
                <a:cs typeface="Arial"/>
              </a:rPr>
            </a:br>
            <a:br>
              <a:rPr lang="en-US" sz="1500" b="1" i="1" dirty="0">
                <a:latin typeface="Arial"/>
                <a:cs typeface="Arial"/>
              </a:rPr>
            </a:br>
            <a:r>
              <a:rPr lang="en-US" sz="1350" b="1" dirty="0">
                <a:latin typeface="Arial"/>
                <a:cs typeface="Arial"/>
              </a:rPr>
              <a:t>The Greek Street Food is a food truck based in Bristol, offering freshly baked Greek burgers, healthy salads, coffee and imported Greek beers. One of its goals is to combine the authentic taste of Mediterranean cuisine with handmade burgers, salads, as well as local and Greek beers.</a:t>
            </a:r>
            <a:br>
              <a:rPr lang="en-US" sz="1350" b="1" dirty="0">
                <a:latin typeface="Arial"/>
                <a:cs typeface="Arial"/>
              </a:rPr>
            </a:br>
            <a:endParaRPr lang="en-US" sz="1350"/>
          </a:p>
          <a:p>
            <a:r>
              <a:rPr lang="en-US" sz="1350" b="1" dirty="0">
                <a:latin typeface="Arial"/>
                <a:cs typeface="Arial"/>
              </a:rPr>
              <a:t>All meals will be prepared with local ingredients and traditional Greek flavors such as oregano, olive oil, tzatziki, feta and other natural products, which are key to Mediterranean cuisine.</a:t>
            </a:r>
            <a:br>
              <a:rPr lang="en-US" sz="1350" dirty="0"/>
            </a:br>
            <a:endParaRPr lang="en-US" sz="1350"/>
          </a:p>
        </p:txBody>
      </p:sp>
      <p:pic>
        <p:nvPicPr>
          <p:cNvPr id="4" name="Content Placeholder 3">
            <a:extLst>
              <a:ext uri="{FF2B5EF4-FFF2-40B4-BE49-F238E27FC236}">
                <a16:creationId xmlns:a16="http://schemas.microsoft.com/office/drawing/2014/main" id="{69F9E1DF-404D-49EA-0B22-BAB1E9042BF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568" b="16727"/>
          <a:stretch>
            <a:fillRect/>
          </a:stretch>
        </p:blipFill>
        <p:spPr>
          <a:xfrm>
            <a:off x="15" y="858212"/>
            <a:ext cx="4561201" cy="3934840"/>
          </a:xfrm>
          <a:prstGeom prst="rect">
            <a:avLst/>
          </a:prstGeom>
        </p:spPr>
      </p:pic>
    </p:spTree>
    <p:extLst>
      <p:ext uri="{BB962C8B-B14F-4D97-AF65-F5344CB8AC3E}">
        <p14:creationId xmlns:p14="http://schemas.microsoft.com/office/powerpoint/2010/main" val="3078847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85725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sz="1350"/>
          </a:p>
        </p:txBody>
      </p:sp>
      <p:sp>
        <p:nvSpPr>
          <p:cNvPr id="7" name="TextBox 6">
            <a:extLst>
              <a:ext uri="{FF2B5EF4-FFF2-40B4-BE49-F238E27FC236}">
                <a16:creationId xmlns:a16="http://schemas.microsoft.com/office/drawing/2014/main" id="{3CCD8A58-4D63-B500-DC06-6DDD43CB7D0F}"/>
              </a:ext>
            </a:extLst>
          </p:cNvPr>
          <p:cNvSpPr txBox="1"/>
          <p:nvPr/>
        </p:nvSpPr>
        <p:spPr>
          <a:xfrm>
            <a:off x="-2" y="862639"/>
            <a:ext cx="2835936" cy="616322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i="0" u="none" strike="noStrike" dirty="0">
                <a:latin typeface="Arial"/>
                <a:ea typeface="Arial"/>
                <a:cs typeface="Arial"/>
              </a:rPr>
              <a:t>The Story Behind the </a:t>
            </a:r>
            <a:r>
              <a:rPr lang="en-US" sz="1350" b="1" dirty="0">
                <a:latin typeface="Arial"/>
                <a:ea typeface="Arial"/>
                <a:cs typeface="Arial"/>
              </a:rPr>
              <a:t>Idea</a:t>
            </a:r>
            <a:endParaRPr lang="en-US" sz="1350" dirty="0">
              <a:latin typeface="Aptos"/>
              <a:ea typeface="Arial"/>
              <a:cs typeface="Arial"/>
            </a:endParaRPr>
          </a:p>
          <a:p>
            <a:r>
              <a:rPr lang="en-US" sz="1200" dirty="0">
                <a:latin typeface="Arial"/>
                <a:ea typeface="Arial"/>
                <a:cs typeface="Arial"/>
              </a:rPr>
              <a:t>The idea for Greek Street Burgers arose from the fact that, while walking around the city of Bristol, I noticed that there was no canteen selling Greek street food.</a:t>
            </a:r>
            <a:endParaRPr lang="en-US" sz="1200">
              <a:latin typeface="Aptos"/>
              <a:cs typeface="Arial"/>
            </a:endParaRPr>
          </a:p>
          <a:p>
            <a:r>
              <a:rPr lang="en-US" sz="1200" dirty="0">
                <a:latin typeface="Arial"/>
                <a:cs typeface="Arial"/>
              </a:rPr>
              <a:t> from my experience as a student in Cardiff, where I noticed a lack of affordable, healthy Mediterranean food options near the university campus.</a:t>
            </a:r>
          </a:p>
          <a:p>
            <a:r>
              <a:rPr lang="en-US" sz="1200" dirty="0">
                <a:latin typeface="Arial"/>
                <a:cs typeface="Arial"/>
              </a:rPr>
              <a:t>Many individual  and friends who I meet eat fast food , but few options provide freshness or traditional Greek food. All of them speak highly of Greek food.</a:t>
            </a:r>
          </a:p>
          <a:p>
            <a:r>
              <a:rPr lang="en-US" sz="1200" dirty="0">
                <a:latin typeface="Arial"/>
                <a:cs typeface="Arial"/>
              </a:rPr>
              <a:t>Inspired by my Greek heritage and my love for providing healthy food through the business, I decided to open The Greek Street Burgers canteen to fill this gap.</a:t>
            </a:r>
            <a:endParaRPr lang="en-US" sz="1350">
              <a:latin typeface="Aptos"/>
              <a:cs typeface="Arial"/>
            </a:endParaRPr>
          </a:p>
          <a:p>
            <a:r>
              <a:rPr lang="en-US" sz="1350" b="1" dirty="0">
                <a:solidFill>
                  <a:srgbClr val="000000"/>
                </a:solidFill>
                <a:latin typeface="Arial"/>
                <a:cs typeface="Arial"/>
              </a:rPr>
              <a:t>Mission</a:t>
            </a:r>
            <a:r>
              <a:rPr lang="en-US" sz="1350" b="1" dirty="0">
                <a:latin typeface="Arial"/>
                <a:cs typeface="Arial"/>
              </a:rPr>
              <a:t> Statement.</a:t>
            </a:r>
            <a:endParaRPr lang="en-US" sz="1350">
              <a:latin typeface="Aptos"/>
              <a:cs typeface="Arial"/>
            </a:endParaRPr>
          </a:p>
          <a:p>
            <a:r>
              <a:rPr lang="en-US" sz="900" dirty="0">
                <a:solidFill>
                  <a:srgbClr val="000000"/>
                </a:solidFill>
                <a:latin typeface="Arial"/>
                <a:cs typeface="Arial"/>
              </a:rPr>
              <a:t> </a:t>
            </a:r>
            <a:r>
              <a:rPr lang="en-US" sz="1200" dirty="0">
                <a:solidFill>
                  <a:srgbClr val="000000"/>
                </a:solidFill>
                <a:latin typeface="Arial"/>
                <a:cs typeface="Arial"/>
              </a:rPr>
              <a:t>To bring the warmth, </a:t>
            </a:r>
            <a:r>
              <a:rPr lang="en-US" sz="1200" err="1">
                <a:solidFill>
                  <a:srgbClr val="000000"/>
                </a:solidFill>
                <a:latin typeface="Arial"/>
                <a:cs typeface="Arial"/>
              </a:rPr>
              <a:t>flavour</a:t>
            </a:r>
            <a:r>
              <a:rPr lang="en-US" sz="1200" dirty="0">
                <a:solidFill>
                  <a:srgbClr val="000000"/>
                </a:solidFill>
                <a:latin typeface="Arial"/>
                <a:cs typeface="Arial"/>
              </a:rPr>
              <a:t>, and friendliness of Greek street food to Bristol’s students, </a:t>
            </a:r>
            <a:r>
              <a:rPr lang="en-US" sz="1200" err="1">
                <a:solidFill>
                  <a:srgbClr val="000000"/>
                </a:solidFill>
                <a:latin typeface="Arial"/>
                <a:cs typeface="Arial"/>
              </a:rPr>
              <a:t>professionals,and</a:t>
            </a:r>
            <a:r>
              <a:rPr lang="en-US" sz="1200" dirty="0">
                <a:solidFill>
                  <a:srgbClr val="000000"/>
                </a:solidFill>
                <a:latin typeface="Arial"/>
                <a:cs typeface="Arial"/>
              </a:rPr>
              <a:t> all who love the Greek </a:t>
            </a:r>
            <a:r>
              <a:rPr lang="en-US" sz="1200" err="1">
                <a:solidFill>
                  <a:srgbClr val="000000"/>
                </a:solidFill>
                <a:latin typeface="Arial"/>
                <a:cs typeface="Arial"/>
              </a:rPr>
              <a:t>flavour</a:t>
            </a:r>
            <a:r>
              <a:rPr lang="en-US" sz="1200" dirty="0">
                <a:solidFill>
                  <a:srgbClr val="000000"/>
                </a:solidFill>
                <a:latin typeface="Arial"/>
                <a:cs typeface="Arial"/>
              </a:rPr>
              <a:t>, through high-quality, fresh,  affordable </a:t>
            </a:r>
            <a:r>
              <a:rPr lang="en-US" sz="1200" err="1">
                <a:solidFill>
                  <a:srgbClr val="000000"/>
                </a:solidFill>
                <a:latin typeface="Arial"/>
                <a:cs typeface="Arial"/>
              </a:rPr>
              <a:t>meals,and</a:t>
            </a:r>
            <a:r>
              <a:rPr lang="en-US" sz="1200" dirty="0">
                <a:solidFill>
                  <a:srgbClr val="000000"/>
                </a:solidFill>
                <a:latin typeface="Arial"/>
                <a:cs typeface="Arial"/>
              </a:rPr>
              <a:t> easy way to buy</a:t>
            </a:r>
            <a:endParaRPr lang="en-US" sz="1200"/>
          </a:p>
          <a:p>
            <a:endParaRPr lang="en-US" sz="1350" b="1">
              <a:solidFill>
                <a:srgbClr val="FF0000"/>
              </a:solidFill>
              <a:latin typeface="Arial"/>
              <a:cs typeface="Arial"/>
            </a:endParaRPr>
          </a:p>
          <a:p>
            <a:br>
              <a:rPr lang="en-US" sz="1350" dirty="0"/>
            </a:br>
            <a:br>
              <a:rPr lang="en-US" sz="825" b="1" dirty="0">
                <a:latin typeface="Arial"/>
                <a:cs typeface="Arial"/>
              </a:rPr>
            </a:br>
            <a:endParaRPr lang="en-US" sz="825" b="1">
              <a:solidFill>
                <a:srgbClr val="FF0000"/>
              </a:solidFill>
              <a:latin typeface="Arial"/>
              <a:cs typeface="Arial"/>
            </a:endParaRPr>
          </a:p>
          <a:p>
            <a:br>
              <a:rPr lang="en-US" sz="1350" dirty="0"/>
            </a:br>
            <a:endParaRPr lang="en-US" sz="1350"/>
          </a:p>
          <a:p>
            <a:pPr algn="ctr"/>
            <a:endParaRPr lang="en-US" sz="1050"/>
          </a:p>
        </p:txBody>
      </p:sp>
      <p:pic>
        <p:nvPicPr>
          <p:cNvPr id="11" name="Picture 10" descr="Στογκριλ μπέργκερ που εμφανίζονται σε μια γραμμή με μια αγορά με φαγητό">
            <a:extLst>
              <a:ext uri="{FF2B5EF4-FFF2-40B4-BE49-F238E27FC236}">
                <a16:creationId xmlns:a16="http://schemas.microsoft.com/office/drawing/2014/main" id="{73E09220-5585-B085-21FF-8AD8A34F1AE8}"/>
              </a:ext>
            </a:extLst>
          </p:cNvPr>
          <p:cNvPicPr>
            <a:picLocks noChangeAspect="1"/>
          </p:cNvPicPr>
          <p:nvPr/>
        </p:nvPicPr>
        <p:blipFill>
          <a:blip r:embed="rId2"/>
          <a:srcRect t="11366" r="-2" b="4237"/>
          <a:stretch>
            <a:fillRect/>
          </a:stretch>
        </p:blipFill>
        <p:spPr>
          <a:xfrm>
            <a:off x="6483182" y="968090"/>
            <a:ext cx="2656152" cy="1554842"/>
          </a:xfrm>
          <a:prstGeom prst="rect">
            <a:avLst/>
          </a:prstGeom>
        </p:spPr>
      </p:pic>
      <p:sp>
        <p:nvSpPr>
          <p:cNvPr id="2" name="TextBox 1">
            <a:extLst>
              <a:ext uri="{FF2B5EF4-FFF2-40B4-BE49-F238E27FC236}">
                <a16:creationId xmlns:a16="http://schemas.microsoft.com/office/drawing/2014/main" id="{323B8AB0-3819-67C3-A521-156154CD02F0}"/>
              </a:ext>
            </a:extLst>
          </p:cNvPr>
          <p:cNvSpPr txBox="1"/>
          <p:nvPr/>
        </p:nvSpPr>
        <p:spPr>
          <a:xfrm>
            <a:off x="2965331" y="862641"/>
            <a:ext cx="2329133" cy="514756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dirty="0"/>
              <a:t>Aim</a:t>
            </a:r>
            <a:br>
              <a:rPr lang="en-US" sz="1350" dirty="0"/>
            </a:br>
            <a:r>
              <a:rPr lang="en-US" sz="1200" dirty="0">
                <a:latin typeface="Arial"/>
                <a:cs typeface="Arial"/>
              </a:rPr>
              <a:t>To establish </a:t>
            </a:r>
            <a:r>
              <a:rPr lang="en-US" sz="1200" i="1" dirty="0">
                <a:latin typeface="Arial"/>
                <a:cs typeface="Arial"/>
              </a:rPr>
              <a:t>Greek street Burgers Cantine</a:t>
            </a:r>
            <a:r>
              <a:rPr lang="en-US" sz="1200" dirty="0">
                <a:latin typeface="Arial"/>
                <a:cs typeface="Arial"/>
              </a:rPr>
              <a:t> as a well-</a:t>
            </a:r>
            <a:r>
              <a:rPr lang="en-US" sz="1200" err="1">
                <a:latin typeface="Arial"/>
                <a:cs typeface="Arial"/>
              </a:rPr>
              <a:t>known,favourite</a:t>
            </a:r>
            <a:r>
              <a:rPr lang="en-US" sz="1200" dirty="0">
                <a:latin typeface="Arial"/>
                <a:cs typeface="Arial"/>
              </a:rPr>
              <a:t> street-food brand in Bristol within one </a:t>
            </a:r>
            <a:r>
              <a:rPr lang="en-US" sz="1200" err="1">
                <a:latin typeface="Arial"/>
                <a:cs typeface="Arial"/>
              </a:rPr>
              <a:t>year,and</a:t>
            </a:r>
            <a:r>
              <a:rPr lang="en-US" sz="1200" dirty="0">
                <a:latin typeface="Arial"/>
                <a:cs typeface="Arial"/>
              </a:rPr>
              <a:t> create another one in Cardiff,</a:t>
            </a:r>
            <a:br>
              <a:rPr lang="en-US" sz="1200" dirty="0"/>
            </a:br>
            <a:r>
              <a:rPr lang="en-US" sz="1350" b="1" dirty="0"/>
              <a:t>SMART objectives:</a:t>
            </a:r>
          </a:p>
          <a:p>
            <a:r>
              <a:rPr lang="en-US" sz="1200" dirty="0">
                <a:latin typeface="Arial"/>
                <a:cs typeface="Arial"/>
              </a:rPr>
              <a:t>With at least 65 customers a day and working 25 days a month, the monthly sales revenue amounts to £13,000, with a constant presence in two fixed locations in Bristol and at three annual festivals, reaching students, street people and professionals looking for fresh, quick, and affordable meals.</a:t>
            </a:r>
            <a:endParaRPr lang="en-US" sz="1200"/>
          </a:p>
          <a:p>
            <a:r>
              <a:rPr lang="en-US" sz="1350" b="1" dirty="0"/>
              <a:t>USP</a:t>
            </a:r>
            <a:br>
              <a:rPr lang="en-US" sz="1350" dirty="0"/>
            </a:br>
            <a:r>
              <a:rPr lang="en-US" sz="1200" dirty="0">
                <a:latin typeface="Arial"/>
                <a:cs typeface="Arial"/>
              </a:rPr>
              <a:t>Authentic Greek street food hand made ,and  cooked from a mobile food truck , healthy, and affordable for </a:t>
            </a:r>
            <a:r>
              <a:rPr lang="en-US" sz="1200" dirty="0" err="1">
                <a:latin typeface="Arial"/>
                <a:cs typeface="Arial"/>
              </a:rPr>
              <a:t>students,proffesionals</a:t>
            </a:r>
            <a:r>
              <a:rPr lang="en-US" sz="1200" dirty="0">
                <a:latin typeface="Arial"/>
                <a:cs typeface="Arial"/>
              </a:rPr>
              <a:t> ,and for all others who they want to try or like the Greek </a:t>
            </a:r>
            <a:r>
              <a:rPr lang="en-US" sz="1200" dirty="0" err="1">
                <a:latin typeface="Arial"/>
                <a:cs typeface="Arial"/>
              </a:rPr>
              <a:t>cousine</a:t>
            </a:r>
            <a:r>
              <a:rPr lang="en-US" sz="1200" dirty="0">
                <a:latin typeface="Arial"/>
                <a:cs typeface="Arial"/>
              </a:rPr>
              <a:t>.</a:t>
            </a:r>
            <a:endParaRPr lang="en-US" sz="1200"/>
          </a:p>
          <a:p>
            <a:pPr algn="ctr"/>
            <a:endParaRPr lang="en-US" sz="1350"/>
          </a:p>
        </p:txBody>
      </p:sp>
      <p:pic>
        <p:nvPicPr>
          <p:cNvPr id="9" name="Picture 8" descr="Free Images : burgers, fire, grill, grilling 3264x1918 - - 1366505 ...">
            <a:extLst>
              <a:ext uri="{FF2B5EF4-FFF2-40B4-BE49-F238E27FC236}">
                <a16:creationId xmlns:a16="http://schemas.microsoft.com/office/drawing/2014/main" id="{1C8DFD18-94AD-97D6-6272-9DA8824C9C93}"/>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saturation sat="115000"/>
                    </a14:imgEffect>
                    <a14:imgEffect>
                      <a14:brightnessContrast bright="11000" contrast="27000"/>
                    </a14:imgEffect>
                  </a14:imgLayer>
                </a14:imgProps>
              </a:ext>
            </a:extLst>
          </a:blip>
          <a:stretch>
            <a:fillRect/>
          </a:stretch>
        </p:blipFill>
        <p:spPr>
          <a:xfrm>
            <a:off x="6480595" y="4551900"/>
            <a:ext cx="2663406" cy="1452776"/>
          </a:xfrm>
          <a:prstGeom prst="rect">
            <a:avLst/>
          </a:prstGeom>
        </p:spPr>
      </p:pic>
      <p:pic>
        <p:nvPicPr>
          <p:cNvPr id="13" name="Picture 12">
            <a:extLst>
              <a:ext uri="{FF2B5EF4-FFF2-40B4-BE49-F238E27FC236}">
                <a16:creationId xmlns:a16="http://schemas.microsoft.com/office/drawing/2014/main" id="{88F961FC-F1FC-A112-F4AF-DA4583D6984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480594" y="2694636"/>
            <a:ext cx="2663407" cy="1727517"/>
          </a:xfrm>
          <a:prstGeom prst="rect">
            <a:avLst/>
          </a:prstGeom>
        </p:spPr>
      </p:pic>
    </p:spTree>
    <p:extLst>
      <p:ext uri="{BB962C8B-B14F-4D97-AF65-F5344CB8AC3E}">
        <p14:creationId xmlns:p14="http://schemas.microsoft.com/office/powerpoint/2010/main" val="2398078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B4CCFEE-78C3-492E-93EB-649F7548F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6E9AA4F4-2381-9E4D-74A8-4C191674FBB2}"/>
              </a:ext>
            </a:extLst>
          </p:cNvPr>
          <p:cNvSpPr>
            <a:spLocks noGrp="1"/>
          </p:cNvSpPr>
          <p:nvPr>
            <p:ph type="title"/>
          </p:nvPr>
        </p:nvSpPr>
        <p:spPr>
          <a:xfrm>
            <a:off x="3237" y="2230961"/>
            <a:ext cx="6226372" cy="3054851"/>
          </a:xfrm>
        </p:spPr>
        <p:txBody>
          <a:bodyPr vert="horz" lIns="68580" tIns="34290" rIns="68580" bIns="34290" rtlCol="0" anchor="ctr">
            <a:noAutofit/>
          </a:bodyPr>
          <a:lstStyle/>
          <a:p>
            <a:pPr algn="just"/>
            <a:r>
              <a:rPr lang="en-US" sz="1350" b="1">
                <a:ea typeface="+mj-lt"/>
                <a:cs typeface="+mj-lt"/>
              </a:rPr>
              <a:t>LegalStructure</a:t>
            </a:r>
            <a:br>
              <a:rPr lang="en-US" sz="1350" b="1" dirty="0">
                <a:ea typeface="+mj-lt"/>
                <a:cs typeface="+mj-lt"/>
              </a:rPr>
            </a:br>
            <a:r>
              <a:rPr lang="en-US" sz="1350" b="1" dirty="0">
                <a:ea typeface="+mj-lt"/>
                <a:cs typeface="+mj-lt"/>
              </a:rPr>
              <a:t> The business operates as a sole </a:t>
            </a:r>
            <a:r>
              <a:rPr lang="en-US" sz="1350" b="1" dirty="0" err="1">
                <a:ea typeface="+mj-lt"/>
                <a:cs typeface="+mj-lt"/>
              </a:rPr>
              <a:t>trader</a:t>
            </a:r>
            <a:r>
              <a:rPr lang="en-US" sz="1350" dirty="0" err="1">
                <a:ea typeface="+mj-lt"/>
                <a:cs typeface="+mj-lt"/>
              </a:rPr>
              <a:t>,Operating</a:t>
            </a:r>
            <a:r>
              <a:rPr lang="en-US" sz="1350" dirty="0">
                <a:ea typeface="+mj-lt"/>
                <a:cs typeface="+mj-lt"/>
              </a:rPr>
              <a:t> as a sole trader allows the owner to have complete control over decisions regarding product purchases, payments to suppliers and staff, retain profits, and develop a personal relationship with customers. </a:t>
            </a:r>
            <a:r>
              <a:rPr lang="en-US" sz="900" b="1" dirty="0">
                <a:ea typeface="+mj-lt"/>
                <a:cs typeface="+mj-lt"/>
              </a:rPr>
              <a:t>Pros:</a:t>
            </a:r>
            <a:r>
              <a:rPr lang="en-US" sz="1350" dirty="0">
                <a:ea typeface="+mj-lt"/>
                <a:cs typeface="+mj-lt"/>
              </a:rPr>
              <a:t> </a:t>
            </a:r>
          </a:p>
          <a:p>
            <a:pPr algn="just"/>
            <a:r>
              <a:rPr lang="en-US" sz="900" dirty="0">
                <a:ea typeface="+mj-lt"/>
                <a:cs typeface="+mj-lt"/>
              </a:rPr>
              <a:t>1)Simple to start and operate,(Gov.uk, 2023).</a:t>
            </a:r>
            <a:r>
              <a:rPr lang="en-US" sz="1350" dirty="0">
                <a:ea typeface="+mj-lt"/>
                <a:cs typeface="+mj-lt"/>
              </a:rPr>
              <a:t> </a:t>
            </a:r>
            <a:endParaRPr lang="en-US" dirty="0"/>
          </a:p>
          <a:p>
            <a:pPr algn="just"/>
            <a:r>
              <a:rPr lang="en-US" sz="900" dirty="0">
                <a:ea typeface="+mj-lt"/>
                <a:cs typeface="+mj-lt"/>
              </a:rPr>
              <a:t>2)Full decision-making control.</a:t>
            </a:r>
            <a:r>
              <a:rPr lang="en-US" sz="1350" dirty="0">
                <a:ea typeface="+mj-lt"/>
                <a:cs typeface="+mj-lt"/>
              </a:rPr>
              <a:t> </a:t>
            </a:r>
            <a:endParaRPr lang="en-US" dirty="0"/>
          </a:p>
          <a:p>
            <a:pPr algn="just"/>
            <a:r>
              <a:rPr lang="en-US" sz="900" dirty="0">
                <a:ea typeface="+mj-lt"/>
                <a:cs typeface="+mj-lt"/>
              </a:rPr>
              <a:t>3)Low administrative costs..</a:t>
            </a:r>
            <a:r>
              <a:rPr lang="en-US" sz="1350" dirty="0">
                <a:ea typeface="+mj-lt"/>
                <a:cs typeface="+mj-lt"/>
              </a:rPr>
              <a:t> </a:t>
            </a:r>
            <a:endParaRPr lang="en-US" dirty="0"/>
          </a:p>
          <a:p>
            <a:pPr algn="just"/>
            <a:r>
              <a:rPr lang="en-US" sz="900" dirty="0">
                <a:ea typeface="+mj-lt"/>
                <a:cs typeface="+mj-lt"/>
              </a:rPr>
              <a:t>4)Knowing new places around the country.</a:t>
            </a:r>
            <a:r>
              <a:rPr lang="en-US" sz="1350" dirty="0">
                <a:ea typeface="+mj-lt"/>
                <a:cs typeface="+mj-lt"/>
              </a:rPr>
              <a:t> </a:t>
            </a:r>
            <a:endParaRPr lang="en-US" dirty="0"/>
          </a:p>
          <a:p>
            <a:pPr algn="just"/>
            <a:r>
              <a:rPr lang="en-US" sz="900" dirty="0">
                <a:ea typeface="+mj-lt"/>
                <a:cs typeface="+mj-lt"/>
              </a:rPr>
              <a:t>5)Making new </a:t>
            </a:r>
            <a:r>
              <a:rPr lang="en-US" sz="900" dirty="0" err="1">
                <a:ea typeface="+mj-lt"/>
                <a:cs typeface="+mj-lt"/>
              </a:rPr>
              <a:t>friends,and</a:t>
            </a:r>
            <a:r>
              <a:rPr lang="en-US" sz="900" dirty="0">
                <a:ea typeface="+mj-lt"/>
                <a:cs typeface="+mj-lt"/>
              </a:rPr>
              <a:t> tomorrow partnerships.</a:t>
            </a:r>
            <a:r>
              <a:rPr lang="en-US" sz="1350" dirty="0">
                <a:ea typeface="+mj-lt"/>
                <a:cs typeface="+mj-lt"/>
              </a:rPr>
              <a:t> </a:t>
            </a:r>
            <a:endParaRPr lang="en-US" dirty="0"/>
          </a:p>
          <a:p>
            <a:pPr algn="just"/>
            <a:r>
              <a:rPr lang="en-US" sz="900" dirty="0">
                <a:ea typeface="+mj-lt"/>
                <a:cs typeface="+mj-lt"/>
              </a:rPr>
              <a:t>6)Wellbeing , having the opportunity to know new places around the country</a:t>
            </a:r>
            <a:br>
              <a:rPr lang="en-US" sz="900" dirty="0">
                <a:ea typeface="+mj-lt"/>
                <a:cs typeface="+mj-lt"/>
              </a:rPr>
            </a:br>
            <a:r>
              <a:rPr lang="en-US" sz="900" b="1" dirty="0">
                <a:ea typeface="+mj-lt"/>
                <a:cs typeface="+mj-lt"/>
              </a:rPr>
              <a:t>Cons:</a:t>
            </a:r>
            <a:r>
              <a:rPr lang="en-US" sz="900" dirty="0">
                <a:ea typeface="+mj-lt"/>
                <a:cs typeface="+mj-lt"/>
              </a:rPr>
              <a:t> </a:t>
            </a:r>
            <a:endParaRPr lang="en-US" dirty="0"/>
          </a:p>
          <a:p>
            <a:pPr algn="just"/>
            <a:r>
              <a:rPr lang="en-US" sz="900" dirty="0">
                <a:ea typeface="+mj-lt"/>
                <a:cs typeface="+mj-lt"/>
              </a:rPr>
              <a:t>1) P </a:t>
            </a:r>
            <a:r>
              <a:rPr lang="en-US" sz="900" dirty="0" err="1">
                <a:ea typeface="+mj-lt"/>
                <a:cs typeface="+mj-lt"/>
              </a:rPr>
              <a:t>ersonal</a:t>
            </a:r>
            <a:r>
              <a:rPr lang="en-US" sz="900" dirty="0">
                <a:ea typeface="+mj-lt"/>
                <a:cs typeface="+mj-lt"/>
              </a:rPr>
              <a:t> liability for </a:t>
            </a:r>
            <a:r>
              <a:rPr lang="en-US" sz="900" dirty="0" err="1">
                <a:ea typeface="+mj-lt"/>
                <a:cs typeface="+mj-lt"/>
              </a:rPr>
              <a:t>debts,payments,area</a:t>
            </a:r>
            <a:r>
              <a:rPr lang="en-US" sz="900" dirty="0">
                <a:ea typeface="+mj-lt"/>
                <a:cs typeface="+mj-lt"/>
              </a:rPr>
              <a:t> permissions,(HMRC, 2023). </a:t>
            </a:r>
            <a:endParaRPr lang="en-US" dirty="0"/>
          </a:p>
          <a:p>
            <a:pPr algn="just"/>
            <a:r>
              <a:rPr lang="en-US" sz="900" dirty="0">
                <a:ea typeface="+mj-lt"/>
                <a:cs typeface="+mj-lt"/>
              </a:rPr>
              <a:t>2)Coping the weather conditions. </a:t>
            </a:r>
            <a:endParaRPr lang="en-US" dirty="0"/>
          </a:p>
          <a:p>
            <a:pPr algn="just"/>
            <a:r>
              <a:rPr lang="en-US" sz="900" dirty="0">
                <a:ea typeface="+mj-lt"/>
                <a:cs typeface="+mj-lt"/>
              </a:rPr>
              <a:t>3)Working a lot of time and skills </a:t>
            </a:r>
            <a:r>
              <a:rPr lang="en-US" sz="900" dirty="0" err="1">
                <a:ea typeface="+mj-lt"/>
                <a:cs typeface="+mj-lt"/>
              </a:rPr>
              <a:t>organized,for</a:t>
            </a:r>
            <a:r>
              <a:rPr lang="en-US" sz="900" dirty="0">
                <a:ea typeface="+mj-lt"/>
                <a:cs typeface="+mj-lt"/>
              </a:rPr>
              <a:t> preparing all of products for sell. </a:t>
            </a:r>
            <a:endParaRPr lang="en-US" dirty="0"/>
          </a:p>
          <a:p>
            <a:pPr algn="just"/>
            <a:endParaRPr lang="en-US" sz="900" dirty="0">
              <a:ea typeface="+mj-lt"/>
              <a:cs typeface="+mj-lt"/>
            </a:endParaRPr>
          </a:p>
          <a:p>
            <a:pPr algn="just"/>
            <a:br>
              <a:rPr lang="en-US" sz="1350" dirty="0">
                <a:ea typeface="+mj-lt"/>
                <a:cs typeface="+mj-lt"/>
              </a:rPr>
            </a:br>
            <a:r>
              <a:rPr lang="en-US" sz="1350" b="1" dirty="0">
                <a:ea typeface="+mj-lt"/>
                <a:cs typeface="+mj-lt"/>
              </a:rPr>
              <a:t>Location</a:t>
            </a:r>
            <a:br>
              <a:rPr lang="en-US" sz="1350" b="1" dirty="0">
                <a:ea typeface="+mj-lt"/>
                <a:cs typeface="+mj-lt"/>
              </a:rPr>
            </a:br>
            <a:r>
              <a:rPr lang="en-US" sz="900" dirty="0">
                <a:ea typeface="+mj-lt"/>
                <a:cs typeface="+mj-lt"/>
              </a:rPr>
              <a:t>The food truck will operate in high-traffic student areas near the </a:t>
            </a:r>
            <a:r>
              <a:rPr lang="en-US" sz="900" b="1" dirty="0">
                <a:ea typeface="+mj-lt"/>
                <a:cs typeface="+mj-lt"/>
              </a:rPr>
              <a:t>University of Bristol</a:t>
            </a:r>
            <a:r>
              <a:rPr lang="en-US" sz="900" dirty="0">
                <a:ea typeface="+mj-lt"/>
                <a:cs typeface="+mj-lt"/>
              </a:rPr>
              <a:t> and </a:t>
            </a:r>
            <a:r>
              <a:rPr lang="en-US" sz="900" b="1" dirty="0">
                <a:ea typeface="+mj-lt"/>
                <a:cs typeface="+mj-lt"/>
              </a:rPr>
              <a:t>Park Street</a:t>
            </a:r>
            <a:r>
              <a:rPr lang="en-US" sz="900" dirty="0">
                <a:ea typeface="+mj-lt"/>
                <a:cs typeface="+mj-lt"/>
              </a:rPr>
              <a:t>.</a:t>
            </a:r>
            <a:br>
              <a:rPr lang="en-US" sz="900" dirty="0">
                <a:ea typeface="+mj-lt"/>
                <a:cs typeface="+mj-lt"/>
              </a:rPr>
            </a:br>
            <a:r>
              <a:rPr lang="en-US" sz="900" dirty="0">
                <a:ea typeface="+mj-lt"/>
                <a:cs typeface="+mj-lt"/>
              </a:rPr>
              <a:t>In these locations, a large number of students, professionals, and passers-by </a:t>
            </a:r>
            <a:endParaRPr lang="en-US" sz="1350" dirty="0"/>
          </a:p>
          <a:p>
            <a:pPr algn="just"/>
            <a:r>
              <a:rPr lang="en-US" sz="900" dirty="0">
                <a:ea typeface="+mj-lt"/>
                <a:cs typeface="+mj-lt"/>
              </a:rPr>
              <a:t>circulate, which calls for a delicious and economical meal during the lunch break. Also, due to the large community of people, the business becomes better known, because it will be located in a fixed location during its operating days.</a:t>
            </a:r>
            <a:endParaRPr lang="en-US" dirty="0"/>
          </a:p>
          <a:p>
            <a:endParaRPr lang="en-US" sz="900" dirty="0">
              <a:ea typeface="+mj-lt"/>
              <a:cs typeface="+mj-lt"/>
            </a:endParaRPr>
          </a:p>
          <a:p>
            <a:pPr>
              <a:spcBef>
                <a:spcPts val="750"/>
              </a:spcBef>
            </a:pPr>
            <a:endParaRPr lang="en-US" sz="1350" b="1">
              <a:latin typeface="Arial"/>
              <a:cs typeface="Arial"/>
            </a:endParaRPr>
          </a:p>
          <a:p>
            <a:r>
              <a:rPr lang="en-US" sz="1350" dirty="0">
                <a:ea typeface="+mj-lt"/>
                <a:cs typeface="+mj-lt"/>
              </a:rPr>
              <a:t>The team includes:</a:t>
            </a:r>
            <a:endParaRPr lang="en-US" sz="1350" dirty="0"/>
          </a:p>
          <a:p>
            <a:pPr marL="214313" indent="-214313">
              <a:buFont typeface="Arial"/>
              <a:buChar char="•"/>
            </a:pPr>
            <a:r>
              <a:rPr lang="en-US" sz="1350" dirty="0">
                <a:ea typeface="+mj-lt"/>
                <a:cs typeface="+mj-lt"/>
              </a:rPr>
              <a:t>1 Owner/Manager (me)</a:t>
            </a:r>
            <a:endParaRPr lang="en-US" sz="1350" dirty="0"/>
          </a:p>
          <a:p>
            <a:pPr marL="214313" indent="-214313">
              <a:buFont typeface="Arial"/>
              <a:buChar char="•"/>
            </a:pPr>
            <a:r>
              <a:rPr lang="en-US" sz="1350" dirty="0">
                <a:ea typeface="+mj-lt"/>
                <a:cs typeface="+mj-lt"/>
              </a:rPr>
              <a:t>1 kitchen assistant</a:t>
            </a:r>
            <a:br>
              <a:rPr lang="en-US" sz="1350" dirty="0">
                <a:ea typeface="+mj-lt"/>
                <a:cs typeface="+mj-lt"/>
              </a:rPr>
            </a:br>
            <a:r>
              <a:rPr lang="en-US" sz="1350" dirty="0"/>
              <a:t>   </a:t>
            </a:r>
            <a:r>
              <a:rPr lang="en-US" sz="1350" dirty="0" err="1"/>
              <a:t>Acountant</a:t>
            </a:r>
            <a:endParaRPr lang="en-US" sz="1350" dirty="0"/>
          </a:p>
          <a:p>
            <a:pPr marL="214313" indent="-214313">
              <a:buFont typeface="Arial"/>
              <a:buChar char="•"/>
            </a:pPr>
            <a:r>
              <a:rPr lang="en-US" sz="1350" dirty="0">
                <a:ea typeface="+mj-lt"/>
                <a:cs typeface="+mj-lt"/>
              </a:rPr>
              <a:t>Part-time helpers during festivals</a:t>
            </a:r>
            <a:endParaRPr lang="en-US" sz="1350" dirty="0"/>
          </a:p>
          <a:p>
            <a:r>
              <a:rPr lang="en-US" sz="1350" dirty="0">
                <a:ea typeface="+mj-lt"/>
                <a:cs typeface="+mj-lt"/>
              </a:rPr>
              <a:t>Recruitment will be through student job boards. Training will focus on speed, hygiene and customer service.</a:t>
            </a:r>
            <a:endParaRPr lang="en-US" sz="1350" dirty="0"/>
          </a:p>
          <a:p>
            <a:pPr>
              <a:spcBef>
                <a:spcPts val="750"/>
              </a:spcBef>
            </a:pPr>
            <a:endParaRPr lang="en-US" sz="1350" b="1">
              <a:latin typeface="Arial"/>
              <a:cs typeface="Arial"/>
            </a:endParaRPr>
          </a:p>
        </p:txBody>
      </p:sp>
      <p:sp>
        <p:nvSpPr>
          <p:cNvPr id="3" name="Content Placeholder 2">
            <a:extLst>
              <a:ext uri="{FF2B5EF4-FFF2-40B4-BE49-F238E27FC236}">
                <a16:creationId xmlns:a16="http://schemas.microsoft.com/office/drawing/2014/main" id="{1EF61F62-5BA3-4DDB-FAAF-83B79F746FA0}"/>
              </a:ext>
            </a:extLst>
          </p:cNvPr>
          <p:cNvSpPr>
            <a:spLocks noGrp="1"/>
          </p:cNvSpPr>
          <p:nvPr>
            <p:ph idx="1"/>
          </p:nvPr>
        </p:nvSpPr>
        <p:spPr>
          <a:xfrm>
            <a:off x="628651" y="2843212"/>
            <a:ext cx="2862072" cy="2646760"/>
          </a:xfrm>
        </p:spPr>
        <p:txBody>
          <a:bodyPr vert="horz" lIns="68580" tIns="34290" rIns="68580" bIns="34290" rtlCol="0">
            <a:normAutofit/>
          </a:bodyPr>
          <a:lstStyle/>
          <a:p>
            <a:endParaRPr lang="en-US" sz="1050" b="1">
              <a:latin typeface="Arial"/>
              <a:cs typeface="Arial"/>
            </a:endParaRPr>
          </a:p>
          <a:p>
            <a:pPr marL="0" indent="0">
              <a:buNone/>
            </a:pPr>
            <a:r>
              <a:rPr lang="en-US" sz="1050"/>
              <a:t>                             </a:t>
            </a:r>
            <a:endParaRPr lang="en-US" sz="1050" b="1">
              <a:latin typeface="Arial"/>
              <a:cs typeface="Arial"/>
            </a:endParaRPr>
          </a:p>
          <a:p>
            <a:pPr>
              <a:buNone/>
            </a:pPr>
            <a:r>
              <a:rPr lang="en-US" sz="1050">
                <a:latin typeface="Roboto Mono"/>
                <a:ea typeface="Roboto Mono"/>
                <a:cs typeface="Arial"/>
              </a:rPr>
              <a:t>                        </a:t>
            </a:r>
            <a:endParaRPr lang="en-US" sz="1050"/>
          </a:p>
          <a:p>
            <a:pPr>
              <a:buNone/>
            </a:pPr>
            <a:r>
              <a:rPr lang="en-US" sz="1050">
                <a:latin typeface="Roboto Mono"/>
                <a:ea typeface="Roboto Mono"/>
                <a:cs typeface="Arial"/>
              </a:rPr>
              <a:t>       </a:t>
            </a:r>
            <a:endParaRPr lang="en-US" sz="1050"/>
          </a:p>
          <a:p>
            <a:pPr>
              <a:buNone/>
            </a:pPr>
            <a:r>
              <a:rPr lang="en-US" sz="1050">
                <a:latin typeface="Roboto Mono"/>
                <a:ea typeface="Roboto Mono"/>
                <a:cs typeface="Arial"/>
              </a:rPr>
              <a:t>          </a:t>
            </a:r>
            <a:endParaRPr lang="en-US" sz="1050"/>
          </a:p>
          <a:p>
            <a:pPr>
              <a:buNone/>
            </a:pPr>
            <a:r>
              <a:rPr lang="en-US" sz="1050">
                <a:latin typeface="Roboto Mono"/>
                <a:ea typeface="Roboto Mono"/>
                <a:cs typeface="Arial"/>
              </a:rPr>
              <a:t>     </a:t>
            </a:r>
            <a:endParaRPr lang="en-US" sz="1050"/>
          </a:p>
          <a:p>
            <a:pPr marL="0" indent="0">
              <a:buNone/>
            </a:pPr>
            <a:br>
              <a:rPr lang="en-US" sz="1050"/>
            </a:br>
            <a:endParaRPr lang="en-US" sz="1050"/>
          </a:p>
          <a:p>
            <a:pPr marL="0" indent="0">
              <a:buNone/>
            </a:pPr>
            <a:r>
              <a:rPr lang="en-US" sz="1050" b="1">
                <a:latin typeface="Arial"/>
                <a:cs typeface="Arial"/>
              </a:rPr>
              <a:t>       </a:t>
            </a:r>
          </a:p>
          <a:p>
            <a:pPr marL="0" indent="0">
              <a:buNone/>
            </a:pPr>
            <a:r>
              <a:rPr lang="en-US" sz="1050"/>
              <a:t>     </a:t>
            </a:r>
            <a:br>
              <a:rPr lang="en-US" sz="1050"/>
            </a:br>
            <a:br>
              <a:rPr lang="en-US" sz="1050"/>
            </a:br>
            <a:endParaRPr lang="en-US" sz="1050"/>
          </a:p>
        </p:txBody>
      </p:sp>
      <p:pic>
        <p:nvPicPr>
          <p:cNvPr id="7" name="Content Placeholder 3">
            <a:extLst>
              <a:ext uri="{FF2B5EF4-FFF2-40B4-BE49-F238E27FC236}">
                <a16:creationId xmlns:a16="http://schemas.microsoft.com/office/drawing/2014/main" id="{1C66D650-B809-5E2C-D731-62A29B39EE3C}"/>
              </a:ext>
            </a:extLst>
          </p:cNvPr>
          <p:cNvPicPr>
            <a:picLocks noChangeAspect="1"/>
          </p:cNvPicPr>
          <p:nvPr/>
        </p:nvPicPr>
        <p:blipFill>
          <a:blip r:embed="rId2">
            <a:extLst>
              <a:ext uri="{837473B0-CC2E-450A-ABE3-18F120FF3D39}">
                <a1611:picAttrSrcUrl xmlns:a1611="http://schemas.microsoft.com/office/drawing/2016/11/main" r:id="rId3"/>
              </a:ext>
            </a:extLst>
          </a:blip>
          <a:srcRect l="18434" r="3731" b="-2"/>
          <a:stretch>
            <a:fillRect/>
          </a:stretch>
        </p:blipFill>
        <p:spPr>
          <a:xfrm>
            <a:off x="6380715" y="2388437"/>
            <a:ext cx="1586373" cy="1379770"/>
          </a:xfrm>
          <a:custGeom>
            <a:avLst/>
            <a:gdLst/>
            <a:ahLst/>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pic>
      <p:pic>
        <p:nvPicPr>
          <p:cNvPr id="5" name="Picture 4">
            <a:extLst>
              <a:ext uri="{FF2B5EF4-FFF2-40B4-BE49-F238E27FC236}">
                <a16:creationId xmlns:a16="http://schemas.microsoft.com/office/drawing/2014/main" id="{4328A425-D88A-1204-4172-51B182B54232}"/>
              </a:ext>
            </a:extLst>
          </p:cNvPr>
          <p:cNvPicPr>
            <a:picLocks noChangeAspect="1"/>
          </p:cNvPicPr>
          <p:nvPr/>
        </p:nvPicPr>
        <p:blipFill>
          <a:blip r:embed="rId4"/>
          <a:srcRect r="1" b="10891"/>
          <a:stretch>
            <a:fillRect/>
          </a:stretch>
        </p:blipFill>
        <p:spPr>
          <a:xfrm>
            <a:off x="8095120" y="2388436"/>
            <a:ext cx="1048883" cy="1239591"/>
          </a:xfrm>
          <a:prstGeom prst="rect">
            <a:avLst/>
          </a:prstGeom>
        </p:spPr>
      </p:pic>
      <p:pic>
        <p:nvPicPr>
          <p:cNvPr id="4" name="Picture 3">
            <a:extLst>
              <a:ext uri="{FF2B5EF4-FFF2-40B4-BE49-F238E27FC236}">
                <a16:creationId xmlns:a16="http://schemas.microsoft.com/office/drawing/2014/main" id="{DDA9C114-69E8-F780-E98A-2BA6116882AC}"/>
              </a:ext>
            </a:extLst>
          </p:cNvPr>
          <p:cNvPicPr>
            <a:picLocks noChangeAspect="1"/>
          </p:cNvPicPr>
          <p:nvPr/>
        </p:nvPicPr>
        <p:blipFill>
          <a:blip r:embed="rId5"/>
          <a:srcRect t="18195" r="1" b="27616"/>
          <a:stretch>
            <a:fillRect/>
          </a:stretch>
        </p:blipFill>
        <p:spPr>
          <a:xfrm>
            <a:off x="6240798" y="3946697"/>
            <a:ext cx="1596891" cy="1148282"/>
          </a:xfrm>
          <a:custGeom>
            <a:avLst/>
            <a:gdLst/>
            <a:ahLst/>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pic>
        <p:nvPicPr>
          <p:cNvPr id="9" name="Picture 8" descr="Three People Free Stock Photo - Public Domain Pictures">
            <a:extLst>
              <a:ext uri="{FF2B5EF4-FFF2-40B4-BE49-F238E27FC236}">
                <a16:creationId xmlns:a16="http://schemas.microsoft.com/office/drawing/2014/main" id="{0B941930-7446-FA0E-4689-90A9AFFE1C25}"/>
              </a:ext>
            </a:extLst>
          </p:cNvPr>
          <p:cNvPicPr>
            <a:picLocks noChangeAspect="1"/>
          </p:cNvPicPr>
          <p:nvPr/>
        </p:nvPicPr>
        <p:blipFill>
          <a:blip r:embed="rId6"/>
          <a:srcRect r="8581"/>
          <a:stretch>
            <a:fillRect/>
          </a:stretch>
        </p:blipFill>
        <p:spPr>
          <a:xfrm>
            <a:off x="7965721" y="3763386"/>
            <a:ext cx="1178279" cy="1148282"/>
          </a:xfrm>
          <a:prstGeom prst="rect">
            <a:avLst/>
          </a:prstGeom>
        </p:spPr>
      </p:pic>
    </p:spTree>
    <p:extLst>
      <p:ext uri="{BB962C8B-B14F-4D97-AF65-F5344CB8AC3E}">
        <p14:creationId xmlns:p14="http://schemas.microsoft.com/office/powerpoint/2010/main" val="2714462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4492A-8DB2-B269-0D68-3A04733682BB}"/>
              </a:ext>
            </a:extLst>
          </p:cNvPr>
          <p:cNvSpPr>
            <a:spLocks noGrp="1"/>
          </p:cNvSpPr>
          <p:nvPr>
            <p:ph type="title"/>
          </p:nvPr>
        </p:nvSpPr>
        <p:spPr>
          <a:xfrm>
            <a:off x="2189331" y="169841"/>
            <a:ext cx="5231594" cy="5121596"/>
          </a:xfrm>
        </p:spPr>
        <p:txBody>
          <a:bodyPr vert="horz" lIns="68580" tIns="34290" rIns="68580" bIns="34290" rtlCol="0" anchor="t">
            <a:normAutofit fontScale="90000"/>
          </a:bodyPr>
          <a:lstStyle/>
          <a:p>
            <a:pPr algn="just"/>
            <a:br>
              <a:rPr lang="en-US" sz="800" b="1" kern="1200" dirty="0"/>
            </a:br>
            <a:r>
              <a:rPr lang="en-US" sz="1800" i="1" dirty="0"/>
              <a:t>Greek Street Burgers </a:t>
            </a:r>
            <a:br>
              <a:rPr lang="en-US" sz="1800" i="1" dirty="0"/>
            </a:br>
            <a:r>
              <a:rPr lang="en-US" sz="1800" i="1" dirty="0"/>
              <a:t>GSB</a:t>
            </a:r>
            <a:br>
              <a:rPr lang="en-US" sz="800" b="1" kern="1200" dirty="0"/>
            </a:br>
            <a:br>
              <a:rPr lang="en-US" sz="800" b="1" kern="1200" dirty="0"/>
            </a:br>
            <a:br>
              <a:rPr lang="en-US" sz="1350" b="1" kern="1200" dirty="0"/>
            </a:br>
            <a:r>
              <a:rPr lang="en-US" sz="1350" b="1" kern="1200" dirty="0">
                <a:latin typeface="+mj-lt"/>
                <a:ea typeface="+mj-ea"/>
                <a:cs typeface="+mj-cs"/>
              </a:rPr>
              <a:t>Marketing Activities  </a:t>
            </a:r>
            <a:r>
              <a:rPr lang="en-US" sz="1350" dirty="0">
                <a:ea typeface="+mj-lt"/>
                <a:cs typeface="+mj-lt"/>
              </a:rPr>
              <a:t>Marketing will focus on the modern digital age, which in some cases offers free advertising and direct communication with customers</a:t>
            </a:r>
            <a:br>
              <a:rPr lang="en-US" sz="1350" dirty="0">
                <a:ea typeface="+mj-lt"/>
                <a:cs typeface="+mj-lt"/>
              </a:rPr>
            </a:br>
            <a:r>
              <a:rPr lang="en-US" sz="1350" dirty="0">
                <a:ea typeface="+mj-lt"/>
                <a:cs typeface="+mj-lt"/>
              </a:rPr>
              <a:t> All digital platforms such as Facebook, Instagram, TikTok will be used.</a:t>
            </a:r>
            <a:br>
              <a:rPr lang="en-US" sz="1350" dirty="0">
                <a:ea typeface="+mj-lt"/>
                <a:cs typeface="+mj-lt"/>
              </a:rPr>
            </a:br>
            <a:r>
              <a:rPr lang="en-US" sz="1350" dirty="0">
                <a:ea typeface="+mj-lt"/>
                <a:cs typeface="+mj-lt"/>
              </a:rPr>
              <a:t>There will also be special offers and discount coupons. Flyers will be used in the local areas where the canteen will be parked, so that it is visible to passersby as well as to drivers of heavy and light vehicles (Parsa et al., 2005). Radio advertising will be quite helpful especially in cases where the business has to move to an unknown location in order to take part in a food or music festival.</a:t>
            </a:r>
            <a:br>
              <a:rPr lang="en-US" sz="1350" dirty="0">
                <a:ea typeface="+mj-lt"/>
                <a:cs typeface="+mj-lt"/>
              </a:rPr>
            </a:br>
            <a:r>
              <a:rPr lang="en-US" sz="1200" b="1" dirty="0">
                <a:ea typeface="+mj-lt"/>
                <a:cs typeface="+mj-lt"/>
              </a:rPr>
              <a:t>Branding:</a:t>
            </a:r>
            <a:br>
              <a:rPr lang="en-US" sz="1200" b="1" dirty="0">
                <a:ea typeface="+mj-lt"/>
                <a:cs typeface="+mj-lt"/>
              </a:rPr>
            </a:br>
            <a:r>
              <a:rPr lang="en-US" sz="1200" b="1" dirty="0">
                <a:ea typeface="+mj-lt"/>
                <a:cs typeface="+mj-lt"/>
              </a:rPr>
              <a:t>The colors that will be used are white and light blue, two bright colors, known almost all over the world. A logo and slogan will also be used that must be simple and short. The initial letters from the company name GSB "Greek Street Burgers" will be used for the logo.</a:t>
            </a:r>
            <a:br>
              <a:rPr lang="en-US" sz="1200" b="1" dirty="0">
                <a:ea typeface="+mj-lt"/>
                <a:cs typeface="+mj-lt"/>
              </a:rPr>
            </a:br>
            <a:br>
              <a:rPr lang="en-US" sz="1200" b="1" dirty="0">
                <a:ea typeface="+mj-lt"/>
                <a:cs typeface="+mj-lt"/>
              </a:rPr>
            </a:br>
            <a:r>
              <a:rPr lang="en-US" sz="1200" b="1" dirty="0">
                <a:ea typeface="+mj-lt"/>
                <a:cs typeface="+mj-lt"/>
              </a:rPr>
              <a:t>Promotional Examples:</a:t>
            </a:r>
            <a:r>
              <a:rPr lang="en-US" sz="1200" dirty="0">
                <a:ea typeface="+mj-lt"/>
                <a:cs typeface="+mj-lt"/>
              </a:rPr>
              <a:t> </a:t>
            </a:r>
            <a:endParaRPr lang="en-US" sz="1350" i="1" dirty="0"/>
          </a:p>
          <a:p>
            <a:pPr algn="just"/>
            <a:r>
              <a:rPr lang="en-US" sz="1200" b="1" dirty="0">
                <a:ea typeface="+mj-lt"/>
                <a:cs typeface="+mj-lt"/>
              </a:rPr>
              <a:t>Facebook and Instagram launch post: </a:t>
            </a:r>
            <a:r>
              <a:rPr lang="en-US" sz="1200" dirty="0">
                <a:ea typeface="+mj-lt"/>
                <a:cs typeface="+mj-lt"/>
              </a:rPr>
              <a:t>“We’re bringing the Greek burger to Bristol! Come try it for free and let us know what you think. Find GSB near Park Street this week — Greek burgers, salads and coffee with a summery feel and taste. </a:t>
            </a:r>
            <a:endParaRPr lang="en-US" dirty="0"/>
          </a:p>
          <a:p>
            <a:pPr algn="just"/>
            <a:r>
              <a:rPr lang="en-US" sz="1200" dirty="0">
                <a:ea typeface="+mj-lt"/>
                <a:cs typeface="+mj-lt"/>
              </a:rPr>
              <a:t>Sample university flyer: Try authentic Greek burgers at student prices! Show your ID and </a:t>
            </a:r>
            <a:r>
              <a:rPr lang="en-US" sz="1200">
                <a:ea typeface="+mj-lt"/>
                <a:cs typeface="+mj-lt"/>
              </a:rPr>
              <a:t>get 10% off.”</a:t>
            </a:r>
            <a:br>
              <a:rPr lang="en-US" sz="1200" dirty="0">
                <a:ea typeface="+mj-lt"/>
                <a:cs typeface="+mj-lt"/>
              </a:rPr>
            </a:br>
            <a:r>
              <a:rPr lang="en-US" sz="1300" b="1">
                <a:ea typeface="+mj-lt"/>
                <a:cs typeface="+mj-lt"/>
              </a:rPr>
              <a:t>Loyalty Cards:</a:t>
            </a:r>
            <a:r>
              <a:rPr lang="en-US" sz="1300">
                <a:ea typeface="+mj-lt"/>
                <a:cs typeface="+mj-lt"/>
              </a:rPr>
              <a:t> Buy 9 meals, get the 10th free.</a:t>
            </a:r>
            <a:r>
              <a:rPr lang="en-US" sz="1200" dirty="0">
                <a:ea typeface="+mj-lt"/>
                <a:cs typeface="+mj-lt"/>
              </a:rPr>
              <a:t> </a:t>
            </a:r>
            <a:endParaRPr lang="en-US" dirty="0"/>
          </a:p>
          <a:p>
            <a:pPr algn="just"/>
            <a:r>
              <a:rPr lang="en-US" sz="1300" b="1" dirty="0">
                <a:ea typeface="+mj-lt"/>
                <a:cs typeface="+mj-lt"/>
              </a:rPr>
              <a:t>Activities:</a:t>
            </a:r>
            <a:r>
              <a:rPr lang="en-US" sz="1300" dirty="0">
                <a:ea typeface="+mj-lt"/>
                <a:cs typeface="+mj-lt"/>
              </a:rPr>
              <a:t> Participation in Bristol Food Festival and collaborate with university events.</a:t>
            </a:r>
            <a:r>
              <a:rPr lang="en-US" sz="1200" dirty="0">
                <a:ea typeface="+mj-lt"/>
                <a:cs typeface="+mj-lt"/>
              </a:rPr>
              <a:t> </a:t>
            </a:r>
            <a:endParaRPr lang="en-US" dirty="0"/>
          </a:p>
          <a:p>
            <a:pPr algn="just"/>
            <a:endParaRPr lang="en-US" sz="1200" dirty="0">
              <a:ea typeface="+mj-lt"/>
              <a:cs typeface="+mj-lt"/>
            </a:endParaRPr>
          </a:p>
          <a:p>
            <a:endParaRPr lang="en-US" sz="1200" b="1" kern="1200" dirty="0">
              <a:ea typeface="+mj-lt"/>
              <a:cs typeface="+mj-lt"/>
            </a:endParaRPr>
          </a:p>
        </p:txBody>
      </p:sp>
      <p:sp>
        <p:nvSpPr>
          <p:cNvPr id="29" name="TextBox 28">
            <a:extLst>
              <a:ext uri="{FF2B5EF4-FFF2-40B4-BE49-F238E27FC236}">
                <a16:creationId xmlns:a16="http://schemas.microsoft.com/office/drawing/2014/main" id="{47654481-9F26-A999-5F9F-009BF0EB7210}"/>
              </a:ext>
            </a:extLst>
          </p:cNvPr>
          <p:cNvSpPr txBox="1"/>
          <p:nvPr/>
        </p:nvSpPr>
        <p:spPr>
          <a:xfrm>
            <a:off x="3096278" y="3816313"/>
            <a:ext cx="3703452" cy="432554"/>
          </a:xfrm>
          <a:prstGeom prst="rect">
            <a:avLst/>
          </a:prstGeom>
        </p:spPr>
        <p:txBody>
          <a:bodyPr vert="horz" lIns="68580" tIns="34290" rIns="68580" bIns="34290" rtlCol="0" anchor="b">
            <a:normAutofit/>
          </a:bodyPr>
          <a:lstStyle/>
          <a:p>
            <a:pPr>
              <a:lnSpc>
                <a:spcPct val="90000"/>
              </a:lnSpc>
              <a:spcBef>
                <a:spcPts val="750"/>
              </a:spcBef>
            </a:pPr>
            <a:r>
              <a:rPr lang="en-US" sz="1500" kern="1200">
                <a:solidFill>
                  <a:schemeClr val="accent1">
                    <a:lumMod val="60000"/>
                    <a:lumOff val="40000"/>
                  </a:schemeClr>
                </a:solidFill>
                <a:latin typeface="Arial"/>
                <a:cs typeface="Arial"/>
              </a:rPr>
              <a:t>.</a:t>
            </a:r>
          </a:p>
        </p:txBody>
      </p:sp>
      <p:pic>
        <p:nvPicPr>
          <p:cNvPr id="11" name="Picture 10" descr="Pájaro De Twitter Botón · Imagen gratis en Pixabay">
            <a:extLst>
              <a:ext uri="{FF2B5EF4-FFF2-40B4-BE49-F238E27FC236}">
                <a16:creationId xmlns:a16="http://schemas.microsoft.com/office/drawing/2014/main" id="{E32723B9-A780-86A8-E2B1-CB0D2E55CC85}"/>
              </a:ext>
            </a:extLst>
          </p:cNvPr>
          <p:cNvPicPr>
            <a:picLocks noChangeAspect="1"/>
          </p:cNvPicPr>
          <p:nvPr/>
        </p:nvPicPr>
        <p:blipFill>
          <a:blip r:embed="rId3"/>
          <a:srcRect t="20686" r="-1" b="20923"/>
          <a:stretch>
            <a:fillRect/>
          </a:stretch>
        </p:blipFill>
        <p:spPr>
          <a:xfrm>
            <a:off x="-71407" y="173943"/>
            <a:ext cx="2351301" cy="1713918"/>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13" name="Picture 12" descr="Royalty free tiktok photos | Pikist">
            <a:extLst>
              <a:ext uri="{FF2B5EF4-FFF2-40B4-BE49-F238E27FC236}">
                <a16:creationId xmlns:a16="http://schemas.microsoft.com/office/drawing/2014/main" id="{6D0517B9-6115-D261-15B4-DDDE6C274071}"/>
              </a:ext>
            </a:extLst>
          </p:cNvPr>
          <p:cNvPicPr>
            <a:picLocks noChangeAspect="1"/>
          </p:cNvPicPr>
          <p:nvPr/>
        </p:nvPicPr>
        <p:blipFill>
          <a:blip r:embed="rId4"/>
          <a:srcRect l="43254" r="4871" b="-1"/>
          <a:stretch>
            <a:fillRect/>
          </a:stretch>
        </p:blipFill>
        <p:spPr>
          <a:xfrm>
            <a:off x="-74527" y="4648292"/>
            <a:ext cx="2735583" cy="220970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pic>
        <p:nvPicPr>
          <p:cNvPr id="8" name="Picture 7">
            <a:extLst>
              <a:ext uri="{FF2B5EF4-FFF2-40B4-BE49-F238E27FC236}">
                <a16:creationId xmlns:a16="http://schemas.microsoft.com/office/drawing/2014/main" id="{7AF9788E-BC10-EE16-7EC2-1A0A394EC358}"/>
              </a:ext>
            </a:extLst>
          </p:cNvPr>
          <p:cNvPicPr>
            <a:picLocks noChangeAspect="1"/>
          </p:cNvPicPr>
          <p:nvPr/>
        </p:nvPicPr>
        <p:blipFill>
          <a:blip r:embed="rId5">
            <a:extLst>
              <a:ext uri="{837473B0-CC2E-450A-ABE3-18F120FF3D39}">
                <a1611:picAttrSrcUrl xmlns:a1611="http://schemas.microsoft.com/office/drawing/2016/11/main" r:id="rId6"/>
              </a:ext>
            </a:extLst>
          </a:blip>
          <a:srcRect l="3270" r="-1" b="-1"/>
          <a:stretch>
            <a:fillRect/>
          </a:stretch>
        </p:blipFill>
        <p:spPr>
          <a:xfrm>
            <a:off x="7422081" y="170687"/>
            <a:ext cx="1846158" cy="1978842"/>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pic>
        <p:nvPicPr>
          <p:cNvPr id="15" name="Picture 14">
            <a:extLst>
              <a:ext uri="{FF2B5EF4-FFF2-40B4-BE49-F238E27FC236}">
                <a16:creationId xmlns:a16="http://schemas.microsoft.com/office/drawing/2014/main" id="{D49F26EB-B745-F2D7-5113-23D375533B02}"/>
              </a:ext>
            </a:extLst>
          </p:cNvPr>
          <p:cNvPicPr>
            <a:picLocks noChangeAspect="1"/>
          </p:cNvPicPr>
          <p:nvPr/>
        </p:nvPicPr>
        <p:blipFill>
          <a:blip r:embed="rId7">
            <a:extLst>
              <a:ext uri="{837473B0-CC2E-450A-ABE3-18F120FF3D39}">
                <a1611:picAttrSrcUrl xmlns:a1611="http://schemas.microsoft.com/office/drawing/2016/11/main" r:id="rId8"/>
              </a:ext>
            </a:extLst>
          </a:blip>
          <a:srcRect r="1" b="1489"/>
          <a:stretch>
            <a:fillRect/>
          </a:stretch>
        </p:blipFill>
        <p:spPr>
          <a:xfrm>
            <a:off x="7556657" y="5277371"/>
            <a:ext cx="1587346" cy="1580629"/>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pic>
        <p:nvPicPr>
          <p:cNvPr id="31" name="Picture 30" descr="Burger">
            <a:extLst>
              <a:ext uri="{FF2B5EF4-FFF2-40B4-BE49-F238E27FC236}">
                <a16:creationId xmlns:a16="http://schemas.microsoft.com/office/drawing/2014/main" id="{1B9D6141-4073-A2F8-69E4-3358B982FA89}"/>
              </a:ext>
            </a:extLst>
          </p:cNvPr>
          <p:cNvPicPr>
            <a:picLocks noChangeAspect="1"/>
          </p:cNvPicPr>
          <p:nvPr/>
        </p:nvPicPr>
        <p:blipFill>
          <a:blip r:embed="rId9"/>
          <a:stretch>
            <a:fillRect/>
          </a:stretch>
        </p:blipFill>
        <p:spPr>
          <a:xfrm>
            <a:off x="7086600" y="-2339894"/>
            <a:ext cx="1828800" cy="1218438"/>
          </a:xfrm>
          <a:prstGeom prst="rect">
            <a:avLst/>
          </a:prstGeom>
        </p:spPr>
      </p:pic>
    </p:spTree>
    <p:extLst>
      <p:ext uri="{BB962C8B-B14F-4D97-AF65-F5344CB8AC3E}">
        <p14:creationId xmlns:p14="http://schemas.microsoft.com/office/powerpoint/2010/main" val="338391894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45874-F291-B706-8361-8AB468E518F6}"/>
              </a:ext>
            </a:extLst>
          </p:cNvPr>
          <p:cNvSpPr>
            <a:spLocks noGrp="1"/>
          </p:cNvSpPr>
          <p:nvPr>
            <p:ph type="title"/>
          </p:nvPr>
        </p:nvSpPr>
        <p:spPr/>
        <p:txBody>
          <a:bodyPr/>
          <a:lstStyle/>
          <a:p>
            <a:r>
              <a:rPr lang="en-US" dirty="0"/>
              <a:t>Market </a:t>
            </a:r>
            <a:r>
              <a:rPr lang="en-US" dirty="0" err="1"/>
              <a:t>Reaserch</a:t>
            </a:r>
          </a:p>
        </p:txBody>
      </p:sp>
      <p:sp>
        <p:nvSpPr>
          <p:cNvPr id="3" name="Content Placeholder 2">
            <a:extLst>
              <a:ext uri="{FF2B5EF4-FFF2-40B4-BE49-F238E27FC236}">
                <a16:creationId xmlns:a16="http://schemas.microsoft.com/office/drawing/2014/main" id="{A362F7F6-9992-5AA0-666F-B2254BAFF04F}"/>
              </a:ext>
            </a:extLst>
          </p:cNvPr>
          <p:cNvSpPr>
            <a:spLocks noGrp="1"/>
          </p:cNvSpPr>
          <p:nvPr>
            <p:ph idx="1"/>
          </p:nvPr>
        </p:nvSpPr>
        <p:spPr/>
        <p:txBody>
          <a:bodyPr vert="horz" lIns="91440" tIns="45720" rIns="91440" bIns="45720" rtlCol="0" anchor="t">
            <a:normAutofit/>
          </a:bodyPr>
          <a:lstStyle/>
          <a:p>
            <a:r>
              <a:rPr lang="en-US" sz="1800" dirty="0">
                <a:ea typeface="+mn-lt"/>
                <a:cs typeface="+mn-lt"/>
              </a:rPr>
              <a:t>Completion of an electronic questionnaire by 50 people. The results show what these people prefer to eat from the outdoor food market, due to the low prices compared to other food stores, the quality</a:t>
            </a:r>
          </a:p>
          <a:p>
            <a:r>
              <a:rPr lang="en-US" sz="1800" dirty="0">
                <a:ea typeface="+mn-lt"/>
                <a:cs typeface="+mn-lt"/>
              </a:rPr>
              <a:t>In a survey conducted in Bristol, why do customers prefer to buy food from canteens Consumers responded about the ease of purchase, the unique offers, the quality, but also the convenience, the time of receipt and access to the location of the canteen,</a:t>
            </a:r>
          </a:p>
          <a:p>
            <a:r>
              <a:rPr lang="en-US" sz="1800" dirty="0">
                <a:ea typeface="+mn-lt"/>
                <a:cs typeface="+mn-lt"/>
              </a:rPr>
              <a:t>Data from </a:t>
            </a:r>
            <a:r>
              <a:rPr lang="en-US" sz="1800" i="1" dirty="0">
                <a:ea typeface="+mn-lt"/>
                <a:cs typeface="+mn-lt"/>
              </a:rPr>
              <a:t>Visit Bristol (2024)</a:t>
            </a:r>
            <a:r>
              <a:rPr lang="en-US" sz="1800" dirty="0">
                <a:ea typeface="+mn-lt"/>
                <a:cs typeface="+mn-lt"/>
              </a:rPr>
              <a:t> and </a:t>
            </a:r>
            <a:r>
              <a:rPr lang="en-US" sz="1800" i="1" dirty="0">
                <a:ea typeface="+mn-lt"/>
                <a:cs typeface="+mn-lt"/>
              </a:rPr>
              <a:t>Mintel (2023)</a:t>
            </a:r>
            <a:r>
              <a:rPr lang="en-US" sz="1800" dirty="0">
                <a:ea typeface="+mn-lt"/>
                <a:cs typeface="+mn-lt"/>
              </a:rPr>
              <a:t> show that street food sales in the UK grew by 12% annually, and Bristol is one of the top 5 UK cities for independent food businesses</a:t>
            </a:r>
            <a:endParaRPr lang="en-US" sz="1800" dirty="0"/>
          </a:p>
        </p:txBody>
      </p:sp>
    </p:spTree>
    <p:extLst>
      <p:ext uri="{BB962C8B-B14F-4D97-AF65-F5344CB8AC3E}">
        <p14:creationId xmlns:p14="http://schemas.microsoft.com/office/powerpoint/2010/main" val="3456646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2354-9D2F-F4FF-A087-5C7CD37CA28F}"/>
              </a:ext>
            </a:extLst>
          </p:cNvPr>
          <p:cNvSpPr>
            <a:spLocks noGrp="1"/>
          </p:cNvSpPr>
          <p:nvPr>
            <p:ph type="title"/>
          </p:nvPr>
        </p:nvSpPr>
        <p:spPr>
          <a:xfrm>
            <a:off x="628650" y="163843"/>
            <a:ext cx="7886700" cy="477300"/>
          </a:xfrm>
        </p:spPr>
        <p:txBody>
          <a:bodyPr>
            <a:normAutofit fontScale="90000"/>
          </a:bodyPr>
          <a:lstStyle/>
          <a:p>
            <a:br>
              <a:rPr lang="en-US" sz="2000" b="1" dirty="0">
                <a:ea typeface="+mj-lt"/>
                <a:cs typeface="+mj-lt"/>
              </a:rPr>
            </a:br>
            <a:br>
              <a:rPr lang="en-US" sz="2000" b="1" dirty="0">
                <a:ea typeface="+mj-lt"/>
                <a:cs typeface="+mj-lt"/>
              </a:rPr>
            </a:br>
            <a:r>
              <a:rPr lang="en-US" sz="2400" b="1" dirty="0">
                <a:ea typeface="+mj-lt"/>
                <a:cs typeface="+mj-lt"/>
              </a:rPr>
              <a:t>                                    Financial Resources</a:t>
            </a:r>
            <a:r>
              <a:rPr lang="en-US" sz="2400" dirty="0">
                <a:ea typeface="+mj-lt"/>
                <a:cs typeface="+mj-lt"/>
              </a:rPr>
              <a:t> </a:t>
            </a:r>
            <a:endParaRPr lang="en-US" sz="2400" dirty="0"/>
          </a:p>
          <a:p>
            <a:pPr algn="just"/>
            <a:endParaRPr lang="en-US" sz="1200" dirty="0"/>
          </a:p>
          <a:p>
            <a:endParaRPr lang="en-US" dirty="0"/>
          </a:p>
        </p:txBody>
      </p:sp>
      <p:sp>
        <p:nvSpPr>
          <p:cNvPr id="3" name="Content Placeholder 2">
            <a:extLst>
              <a:ext uri="{FF2B5EF4-FFF2-40B4-BE49-F238E27FC236}">
                <a16:creationId xmlns:a16="http://schemas.microsoft.com/office/drawing/2014/main" id="{0C47DAD5-0723-35F2-35AB-050E112F1490}"/>
              </a:ext>
            </a:extLst>
          </p:cNvPr>
          <p:cNvSpPr>
            <a:spLocks noGrp="1"/>
          </p:cNvSpPr>
          <p:nvPr>
            <p:ph idx="1"/>
          </p:nvPr>
        </p:nvSpPr>
        <p:spPr>
          <a:xfrm>
            <a:off x="628650" y="1236154"/>
            <a:ext cx="7886700" cy="5458393"/>
          </a:xfrm>
        </p:spPr>
        <p:txBody>
          <a:bodyPr vert="horz" lIns="91440" tIns="45720" rIns="91440" bIns="45720" rtlCol="0" anchor="t">
            <a:noAutofit/>
          </a:bodyPr>
          <a:lstStyle/>
          <a:p>
            <a:r>
              <a:rPr lang="en-US" sz="1800" dirty="0">
                <a:latin typeface="Aptos Display"/>
              </a:rPr>
              <a:t>The initial capital required to start the business is 25,000 pounds, assuming that the canteen is second-hand,</a:t>
            </a:r>
          </a:p>
          <a:p>
            <a:r>
              <a:rPr lang="en-US" sz="1800" dirty="0">
                <a:ea typeface="+mn-lt"/>
                <a:cs typeface="+mn-lt"/>
              </a:rPr>
              <a:t>The money can be obtained from personal savings and partial help from friends</a:t>
            </a:r>
          </a:p>
          <a:p>
            <a:r>
              <a:rPr lang="en-US" sz="1800" b="1" dirty="0">
                <a:ea typeface="+mn-lt"/>
                <a:cs typeface="+mn-lt"/>
              </a:rPr>
              <a:t>Start-up Capital:</a:t>
            </a:r>
            <a:r>
              <a:rPr lang="en-US" sz="1800" dirty="0">
                <a:ea typeface="+mn-lt"/>
                <a:cs typeface="+mn-lt"/>
              </a:rPr>
              <a:t> £25,000 </a:t>
            </a:r>
            <a:endParaRPr lang="en-US" sz="1800"/>
          </a:p>
          <a:p>
            <a:r>
              <a:rPr lang="en-US" sz="1800" b="1" dirty="0">
                <a:ea typeface="+mn-lt"/>
                <a:cs typeface="+mn-lt"/>
              </a:rPr>
              <a:t>Breakdown:</a:t>
            </a:r>
            <a:r>
              <a:rPr lang="en-US" sz="1800" dirty="0">
                <a:ea typeface="+mn-lt"/>
                <a:cs typeface="+mn-lt"/>
              </a:rPr>
              <a:t> </a:t>
            </a:r>
            <a:endParaRPr lang="en-US" sz="1800"/>
          </a:p>
          <a:p>
            <a:r>
              <a:rPr lang="en-US" sz="1800" dirty="0">
                <a:ea typeface="+mn-lt"/>
                <a:cs typeface="+mn-lt"/>
              </a:rPr>
              <a:t>Food truck and equipment: £20,000</a:t>
            </a:r>
            <a:br>
              <a:rPr lang="en-US" sz="1800" dirty="0">
                <a:ea typeface="+mn-lt"/>
                <a:cs typeface="+mn-lt"/>
              </a:rPr>
            </a:br>
            <a:r>
              <a:rPr lang="en-US" sz="1800" dirty="0">
                <a:ea typeface="+mn-lt"/>
                <a:cs typeface="+mn-lt"/>
              </a:rPr>
              <a:t> Permits and </a:t>
            </a:r>
            <a:r>
              <a:rPr lang="en-US" sz="1800" dirty="0" err="1">
                <a:ea typeface="+mn-lt"/>
                <a:cs typeface="+mn-lt"/>
              </a:rPr>
              <a:t>licences</a:t>
            </a:r>
            <a:r>
              <a:rPr lang="en-US" sz="1800" dirty="0">
                <a:ea typeface="+mn-lt"/>
                <a:cs typeface="+mn-lt"/>
              </a:rPr>
              <a:t>: £1,000</a:t>
            </a:r>
            <a:br>
              <a:rPr lang="en-US" sz="1800" dirty="0">
                <a:ea typeface="+mn-lt"/>
                <a:cs typeface="+mn-lt"/>
              </a:rPr>
            </a:br>
            <a:r>
              <a:rPr lang="en-US" sz="1800" dirty="0">
                <a:ea typeface="+mn-lt"/>
                <a:cs typeface="+mn-lt"/>
              </a:rPr>
              <a:t> Initial stock and supplies: £2,000</a:t>
            </a:r>
            <a:br>
              <a:rPr lang="en-US" sz="1800" dirty="0">
                <a:ea typeface="+mn-lt"/>
                <a:cs typeface="+mn-lt"/>
              </a:rPr>
            </a:br>
            <a:r>
              <a:rPr lang="en-US" sz="1800" dirty="0">
                <a:ea typeface="+mn-lt"/>
                <a:cs typeface="+mn-lt"/>
              </a:rPr>
              <a:t> Marketing: £1,000</a:t>
            </a:r>
            <a:br>
              <a:rPr lang="en-US" sz="1800" dirty="0">
                <a:ea typeface="+mn-lt"/>
                <a:cs typeface="+mn-lt"/>
              </a:rPr>
            </a:br>
            <a:r>
              <a:rPr lang="en-US" sz="1800" dirty="0">
                <a:ea typeface="+mn-lt"/>
                <a:cs typeface="+mn-lt"/>
              </a:rPr>
              <a:t> Contingency: £500</a:t>
            </a:r>
            <a:endParaRPr lang="en-US" sz="1800" dirty="0"/>
          </a:p>
          <a:p>
            <a:r>
              <a:rPr lang="en-US" sz="1800" b="1" dirty="0">
                <a:ea typeface="+mn-lt"/>
                <a:cs typeface="+mn-lt"/>
              </a:rPr>
              <a:t>Monthly Expenses:</a:t>
            </a:r>
            <a:r>
              <a:rPr lang="en-US" sz="1800" dirty="0">
                <a:ea typeface="+mn-lt"/>
                <a:cs typeface="+mn-lt"/>
              </a:rPr>
              <a:t> </a:t>
            </a:r>
            <a:endParaRPr lang="en-US" sz="1800">
              <a:ea typeface="+mn-lt"/>
              <a:cs typeface="+mn-lt"/>
            </a:endParaRPr>
          </a:p>
          <a:p>
            <a:pPr marL="0" indent="0">
              <a:buNone/>
            </a:pPr>
            <a:r>
              <a:rPr lang="en-US" sz="1800" dirty="0">
                <a:ea typeface="+mn-lt"/>
                <a:cs typeface="+mn-lt"/>
              </a:rPr>
              <a:t>Ingredients: £2,000</a:t>
            </a:r>
            <a:br>
              <a:rPr lang="en-US" sz="1800" dirty="0">
                <a:ea typeface="+mn-lt"/>
                <a:cs typeface="+mn-lt"/>
              </a:rPr>
            </a:br>
            <a:r>
              <a:rPr lang="en-US" sz="1800" dirty="0">
                <a:ea typeface="+mn-lt"/>
                <a:cs typeface="+mn-lt"/>
              </a:rPr>
              <a:t> Wages: £1,800</a:t>
            </a:r>
            <a:br>
              <a:rPr lang="en-US" sz="1800" dirty="0">
                <a:ea typeface="+mn-lt"/>
                <a:cs typeface="+mn-lt"/>
              </a:rPr>
            </a:br>
            <a:r>
              <a:rPr lang="en-US" sz="1800" dirty="0">
                <a:ea typeface="+mn-lt"/>
                <a:cs typeface="+mn-lt"/>
              </a:rPr>
              <a:t> Fuel and maintenance: £300</a:t>
            </a:r>
            <a:br>
              <a:rPr lang="en-US" sz="1800" dirty="0">
                <a:ea typeface="+mn-lt"/>
                <a:cs typeface="+mn-lt"/>
              </a:rPr>
            </a:br>
            <a:r>
              <a:rPr lang="en-US" sz="1800" dirty="0">
                <a:ea typeface="+mn-lt"/>
                <a:cs typeface="+mn-lt"/>
              </a:rPr>
              <a:t> Loan repayments: £350</a:t>
            </a:r>
            <a:br>
              <a:rPr lang="en-US" sz="1800" dirty="0">
                <a:ea typeface="+mn-lt"/>
                <a:cs typeface="+mn-lt"/>
              </a:rPr>
            </a:br>
            <a:r>
              <a:rPr lang="en-US" sz="1800" dirty="0">
                <a:ea typeface="+mn-lt"/>
                <a:cs typeface="+mn-lt"/>
              </a:rPr>
              <a:t> Miscellaneous: £200</a:t>
            </a:r>
            <a:endParaRPr lang="en-US" sz="1800" dirty="0"/>
          </a:p>
          <a:p>
            <a:endParaRPr lang="en-US" dirty="0"/>
          </a:p>
        </p:txBody>
      </p:sp>
    </p:spTree>
    <p:extLst>
      <p:ext uri="{BB962C8B-B14F-4D97-AF65-F5344CB8AC3E}">
        <p14:creationId xmlns:p14="http://schemas.microsoft.com/office/powerpoint/2010/main" val="374703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46065"/>
            <a:ext cx="9144000" cy="55241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B68EC019-2204-DC59-F117-31DE247A113F}"/>
              </a:ext>
            </a:extLst>
          </p:cNvPr>
          <p:cNvSpPr>
            <a:spLocks noGrp="1"/>
          </p:cNvSpPr>
          <p:nvPr>
            <p:ph type="title"/>
          </p:nvPr>
        </p:nvSpPr>
        <p:spPr>
          <a:xfrm>
            <a:off x="417399" y="1339850"/>
            <a:ext cx="8408194" cy="558627"/>
          </a:xfrm>
        </p:spPr>
        <p:txBody>
          <a:bodyPr vert="horz" lIns="68580" tIns="34290" rIns="68580" bIns="34290" rtlCol="0" anchor="ctr">
            <a:normAutofit/>
          </a:bodyPr>
          <a:lstStyle/>
          <a:p>
            <a:pPr algn="ctr"/>
            <a:r>
              <a:rPr lang="en-US" sz="2400" dirty="0">
                <a:solidFill>
                  <a:schemeClr val="bg1"/>
                </a:solidFill>
              </a:rPr>
              <a:t>Month Cashflow 12 Months</a:t>
            </a:r>
            <a:endParaRPr lang="en-US" sz="2400" kern="1200" dirty="0">
              <a:solidFill>
                <a:schemeClr val="bg1"/>
              </a:solidFill>
              <a:latin typeface="+mj-lt"/>
              <a:ea typeface="+mj-ea"/>
              <a:cs typeface="+mj-cs"/>
            </a:endParaRPr>
          </a:p>
        </p:txBody>
      </p:sp>
      <p:graphicFrame>
        <p:nvGraphicFramePr>
          <p:cNvPr id="9" name="Table 8">
            <a:extLst>
              <a:ext uri="{FF2B5EF4-FFF2-40B4-BE49-F238E27FC236}">
                <a16:creationId xmlns:a16="http://schemas.microsoft.com/office/drawing/2014/main" id="{C582C1C2-11F0-E72D-4A0D-CFD9AF850092}"/>
              </a:ext>
            </a:extLst>
          </p:cNvPr>
          <p:cNvGraphicFramePr>
            <a:graphicFrameLocks noGrp="1"/>
          </p:cNvGraphicFramePr>
          <p:nvPr>
            <p:extLst>
              <p:ext uri="{D42A27DB-BD31-4B8C-83A1-F6EECF244321}">
                <p14:modId xmlns:p14="http://schemas.microsoft.com/office/powerpoint/2010/main" val="2022415652"/>
              </p:ext>
            </p:extLst>
          </p:nvPr>
        </p:nvGraphicFramePr>
        <p:xfrm>
          <a:off x="865171" y="2113670"/>
          <a:ext cx="7413669" cy="3588463"/>
        </p:xfrm>
        <a:graphic>
          <a:graphicData uri="http://schemas.openxmlformats.org/drawingml/2006/table">
            <a:tbl>
              <a:tblPr firstRow="1" bandRow="1">
                <a:tableStyleId>{8799B23B-EC83-4686-B30A-512413B5E67A}</a:tableStyleId>
              </a:tblPr>
              <a:tblGrid>
                <a:gridCol w="1368076">
                  <a:extLst>
                    <a:ext uri="{9D8B030D-6E8A-4147-A177-3AD203B41FA5}">
                      <a16:colId xmlns:a16="http://schemas.microsoft.com/office/drawing/2014/main" val="3312368350"/>
                    </a:ext>
                  </a:extLst>
                </a:gridCol>
                <a:gridCol w="454832">
                  <a:extLst>
                    <a:ext uri="{9D8B030D-6E8A-4147-A177-3AD203B41FA5}">
                      <a16:colId xmlns:a16="http://schemas.microsoft.com/office/drawing/2014/main" val="995198231"/>
                    </a:ext>
                  </a:extLst>
                </a:gridCol>
                <a:gridCol w="507763">
                  <a:extLst>
                    <a:ext uri="{9D8B030D-6E8A-4147-A177-3AD203B41FA5}">
                      <a16:colId xmlns:a16="http://schemas.microsoft.com/office/drawing/2014/main" val="3569381794"/>
                    </a:ext>
                  </a:extLst>
                </a:gridCol>
                <a:gridCol w="454832">
                  <a:extLst>
                    <a:ext uri="{9D8B030D-6E8A-4147-A177-3AD203B41FA5}">
                      <a16:colId xmlns:a16="http://schemas.microsoft.com/office/drawing/2014/main" val="300752073"/>
                    </a:ext>
                  </a:extLst>
                </a:gridCol>
                <a:gridCol w="454832">
                  <a:extLst>
                    <a:ext uri="{9D8B030D-6E8A-4147-A177-3AD203B41FA5}">
                      <a16:colId xmlns:a16="http://schemas.microsoft.com/office/drawing/2014/main" val="3468678115"/>
                    </a:ext>
                  </a:extLst>
                </a:gridCol>
                <a:gridCol w="454832">
                  <a:extLst>
                    <a:ext uri="{9D8B030D-6E8A-4147-A177-3AD203B41FA5}">
                      <a16:colId xmlns:a16="http://schemas.microsoft.com/office/drawing/2014/main" val="3035092229"/>
                    </a:ext>
                  </a:extLst>
                </a:gridCol>
                <a:gridCol w="454832">
                  <a:extLst>
                    <a:ext uri="{9D8B030D-6E8A-4147-A177-3AD203B41FA5}">
                      <a16:colId xmlns:a16="http://schemas.microsoft.com/office/drawing/2014/main" val="4003146936"/>
                    </a:ext>
                  </a:extLst>
                </a:gridCol>
                <a:gridCol w="454832">
                  <a:extLst>
                    <a:ext uri="{9D8B030D-6E8A-4147-A177-3AD203B41FA5}">
                      <a16:colId xmlns:a16="http://schemas.microsoft.com/office/drawing/2014/main" val="2392224657"/>
                    </a:ext>
                  </a:extLst>
                </a:gridCol>
                <a:gridCol w="454832">
                  <a:extLst>
                    <a:ext uri="{9D8B030D-6E8A-4147-A177-3AD203B41FA5}">
                      <a16:colId xmlns:a16="http://schemas.microsoft.com/office/drawing/2014/main" val="2502633554"/>
                    </a:ext>
                  </a:extLst>
                </a:gridCol>
                <a:gridCol w="613208">
                  <a:extLst>
                    <a:ext uri="{9D8B030D-6E8A-4147-A177-3AD203B41FA5}">
                      <a16:colId xmlns:a16="http://schemas.microsoft.com/office/drawing/2014/main" val="2383749562"/>
                    </a:ext>
                  </a:extLst>
                </a:gridCol>
                <a:gridCol w="571633">
                  <a:extLst>
                    <a:ext uri="{9D8B030D-6E8A-4147-A177-3AD203B41FA5}">
                      <a16:colId xmlns:a16="http://schemas.microsoft.com/office/drawing/2014/main" val="4147981332"/>
                    </a:ext>
                  </a:extLst>
                </a:gridCol>
                <a:gridCol w="581580">
                  <a:extLst>
                    <a:ext uri="{9D8B030D-6E8A-4147-A177-3AD203B41FA5}">
                      <a16:colId xmlns:a16="http://schemas.microsoft.com/office/drawing/2014/main" val="3879327337"/>
                    </a:ext>
                  </a:extLst>
                </a:gridCol>
                <a:gridCol w="587585">
                  <a:extLst>
                    <a:ext uri="{9D8B030D-6E8A-4147-A177-3AD203B41FA5}">
                      <a16:colId xmlns:a16="http://schemas.microsoft.com/office/drawing/2014/main" val="1037371313"/>
                    </a:ext>
                  </a:extLst>
                </a:gridCol>
              </a:tblGrid>
              <a:tr h="292797">
                <a:tc>
                  <a:txBody>
                    <a:bodyPr/>
                    <a:lstStyle/>
                    <a:p>
                      <a:pPr rtl="0" fontAlgn="b">
                        <a:buNone/>
                      </a:pPr>
                      <a:r>
                        <a:rPr lang="en-US" sz="900" dirty="0">
                          <a:solidFill>
                            <a:srgbClr val="FF0000"/>
                          </a:solidFill>
                          <a:effectLst/>
                        </a:rPr>
                        <a:t>Month Cash Flow Summary</a:t>
                      </a:r>
                    </a:p>
                  </a:txBody>
                  <a:tcPr marL="0" marR="0"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extLst>
                  <a:ext uri="{0D108BD9-81ED-4DB2-BD59-A6C34878D82A}">
                    <a16:rowId xmlns:a16="http://schemas.microsoft.com/office/drawing/2014/main" val="4163508611"/>
                  </a:ext>
                </a:extLst>
              </a:tr>
              <a:tr h="169255">
                <a:tc>
                  <a:txBody>
                    <a:bodyPr/>
                    <a:lstStyle/>
                    <a:p>
                      <a:pPr rtl="0" fontAlgn="b">
                        <a:buNone/>
                      </a:pPr>
                      <a:r>
                        <a:rPr lang="en-US" sz="900" dirty="0">
                          <a:effectLst/>
                        </a:rPr>
                        <a:t>Income</a:t>
                      </a:r>
                    </a:p>
                  </a:txBody>
                  <a:tcPr marL="13859" marR="13859" marT="9239" marB="9239" anchor="b"/>
                </a:tc>
                <a:tc>
                  <a:txBody>
                    <a:bodyPr/>
                    <a:lstStyle/>
                    <a:p>
                      <a:pPr rtl="0" fontAlgn="b">
                        <a:buNone/>
                      </a:pPr>
                      <a:r>
                        <a:rPr lang="en-US" sz="900" dirty="0">
                          <a:effectLst/>
                        </a:rPr>
                        <a:t>January</a:t>
                      </a:r>
                    </a:p>
                  </a:txBody>
                  <a:tcPr marL="13859" marR="13859" marT="9239" marB="9239" anchor="b"/>
                </a:tc>
                <a:tc>
                  <a:txBody>
                    <a:bodyPr/>
                    <a:lstStyle/>
                    <a:p>
                      <a:pPr rtl="0" fontAlgn="b">
                        <a:buNone/>
                      </a:pPr>
                      <a:r>
                        <a:rPr lang="en-US" sz="900" dirty="0">
                          <a:effectLst/>
                        </a:rPr>
                        <a:t>February</a:t>
                      </a:r>
                    </a:p>
                  </a:txBody>
                  <a:tcPr marL="13859" marR="13859" marT="9239" marB="9239" anchor="b"/>
                </a:tc>
                <a:tc>
                  <a:txBody>
                    <a:bodyPr/>
                    <a:lstStyle/>
                    <a:p>
                      <a:pPr rtl="0" fontAlgn="b">
                        <a:buNone/>
                      </a:pPr>
                      <a:r>
                        <a:rPr lang="en-US" sz="900" dirty="0">
                          <a:effectLst/>
                        </a:rPr>
                        <a:t>March</a:t>
                      </a:r>
                    </a:p>
                  </a:txBody>
                  <a:tcPr marL="13859" marR="13859" marT="9239" marB="9239" anchor="b"/>
                </a:tc>
                <a:tc>
                  <a:txBody>
                    <a:bodyPr/>
                    <a:lstStyle/>
                    <a:p>
                      <a:pPr rtl="0" fontAlgn="b">
                        <a:buNone/>
                      </a:pPr>
                      <a:r>
                        <a:rPr lang="en-US" sz="900" dirty="0">
                          <a:effectLst/>
                        </a:rPr>
                        <a:t>April</a:t>
                      </a:r>
                    </a:p>
                  </a:txBody>
                  <a:tcPr marL="13859" marR="13859" marT="9239" marB="9239" anchor="b"/>
                </a:tc>
                <a:tc>
                  <a:txBody>
                    <a:bodyPr/>
                    <a:lstStyle/>
                    <a:p>
                      <a:pPr rtl="0" fontAlgn="b">
                        <a:buNone/>
                      </a:pPr>
                      <a:r>
                        <a:rPr lang="en-US" sz="900" dirty="0">
                          <a:effectLst/>
                        </a:rPr>
                        <a:t>May</a:t>
                      </a:r>
                    </a:p>
                  </a:txBody>
                  <a:tcPr marL="13859" marR="13859" marT="9239" marB="9239" anchor="b"/>
                </a:tc>
                <a:tc>
                  <a:txBody>
                    <a:bodyPr/>
                    <a:lstStyle/>
                    <a:p>
                      <a:pPr rtl="0" fontAlgn="b">
                        <a:buNone/>
                      </a:pPr>
                      <a:r>
                        <a:rPr lang="en-US" sz="900" dirty="0">
                          <a:effectLst/>
                        </a:rPr>
                        <a:t>June</a:t>
                      </a:r>
                    </a:p>
                  </a:txBody>
                  <a:tcPr marL="13859" marR="13859" marT="9239" marB="9239" anchor="b"/>
                </a:tc>
                <a:tc>
                  <a:txBody>
                    <a:bodyPr/>
                    <a:lstStyle/>
                    <a:p>
                      <a:pPr rtl="0" fontAlgn="b">
                        <a:buNone/>
                      </a:pPr>
                      <a:r>
                        <a:rPr lang="en-US" sz="900" dirty="0">
                          <a:effectLst/>
                        </a:rPr>
                        <a:t>July</a:t>
                      </a:r>
                    </a:p>
                  </a:txBody>
                  <a:tcPr marL="13859" marR="13859" marT="9239" marB="9239" anchor="b"/>
                </a:tc>
                <a:tc>
                  <a:txBody>
                    <a:bodyPr/>
                    <a:lstStyle/>
                    <a:p>
                      <a:pPr rtl="0" fontAlgn="b">
                        <a:buNone/>
                      </a:pPr>
                      <a:r>
                        <a:rPr lang="en-US" sz="900" dirty="0">
                          <a:effectLst/>
                        </a:rPr>
                        <a:t>August</a:t>
                      </a:r>
                    </a:p>
                  </a:txBody>
                  <a:tcPr marL="13859" marR="13859" marT="9239" marB="9239" anchor="b"/>
                </a:tc>
                <a:tc>
                  <a:txBody>
                    <a:bodyPr/>
                    <a:lstStyle/>
                    <a:p>
                      <a:pPr rtl="0" fontAlgn="b">
                        <a:buNone/>
                      </a:pPr>
                      <a:r>
                        <a:rPr lang="en-US" sz="900" dirty="0">
                          <a:effectLst/>
                        </a:rPr>
                        <a:t>September</a:t>
                      </a:r>
                    </a:p>
                  </a:txBody>
                  <a:tcPr marL="13859" marR="13859" marT="9239" marB="9239" anchor="b"/>
                </a:tc>
                <a:tc>
                  <a:txBody>
                    <a:bodyPr/>
                    <a:lstStyle/>
                    <a:p>
                      <a:pPr rtl="0" fontAlgn="b">
                        <a:buNone/>
                      </a:pPr>
                      <a:r>
                        <a:rPr lang="en-US" sz="900" dirty="0" err="1">
                          <a:effectLst/>
                        </a:rPr>
                        <a:t>Octomber</a:t>
                      </a:r>
                    </a:p>
                  </a:txBody>
                  <a:tcPr marL="13859" marR="13859" marT="9239" marB="9239" anchor="b"/>
                </a:tc>
                <a:tc>
                  <a:txBody>
                    <a:bodyPr/>
                    <a:lstStyle/>
                    <a:p>
                      <a:pPr rtl="0" fontAlgn="b">
                        <a:buNone/>
                      </a:pPr>
                      <a:r>
                        <a:rPr lang="en-US" sz="900" dirty="0">
                          <a:effectLst/>
                        </a:rPr>
                        <a:t>November</a:t>
                      </a:r>
                    </a:p>
                  </a:txBody>
                  <a:tcPr marL="13859" marR="13859" marT="9239" marB="9239" anchor="b"/>
                </a:tc>
                <a:tc>
                  <a:txBody>
                    <a:bodyPr/>
                    <a:lstStyle/>
                    <a:p>
                      <a:pPr rtl="0" fontAlgn="b">
                        <a:buNone/>
                      </a:pPr>
                      <a:r>
                        <a:rPr lang="en-US" sz="900" dirty="0">
                          <a:effectLst/>
                        </a:rPr>
                        <a:t>December</a:t>
                      </a:r>
                    </a:p>
                  </a:txBody>
                  <a:tcPr marL="13859" marR="13859" marT="9239" marB="9239" anchor="b"/>
                </a:tc>
                <a:extLst>
                  <a:ext uri="{0D108BD9-81ED-4DB2-BD59-A6C34878D82A}">
                    <a16:rowId xmlns:a16="http://schemas.microsoft.com/office/drawing/2014/main" val="1796007579"/>
                  </a:ext>
                </a:extLst>
              </a:tr>
              <a:tr h="169255">
                <a:tc>
                  <a:txBody>
                    <a:bodyPr/>
                    <a:lstStyle/>
                    <a:p>
                      <a:pPr rtl="0" fontAlgn="b">
                        <a:buNone/>
                      </a:pPr>
                      <a:r>
                        <a:rPr lang="en-US" sz="900" dirty="0">
                          <a:effectLst/>
                        </a:rPr>
                        <a:t>sales</a:t>
                      </a:r>
                    </a:p>
                  </a:txBody>
                  <a:tcPr marL="13859" marR="13859" marT="9239" marB="9239" anchor="b"/>
                </a:tc>
                <a:tc>
                  <a:txBody>
                    <a:bodyPr/>
                    <a:lstStyle/>
                    <a:p>
                      <a:pPr algn="r" rtl="0" fontAlgn="b">
                        <a:buNone/>
                      </a:pPr>
                      <a:r>
                        <a:rPr lang="en-US" sz="900" dirty="0">
                          <a:effectLst/>
                        </a:rPr>
                        <a:t>12975</a:t>
                      </a:r>
                    </a:p>
                  </a:txBody>
                  <a:tcPr marL="13859" marR="13859" marT="9239" marB="9239" anchor="b"/>
                </a:tc>
                <a:tc>
                  <a:txBody>
                    <a:bodyPr/>
                    <a:lstStyle/>
                    <a:p>
                      <a:pPr algn="r" rtl="0" fontAlgn="b">
                        <a:buNone/>
                      </a:pPr>
                      <a:r>
                        <a:rPr lang="en-US" sz="900" dirty="0">
                          <a:effectLst/>
                        </a:rPr>
                        <a:t>13500</a:t>
                      </a:r>
                    </a:p>
                  </a:txBody>
                  <a:tcPr marL="13859" marR="13859" marT="9239" marB="9239" anchor="b"/>
                </a:tc>
                <a:tc>
                  <a:txBody>
                    <a:bodyPr/>
                    <a:lstStyle/>
                    <a:p>
                      <a:pPr algn="r" rtl="0" fontAlgn="b">
                        <a:buNone/>
                      </a:pPr>
                      <a:r>
                        <a:rPr lang="en-US" sz="900" dirty="0">
                          <a:effectLst/>
                        </a:rPr>
                        <a:t>14500</a:t>
                      </a:r>
                    </a:p>
                  </a:txBody>
                  <a:tcPr marL="13859" marR="13859" marT="9239" marB="9239" anchor="b"/>
                </a:tc>
                <a:tc>
                  <a:txBody>
                    <a:bodyPr/>
                    <a:lstStyle/>
                    <a:p>
                      <a:pPr algn="r" rtl="0" fontAlgn="b">
                        <a:buNone/>
                      </a:pPr>
                      <a:r>
                        <a:rPr lang="en-US" sz="900" dirty="0">
                          <a:effectLst/>
                        </a:rPr>
                        <a:t>15000</a:t>
                      </a:r>
                    </a:p>
                  </a:txBody>
                  <a:tcPr marL="13859" marR="13859" marT="9239" marB="9239" anchor="b"/>
                </a:tc>
                <a:tc>
                  <a:txBody>
                    <a:bodyPr/>
                    <a:lstStyle/>
                    <a:p>
                      <a:pPr algn="r" rtl="0" fontAlgn="b">
                        <a:buNone/>
                      </a:pPr>
                      <a:r>
                        <a:rPr lang="en-US" sz="900" dirty="0">
                          <a:effectLst/>
                        </a:rPr>
                        <a:t>15000</a:t>
                      </a:r>
                    </a:p>
                  </a:txBody>
                  <a:tcPr marL="13859" marR="13859" marT="9239" marB="9239" anchor="b"/>
                </a:tc>
                <a:tc>
                  <a:txBody>
                    <a:bodyPr/>
                    <a:lstStyle/>
                    <a:p>
                      <a:pPr algn="r" rtl="0" fontAlgn="b">
                        <a:buNone/>
                      </a:pPr>
                      <a:r>
                        <a:rPr lang="en-US" sz="900" dirty="0">
                          <a:effectLst/>
                        </a:rPr>
                        <a:t>16000</a:t>
                      </a:r>
                    </a:p>
                  </a:txBody>
                  <a:tcPr marL="13859" marR="13859" marT="9239" marB="9239" anchor="b"/>
                </a:tc>
                <a:tc>
                  <a:txBody>
                    <a:bodyPr/>
                    <a:lstStyle/>
                    <a:p>
                      <a:pPr algn="r" rtl="0" fontAlgn="b">
                        <a:buNone/>
                      </a:pPr>
                      <a:r>
                        <a:rPr lang="en-US" sz="900" dirty="0">
                          <a:effectLst/>
                        </a:rPr>
                        <a:t>16500</a:t>
                      </a:r>
                    </a:p>
                  </a:txBody>
                  <a:tcPr marL="13859" marR="13859" marT="9239" marB="9239" anchor="b"/>
                </a:tc>
                <a:tc>
                  <a:txBody>
                    <a:bodyPr/>
                    <a:lstStyle/>
                    <a:p>
                      <a:pPr algn="r" rtl="0" fontAlgn="b">
                        <a:buNone/>
                      </a:pPr>
                      <a:r>
                        <a:rPr lang="en-US" sz="900" dirty="0">
                          <a:effectLst/>
                        </a:rPr>
                        <a:t>17000</a:t>
                      </a:r>
                    </a:p>
                  </a:txBody>
                  <a:tcPr marL="13859" marR="13859" marT="9239" marB="9239" anchor="b"/>
                </a:tc>
                <a:tc>
                  <a:txBody>
                    <a:bodyPr/>
                    <a:lstStyle/>
                    <a:p>
                      <a:pPr algn="r" rtl="0" fontAlgn="b">
                        <a:buNone/>
                      </a:pPr>
                      <a:r>
                        <a:rPr lang="en-US" sz="900" dirty="0">
                          <a:effectLst/>
                        </a:rPr>
                        <a:t>17000</a:t>
                      </a:r>
                    </a:p>
                  </a:txBody>
                  <a:tcPr marL="13859" marR="13859" marT="9239" marB="9239" anchor="b"/>
                </a:tc>
                <a:tc>
                  <a:txBody>
                    <a:bodyPr/>
                    <a:lstStyle/>
                    <a:p>
                      <a:pPr algn="r" rtl="0" fontAlgn="b">
                        <a:buNone/>
                      </a:pPr>
                      <a:r>
                        <a:rPr lang="en-US" sz="900" dirty="0">
                          <a:effectLst/>
                        </a:rPr>
                        <a:t>14000</a:t>
                      </a:r>
                    </a:p>
                  </a:txBody>
                  <a:tcPr marL="13859" marR="13859" marT="9239" marB="9239" anchor="b"/>
                </a:tc>
                <a:tc>
                  <a:txBody>
                    <a:bodyPr/>
                    <a:lstStyle/>
                    <a:p>
                      <a:pPr algn="r" rtl="0" fontAlgn="b">
                        <a:buNone/>
                      </a:pPr>
                      <a:r>
                        <a:rPr lang="en-US" sz="900" dirty="0">
                          <a:effectLst/>
                        </a:rPr>
                        <a:t>13000</a:t>
                      </a:r>
                    </a:p>
                  </a:txBody>
                  <a:tcPr marL="13859" marR="13859" marT="9239" marB="9239" anchor="b"/>
                </a:tc>
                <a:tc>
                  <a:txBody>
                    <a:bodyPr/>
                    <a:lstStyle/>
                    <a:p>
                      <a:pPr algn="r" rtl="0" fontAlgn="b">
                        <a:buNone/>
                      </a:pPr>
                      <a:r>
                        <a:rPr lang="en-US" sz="900" dirty="0">
                          <a:effectLst/>
                        </a:rPr>
                        <a:t>10000</a:t>
                      </a:r>
                    </a:p>
                  </a:txBody>
                  <a:tcPr marL="13859" marR="13859" marT="9239" marB="9239" anchor="b"/>
                </a:tc>
                <a:extLst>
                  <a:ext uri="{0D108BD9-81ED-4DB2-BD59-A6C34878D82A}">
                    <a16:rowId xmlns:a16="http://schemas.microsoft.com/office/drawing/2014/main" val="3199244962"/>
                  </a:ext>
                </a:extLst>
              </a:tr>
              <a:tr h="169255">
                <a:tc>
                  <a:txBody>
                    <a:bodyPr/>
                    <a:lstStyle/>
                    <a:p>
                      <a:pPr rtl="0" fontAlgn="b">
                        <a:buNone/>
                      </a:pPr>
                      <a:r>
                        <a:rPr lang="en-US" sz="900">
                          <a:effectLst/>
                        </a:rPr>
                        <a:t>Personal investment</a:t>
                      </a:r>
                    </a:p>
                  </a:txBody>
                  <a:tcPr marL="13859" marR="13859" marT="9239" marB="9239" anchor="b"/>
                </a:tc>
                <a:tc>
                  <a:txBody>
                    <a:bodyPr/>
                    <a:lstStyle/>
                    <a:p>
                      <a:pPr algn="r" rtl="0" fontAlgn="b">
                        <a:buNone/>
                      </a:pPr>
                      <a:r>
                        <a:rPr lang="en-US" sz="900" dirty="0">
                          <a:effectLst/>
                        </a:rPr>
                        <a:t>25000</a:t>
                      </a: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algn="r" rtl="0" fontAlgn="b">
                        <a:buNone/>
                      </a:pPr>
                      <a:r>
                        <a:rPr lang="en-US" sz="900" dirty="0">
                          <a:effectLst/>
                        </a:rPr>
                        <a:t>0</a:t>
                      </a:r>
                    </a:p>
                  </a:txBody>
                  <a:tcPr marL="13859" marR="13859" marT="9239" marB="9239" anchor="b"/>
                </a:tc>
                <a:tc>
                  <a:txBody>
                    <a:bodyPr/>
                    <a:lstStyle/>
                    <a:p>
                      <a:pPr algn="r" rtl="0" fontAlgn="b">
                        <a:buNone/>
                      </a:pPr>
                      <a:r>
                        <a:rPr lang="en-US" sz="900" dirty="0">
                          <a:effectLst/>
                        </a:rPr>
                        <a:t>0</a:t>
                      </a: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extLst>
                  <a:ext uri="{0D108BD9-81ED-4DB2-BD59-A6C34878D82A}">
                    <a16:rowId xmlns:a16="http://schemas.microsoft.com/office/drawing/2014/main" val="1355402489"/>
                  </a:ext>
                </a:extLst>
              </a:tr>
              <a:tr h="169255">
                <a:tc>
                  <a:txBody>
                    <a:bodyPr/>
                    <a:lstStyle/>
                    <a:p>
                      <a:pPr rtl="0" fontAlgn="b">
                        <a:buNone/>
                      </a:pPr>
                      <a:r>
                        <a:rPr lang="en-US" sz="900">
                          <a:effectLst/>
                        </a:rPr>
                        <a:t>Total Income</a:t>
                      </a:r>
                    </a:p>
                  </a:txBody>
                  <a:tcPr marL="13859" marR="13859" marT="9239" marB="9239" anchor="b"/>
                </a:tc>
                <a:tc>
                  <a:txBody>
                    <a:bodyPr/>
                    <a:lstStyle/>
                    <a:p>
                      <a:pPr algn="r" rtl="0" fontAlgn="b">
                        <a:buNone/>
                      </a:pPr>
                      <a:r>
                        <a:rPr lang="en-US" sz="900" dirty="0">
                          <a:effectLst/>
                        </a:rPr>
                        <a:t>37975</a:t>
                      </a:r>
                    </a:p>
                  </a:txBody>
                  <a:tcPr marL="13859" marR="13859" marT="9239" marB="9239" anchor="b"/>
                </a:tc>
                <a:tc>
                  <a:txBody>
                    <a:bodyPr/>
                    <a:lstStyle/>
                    <a:p>
                      <a:pPr algn="r" rtl="0" fontAlgn="b">
                        <a:buNone/>
                      </a:pPr>
                      <a:r>
                        <a:rPr lang="en-US" sz="900" dirty="0">
                          <a:effectLst/>
                        </a:rPr>
                        <a:t>13500</a:t>
                      </a:r>
                    </a:p>
                  </a:txBody>
                  <a:tcPr marL="13859" marR="13859" marT="9239" marB="9239" anchor="b"/>
                </a:tc>
                <a:tc>
                  <a:txBody>
                    <a:bodyPr/>
                    <a:lstStyle/>
                    <a:p>
                      <a:pPr algn="r" rtl="0" fontAlgn="b">
                        <a:buNone/>
                      </a:pPr>
                      <a:r>
                        <a:rPr lang="en-US" sz="900" dirty="0">
                          <a:effectLst/>
                        </a:rPr>
                        <a:t>14500</a:t>
                      </a:r>
                    </a:p>
                  </a:txBody>
                  <a:tcPr marL="13859" marR="13859" marT="9239" marB="9239" anchor="b"/>
                </a:tc>
                <a:tc>
                  <a:txBody>
                    <a:bodyPr/>
                    <a:lstStyle/>
                    <a:p>
                      <a:pPr algn="r" rtl="0" fontAlgn="b">
                        <a:buNone/>
                      </a:pPr>
                      <a:r>
                        <a:rPr lang="en-US" sz="900" dirty="0">
                          <a:effectLst/>
                        </a:rPr>
                        <a:t>15000</a:t>
                      </a:r>
                    </a:p>
                  </a:txBody>
                  <a:tcPr marL="13859" marR="13859" marT="9239" marB="9239" anchor="b"/>
                </a:tc>
                <a:tc>
                  <a:txBody>
                    <a:bodyPr/>
                    <a:lstStyle/>
                    <a:p>
                      <a:pPr algn="r" rtl="0" fontAlgn="b">
                        <a:buNone/>
                      </a:pPr>
                      <a:r>
                        <a:rPr lang="en-US" sz="900" dirty="0">
                          <a:effectLst/>
                        </a:rPr>
                        <a:t>15000</a:t>
                      </a:r>
                    </a:p>
                  </a:txBody>
                  <a:tcPr marL="13859" marR="13859" marT="9239" marB="9239" anchor="b"/>
                </a:tc>
                <a:tc>
                  <a:txBody>
                    <a:bodyPr/>
                    <a:lstStyle/>
                    <a:p>
                      <a:pPr algn="r" rtl="0" fontAlgn="b">
                        <a:buNone/>
                      </a:pPr>
                      <a:r>
                        <a:rPr lang="en-US" sz="900" dirty="0">
                          <a:effectLst/>
                        </a:rPr>
                        <a:t>16000</a:t>
                      </a:r>
                    </a:p>
                  </a:txBody>
                  <a:tcPr marL="13859" marR="13859" marT="9239" marB="9239" anchor="b"/>
                </a:tc>
                <a:tc>
                  <a:txBody>
                    <a:bodyPr/>
                    <a:lstStyle/>
                    <a:p>
                      <a:pPr algn="r" rtl="0" fontAlgn="b">
                        <a:buNone/>
                      </a:pPr>
                      <a:r>
                        <a:rPr lang="en-US" sz="900" dirty="0">
                          <a:effectLst/>
                        </a:rPr>
                        <a:t>16500</a:t>
                      </a:r>
                    </a:p>
                  </a:txBody>
                  <a:tcPr marL="13859" marR="13859" marT="9239" marB="9239" anchor="b"/>
                </a:tc>
                <a:tc>
                  <a:txBody>
                    <a:bodyPr/>
                    <a:lstStyle/>
                    <a:p>
                      <a:pPr algn="r" rtl="0" fontAlgn="b">
                        <a:buNone/>
                      </a:pPr>
                      <a:r>
                        <a:rPr lang="en-US" sz="900" dirty="0">
                          <a:effectLst/>
                        </a:rPr>
                        <a:t>17000</a:t>
                      </a:r>
                    </a:p>
                  </a:txBody>
                  <a:tcPr marL="13859" marR="13859" marT="9239" marB="9239" anchor="b"/>
                </a:tc>
                <a:tc>
                  <a:txBody>
                    <a:bodyPr/>
                    <a:lstStyle/>
                    <a:p>
                      <a:pPr algn="r" rtl="0" fontAlgn="b">
                        <a:buNone/>
                      </a:pPr>
                      <a:r>
                        <a:rPr lang="en-US" sz="900" dirty="0">
                          <a:effectLst/>
                        </a:rPr>
                        <a:t>17000</a:t>
                      </a:r>
                    </a:p>
                  </a:txBody>
                  <a:tcPr marL="13859" marR="13859" marT="9239" marB="9239" anchor="b"/>
                </a:tc>
                <a:tc>
                  <a:txBody>
                    <a:bodyPr/>
                    <a:lstStyle/>
                    <a:p>
                      <a:pPr algn="r" rtl="0" fontAlgn="b">
                        <a:buNone/>
                      </a:pPr>
                      <a:r>
                        <a:rPr lang="en-US" sz="900" dirty="0">
                          <a:effectLst/>
                        </a:rPr>
                        <a:t>14000</a:t>
                      </a:r>
                    </a:p>
                  </a:txBody>
                  <a:tcPr marL="13859" marR="13859" marT="9239" marB="9239" anchor="b"/>
                </a:tc>
                <a:tc>
                  <a:txBody>
                    <a:bodyPr/>
                    <a:lstStyle/>
                    <a:p>
                      <a:pPr algn="r" rtl="0" fontAlgn="b">
                        <a:buNone/>
                      </a:pPr>
                      <a:r>
                        <a:rPr lang="en-US" sz="900" dirty="0">
                          <a:effectLst/>
                        </a:rPr>
                        <a:t>13000</a:t>
                      </a:r>
                    </a:p>
                  </a:txBody>
                  <a:tcPr marL="13859" marR="13859" marT="9239" marB="9239" anchor="b"/>
                </a:tc>
                <a:tc>
                  <a:txBody>
                    <a:bodyPr/>
                    <a:lstStyle/>
                    <a:p>
                      <a:pPr algn="r" rtl="0" fontAlgn="b">
                        <a:buNone/>
                      </a:pPr>
                      <a:r>
                        <a:rPr lang="en-US" sz="900" dirty="0">
                          <a:effectLst/>
                        </a:rPr>
                        <a:t>10000</a:t>
                      </a:r>
                    </a:p>
                  </a:txBody>
                  <a:tcPr marL="13859" marR="13859" marT="9239" marB="9239" anchor="b"/>
                </a:tc>
                <a:extLst>
                  <a:ext uri="{0D108BD9-81ED-4DB2-BD59-A6C34878D82A}">
                    <a16:rowId xmlns:a16="http://schemas.microsoft.com/office/drawing/2014/main" val="3194769135"/>
                  </a:ext>
                </a:extLst>
              </a:tr>
              <a:tr h="195862">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extLst>
                  <a:ext uri="{0D108BD9-81ED-4DB2-BD59-A6C34878D82A}">
                    <a16:rowId xmlns:a16="http://schemas.microsoft.com/office/drawing/2014/main" val="2710981799"/>
                  </a:ext>
                </a:extLst>
              </a:tr>
              <a:tr h="169255">
                <a:tc>
                  <a:txBody>
                    <a:bodyPr/>
                    <a:lstStyle/>
                    <a:p>
                      <a:pPr rtl="0" fontAlgn="b">
                        <a:buNone/>
                      </a:pPr>
                      <a:r>
                        <a:rPr lang="en-US" sz="900">
                          <a:effectLst/>
                        </a:rPr>
                        <a:t>Costs</a:t>
                      </a: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extLst>
                  <a:ext uri="{0D108BD9-81ED-4DB2-BD59-A6C34878D82A}">
                    <a16:rowId xmlns:a16="http://schemas.microsoft.com/office/drawing/2014/main" val="965525213"/>
                  </a:ext>
                </a:extLst>
              </a:tr>
              <a:tr h="169255">
                <a:tc>
                  <a:txBody>
                    <a:bodyPr/>
                    <a:lstStyle/>
                    <a:p>
                      <a:pPr rtl="0" fontAlgn="b">
                        <a:buNone/>
                      </a:pPr>
                      <a:r>
                        <a:rPr lang="en-US" sz="900">
                          <a:effectLst/>
                        </a:rPr>
                        <a:t>wages misthos</a:t>
                      </a:r>
                    </a:p>
                  </a:txBody>
                  <a:tcPr marL="13859" marR="13859" marT="9239" marB="9239" anchor="b"/>
                </a:tc>
                <a:tc>
                  <a:txBody>
                    <a:bodyPr/>
                    <a:lstStyle/>
                    <a:p>
                      <a:pPr algn="r" rtl="0" fontAlgn="b">
                        <a:buNone/>
                      </a:pPr>
                      <a:r>
                        <a:rPr lang="en-US" sz="900" dirty="0">
                          <a:effectLst/>
                        </a:rPr>
                        <a:t>1800</a:t>
                      </a:r>
                    </a:p>
                  </a:txBody>
                  <a:tcPr marL="13859" marR="13859" marT="9239" marB="9239" anchor="b"/>
                </a:tc>
                <a:tc>
                  <a:txBody>
                    <a:bodyPr/>
                    <a:lstStyle/>
                    <a:p>
                      <a:pPr algn="r" rtl="0" fontAlgn="b">
                        <a:buNone/>
                      </a:pPr>
                      <a:r>
                        <a:rPr lang="en-US" sz="900" dirty="0">
                          <a:effectLst/>
                        </a:rPr>
                        <a:t>1800</a:t>
                      </a:r>
                    </a:p>
                  </a:txBody>
                  <a:tcPr marL="13859" marR="13859" marT="9239" marB="9239" anchor="b"/>
                </a:tc>
                <a:tc>
                  <a:txBody>
                    <a:bodyPr/>
                    <a:lstStyle/>
                    <a:p>
                      <a:pPr algn="r" rtl="0" fontAlgn="b">
                        <a:buNone/>
                      </a:pPr>
                      <a:r>
                        <a:rPr lang="en-US" sz="900" dirty="0">
                          <a:effectLst/>
                        </a:rPr>
                        <a:t>1800</a:t>
                      </a:r>
                    </a:p>
                  </a:txBody>
                  <a:tcPr marL="13859" marR="13859" marT="9239" marB="9239" anchor="b"/>
                </a:tc>
                <a:tc>
                  <a:txBody>
                    <a:bodyPr/>
                    <a:lstStyle/>
                    <a:p>
                      <a:pPr algn="r" rtl="0" fontAlgn="b">
                        <a:buNone/>
                      </a:pPr>
                      <a:r>
                        <a:rPr lang="en-US" sz="900" dirty="0">
                          <a:effectLst/>
                        </a:rPr>
                        <a:t>1800</a:t>
                      </a:r>
                    </a:p>
                  </a:txBody>
                  <a:tcPr marL="13859" marR="13859" marT="9239" marB="9239" anchor="b"/>
                </a:tc>
                <a:tc>
                  <a:txBody>
                    <a:bodyPr/>
                    <a:lstStyle/>
                    <a:p>
                      <a:pPr algn="r" rtl="0" fontAlgn="b">
                        <a:buNone/>
                      </a:pPr>
                      <a:r>
                        <a:rPr lang="en-US" sz="900" dirty="0">
                          <a:effectLst/>
                        </a:rPr>
                        <a:t>1800</a:t>
                      </a:r>
                    </a:p>
                  </a:txBody>
                  <a:tcPr marL="13859" marR="13859" marT="9239" marB="9239" anchor="b"/>
                </a:tc>
                <a:tc>
                  <a:txBody>
                    <a:bodyPr/>
                    <a:lstStyle/>
                    <a:p>
                      <a:pPr algn="r" rtl="0" fontAlgn="b">
                        <a:buNone/>
                      </a:pPr>
                      <a:r>
                        <a:rPr lang="en-US" sz="900" dirty="0">
                          <a:effectLst/>
                        </a:rPr>
                        <a:t>1800</a:t>
                      </a:r>
                    </a:p>
                  </a:txBody>
                  <a:tcPr marL="13859" marR="13859" marT="9239" marB="9239" anchor="b"/>
                </a:tc>
                <a:tc>
                  <a:txBody>
                    <a:bodyPr/>
                    <a:lstStyle/>
                    <a:p>
                      <a:pPr algn="r" rtl="0" fontAlgn="b">
                        <a:buNone/>
                      </a:pPr>
                      <a:r>
                        <a:rPr lang="en-US" sz="900" dirty="0">
                          <a:effectLst/>
                        </a:rPr>
                        <a:t>2600</a:t>
                      </a:r>
                    </a:p>
                  </a:txBody>
                  <a:tcPr marL="13859" marR="13859" marT="9239" marB="9239" anchor="b"/>
                </a:tc>
                <a:tc>
                  <a:txBody>
                    <a:bodyPr/>
                    <a:lstStyle/>
                    <a:p>
                      <a:pPr algn="r" rtl="0" fontAlgn="b">
                        <a:buNone/>
                      </a:pPr>
                      <a:r>
                        <a:rPr lang="en-US" sz="900" dirty="0">
                          <a:effectLst/>
                        </a:rPr>
                        <a:t>2600</a:t>
                      </a:r>
                    </a:p>
                  </a:txBody>
                  <a:tcPr marL="13859" marR="13859" marT="9239" marB="9239" anchor="b"/>
                </a:tc>
                <a:tc>
                  <a:txBody>
                    <a:bodyPr/>
                    <a:lstStyle/>
                    <a:p>
                      <a:pPr algn="r" rtl="0" fontAlgn="b">
                        <a:buNone/>
                      </a:pPr>
                      <a:r>
                        <a:rPr lang="en-US" sz="900" dirty="0">
                          <a:effectLst/>
                        </a:rPr>
                        <a:t>2600</a:t>
                      </a:r>
                    </a:p>
                  </a:txBody>
                  <a:tcPr marL="13859" marR="13859" marT="9239" marB="9239" anchor="b"/>
                </a:tc>
                <a:tc>
                  <a:txBody>
                    <a:bodyPr/>
                    <a:lstStyle/>
                    <a:p>
                      <a:pPr algn="r" rtl="0" fontAlgn="b">
                        <a:buNone/>
                      </a:pPr>
                      <a:r>
                        <a:rPr lang="en-US" sz="900" dirty="0">
                          <a:effectLst/>
                        </a:rPr>
                        <a:t>2600</a:t>
                      </a:r>
                    </a:p>
                  </a:txBody>
                  <a:tcPr marL="13859" marR="13859" marT="9239" marB="9239" anchor="b"/>
                </a:tc>
                <a:tc>
                  <a:txBody>
                    <a:bodyPr/>
                    <a:lstStyle/>
                    <a:p>
                      <a:pPr algn="r" rtl="0" fontAlgn="b">
                        <a:buNone/>
                      </a:pPr>
                      <a:r>
                        <a:rPr lang="en-US" sz="900" dirty="0">
                          <a:effectLst/>
                        </a:rPr>
                        <a:t>1800</a:t>
                      </a:r>
                    </a:p>
                  </a:txBody>
                  <a:tcPr marL="13859" marR="13859" marT="9239" marB="9239" anchor="b"/>
                </a:tc>
                <a:tc>
                  <a:txBody>
                    <a:bodyPr/>
                    <a:lstStyle/>
                    <a:p>
                      <a:pPr algn="r" rtl="0" fontAlgn="b">
                        <a:buNone/>
                      </a:pPr>
                      <a:r>
                        <a:rPr lang="en-US" sz="900" dirty="0">
                          <a:effectLst/>
                        </a:rPr>
                        <a:t>1800</a:t>
                      </a:r>
                    </a:p>
                  </a:txBody>
                  <a:tcPr marL="13859" marR="13859" marT="9239" marB="9239" anchor="b"/>
                </a:tc>
                <a:extLst>
                  <a:ext uri="{0D108BD9-81ED-4DB2-BD59-A6C34878D82A}">
                    <a16:rowId xmlns:a16="http://schemas.microsoft.com/office/drawing/2014/main" val="1118696412"/>
                  </a:ext>
                </a:extLst>
              </a:tr>
              <a:tr h="169255">
                <a:tc>
                  <a:txBody>
                    <a:bodyPr/>
                    <a:lstStyle/>
                    <a:p>
                      <a:pPr rtl="0" fontAlgn="b">
                        <a:buNone/>
                      </a:pPr>
                      <a:r>
                        <a:rPr lang="en-US" sz="900">
                          <a:effectLst/>
                        </a:rPr>
                        <a:t>Drawings</a:t>
                      </a:r>
                    </a:p>
                  </a:txBody>
                  <a:tcPr marL="13859" marR="13859" marT="9239" marB="9239" anchor="b"/>
                </a:tc>
                <a:tc>
                  <a:txBody>
                    <a:bodyPr/>
                    <a:lstStyle/>
                    <a:p>
                      <a:pPr algn="r" rtl="0" fontAlgn="b">
                        <a:buNone/>
                      </a:pPr>
                      <a:r>
                        <a:rPr lang="en-US" sz="900" dirty="0">
                          <a:effectLst/>
                        </a:rPr>
                        <a:t>1000</a:t>
                      </a:r>
                    </a:p>
                  </a:txBody>
                  <a:tcPr marL="13859" marR="13859" marT="9239" marB="9239" anchor="b"/>
                </a:tc>
                <a:tc>
                  <a:txBody>
                    <a:bodyPr/>
                    <a:lstStyle/>
                    <a:p>
                      <a:pPr algn="r" rtl="0" fontAlgn="b">
                        <a:buNone/>
                      </a:pPr>
                      <a:r>
                        <a:rPr lang="en-US" sz="900" dirty="0">
                          <a:effectLst/>
                        </a:rPr>
                        <a:t>1000</a:t>
                      </a:r>
                    </a:p>
                  </a:txBody>
                  <a:tcPr marL="13859" marR="13859" marT="9239" marB="9239" anchor="b"/>
                </a:tc>
                <a:tc>
                  <a:txBody>
                    <a:bodyPr/>
                    <a:lstStyle/>
                    <a:p>
                      <a:pPr algn="r" rtl="0" fontAlgn="b">
                        <a:buNone/>
                      </a:pPr>
                      <a:r>
                        <a:rPr lang="en-US" sz="900" dirty="0">
                          <a:effectLst/>
                        </a:rPr>
                        <a:t>1500</a:t>
                      </a:r>
                    </a:p>
                  </a:txBody>
                  <a:tcPr marL="13859" marR="13859" marT="9239" marB="9239" anchor="b"/>
                </a:tc>
                <a:tc>
                  <a:txBody>
                    <a:bodyPr/>
                    <a:lstStyle/>
                    <a:p>
                      <a:pPr algn="r" rtl="0" fontAlgn="b">
                        <a:buNone/>
                      </a:pPr>
                      <a:r>
                        <a:rPr lang="en-US" sz="900" dirty="0">
                          <a:effectLst/>
                        </a:rPr>
                        <a:t>2000</a:t>
                      </a:r>
                    </a:p>
                  </a:txBody>
                  <a:tcPr marL="13859" marR="13859" marT="9239" marB="9239" anchor="b"/>
                </a:tc>
                <a:tc>
                  <a:txBody>
                    <a:bodyPr/>
                    <a:lstStyle/>
                    <a:p>
                      <a:pPr algn="r" rtl="0" fontAlgn="b">
                        <a:buNone/>
                      </a:pPr>
                      <a:r>
                        <a:rPr lang="en-US" sz="900" dirty="0">
                          <a:effectLst/>
                        </a:rPr>
                        <a:t>1500</a:t>
                      </a:r>
                    </a:p>
                  </a:txBody>
                  <a:tcPr marL="13859" marR="13859" marT="9239" marB="9239" anchor="b"/>
                </a:tc>
                <a:tc>
                  <a:txBody>
                    <a:bodyPr/>
                    <a:lstStyle/>
                    <a:p>
                      <a:pPr algn="r" rtl="0" fontAlgn="b">
                        <a:buNone/>
                      </a:pPr>
                      <a:r>
                        <a:rPr lang="en-US" sz="900" dirty="0">
                          <a:effectLst/>
                        </a:rPr>
                        <a:t>1300</a:t>
                      </a:r>
                    </a:p>
                  </a:txBody>
                  <a:tcPr marL="13859" marR="13859" marT="9239" marB="9239" anchor="b"/>
                </a:tc>
                <a:tc>
                  <a:txBody>
                    <a:bodyPr/>
                    <a:lstStyle/>
                    <a:p>
                      <a:pPr algn="r" rtl="0" fontAlgn="b">
                        <a:buNone/>
                      </a:pPr>
                      <a:r>
                        <a:rPr lang="en-US" sz="900" dirty="0">
                          <a:effectLst/>
                        </a:rPr>
                        <a:t>1600</a:t>
                      </a:r>
                    </a:p>
                  </a:txBody>
                  <a:tcPr marL="13859" marR="13859" marT="9239" marB="9239" anchor="b"/>
                </a:tc>
                <a:tc>
                  <a:txBody>
                    <a:bodyPr/>
                    <a:lstStyle/>
                    <a:p>
                      <a:pPr algn="r" rtl="0" fontAlgn="b">
                        <a:buNone/>
                      </a:pPr>
                      <a:r>
                        <a:rPr lang="en-US" sz="900" dirty="0">
                          <a:effectLst/>
                        </a:rPr>
                        <a:t>2000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2000</a:t>
                      </a:r>
                    </a:p>
                  </a:txBody>
                  <a:tcPr marL="13859" marR="13859" marT="9239" marB="9239" anchor="b"/>
                </a:tc>
                <a:tc>
                  <a:txBody>
                    <a:bodyPr/>
                    <a:lstStyle/>
                    <a:p>
                      <a:pPr algn="r" rtl="0" fontAlgn="b">
                        <a:buNone/>
                      </a:pPr>
                      <a:r>
                        <a:rPr lang="en-US" sz="900" dirty="0">
                          <a:effectLst/>
                        </a:rPr>
                        <a:t>1400</a:t>
                      </a:r>
                    </a:p>
                  </a:txBody>
                  <a:tcPr marL="13859" marR="13859" marT="9239" marB="9239" anchor="b"/>
                </a:tc>
                <a:tc>
                  <a:txBody>
                    <a:bodyPr/>
                    <a:lstStyle/>
                    <a:p>
                      <a:pPr algn="r" rtl="0" fontAlgn="b">
                        <a:buNone/>
                      </a:pPr>
                      <a:r>
                        <a:rPr lang="en-US" sz="900" dirty="0">
                          <a:effectLst/>
                        </a:rPr>
                        <a:t>3000</a:t>
                      </a:r>
                    </a:p>
                  </a:txBody>
                  <a:tcPr marL="13859" marR="13859" marT="9239" marB="9239" anchor="b"/>
                </a:tc>
                <a:extLst>
                  <a:ext uri="{0D108BD9-81ED-4DB2-BD59-A6C34878D82A}">
                    <a16:rowId xmlns:a16="http://schemas.microsoft.com/office/drawing/2014/main" val="674696424"/>
                  </a:ext>
                </a:extLst>
              </a:tr>
              <a:tr h="169255">
                <a:tc>
                  <a:txBody>
                    <a:bodyPr/>
                    <a:lstStyle/>
                    <a:p>
                      <a:pPr rtl="0" fontAlgn="b">
                        <a:buNone/>
                      </a:pPr>
                      <a:r>
                        <a:rPr lang="en-US" sz="900">
                          <a:effectLst/>
                        </a:rPr>
                        <a:t>Rent</a:t>
                      </a:r>
                    </a:p>
                  </a:txBody>
                  <a:tcPr marL="13859" marR="13859" marT="9239" marB="9239" anchor="b"/>
                </a:tc>
                <a:tc>
                  <a:txBody>
                    <a:bodyPr/>
                    <a:lstStyle/>
                    <a:p>
                      <a:pPr algn="r" rtl="0" fontAlgn="b">
                        <a:buNone/>
                      </a:pPr>
                      <a:r>
                        <a:rPr lang="en-US" sz="900" dirty="0">
                          <a:effectLst/>
                        </a:rPr>
                        <a:t>1000</a:t>
                      </a:r>
                    </a:p>
                  </a:txBody>
                  <a:tcPr marL="13859" marR="13859" marT="9239" marB="9239" anchor="b"/>
                </a:tc>
                <a:tc>
                  <a:txBody>
                    <a:bodyPr/>
                    <a:lstStyle/>
                    <a:p>
                      <a:pPr algn="r" rtl="0" fontAlgn="b">
                        <a:buNone/>
                      </a:pPr>
                      <a:r>
                        <a:rPr lang="en-US" sz="900" dirty="0">
                          <a:effectLst/>
                        </a:rPr>
                        <a:t>1500</a:t>
                      </a:r>
                    </a:p>
                  </a:txBody>
                  <a:tcPr marL="13859" marR="13859" marT="9239" marB="9239" anchor="b"/>
                </a:tc>
                <a:tc>
                  <a:txBody>
                    <a:bodyPr/>
                    <a:lstStyle/>
                    <a:p>
                      <a:pPr algn="r" rtl="0" fontAlgn="b">
                        <a:buNone/>
                      </a:pPr>
                      <a:r>
                        <a:rPr lang="en-US" sz="900" dirty="0">
                          <a:effectLst/>
                        </a:rPr>
                        <a:t>2000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2700</a:t>
                      </a:r>
                    </a:p>
                  </a:txBody>
                  <a:tcPr marL="13859" marR="13859" marT="9239" marB="9239" anchor="b"/>
                </a:tc>
                <a:tc>
                  <a:txBody>
                    <a:bodyPr/>
                    <a:lstStyle/>
                    <a:p>
                      <a:pPr algn="r" rtl="0" fontAlgn="b">
                        <a:buNone/>
                      </a:pPr>
                      <a:r>
                        <a:rPr lang="en-US" sz="900" dirty="0">
                          <a:effectLst/>
                        </a:rPr>
                        <a:t>3000</a:t>
                      </a:r>
                    </a:p>
                  </a:txBody>
                  <a:tcPr marL="13859" marR="13859" marT="9239" marB="9239" anchor="b"/>
                </a:tc>
                <a:tc>
                  <a:txBody>
                    <a:bodyPr/>
                    <a:lstStyle/>
                    <a:p>
                      <a:pPr algn="r" rtl="0" fontAlgn="b">
                        <a:buNone/>
                      </a:pPr>
                      <a:r>
                        <a:rPr lang="en-US" sz="900" dirty="0">
                          <a:effectLst/>
                        </a:rPr>
                        <a:t>3000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2000</a:t>
                      </a:r>
                    </a:p>
                  </a:txBody>
                  <a:tcPr marL="13859" marR="13859" marT="9239" marB="9239" anchor="b"/>
                </a:tc>
                <a:tc>
                  <a:txBody>
                    <a:bodyPr/>
                    <a:lstStyle/>
                    <a:p>
                      <a:pPr algn="r" rtl="0" fontAlgn="b">
                        <a:buNone/>
                      </a:pPr>
                      <a:r>
                        <a:rPr lang="en-US" sz="900" dirty="0">
                          <a:effectLst/>
                        </a:rPr>
                        <a:t>1500</a:t>
                      </a:r>
                    </a:p>
                  </a:txBody>
                  <a:tcPr marL="13859" marR="13859" marT="9239" marB="9239" anchor="b"/>
                </a:tc>
                <a:extLst>
                  <a:ext uri="{0D108BD9-81ED-4DB2-BD59-A6C34878D82A}">
                    <a16:rowId xmlns:a16="http://schemas.microsoft.com/office/drawing/2014/main" val="1468033360"/>
                  </a:ext>
                </a:extLst>
              </a:tr>
              <a:tr h="169255">
                <a:tc>
                  <a:txBody>
                    <a:bodyPr/>
                    <a:lstStyle/>
                    <a:p>
                      <a:pPr rtl="0" fontAlgn="b">
                        <a:buNone/>
                      </a:pPr>
                      <a:r>
                        <a:rPr lang="en-US" sz="900">
                          <a:effectLst/>
                        </a:rPr>
                        <a:t>Initial equipment</a:t>
                      </a:r>
                    </a:p>
                  </a:txBody>
                  <a:tcPr marL="13859" marR="13859" marT="9239" marB="9239" anchor="b"/>
                </a:tc>
                <a:tc>
                  <a:txBody>
                    <a:bodyPr/>
                    <a:lstStyle/>
                    <a:p>
                      <a:pPr algn="r" rtl="0" fontAlgn="b">
                        <a:buNone/>
                      </a:pPr>
                      <a:r>
                        <a:rPr lang="en-US" sz="900" dirty="0">
                          <a:effectLst/>
                        </a:rPr>
                        <a:t>15000</a:t>
                      </a: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extLst>
                  <a:ext uri="{0D108BD9-81ED-4DB2-BD59-A6C34878D82A}">
                    <a16:rowId xmlns:a16="http://schemas.microsoft.com/office/drawing/2014/main" val="2306817691"/>
                  </a:ext>
                </a:extLst>
              </a:tr>
              <a:tr h="169255">
                <a:tc>
                  <a:txBody>
                    <a:bodyPr/>
                    <a:lstStyle/>
                    <a:p>
                      <a:pPr rtl="0" fontAlgn="b">
                        <a:buNone/>
                      </a:pPr>
                      <a:r>
                        <a:rPr lang="en-US" sz="900">
                          <a:effectLst/>
                        </a:rPr>
                        <a:t>Marketing</a:t>
                      </a:r>
                    </a:p>
                  </a:txBody>
                  <a:tcPr marL="13859" marR="13859" marT="9239" marB="9239" anchor="b"/>
                </a:tc>
                <a:tc>
                  <a:txBody>
                    <a:bodyPr/>
                    <a:lstStyle/>
                    <a:p>
                      <a:pPr algn="r" rtl="0" fontAlgn="b">
                        <a:buNone/>
                      </a:pPr>
                      <a:r>
                        <a:rPr lang="en-US" sz="900" dirty="0">
                          <a:effectLst/>
                        </a:rPr>
                        <a:t>300</a:t>
                      </a:r>
                    </a:p>
                  </a:txBody>
                  <a:tcPr marL="13859" marR="13859" marT="9239" marB="9239" anchor="b"/>
                </a:tc>
                <a:tc>
                  <a:txBody>
                    <a:bodyPr/>
                    <a:lstStyle/>
                    <a:p>
                      <a:pPr algn="r" rtl="0" fontAlgn="b">
                        <a:buNone/>
                      </a:pPr>
                      <a:r>
                        <a:rPr lang="en-US" sz="900" dirty="0">
                          <a:effectLst/>
                        </a:rPr>
                        <a:t>500</a:t>
                      </a:r>
                    </a:p>
                  </a:txBody>
                  <a:tcPr marL="13859" marR="13859" marT="9239" marB="9239" anchor="b"/>
                </a:tc>
                <a:tc>
                  <a:txBody>
                    <a:bodyPr/>
                    <a:lstStyle/>
                    <a:p>
                      <a:pPr algn="r" rtl="0" fontAlgn="b">
                        <a:buNone/>
                      </a:pPr>
                      <a:r>
                        <a:rPr lang="en-US" sz="900" dirty="0">
                          <a:effectLst/>
                        </a:rPr>
                        <a:t>700</a:t>
                      </a:r>
                    </a:p>
                  </a:txBody>
                  <a:tcPr marL="13859" marR="13859" marT="9239" marB="9239" anchor="b"/>
                </a:tc>
                <a:tc>
                  <a:txBody>
                    <a:bodyPr/>
                    <a:lstStyle/>
                    <a:p>
                      <a:pPr algn="r" rtl="0" fontAlgn="b">
                        <a:buNone/>
                      </a:pPr>
                      <a:r>
                        <a:rPr lang="en-US" sz="900" dirty="0">
                          <a:effectLst/>
                        </a:rPr>
                        <a:t>2000</a:t>
                      </a:r>
                    </a:p>
                  </a:txBody>
                  <a:tcPr marL="13859" marR="13859" marT="9239" marB="9239" anchor="b"/>
                </a:tc>
                <a:tc>
                  <a:txBody>
                    <a:bodyPr/>
                    <a:lstStyle/>
                    <a:p>
                      <a:pPr algn="r" rtl="0" fontAlgn="b">
                        <a:buNone/>
                      </a:pPr>
                      <a:r>
                        <a:rPr lang="en-US" sz="900" dirty="0">
                          <a:effectLst/>
                        </a:rPr>
                        <a:t>1500</a:t>
                      </a:r>
                    </a:p>
                  </a:txBody>
                  <a:tcPr marL="13859" marR="13859" marT="9239" marB="9239" anchor="b"/>
                </a:tc>
                <a:tc>
                  <a:txBody>
                    <a:bodyPr/>
                    <a:lstStyle/>
                    <a:p>
                      <a:pPr algn="r" rtl="0" fontAlgn="b">
                        <a:buNone/>
                      </a:pPr>
                      <a:r>
                        <a:rPr lang="en-US" sz="900" dirty="0">
                          <a:effectLst/>
                        </a:rPr>
                        <a:t>2000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1800</a:t>
                      </a:r>
                    </a:p>
                  </a:txBody>
                  <a:tcPr marL="13859" marR="13859" marT="9239" marB="9239" anchor="b"/>
                </a:tc>
                <a:tc>
                  <a:txBody>
                    <a:bodyPr/>
                    <a:lstStyle/>
                    <a:p>
                      <a:pPr algn="r" rtl="0" fontAlgn="b">
                        <a:buNone/>
                      </a:pPr>
                      <a:r>
                        <a:rPr lang="en-US" sz="900" dirty="0">
                          <a:effectLst/>
                        </a:rPr>
                        <a:t>1000</a:t>
                      </a:r>
                    </a:p>
                  </a:txBody>
                  <a:tcPr marL="13859" marR="13859" marT="9239" marB="9239" anchor="b"/>
                </a:tc>
                <a:extLst>
                  <a:ext uri="{0D108BD9-81ED-4DB2-BD59-A6C34878D82A}">
                    <a16:rowId xmlns:a16="http://schemas.microsoft.com/office/drawing/2014/main" val="1012223907"/>
                  </a:ext>
                </a:extLst>
              </a:tr>
              <a:tr h="169255">
                <a:tc>
                  <a:txBody>
                    <a:bodyPr/>
                    <a:lstStyle/>
                    <a:p>
                      <a:pPr rtl="0" fontAlgn="b">
                        <a:buNone/>
                      </a:pPr>
                      <a:r>
                        <a:rPr lang="en-US" sz="900">
                          <a:effectLst/>
                        </a:rPr>
                        <a:t>Ingredients</a:t>
                      </a:r>
                    </a:p>
                  </a:txBody>
                  <a:tcPr marL="13859" marR="13859" marT="9239" marB="9239" anchor="b"/>
                </a:tc>
                <a:tc>
                  <a:txBody>
                    <a:bodyPr/>
                    <a:lstStyle/>
                    <a:p>
                      <a:pPr algn="r" rtl="0" fontAlgn="b">
                        <a:buNone/>
                      </a:pPr>
                      <a:r>
                        <a:rPr lang="en-US" sz="900" dirty="0">
                          <a:effectLst/>
                        </a:rPr>
                        <a:t>2000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3000</a:t>
                      </a:r>
                    </a:p>
                  </a:txBody>
                  <a:tcPr marL="13859" marR="13859" marT="9239" marB="9239" anchor="b"/>
                </a:tc>
                <a:tc>
                  <a:txBody>
                    <a:bodyPr/>
                    <a:lstStyle/>
                    <a:p>
                      <a:pPr algn="r" rtl="0" fontAlgn="b">
                        <a:buNone/>
                      </a:pPr>
                      <a:r>
                        <a:rPr lang="en-US" sz="900" dirty="0">
                          <a:effectLst/>
                        </a:rPr>
                        <a:t>3500</a:t>
                      </a:r>
                    </a:p>
                  </a:txBody>
                  <a:tcPr marL="13859" marR="13859" marT="9239" marB="9239" anchor="b"/>
                </a:tc>
                <a:tc>
                  <a:txBody>
                    <a:bodyPr/>
                    <a:lstStyle/>
                    <a:p>
                      <a:pPr algn="r" rtl="0" fontAlgn="b">
                        <a:buNone/>
                      </a:pPr>
                      <a:r>
                        <a:rPr lang="en-US" sz="900" dirty="0">
                          <a:effectLst/>
                        </a:rPr>
                        <a:t>3000</a:t>
                      </a:r>
                    </a:p>
                  </a:txBody>
                  <a:tcPr marL="13859" marR="13859" marT="9239" marB="9239" anchor="b"/>
                </a:tc>
                <a:tc>
                  <a:txBody>
                    <a:bodyPr/>
                    <a:lstStyle/>
                    <a:p>
                      <a:pPr algn="r" rtl="0" fontAlgn="b">
                        <a:buNone/>
                      </a:pPr>
                      <a:r>
                        <a:rPr lang="en-US" sz="900" dirty="0">
                          <a:effectLst/>
                        </a:rPr>
                        <a:t>3500</a:t>
                      </a:r>
                    </a:p>
                  </a:txBody>
                  <a:tcPr marL="13859" marR="13859" marT="9239" marB="9239" anchor="b"/>
                </a:tc>
                <a:tc>
                  <a:txBody>
                    <a:bodyPr/>
                    <a:lstStyle/>
                    <a:p>
                      <a:pPr algn="r" rtl="0" fontAlgn="b">
                        <a:buNone/>
                      </a:pPr>
                      <a:r>
                        <a:rPr lang="en-US" sz="900" dirty="0">
                          <a:effectLst/>
                        </a:rPr>
                        <a:t>3500</a:t>
                      </a:r>
                    </a:p>
                  </a:txBody>
                  <a:tcPr marL="13859" marR="13859" marT="9239" marB="9239" anchor="b"/>
                </a:tc>
                <a:tc>
                  <a:txBody>
                    <a:bodyPr/>
                    <a:lstStyle/>
                    <a:p>
                      <a:pPr algn="r" rtl="0" fontAlgn="b">
                        <a:buNone/>
                      </a:pPr>
                      <a:r>
                        <a:rPr lang="en-US" sz="900" dirty="0">
                          <a:effectLst/>
                        </a:rPr>
                        <a:t>3500</a:t>
                      </a:r>
                    </a:p>
                  </a:txBody>
                  <a:tcPr marL="13859" marR="13859" marT="9239" marB="9239" anchor="b"/>
                </a:tc>
                <a:tc>
                  <a:txBody>
                    <a:bodyPr/>
                    <a:lstStyle/>
                    <a:p>
                      <a:pPr algn="r" rtl="0" fontAlgn="b">
                        <a:buNone/>
                      </a:pPr>
                      <a:r>
                        <a:rPr lang="en-US" sz="900" dirty="0">
                          <a:effectLst/>
                        </a:rPr>
                        <a:t>4000</a:t>
                      </a:r>
                    </a:p>
                  </a:txBody>
                  <a:tcPr marL="13859" marR="13859" marT="9239" marB="9239" anchor="b"/>
                </a:tc>
                <a:tc>
                  <a:txBody>
                    <a:bodyPr/>
                    <a:lstStyle/>
                    <a:p>
                      <a:pPr algn="r" rtl="0" fontAlgn="b">
                        <a:buNone/>
                      </a:pPr>
                      <a:r>
                        <a:rPr lang="en-US" sz="900" dirty="0">
                          <a:effectLst/>
                        </a:rPr>
                        <a:t>4500</a:t>
                      </a:r>
                    </a:p>
                  </a:txBody>
                  <a:tcPr marL="13859" marR="13859" marT="9239" marB="9239" anchor="b"/>
                </a:tc>
                <a:tc>
                  <a:txBody>
                    <a:bodyPr/>
                    <a:lstStyle/>
                    <a:p>
                      <a:pPr algn="r" rtl="0" fontAlgn="b">
                        <a:buNone/>
                      </a:pPr>
                      <a:r>
                        <a:rPr lang="en-US" sz="900" dirty="0">
                          <a:effectLst/>
                        </a:rPr>
                        <a:t>2500</a:t>
                      </a:r>
                    </a:p>
                  </a:txBody>
                  <a:tcPr marL="13859" marR="13859" marT="9239" marB="9239" anchor="b"/>
                </a:tc>
                <a:tc>
                  <a:txBody>
                    <a:bodyPr/>
                    <a:lstStyle/>
                    <a:p>
                      <a:pPr algn="r" rtl="0" fontAlgn="b">
                        <a:buNone/>
                      </a:pPr>
                      <a:r>
                        <a:rPr lang="en-US" sz="900" dirty="0">
                          <a:effectLst/>
                        </a:rPr>
                        <a:t>2000</a:t>
                      </a:r>
                    </a:p>
                  </a:txBody>
                  <a:tcPr marL="13859" marR="13859" marT="9239" marB="9239" anchor="b"/>
                </a:tc>
                <a:extLst>
                  <a:ext uri="{0D108BD9-81ED-4DB2-BD59-A6C34878D82A}">
                    <a16:rowId xmlns:a16="http://schemas.microsoft.com/office/drawing/2014/main" val="279226600"/>
                  </a:ext>
                </a:extLst>
              </a:tr>
              <a:tr h="169254">
                <a:tc>
                  <a:txBody>
                    <a:bodyPr/>
                    <a:lstStyle/>
                    <a:p>
                      <a:pPr lvl="0">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tc>
                  <a:txBody>
                    <a:bodyPr/>
                    <a:lstStyle/>
                    <a:p>
                      <a:pPr lvl="0" algn="r">
                        <a:buNone/>
                      </a:pPr>
                      <a:endParaRPr lang="en-US" sz="900" dirty="0">
                        <a:effectLst/>
                      </a:endParaRPr>
                    </a:p>
                  </a:txBody>
                  <a:tcPr marL="13858" marR="13858" marT="9239" marB="9239" anchor="b"/>
                </a:tc>
                <a:extLst>
                  <a:ext uri="{0D108BD9-81ED-4DB2-BD59-A6C34878D82A}">
                    <a16:rowId xmlns:a16="http://schemas.microsoft.com/office/drawing/2014/main" val="1098399934"/>
                  </a:ext>
                </a:extLst>
              </a:tr>
              <a:tr h="169255">
                <a:tc>
                  <a:txBody>
                    <a:bodyPr/>
                    <a:lstStyle/>
                    <a:p>
                      <a:pPr rtl="0" fontAlgn="b">
                        <a:buNone/>
                      </a:pPr>
                      <a:r>
                        <a:rPr lang="en-US" sz="900">
                          <a:effectLst/>
                        </a:rPr>
                        <a:t>Total Cost</a:t>
                      </a:r>
                    </a:p>
                  </a:txBody>
                  <a:tcPr marL="13859" marR="13859" marT="9239" marB="9239" anchor="b"/>
                </a:tc>
                <a:tc>
                  <a:txBody>
                    <a:bodyPr/>
                    <a:lstStyle/>
                    <a:p>
                      <a:pPr algn="r" rtl="0" fontAlgn="b">
                        <a:buNone/>
                      </a:pPr>
                      <a:r>
                        <a:rPr lang="en-US" sz="900" dirty="0">
                          <a:effectLst/>
                        </a:rPr>
                        <a:t>21100</a:t>
                      </a:r>
                    </a:p>
                  </a:txBody>
                  <a:tcPr marL="13859" marR="13859" marT="9239" marB="9239" anchor="b"/>
                </a:tc>
                <a:tc>
                  <a:txBody>
                    <a:bodyPr/>
                    <a:lstStyle/>
                    <a:p>
                      <a:pPr algn="r" rtl="0" fontAlgn="b">
                        <a:buNone/>
                      </a:pPr>
                      <a:r>
                        <a:rPr lang="en-US" sz="900" dirty="0">
                          <a:effectLst/>
                        </a:rPr>
                        <a:t>7300</a:t>
                      </a:r>
                    </a:p>
                  </a:txBody>
                  <a:tcPr marL="13859" marR="13859" marT="9239" marB="9239" anchor="b"/>
                </a:tc>
                <a:tc>
                  <a:txBody>
                    <a:bodyPr/>
                    <a:lstStyle/>
                    <a:p>
                      <a:pPr algn="r" rtl="0" fontAlgn="b">
                        <a:buNone/>
                      </a:pPr>
                      <a:r>
                        <a:rPr lang="en-US" sz="900" dirty="0">
                          <a:effectLst/>
                        </a:rPr>
                        <a:t>9000</a:t>
                      </a:r>
                    </a:p>
                  </a:txBody>
                  <a:tcPr marL="13859" marR="13859" marT="9239" marB="9239" anchor="b"/>
                </a:tc>
                <a:tc>
                  <a:txBody>
                    <a:bodyPr/>
                    <a:lstStyle/>
                    <a:p>
                      <a:pPr algn="r" rtl="0" fontAlgn="b">
                        <a:buNone/>
                      </a:pPr>
                      <a:r>
                        <a:rPr lang="en-US" sz="900" dirty="0">
                          <a:effectLst/>
                        </a:rPr>
                        <a:t>11800</a:t>
                      </a:r>
                    </a:p>
                  </a:txBody>
                  <a:tcPr marL="13859" marR="13859" marT="9239" marB="9239" anchor="b"/>
                </a:tc>
                <a:tc>
                  <a:txBody>
                    <a:bodyPr/>
                    <a:lstStyle/>
                    <a:p>
                      <a:pPr algn="r" rtl="0" fontAlgn="b">
                        <a:buNone/>
                      </a:pPr>
                      <a:r>
                        <a:rPr lang="en-US" sz="900" dirty="0">
                          <a:effectLst/>
                        </a:rPr>
                        <a:t>10300</a:t>
                      </a:r>
                    </a:p>
                  </a:txBody>
                  <a:tcPr marL="13859" marR="13859" marT="9239" marB="9239" anchor="b"/>
                </a:tc>
                <a:tc>
                  <a:txBody>
                    <a:bodyPr/>
                    <a:lstStyle/>
                    <a:p>
                      <a:pPr algn="r" rtl="0" fontAlgn="b">
                        <a:buNone/>
                      </a:pPr>
                      <a:r>
                        <a:rPr lang="en-US" sz="900" dirty="0">
                          <a:effectLst/>
                        </a:rPr>
                        <a:t>11100</a:t>
                      </a:r>
                    </a:p>
                  </a:txBody>
                  <a:tcPr marL="13859" marR="13859" marT="9239" marB="9239" anchor="b"/>
                </a:tc>
                <a:tc>
                  <a:txBody>
                    <a:bodyPr/>
                    <a:lstStyle/>
                    <a:p>
                      <a:pPr algn="r" rtl="0" fontAlgn="b">
                        <a:buNone/>
                      </a:pPr>
                      <a:r>
                        <a:rPr lang="en-US" sz="900" dirty="0">
                          <a:effectLst/>
                        </a:rPr>
                        <a:t>12900</a:t>
                      </a:r>
                    </a:p>
                  </a:txBody>
                  <a:tcPr marL="13859" marR="13859" marT="9239" marB="9239" anchor="b"/>
                </a:tc>
                <a:tc>
                  <a:txBody>
                    <a:bodyPr/>
                    <a:lstStyle/>
                    <a:p>
                      <a:pPr algn="r" rtl="0" fontAlgn="b">
                        <a:buNone/>
                      </a:pPr>
                      <a:r>
                        <a:rPr lang="en-US" sz="900" dirty="0">
                          <a:effectLst/>
                        </a:rPr>
                        <a:t>13600</a:t>
                      </a:r>
                    </a:p>
                  </a:txBody>
                  <a:tcPr marL="13859" marR="13859" marT="9239" marB="9239" anchor="b"/>
                </a:tc>
                <a:tc>
                  <a:txBody>
                    <a:bodyPr/>
                    <a:lstStyle/>
                    <a:p>
                      <a:pPr algn="r" rtl="0" fontAlgn="b">
                        <a:buNone/>
                      </a:pPr>
                      <a:r>
                        <a:rPr lang="en-US" sz="900" dirty="0">
                          <a:effectLst/>
                        </a:rPr>
                        <a:t>14600</a:t>
                      </a:r>
                    </a:p>
                  </a:txBody>
                  <a:tcPr marL="13859" marR="13859" marT="9239" marB="9239" anchor="b"/>
                </a:tc>
                <a:tc>
                  <a:txBody>
                    <a:bodyPr/>
                    <a:lstStyle/>
                    <a:p>
                      <a:pPr algn="r" rtl="0" fontAlgn="b">
                        <a:buNone/>
                      </a:pPr>
                      <a:r>
                        <a:rPr lang="en-US" sz="900" dirty="0">
                          <a:effectLst/>
                        </a:rPr>
                        <a:t>14100</a:t>
                      </a:r>
                    </a:p>
                  </a:txBody>
                  <a:tcPr marL="13859" marR="13859" marT="9239" marB="9239" anchor="b"/>
                </a:tc>
                <a:tc>
                  <a:txBody>
                    <a:bodyPr/>
                    <a:lstStyle/>
                    <a:p>
                      <a:pPr algn="r" rtl="0" fontAlgn="b">
                        <a:buNone/>
                      </a:pPr>
                      <a:r>
                        <a:rPr lang="en-US" sz="900" dirty="0">
                          <a:effectLst/>
                        </a:rPr>
                        <a:t>9500</a:t>
                      </a:r>
                    </a:p>
                  </a:txBody>
                  <a:tcPr marL="13859" marR="13859" marT="9239" marB="9239" anchor="b"/>
                </a:tc>
                <a:tc>
                  <a:txBody>
                    <a:bodyPr/>
                    <a:lstStyle/>
                    <a:p>
                      <a:pPr algn="r" rtl="0" fontAlgn="b">
                        <a:buNone/>
                      </a:pPr>
                      <a:r>
                        <a:rPr lang="en-US" sz="900" dirty="0">
                          <a:effectLst/>
                        </a:rPr>
                        <a:t>9300</a:t>
                      </a:r>
                    </a:p>
                  </a:txBody>
                  <a:tcPr marL="13859" marR="13859" marT="9239" marB="9239" anchor="b"/>
                </a:tc>
                <a:extLst>
                  <a:ext uri="{0D108BD9-81ED-4DB2-BD59-A6C34878D82A}">
                    <a16:rowId xmlns:a16="http://schemas.microsoft.com/office/drawing/2014/main" val="3041371250"/>
                  </a:ext>
                </a:extLst>
              </a:tr>
              <a:tr h="195862">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extLst>
                  <a:ext uri="{0D108BD9-81ED-4DB2-BD59-A6C34878D82A}">
                    <a16:rowId xmlns:a16="http://schemas.microsoft.com/office/drawing/2014/main" val="1006399481"/>
                  </a:ext>
                </a:extLst>
              </a:tr>
              <a:tr h="169255">
                <a:tc>
                  <a:txBody>
                    <a:bodyPr/>
                    <a:lstStyle/>
                    <a:p>
                      <a:pPr rtl="0" fontAlgn="b">
                        <a:buNone/>
                      </a:pPr>
                      <a:r>
                        <a:rPr lang="en-US" sz="900">
                          <a:effectLst/>
                        </a:rPr>
                        <a:t>Net Cashflow</a:t>
                      </a:r>
                    </a:p>
                  </a:txBody>
                  <a:tcPr marL="13859" marR="13859" marT="9239" marB="9239" anchor="b"/>
                </a:tc>
                <a:tc>
                  <a:txBody>
                    <a:bodyPr/>
                    <a:lstStyle/>
                    <a:p>
                      <a:pPr algn="r" rtl="0" fontAlgn="b">
                        <a:buNone/>
                      </a:pPr>
                      <a:r>
                        <a:rPr lang="en-US" sz="900" dirty="0">
                          <a:effectLst/>
                        </a:rPr>
                        <a:t>16875</a:t>
                      </a:r>
                    </a:p>
                  </a:txBody>
                  <a:tcPr marL="13859" marR="13859" marT="9239" marB="9239" anchor="b"/>
                </a:tc>
                <a:tc>
                  <a:txBody>
                    <a:bodyPr/>
                    <a:lstStyle/>
                    <a:p>
                      <a:pPr algn="r" rtl="0" fontAlgn="b">
                        <a:buNone/>
                      </a:pPr>
                      <a:r>
                        <a:rPr lang="en-US" sz="900" dirty="0">
                          <a:effectLst/>
                        </a:rPr>
                        <a:t>6200</a:t>
                      </a:r>
                    </a:p>
                  </a:txBody>
                  <a:tcPr marL="13859" marR="13859" marT="9239" marB="9239" anchor="b"/>
                </a:tc>
                <a:tc>
                  <a:txBody>
                    <a:bodyPr/>
                    <a:lstStyle/>
                    <a:p>
                      <a:pPr algn="r" rtl="0" fontAlgn="b">
                        <a:buNone/>
                      </a:pPr>
                      <a:r>
                        <a:rPr lang="en-US" sz="900" dirty="0">
                          <a:effectLst/>
                        </a:rPr>
                        <a:t>5500</a:t>
                      </a:r>
                    </a:p>
                  </a:txBody>
                  <a:tcPr marL="13859" marR="13859" marT="9239" marB="9239" anchor="b"/>
                </a:tc>
                <a:tc>
                  <a:txBody>
                    <a:bodyPr/>
                    <a:lstStyle/>
                    <a:p>
                      <a:pPr algn="r" rtl="0" fontAlgn="b">
                        <a:buNone/>
                      </a:pPr>
                      <a:r>
                        <a:rPr lang="en-US" sz="900" dirty="0">
                          <a:effectLst/>
                        </a:rPr>
                        <a:t>3200</a:t>
                      </a:r>
                    </a:p>
                  </a:txBody>
                  <a:tcPr marL="13859" marR="13859" marT="9239" marB="9239" anchor="b"/>
                </a:tc>
                <a:tc>
                  <a:txBody>
                    <a:bodyPr/>
                    <a:lstStyle/>
                    <a:p>
                      <a:pPr algn="r" rtl="0" fontAlgn="b">
                        <a:buNone/>
                      </a:pPr>
                      <a:r>
                        <a:rPr lang="en-US" sz="900" dirty="0">
                          <a:effectLst/>
                        </a:rPr>
                        <a:t>4700</a:t>
                      </a:r>
                    </a:p>
                  </a:txBody>
                  <a:tcPr marL="13859" marR="13859" marT="9239" marB="9239" anchor="b"/>
                </a:tc>
                <a:tc>
                  <a:txBody>
                    <a:bodyPr/>
                    <a:lstStyle/>
                    <a:p>
                      <a:pPr algn="r" rtl="0" fontAlgn="b">
                        <a:buNone/>
                      </a:pPr>
                      <a:r>
                        <a:rPr lang="en-US" sz="900" dirty="0">
                          <a:effectLst/>
                        </a:rPr>
                        <a:t>4900</a:t>
                      </a:r>
                    </a:p>
                  </a:txBody>
                  <a:tcPr marL="13859" marR="13859" marT="9239" marB="9239" anchor="b"/>
                </a:tc>
                <a:tc>
                  <a:txBody>
                    <a:bodyPr/>
                    <a:lstStyle/>
                    <a:p>
                      <a:pPr algn="r" rtl="0" fontAlgn="b">
                        <a:buNone/>
                      </a:pPr>
                      <a:r>
                        <a:rPr lang="en-US" sz="900" dirty="0">
                          <a:effectLst/>
                        </a:rPr>
                        <a:t>3600</a:t>
                      </a:r>
                    </a:p>
                  </a:txBody>
                  <a:tcPr marL="13859" marR="13859" marT="9239" marB="9239" anchor="b"/>
                </a:tc>
                <a:tc>
                  <a:txBody>
                    <a:bodyPr/>
                    <a:lstStyle/>
                    <a:p>
                      <a:pPr algn="r" rtl="0" fontAlgn="b">
                        <a:buNone/>
                      </a:pPr>
                      <a:r>
                        <a:rPr lang="en-US" sz="900" dirty="0">
                          <a:effectLst/>
                        </a:rPr>
                        <a:t>3400</a:t>
                      </a:r>
                    </a:p>
                  </a:txBody>
                  <a:tcPr marL="13859" marR="13859" marT="9239" marB="9239" anchor="b"/>
                </a:tc>
                <a:tc>
                  <a:txBody>
                    <a:bodyPr/>
                    <a:lstStyle/>
                    <a:p>
                      <a:pPr algn="r" rtl="0" fontAlgn="b">
                        <a:buNone/>
                      </a:pPr>
                      <a:r>
                        <a:rPr lang="en-US" sz="900" dirty="0">
                          <a:effectLst/>
                        </a:rPr>
                        <a:t>2400</a:t>
                      </a:r>
                    </a:p>
                  </a:txBody>
                  <a:tcPr marL="13859" marR="13859" marT="9239" marB="9239" anchor="b"/>
                </a:tc>
                <a:tc>
                  <a:txBody>
                    <a:bodyPr/>
                    <a:lstStyle/>
                    <a:p>
                      <a:pPr algn="r" rtl="0" fontAlgn="b">
                        <a:buNone/>
                      </a:pPr>
                      <a:r>
                        <a:rPr lang="en-US" sz="900" dirty="0">
                          <a:effectLst/>
                        </a:rPr>
                        <a:t>-100</a:t>
                      </a:r>
                    </a:p>
                  </a:txBody>
                  <a:tcPr marL="13859" marR="13859" marT="9239" marB="9239" anchor="b"/>
                </a:tc>
                <a:tc>
                  <a:txBody>
                    <a:bodyPr/>
                    <a:lstStyle/>
                    <a:p>
                      <a:pPr algn="r" rtl="0" fontAlgn="b">
                        <a:buNone/>
                      </a:pPr>
                      <a:r>
                        <a:rPr lang="en-US" sz="900" dirty="0">
                          <a:effectLst/>
                        </a:rPr>
                        <a:t>3500</a:t>
                      </a:r>
                    </a:p>
                  </a:txBody>
                  <a:tcPr marL="13859" marR="13859" marT="9239" marB="9239" anchor="b"/>
                </a:tc>
                <a:tc>
                  <a:txBody>
                    <a:bodyPr/>
                    <a:lstStyle/>
                    <a:p>
                      <a:pPr algn="r" rtl="0" fontAlgn="b">
                        <a:buNone/>
                      </a:pPr>
                      <a:r>
                        <a:rPr lang="en-US" sz="900" dirty="0">
                          <a:effectLst/>
                        </a:rPr>
                        <a:t>700</a:t>
                      </a:r>
                    </a:p>
                  </a:txBody>
                  <a:tcPr marL="13859" marR="13859" marT="9239" marB="9239" anchor="b"/>
                </a:tc>
                <a:extLst>
                  <a:ext uri="{0D108BD9-81ED-4DB2-BD59-A6C34878D82A}">
                    <a16:rowId xmlns:a16="http://schemas.microsoft.com/office/drawing/2014/main" val="558831370"/>
                  </a:ext>
                </a:extLst>
              </a:tr>
              <a:tr h="195862">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tc>
                  <a:txBody>
                    <a:bodyPr/>
                    <a:lstStyle/>
                    <a:p>
                      <a:pPr rtl="0" fontAlgn="b">
                        <a:buNone/>
                      </a:pPr>
                      <a:endParaRPr lang="en-US" sz="900">
                        <a:effectLst/>
                      </a:endParaRPr>
                    </a:p>
                  </a:txBody>
                  <a:tcPr marL="13859" marR="13859" marT="9239" marB="9239" anchor="b"/>
                </a:tc>
                <a:extLst>
                  <a:ext uri="{0D108BD9-81ED-4DB2-BD59-A6C34878D82A}">
                    <a16:rowId xmlns:a16="http://schemas.microsoft.com/office/drawing/2014/main" val="1509542766"/>
                  </a:ext>
                </a:extLst>
              </a:tr>
              <a:tr h="169255">
                <a:tc>
                  <a:txBody>
                    <a:bodyPr/>
                    <a:lstStyle/>
                    <a:p>
                      <a:pPr rtl="0" fontAlgn="b">
                        <a:buNone/>
                      </a:pPr>
                      <a:r>
                        <a:rPr lang="en-US" sz="900">
                          <a:effectLst/>
                        </a:rPr>
                        <a:t>Opening Balance</a:t>
                      </a:r>
                    </a:p>
                  </a:txBody>
                  <a:tcPr marL="13859" marR="13859" marT="9239" marB="9239" anchor="b"/>
                </a:tc>
                <a:tc>
                  <a:txBody>
                    <a:bodyPr/>
                    <a:lstStyle/>
                    <a:p>
                      <a:pPr algn="r" rtl="0" fontAlgn="b">
                        <a:buNone/>
                      </a:pPr>
                      <a:r>
                        <a:rPr lang="en-US" sz="900" dirty="0">
                          <a:effectLst/>
                        </a:rPr>
                        <a:t>0</a:t>
                      </a:r>
                    </a:p>
                  </a:txBody>
                  <a:tcPr marL="13859" marR="13859" marT="9239" marB="9239" anchor="b"/>
                </a:tc>
                <a:tc>
                  <a:txBody>
                    <a:bodyPr/>
                    <a:lstStyle/>
                    <a:p>
                      <a:pPr algn="r" rtl="0" fontAlgn="b">
                        <a:buNone/>
                      </a:pPr>
                      <a:r>
                        <a:rPr lang="en-US" sz="900" dirty="0">
                          <a:effectLst/>
                        </a:rPr>
                        <a:t>16875</a:t>
                      </a:r>
                    </a:p>
                  </a:txBody>
                  <a:tcPr marL="13859" marR="13859" marT="9239" marB="9239" anchor="b"/>
                </a:tc>
                <a:tc>
                  <a:txBody>
                    <a:bodyPr/>
                    <a:lstStyle/>
                    <a:p>
                      <a:pPr algn="r" rtl="0" fontAlgn="b">
                        <a:buNone/>
                      </a:pPr>
                      <a:r>
                        <a:rPr lang="en-US" sz="900" dirty="0">
                          <a:effectLst/>
                        </a:rPr>
                        <a:t>23075</a:t>
                      </a:r>
                    </a:p>
                  </a:txBody>
                  <a:tcPr marL="13859" marR="13859" marT="9239" marB="9239" anchor="b"/>
                </a:tc>
                <a:tc>
                  <a:txBody>
                    <a:bodyPr/>
                    <a:lstStyle/>
                    <a:p>
                      <a:pPr algn="r" rtl="0" fontAlgn="b">
                        <a:buNone/>
                      </a:pPr>
                      <a:r>
                        <a:rPr lang="en-US" sz="900" dirty="0">
                          <a:effectLst/>
                        </a:rPr>
                        <a:t>28575</a:t>
                      </a:r>
                    </a:p>
                  </a:txBody>
                  <a:tcPr marL="13859" marR="13859" marT="9239" marB="9239" anchor="b"/>
                </a:tc>
                <a:tc>
                  <a:txBody>
                    <a:bodyPr/>
                    <a:lstStyle/>
                    <a:p>
                      <a:pPr algn="r" rtl="0" fontAlgn="b">
                        <a:buNone/>
                      </a:pPr>
                      <a:r>
                        <a:rPr lang="en-US" sz="900" dirty="0">
                          <a:effectLst/>
                        </a:rPr>
                        <a:t>31775</a:t>
                      </a:r>
                    </a:p>
                  </a:txBody>
                  <a:tcPr marL="13859" marR="13859" marT="9239" marB="9239" anchor="b"/>
                </a:tc>
                <a:tc>
                  <a:txBody>
                    <a:bodyPr/>
                    <a:lstStyle/>
                    <a:p>
                      <a:pPr algn="r" rtl="0" fontAlgn="b">
                        <a:buNone/>
                      </a:pPr>
                      <a:r>
                        <a:rPr lang="en-US" sz="900" dirty="0">
                          <a:effectLst/>
                        </a:rPr>
                        <a:t>36475</a:t>
                      </a:r>
                    </a:p>
                  </a:txBody>
                  <a:tcPr marL="13859" marR="13859" marT="9239" marB="9239" anchor="b"/>
                </a:tc>
                <a:tc>
                  <a:txBody>
                    <a:bodyPr/>
                    <a:lstStyle/>
                    <a:p>
                      <a:pPr algn="r" rtl="0" fontAlgn="b">
                        <a:buNone/>
                      </a:pPr>
                      <a:r>
                        <a:rPr lang="en-US" sz="900" dirty="0">
                          <a:effectLst/>
                        </a:rPr>
                        <a:t>41375</a:t>
                      </a:r>
                    </a:p>
                  </a:txBody>
                  <a:tcPr marL="13859" marR="13859" marT="9239" marB="9239" anchor="b"/>
                </a:tc>
                <a:tc>
                  <a:txBody>
                    <a:bodyPr/>
                    <a:lstStyle/>
                    <a:p>
                      <a:pPr algn="r" rtl="0" fontAlgn="b">
                        <a:buNone/>
                      </a:pPr>
                      <a:r>
                        <a:rPr lang="en-US" sz="900" dirty="0">
                          <a:effectLst/>
                        </a:rPr>
                        <a:t>44975</a:t>
                      </a:r>
                    </a:p>
                  </a:txBody>
                  <a:tcPr marL="13859" marR="13859" marT="9239" marB="9239" anchor="b"/>
                </a:tc>
                <a:tc>
                  <a:txBody>
                    <a:bodyPr/>
                    <a:lstStyle/>
                    <a:p>
                      <a:pPr algn="r" rtl="0" fontAlgn="b">
                        <a:buNone/>
                      </a:pPr>
                      <a:r>
                        <a:rPr lang="en-US" sz="900" dirty="0">
                          <a:effectLst/>
                        </a:rPr>
                        <a:t>48375</a:t>
                      </a:r>
                    </a:p>
                  </a:txBody>
                  <a:tcPr marL="13859" marR="13859" marT="9239" marB="9239" anchor="b"/>
                </a:tc>
                <a:tc>
                  <a:txBody>
                    <a:bodyPr/>
                    <a:lstStyle/>
                    <a:p>
                      <a:pPr algn="r" rtl="0" fontAlgn="b">
                        <a:buNone/>
                      </a:pPr>
                      <a:r>
                        <a:rPr lang="en-US" sz="900" dirty="0">
                          <a:effectLst/>
                        </a:rPr>
                        <a:t>50775</a:t>
                      </a:r>
                    </a:p>
                  </a:txBody>
                  <a:tcPr marL="13859" marR="13859" marT="9239" marB="9239" anchor="b"/>
                </a:tc>
                <a:tc>
                  <a:txBody>
                    <a:bodyPr/>
                    <a:lstStyle/>
                    <a:p>
                      <a:pPr algn="r" rtl="0" fontAlgn="b">
                        <a:buNone/>
                      </a:pPr>
                      <a:r>
                        <a:rPr lang="en-US" sz="900" dirty="0">
                          <a:effectLst/>
                        </a:rPr>
                        <a:t>50675</a:t>
                      </a:r>
                    </a:p>
                  </a:txBody>
                  <a:tcPr marL="13859" marR="13859" marT="9239" marB="9239" anchor="b"/>
                </a:tc>
                <a:tc>
                  <a:txBody>
                    <a:bodyPr/>
                    <a:lstStyle/>
                    <a:p>
                      <a:pPr algn="r" rtl="0" fontAlgn="b">
                        <a:buNone/>
                      </a:pPr>
                      <a:r>
                        <a:rPr lang="en-US" sz="900" dirty="0">
                          <a:effectLst/>
                        </a:rPr>
                        <a:t>54175</a:t>
                      </a:r>
                    </a:p>
                  </a:txBody>
                  <a:tcPr marL="13859" marR="13859" marT="9239" marB="9239" anchor="b"/>
                </a:tc>
                <a:extLst>
                  <a:ext uri="{0D108BD9-81ED-4DB2-BD59-A6C34878D82A}">
                    <a16:rowId xmlns:a16="http://schemas.microsoft.com/office/drawing/2014/main" val="223646751"/>
                  </a:ext>
                </a:extLst>
              </a:tr>
              <a:tr h="169255">
                <a:tc>
                  <a:txBody>
                    <a:bodyPr/>
                    <a:lstStyle/>
                    <a:p>
                      <a:pPr rtl="0" fontAlgn="b">
                        <a:buNone/>
                      </a:pPr>
                      <a:r>
                        <a:rPr lang="en-US" sz="900">
                          <a:effectLst/>
                        </a:rPr>
                        <a:t>Closing Balance</a:t>
                      </a:r>
                    </a:p>
                  </a:txBody>
                  <a:tcPr marL="13859" marR="13859" marT="9239" marB="9239" anchor="b"/>
                </a:tc>
                <a:tc>
                  <a:txBody>
                    <a:bodyPr/>
                    <a:lstStyle/>
                    <a:p>
                      <a:pPr algn="r" rtl="0" fontAlgn="b">
                        <a:buNone/>
                      </a:pPr>
                      <a:r>
                        <a:rPr lang="en-US" sz="900" dirty="0">
                          <a:effectLst/>
                        </a:rPr>
                        <a:t>16875</a:t>
                      </a:r>
                    </a:p>
                  </a:txBody>
                  <a:tcPr marL="13859" marR="13859" marT="9239" marB="9239" anchor="b"/>
                </a:tc>
                <a:tc>
                  <a:txBody>
                    <a:bodyPr/>
                    <a:lstStyle/>
                    <a:p>
                      <a:pPr algn="r" rtl="0" fontAlgn="b">
                        <a:buNone/>
                      </a:pPr>
                      <a:r>
                        <a:rPr lang="en-US" sz="900" dirty="0">
                          <a:effectLst/>
                        </a:rPr>
                        <a:t>23075</a:t>
                      </a:r>
                    </a:p>
                  </a:txBody>
                  <a:tcPr marL="13859" marR="13859" marT="9239" marB="9239" anchor="b"/>
                </a:tc>
                <a:tc>
                  <a:txBody>
                    <a:bodyPr/>
                    <a:lstStyle/>
                    <a:p>
                      <a:pPr algn="r" rtl="0" fontAlgn="b">
                        <a:buNone/>
                      </a:pPr>
                      <a:r>
                        <a:rPr lang="en-US" sz="900" dirty="0">
                          <a:effectLst/>
                        </a:rPr>
                        <a:t>28575</a:t>
                      </a:r>
                    </a:p>
                  </a:txBody>
                  <a:tcPr marL="13859" marR="13859" marT="9239" marB="9239" anchor="b"/>
                </a:tc>
                <a:tc>
                  <a:txBody>
                    <a:bodyPr/>
                    <a:lstStyle/>
                    <a:p>
                      <a:pPr algn="r" rtl="0" fontAlgn="b">
                        <a:buNone/>
                      </a:pPr>
                      <a:r>
                        <a:rPr lang="en-US" sz="900" dirty="0">
                          <a:effectLst/>
                        </a:rPr>
                        <a:t>31775</a:t>
                      </a:r>
                    </a:p>
                  </a:txBody>
                  <a:tcPr marL="13859" marR="13859" marT="9239" marB="9239" anchor="b"/>
                </a:tc>
                <a:tc>
                  <a:txBody>
                    <a:bodyPr/>
                    <a:lstStyle/>
                    <a:p>
                      <a:pPr algn="r" rtl="0" fontAlgn="b">
                        <a:buNone/>
                      </a:pPr>
                      <a:r>
                        <a:rPr lang="en-US" sz="900" dirty="0">
                          <a:effectLst/>
                        </a:rPr>
                        <a:t>36475</a:t>
                      </a:r>
                    </a:p>
                  </a:txBody>
                  <a:tcPr marL="13859" marR="13859" marT="9239" marB="9239" anchor="b"/>
                </a:tc>
                <a:tc>
                  <a:txBody>
                    <a:bodyPr/>
                    <a:lstStyle/>
                    <a:p>
                      <a:pPr algn="r" rtl="0" fontAlgn="b">
                        <a:buNone/>
                      </a:pPr>
                      <a:r>
                        <a:rPr lang="en-US" sz="900" dirty="0">
                          <a:effectLst/>
                        </a:rPr>
                        <a:t>41375</a:t>
                      </a:r>
                    </a:p>
                  </a:txBody>
                  <a:tcPr marL="13859" marR="13859" marT="9239" marB="9239" anchor="b"/>
                </a:tc>
                <a:tc>
                  <a:txBody>
                    <a:bodyPr/>
                    <a:lstStyle/>
                    <a:p>
                      <a:pPr algn="r" rtl="0" fontAlgn="b">
                        <a:buNone/>
                      </a:pPr>
                      <a:r>
                        <a:rPr lang="en-US" sz="900" dirty="0">
                          <a:effectLst/>
                        </a:rPr>
                        <a:t>44975</a:t>
                      </a:r>
                    </a:p>
                  </a:txBody>
                  <a:tcPr marL="13859" marR="13859" marT="9239" marB="9239" anchor="b"/>
                </a:tc>
                <a:tc>
                  <a:txBody>
                    <a:bodyPr/>
                    <a:lstStyle/>
                    <a:p>
                      <a:pPr algn="r" rtl="0" fontAlgn="b">
                        <a:buNone/>
                      </a:pPr>
                      <a:r>
                        <a:rPr lang="en-US" sz="900" dirty="0">
                          <a:effectLst/>
                        </a:rPr>
                        <a:t>48375</a:t>
                      </a:r>
                    </a:p>
                  </a:txBody>
                  <a:tcPr marL="13859" marR="13859" marT="9239" marB="9239" anchor="b"/>
                </a:tc>
                <a:tc>
                  <a:txBody>
                    <a:bodyPr/>
                    <a:lstStyle/>
                    <a:p>
                      <a:pPr algn="r" rtl="0" fontAlgn="b">
                        <a:buNone/>
                      </a:pPr>
                      <a:r>
                        <a:rPr lang="en-US" sz="900" dirty="0">
                          <a:effectLst/>
                        </a:rPr>
                        <a:t>50775</a:t>
                      </a:r>
                    </a:p>
                  </a:txBody>
                  <a:tcPr marL="13859" marR="13859" marT="9239" marB="9239" anchor="b"/>
                </a:tc>
                <a:tc>
                  <a:txBody>
                    <a:bodyPr/>
                    <a:lstStyle/>
                    <a:p>
                      <a:pPr algn="r" rtl="0" fontAlgn="b">
                        <a:buNone/>
                      </a:pPr>
                      <a:r>
                        <a:rPr lang="en-US" sz="900" dirty="0">
                          <a:effectLst/>
                        </a:rPr>
                        <a:t>50675</a:t>
                      </a:r>
                    </a:p>
                  </a:txBody>
                  <a:tcPr marL="13859" marR="13859" marT="9239" marB="9239" anchor="b"/>
                </a:tc>
                <a:tc>
                  <a:txBody>
                    <a:bodyPr/>
                    <a:lstStyle/>
                    <a:p>
                      <a:pPr algn="r" rtl="0" fontAlgn="b">
                        <a:buNone/>
                      </a:pPr>
                      <a:r>
                        <a:rPr lang="en-US" sz="900" dirty="0">
                          <a:effectLst/>
                        </a:rPr>
                        <a:t>54175</a:t>
                      </a:r>
                    </a:p>
                  </a:txBody>
                  <a:tcPr marL="13859" marR="13859" marT="9239" marB="9239" anchor="b"/>
                </a:tc>
                <a:tc>
                  <a:txBody>
                    <a:bodyPr/>
                    <a:lstStyle/>
                    <a:p>
                      <a:pPr algn="r" rtl="0" fontAlgn="b">
                        <a:buNone/>
                      </a:pPr>
                      <a:r>
                        <a:rPr lang="en-US" sz="900" dirty="0">
                          <a:effectLst/>
                        </a:rPr>
                        <a:t>54875</a:t>
                      </a:r>
                    </a:p>
                  </a:txBody>
                  <a:tcPr marL="13859" marR="13859" marT="9239" marB="9239" anchor="b"/>
                </a:tc>
                <a:extLst>
                  <a:ext uri="{0D108BD9-81ED-4DB2-BD59-A6C34878D82A}">
                    <a16:rowId xmlns:a16="http://schemas.microsoft.com/office/drawing/2014/main" val="2104322735"/>
                  </a:ext>
                </a:extLst>
              </a:tr>
            </a:tbl>
          </a:graphicData>
        </a:graphic>
      </p:graphicFrame>
    </p:spTree>
    <p:extLst>
      <p:ext uri="{BB962C8B-B14F-4D97-AF65-F5344CB8AC3E}">
        <p14:creationId xmlns:p14="http://schemas.microsoft.com/office/powerpoint/2010/main" val="1336576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B7F1-3F66-1B4B-6692-2D72452EC8BD}"/>
              </a:ext>
            </a:extLst>
          </p:cNvPr>
          <p:cNvSpPr>
            <a:spLocks noGrp="1"/>
          </p:cNvSpPr>
          <p:nvPr>
            <p:ph type="title"/>
          </p:nvPr>
        </p:nvSpPr>
        <p:spPr/>
        <p:txBody>
          <a:bodyPr>
            <a:normAutofit/>
          </a:bodyPr>
          <a:lstStyle/>
          <a:p>
            <a:r>
              <a:rPr lang="en-US">
                <a:ea typeface="+mj-lt"/>
                <a:cs typeface="+mj-lt"/>
              </a:rPr>
              <a:t> </a:t>
            </a:r>
          </a:p>
        </p:txBody>
      </p:sp>
      <p:graphicFrame>
        <p:nvGraphicFramePr>
          <p:cNvPr id="4" name="Content Placeholder 3">
            <a:extLst>
              <a:ext uri="{FF2B5EF4-FFF2-40B4-BE49-F238E27FC236}">
                <a16:creationId xmlns:a16="http://schemas.microsoft.com/office/drawing/2014/main" id="{3439CD8F-F2DD-B98B-0922-4DFBB66C10CB}"/>
              </a:ext>
            </a:extLst>
          </p:cNvPr>
          <p:cNvGraphicFramePr>
            <a:graphicFrameLocks noGrp="1"/>
          </p:cNvGraphicFramePr>
          <p:nvPr>
            <p:ph idx="1"/>
            <p:extLst>
              <p:ext uri="{D42A27DB-BD31-4B8C-83A1-F6EECF244321}">
                <p14:modId xmlns:p14="http://schemas.microsoft.com/office/powerpoint/2010/main" val="2305283423"/>
              </p:ext>
            </p:extLst>
          </p:nvPr>
        </p:nvGraphicFramePr>
        <p:xfrm>
          <a:off x="625415" y="1180740"/>
          <a:ext cx="7886700" cy="4534928"/>
        </p:xfrm>
        <a:graphic>
          <a:graphicData uri="http://schemas.openxmlformats.org/drawingml/2006/table">
            <a:tbl>
              <a:tblPr firstRow="1" bandRow="1">
                <a:tableStyleId>{5C22544A-7EE6-4342-B048-85BDC9FD1C3A}</a:tableStyleId>
              </a:tblPr>
              <a:tblGrid>
                <a:gridCol w="3943350">
                  <a:extLst>
                    <a:ext uri="{9D8B030D-6E8A-4147-A177-3AD203B41FA5}">
                      <a16:colId xmlns:a16="http://schemas.microsoft.com/office/drawing/2014/main" val="1172137044"/>
                    </a:ext>
                  </a:extLst>
                </a:gridCol>
                <a:gridCol w="3943350">
                  <a:extLst>
                    <a:ext uri="{9D8B030D-6E8A-4147-A177-3AD203B41FA5}">
                      <a16:colId xmlns:a16="http://schemas.microsoft.com/office/drawing/2014/main" val="388508329"/>
                    </a:ext>
                  </a:extLst>
                </a:gridCol>
              </a:tblGrid>
              <a:tr h="625868">
                <a:tc>
                  <a:txBody>
                    <a:bodyPr/>
                    <a:lstStyle/>
                    <a:p>
                      <a:pPr lvl="0">
                        <a:buNone/>
                      </a:pPr>
                      <a:r>
                        <a:rPr lang="en-US" sz="2000" b="1" i="0" u="none" strike="noStrike" noProof="0" dirty="0">
                          <a:solidFill>
                            <a:srgbClr val="FF0000"/>
                          </a:solidFill>
                          <a:latin typeface="Arial"/>
                        </a:rPr>
                        <a:t>SWOT Analysis</a:t>
                      </a:r>
                      <a:r>
                        <a:rPr lang="en-US" sz="1400" b="1" i="0" u="none" strike="noStrike" noProof="0" dirty="0">
                          <a:solidFill>
                            <a:srgbClr val="FF0000"/>
                          </a:solidFill>
                          <a:latin typeface="Arial"/>
                        </a:rPr>
                        <a:t> </a:t>
                      </a:r>
                      <a:endParaRPr lang="en-US" sz="1400" dirty="0"/>
                    </a:p>
                  </a:txBody>
                  <a:tcPr marL="68580" marR="68580" marT="34290" marB="34290"/>
                </a:tc>
                <a:tc>
                  <a:txBody>
                    <a:bodyPr/>
                    <a:lstStyle/>
                    <a:p>
                      <a:pPr lvl="0">
                        <a:buNone/>
                      </a:pPr>
                      <a:r>
                        <a:rPr lang="en-US" sz="2000" b="1" i="0" u="none" strike="noStrike" noProof="0" dirty="0">
                          <a:solidFill>
                            <a:srgbClr val="FF0000"/>
                          </a:solidFill>
                          <a:latin typeface="Arial"/>
                        </a:rPr>
                        <a:t>PESTLE Analysis</a:t>
                      </a:r>
                      <a:endParaRPr lang="en-US" sz="2000" dirty="0">
                        <a:solidFill>
                          <a:srgbClr val="FF0000"/>
                        </a:solidFill>
                      </a:endParaRPr>
                    </a:p>
                  </a:txBody>
                  <a:tcPr marL="68580" marR="68580" marT="34290" marB="34290"/>
                </a:tc>
                <a:extLst>
                  <a:ext uri="{0D108BD9-81ED-4DB2-BD59-A6C34878D82A}">
                    <a16:rowId xmlns:a16="http://schemas.microsoft.com/office/drawing/2014/main" val="292140265"/>
                  </a:ext>
                </a:extLst>
              </a:tr>
              <a:tr h="3798377">
                <a:tc>
                  <a:txBody>
                    <a:bodyPr/>
                    <a:lstStyle/>
                    <a:p>
                      <a:pPr lvl="0">
                        <a:buNone/>
                      </a:pPr>
                      <a:r>
                        <a:rPr lang="en-US" sz="1800" b="0" i="0" u="none" strike="noStrike" noProof="0" dirty="0">
                          <a:latin typeface="Aptos"/>
                        </a:rPr>
                        <a:t>Greek Burger sells authentic Greek street food. Its mobile truck reaches students and events. </a:t>
                      </a:r>
                      <a:endParaRPr lang="en-US" sz="1800"/>
                    </a:p>
                    <a:p>
                      <a:pPr lvl="0">
                        <a:buNone/>
                      </a:pPr>
                      <a:endParaRPr lang="en-US" sz="1800" b="0" i="0" u="none" strike="noStrike" noProof="0" dirty="0">
                        <a:latin typeface="Aptos"/>
                      </a:endParaRPr>
                    </a:p>
                    <a:p>
                      <a:pPr lvl="0">
                        <a:buNone/>
                      </a:pPr>
                      <a:r>
                        <a:rPr lang="en-US" sz="1800" b="0" i="0" u="none" strike="noStrike" noProof="0" dirty="0">
                          <a:latin typeface="Aptos"/>
                        </a:rPr>
                        <a:t>Strengths: fresh food, mobility. </a:t>
                      </a:r>
                      <a:endParaRPr lang="en-US" sz="1800" dirty="0"/>
                    </a:p>
                    <a:p>
                      <a:pPr lvl="0">
                        <a:buNone/>
                      </a:pPr>
                      <a:endParaRPr lang="en-US" sz="1800" b="0" i="0" u="none" strike="noStrike" noProof="0" dirty="0">
                        <a:latin typeface="Aptos"/>
                      </a:endParaRPr>
                    </a:p>
                    <a:p>
                      <a:pPr lvl="0">
                        <a:buNone/>
                      </a:pPr>
                      <a:r>
                        <a:rPr lang="en-US" sz="1800" b="0" i="0" u="none" strike="noStrike" noProof="0" dirty="0">
                          <a:latin typeface="Aptos"/>
                        </a:rPr>
                        <a:t>Weaknesses: small team, weather, limited money. </a:t>
                      </a:r>
                      <a:endParaRPr lang="en-US" sz="1800"/>
                    </a:p>
                    <a:p>
                      <a:pPr lvl="0">
                        <a:buNone/>
                      </a:pPr>
                      <a:endParaRPr lang="en-US" sz="1800" b="0" i="0" u="none" strike="noStrike" noProof="0" dirty="0">
                        <a:latin typeface="Aptos"/>
                      </a:endParaRPr>
                    </a:p>
                    <a:p>
                      <a:pPr lvl="0">
                        <a:buNone/>
                      </a:pPr>
                      <a:r>
                        <a:rPr lang="en-US" sz="1800" b="0" i="0" u="none" strike="noStrike" noProof="0" dirty="0">
                          <a:latin typeface="Aptos"/>
                        </a:rPr>
                        <a:t>Opportunities: growing market, festivals, university partnerships. </a:t>
                      </a:r>
                      <a:endParaRPr lang="en-US" sz="1800"/>
                    </a:p>
                    <a:p>
                      <a:pPr lvl="0">
                        <a:buNone/>
                      </a:pPr>
                      <a:endParaRPr lang="en-US" sz="1800" b="0" i="0" u="none" strike="noStrike" noProof="0" dirty="0">
                        <a:latin typeface="Aptos"/>
                      </a:endParaRPr>
                    </a:p>
                    <a:p>
                      <a:pPr lvl="0">
                        <a:buNone/>
                      </a:pPr>
                      <a:r>
                        <a:rPr lang="en-US" sz="1800" b="0" i="0" u="none" strike="noStrike" noProof="0" dirty="0">
                          <a:latin typeface="Aptos"/>
                        </a:rPr>
                        <a:t>Threats: competition, rising costs, regulations.</a:t>
                      </a:r>
                      <a:endParaRPr lang="en-US" sz="1800"/>
                    </a:p>
                  </a:txBody>
                  <a:tcPr marL="68580" marR="68580" marT="34290" marB="34290"/>
                </a:tc>
                <a:tc>
                  <a:txBody>
                    <a:bodyPr/>
                    <a:lstStyle/>
                    <a:p>
                      <a:pPr lvl="0">
                        <a:buNone/>
                      </a:pPr>
                      <a:r>
                        <a:rPr lang="en-US" sz="1800" b="0" i="0" u="none" strike="noStrike" noProof="0" dirty="0">
                          <a:latin typeface="Aptos"/>
                        </a:rPr>
                        <a:t>Greek Street Burgers follows Bristol City Council food and alcohol rules</a:t>
                      </a:r>
                      <a:r>
                        <a:rPr lang="en-US" sz="1800" b="0" i="0" u="none" strike="noStrike" noProof="0" dirty="0"/>
                        <a:t>.</a:t>
                      </a:r>
                      <a:r>
                        <a:rPr lang="en-US" sz="1800" b="0" i="0" u="none" strike="noStrike" noProof="0" dirty="0">
                          <a:latin typeface="Aptos"/>
                        </a:rPr>
                        <a:t> Prices may rise due to inflation, but student demand is steady. People want healthier, cultural food, which helps the business. Social media and mobile payments support marketing and service </a:t>
                      </a:r>
                      <a:r>
                        <a:rPr lang="en-US" sz="1800" b="0" i="0" u="none" strike="noStrike" noProof="0" dirty="0"/>
                        <a:t>.</a:t>
                      </a:r>
                      <a:r>
                        <a:rPr lang="en-US" sz="1800" b="0" i="0" u="none" strike="noStrike" noProof="0" dirty="0">
                          <a:latin typeface="Aptos"/>
                        </a:rPr>
                        <a:t> The business keeps food safe and uses local ingredients and eco-friendly packaging when possible</a:t>
                      </a:r>
                      <a:endParaRPr lang="en-US" sz="1800"/>
                    </a:p>
                  </a:txBody>
                  <a:tcPr marL="68580" marR="68580" marT="34290" marB="34290"/>
                </a:tc>
                <a:extLst>
                  <a:ext uri="{0D108BD9-81ED-4DB2-BD59-A6C34878D82A}">
                    <a16:rowId xmlns:a16="http://schemas.microsoft.com/office/drawing/2014/main" val="3588580071"/>
                  </a:ext>
                </a:extLst>
              </a:tr>
            </a:tbl>
          </a:graphicData>
        </a:graphic>
      </p:graphicFrame>
    </p:spTree>
    <p:extLst>
      <p:ext uri="{BB962C8B-B14F-4D97-AF65-F5344CB8AC3E}">
        <p14:creationId xmlns:p14="http://schemas.microsoft.com/office/powerpoint/2010/main" val="2946133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Free Images : burgers, fire, grill, grilling 3264x1918 - - 1366505 ...">
            <a:extLst>
              <a:ext uri="{FF2B5EF4-FFF2-40B4-BE49-F238E27FC236}">
                <a16:creationId xmlns:a16="http://schemas.microsoft.com/office/drawing/2014/main" id="{DE780AE1-C031-F39C-C06B-2D96E397789C}"/>
              </a:ext>
            </a:extLst>
          </p:cNvPr>
          <p:cNvPicPr>
            <a:picLocks noChangeAspect="1"/>
          </p:cNvPicPr>
          <p:nvPr/>
        </p:nvPicPr>
        <p:blipFill>
          <a:blip r:embed="rId2">
            <a:alphaModFix amt="85000"/>
            <a:extLst>
              <a:ext uri="{BEBA8EAE-BF5A-486C-A8C5-ECC9F3942E4B}">
                <a14:imgProps xmlns:a14="http://schemas.microsoft.com/office/drawing/2010/main">
                  <a14:imgLayer r:embed="rId3">
                    <a14:imgEffect>
                      <a14:saturation sat="115000"/>
                    </a14:imgEffect>
                    <a14:imgEffect>
                      <a14:brightnessContrast bright="11000" contrast="27000"/>
                    </a14:imgEffect>
                  </a14:imgLayer>
                </a14:imgProps>
              </a:ext>
            </a:extLst>
          </a:blip>
          <a:stretch>
            <a:fillRect/>
          </a:stretch>
        </p:blipFill>
        <p:spPr>
          <a:xfrm>
            <a:off x="-2377656" y="704236"/>
            <a:ext cx="2145822" cy="827362"/>
          </a:xfrm>
          <a:prstGeom prst="rect">
            <a:avLst/>
          </a:prstGeom>
        </p:spPr>
      </p:pic>
      <p:sp>
        <p:nvSpPr>
          <p:cNvPr id="2" name="Title 1">
            <a:extLst>
              <a:ext uri="{FF2B5EF4-FFF2-40B4-BE49-F238E27FC236}">
                <a16:creationId xmlns:a16="http://schemas.microsoft.com/office/drawing/2014/main" id="{0F87E2E8-EC16-5ADB-49D7-EE09C711BBBA}"/>
              </a:ext>
            </a:extLst>
          </p:cNvPr>
          <p:cNvSpPr>
            <a:spLocks noGrp="1"/>
          </p:cNvSpPr>
          <p:nvPr>
            <p:ph type="title"/>
          </p:nvPr>
        </p:nvSpPr>
        <p:spPr>
          <a:xfrm>
            <a:off x="226866" y="1118436"/>
            <a:ext cx="8675500" cy="4565694"/>
          </a:xfrm>
        </p:spPr>
        <p:txBody>
          <a:bodyPr vert="horz" lIns="68580" tIns="34290" rIns="68580" bIns="34290" rtlCol="0" anchor="ctr">
            <a:noAutofit/>
          </a:bodyPr>
          <a:lstStyle/>
          <a:p>
            <a:r>
              <a:rPr lang="en-US" sz="1350" b="1" dirty="0">
                <a:ea typeface="+mj-lt"/>
                <a:cs typeface="+mj-lt"/>
              </a:rPr>
              <a:t>                                                                                                </a:t>
            </a:r>
            <a:r>
              <a:rPr lang="en-US" sz="2000" b="1" dirty="0">
                <a:ea typeface="+mj-lt"/>
                <a:cs typeface="+mj-lt"/>
              </a:rPr>
              <a:t>       Pitch</a:t>
            </a:r>
            <a:br>
              <a:rPr lang="en-US" sz="2000" b="1" dirty="0">
                <a:ea typeface="+mj-lt"/>
                <a:cs typeface="+mj-lt"/>
              </a:rPr>
            </a:br>
            <a:r>
              <a:rPr lang="en-US" sz="1600" dirty="0">
                <a:ea typeface="+mj-lt"/>
                <a:cs typeface="+mj-lt"/>
              </a:rPr>
              <a:t>Greek Street Burgers is a mobile food truck in Bristol offering fresh, authentic handmade Greek burgers, salads made with love and passion to offer to all our customers looking for authentic Greek </a:t>
            </a:r>
            <a:r>
              <a:rPr lang="en-US" sz="1600" dirty="0" err="1">
                <a:ea typeface="+mj-lt"/>
                <a:cs typeface="+mj-lt"/>
              </a:rPr>
              <a:t>flavours</a:t>
            </a:r>
            <a:r>
              <a:rPr lang="en-US" sz="1600" dirty="0">
                <a:ea typeface="+mj-lt"/>
                <a:cs typeface="+mj-lt"/>
              </a:rPr>
              <a:t>. It is aimed at students, busy professionals and ordinary passers-by. It combines delivery with </a:t>
            </a:r>
            <a:r>
              <a:rPr lang="en-US" sz="1600" dirty="0" err="1">
                <a:ea typeface="+mj-lt"/>
                <a:cs typeface="+mj-lt"/>
              </a:rPr>
              <a:t>flavours</a:t>
            </a:r>
            <a:r>
              <a:rPr lang="en-US" sz="1600" dirty="0">
                <a:ea typeface="+mj-lt"/>
                <a:cs typeface="+mj-lt"/>
              </a:rPr>
              <a:t> of feta cheese, tzatziki and oregano and more. The business aims to grow through social media marketing, university partnerships and participation in events, with the aim of serving over 65 customers per day and with a projected monthly revenue of £13,000. Strengths include authenticity, easy access and parking, in some locations. Students and professionals want healthy food that tastes great and we offer just that. With low operating costs and strong customer demand, the business is already in a position to grow. Your £50,000 investment will allow us to expand faster: Upgrade equipment Securing more festival venues Launching marketing campaigns Opening a second truck in Cardiff. I bring passion, knowledge of Greek gastronomy and practical experience. I understand my market and know how to connect with customers. Investing in Greek Street Burgers means investing in a growing market, a strong brand and a young entrepreneur with a clear vision and ambition. Together, we can turn a local food truck into a regional success</a:t>
            </a:r>
            <a:r>
              <a:rPr lang="en-US" sz="1350" dirty="0">
                <a:ea typeface="+mj-lt"/>
                <a:cs typeface="+mj-lt"/>
              </a:rPr>
              <a:t>.</a:t>
            </a:r>
            <a:endParaRPr lang="en-US" sz="1600" dirty="0"/>
          </a:p>
        </p:txBody>
      </p:sp>
      <p:pic>
        <p:nvPicPr>
          <p:cNvPr id="3" name="Picture 2" descr="HD wallpaper: food, burgers, closeup, fast food | Wallpaper Flare">
            <a:extLst>
              <a:ext uri="{FF2B5EF4-FFF2-40B4-BE49-F238E27FC236}">
                <a16:creationId xmlns:a16="http://schemas.microsoft.com/office/drawing/2014/main" id="{838B2D72-9C18-27B6-F235-DB521F0C0DB7}"/>
              </a:ext>
            </a:extLst>
          </p:cNvPr>
          <p:cNvPicPr>
            <a:picLocks noChangeAspect="1"/>
          </p:cNvPicPr>
          <p:nvPr/>
        </p:nvPicPr>
        <p:blipFill>
          <a:blip r:embed="rId4"/>
          <a:stretch>
            <a:fillRect/>
          </a:stretch>
        </p:blipFill>
        <p:spPr>
          <a:xfrm>
            <a:off x="761162" y="-1588663"/>
            <a:ext cx="2612726" cy="1739435"/>
          </a:xfrm>
          <a:prstGeom prst="rect">
            <a:avLst/>
          </a:prstGeom>
        </p:spPr>
      </p:pic>
      <p:pic>
        <p:nvPicPr>
          <p:cNvPr id="8" name="Picture 7">
            <a:extLst>
              <a:ext uri="{FF2B5EF4-FFF2-40B4-BE49-F238E27FC236}">
                <a16:creationId xmlns:a16="http://schemas.microsoft.com/office/drawing/2014/main" id="{E4081CEE-B3A2-9D27-62DE-477AC6C083E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282" y="5127847"/>
            <a:ext cx="3407435" cy="1727517"/>
          </a:xfrm>
          <a:prstGeom prst="rect">
            <a:avLst/>
          </a:prstGeom>
        </p:spPr>
      </p:pic>
      <p:pic>
        <p:nvPicPr>
          <p:cNvPr id="12" name="Picture 11" descr="Gambar : makanan cepat saji, Masakan, jalan makanan, hidangan pembuka ...">
            <a:extLst>
              <a:ext uri="{FF2B5EF4-FFF2-40B4-BE49-F238E27FC236}">
                <a16:creationId xmlns:a16="http://schemas.microsoft.com/office/drawing/2014/main" id="{3F5856AD-CA66-116A-2E9B-5444B780A6CA}"/>
              </a:ext>
            </a:extLst>
          </p:cNvPr>
          <p:cNvPicPr>
            <a:picLocks noChangeAspect="1"/>
          </p:cNvPicPr>
          <p:nvPr/>
        </p:nvPicPr>
        <p:blipFill>
          <a:blip r:embed="rId7"/>
          <a:stretch>
            <a:fillRect/>
          </a:stretch>
        </p:blipFill>
        <p:spPr>
          <a:xfrm>
            <a:off x="-2874874" y="-262251"/>
            <a:ext cx="2737538" cy="822206"/>
          </a:xfrm>
          <a:prstGeom prst="rect">
            <a:avLst/>
          </a:prstGeom>
        </p:spPr>
      </p:pic>
      <p:pic>
        <p:nvPicPr>
          <p:cNvPr id="16" name="Picture 15">
            <a:extLst>
              <a:ext uri="{FF2B5EF4-FFF2-40B4-BE49-F238E27FC236}">
                <a16:creationId xmlns:a16="http://schemas.microsoft.com/office/drawing/2014/main" id="{6987027C-8B04-573A-DCED-04D6380FCAC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609021" y="4071817"/>
            <a:ext cx="2609491" cy="1727516"/>
          </a:xfrm>
          <a:prstGeom prst="rect">
            <a:avLst/>
          </a:prstGeom>
        </p:spPr>
      </p:pic>
      <p:pic>
        <p:nvPicPr>
          <p:cNvPr id="20" name="Content Placeholder 3">
            <a:extLst>
              <a:ext uri="{FF2B5EF4-FFF2-40B4-BE49-F238E27FC236}">
                <a16:creationId xmlns:a16="http://schemas.microsoft.com/office/drawing/2014/main" id="{41DB4C2A-A4EA-3E6F-E9C4-F799240EACB7}"/>
              </a:ext>
            </a:extLst>
          </p:cNvPr>
          <p:cNvPicPr>
            <a:picLocks noGrp="1" noChangeAspect="1"/>
          </p:cNvPicPr>
          <p:nvPr>
            <p:ph idx="1"/>
          </p:nvPr>
        </p:nvPicPr>
        <p:blipFill>
          <a:blip r:embed="rId10">
            <a:extLst>
              <a:ext uri="{837473B0-CC2E-450A-ABE3-18F120FF3D39}">
                <a1611:picAttrSrcUrl xmlns:a1611="http://schemas.microsoft.com/office/drawing/2016/11/main" r:id="rId11"/>
              </a:ext>
            </a:extLst>
          </a:blip>
          <a:srcRect t="568" b="16727"/>
          <a:stretch>
            <a:fillRect/>
          </a:stretch>
        </p:blipFill>
        <p:spPr>
          <a:xfrm>
            <a:off x="7056796" y="961"/>
            <a:ext cx="1951710" cy="1253385"/>
          </a:xfrm>
          <a:prstGeom prst="rect">
            <a:avLst/>
          </a:prstGeom>
        </p:spPr>
      </p:pic>
    </p:spTree>
    <p:extLst>
      <p:ext uri="{BB962C8B-B14F-4D97-AF65-F5344CB8AC3E}">
        <p14:creationId xmlns:p14="http://schemas.microsoft.com/office/powerpoint/2010/main" val="3427533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7671D-3E07-C807-8A01-9F784717DBB2}"/>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5F147209-C4D2-78CD-E9C9-C64F25DFF380}"/>
              </a:ext>
            </a:extLst>
          </p:cNvPr>
          <p:cNvSpPr>
            <a:spLocks noGrp="1"/>
          </p:cNvSpPr>
          <p:nvPr>
            <p:ph idx="1"/>
          </p:nvPr>
        </p:nvSpPr>
        <p:spPr/>
        <p:txBody>
          <a:bodyPr vert="horz" lIns="68580" tIns="34290" rIns="68580" bIns="34290" rtlCol="0" anchor="t">
            <a:normAutofit/>
          </a:bodyPr>
          <a:lstStyle/>
          <a:p>
            <a:pPr marL="0" indent="0">
              <a:buNone/>
            </a:pPr>
            <a:r>
              <a:rPr lang="en-US" sz="1350" dirty="0">
                <a:ea typeface="+mn-lt"/>
                <a:cs typeface="+mn-lt"/>
              </a:rPr>
              <a:t>1)Barringer, B.R. and Ireland, R.D. (2021) </a:t>
            </a:r>
            <a:r>
              <a:rPr lang="en-US" sz="1350" i="1" dirty="0">
                <a:ea typeface="+mn-lt"/>
                <a:cs typeface="+mn-lt"/>
              </a:rPr>
              <a:t>Entrepreneurship: Successfully Launching New Ventures</a:t>
            </a:r>
            <a:r>
              <a:rPr lang="en-US" sz="1350" dirty="0">
                <a:ea typeface="+mn-lt"/>
                <a:cs typeface="+mn-lt"/>
              </a:rPr>
              <a:t>. 6th </a:t>
            </a:r>
            <a:r>
              <a:rPr lang="en-US" sz="1350" err="1">
                <a:ea typeface="+mn-lt"/>
                <a:cs typeface="+mn-lt"/>
              </a:rPr>
              <a:t>edn</a:t>
            </a:r>
            <a:r>
              <a:rPr lang="en-US" sz="1350" dirty="0">
                <a:ea typeface="+mn-lt"/>
                <a:cs typeface="+mn-lt"/>
              </a:rPr>
              <a:t>. London: Pearson.</a:t>
            </a:r>
          </a:p>
          <a:p>
            <a:pPr marL="0" indent="0">
              <a:buNone/>
            </a:pPr>
            <a:r>
              <a:rPr lang="en-US" sz="1350" dirty="0">
                <a:ea typeface="+mn-lt"/>
                <a:cs typeface="+mn-lt"/>
              </a:rPr>
              <a:t>2)Cardoso, R. d. C. V., Companion, M. &amp; Marras, S. R. (2017) </a:t>
            </a:r>
            <a:r>
              <a:rPr lang="en-US" sz="1350" i="1" dirty="0">
                <a:ea typeface="+mn-lt"/>
                <a:cs typeface="+mn-lt"/>
              </a:rPr>
              <a:t>Street Food: Culture, Economy, Health and Governance</a:t>
            </a:r>
            <a:r>
              <a:rPr lang="en-US" sz="1350" dirty="0">
                <a:ea typeface="+mn-lt"/>
                <a:cs typeface="+mn-lt"/>
              </a:rPr>
              <a:t>. Abingdon: Routledge.</a:t>
            </a:r>
          </a:p>
          <a:p>
            <a:pPr marL="0" indent="0">
              <a:buNone/>
            </a:pPr>
            <a:r>
              <a:rPr lang="en-US" sz="1350" dirty="0">
                <a:ea typeface="+mn-lt"/>
                <a:cs typeface="+mn-lt"/>
              </a:rPr>
              <a:t>3)Chaffey, D. &amp; Ellis-Chadwick, F. (2019) </a:t>
            </a:r>
            <a:r>
              <a:rPr lang="en-US" sz="1350" i="1" dirty="0">
                <a:ea typeface="+mn-lt"/>
                <a:cs typeface="+mn-lt"/>
              </a:rPr>
              <a:t>Digital Marketing</a:t>
            </a:r>
            <a:r>
              <a:rPr lang="en-US" sz="1350" dirty="0">
                <a:ea typeface="+mn-lt"/>
                <a:cs typeface="+mn-lt"/>
              </a:rPr>
              <a:t>. 7th </a:t>
            </a:r>
            <a:r>
              <a:rPr lang="en-US" sz="1350" err="1">
                <a:ea typeface="+mn-lt"/>
                <a:cs typeface="+mn-lt"/>
              </a:rPr>
              <a:t>edn</a:t>
            </a:r>
            <a:r>
              <a:rPr lang="en-US" sz="1350" dirty="0">
                <a:ea typeface="+mn-lt"/>
                <a:cs typeface="+mn-lt"/>
              </a:rPr>
              <a:t>. Harlow: Pearson.</a:t>
            </a:r>
          </a:p>
          <a:p>
            <a:pPr marL="0" indent="0">
              <a:buNone/>
            </a:pPr>
            <a:r>
              <a:rPr lang="en-US" sz="1350" dirty="0">
                <a:ea typeface="+mn-lt"/>
                <a:cs typeface="+mn-lt"/>
              </a:rPr>
              <a:t>4)Dess, G.G., Lumpkin, G.T. and Eisner, A.B. (2020) </a:t>
            </a:r>
            <a:r>
              <a:rPr lang="en-US" sz="1350" i="1" dirty="0">
                <a:ea typeface="+mn-lt"/>
                <a:cs typeface="+mn-lt"/>
              </a:rPr>
              <a:t>Strategic Management: Text and Cases</a:t>
            </a:r>
            <a:r>
              <a:rPr lang="en-US" sz="1350" dirty="0">
                <a:ea typeface="+mn-lt"/>
                <a:cs typeface="+mn-lt"/>
              </a:rPr>
              <a:t>. 9th </a:t>
            </a:r>
            <a:r>
              <a:rPr lang="en-US" sz="1350" err="1">
                <a:ea typeface="+mn-lt"/>
                <a:cs typeface="+mn-lt"/>
              </a:rPr>
              <a:t>edn</a:t>
            </a:r>
            <a:r>
              <a:rPr lang="en-US" sz="1350" dirty="0">
                <a:ea typeface="+mn-lt"/>
                <a:cs typeface="+mn-lt"/>
              </a:rPr>
              <a:t>. New York: McGraw-Hill.</a:t>
            </a:r>
            <a:endParaRPr lang="en-US"/>
          </a:p>
          <a:p>
            <a:pPr marL="0" indent="0">
              <a:buNone/>
            </a:pPr>
            <a:r>
              <a:rPr lang="en-US" sz="1350" dirty="0"/>
              <a:t>5)Drucker, P.F. (2006) </a:t>
            </a:r>
            <a:r>
              <a:rPr lang="en-US" sz="1350" i="1" dirty="0"/>
              <a:t>Innovation and Entrepreneurship</a:t>
            </a:r>
            <a:r>
              <a:rPr lang="en-US" sz="1350" dirty="0"/>
              <a:t>. London: Routledge.</a:t>
            </a:r>
          </a:p>
          <a:p>
            <a:pPr marL="0" indent="0">
              <a:buNone/>
            </a:pPr>
            <a:r>
              <a:rPr lang="en-US" sz="1350" dirty="0">
                <a:ea typeface="+mn-lt"/>
                <a:cs typeface="+mn-lt"/>
              </a:rPr>
              <a:t>6)Foster, C. and McLachlan, R. (2019) </a:t>
            </a:r>
            <a:r>
              <a:rPr lang="en-US" sz="1350" i="1" dirty="0">
                <a:ea typeface="+mn-lt"/>
                <a:cs typeface="+mn-lt"/>
              </a:rPr>
              <a:t>Street Food Business Management</a:t>
            </a:r>
            <a:r>
              <a:rPr lang="en-US" sz="1350" dirty="0">
                <a:ea typeface="+mn-lt"/>
                <a:cs typeface="+mn-lt"/>
              </a:rPr>
              <a:t>. London: Routledge.</a:t>
            </a:r>
            <a:endParaRPr lang="en-US"/>
          </a:p>
          <a:p>
            <a:pPr marL="0" indent="0">
              <a:buNone/>
            </a:pPr>
            <a:r>
              <a:rPr lang="en-US" sz="1350" dirty="0"/>
              <a:t>7)Griffin, R.W. and Ebert, R.J. (2020) </a:t>
            </a:r>
            <a:r>
              <a:rPr lang="en-US" sz="1350" i="1" dirty="0"/>
              <a:t>Business</a:t>
            </a:r>
            <a:r>
              <a:rPr lang="en-US" sz="1350" dirty="0"/>
              <a:t>. 14th </a:t>
            </a:r>
            <a:r>
              <a:rPr lang="en-US" sz="1350" err="1"/>
              <a:t>edn</a:t>
            </a:r>
            <a:r>
              <a:rPr lang="en-US" sz="1350" dirty="0"/>
              <a:t>. Boston: Cengage Learning.</a:t>
            </a:r>
          </a:p>
          <a:p>
            <a:pPr marL="0" indent="0">
              <a:buNone/>
            </a:pPr>
            <a:r>
              <a:rPr lang="en-US" sz="1350" dirty="0"/>
              <a:t>8)Kotler, P., Keller, K.L. and Chernev, A. (2022) </a:t>
            </a:r>
            <a:r>
              <a:rPr lang="en-US" sz="1350" i="1" dirty="0"/>
              <a:t>Marketing Management</a:t>
            </a:r>
            <a:r>
              <a:rPr lang="en-US" sz="1350" dirty="0"/>
              <a:t>. 16th </a:t>
            </a:r>
            <a:r>
              <a:rPr lang="en-US" sz="1350" err="1"/>
              <a:t>edn</a:t>
            </a:r>
            <a:r>
              <a:rPr lang="en-US" sz="1350" dirty="0"/>
              <a:t>. Harlow: Pearson.</a:t>
            </a:r>
          </a:p>
          <a:p>
            <a:pPr marL="0" indent="0">
              <a:buNone/>
            </a:pPr>
            <a:r>
              <a:rPr lang="en-US" sz="1350" dirty="0"/>
              <a:t>9)Sprenger, R.A. (2020) </a:t>
            </a:r>
            <a:r>
              <a:rPr lang="en-US" sz="1350" i="1" dirty="0"/>
              <a:t>Hygiene for Management: A Text for Food Hygiene Courses</a:t>
            </a:r>
            <a:r>
              <a:rPr lang="en-US" sz="1350" dirty="0"/>
              <a:t>. 20th </a:t>
            </a:r>
            <a:r>
              <a:rPr lang="en-US" sz="1350" err="1"/>
              <a:t>edn</a:t>
            </a:r>
            <a:r>
              <a:rPr lang="en-US" sz="1350" dirty="0"/>
              <a:t>. Highfield: Highfield Publications.</a:t>
            </a:r>
          </a:p>
          <a:p>
            <a:pPr marL="0" indent="0">
              <a:buNone/>
            </a:pPr>
            <a:r>
              <a:rPr lang="en-US" sz="1350" dirty="0">
                <a:ea typeface="+mn-lt"/>
                <a:cs typeface="+mn-lt"/>
              </a:rPr>
              <a:t>10)Stokes, D. and Wilson, N. (2017) </a:t>
            </a:r>
            <a:r>
              <a:rPr lang="en-US" sz="1350" i="1" dirty="0">
                <a:ea typeface="+mn-lt"/>
                <a:cs typeface="+mn-lt"/>
              </a:rPr>
              <a:t>Small Business Management and Entrepreneurship</a:t>
            </a:r>
            <a:r>
              <a:rPr lang="en-US" sz="1350" dirty="0">
                <a:ea typeface="+mn-lt"/>
                <a:cs typeface="+mn-lt"/>
              </a:rPr>
              <a:t>. 7th </a:t>
            </a:r>
            <a:r>
              <a:rPr lang="en-US" sz="1350" err="1">
                <a:ea typeface="+mn-lt"/>
                <a:cs typeface="+mn-lt"/>
              </a:rPr>
              <a:t>edn</a:t>
            </a:r>
            <a:r>
              <a:rPr lang="en-US" sz="1350" dirty="0">
                <a:ea typeface="+mn-lt"/>
                <a:cs typeface="+mn-lt"/>
              </a:rPr>
              <a:t>. Andover: Cengage Learning.</a:t>
            </a:r>
            <a:endParaRPr lang="en-US"/>
          </a:p>
          <a:p>
            <a:endParaRPr lang="en-US" sz="1350"/>
          </a:p>
          <a:p>
            <a:endParaRPr lang="en-US"/>
          </a:p>
        </p:txBody>
      </p:sp>
    </p:spTree>
    <p:extLst>
      <p:ext uri="{BB962C8B-B14F-4D97-AF65-F5344CB8AC3E}">
        <p14:creationId xmlns:p14="http://schemas.microsoft.com/office/powerpoint/2010/main" val="1679597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08BBC-2F25-7CD1-9856-3A19DD64F224}"/>
              </a:ext>
            </a:extLst>
          </p:cNvPr>
          <p:cNvSpPr>
            <a:spLocks noGrp="1"/>
          </p:cNvSpPr>
          <p:nvPr>
            <p:ph type="title"/>
          </p:nvPr>
        </p:nvSpPr>
        <p:spPr/>
        <p:txBody>
          <a:bodyPr/>
          <a:lstStyle/>
          <a:p>
            <a:r>
              <a:rPr lang="en-US" dirty="0">
                <a:ea typeface="+mj-lt"/>
                <a:cs typeface="+mj-lt"/>
              </a:rPr>
              <a:t>Acknowledgement</a:t>
            </a:r>
            <a:endParaRPr lang="en-US" dirty="0"/>
          </a:p>
        </p:txBody>
      </p:sp>
      <p:sp>
        <p:nvSpPr>
          <p:cNvPr id="3" name="Content Placeholder 2">
            <a:extLst>
              <a:ext uri="{FF2B5EF4-FFF2-40B4-BE49-F238E27FC236}">
                <a16:creationId xmlns:a16="http://schemas.microsoft.com/office/drawing/2014/main" id="{D53A7E92-74F8-2635-2E6C-6377D17E29EF}"/>
              </a:ext>
            </a:extLst>
          </p:cNvPr>
          <p:cNvSpPr>
            <a:spLocks noGrp="1"/>
          </p:cNvSpPr>
          <p:nvPr>
            <p:ph idx="1"/>
          </p:nvPr>
        </p:nvSpPr>
        <p:spPr/>
        <p:txBody>
          <a:bodyPr vert="horz" lIns="91440" tIns="45720" rIns="91440" bIns="45720" rtlCol="0" anchor="t">
            <a:normAutofit/>
          </a:bodyPr>
          <a:lstStyle/>
          <a:p>
            <a:r>
              <a:rPr lang="en-US" dirty="0"/>
              <a:t>I did not use </a:t>
            </a:r>
            <a:r>
              <a:rPr lang="en-US" dirty="0" err="1"/>
              <a:t>AI.All</a:t>
            </a:r>
            <a:r>
              <a:rPr lang="en-US" dirty="0"/>
              <a:t> </a:t>
            </a:r>
            <a:r>
              <a:rPr lang="en-US" dirty="0" err="1"/>
              <a:t>photoes</a:t>
            </a:r>
            <a:r>
              <a:rPr lang="en-US" dirty="0"/>
              <a:t> are taken from google and my references as well.</a:t>
            </a:r>
          </a:p>
          <a:p>
            <a:r>
              <a:rPr lang="en-US" dirty="0"/>
              <a:t>For my syntax error I used Google translation.</a:t>
            </a:r>
          </a:p>
        </p:txBody>
      </p:sp>
    </p:spTree>
    <p:extLst>
      <p:ext uri="{BB962C8B-B14F-4D97-AF65-F5344CB8AC3E}">
        <p14:creationId xmlns:p14="http://schemas.microsoft.com/office/powerpoint/2010/main" val="506303510"/>
      </p:ext>
    </p:extLst>
  </p:cSld>
  <p:clrMapOvr>
    <a:masterClrMapping/>
  </p:clrMapOvr>
</p:sld>
</file>

<file path=ppt/theme/theme1.xml><?xml version="1.0" encoding="utf-8"?>
<a:theme xmlns:a="http://schemas.openxmlformats.org/drawingml/2006/main" name="Θέμα του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Θέμα του Office</vt:lpstr>
      <vt:lpstr>     Module Name: MANAGING ENTERPRISE BMSW4011 Student Name: Christos Rizos 2427458   Lecturer Name: Melanie  </vt:lpstr>
      <vt:lpstr>         Business Name:  Greek Street Burgers.              GSB  The Greek Street Food is a food truck based in Bristol, offering freshly baked Greek burgers, healthy salads, coffee and imported Greek beers. One of its goals is to combine the authentic taste of Mediterranean cuisine with handmade burgers, salads, as well as local and Greek beers.  All meals will be prepared with local ingredients and traditional Greek flavors such as oregano, olive oil, tzatziki, feta and other natural products, which are key to Mediterranean cuisine. </vt:lpstr>
      <vt:lpstr>PowerPoint Presentation</vt:lpstr>
      <vt:lpstr>LegalStructure  The business operates as a sole trader,Operating as a sole trader allows the owner to have complete control over decisions regarding product purchases, payments to suppliers and staff, retain profits, and develop a personal relationship with customers. Pros:  1)Simple to start and operate,(Gov.uk, 2023).  2)Full decision-making control.  3)Low administrative costs..  4)Knowing new places around the country.  5)Making new friends,and tomorrow partnerships.  6)Wellbeing , having the opportunity to know new places around the country Cons:  1) P ersonal liability for debts,payments,area permissions,(HMRC, 2023).  2)Coping the weather conditions.  3)Working a lot of time and skills organized,for preparing all of products for sell.    Location The food truck will operate in high-traffic student areas near the University of Bristol and Park Street. In these locations, a large number of students, professionals, and passers-by  circulate, which calls for a delicious and economical meal during the lunch break. Also, due to the large community of people, the business becomes better known, because it will be located in a fixed location during its operating days.   The team includes: 1 Owner/Manager (me) 1 kitchen assistant    Acountant Part-time helpers during festivals Recruitment will be through student job boards. Training will focus on speed, hygiene and customer service. </vt:lpstr>
      <vt:lpstr> Greek Street Burgers  GSB   Marketing Activities  Marketing will focus on the modern digital age, which in some cases offers free advertising and direct communication with customers  All digital platforms such as Facebook, Instagram, TikTok will be used. There will also be special offers and discount coupons. Flyers will be used in the local areas where the canteen will be parked, so that it is visible to passersby as well as to drivers of heavy and light vehicles (Parsa et al., 2005). Radio advertising will be quite helpful especially in cases where the business has to move to an unknown location in order to take part in a food or music festival. Branding: The colors that will be used are white and light blue, two bright colors, known almost all over the world. A logo and slogan will also be used that must be simple and short. The initial letters from the company name GSB "Greek Street Burgers" will be used for the logo.  Promotional Examples:  Facebook and Instagram launch post: “We’re bringing the Greek burger to Bristol! Come try it for free and let us know what you think. Find GSB near Park Street this week — Greek burgers, salads and coffee with a summery feel and taste.  Sample university flyer: Try authentic Greek burgers at student prices! Show your ID and get 10% off.” Loyalty Cards: Buy 9 meals, get the 10th free.  Activities: Participation in Bristol Food Festival and collaborate with university events.   </vt:lpstr>
      <vt:lpstr>Market Reaserch</vt:lpstr>
      <vt:lpstr>                                      Financial Resources   </vt:lpstr>
      <vt:lpstr>Month Cashflow 12 Months</vt:lpstr>
      <vt:lpstr> </vt:lpstr>
      <vt:lpstr>                                                                                                       Pitch Greek Street Burgers is a mobile food truck in Bristol offering fresh, authentic handmade Greek burgers, salads made with love and passion to offer to all our customers looking for authentic Greek flavours. It is aimed at students, busy professionals and ordinary passers-by. It combines delivery with flavours of feta cheese, tzatziki and oregano and more. The business aims to grow through social media marketing, university partnerships and participation in events, with the aim of serving over 65 customers per day and with a projected monthly revenue of £13,000. Strengths include authenticity, easy access and parking, in some locations. Students and professionals want healthy food that tastes great and we offer just that. With low operating costs and strong customer demand, the business is already in a position to grow. Your £50,000 investment will allow us to expand faster: Upgrade equipment Securing more festival venues Launching marketing campaigns Opening a second truck in Cardiff. I bring passion, knowledge of Greek gastronomy and practical experience. I understand my market and know how to connect with customers. Investing in Greek Street Burgers means investing in a growing market, a strong brand and a young entrepreneur with a clear vision and ambition. Together, we can turn a local food truck into a regional success.</vt:lpstr>
      <vt:lpstr>References</vt:lpstr>
      <vt:lpstr>Acknowledgement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393</cp:revision>
  <dcterms:created xsi:type="dcterms:W3CDTF">2025-11-08T11:33:13Z</dcterms:created>
  <dcterms:modified xsi:type="dcterms:W3CDTF">2025-11-23T21:58:13Z</dcterms:modified>
</cp:coreProperties>
</file>