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594" r:id="rId8"/>
    <p:sldId id="263" r:id="rId9"/>
    <p:sldId id="262" r:id="rId10"/>
    <p:sldId id="264" r:id="rId11"/>
    <p:sldId id="266" r:id="rId12"/>
    <p:sldId id="267" r:id="rId13"/>
    <p:sldId id="268" r:id="rId14"/>
    <p:sldId id="5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67" d="100"/>
          <a:sy n="67" d="100"/>
        </p:scale>
        <p:origin x="133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6.sv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6.sv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215CA7F8-7C5B-4D2F-B505-7468B95FDD6A}"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850FF4BF-E3F0-4485-9EE8-1DD1E4CA84EE}">
      <dgm:prSet phldrT="[Text]" custT="1"/>
      <dgm:spPr/>
      <dgm:t>
        <a:bodyPr/>
        <a:lstStyle/>
        <a:p>
          <a:pPr algn="ctr">
            <a:buNone/>
          </a:pPr>
          <a:r>
            <a:rPr lang="en-GB" sz="1700" b="0" i="0"/>
            <a:t>Owner / Manager  </a:t>
          </a:r>
        </a:p>
        <a:p>
          <a:pPr algn="ctr">
            <a:buNone/>
          </a:pPr>
          <a:r>
            <a:rPr lang="en-GB" sz="1400"/>
            <a:t>Administration </a:t>
          </a:r>
        </a:p>
        <a:p>
          <a:pPr algn="ctr">
            <a:buNone/>
          </a:pPr>
          <a:r>
            <a:rPr lang="en-GB" sz="1400"/>
            <a:t>Scheduling </a:t>
          </a:r>
        </a:p>
        <a:p>
          <a:pPr algn="ctr">
            <a:buNone/>
          </a:pPr>
          <a:r>
            <a:rPr lang="en-GB" sz="1400"/>
            <a:t> Customer communication </a:t>
          </a:r>
        </a:p>
        <a:p>
          <a:pPr algn="ctr">
            <a:buNone/>
          </a:pPr>
          <a:r>
            <a:rPr lang="en-GB" sz="1400"/>
            <a:t> Marketing </a:t>
          </a:r>
        </a:p>
        <a:p>
          <a:pPr algn="ctr">
            <a:buNone/>
          </a:pPr>
          <a:r>
            <a:rPr lang="en-GB" sz="1400"/>
            <a:t> Financial management</a:t>
          </a:r>
        </a:p>
      </dgm:t>
    </dgm:pt>
    <dgm:pt modelId="{C40EEF98-8EA4-444F-B701-CD6B11171EE3}" type="parTrans" cxnId="{FCDDC0FE-0670-47A7-BB03-604E028D4744}">
      <dgm:prSet/>
      <dgm:spPr/>
      <dgm:t>
        <a:bodyPr/>
        <a:lstStyle/>
        <a:p>
          <a:endParaRPr lang="en-GB"/>
        </a:p>
      </dgm:t>
    </dgm:pt>
    <dgm:pt modelId="{47505C84-5B47-4D31-9001-1EF2555D196C}" type="sibTrans" cxnId="{FCDDC0FE-0670-47A7-BB03-604E028D4744}">
      <dgm:prSet/>
      <dgm:spPr/>
      <dgm:t>
        <a:bodyPr/>
        <a:lstStyle/>
        <a:p>
          <a:endParaRPr lang="en-GB"/>
        </a:p>
      </dgm:t>
    </dgm:pt>
    <dgm:pt modelId="{689BDF01-246A-46FA-A735-4B000A44D5EE}">
      <dgm:prSet phldrT="[Text]" custT="1"/>
      <dgm:spPr/>
      <dgm:t>
        <a:bodyPr/>
        <a:lstStyle/>
        <a:p>
          <a:r>
            <a:rPr lang="en-GB" sz="1500"/>
            <a:t>Main Cleaning Technician</a:t>
          </a:r>
        </a:p>
        <a:p>
          <a:r>
            <a:rPr lang="en-GB" sz="1400"/>
            <a:t>Service delivery </a:t>
          </a:r>
        </a:p>
        <a:p>
          <a:r>
            <a:rPr lang="en-GB" sz="1400"/>
            <a:t>Equipment handling </a:t>
          </a:r>
        </a:p>
        <a:p>
          <a:r>
            <a:rPr lang="en-GB" sz="1400"/>
            <a:t>Deep‑cleaning procedures </a:t>
          </a:r>
        </a:p>
        <a:p>
          <a:r>
            <a:rPr lang="en-GB" sz="1400"/>
            <a:t>Health and safety compliance</a:t>
          </a:r>
        </a:p>
      </dgm:t>
    </dgm:pt>
    <dgm:pt modelId="{AC7A01BA-D834-440E-8C4C-EE44F857F08A}" type="parTrans" cxnId="{CDF99F7D-C59B-4FF1-8438-49208F035B8E}">
      <dgm:prSet/>
      <dgm:spPr/>
      <dgm:t>
        <a:bodyPr/>
        <a:lstStyle/>
        <a:p>
          <a:endParaRPr lang="en-GB"/>
        </a:p>
      </dgm:t>
    </dgm:pt>
    <dgm:pt modelId="{76774AC0-2F33-4B6D-95C7-F37125E825A3}" type="sibTrans" cxnId="{CDF99F7D-C59B-4FF1-8438-49208F035B8E}">
      <dgm:prSet/>
      <dgm:spPr/>
      <dgm:t>
        <a:bodyPr/>
        <a:lstStyle/>
        <a:p>
          <a:endParaRPr lang="en-GB"/>
        </a:p>
      </dgm:t>
    </dgm:pt>
    <dgm:pt modelId="{F6537113-9E3E-424F-BC12-8EF282AFA6D2}">
      <dgm:prSet phldrT="[Text]" custT="1"/>
      <dgm:spPr/>
      <dgm:t>
        <a:bodyPr/>
        <a:lstStyle/>
        <a:p>
          <a:r>
            <a:rPr lang="en-GB" sz="1400" b="1" dirty="0"/>
            <a:t>Casual Assistant (on‑demand)</a:t>
          </a:r>
          <a:r>
            <a:rPr lang="en-GB" sz="1400" dirty="0"/>
            <a:t> </a:t>
          </a:r>
        </a:p>
        <a:p>
          <a:r>
            <a:rPr lang="en-GB" sz="1400" dirty="0"/>
            <a:t>Support during heavy or high‑volume jobs </a:t>
          </a:r>
        </a:p>
        <a:p>
          <a:r>
            <a:rPr lang="en-GB" sz="1400" dirty="0"/>
            <a:t>Lifting and moving furniture </a:t>
          </a:r>
        </a:p>
        <a:p>
          <a:r>
            <a:rPr lang="en-GB" sz="1400" dirty="0"/>
            <a:t>Assisting with equipment setup</a:t>
          </a:r>
        </a:p>
      </dgm:t>
    </dgm:pt>
    <dgm:pt modelId="{0496D6B9-BD3F-40DD-BBB1-9DBD25485C05}" type="parTrans" cxnId="{631A8A3E-8C2F-4E6C-B52D-9352860A7093}">
      <dgm:prSet/>
      <dgm:spPr/>
      <dgm:t>
        <a:bodyPr/>
        <a:lstStyle/>
        <a:p>
          <a:endParaRPr lang="en-GB"/>
        </a:p>
      </dgm:t>
    </dgm:pt>
    <dgm:pt modelId="{F3B1CF2F-A81E-4A10-AFF3-93ED50030B39}" type="sibTrans" cxnId="{631A8A3E-8C2F-4E6C-B52D-9352860A7093}">
      <dgm:prSet/>
      <dgm:spPr/>
      <dgm:t>
        <a:bodyPr/>
        <a:lstStyle/>
        <a:p>
          <a:endParaRPr lang="en-GB"/>
        </a:p>
      </dgm:t>
    </dgm:pt>
    <dgm:pt modelId="{CBA93C43-791A-480C-ABE5-E1C367659CA8}" type="pres">
      <dgm:prSet presAssocID="{215CA7F8-7C5B-4D2F-B505-7468B95FDD6A}" presName="hierChild1" presStyleCnt="0">
        <dgm:presLayoutVars>
          <dgm:orgChart val="1"/>
          <dgm:chPref val="1"/>
          <dgm:dir/>
          <dgm:animOne val="branch"/>
          <dgm:animLvl val="lvl"/>
          <dgm:resizeHandles/>
        </dgm:presLayoutVars>
      </dgm:prSet>
      <dgm:spPr/>
    </dgm:pt>
    <dgm:pt modelId="{8FFA0875-1FA4-4C8C-BAC3-9459A5688804}" type="pres">
      <dgm:prSet presAssocID="{850FF4BF-E3F0-4485-9EE8-1DD1E4CA84EE}" presName="hierRoot1" presStyleCnt="0">
        <dgm:presLayoutVars>
          <dgm:hierBranch val="init"/>
        </dgm:presLayoutVars>
      </dgm:prSet>
      <dgm:spPr/>
    </dgm:pt>
    <dgm:pt modelId="{9AE78DD3-CAAB-42D2-B8CE-B93D847C672F}" type="pres">
      <dgm:prSet presAssocID="{850FF4BF-E3F0-4485-9EE8-1DD1E4CA84EE}" presName="rootComposite1" presStyleCnt="0"/>
      <dgm:spPr/>
    </dgm:pt>
    <dgm:pt modelId="{D1F79A26-3965-4408-936F-B79BF8BFED6D}" type="pres">
      <dgm:prSet presAssocID="{850FF4BF-E3F0-4485-9EE8-1DD1E4CA84EE}" presName="rootText1" presStyleLbl="node0" presStyleIdx="0" presStyleCnt="1" custScaleX="120380" custScaleY="122362">
        <dgm:presLayoutVars>
          <dgm:chPref val="3"/>
        </dgm:presLayoutVars>
      </dgm:prSet>
      <dgm:spPr/>
    </dgm:pt>
    <dgm:pt modelId="{B53A1408-91DA-4A1C-9811-FC1C6B2D0DA3}" type="pres">
      <dgm:prSet presAssocID="{850FF4BF-E3F0-4485-9EE8-1DD1E4CA84EE}" presName="rootConnector1" presStyleLbl="node1" presStyleIdx="0" presStyleCnt="0"/>
      <dgm:spPr/>
    </dgm:pt>
    <dgm:pt modelId="{EFB7FA46-D1F5-4330-8E2A-27DE834070AA}" type="pres">
      <dgm:prSet presAssocID="{850FF4BF-E3F0-4485-9EE8-1DD1E4CA84EE}" presName="hierChild2" presStyleCnt="0"/>
      <dgm:spPr/>
    </dgm:pt>
    <dgm:pt modelId="{9461CD87-BDBD-4AD1-B314-375F2185A6F2}" type="pres">
      <dgm:prSet presAssocID="{AC7A01BA-D834-440E-8C4C-EE44F857F08A}" presName="Name37" presStyleLbl="parChTrans1D2" presStyleIdx="0" presStyleCnt="2"/>
      <dgm:spPr/>
    </dgm:pt>
    <dgm:pt modelId="{C3B0E48A-BA74-4DE5-A454-364ECAC17102}" type="pres">
      <dgm:prSet presAssocID="{689BDF01-246A-46FA-A735-4B000A44D5EE}" presName="hierRoot2" presStyleCnt="0">
        <dgm:presLayoutVars>
          <dgm:hierBranch val="init"/>
        </dgm:presLayoutVars>
      </dgm:prSet>
      <dgm:spPr/>
    </dgm:pt>
    <dgm:pt modelId="{989BFC52-3D32-4679-8718-D809266727A5}" type="pres">
      <dgm:prSet presAssocID="{689BDF01-246A-46FA-A735-4B000A44D5EE}" presName="rootComposite" presStyleCnt="0"/>
      <dgm:spPr/>
    </dgm:pt>
    <dgm:pt modelId="{5A80B7F9-1361-408C-AF51-D9AC815F075E}" type="pres">
      <dgm:prSet presAssocID="{689BDF01-246A-46FA-A735-4B000A44D5EE}" presName="rootText" presStyleLbl="node2" presStyleIdx="0" presStyleCnt="2" custScaleY="98897">
        <dgm:presLayoutVars>
          <dgm:chPref val="3"/>
        </dgm:presLayoutVars>
      </dgm:prSet>
      <dgm:spPr/>
    </dgm:pt>
    <dgm:pt modelId="{754FAB88-7BDC-4112-915E-E9DE820828AE}" type="pres">
      <dgm:prSet presAssocID="{689BDF01-246A-46FA-A735-4B000A44D5EE}" presName="rootConnector" presStyleLbl="node2" presStyleIdx="0" presStyleCnt="2"/>
      <dgm:spPr/>
    </dgm:pt>
    <dgm:pt modelId="{786A3F9F-8D1C-4AA0-8764-FD6BB38F3948}" type="pres">
      <dgm:prSet presAssocID="{689BDF01-246A-46FA-A735-4B000A44D5EE}" presName="hierChild4" presStyleCnt="0"/>
      <dgm:spPr/>
    </dgm:pt>
    <dgm:pt modelId="{626522B4-6BFB-44EE-BA67-B33BD4D8C1FE}" type="pres">
      <dgm:prSet presAssocID="{689BDF01-246A-46FA-A735-4B000A44D5EE}" presName="hierChild5" presStyleCnt="0"/>
      <dgm:spPr/>
    </dgm:pt>
    <dgm:pt modelId="{153B022B-2BD4-410B-B8D0-24F8A842C333}" type="pres">
      <dgm:prSet presAssocID="{0496D6B9-BD3F-40DD-BBB1-9DBD25485C05}" presName="Name37" presStyleLbl="parChTrans1D2" presStyleIdx="1" presStyleCnt="2"/>
      <dgm:spPr/>
    </dgm:pt>
    <dgm:pt modelId="{9F912931-5743-4F89-AC98-0255335E3030}" type="pres">
      <dgm:prSet presAssocID="{F6537113-9E3E-424F-BC12-8EF282AFA6D2}" presName="hierRoot2" presStyleCnt="0">
        <dgm:presLayoutVars>
          <dgm:hierBranch val="init"/>
        </dgm:presLayoutVars>
      </dgm:prSet>
      <dgm:spPr/>
    </dgm:pt>
    <dgm:pt modelId="{9BC9034E-7E80-4C2E-9B4A-77BC624CC8E6}" type="pres">
      <dgm:prSet presAssocID="{F6537113-9E3E-424F-BC12-8EF282AFA6D2}" presName="rootComposite" presStyleCnt="0"/>
      <dgm:spPr/>
    </dgm:pt>
    <dgm:pt modelId="{D43BA3DA-FB44-4625-916C-927FA5198F90}" type="pres">
      <dgm:prSet presAssocID="{F6537113-9E3E-424F-BC12-8EF282AFA6D2}" presName="rootText" presStyleLbl="node2" presStyleIdx="1" presStyleCnt="2" custScaleX="96754" custScaleY="98488">
        <dgm:presLayoutVars>
          <dgm:chPref val="3"/>
        </dgm:presLayoutVars>
      </dgm:prSet>
      <dgm:spPr/>
    </dgm:pt>
    <dgm:pt modelId="{6AB1413C-2BF4-468B-AB8D-D9652A8716AC}" type="pres">
      <dgm:prSet presAssocID="{F6537113-9E3E-424F-BC12-8EF282AFA6D2}" presName="rootConnector" presStyleLbl="node2" presStyleIdx="1" presStyleCnt="2"/>
      <dgm:spPr/>
    </dgm:pt>
    <dgm:pt modelId="{2BA1257E-B219-4BF1-AEAA-2952AA71F8FA}" type="pres">
      <dgm:prSet presAssocID="{F6537113-9E3E-424F-BC12-8EF282AFA6D2}" presName="hierChild4" presStyleCnt="0"/>
      <dgm:spPr/>
    </dgm:pt>
    <dgm:pt modelId="{D0A8DAE7-74EA-41FA-9DE5-BC99A9E9E5FF}" type="pres">
      <dgm:prSet presAssocID="{F6537113-9E3E-424F-BC12-8EF282AFA6D2}" presName="hierChild5" presStyleCnt="0"/>
      <dgm:spPr/>
    </dgm:pt>
    <dgm:pt modelId="{F4FFEE46-95D4-4C82-A984-C171597227E1}" type="pres">
      <dgm:prSet presAssocID="{850FF4BF-E3F0-4485-9EE8-1DD1E4CA84EE}" presName="hierChild3" presStyleCnt="0"/>
      <dgm:spPr/>
    </dgm:pt>
  </dgm:ptLst>
  <dgm:cxnLst>
    <dgm:cxn modelId="{2B453F0B-629E-494B-9D03-331D75060BDE}" type="presOf" srcId="{850FF4BF-E3F0-4485-9EE8-1DD1E4CA84EE}" destId="{B53A1408-91DA-4A1C-9811-FC1C6B2D0DA3}" srcOrd="1" destOrd="0" presId="urn:microsoft.com/office/officeart/2005/8/layout/orgChart1"/>
    <dgm:cxn modelId="{631A8A3E-8C2F-4E6C-B52D-9352860A7093}" srcId="{850FF4BF-E3F0-4485-9EE8-1DD1E4CA84EE}" destId="{F6537113-9E3E-424F-BC12-8EF282AFA6D2}" srcOrd="1" destOrd="0" parTransId="{0496D6B9-BD3F-40DD-BBB1-9DBD25485C05}" sibTransId="{F3B1CF2F-A81E-4A10-AFF3-93ED50030B39}"/>
    <dgm:cxn modelId="{BFE9AC5F-6071-4294-A674-35172AD130EB}" type="presOf" srcId="{850FF4BF-E3F0-4485-9EE8-1DD1E4CA84EE}" destId="{D1F79A26-3965-4408-936F-B79BF8BFED6D}" srcOrd="0" destOrd="0" presId="urn:microsoft.com/office/officeart/2005/8/layout/orgChart1"/>
    <dgm:cxn modelId="{411F4059-AD66-4295-9754-0C0809CA250F}" type="presOf" srcId="{215CA7F8-7C5B-4D2F-B505-7468B95FDD6A}" destId="{CBA93C43-791A-480C-ABE5-E1C367659CA8}" srcOrd="0" destOrd="0" presId="urn:microsoft.com/office/officeart/2005/8/layout/orgChart1"/>
    <dgm:cxn modelId="{CDF99F7D-C59B-4FF1-8438-49208F035B8E}" srcId="{850FF4BF-E3F0-4485-9EE8-1DD1E4CA84EE}" destId="{689BDF01-246A-46FA-A735-4B000A44D5EE}" srcOrd="0" destOrd="0" parTransId="{AC7A01BA-D834-440E-8C4C-EE44F857F08A}" sibTransId="{76774AC0-2F33-4B6D-95C7-F37125E825A3}"/>
    <dgm:cxn modelId="{73A56990-F5CC-4CCE-88F4-A6DA5EED3434}" type="presOf" srcId="{AC7A01BA-D834-440E-8C4C-EE44F857F08A}" destId="{9461CD87-BDBD-4AD1-B314-375F2185A6F2}" srcOrd="0" destOrd="0" presId="urn:microsoft.com/office/officeart/2005/8/layout/orgChart1"/>
    <dgm:cxn modelId="{F7936692-9AFA-4D86-9740-3A4244BD8075}" type="presOf" srcId="{0496D6B9-BD3F-40DD-BBB1-9DBD25485C05}" destId="{153B022B-2BD4-410B-B8D0-24F8A842C333}" srcOrd="0" destOrd="0" presId="urn:microsoft.com/office/officeart/2005/8/layout/orgChart1"/>
    <dgm:cxn modelId="{3E4C05B4-48AC-4990-89F6-D3B8B88681DA}" type="presOf" srcId="{689BDF01-246A-46FA-A735-4B000A44D5EE}" destId="{754FAB88-7BDC-4112-915E-E9DE820828AE}" srcOrd="1" destOrd="0" presId="urn:microsoft.com/office/officeart/2005/8/layout/orgChart1"/>
    <dgm:cxn modelId="{105BF8DB-CA96-4AC6-8189-5C6BE43F6A7A}" type="presOf" srcId="{689BDF01-246A-46FA-A735-4B000A44D5EE}" destId="{5A80B7F9-1361-408C-AF51-D9AC815F075E}" srcOrd="0" destOrd="0" presId="urn:microsoft.com/office/officeart/2005/8/layout/orgChart1"/>
    <dgm:cxn modelId="{1347F3EC-A6F0-4684-B667-7BBC6C0B3FA5}" type="presOf" srcId="{F6537113-9E3E-424F-BC12-8EF282AFA6D2}" destId="{D43BA3DA-FB44-4625-916C-927FA5198F90}" srcOrd="0" destOrd="0" presId="urn:microsoft.com/office/officeart/2005/8/layout/orgChart1"/>
    <dgm:cxn modelId="{3CE6A4F2-B3FF-474E-9053-84E5E575BE6F}" type="presOf" srcId="{F6537113-9E3E-424F-BC12-8EF282AFA6D2}" destId="{6AB1413C-2BF4-468B-AB8D-D9652A8716AC}" srcOrd="1" destOrd="0" presId="urn:microsoft.com/office/officeart/2005/8/layout/orgChart1"/>
    <dgm:cxn modelId="{FCDDC0FE-0670-47A7-BB03-604E028D4744}" srcId="{215CA7F8-7C5B-4D2F-B505-7468B95FDD6A}" destId="{850FF4BF-E3F0-4485-9EE8-1DD1E4CA84EE}" srcOrd="0" destOrd="0" parTransId="{C40EEF98-8EA4-444F-B701-CD6B11171EE3}" sibTransId="{47505C84-5B47-4D31-9001-1EF2555D196C}"/>
    <dgm:cxn modelId="{0900E564-8E5B-455A-90C0-3CC958D1A8ED}" type="presParOf" srcId="{CBA93C43-791A-480C-ABE5-E1C367659CA8}" destId="{8FFA0875-1FA4-4C8C-BAC3-9459A5688804}" srcOrd="0" destOrd="0" presId="urn:microsoft.com/office/officeart/2005/8/layout/orgChart1"/>
    <dgm:cxn modelId="{6D446438-33B0-4135-9BE0-EEFAB6E56873}" type="presParOf" srcId="{8FFA0875-1FA4-4C8C-BAC3-9459A5688804}" destId="{9AE78DD3-CAAB-42D2-B8CE-B93D847C672F}" srcOrd="0" destOrd="0" presId="urn:microsoft.com/office/officeart/2005/8/layout/orgChart1"/>
    <dgm:cxn modelId="{E241911C-AF6D-4C5F-8841-40050FEC8BE5}" type="presParOf" srcId="{9AE78DD3-CAAB-42D2-B8CE-B93D847C672F}" destId="{D1F79A26-3965-4408-936F-B79BF8BFED6D}" srcOrd="0" destOrd="0" presId="urn:microsoft.com/office/officeart/2005/8/layout/orgChart1"/>
    <dgm:cxn modelId="{A77DF86B-CF2D-42C5-AEF4-260A78EAABD6}" type="presParOf" srcId="{9AE78DD3-CAAB-42D2-B8CE-B93D847C672F}" destId="{B53A1408-91DA-4A1C-9811-FC1C6B2D0DA3}" srcOrd="1" destOrd="0" presId="urn:microsoft.com/office/officeart/2005/8/layout/orgChart1"/>
    <dgm:cxn modelId="{30655F58-A4C0-413C-9EAB-2459078D046C}" type="presParOf" srcId="{8FFA0875-1FA4-4C8C-BAC3-9459A5688804}" destId="{EFB7FA46-D1F5-4330-8E2A-27DE834070AA}" srcOrd="1" destOrd="0" presId="urn:microsoft.com/office/officeart/2005/8/layout/orgChart1"/>
    <dgm:cxn modelId="{D2EEF088-CD19-4B65-9656-C17C49D87EE1}" type="presParOf" srcId="{EFB7FA46-D1F5-4330-8E2A-27DE834070AA}" destId="{9461CD87-BDBD-4AD1-B314-375F2185A6F2}" srcOrd="0" destOrd="0" presId="urn:microsoft.com/office/officeart/2005/8/layout/orgChart1"/>
    <dgm:cxn modelId="{7BE6802E-C25E-4ED4-BE6E-E0901255DAF2}" type="presParOf" srcId="{EFB7FA46-D1F5-4330-8E2A-27DE834070AA}" destId="{C3B0E48A-BA74-4DE5-A454-364ECAC17102}" srcOrd="1" destOrd="0" presId="urn:microsoft.com/office/officeart/2005/8/layout/orgChart1"/>
    <dgm:cxn modelId="{27F13462-88AC-47A8-9977-181866332B0C}" type="presParOf" srcId="{C3B0E48A-BA74-4DE5-A454-364ECAC17102}" destId="{989BFC52-3D32-4679-8718-D809266727A5}" srcOrd="0" destOrd="0" presId="urn:microsoft.com/office/officeart/2005/8/layout/orgChart1"/>
    <dgm:cxn modelId="{F8D57283-E070-47D2-A68E-DD3FAC2EC152}" type="presParOf" srcId="{989BFC52-3D32-4679-8718-D809266727A5}" destId="{5A80B7F9-1361-408C-AF51-D9AC815F075E}" srcOrd="0" destOrd="0" presId="urn:microsoft.com/office/officeart/2005/8/layout/orgChart1"/>
    <dgm:cxn modelId="{80DB92FE-A942-4D46-80A3-4AA16B2BEB1A}" type="presParOf" srcId="{989BFC52-3D32-4679-8718-D809266727A5}" destId="{754FAB88-7BDC-4112-915E-E9DE820828AE}" srcOrd="1" destOrd="0" presId="urn:microsoft.com/office/officeart/2005/8/layout/orgChart1"/>
    <dgm:cxn modelId="{F88863B3-F6A8-48AB-BFDF-95EDE03D3043}" type="presParOf" srcId="{C3B0E48A-BA74-4DE5-A454-364ECAC17102}" destId="{786A3F9F-8D1C-4AA0-8764-FD6BB38F3948}" srcOrd="1" destOrd="0" presId="urn:microsoft.com/office/officeart/2005/8/layout/orgChart1"/>
    <dgm:cxn modelId="{7AB7EB91-F6C1-4D9F-886D-5F6A26D32CF7}" type="presParOf" srcId="{C3B0E48A-BA74-4DE5-A454-364ECAC17102}" destId="{626522B4-6BFB-44EE-BA67-B33BD4D8C1FE}" srcOrd="2" destOrd="0" presId="urn:microsoft.com/office/officeart/2005/8/layout/orgChart1"/>
    <dgm:cxn modelId="{8D7BB06A-7CED-449A-ABFF-36880A36ECBF}" type="presParOf" srcId="{EFB7FA46-D1F5-4330-8E2A-27DE834070AA}" destId="{153B022B-2BD4-410B-B8D0-24F8A842C333}" srcOrd="2" destOrd="0" presId="urn:microsoft.com/office/officeart/2005/8/layout/orgChart1"/>
    <dgm:cxn modelId="{312D9F26-0A79-4348-B879-E407B946AC99}" type="presParOf" srcId="{EFB7FA46-D1F5-4330-8E2A-27DE834070AA}" destId="{9F912931-5743-4F89-AC98-0255335E3030}" srcOrd="3" destOrd="0" presId="urn:microsoft.com/office/officeart/2005/8/layout/orgChart1"/>
    <dgm:cxn modelId="{3D9DDDC5-9493-4569-853C-9F91201C5D82}" type="presParOf" srcId="{9F912931-5743-4F89-AC98-0255335E3030}" destId="{9BC9034E-7E80-4C2E-9B4A-77BC624CC8E6}" srcOrd="0" destOrd="0" presId="urn:microsoft.com/office/officeart/2005/8/layout/orgChart1"/>
    <dgm:cxn modelId="{5E7CEAF6-A009-47ED-8CF9-82DB961271B5}" type="presParOf" srcId="{9BC9034E-7E80-4C2E-9B4A-77BC624CC8E6}" destId="{D43BA3DA-FB44-4625-916C-927FA5198F90}" srcOrd="0" destOrd="0" presId="urn:microsoft.com/office/officeart/2005/8/layout/orgChart1"/>
    <dgm:cxn modelId="{FCB2E2C2-7FD1-48E1-8E5F-F1EA36118C0D}" type="presParOf" srcId="{9BC9034E-7E80-4C2E-9B4A-77BC624CC8E6}" destId="{6AB1413C-2BF4-468B-AB8D-D9652A8716AC}" srcOrd="1" destOrd="0" presId="urn:microsoft.com/office/officeart/2005/8/layout/orgChart1"/>
    <dgm:cxn modelId="{869299AF-0B6D-4247-9650-BA1B19B5D1B3}" type="presParOf" srcId="{9F912931-5743-4F89-AC98-0255335E3030}" destId="{2BA1257E-B219-4BF1-AEAA-2952AA71F8FA}" srcOrd="1" destOrd="0" presId="urn:microsoft.com/office/officeart/2005/8/layout/orgChart1"/>
    <dgm:cxn modelId="{28D37346-55EC-4D36-9A64-5E2B869FD438}" type="presParOf" srcId="{9F912931-5743-4F89-AC98-0255335E3030}" destId="{D0A8DAE7-74EA-41FA-9DE5-BC99A9E9E5FF}" srcOrd="2" destOrd="0" presId="urn:microsoft.com/office/officeart/2005/8/layout/orgChart1"/>
    <dgm:cxn modelId="{C11B0275-CC19-431B-9CB0-A7FD7B3F74D8}" type="presParOf" srcId="{8FFA0875-1FA4-4C8C-BAC3-9459A5688804}" destId="{F4FFEE46-95D4-4C82-A984-C171597227E1}"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5DF8BB-60C3-4E98-8303-6AC5D6848C0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7DE5602-8273-40DC-8304-B2E932161D6C}">
      <dgm:prSet/>
      <dgm:spPr/>
      <dgm:t>
        <a:bodyPr/>
        <a:lstStyle/>
        <a:p>
          <a:pPr>
            <a:lnSpc>
              <a:spcPct val="100000"/>
            </a:lnSpc>
          </a:pPr>
          <a:r>
            <a:rPr lang="en-GB" b="1"/>
            <a:t>Political – COSHH Safety Rules </a:t>
          </a:r>
          <a:r>
            <a:rPr lang="en-GB"/>
            <a:t>(Control of Substances Hazardous to Health)</a:t>
          </a:r>
          <a:endParaRPr lang="en-US"/>
        </a:p>
      </dgm:t>
    </dgm:pt>
    <dgm:pt modelId="{CE8E2717-649E-4E21-9C69-3C4F0E975617}" type="parTrans" cxnId="{AB0CE392-F42D-4CA8-9CC5-BEA74ADAD017}">
      <dgm:prSet/>
      <dgm:spPr/>
      <dgm:t>
        <a:bodyPr/>
        <a:lstStyle/>
        <a:p>
          <a:endParaRPr lang="en-US"/>
        </a:p>
      </dgm:t>
    </dgm:pt>
    <dgm:pt modelId="{A7B9580D-710E-4265-A5F6-A9C66037562C}" type="sibTrans" cxnId="{AB0CE392-F42D-4CA8-9CC5-BEA74ADAD017}">
      <dgm:prSet/>
      <dgm:spPr/>
      <dgm:t>
        <a:bodyPr/>
        <a:lstStyle/>
        <a:p>
          <a:pPr>
            <a:lnSpc>
              <a:spcPct val="100000"/>
            </a:lnSpc>
          </a:pPr>
          <a:endParaRPr lang="en-US"/>
        </a:p>
      </dgm:t>
    </dgm:pt>
    <dgm:pt modelId="{541B7D26-38D1-4849-B9B4-217E9601E107}">
      <dgm:prSet/>
      <dgm:spPr/>
      <dgm:t>
        <a:bodyPr/>
        <a:lstStyle/>
        <a:p>
          <a:pPr>
            <a:lnSpc>
              <a:spcPct val="100000"/>
            </a:lnSpc>
          </a:pPr>
          <a:r>
            <a:rPr lang="en-GB"/>
            <a:t>UK rules for safe use of cleaning chemicals.</a:t>
          </a:r>
          <a:endParaRPr lang="en-US"/>
        </a:p>
      </dgm:t>
    </dgm:pt>
    <dgm:pt modelId="{A4A0176F-4609-4EA3-8F5E-2D675AFA31DB}" type="parTrans" cxnId="{7947A2F1-BF83-42A3-82FE-27C3E2E472FA}">
      <dgm:prSet/>
      <dgm:spPr/>
      <dgm:t>
        <a:bodyPr/>
        <a:lstStyle/>
        <a:p>
          <a:endParaRPr lang="en-US"/>
        </a:p>
      </dgm:t>
    </dgm:pt>
    <dgm:pt modelId="{C520FB59-B7DA-464F-A19F-61B3B881815A}" type="sibTrans" cxnId="{7947A2F1-BF83-42A3-82FE-27C3E2E472FA}">
      <dgm:prSet/>
      <dgm:spPr/>
      <dgm:t>
        <a:bodyPr/>
        <a:lstStyle/>
        <a:p>
          <a:pPr>
            <a:lnSpc>
              <a:spcPct val="100000"/>
            </a:lnSpc>
          </a:pPr>
          <a:endParaRPr lang="en-US"/>
        </a:p>
      </dgm:t>
    </dgm:pt>
    <dgm:pt modelId="{8E8EE2D7-70E6-45F1-A6C5-ADB12DC8956D}">
      <dgm:prSet/>
      <dgm:spPr/>
      <dgm:t>
        <a:bodyPr/>
        <a:lstStyle/>
        <a:p>
          <a:pPr>
            <a:lnSpc>
              <a:spcPct val="100000"/>
            </a:lnSpc>
          </a:pPr>
          <a:r>
            <a:rPr lang="en-GB" b="1"/>
            <a:t>Impact:</a:t>
          </a:r>
          <a:r>
            <a:rPr lang="en-GB"/>
            <a:t> CleanVita must follow safety standards, which builds trust and shows professionalism.</a:t>
          </a:r>
          <a:endParaRPr lang="en-US"/>
        </a:p>
      </dgm:t>
    </dgm:pt>
    <dgm:pt modelId="{B5C0AE36-1E98-429C-ACE2-AE358E243D29}" type="parTrans" cxnId="{3FB1AB42-D6F9-4121-951F-0C336DCBE18E}">
      <dgm:prSet/>
      <dgm:spPr/>
      <dgm:t>
        <a:bodyPr/>
        <a:lstStyle/>
        <a:p>
          <a:endParaRPr lang="en-US"/>
        </a:p>
      </dgm:t>
    </dgm:pt>
    <dgm:pt modelId="{3726CC5D-3150-4545-8FB2-3CC9777BB18E}" type="sibTrans" cxnId="{3FB1AB42-D6F9-4121-951F-0C336DCBE18E}">
      <dgm:prSet/>
      <dgm:spPr/>
      <dgm:t>
        <a:bodyPr/>
        <a:lstStyle/>
        <a:p>
          <a:pPr>
            <a:lnSpc>
              <a:spcPct val="100000"/>
            </a:lnSpc>
          </a:pPr>
          <a:endParaRPr lang="en-US"/>
        </a:p>
      </dgm:t>
    </dgm:pt>
    <dgm:pt modelId="{F832A8B1-9BC4-46AE-8BC9-73F98F733727}">
      <dgm:prSet/>
      <dgm:spPr/>
      <dgm:t>
        <a:bodyPr/>
        <a:lstStyle/>
        <a:p>
          <a:pPr>
            <a:lnSpc>
              <a:spcPct val="100000"/>
            </a:lnSpc>
          </a:pPr>
          <a:r>
            <a:rPr lang="en-GB" b="1"/>
            <a:t>Social – Hygiene, Allergies &amp; Pets</a:t>
          </a:r>
          <a:endParaRPr lang="en-US"/>
        </a:p>
      </dgm:t>
    </dgm:pt>
    <dgm:pt modelId="{2DA4CD5E-7FD8-4AE7-9FCC-DD7DE0A617BF}" type="parTrans" cxnId="{B2C9C429-ADE6-47D4-9F17-2CD3FA7471DA}">
      <dgm:prSet/>
      <dgm:spPr/>
      <dgm:t>
        <a:bodyPr/>
        <a:lstStyle/>
        <a:p>
          <a:endParaRPr lang="en-US"/>
        </a:p>
      </dgm:t>
    </dgm:pt>
    <dgm:pt modelId="{CA300744-EFBD-4CA8-A5EF-BCFB408ED313}" type="sibTrans" cxnId="{B2C9C429-ADE6-47D4-9F17-2CD3FA7471DA}">
      <dgm:prSet/>
      <dgm:spPr/>
      <dgm:t>
        <a:bodyPr/>
        <a:lstStyle/>
        <a:p>
          <a:pPr>
            <a:lnSpc>
              <a:spcPct val="100000"/>
            </a:lnSpc>
          </a:pPr>
          <a:endParaRPr lang="en-US"/>
        </a:p>
      </dgm:t>
    </dgm:pt>
    <dgm:pt modelId="{11E90C89-BBED-4E3B-9EE0-BAE3A64EE58B}">
      <dgm:prSet/>
      <dgm:spPr/>
      <dgm:t>
        <a:bodyPr/>
        <a:lstStyle/>
        <a:p>
          <a:pPr>
            <a:lnSpc>
              <a:spcPct val="100000"/>
            </a:lnSpc>
          </a:pPr>
          <a:r>
            <a:rPr lang="en-GB"/>
            <a:t>More concern about allergies, indoor air quality and pet‑related cleaning needs.</a:t>
          </a:r>
          <a:endParaRPr lang="en-US"/>
        </a:p>
      </dgm:t>
    </dgm:pt>
    <dgm:pt modelId="{BE83205B-044F-4C64-A44B-E7D2F8080F7D}" type="parTrans" cxnId="{1B82FF5D-C0D1-406A-9458-A13C23001773}">
      <dgm:prSet/>
      <dgm:spPr/>
      <dgm:t>
        <a:bodyPr/>
        <a:lstStyle/>
        <a:p>
          <a:endParaRPr lang="en-US"/>
        </a:p>
      </dgm:t>
    </dgm:pt>
    <dgm:pt modelId="{1CE08AE0-AA51-469B-A67C-7F42434C7EEC}" type="sibTrans" cxnId="{1B82FF5D-C0D1-406A-9458-A13C23001773}">
      <dgm:prSet/>
      <dgm:spPr/>
      <dgm:t>
        <a:bodyPr/>
        <a:lstStyle/>
        <a:p>
          <a:pPr>
            <a:lnSpc>
              <a:spcPct val="100000"/>
            </a:lnSpc>
          </a:pPr>
          <a:endParaRPr lang="en-US"/>
        </a:p>
      </dgm:t>
    </dgm:pt>
    <dgm:pt modelId="{E5C9C94A-C03F-455A-BA6F-9FD2CFBD85B9}">
      <dgm:prSet/>
      <dgm:spPr/>
      <dgm:t>
        <a:bodyPr/>
        <a:lstStyle/>
        <a:p>
          <a:pPr>
            <a:lnSpc>
              <a:spcPct val="100000"/>
            </a:lnSpc>
          </a:pPr>
          <a:r>
            <a:rPr lang="en-GB" b="1"/>
            <a:t>Impact:</a:t>
          </a:r>
          <a:r>
            <a:rPr lang="en-GB"/>
            <a:t> Strong demand for deep‑cleaning services in London.</a:t>
          </a:r>
          <a:endParaRPr lang="en-US"/>
        </a:p>
      </dgm:t>
    </dgm:pt>
    <dgm:pt modelId="{B1EEC59D-979D-462E-99B3-6EB9F5AD8331}" type="parTrans" cxnId="{68BAC0B0-9B82-4CC6-9811-78A7CBD6F945}">
      <dgm:prSet/>
      <dgm:spPr/>
      <dgm:t>
        <a:bodyPr/>
        <a:lstStyle/>
        <a:p>
          <a:endParaRPr lang="en-US"/>
        </a:p>
      </dgm:t>
    </dgm:pt>
    <dgm:pt modelId="{34276FB8-EFE9-4F3A-A719-2504A47EE217}" type="sibTrans" cxnId="{68BAC0B0-9B82-4CC6-9811-78A7CBD6F945}">
      <dgm:prSet/>
      <dgm:spPr/>
      <dgm:t>
        <a:bodyPr/>
        <a:lstStyle/>
        <a:p>
          <a:pPr>
            <a:lnSpc>
              <a:spcPct val="100000"/>
            </a:lnSpc>
          </a:pPr>
          <a:endParaRPr lang="en-US"/>
        </a:p>
      </dgm:t>
    </dgm:pt>
    <dgm:pt modelId="{B736EB2F-1B70-48D7-88EC-5953F8AC888D}">
      <dgm:prSet/>
      <dgm:spPr/>
      <dgm:t>
        <a:bodyPr/>
        <a:lstStyle/>
        <a:p>
          <a:pPr>
            <a:lnSpc>
              <a:spcPct val="100000"/>
            </a:lnSpc>
          </a:pPr>
          <a:r>
            <a:rPr lang="en-GB" b="1"/>
            <a:t>Environmental – Eco‑Friendly Choices: </a:t>
          </a:r>
          <a:r>
            <a:rPr lang="en-GB"/>
            <a:t>Customers prefer non‑toxic and sustainable products.</a:t>
          </a:r>
          <a:endParaRPr lang="en-US"/>
        </a:p>
      </dgm:t>
    </dgm:pt>
    <dgm:pt modelId="{6CC60462-054A-475B-A4B9-107227C83139}" type="parTrans" cxnId="{35CAE8BA-920A-436F-9E1A-7D64FE7484AF}">
      <dgm:prSet/>
      <dgm:spPr/>
      <dgm:t>
        <a:bodyPr/>
        <a:lstStyle/>
        <a:p>
          <a:endParaRPr lang="en-US"/>
        </a:p>
      </dgm:t>
    </dgm:pt>
    <dgm:pt modelId="{D08C3E66-5035-44D7-9781-7EEA77A7393C}" type="sibTrans" cxnId="{35CAE8BA-920A-436F-9E1A-7D64FE7484AF}">
      <dgm:prSet/>
      <dgm:spPr/>
      <dgm:t>
        <a:bodyPr/>
        <a:lstStyle/>
        <a:p>
          <a:pPr>
            <a:lnSpc>
              <a:spcPct val="100000"/>
            </a:lnSpc>
          </a:pPr>
          <a:endParaRPr lang="en-US"/>
        </a:p>
      </dgm:t>
    </dgm:pt>
    <dgm:pt modelId="{1D07A697-B996-4440-928C-CECC59BBE6EA}">
      <dgm:prSet/>
      <dgm:spPr/>
      <dgm:t>
        <a:bodyPr/>
        <a:lstStyle/>
        <a:p>
          <a:pPr>
            <a:lnSpc>
              <a:spcPct val="100000"/>
            </a:lnSpc>
          </a:pPr>
          <a:r>
            <a:rPr lang="en-GB" b="1"/>
            <a:t>Impact:</a:t>
          </a:r>
          <a:r>
            <a:rPr lang="en-GB"/>
            <a:t> Eco‑friendly cleaning gives CleanVita a clear competitive advantage.</a:t>
          </a:r>
          <a:endParaRPr lang="en-US"/>
        </a:p>
      </dgm:t>
    </dgm:pt>
    <dgm:pt modelId="{56C6AE98-3425-4CE1-93CF-450F7FCDFAE3}" type="parTrans" cxnId="{6FAC9FF5-827B-4B47-8E77-DD1F1A060FA7}">
      <dgm:prSet/>
      <dgm:spPr/>
      <dgm:t>
        <a:bodyPr/>
        <a:lstStyle/>
        <a:p>
          <a:endParaRPr lang="en-US"/>
        </a:p>
      </dgm:t>
    </dgm:pt>
    <dgm:pt modelId="{7B8E3F76-261E-455F-B605-C4663EEBA2D7}" type="sibTrans" cxnId="{6FAC9FF5-827B-4B47-8E77-DD1F1A060FA7}">
      <dgm:prSet/>
      <dgm:spPr/>
      <dgm:t>
        <a:bodyPr/>
        <a:lstStyle/>
        <a:p>
          <a:endParaRPr lang="en-US"/>
        </a:p>
      </dgm:t>
    </dgm:pt>
    <dgm:pt modelId="{D9AC225F-E2DB-4B4A-BC0A-FD11F3543EB1}" type="pres">
      <dgm:prSet presAssocID="{D75DF8BB-60C3-4E98-8303-6AC5D6848C05}" presName="root" presStyleCnt="0">
        <dgm:presLayoutVars>
          <dgm:dir/>
          <dgm:resizeHandles val="exact"/>
        </dgm:presLayoutVars>
      </dgm:prSet>
      <dgm:spPr/>
    </dgm:pt>
    <dgm:pt modelId="{A4767109-C0A2-4E7E-98A8-98666CD3EB0B}" type="pres">
      <dgm:prSet presAssocID="{D75DF8BB-60C3-4E98-8303-6AC5D6848C05}" presName="container" presStyleCnt="0">
        <dgm:presLayoutVars>
          <dgm:dir/>
          <dgm:resizeHandles val="exact"/>
        </dgm:presLayoutVars>
      </dgm:prSet>
      <dgm:spPr/>
    </dgm:pt>
    <dgm:pt modelId="{8B96ABA7-A57C-4A21-B3A5-09C41D23A8B4}" type="pres">
      <dgm:prSet presAssocID="{07DE5602-8273-40DC-8304-B2E932161D6C}" presName="compNode" presStyleCnt="0"/>
      <dgm:spPr/>
    </dgm:pt>
    <dgm:pt modelId="{FEF96C9D-71A5-4830-9568-10C8783E9DA0}" type="pres">
      <dgm:prSet presAssocID="{07DE5602-8273-40DC-8304-B2E932161D6C}" presName="iconBgRect" presStyleLbl="bgShp" presStyleIdx="0" presStyleCnt="8"/>
      <dgm:spPr/>
    </dgm:pt>
    <dgm:pt modelId="{32ED83EB-6E0F-4577-8F50-E68A6BB3A64E}" type="pres">
      <dgm:prSet presAssocID="{07DE5602-8273-40DC-8304-B2E932161D6C}"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Lecturer"/>
        </a:ext>
      </dgm:extLst>
    </dgm:pt>
    <dgm:pt modelId="{EE55081E-AACA-4496-AAE4-BB2EEE6EF773}" type="pres">
      <dgm:prSet presAssocID="{07DE5602-8273-40DC-8304-B2E932161D6C}" presName="spaceRect" presStyleCnt="0"/>
      <dgm:spPr/>
    </dgm:pt>
    <dgm:pt modelId="{EBEBC23C-A9F3-4135-842F-EDE56A808275}" type="pres">
      <dgm:prSet presAssocID="{07DE5602-8273-40DC-8304-B2E932161D6C}" presName="textRect" presStyleLbl="revTx" presStyleIdx="0" presStyleCnt="8">
        <dgm:presLayoutVars>
          <dgm:chMax val="1"/>
          <dgm:chPref val="1"/>
        </dgm:presLayoutVars>
      </dgm:prSet>
      <dgm:spPr/>
    </dgm:pt>
    <dgm:pt modelId="{8B442170-902D-4EA3-8920-CCDBD9CB7DA7}" type="pres">
      <dgm:prSet presAssocID="{A7B9580D-710E-4265-A5F6-A9C66037562C}" presName="sibTrans" presStyleLbl="sibTrans2D1" presStyleIdx="0" presStyleCnt="0"/>
      <dgm:spPr/>
    </dgm:pt>
    <dgm:pt modelId="{7010F396-13D0-4DD0-B725-72869CA6BF74}" type="pres">
      <dgm:prSet presAssocID="{541B7D26-38D1-4849-B9B4-217E9601E107}" presName="compNode" presStyleCnt="0"/>
      <dgm:spPr/>
    </dgm:pt>
    <dgm:pt modelId="{74C69032-E9E2-4DD5-BEFF-30BEA17024DF}" type="pres">
      <dgm:prSet presAssocID="{541B7D26-38D1-4849-B9B4-217E9601E107}" presName="iconBgRect" presStyleLbl="bgShp" presStyleIdx="1" presStyleCnt="8"/>
      <dgm:spPr/>
    </dgm:pt>
    <dgm:pt modelId="{9F440ED0-B9AC-4537-BDF0-300C6C60DDD9}" type="pres">
      <dgm:prSet presAssocID="{541B7D26-38D1-4849-B9B4-217E9601E107}"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ask"/>
        </a:ext>
      </dgm:extLst>
    </dgm:pt>
    <dgm:pt modelId="{3446BECF-0855-4D6E-B02A-98F1D1B6D072}" type="pres">
      <dgm:prSet presAssocID="{541B7D26-38D1-4849-B9B4-217E9601E107}" presName="spaceRect" presStyleCnt="0"/>
      <dgm:spPr/>
    </dgm:pt>
    <dgm:pt modelId="{55E1E63E-2E7A-4D8D-AEF4-5E160A9A880A}" type="pres">
      <dgm:prSet presAssocID="{541B7D26-38D1-4849-B9B4-217E9601E107}" presName="textRect" presStyleLbl="revTx" presStyleIdx="1" presStyleCnt="8">
        <dgm:presLayoutVars>
          <dgm:chMax val="1"/>
          <dgm:chPref val="1"/>
        </dgm:presLayoutVars>
      </dgm:prSet>
      <dgm:spPr/>
    </dgm:pt>
    <dgm:pt modelId="{C041A15A-8B27-46B4-8E25-6EC8AC7F5FA0}" type="pres">
      <dgm:prSet presAssocID="{C520FB59-B7DA-464F-A19F-61B3B881815A}" presName="sibTrans" presStyleLbl="sibTrans2D1" presStyleIdx="0" presStyleCnt="0"/>
      <dgm:spPr/>
    </dgm:pt>
    <dgm:pt modelId="{AA487FDE-0E24-4A26-A10F-C41AC38BC7AE}" type="pres">
      <dgm:prSet presAssocID="{8E8EE2D7-70E6-45F1-A6C5-ADB12DC8956D}" presName="compNode" presStyleCnt="0"/>
      <dgm:spPr/>
    </dgm:pt>
    <dgm:pt modelId="{EB40441E-AA97-47B9-9AAB-6EBC2E5A1EED}" type="pres">
      <dgm:prSet presAssocID="{8E8EE2D7-70E6-45F1-A6C5-ADB12DC8956D}" presName="iconBgRect" presStyleLbl="bgShp" presStyleIdx="2" presStyleCnt="8"/>
      <dgm:spPr/>
    </dgm:pt>
    <dgm:pt modelId="{743AC772-99D6-4324-B780-19E4084370E6}" type="pres">
      <dgm:prSet presAssocID="{8E8EE2D7-70E6-45F1-A6C5-ADB12DC8956D}"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Office Worker"/>
        </a:ext>
      </dgm:extLst>
    </dgm:pt>
    <dgm:pt modelId="{167805F5-CAF6-4204-9260-E96C4BE1A33A}" type="pres">
      <dgm:prSet presAssocID="{8E8EE2D7-70E6-45F1-A6C5-ADB12DC8956D}" presName="spaceRect" presStyleCnt="0"/>
      <dgm:spPr/>
    </dgm:pt>
    <dgm:pt modelId="{6FE52957-D6B2-47D4-A022-3AE9C7362F87}" type="pres">
      <dgm:prSet presAssocID="{8E8EE2D7-70E6-45F1-A6C5-ADB12DC8956D}" presName="textRect" presStyleLbl="revTx" presStyleIdx="2" presStyleCnt="8">
        <dgm:presLayoutVars>
          <dgm:chMax val="1"/>
          <dgm:chPref val="1"/>
        </dgm:presLayoutVars>
      </dgm:prSet>
      <dgm:spPr/>
    </dgm:pt>
    <dgm:pt modelId="{DDF64AA6-FC1D-464D-B538-6A03A7478A54}" type="pres">
      <dgm:prSet presAssocID="{3726CC5D-3150-4545-8FB2-3CC9777BB18E}" presName="sibTrans" presStyleLbl="sibTrans2D1" presStyleIdx="0" presStyleCnt="0"/>
      <dgm:spPr/>
    </dgm:pt>
    <dgm:pt modelId="{916CE2B1-01B3-47B3-BF19-A3767DBA29D0}" type="pres">
      <dgm:prSet presAssocID="{F832A8B1-9BC4-46AE-8BC9-73F98F733727}" presName="compNode" presStyleCnt="0"/>
      <dgm:spPr/>
    </dgm:pt>
    <dgm:pt modelId="{A6E8C20E-3D78-44D4-A1D5-262E0C2B7A2D}" type="pres">
      <dgm:prSet presAssocID="{F832A8B1-9BC4-46AE-8BC9-73F98F733727}" presName="iconBgRect" presStyleLbl="bgShp" presStyleIdx="3" presStyleCnt="8"/>
      <dgm:spPr/>
    </dgm:pt>
    <dgm:pt modelId="{DB6DBF9D-87C4-40B7-B903-4B0340EC79C8}" type="pres">
      <dgm:prSet presAssocID="{F832A8B1-9BC4-46AE-8BC9-73F98F733727}"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Veterinarian"/>
        </a:ext>
      </dgm:extLst>
    </dgm:pt>
    <dgm:pt modelId="{EE1B2297-257B-48E4-B783-C52CAA88A027}" type="pres">
      <dgm:prSet presAssocID="{F832A8B1-9BC4-46AE-8BC9-73F98F733727}" presName="spaceRect" presStyleCnt="0"/>
      <dgm:spPr/>
    </dgm:pt>
    <dgm:pt modelId="{FCA57DBC-1D10-4E3E-AB59-EF54842785F7}" type="pres">
      <dgm:prSet presAssocID="{F832A8B1-9BC4-46AE-8BC9-73F98F733727}" presName="textRect" presStyleLbl="revTx" presStyleIdx="3" presStyleCnt="8">
        <dgm:presLayoutVars>
          <dgm:chMax val="1"/>
          <dgm:chPref val="1"/>
        </dgm:presLayoutVars>
      </dgm:prSet>
      <dgm:spPr/>
    </dgm:pt>
    <dgm:pt modelId="{BF7476AA-F6BD-4127-BD47-C9EE32FC9F9A}" type="pres">
      <dgm:prSet presAssocID="{CA300744-EFBD-4CA8-A5EF-BCFB408ED313}" presName="sibTrans" presStyleLbl="sibTrans2D1" presStyleIdx="0" presStyleCnt="0"/>
      <dgm:spPr/>
    </dgm:pt>
    <dgm:pt modelId="{12F6D8D8-7ABB-4C4C-A86D-3E316A60C522}" type="pres">
      <dgm:prSet presAssocID="{11E90C89-BBED-4E3B-9EE0-BAE3A64EE58B}" presName="compNode" presStyleCnt="0"/>
      <dgm:spPr/>
    </dgm:pt>
    <dgm:pt modelId="{B2528D3A-5FDD-4A23-97DC-AC8A05A0C3D6}" type="pres">
      <dgm:prSet presAssocID="{11E90C89-BBED-4E3B-9EE0-BAE3A64EE58B}" presName="iconBgRect" presStyleLbl="bgShp" presStyleIdx="4" presStyleCnt="8"/>
      <dgm:spPr/>
    </dgm:pt>
    <dgm:pt modelId="{75CCE6B9-2E64-4653-9595-28AD11585D3E}" type="pres">
      <dgm:prSet presAssocID="{11E90C89-BBED-4E3B-9EE0-BAE3A64EE58B}"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at"/>
        </a:ext>
      </dgm:extLst>
    </dgm:pt>
    <dgm:pt modelId="{AD9664F9-0655-4953-9215-21CEDBE15737}" type="pres">
      <dgm:prSet presAssocID="{11E90C89-BBED-4E3B-9EE0-BAE3A64EE58B}" presName="spaceRect" presStyleCnt="0"/>
      <dgm:spPr/>
    </dgm:pt>
    <dgm:pt modelId="{C08D36E4-F520-4129-B0E4-B8968E770AC7}" type="pres">
      <dgm:prSet presAssocID="{11E90C89-BBED-4E3B-9EE0-BAE3A64EE58B}" presName="textRect" presStyleLbl="revTx" presStyleIdx="4" presStyleCnt="8">
        <dgm:presLayoutVars>
          <dgm:chMax val="1"/>
          <dgm:chPref val="1"/>
        </dgm:presLayoutVars>
      </dgm:prSet>
      <dgm:spPr/>
    </dgm:pt>
    <dgm:pt modelId="{4AF8FA15-5E19-41CA-BBFA-83313754832E}" type="pres">
      <dgm:prSet presAssocID="{1CE08AE0-AA51-469B-A67C-7F42434C7EEC}" presName="sibTrans" presStyleLbl="sibTrans2D1" presStyleIdx="0" presStyleCnt="0"/>
      <dgm:spPr/>
    </dgm:pt>
    <dgm:pt modelId="{F2961E1F-3E48-477C-BE00-276401748B53}" type="pres">
      <dgm:prSet presAssocID="{E5C9C94A-C03F-455A-BA6F-9FD2CFBD85B9}" presName="compNode" presStyleCnt="0"/>
      <dgm:spPr/>
    </dgm:pt>
    <dgm:pt modelId="{6B1BC140-4542-4F15-A4C9-1F00556ABC04}" type="pres">
      <dgm:prSet presAssocID="{E5C9C94A-C03F-455A-BA6F-9FD2CFBD85B9}" presName="iconBgRect" presStyleLbl="bgShp" presStyleIdx="5" presStyleCnt="8"/>
      <dgm:spPr/>
    </dgm:pt>
    <dgm:pt modelId="{D6CE3937-6C63-4020-BA3C-16482D02F0C1}" type="pres">
      <dgm:prSet presAssocID="{E5C9C94A-C03F-455A-BA6F-9FD2CFBD85B9}"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ink"/>
        </a:ext>
      </dgm:extLst>
    </dgm:pt>
    <dgm:pt modelId="{45C34AD0-6FA3-40C0-927B-A4D60EDBFFE6}" type="pres">
      <dgm:prSet presAssocID="{E5C9C94A-C03F-455A-BA6F-9FD2CFBD85B9}" presName="spaceRect" presStyleCnt="0"/>
      <dgm:spPr/>
    </dgm:pt>
    <dgm:pt modelId="{420BDAA1-0934-42B0-A5C8-35293F55875C}" type="pres">
      <dgm:prSet presAssocID="{E5C9C94A-C03F-455A-BA6F-9FD2CFBD85B9}" presName="textRect" presStyleLbl="revTx" presStyleIdx="5" presStyleCnt="8">
        <dgm:presLayoutVars>
          <dgm:chMax val="1"/>
          <dgm:chPref val="1"/>
        </dgm:presLayoutVars>
      </dgm:prSet>
      <dgm:spPr/>
    </dgm:pt>
    <dgm:pt modelId="{55FD5DF7-CBB9-41BF-8821-E617E43EFED6}" type="pres">
      <dgm:prSet presAssocID="{34276FB8-EFE9-4F3A-A719-2504A47EE217}" presName="sibTrans" presStyleLbl="sibTrans2D1" presStyleIdx="0" presStyleCnt="0"/>
      <dgm:spPr/>
    </dgm:pt>
    <dgm:pt modelId="{0B412297-E086-4E5D-84E8-F12C6C988227}" type="pres">
      <dgm:prSet presAssocID="{B736EB2F-1B70-48D7-88EC-5953F8AC888D}" presName="compNode" presStyleCnt="0"/>
      <dgm:spPr/>
    </dgm:pt>
    <dgm:pt modelId="{724F81FA-665F-4088-AB88-4DF235B50616}" type="pres">
      <dgm:prSet presAssocID="{B736EB2F-1B70-48D7-88EC-5953F8AC888D}" presName="iconBgRect" presStyleLbl="bgShp" presStyleIdx="6" presStyleCnt="8"/>
      <dgm:spPr/>
    </dgm:pt>
    <dgm:pt modelId="{346215D0-7299-4177-A18B-ED9C0B2DCCD7}" type="pres">
      <dgm:prSet presAssocID="{B736EB2F-1B70-48D7-88EC-5953F8AC888D}"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Recycle Sign"/>
        </a:ext>
      </dgm:extLst>
    </dgm:pt>
    <dgm:pt modelId="{3392FE35-48BB-45AB-83CB-FD1B378DF279}" type="pres">
      <dgm:prSet presAssocID="{B736EB2F-1B70-48D7-88EC-5953F8AC888D}" presName="spaceRect" presStyleCnt="0"/>
      <dgm:spPr/>
    </dgm:pt>
    <dgm:pt modelId="{47BE595C-3DE5-4A0E-93F3-26CDFE8CFD2B}" type="pres">
      <dgm:prSet presAssocID="{B736EB2F-1B70-48D7-88EC-5953F8AC888D}" presName="textRect" presStyleLbl="revTx" presStyleIdx="6" presStyleCnt="8">
        <dgm:presLayoutVars>
          <dgm:chMax val="1"/>
          <dgm:chPref val="1"/>
        </dgm:presLayoutVars>
      </dgm:prSet>
      <dgm:spPr/>
    </dgm:pt>
    <dgm:pt modelId="{BE2BD16F-2B21-4751-BE02-9AE3A5086FEA}" type="pres">
      <dgm:prSet presAssocID="{D08C3E66-5035-44D7-9781-7EEA77A7393C}" presName="sibTrans" presStyleLbl="sibTrans2D1" presStyleIdx="0" presStyleCnt="0"/>
      <dgm:spPr/>
    </dgm:pt>
    <dgm:pt modelId="{74E770D7-3DE6-4D3C-BF76-FEF69ECABD5E}" type="pres">
      <dgm:prSet presAssocID="{1D07A697-B996-4440-928C-CECC59BBE6EA}" presName="compNode" presStyleCnt="0"/>
      <dgm:spPr/>
    </dgm:pt>
    <dgm:pt modelId="{27CF861E-5681-4F47-9CB3-45884E11A630}" type="pres">
      <dgm:prSet presAssocID="{1D07A697-B996-4440-928C-CECC59BBE6EA}" presName="iconBgRect" presStyleLbl="bgShp" presStyleIdx="7" presStyleCnt="8"/>
      <dgm:spPr/>
    </dgm:pt>
    <dgm:pt modelId="{5D671319-CC2E-47E6-83C3-F6F6D1316F64}" type="pres">
      <dgm:prSet presAssocID="{1D07A697-B996-4440-928C-CECC59BBE6EA}"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ustainability"/>
        </a:ext>
      </dgm:extLst>
    </dgm:pt>
    <dgm:pt modelId="{CA2B9E94-6100-4636-B168-3A8075E94E4D}" type="pres">
      <dgm:prSet presAssocID="{1D07A697-B996-4440-928C-CECC59BBE6EA}" presName="spaceRect" presStyleCnt="0"/>
      <dgm:spPr/>
    </dgm:pt>
    <dgm:pt modelId="{C594F593-71ED-484B-B4F3-E0BAA7F02C80}" type="pres">
      <dgm:prSet presAssocID="{1D07A697-B996-4440-928C-CECC59BBE6EA}" presName="textRect" presStyleLbl="revTx" presStyleIdx="7" presStyleCnt="8">
        <dgm:presLayoutVars>
          <dgm:chMax val="1"/>
          <dgm:chPref val="1"/>
        </dgm:presLayoutVars>
      </dgm:prSet>
      <dgm:spPr/>
    </dgm:pt>
  </dgm:ptLst>
  <dgm:cxnLst>
    <dgm:cxn modelId="{6EF1B50B-61C2-47C3-ABFA-4F6D9D0906C0}" type="presOf" srcId="{07DE5602-8273-40DC-8304-B2E932161D6C}" destId="{EBEBC23C-A9F3-4135-842F-EDE56A808275}" srcOrd="0" destOrd="0" presId="urn:microsoft.com/office/officeart/2018/2/layout/IconCircleList"/>
    <dgm:cxn modelId="{F9F6A41A-602B-4BCD-8305-F52F9C93134B}" type="presOf" srcId="{1D07A697-B996-4440-928C-CECC59BBE6EA}" destId="{C594F593-71ED-484B-B4F3-E0BAA7F02C80}" srcOrd="0" destOrd="0" presId="urn:microsoft.com/office/officeart/2018/2/layout/IconCircleList"/>
    <dgm:cxn modelId="{7F3AF128-46B2-4960-BC67-B31E387EED39}" type="presOf" srcId="{D75DF8BB-60C3-4E98-8303-6AC5D6848C05}" destId="{D9AC225F-E2DB-4B4A-BC0A-FD11F3543EB1}" srcOrd="0" destOrd="0" presId="urn:microsoft.com/office/officeart/2018/2/layout/IconCircleList"/>
    <dgm:cxn modelId="{B2C9C429-ADE6-47D4-9F17-2CD3FA7471DA}" srcId="{D75DF8BB-60C3-4E98-8303-6AC5D6848C05}" destId="{F832A8B1-9BC4-46AE-8BC9-73F98F733727}" srcOrd="3" destOrd="0" parTransId="{2DA4CD5E-7FD8-4AE7-9FCC-DD7DE0A617BF}" sibTransId="{CA300744-EFBD-4CA8-A5EF-BCFB408ED313}"/>
    <dgm:cxn modelId="{1B82FF5D-C0D1-406A-9458-A13C23001773}" srcId="{D75DF8BB-60C3-4E98-8303-6AC5D6848C05}" destId="{11E90C89-BBED-4E3B-9EE0-BAE3A64EE58B}" srcOrd="4" destOrd="0" parTransId="{BE83205B-044F-4C64-A44B-E7D2F8080F7D}" sibTransId="{1CE08AE0-AA51-469B-A67C-7F42434C7EEC}"/>
    <dgm:cxn modelId="{A95A8760-2558-490F-BE1E-72C49F87F894}" type="presOf" srcId="{1CE08AE0-AA51-469B-A67C-7F42434C7EEC}" destId="{4AF8FA15-5E19-41CA-BBFA-83313754832E}" srcOrd="0" destOrd="0" presId="urn:microsoft.com/office/officeart/2018/2/layout/IconCircleList"/>
    <dgm:cxn modelId="{3FB1AB42-D6F9-4121-951F-0C336DCBE18E}" srcId="{D75DF8BB-60C3-4E98-8303-6AC5D6848C05}" destId="{8E8EE2D7-70E6-45F1-A6C5-ADB12DC8956D}" srcOrd="2" destOrd="0" parTransId="{B5C0AE36-1E98-429C-ACE2-AE358E243D29}" sibTransId="{3726CC5D-3150-4545-8FB2-3CC9777BB18E}"/>
    <dgm:cxn modelId="{42553773-4BD5-4A9F-9966-4FA9C04B1C25}" type="presOf" srcId="{541B7D26-38D1-4849-B9B4-217E9601E107}" destId="{55E1E63E-2E7A-4D8D-AEF4-5E160A9A880A}" srcOrd="0" destOrd="0" presId="urn:microsoft.com/office/officeart/2018/2/layout/IconCircleList"/>
    <dgm:cxn modelId="{E6B50A75-9B97-4F98-9349-887901446E3C}" type="presOf" srcId="{B736EB2F-1B70-48D7-88EC-5953F8AC888D}" destId="{47BE595C-3DE5-4A0E-93F3-26CDFE8CFD2B}" srcOrd="0" destOrd="0" presId="urn:microsoft.com/office/officeart/2018/2/layout/IconCircleList"/>
    <dgm:cxn modelId="{5B132B87-2BC6-4D29-8D93-B916904EC5A0}" type="presOf" srcId="{E5C9C94A-C03F-455A-BA6F-9FD2CFBD85B9}" destId="{420BDAA1-0934-42B0-A5C8-35293F55875C}" srcOrd="0" destOrd="0" presId="urn:microsoft.com/office/officeart/2018/2/layout/IconCircleList"/>
    <dgm:cxn modelId="{16F60A91-2B84-42BE-AFD6-E3CCD58623AE}" type="presOf" srcId="{D08C3E66-5035-44D7-9781-7EEA77A7393C}" destId="{BE2BD16F-2B21-4751-BE02-9AE3A5086FEA}" srcOrd="0" destOrd="0" presId="urn:microsoft.com/office/officeart/2018/2/layout/IconCircleList"/>
    <dgm:cxn modelId="{AB0CE392-F42D-4CA8-9CC5-BEA74ADAD017}" srcId="{D75DF8BB-60C3-4E98-8303-6AC5D6848C05}" destId="{07DE5602-8273-40DC-8304-B2E932161D6C}" srcOrd="0" destOrd="0" parTransId="{CE8E2717-649E-4E21-9C69-3C4F0E975617}" sibTransId="{A7B9580D-710E-4265-A5F6-A9C66037562C}"/>
    <dgm:cxn modelId="{32C1B699-FBC7-413D-AA98-BEBD01977AD3}" type="presOf" srcId="{A7B9580D-710E-4265-A5F6-A9C66037562C}" destId="{8B442170-902D-4EA3-8920-CCDBD9CB7DA7}" srcOrd="0" destOrd="0" presId="urn:microsoft.com/office/officeart/2018/2/layout/IconCircleList"/>
    <dgm:cxn modelId="{7A23B4AD-0875-4827-97A5-E8D4BC720953}" type="presOf" srcId="{8E8EE2D7-70E6-45F1-A6C5-ADB12DC8956D}" destId="{6FE52957-D6B2-47D4-A022-3AE9C7362F87}" srcOrd="0" destOrd="0" presId="urn:microsoft.com/office/officeart/2018/2/layout/IconCircleList"/>
    <dgm:cxn modelId="{68BAC0B0-9B82-4CC6-9811-78A7CBD6F945}" srcId="{D75DF8BB-60C3-4E98-8303-6AC5D6848C05}" destId="{E5C9C94A-C03F-455A-BA6F-9FD2CFBD85B9}" srcOrd="5" destOrd="0" parTransId="{B1EEC59D-979D-462E-99B3-6EB9F5AD8331}" sibTransId="{34276FB8-EFE9-4F3A-A719-2504A47EE217}"/>
    <dgm:cxn modelId="{D62CEBB2-1A52-40DD-92B3-4F9A4F46B5FB}" type="presOf" srcId="{34276FB8-EFE9-4F3A-A719-2504A47EE217}" destId="{55FD5DF7-CBB9-41BF-8821-E617E43EFED6}" srcOrd="0" destOrd="0" presId="urn:microsoft.com/office/officeart/2018/2/layout/IconCircleList"/>
    <dgm:cxn modelId="{35CAE8BA-920A-436F-9E1A-7D64FE7484AF}" srcId="{D75DF8BB-60C3-4E98-8303-6AC5D6848C05}" destId="{B736EB2F-1B70-48D7-88EC-5953F8AC888D}" srcOrd="6" destOrd="0" parTransId="{6CC60462-054A-475B-A4B9-107227C83139}" sibTransId="{D08C3E66-5035-44D7-9781-7EEA77A7393C}"/>
    <dgm:cxn modelId="{70E9EDC8-50F7-49FB-85DA-23DA1CE1342C}" type="presOf" srcId="{F832A8B1-9BC4-46AE-8BC9-73F98F733727}" destId="{FCA57DBC-1D10-4E3E-AB59-EF54842785F7}" srcOrd="0" destOrd="0" presId="urn:microsoft.com/office/officeart/2018/2/layout/IconCircleList"/>
    <dgm:cxn modelId="{F8BD8FD9-5658-46F2-BC85-EF26E6C34DD7}" type="presOf" srcId="{3726CC5D-3150-4545-8FB2-3CC9777BB18E}" destId="{DDF64AA6-FC1D-464D-B538-6A03A7478A54}" srcOrd="0" destOrd="0" presId="urn:microsoft.com/office/officeart/2018/2/layout/IconCircleList"/>
    <dgm:cxn modelId="{F4782AE7-334A-4A17-935C-FCC9943AFCE2}" type="presOf" srcId="{11E90C89-BBED-4E3B-9EE0-BAE3A64EE58B}" destId="{C08D36E4-F520-4129-B0E4-B8968E770AC7}" srcOrd="0" destOrd="0" presId="urn:microsoft.com/office/officeart/2018/2/layout/IconCircleList"/>
    <dgm:cxn modelId="{6D98D3F0-2A20-45BF-8FAF-CE7E8D7BD6C3}" type="presOf" srcId="{CA300744-EFBD-4CA8-A5EF-BCFB408ED313}" destId="{BF7476AA-F6BD-4127-BD47-C9EE32FC9F9A}" srcOrd="0" destOrd="0" presId="urn:microsoft.com/office/officeart/2018/2/layout/IconCircleList"/>
    <dgm:cxn modelId="{7947A2F1-BF83-42A3-82FE-27C3E2E472FA}" srcId="{D75DF8BB-60C3-4E98-8303-6AC5D6848C05}" destId="{541B7D26-38D1-4849-B9B4-217E9601E107}" srcOrd="1" destOrd="0" parTransId="{A4A0176F-4609-4EA3-8F5E-2D675AFA31DB}" sibTransId="{C520FB59-B7DA-464F-A19F-61B3B881815A}"/>
    <dgm:cxn modelId="{6FAC9FF5-827B-4B47-8E77-DD1F1A060FA7}" srcId="{D75DF8BB-60C3-4E98-8303-6AC5D6848C05}" destId="{1D07A697-B996-4440-928C-CECC59BBE6EA}" srcOrd="7" destOrd="0" parTransId="{56C6AE98-3425-4CE1-93CF-450F7FCDFAE3}" sibTransId="{7B8E3F76-261E-455F-B605-C4663EEBA2D7}"/>
    <dgm:cxn modelId="{6C513AF6-618D-46F2-8A46-633C2CDC866B}" type="presOf" srcId="{C520FB59-B7DA-464F-A19F-61B3B881815A}" destId="{C041A15A-8B27-46B4-8E25-6EC8AC7F5FA0}" srcOrd="0" destOrd="0" presId="urn:microsoft.com/office/officeart/2018/2/layout/IconCircleList"/>
    <dgm:cxn modelId="{6963ECD0-FC52-4CA1-807C-CE89DCC57212}" type="presParOf" srcId="{D9AC225F-E2DB-4B4A-BC0A-FD11F3543EB1}" destId="{A4767109-C0A2-4E7E-98A8-98666CD3EB0B}" srcOrd="0" destOrd="0" presId="urn:microsoft.com/office/officeart/2018/2/layout/IconCircleList"/>
    <dgm:cxn modelId="{A8ED0818-A325-4139-91D0-3058AC068559}" type="presParOf" srcId="{A4767109-C0A2-4E7E-98A8-98666CD3EB0B}" destId="{8B96ABA7-A57C-4A21-B3A5-09C41D23A8B4}" srcOrd="0" destOrd="0" presId="urn:microsoft.com/office/officeart/2018/2/layout/IconCircleList"/>
    <dgm:cxn modelId="{4C00A22D-87A1-49B6-B2C8-000E7D30A8AE}" type="presParOf" srcId="{8B96ABA7-A57C-4A21-B3A5-09C41D23A8B4}" destId="{FEF96C9D-71A5-4830-9568-10C8783E9DA0}" srcOrd="0" destOrd="0" presId="urn:microsoft.com/office/officeart/2018/2/layout/IconCircleList"/>
    <dgm:cxn modelId="{DB685D59-E3BB-4FB4-BC42-971E2665889F}" type="presParOf" srcId="{8B96ABA7-A57C-4A21-B3A5-09C41D23A8B4}" destId="{32ED83EB-6E0F-4577-8F50-E68A6BB3A64E}" srcOrd="1" destOrd="0" presId="urn:microsoft.com/office/officeart/2018/2/layout/IconCircleList"/>
    <dgm:cxn modelId="{E5D61E19-8287-4E85-8AC7-674E3B11B6E3}" type="presParOf" srcId="{8B96ABA7-A57C-4A21-B3A5-09C41D23A8B4}" destId="{EE55081E-AACA-4496-AAE4-BB2EEE6EF773}" srcOrd="2" destOrd="0" presId="urn:microsoft.com/office/officeart/2018/2/layout/IconCircleList"/>
    <dgm:cxn modelId="{304F43C6-8E3C-4C1C-8301-4A6923E4B84A}" type="presParOf" srcId="{8B96ABA7-A57C-4A21-B3A5-09C41D23A8B4}" destId="{EBEBC23C-A9F3-4135-842F-EDE56A808275}" srcOrd="3" destOrd="0" presId="urn:microsoft.com/office/officeart/2018/2/layout/IconCircleList"/>
    <dgm:cxn modelId="{14E05773-544C-4072-B600-1E7854B7B5A2}" type="presParOf" srcId="{A4767109-C0A2-4E7E-98A8-98666CD3EB0B}" destId="{8B442170-902D-4EA3-8920-CCDBD9CB7DA7}" srcOrd="1" destOrd="0" presId="urn:microsoft.com/office/officeart/2018/2/layout/IconCircleList"/>
    <dgm:cxn modelId="{5B263CAF-9CBA-4377-BFB4-427962B60E65}" type="presParOf" srcId="{A4767109-C0A2-4E7E-98A8-98666CD3EB0B}" destId="{7010F396-13D0-4DD0-B725-72869CA6BF74}" srcOrd="2" destOrd="0" presId="urn:microsoft.com/office/officeart/2018/2/layout/IconCircleList"/>
    <dgm:cxn modelId="{46A6C36C-25B5-4F40-B65D-25DEDEDF29BD}" type="presParOf" srcId="{7010F396-13D0-4DD0-B725-72869CA6BF74}" destId="{74C69032-E9E2-4DD5-BEFF-30BEA17024DF}" srcOrd="0" destOrd="0" presId="urn:microsoft.com/office/officeart/2018/2/layout/IconCircleList"/>
    <dgm:cxn modelId="{08D80BD0-9905-444E-AA75-2017EFB68FE6}" type="presParOf" srcId="{7010F396-13D0-4DD0-B725-72869CA6BF74}" destId="{9F440ED0-B9AC-4537-BDF0-300C6C60DDD9}" srcOrd="1" destOrd="0" presId="urn:microsoft.com/office/officeart/2018/2/layout/IconCircleList"/>
    <dgm:cxn modelId="{77DC9BB6-26BE-4903-9F65-F6069F69FD81}" type="presParOf" srcId="{7010F396-13D0-4DD0-B725-72869CA6BF74}" destId="{3446BECF-0855-4D6E-B02A-98F1D1B6D072}" srcOrd="2" destOrd="0" presId="urn:microsoft.com/office/officeart/2018/2/layout/IconCircleList"/>
    <dgm:cxn modelId="{08C51A3D-6B95-4FB8-A2FC-94F8D908AA38}" type="presParOf" srcId="{7010F396-13D0-4DD0-B725-72869CA6BF74}" destId="{55E1E63E-2E7A-4D8D-AEF4-5E160A9A880A}" srcOrd="3" destOrd="0" presId="urn:microsoft.com/office/officeart/2018/2/layout/IconCircleList"/>
    <dgm:cxn modelId="{655CDF93-7EAB-4D44-8461-CECFE377FE09}" type="presParOf" srcId="{A4767109-C0A2-4E7E-98A8-98666CD3EB0B}" destId="{C041A15A-8B27-46B4-8E25-6EC8AC7F5FA0}" srcOrd="3" destOrd="0" presId="urn:microsoft.com/office/officeart/2018/2/layout/IconCircleList"/>
    <dgm:cxn modelId="{CF66A700-0C1F-4351-8593-22A8901AEBC0}" type="presParOf" srcId="{A4767109-C0A2-4E7E-98A8-98666CD3EB0B}" destId="{AA487FDE-0E24-4A26-A10F-C41AC38BC7AE}" srcOrd="4" destOrd="0" presId="urn:microsoft.com/office/officeart/2018/2/layout/IconCircleList"/>
    <dgm:cxn modelId="{5DF3A7ED-A4C8-4E1F-A9BA-0B09D5C71CFA}" type="presParOf" srcId="{AA487FDE-0E24-4A26-A10F-C41AC38BC7AE}" destId="{EB40441E-AA97-47B9-9AAB-6EBC2E5A1EED}" srcOrd="0" destOrd="0" presId="urn:microsoft.com/office/officeart/2018/2/layout/IconCircleList"/>
    <dgm:cxn modelId="{825EED2B-5FAD-4EC7-BC19-91D338650BFC}" type="presParOf" srcId="{AA487FDE-0E24-4A26-A10F-C41AC38BC7AE}" destId="{743AC772-99D6-4324-B780-19E4084370E6}" srcOrd="1" destOrd="0" presId="urn:microsoft.com/office/officeart/2018/2/layout/IconCircleList"/>
    <dgm:cxn modelId="{0E89C02F-AD50-4C57-AF9D-4FD119AE2F3B}" type="presParOf" srcId="{AA487FDE-0E24-4A26-A10F-C41AC38BC7AE}" destId="{167805F5-CAF6-4204-9260-E96C4BE1A33A}" srcOrd="2" destOrd="0" presId="urn:microsoft.com/office/officeart/2018/2/layout/IconCircleList"/>
    <dgm:cxn modelId="{E632A08B-4E38-405B-954E-3C89A4312B5F}" type="presParOf" srcId="{AA487FDE-0E24-4A26-A10F-C41AC38BC7AE}" destId="{6FE52957-D6B2-47D4-A022-3AE9C7362F87}" srcOrd="3" destOrd="0" presId="urn:microsoft.com/office/officeart/2018/2/layout/IconCircleList"/>
    <dgm:cxn modelId="{DD003714-CA2E-448D-B235-DCD5D66D1ACC}" type="presParOf" srcId="{A4767109-C0A2-4E7E-98A8-98666CD3EB0B}" destId="{DDF64AA6-FC1D-464D-B538-6A03A7478A54}" srcOrd="5" destOrd="0" presId="urn:microsoft.com/office/officeart/2018/2/layout/IconCircleList"/>
    <dgm:cxn modelId="{AB3FED1D-1689-4F9E-A6BB-AFBB1F1F849E}" type="presParOf" srcId="{A4767109-C0A2-4E7E-98A8-98666CD3EB0B}" destId="{916CE2B1-01B3-47B3-BF19-A3767DBA29D0}" srcOrd="6" destOrd="0" presId="urn:microsoft.com/office/officeart/2018/2/layout/IconCircleList"/>
    <dgm:cxn modelId="{0D24CBAB-0E6B-4155-9D21-0B4E45C2913F}" type="presParOf" srcId="{916CE2B1-01B3-47B3-BF19-A3767DBA29D0}" destId="{A6E8C20E-3D78-44D4-A1D5-262E0C2B7A2D}" srcOrd="0" destOrd="0" presId="urn:microsoft.com/office/officeart/2018/2/layout/IconCircleList"/>
    <dgm:cxn modelId="{E8C18A3C-C651-4B05-8830-9F6F846108B6}" type="presParOf" srcId="{916CE2B1-01B3-47B3-BF19-A3767DBA29D0}" destId="{DB6DBF9D-87C4-40B7-B903-4B0340EC79C8}" srcOrd="1" destOrd="0" presId="urn:microsoft.com/office/officeart/2018/2/layout/IconCircleList"/>
    <dgm:cxn modelId="{AC7EF693-14D3-4F83-8648-E4E92CE3E575}" type="presParOf" srcId="{916CE2B1-01B3-47B3-BF19-A3767DBA29D0}" destId="{EE1B2297-257B-48E4-B783-C52CAA88A027}" srcOrd="2" destOrd="0" presId="urn:microsoft.com/office/officeart/2018/2/layout/IconCircleList"/>
    <dgm:cxn modelId="{A4950F06-09D6-4C54-A051-218E7F936DB0}" type="presParOf" srcId="{916CE2B1-01B3-47B3-BF19-A3767DBA29D0}" destId="{FCA57DBC-1D10-4E3E-AB59-EF54842785F7}" srcOrd="3" destOrd="0" presId="urn:microsoft.com/office/officeart/2018/2/layout/IconCircleList"/>
    <dgm:cxn modelId="{B1DBA1BA-0BA7-4660-8AB0-3314BB87F712}" type="presParOf" srcId="{A4767109-C0A2-4E7E-98A8-98666CD3EB0B}" destId="{BF7476AA-F6BD-4127-BD47-C9EE32FC9F9A}" srcOrd="7" destOrd="0" presId="urn:microsoft.com/office/officeart/2018/2/layout/IconCircleList"/>
    <dgm:cxn modelId="{D5C8CA3B-B995-49C7-A8FE-AB02284953B8}" type="presParOf" srcId="{A4767109-C0A2-4E7E-98A8-98666CD3EB0B}" destId="{12F6D8D8-7ABB-4C4C-A86D-3E316A60C522}" srcOrd="8" destOrd="0" presId="urn:microsoft.com/office/officeart/2018/2/layout/IconCircleList"/>
    <dgm:cxn modelId="{874E1C27-BA80-4916-8094-85E5F6C016CB}" type="presParOf" srcId="{12F6D8D8-7ABB-4C4C-A86D-3E316A60C522}" destId="{B2528D3A-5FDD-4A23-97DC-AC8A05A0C3D6}" srcOrd="0" destOrd="0" presId="urn:microsoft.com/office/officeart/2018/2/layout/IconCircleList"/>
    <dgm:cxn modelId="{88292BA0-1897-4B7F-B858-BEFDE3202879}" type="presParOf" srcId="{12F6D8D8-7ABB-4C4C-A86D-3E316A60C522}" destId="{75CCE6B9-2E64-4653-9595-28AD11585D3E}" srcOrd="1" destOrd="0" presId="urn:microsoft.com/office/officeart/2018/2/layout/IconCircleList"/>
    <dgm:cxn modelId="{96FB48B1-85ED-47D8-A022-47C419465AD8}" type="presParOf" srcId="{12F6D8D8-7ABB-4C4C-A86D-3E316A60C522}" destId="{AD9664F9-0655-4953-9215-21CEDBE15737}" srcOrd="2" destOrd="0" presId="urn:microsoft.com/office/officeart/2018/2/layout/IconCircleList"/>
    <dgm:cxn modelId="{039F2F3C-8D0E-4CBF-81F8-BAC291858710}" type="presParOf" srcId="{12F6D8D8-7ABB-4C4C-A86D-3E316A60C522}" destId="{C08D36E4-F520-4129-B0E4-B8968E770AC7}" srcOrd="3" destOrd="0" presId="urn:microsoft.com/office/officeart/2018/2/layout/IconCircleList"/>
    <dgm:cxn modelId="{1FFA6911-B6D8-46FC-8738-8C58CB6018B0}" type="presParOf" srcId="{A4767109-C0A2-4E7E-98A8-98666CD3EB0B}" destId="{4AF8FA15-5E19-41CA-BBFA-83313754832E}" srcOrd="9" destOrd="0" presId="urn:microsoft.com/office/officeart/2018/2/layout/IconCircleList"/>
    <dgm:cxn modelId="{28F30AC5-55A2-460F-836C-4BB99935753F}" type="presParOf" srcId="{A4767109-C0A2-4E7E-98A8-98666CD3EB0B}" destId="{F2961E1F-3E48-477C-BE00-276401748B53}" srcOrd="10" destOrd="0" presId="urn:microsoft.com/office/officeart/2018/2/layout/IconCircleList"/>
    <dgm:cxn modelId="{B220C82B-E311-4CDB-8D9A-1FDB5D42B641}" type="presParOf" srcId="{F2961E1F-3E48-477C-BE00-276401748B53}" destId="{6B1BC140-4542-4F15-A4C9-1F00556ABC04}" srcOrd="0" destOrd="0" presId="urn:microsoft.com/office/officeart/2018/2/layout/IconCircleList"/>
    <dgm:cxn modelId="{7E7B092B-5889-49B5-A896-D3DC922DE7AB}" type="presParOf" srcId="{F2961E1F-3E48-477C-BE00-276401748B53}" destId="{D6CE3937-6C63-4020-BA3C-16482D02F0C1}" srcOrd="1" destOrd="0" presId="urn:microsoft.com/office/officeart/2018/2/layout/IconCircleList"/>
    <dgm:cxn modelId="{65C61ACA-2780-44EF-AEA8-1EFE5EEE9CF6}" type="presParOf" srcId="{F2961E1F-3E48-477C-BE00-276401748B53}" destId="{45C34AD0-6FA3-40C0-927B-A4D60EDBFFE6}" srcOrd="2" destOrd="0" presId="urn:microsoft.com/office/officeart/2018/2/layout/IconCircleList"/>
    <dgm:cxn modelId="{C1D80A1C-DC30-4CFD-B6EC-BA950D9C7C5F}" type="presParOf" srcId="{F2961E1F-3E48-477C-BE00-276401748B53}" destId="{420BDAA1-0934-42B0-A5C8-35293F55875C}" srcOrd="3" destOrd="0" presId="urn:microsoft.com/office/officeart/2018/2/layout/IconCircleList"/>
    <dgm:cxn modelId="{DD35D60B-9188-4395-AB98-488F6B91CF16}" type="presParOf" srcId="{A4767109-C0A2-4E7E-98A8-98666CD3EB0B}" destId="{55FD5DF7-CBB9-41BF-8821-E617E43EFED6}" srcOrd="11" destOrd="0" presId="urn:microsoft.com/office/officeart/2018/2/layout/IconCircleList"/>
    <dgm:cxn modelId="{9E3891DA-2C5D-4F52-AB3B-7D65C430309F}" type="presParOf" srcId="{A4767109-C0A2-4E7E-98A8-98666CD3EB0B}" destId="{0B412297-E086-4E5D-84E8-F12C6C988227}" srcOrd="12" destOrd="0" presId="urn:microsoft.com/office/officeart/2018/2/layout/IconCircleList"/>
    <dgm:cxn modelId="{EE8EFABA-C864-45B8-9D72-45E77D5C7EA4}" type="presParOf" srcId="{0B412297-E086-4E5D-84E8-F12C6C988227}" destId="{724F81FA-665F-4088-AB88-4DF235B50616}" srcOrd="0" destOrd="0" presId="urn:microsoft.com/office/officeart/2018/2/layout/IconCircleList"/>
    <dgm:cxn modelId="{FF510C9B-2BF4-4991-838A-D790F577DC68}" type="presParOf" srcId="{0B412297-E086-4E5D-84E8-F12C6C988227}" destId="{346215D0-7299-4177-A18B-ED9C0B2DCCD7}" srcOrd="1" destOrd="0" presId="urn:microsoft.com/office/officeart/2018/2/layout/IconCircleList"/>
    <dgm:cxn modelId="{D1664289-D642-4148-987E-D1AD4C3EB2BC}" type="presParOf" srcId="{0B412297-E086-4E5D-84E8-F12C6C988227}" destId="{3392FE35-48BB-45AB-83CB-FD1B378DF279}" srcOrd="2" destOrd="0" presId="urn:microsoft.com/office/officeart/2018/2/layout/IconCircleList"/>
    <dgm:cxn modelId="{73F86EA9-9372-481C-946A-EE07979D8B75}" type="presParOf" srcId="{0B412297-E086-4E5D-84E8-F12C6C988227}" destId="{47BE595C-3DE5-4A0E-93F3-26CDFE8CFD2B}" srcOrd="3" destOrd="0" presId="urn:microsoft.com/office/officeart/2018/2/layout/IconCircleList"/>
    <dgm:cxn modelId="{DF54A5AB-0A39-4391-8942-F9137CC2653E}" type="presParOf" srcId="{A4767109-C0A2-4E7E-98A8-98666CD3EB0B}" destId="{BE2BD16F-2B21-4751-BE02-9AE3A5086FEA}" srcOrd="13" destOrd="0" presId="urn:microsoft.com/office/officeart/2018/2/layout/IconCircleList"/>
    <dgm:cxn modelId="{EDAA2585-6183-4E82-97B2-77364AA6A80E}" type="presParOf" srcId="{A4767109-C0A2-4E7E-98A8-98666CD3EB0B}" destId="{74E770D7-3DE6-4D3C-BF76-FEF69ECABD5E}" srcOrd="14" destOrd="0" presId="urn:microsoft.com/office/officeart/2018/2/layout/IconCircleList"/>
    <dgm:cxn modelId="{B030C94B-773D-49D8-B292-0D80B3B3BC38}" type="presParOf" srcId="{74E770D7-3DE6-4D3C-BF76-FEF69ECABD5E}" destId="{27CF861E-5681-4F47-9CB3-45884E11A630}" srcOrd="0" destOrd="0" presId="urn:microsoft.com/office/officeart/2018/2/layout/IconCircleList"/>
    <dgm:cxn modelId="{7235A4E5-0359-4E2A-9C23-9EE51ACD4DA3}" type="presParOf" srcId="{74E770D7-3DE6-4D3C-BF76-FEF69ECABD5E}" destId="{5D671319-CC2E-47E6-83C3-F6F6D1316F64}" srcOrd="1" destOrd="0" presId="urn:microsoft.com/office/officeart/2018/2/layout/IconCircleList"/>
    <dgm:cxn modelId="{2E5190EE-25A1-4EAC-9BBD-5F8CB2C3EC76}" type="presParOf" srcId="{74E770D7-3DE6-4D3C-BF76-FEF69ECABD5E}" destId="{CA2B9E94-6100-4636-B168-3A8075E94E4D}" srcOrd="2" destOrd="0" presId="urn:microsoft.com/office/officeart/2018/2/layout/IconCircleList"/>
    <dgm:cxn modelId="{63A2A111-2114-4199-B464-4ADE43EF4770}" type="presParOf" srcId="{74E770D7-3DE6-4D3C-BF76-FEF69ECABD5E}" destId="{C594F593-71ED-484B-B4F3-E0BAA7F02C8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F2BE51-D0A6-4366-8517-5D3C52D2157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06EC70A-AB84-4BF9-9D98-0063B79A3F86}">
      <dgm:prSet/>
      <dgm:spPr/>
      <dgm:t>
        <a:bodyPr/>
        <a:lstStyle/>
        <a:p>
          <a:pPr>
            <a:lnSpc>
              <a:spcPct val="100000"/>
            </a:lnSpc>
          </a:pPr>
          <a:r>
            <a:rPr lang="en-GB" b="1" dirty="0"/>
            <a:t>Target market</a:t>
          </a:r>
          <a:r>
            <a:rPr lang="en-GB" dirty="0"/>
            <a:t>: Families with children, Pet owners, Tenants and landlords, Busy Professionals, Small Businesses (offices, clinics, salons).</a:t>
          </a:r>
          <a:br>
            <a:rPr lang="en-GB" dirty="0"/>
          </a:br>
          <a:endParaRPr lang="en-US" dirty="0"/>
        </a:p>
      </dgm:t>
    </dgm:pt>
    <dgm:pt modelId="{A370DD81-AA82-4ADD-AF4F-AAE5A32302E6}" type="parTrans" cxnId="{D072E7E8-5D16-4589-AD35-AE85ABE658F3}">
      <dgm:prSet/>
      <dgm:spPr/>
      <dgm:t>
        <a:bodyPr/>
        <a:lstStyle/>
        <a:p>
          <a:endParaRPr lang="en-US"/>
        </a:p>
      </dgm:t>
    </dgm:pt>
    <dgm:pt modelId="{D3B79DBF-1B10-4573-A1DB-7A5D8F62E6BF}" type="sibTrans" cxnId="{D072E7E8-5D16-4589-AD35-AE85ABE658F3}">
      <dgm:prSet/>
      <dgm:spPr/>
      <dgm:t>
        <a:bodyPr/>
        <a:lstStyle/>
        <a:p>
          <a:pPr>
            <a:lnSpc>
              <a:spcPct val="100000"/>
            </a:lnSpc>
          </a:pPr>
          <a:endParaRPr lang="en-US"/>
        </a:p>
      </dgm:t>
    </dgm:pt>
    <dgm:pt modelId="{F1334F4B-3D13-4BD9-AD84-695CA18A461D}">
      <dgm:prSet/>
      <dgm:spPr/>
      <dgm:t>
        <a:bodyPr/>
        <a:lstStyle/>
        <a:p>
          <a:pPr>
            <a:lnSpc>
              <a:spcPct val="100000"/>
            </a:lnSpc>
          </a:pPr>
          <a:r>
            <a:rPr lang="en-GB" b="1" dirty="0"/>
            <a:t>Digital Marketing</a:t>
          </a:r>
          <a:r>
            <a:rPr lang="en-GB" dirty="0"/>
            <a:t>: Social media (Instagram, Facebook, google reviews)</a:t>
          </a:r>
          <a:endParaRPr lang="en-US" dirty="0"/>
        </a:p>
      </dgm:t>
    </dgm:pt>
    <dgm:pt modelId="{3E802683-C9C2-49BF-85D0-7D417BF91C71}" type="parTrans" cxnId="{052E3B51-304D-43A4-AC92-17E258D70C0C}">
      <dgm:prSet/>
      <dgm:spPr/>
      <dgm:t>
        <a:bodyPr/>
        <a:lstStyle/>
        <a:p>
          <a:endParaRPr lang="en-US"/>
        </a:p>
      </dgm:t>
    </dgm:pt>
    <dgm:pt modelId="{C8BAD285-3A43-448E-9271-1B48255A0053}" type="sibTrans" cxnId="{052E3B51-304D-43A4-AC92-17E258D70C0C}">
      <dgm:prSet/>
      <dgm:spPr/>
      <dgm:t>
        <a:bodyPr/>
        <a:lstStyle/>
        <a:p>
          <a:pPr>
            <a:lnSpc>
              <a:spcPct val="100000"/>
            </a:lnSpc>
          </a:pPr>
          <a:endParaRPr lang="en-US"/>
        </a:p>
      </dgm:t>
    </dgm:pt>
    <dgm:pt modelId="{94254B2F-C211-43A3-ACFB-13ECE6116819}">
      <dgm:prSet/>
      <dgm:spPr/>
      <dgm:t>
        <a:bodyPr/>
        <a:lstStyle/>
        <a:p>
          <a:pPr>
            <a:lnSpc>
              <a:spcPct val="100000"/>
            </a:lnSpc>
          </a:pPr>
          <a:r>
            <a:rPr lang="en-GB" b="1" dirty="0"/>
            <a:t>Local promotion</a:t>
          </a:r>
          <a:r>
            <a:rPr lang="en-GB" dirty="0"/>
            <a:t>: Flyers in local areas, partnerships with state agents and Airbnb hosts.</a:t>
          </a:r>
          <a:endParaRPr lang="en-US" dirty="0"/>
        </a:p>
      </dgm:t>
    </dgm:pt>
    <dgm:pt modelId="{516401DA-45F3-458B-A3E2-C30B3D29B1C6}" type="parTrans" cxnId="{B41AFFFF-1BF1-44F4-A390-00827D4DE229}">
      <dgm:prSet/>
      <dgm:spPr/>
      <dgm:t>
        <a:bodyPr/>
        <a:lstStyle/>
        <a:p>
          <a:endParaRPr lang="en-US"/>
        </a:p>
      </dgm:t>
    </dgm:pt>
    <dgm:pt modelId="{DF4C9903-F29D-4F5C-8330-6922D02BE510}" type="sibTrans" cxnId="{B41AFFFF-1BF1-44F4-A390-00827D4DE229}">
      <dgm:prSet/>
      <dgm:spPr/>
      <dgm:t>
        <a:bodyPr/>
        <a:lstStyle/>
        <a:p>
          <a:pPr>
            <a:lnSpc>
              <a:spcPct val="100000"/>
            </a:lnSpc>
          </a:pPr>
          <a:endParaRPr lang="en-US"/>
        </a:p>
      </dgm:t>
    </dgm:pt>
    <dgm:pt modelId="{7C4644CD-8FBE-4F2E-A364-0026EEF3BC87}">
      <dgm:prSet/>
      <dgm:spPr/>
      <dgm:t>
        <a:bodyPr/>
        <a:lstStyle/>
        <a:p>
          <a:pPr>
            <a:lnSpc>
              <a:spcPct val="100000"/>
            </a:lnSpc>
          </a:pPr>
          <a:r>
            <a:rPr lang="en-GB" b="1" dirty="0"/>
            <a:t>Customer Engagement</a:t>
          </a:r>
          <a:r>
            <a:rPr lang="en-GB" dirty="0"/>
            <a:t>: Good communication is essential. Quick replies, easy booking and small loyalty discounts.</a:t>
          </a:r>
          <a:endParaRPr lang="en-US" dirty="0"/>
        </a:p>
      </dgm:t>
    </dgm:pt>
    <dgm:pt modelId="{0DAB136B-4FFB-409B-939C-F0CF16568BEF}" type="parTrans" cxnId="{E3F0813E-419D-4447-8801-90FC154627B4}">
      <dgm:prSet/>
      <dgm:spPr/>
      <dgm:t>
        <a:bodyPr/>
        <a:lstStyle/>
        <a:p>
          <a:endParaRPr lang="en-US"/>
        </a:p>
      </dgm:t>
    </dgm:pt>
    <dgm:pt modelId="{19BF4D9C-2F10-49ED-B654-6864268548EB}" type="sibTrans" cxnId="{E3F0813E-419D-4447-8801-90FC154627B4}">
      <dgm:prSet/>
      <dgm:spPr/>
      <dgm:t>
        <a:bodyPr/>
        <a:lstStyle/>
        <a:p>
          <a:endParaRPr lang="en-US"/>
        </a:p>
      </dgm:t>
    </dgm:pt>
    <dgm:pt modelId="{6EB69471-1017-4946-8DFC-D7E9A5B36E5F}" type="pres">
      <dgm:prSet presAssocID="{E9F2BE51-D0A6-4366-8517-5D3C52D21575}" presName="root" presStyleCnt="0">
        <dgm:presLayoutVars>
          <dgm:dir/>
          <dgm:resizeHandles val="exact"/>
        </dgm:presLayoutVars>
      </dgm:prSet>
      <dgm:spPr/>
    </dgm:pt>
    <dgm:pt modelId="{0A7BE853-44ED-4198-9069-2CF12D19FBF5}" type="pres">
      <dgm:prSet presAssocID="{E9F2BE51-D0A6-4366-8517-5D3C52D21575}" presName="container" presStyleCnt="0">
        <dgm:presLayoutVars>
          <dgm:dir/>
          <dgm:resizeHandles val="exact"/>
        </dgm:presLayoutVars>
      </dgm:prSet>
      <dgm:spPr/>
    </dgm:pt>
    <dgm:pt modelId="{1513C51E-168A-4412-A710-92FB14E85EA6}" type="pres">
      <dgm:prSet presAssocID="{406EC70A-AB84-4BF9-9D98-0063B79A3F86}" presName="compNode" presStyleCnt="0"/>
      <dgm:spPr/>
    </dgm:pt>
    <dgm:pt modelId="{370D0D40-D05C-4581-90D3-7B86C4ADDFFA}" type="pres">
      <dgm:prSet presAssocID="{406EC70A-AB84-4BF9-9D98-0063B79A3F86}" presName="iconBgRect" presStyleLbl="bgShp" presStyleIdx="0" presStyleCnt="4"/>
      <dgm:spPr/>
    </dgm:pt>
    <dgm:pt modelId="{19C1DC2B-5219-4491-BD06-D6903753032C}" type="pres">
      <dgm:prSet presAssocID="{406EC70A-AB84-4BF9-9D98-0063B79A3F8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at"/>
        </a:ext>
      </dgm:extLst>
    </dgm:pt>
    <dgm:pt modelId="{8F96CDA2-4B6F-40BB-8F02-A2615DF6E59B}" type="pres">
      <dgm:prSet presAssocID="{406EC70A-AB84-4BF9-9D98-0063B79A3F86}" presName="spaceRect" presStyleCnt="0"/>
      <dgm:spPr/>
    </dgm:pt>
    <dgm:pt modelId="{C7E8C719-7EC7-473A-9DBC-084951056301}" type="pres">
      <dgm:prSet presAssocID="{406EC70A-AB84-4BF9-9D98-0063B79A3F86}" presName="textRect" presStyleLbl="revTx" presStyleIdx="0" presStyleCnt="4">
        <dgm:presLayoutVars>
          <dgm:chMax val="1"/>
          <dgm:chPref val="1"/>
        </dgm:presLayoutVars>
      </dgm:prSet>
      <dgm:spPr/>
    </dgm:pt>
    <dgm:pt modelId="{9C6E1602-8832-4CFD-89A6-F52BC96516D1}" type="pres">
      <dgm:prSet presAssocID="{D3B79DBF-1B10-4573-A1DB-7A5D8F62E6BF}" presName="sibTrans" presStyleLbl="sibTrans2D1" presStyleIdx="0" presStyleCnt="0"/>
      <dgm:spPr/>
    </dgm:pt>
    <dgm:pt modelId="{9C5629FA-2929-48E6-8F4A-A5B22482209F}" type="pres">
      <dgm:prSet presAssocID="{F1334F4B-3D13-4BD9-AD84-695CA18A461D}" presName="compNode" presStyleCnt="0"/>
      <dgm:spPr/>
    </dgm:pt>
    <dgm:pt modelId="{2F9033F6-D2C4-48C8-9263-01D4E7E40844}" type="pres">
      <dgm:prSet presAssocID="{F1334F4B-3D13-4BD9-AD84-695CA18A461D}" presName="iconBgRect" presStyleLbl="bgShp" presStyleIdx="1" presStyleCnt="4"/>
      <dgm:spPr/>
    </dgm:pt>
    <dgm:pt modelId="{9D6E98D2-08C4-4290-876D-59B8F8089B1B}" type="pres">
      <dgm:prSet presAssocID="{F1334F4B-3D13-4BD9-AD84-695CA18A461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ting"/>
        </a:ext>
      </dgm:extLst>
    </dgm:pt>
    <dgm:pt modelId="{52BF12B1-6C2A-4878-9FB7-A9BAB27087EB}" type="pres">
      <dgm:prSet presAssocID="{F1334F4B-3D13-4BD9-AD84-695CA18A461D}" presName="spaceRect" presStyleCnt="0"/>
      <dgm:spPr/>
    </dgm:pt>
    <dgm:pt modelId="{1D0438C7-1788-4500-8C9C-D05BE36A246E}" type="pres">
      <dgm:prSet presAssocID="{F1334F4B-3D13-4BD9-AD84-695CA18A461D}" presName="textRect" presStyleLbl="revTx" presStyleIdx="1" presStyleCnt="4">
        <dgm:presLayoutVars>
          <dgm:chMax val="1"/>
          <dgm:chPref val="1"/>
        </dgm:presLayoutVars>
      </dgm:prSet>
      <dgm:spPr/>
    </dgm:pt>
    <dgm:pt modelId="{7D7776DC-EA62-499B-A29E-892CA60B460E}" type="pres">
      <dgm:prSet presAssocID="{C8BAD285-3A43-448E-9271-1B48255A0053}" presName="sibTrans" presStyleLbl="sibTrans2D1" presStyleIdx="0" presStyleCnt="0"/>
      <dgm:spPr/>
    </dgm:pt>
    <dgm:pt modelId="{A6D2F4E1-C409-4732-BE32-8F73E25A8CE0}" type="pres">
      <dgm:prSet presAssocID="{94254B2F-C211-43A3-ACFB-13ECE6116819}" presName="compNode" presStyleCnt="0"/>
      <dgm:spPr/>
    </dgm:pt>
    <dgm:pt modelId="{63F4EF99-231D-419D-A2CC-001D5FE30363}" type="pres">
      <dgm:prSet presAssocID="{94254B2F-C211-43A3-ACFB-13ECE6116819}" presName="iconBgRect" presStyleLbl="bgShp" presStyleIdx="2" presStyleCnt="4"/>
      <dgm:spPr/>
    </dgm:pt>
    <dgm:pt modelId="{7D2A84A6-6E7E-4A14-A470-271D76CC6556}" type="pres">
      <dgm:prSet presAssocID="{94254B2F-C211-43A3-ACFB-13ECE611681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Radio"/>
        </a:ext>
      </dgm:extLst>
    </dgm:pt>
    <dgm:pt modelId="{2C9D8CA6-6A94-4C37-A3AE-69C103EE3E79}" type="pres">
      <dgm:prSet presAssocID="{94254B2F-C211-43A3-ACFB-13ECE6116819}" presName="spaceRect" presStyleCnt="0"/>
      <dgm:spPr/>
    </dgm:pt>
    <dgm:pt modelId="{0B0556F6-6DFC-4A13-8940-E241926A97B8}" type="pres">
      <dgm:prSet presAssocID="{94254B2F-C211-43A3-ACFB-13ECE6116819}" presName="textRect" presStyleLbl="revTx" presStyleIdx="2" presStyleCnt="4">
        <dgm:presLayoutVars>
          <dgm:chMax val="1"/>
          <dgm:chPref val="1"/>
        </dgm:presLayoutVars>
      </dgm:prSet>
      <dgm:spPr/>
    </dgm:pt>
    <dgm:pt modelId="{353F0320-4F76-4AD6-A0A7-654220219367}" type="pres">
      <dgm:prSet presAssocID="{DF4C9903-F29D-4F5C-8330-6922D02BE510}" presName="sibTrans" presStyleLbl="sibTrans2D1" presStyleIdx="0" presStyleCnt="0"/>
      <dgm:spPr/>
    </dgm:pt>
    <dgm:pt modelId="{DB583755-6199-4AE4-AEF3-9F67ACAF077E}" type="pres">
      <dgm:prSet presAssocID="{7C4644CD-8FBE-4F2E-A364-0026EEF3BC87}" presName="compNode" presStyleCnt="0"/>
      <dgm:spPr/>
    </dgm:pt>
    <dgm:pt modelId="{52A4B232-D959-4F34-AE39-492F73112A00}" type="pres">
      <dgm:prSet presAssocID="{7C4644CD-8FBE-4F2E-A364-0026EEF3BC87}" presName="iconBgRect" presStyleLbl="bgShp" presStyleIdx="3" presStyleCnt="4"/>
      <dgm:spPr/>
    </dgm:pt>
    <dgm:pt modelId="{76860399-B068-4184-8005-B83A15289D09}" type="pres">
      <dgm:prSet presAssocID="{7C4644CD-8FBE-4F2E-A364-0026EEF3BC8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With Person"/>
        </a:ext>
      </dgm:extLst>
    </dgm:pt>
    <dgm:pt modelId="{DE058E04-3A10-4014-80B2-D1CEC1DFDB7A}" type="pres">
      <dgm:prSet presAssocID="{7C4644CD-8FBE-4F2E-A364-0026EEF3BC87}" presName="spaceRect" presStyleCnt="0"/>
      <dgm:spPr/>
    </dgm:pt>
    <dgm:pt modelId="{132574FD-B0A5-492B-8218-563F6FFA5B73}" type="pres">
      <dgm:prSet presAssocID="{7C4644CD-8FBE-4F2E-A364-0026EEF3BC87}" presName="textRect" presStyleLbl="revTx" presStyleIdx="3" presStyleCnt="4">
        <dgm:presLayoutVars>
          <dgm:chMax val="1"/>
          <dgm:chPref val="1"/>
        </dgm:presLayoutVars>
      </dgm:prSet>
      <dgm:spPr/>
    </dgm:pt>
  </dgm:ptLst>
  <dgm:cxnLst>
    <dgm:cxn modelId="{E3F0813E-419D-4447-8801-90FC154627B4}" srcId="{E9F2BE51-D0A6-4366-8517-5D3C52D21575}" destId="{7C4644CD-8FBE-4F2E-A364-0026EEF3BC87}" srcOrd="3" destOrd="0" parTransId="{0DAB136B-4FFB-409B-939C-F0CF16568BEF}" sibTransId="{19BF4D9C-2F10-49ED-B654-6864268548EB}"/>
    <dgm:cxn modelId="{88FB9264-7CB4-4A74-8577-56746DF9257A}" type="presOf" srcId="{C8BAD285-3A43-448E-9271-1B48255A0053}" destId="{7D7776DC-EA62-499B-A29E-892CA60B460E}" srcOrd="0" destOrd="0" presId="urn:microsoft.com/office/officeart/2018/2/layout/IconCircleList"/>
    <dgm:cxn modelId="{A21FB645-A8A2-4A56-96A6-0A666D2227A3}" type="presOf" srcId="{E9F2BE51-D0A6-4366-8517-5D3C52D21575}" destId="{6EB69471-1017-4946-8DFC-D7E9A5B36E5F}" srcOrd="0" destOrd="0" presId="urn:microsoft.com/office/officeart/2018/2/layout/IconCircleList"/>
    <dgm:cxn modelId="{71A2C86B-5D25-4B02-AB95-3480C5FDA6B8}" type="presOf" srcId="{DF4C9903-F29D-4F5C-8330-6922D02BE510}" destId="{353F0320-4F76-4AD6-A0A7-654220219367}" srcOrd="0" destOrd="0" presId="urn:microsoft.com/office/officeart/2018/2/layout/IconCircleList"/>
    <dgm:cxn modelId="{052E3B51-304D-43A4-AC92-17E258D70C0C}" srcId="{E9F2BE51-D0A6-4366-8517-5D3C52D21575}" destId="{F1334F4B-3D13-4BD9-AD84-695CA18A461D}" srcOrd="1" destOrd="0" parTransId="{3E802683-C9C2-49BF-85D0-7D417BF91C71}" sibTransId="{C8BAD285-3A43-448E-9271-1B48255A0053}"/>
    <dgm:cxn modelId="{AEB0EE7A-7C46-47B6-86F4-66BE0623DCC5}" type="presOf" srcId="{F1334F4B-3D13-4BD9-AD84-695CA18A461D}" destId="{1D0438C7-1788-4500-8C9C-D05BE36A246E}" srcOrd="0" destOrd="0" presId="urn:microsoft.com/office/officeart/2018/2/layout/IconCircleList"/>
    <dgm:cxn modelId="{6512C283-4677-443A-B076-7C2923EE9B66}" type="presOf" srcId="{406EC70A-AB84-4BF9-9D98-0063B79A3F86}" destId="{C7E8C719-7EC7-473A-9DBC-084951056301}" srcOrd="0" destOrd="0" presId="urn:microsoft.com/office/officeart/2018/2/layout/IconCircleList"/>
    <dgm:cxn modelId="{08961AAA-3223-42F8-AB7D-B98CDA137F47}" type="presOf" srcId="{94254B2F-C211-43A3-ACFB-13ECE6116819}" destId="{0B0556F6-6DFC-4A13-8940-E241926A97B8}" srcOrd="0" destOrd="0" presId="urn:microsoft.com/office/officeart/2018/2/layout/IconCircleList"/>
    <dgm:cxn modelId="{A90435DB-A537-4364-966B-35AF27CE31D0}" type="presOf" srcId="{7C4644CD-8FBE-4F2E-A364-0026EEF3BC87}" destId="{132574FD-B0A5-492B-8218-563F6FFA5B73}" srcOrd="0" destOrd="0" presId="urn:microsoft.com/office/officeart/2018/2/layout/IconCircleList"/>
    <dgm:cxn modelId="{820A33E8-2E3C-4272-A7E7-66691AD6D728}" type="presOf" srcId="{D3B79DBF-1B10-4573-A1DB-7A5D8F62E6BF}" destId="{9C6E1602-8832-4CFD-89A6-F52BC96516D1}" srcOrd="0" destOrd="0" presId="urn:microsoft.com/office/officeart/2018/2/layout/IconCircleList"/>
    <dgm:cxn modelId="{D072E7E8-5D16-4589-AD35-AE85ABE658F3}" srcId="{E9F2BE51-D0A6-4366-8517-5D3C52D21575}" destId="{406EC70A-AB84-4BF9-9D98-0063B79A3F86}" srcOrd="0" destOrd="0" parTransId="{A370DD81-AA82-4ADD-AF4F-AAE5A32302E6}" sibTransId="{D3B79DBF-1B10-4573-A1DB-7A5D8F62E6BF}"/>
    <dgm:cxn modelId="{B41AFFFF-1BF1-44F4-A390-00827D4DE229}" srcId="{E9F2BE51-D0A6-4366-8517-5D3C52D21575}" destId="{94254B2F-C211-43A3-ACFB-13ECE6116819}" srcOrd="2" destOrd="0" parTransId="{516401DA-45F3-458B-A3E2-C30B3D29B1C6}" sibTransId="{DF4C9903-F29D-4F5C-8330-6922D02BE510}"/>
    <dgm:cxn modelId="{C22D51E3-FE4B-4D11-AD97-E22B2B622165}" type="presParOf" srcId="{6EB69471-1017-4946-8DFC-D7E9A5B36E5F}" destId="{0A7BE853-44ED-4198-9069-2CF12D19FBF5}" srcOrd="0" destOrd="0" presId="urn:microsoft.com/office/officeart/2018/2/layout/IconCircleList"/>
    <dgm:cxn modelId="{4A95D8F1-20BF-4564-994F-2B24301836DD}" type="presParOf" srcId="{0A7BE853-44ED-4198-9069-2CF12D19FBF5}" destId="{1513C51E-168A-4412-A710-92FB14E85EA6}" srcOrd="0" destOrd="0" presId="urn:microsoft.com/office/officeart/2018/2/layout/IconCircleList"/>
    <dgm:cxn modelId="{0B854E0F-DF36-42B2-B43D-92F8B33A2CE3}" type="presParOf" srcId="{1513C51E-168A-4412-A710-92FB14E85EA6}" destId="{370D0D40-D05C-4581-90D3-7B86C4ADDFFA}" srcOrd="0" destOrd="0" presId="urn:microsoft.com/office/officeart/2018/2/layout/IconCircleList"/>
    <dgm:cxn modelId="{95D46CF6-63CE-4AFE-93AB-64A1B6DE4353}" type="presParOf" srcId="{1513C51E-168A-4412-A710-92FB14E85EA6}" destId="{19C1DC2B-5219-4491-BD06-D6903753032C}" srcOrd="1" destOrd="0" presId="urn:microsoft.com/office/officeart/2018/2/layout/IconCircleList"/>
    <dgm:cxn modelId="{3DEB9F30-B5F4-4C5D-92F2-E46148CA78D6}" type="presParOf" srcId="{1513C51E-168A-4412-A710-92FB14E85EA6}" destId="{8F96CDA2-4B6F-40BB-8F02-A2615DF6E59B}" srcOrd="2" destOrd="0" presId="urn:microsoft.com/office/officeart/2018/2/layout/IconCircleList"/>
    <dgm:cxn modelId="{F95B9C9F-E8DE-46C7-AB66-E9EA7EFD5EEB}" type="presParOf" srcId="{1513C51E-168A-4412-A710-92FB14E85EA6}" destId="{C7E8C719-7EC7-473A-9DBC-084951056301}" srcOrd="3" destOrd="0" presId="urn:microsoft.com/office/officeart/2018/2/layout/IconCircleList"/>
    <dgm:cxn modelId="{2B8B765E-516D-4DE0-902D-1C79904BE378}" type="presParOf" srcId="{0A7BE853-44ED-4198-9069-2CF12D19FBF5}" destId="{9C6E1602-8832-4CFD-89A6-F52BC96516D1}" srcOrd="1" destOrd="0" presId="urn:microsoft.com/office/officeart/2018/2/layout/IconCircleList"/>
    <dgm:cxn modelId="{B62A49E3-5472-422A-992A-DB57B98B22B2}" type="presParOf" srcId="{0A7BE853-44ED-4198-9069-2CF12D19FBF5}" destId="{9C5629FA-2929-48E6-8F4A-A5B22482209F}" srcOrd="2" destOrd="0" presId="urn:microsoft.com/office/officeart/2018/2/layout/IconCircleList"/>
    <dgm:cxn modelId="{9ED70EE8-343C-4357-9C5F-E8CD1BFA45D9}" type="presParOf" srcId="{9C5629FA-2929-48E6-8F4A-A5B22482209F}" destId="{2F9033F6-D2C4-48C8-9263-01D4E7E40844}" srcOrd="0" destOrd="0" presId="urn:microsoft.com/office/officeart/2018/2/layout/IconCircleList"/>
    <dgm:cxn modelId="{F6C30964-1B7D-4669-A4F7-9B4714AA33C2}" type="presParOf" srcId="{9C5629FA-2929-48E6-8F4A-A5B22482209F}" destId="{9D6E98D2-08C4-4290-876D-59B8F8089B1B}" srcOrd="1" destOrd="0" presId="urn:microsoft.com/office/officeart/2018/2/layout/IconCircleList"/>
    <dgm:cxn modelId="{8D64F3BE-A7DB-4D0A-8AC2-7449900F6CAD}" type="presParOf" srcId="{9C5629FA-2929-48E6-8F4A-A5B22482209F}" destId="{52BF12B1-6C2A-4878-9FB7-A9BAB27087EB}" srcOrd="2" destOrd="0" presId="urn:microsoft.com/office/officeart/2018/2/layout/IconCircleList"/>
    <dgm:cxn modelId="{7F1EA244-6B4A-4327-89C0-F75724BA62E4}" type="presParOf" srcId="{9C5629FA-2929-48E6-8F4A-A5B22482209F}" destId="{1D0438C7-1788-4500-8C9C-D05BE36A246E}" srcOrd="3" destOrd="0" presId="urn:microsoft.com/office/officeart/2018/2/layout/IconCircleList"/>
    <dgm:cxn modelId="{A91A180F-5CAF-424A-BA9E-32D7050BA234}" type="presParOf" srcId="{0A7BE853-44ED-4198-9069-2CF12D19FBF5}" destId="{7D7776DC-EA62-499B-A29E-892CA60B460E}" srcOrd="3" destOrd="0" presId="urn:microsoft.com/office/officeart/2018/2/layout/IconCircleList"/>
    <dgm:cxn modelId="{93ADCEB2-EE82-453E-BB2F-BB4A25A5C1CB}" type="presParOf" srcId="{0A7BE853-44ED-4198-9069-2CF12D19FBF5}" destId="{A6D2F4E1-C409-4732-BE32-8F73E25A8CE0}" srcOrd="4" destOrd="0" presId="urn:microsoft.com/office/officeart/2018/2/layout/IconCircleList"/>
    <dgm:cxn modelId="{79CDED99-5F0C-4290-A889-C99B26156B08}" type="presParOf" srcId="{A6D2F4E1-C409-4732-BE32-8F73E25A8CE0}" destId="{63F4EF99-231D-419D-A2CC-001D5FE30363}" srcOrd="0" destOrd="0" presId="urn:microsoft.com/office/officeart/2018/2/layout/IconCircleList"/>
    <dgm:cxn modelId="{9D791D71-A6F9-4223-B379-2F0DC8D4B2C7}" type="presParOf" srcId="{A6D2F4E1-C409-4732-BE32-8F73E25A8CE0}" destId="{7D2A84A6-6E7E-4A14-A470-271D76CC6556}" srcOrd="1" destOrd="0" presId="urn:microsoft.com/office/officeart/2018/2/layout/IconCircleList"/>
    <dgm:cxn modelId="{1CF501C2-AAD2-463B-B9EB-03E41A68BF58}" type="presParOf" srcId="{A6D2F4E1-C409-4732-BE32-8F73E25A8CE0}" destId="{2C9D8CA6-6A94-4C37-A3AE-69C103EE3E79}" srcOrd="2" destOrd="0" presId="urn:microsoft.com/office/officeart/2018/2/layout/IconCircleList"/>
    <dgm:cxn modelId="{B8E3D516-21C4-4D2E-BAF5-4CC546114A79}" type="presParOf" srcId="{A6D2F4E1-C409-4732-BE32-8F73E25A8CE0}" destId="{0B0556F6-6DFC-4A13-8940-E241926A97B8}" srcOrd="3" destOrd="0" presId="urn:microsoft.com/office/officeart/2018/2/layout/IconCircleList"/>
    <dgm:cxn modelId="{2785E71F-FEC5-400C-BEF5-A7EF8676E5B1}" type="presParOf" srcId="{0A7BE853-44ED-4198-9069-2CF12D19FBF5}" destId="{353F0320-4F76-4AD6-A0A7-654220219367}" srcOrd="5" destOrd="0" presId="urn:microsoft.com/office/officeart/2018/2/layout/IconCircleList"/>
    <dgm:cxn modelId="{89E9C911-D148-4B80-AFE5-9A78C9E20D30}" type="presParOf" srcId="{0A7BE853-44ED-4198-9069-2CF12D19FBF5}" destId="{DB583755-6199-4AE4-AEF3-9F67ACAF077E}" srcOrd="6" destOrd="0" presId="urn:microsoft.com/office/officeart/2018/2/layout/IconCircleList"/>
    <dgm:cxn modelId="{30F21122-41B2-4F8F-8F31-B837AFD15713}" type="presParOf" srcId="{DB583755-6199-4AE4-AEF3-9F67ACAF077E}" destId="{52A4B232-D959-4F34-AE39-492F73112A00}" srcOrd="0" destOrd="0" presId="urn:microsoft.com/office/officeart/2018/2/layout/IconCircleList"/>
    <dgm:cxn modelId="{ED1DEA74-CC60-4BC9-BAD5-20F1BD5AD05F}" type="presParOf" srcId="{DB583755-6199-4AE4-AEF3-9F67ACAF077E}" destId="{76860399-B068-4184-8005-B83A15289D09}" srcOrd="1" destOrd="0" presId="urn:microsoft.com/office/officeart/2018/2/layout/IconCircleList"/>
    <dgm:cxn modelId="{03C27B5C-A0BE-4182-93C5-F208368CD12B}" type="presParOf" srcId="{DB583755-6199-4AE4-AEF3-9F67ACAF077E}" destId="{DE058E04-3A10-4014-80B2-D1CEC1DFDB7A}" srcOrd="2" destOrd="0" presId="urn:microsoft.com/office/officeart/2018/2/layout/IconCircleList"/>
    <dgm:cxn modelId="{113D1BF3-5E34-4C65-A9DC-EA6F1A9000A3}" type="presParOf" srcId="{DB583755-6199-4AE4-AEF3-9F67ACAF077E}" destId="{132574FD-B0A5-492B-8218-563F6FFA5B7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BE7C9A-7286-4084-931F-1CF8FD59EDB5}"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27C2CBB-09F1-4F0D-A351-D91B102D1497}">
      <dgm:prSet/>
      <dgm:spPr/>
      <dgm:t>
        <a:bodyPr/>
        <a:lstStyle/>
        <a:p>
          <a:r>
            <a:rPr lang="en-GB"/>
            <a:t>CleanVita Solutions is seeking a </a:t>
          </a:r>
          <a:r>
            <a:rPr lang="en-GB" b="1"/>
            <a:t>total of £10,000</a:t>
          </a:r>
          <a:r>
            <a:rPr lang="en-GB"/>
            <a:t> in funding:</a:t>
          </a:r>
          <a:endParaRPr lang="en-US"/>
        </a:p>
      </dgm:t>
    </dgm:pt>
    <dgm:pt modelId="{C506F70C-3294-4461-9C95-665077303923}" type="parTrans" cxnId="{81377F6D-2054-49C8-98A0-A2B172014337}">
      <dgm:prSet/>
      <dgm:spPr/>
      <dgm:t>
        <a:bodyPr/>
        <a:lstStyle/>
        <a:p>
          <a:endParaRPr lang="en-US"/>
        </a:p>
      </dgm:t>
    </dgm:pt>
    <dgm:pt modelId="{56CB7EFC-C349-4CEE-966C-28233FB6F64E}" type="sibTrans" cxnId="{81377F6D-2054-49C8-98A0-A2B172014337}">
      <dgm:prSet/>
      <dgm:spPr/>
      <dgm:t>
        <a:bodyPr/>
        <a:lstStyle/>
        <a:p>
          <a:endParaRPr lang="en-US"/>
        </a:p>
      </dgm:t>
    </dgm:pt>
    <dgm:pt modelId="{906783CC-FFA0-4ABD-8DB4-9EE913EF4A3B}">
      <dgm:prSet/>
      <dgm:spPr/>
      <dgm:t>
        <a:bodyPr/>
        <a:lstStyle/>
        <a:p>
          <a:r>
            <a:rPr lang="en-GB" b="1"/>
            <a:t>£5,000 Start‑Up Loan</a:t>
          </a:r>
          <a:r>
            <a:rPr lang="en-GB"/>
            <a:t> (UK Government Start‑Up Loans Scheme)</a:t>
          </a:r>
          <a:endParaRPr lang="en-US"/>
        </a:p>
      </dgm:t>
    </dgm:pt>
    <dgm:pt modelId="{CC8F8E4C-1641-4070-A23B-CCDDEE906EF1}" type="parTrans" cxnId="{9767E550-878B-4BEF-9E13-594F72D5C589}">
      <dgm:prSet/>
      <dgm:spPr/>
      <dgm:t>
        <a:bodyPr/>
        <a:lstStyle/>
        <a:p>
          <a:endParaRPr lang="en-US"/>
        </a:p>
      </dgm:t>
    </dgm:pt>
    <dgm:pt modelId="{9E76A5B1-3982-4C66-8231-53BC6EA62670}" type="sibTrans" cxnId="{9767E550-878B-4BEF-9E13-594F72D5C589}">
      <dgm:prSet/>
      <dgm:spPr/>
      <dgm:t>
        <a:bodyPr/>
        <a:lstStyle/>
        <a:p>
          <a:endParaRPr lang="en-US"/>
        </a:p>
      </dgm:t>
    </dgm:pt>
    <dgm:pt modelId="{57A7E348-77E4-400A-9CE6-3C6AC67478AF}">
      <dgm:prSet/>
      <dgm:spPr/>
      <dgm:t>
        <a:bodyPr/>
        <a:lstStyle/>
        <a:p>
          <a:r>
            <a:rPr lang="en-GB" b="1"/>
            <a:t>£5,000 Personal Investment</a:t>
          </a:r>
          <a:r>
            <a:rPr lang="en-GB"/>
            <a:t> (owner’s savings)</a:t>
          </a:r>
          <a:endParaRPr lang="en-US"/>
        </a:p>
      </dgm:t>
    </dgm:pt>
    <dgm:pt modelId="{D2CB6BF0-339C-453C-B299-5BCC6F0CCC7B}" type="parTrans" cxnId="{2C798E9D-8547-4E47-A375-B09D11642538}">
      <dgm:prSet/>
      <dgm:spPr/>
      <dgm:t>
        <a:bodyPr/>
        <a:lstStyle/>
        <a:p>
          <a:endParaRPr lang="en-US"/>
        </a:p>
      </dgm:t>
    </dgm:pt>
    <dgm:pt modelId="{2A23EE0A-7F5D-4F26-8D96-0DBF2F248298}" type="sibTrans" cxnId="{2C798E9D-8547-4E47-A375-B09D11642538}">
      <dgm:prSet/>
      <dgm:spPr/>
      <dgm:t>
        <a:bodyPr/>
        <a:lstStyle/>
        <a:p>
          <a:endParaRPr lang="en-US"/>
        </a:p>
      </dgm:t>
    </dgm:pt>
    <dgm:pt modelId="{4E7F840D-7967-41BD-BA94-25679081427E}">
      <dgm:prSet/>
      <dgm:spPr/>
      <dgm:t>
        <a:bodyPr/>
        <a:lstStyle/>
        <a:p>
          <a:r>
            <a:rPr lang="en-GB" b="1"/>
            <a:t>£250 in existing assets</a:t>
          </a:r>
          <a:r>
            <a:rPr lang="en-GB"/>
            <a:t> </a:t>
          </a:r>
          <a:endParaRPr lang="en-US"/>
        </a:p>
      </dgm:t>
    </dgm:pt>
    <dgm:pt modelId="{8AD934BA-F767-486F-B285-DA9E9B378766}" type="parTrans" cxnId="{B1EF75F9-6947-4BA1-B733-B6D8ABF3E780}">
      <dgm:prSet/>
      <dgm:spPr/>
      <dgm:t>
        <a:bodyPr/>
        <a:lstStyle/>
        <a:p>
          <a:endParaRPr lang="en-US"/>
        </a:p>
      </dgm:t>
    </dgm:pt>
    <dgm:pt modelId="{4ECB4140-EE8B-469D-813A-07D25491DE57}" type="sibTrans" cxnId="{B1EF75F9-6947-4BA1-B733-B6D8ABF3E780}">
      <dgm:prSet/>
      <dgm:spPr/>
      <dgm:t>
        <a:bodyPr/>
        <a:lstStyle/>
        <a:p>
          <a:endParaRPr lang="en-US"/>
        </a:p>
      </dgm:t>
    </dgm:pt>
    <dgm:pt modelId="{9734FEC3-DBE3-4876-9329-346868AF8549}" type="pres">
      <dgm:prSet presAssocID="{38BE7C9A-7286-4084-931F-1CF8FD59EDB5}" presName="root" presStyleCnt="0">
        <dgm:presLayoutVars>
          <dgm:dir/>
          <dgm:resizeHandles val="exact"/>
        </dgm:presLayoutVars>
      </dgm:prSet>
      <dgm:spPr/>
    </dgm:pt>
    <dgm:pt modelId="{7A935770-A7DC-447C-A617-3C8B5FBA76BA}" type="pres">
      <dgm:prSet presAssocID="{38BE7C9A-7286-4084-931F-1CF8FD59EDB5}" presName="container" presStyleCnt="0">
        <dgm:presLayoutVars>
          <dgm:dir/>
          <dgm:resizeHandles val="exact"/>
        </dgm:presLayoutVars>
      </dgm:prSet>
      <dgm:spPr/>
    </dgm:pt>
    <dgm:pt modelId="{18B40792-587E-4053-9ABF-1C1CBBAB2DFB}" type="pres">
      <dgm:prSet presAssocID="{027C2CBB-09F1-4F0D-A351-D91B102D1497}" presName="compNode" presStyleCnt="0"/>
      <dgm:spPr/>
    </dgm:pt>
    <dgm:pt modelId="{44A07023-A7FE-4A47-87AD-61A5E19274EA}" type="pres">
      <dgm:prSet presAssocID="{027C2CBB-09F1-4F0D-A351-D91B102D1497}" presName="iconBgRect" presStyleLbl="bgShp" presStyleIdx="0" presStyleCnt="4"/>
      <dgm:spPr/>
    </dgm:pt>
    <dgm:pt modelId="{F4790DE3-AB71-4737-A3CB-C21588442236}" type="pres">
      <dgm:prSet presAssocID="{027C2CBB-09F1-4F0D-A351-D91B102D149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Yuan"/>
        </a:ext>
      </dgm:extLst>
    </dgm:pt>
    <dgm:pt modelId="{2AA73B87-15C7-4773-9EA0-8C676DCF8415}" type="pres">
      <dgm:prSet presAssocID="{027C2CBB-09F1-4F0D-A351-D91B102D1497}" presName="spaceRect" presStyleCnt="0"/>
      <dgm:spPr/>
    </dgm:pt>
    <dgm:pt modelId="{027E2954-0BEE-4E8C-9AAE-7B63C2DB5B85}" type="pres">
      <dgm:prSet presAssocID="{027C2CBB-09F1-4F0D-A351-D91B102D1497}" presName="textRect" presStyleLbl="revTx" presStyleIdx="0" presStyleCnt="4">
        <dgm:presLayoutVars>
          <dgm:chMax val="1"/>
          <dgm:chPref val="1"/>
        </dgm:presLayoutVars>
      </dgm:prSet>
      <dgm:spPr/>
    </dgm:pt>
    <dgm:pt modelId="{4ED47423-3A67-4867-B324-675D3C6DDB34}" type="pres">
      <dgm:prSet presAssocID="{56CB7EFC-C349-4CEE-966C-28233FB6F64E}" presName="sibTrans" presStyleLbl="sibTrans2D1" presStyleIdx="0" presStyleCnt="0"/>
      <dgm:spPr/>
    </dgm:pt>
    <dgm:pt modelId="{D058E075-9F42-4E29-961C-FCF8736F814C}" type="pres">
      <dgm:prSet presAssocID="{906783CC-FFA0-4ABD-8DB4-9EE913EF4A3B}" presName="compNode" presStyleCnt="0"/>
      <dgm:spPr/>
    </dgm:pt>
    <dgm:pt modelId="{A509137A-6E7B-4114-9CEC-0223B8CE0C19}" type="pres">
      <dgm:prSet presAssocID="{906783CC-FFA0-4ABD-8DB4-9EE913EF4A3B}" presName="iconBgRect" presStyleLbl="bgShp" presStyleIdx="1" presStyleCnt="4"/>
      <dgm:spPr/>
    </dgm:pt>
    <dgm:pt modelId="{42769809-6BFE-43A2-8422-1AE5504B42B7}" type="pres">
      <dgm:prSet presAssocID="{906783CC-FFA0-4ABD-8DB4-9EE913EF4A3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C6510594-58D5-4443-A62B-442FC9154804}" type="pres">
      <dgm:prSet presAssocID="{906783CC-FFA0-4ABD-8DB4-9EE913EF4A3B}" presName="spaceRect" presStyleCnt="0"/>
      <dgm:spPr/>
    </dgm:pt>
    <dgm:pt modelId="{2C3EF4B0-CB14-4718-870B-F3C6A4407075}" type="pres">
      <dgm:prSet presAssocID="{906783CC-FFA0-4ABD-8DB4-9EE913EF4A3B}" presName="textRect" presStyleLbl="revTx" presStyleIdx="1" presStyleCnt="4">
        <dgm:presLayoutVars>
          <dgm:chMax val="1"/>
          <dgm:chPref val="1"/>
        </dgm:presLayoutVars>
      </dgm:prSet>
      <dgm:spPr/>
    </dgm:pt>
    <dgm:pt modelId="{0600FE94-609F-4889-8536-76BD2FBDDA6D}" type="pres">
      <dgm:prSet presAssocID="{9E76A5B1-3982-4C66-8231-53BC6EA62670}" presName="sibTrans" presStyleLbl="sibTrans2D1" presStyleIdx="0" presStyleCnt="0"/>
      <dgm:spPr/>
    </dgm:pt>
    <dgm:pt modelId="{42671506-BE40-4825-AF1E-B669F0EF4150}" type="pres">
      <dgm:prSet presAssocID="{57A7E348-77E4-400A-9CE6-3C6AC67478AF}" presName="compNode" presStyleCnt="0"/>
      <dgm:spPr/>
    </dgm:pt>
    <dgm:pt modelId="{A90DD38A-A1FB-4428-80B6-8A46A2EEAB35}" type="pres">
      <dgm:prSet presAssocID="{57A7E348-77E4-400A-9CE6-3C6AC67478AF}" presName="iconBgRect" presStyleLbl="bgShp" presStyleIdx="2" presStyleCnt="4"/>
      <dgm:spPr/>
    </dgm:pt>
    <dgm:pt modelId="{5B91906A-ADCA-41FB-B471-C535916FE39F}" type="pres">
      <dgm:prSet presAssocID="{57A7E348-77E4-400A-9CE6-3C6AC67478A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iggy Bank"/>
        </a:ext>
      </dgm:extLst>
    </dgm:pt>
    <dgm:pt modelId="{A2B5CE74-087A-46E7-A53E-BE3BCCA756F9}" type="pres">
      <dgm:prSet presAssocID="{57A7E348-77E4-400A-9CE6-3C6AC67478AF}" presName="spaceRect" presStyleCnt="0"/>
      <dgm:spPr/>
    </dgm:pt>
    <dgm:pt modelId="{104F7B31-3316-4C24-B8DE-A0F5F30B06BC}" type="pres">
      <dgm:prSet presAssocID="{57A7E348-77E4-400A-9CE6-3C6AC67478AF}" presName="textRect" presStyleLbl="revTx" presStyleIdx="2" presStyleCnt="4">
        <dgm:presLayoutVars>
          <dgm:chMax val="1"/>
          <dgm:chPref val="1"/>
        </dgm:presLayoutVars>
      </dgm:prSet>
      <dgm:spPr/>
    </dgm:pt>
    <dgm:pt modelId="{8662B275-15F6-4AB1-9499-0AA1B3711E22}" type="pres">
      <dgm:prSet presAssocID="{2A23EE0A-7F5D-4F26-8D96-0DBF2F248298}" presName="sibTrans" presStyleLbl="sibTrans2D1" presStyleIdx="0" presStyleCnt="0"/>
      <dgm:spPr/>
    </dgm:pt>
    <dgm:pt modelId="{6AC17828-E603-4FBA-80F7-2E1A2F2DC48F}" type="pres">
      <dgm:prSet presAssocID="{4E7F840D-7967-41BD-BA94-25679081427E}" presName="compNode" presStyleCnt="0"/>
      <dgm:spPr/>
    </dgm:pt>
    <dgm:pt modelId="{027FD773-BC22-447A-AE55-B2C3EEC89698}" type="pres">
      <dgm:prSet presAssocID="{4E7F840D-7967-41BD-BA94-25679081427E}" presName="iconBgRect" presStyleLbl="bgShp" presStyleIdx="3" presStyleCnt="4"/>
      <dgm:spPr/>
    </dgm:pt>
    <dgm:pt modelId="{828D4472-6C93-4052-A6B5-4A6945731418}" type="pres">
      <dgm:prSet presAssocID="{4E7F840D-7967-41BD-BA94-25679081427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4D2364F0-DC4A-4E43-BE04-669F7877CE14}" type="pres">
      <dgm:prSet presAssocID="{4E7F840D-7967-41BD-BA94-25679081427E}" presName="spaceRect" presStyleCnt="0"/>
      <dgm:spPr/>
    </dgm:pt>
    <dgm:pt modelId="{FFA55AB8-4E9A-4E12-88F9-DDE575015203}" type="pres">
      <dgm:prSet presAssocID="{4E7F840D-7967-41BD-BA94-25679081427E}" presName="textRect" presStyleLbl="revTx" presStyleIdx="3" presStyleCnt="4">
        <dgm:presLayoutVars>
          <dgm:chMax val="1"/>
          <dgm:chPref val="1"/>
        </dgm:presLayoutVars>
      </dgm:prSet>
      <dgm:spPr/>
    </dgm:pt>
  </dgm:ptLst>
  <dgm:cxnLst>
    <dgm:cxn modelId="{E070B705-4F67-422C-9D70-90FB1F5C86A9}" type="presOf" srcId="{56CB7EFC-C349-4CEE-966C-28233FB6F64E}" destId="{4ED47423-3A67-4867-B324-675D3C6DDB34}" srcOrd="0" destOrd="0" presId="urn:microsoft.com/office/officeart/2018/2/layout/IconCircleList"/>
    <dgm:cxn modelId="{24906118-EC24-40BE-AAA9-6129544EE9CC}" type="presOf" srcId="{027C2CBB-09F1-4F0D-A351-D91B102D1497}" destId="{027E2954-0BEE-4E8C-9AAE-7B63C2DB5B85}" srcOrd="0" destOrd="0" presId="urn:microsoft.com/office/officeart/2018/2/layout/IconCircleList"/>
    <dgm:cxn modelId="{E0F80D31-8AF8-41FA-BE3F-CA3516270B9F}" type="presOf" srcId="{57A7E348-77E4-400A-9CE6-3C6AC67478AF}" destId="{104F7B31-3316-4C24-B8DE-A0F5F30B06BC}" srcOrd="0" destOrd="0" presId="urn:microsoft.com/office/officeart/2018/2/layout/IconCircleList"/>
    <dgm:cxn modelId="{030CEA6A-429C-434E-BDEA-4CE31AE313E1}" type="presOf" srcId="{9E76A5B1-3982-4C66-8231-53BC6EA62670}" destId="{0600FE94-609F-4889-8536-76BD2FBDDA6D}" srcOrd="0" destOrd="0" presId="urn:microsoft.com/office/officeart/2018/2/layout/IconCircleList"/>
    <dgm:cxn modelId="{81377F6D-2054-49C8-98A0-A2B172014337}" srcId="{38BE7C9A-7286-4084-931F-1CF8FD59EDB5}" destId="{027C2CBB-09F1-4F0D-A351-D91B102D1497}" srcOrd="0" destOrd="0" parTransId="{C506F70C-3294-4461-9C95-665077303923}" sibTransId="{56CB7EFC-C349-4CEE-966C-28233FB6F64E}"/>
    <dgm:cxn modelId="{9767E550-878B-4BEF-9E13-594F72D5C589}" srcId="{38BE7C9A-7286-4084-931F-1CF8FD59EDB5}" destId="{906783CC-FFA0-4ABD-8DB4-9EE913EF4A3B}" srcOrd="1" destOrd="0" parTransId="{CC8F8E4C-1641-4070-A23B-CCDDEE906EF1}" sibTransId="{9E76A5B1-3982-4C66-8231-53BC6EA62670}"/>
    <dgm:cxn modelId="{4DB0B391-F20A-4012-BCD5-7C97F774370A}" type="presOf" srcId="{2A23EE0A-7F5D-4F26-8D96-0DBF2F248298}" destId="{8662B275-15F6-4AB1-9499-0AA1B3711E22}" srcOrd="0" destOrd="0" presId="urn:microsoft.com/office/officeart/2018/2/layout/IconCircleList"/>
    <dgm:cxn modelId="{570F9B9A-22B2-494C-A442-84206F6E5794}" type="presOf" srcId="{4E7F840D-7967-41BD-BA94-25679081427E}" destId="{FFA55AB8-4E9A-4E12-88F9-DDE575015203}" srcOrd="0" destOrd="0" presId="urn:microsoft.com/office/officeart/2018/2/layout/IconCircleList"/>
    <dgm:cxn modelId="{2C798E9D-8547-4E47-A375-B09D11642538}" srcId="{38BE7C9A-7286-4084-931F-1CF8FD59EDB5}" destId="{57A7E348-77E4-400A-9CE6-3C6AC67478AF}" srcOrd="2" destOrd="0" parTransId="{D2CB6BF0-339C-453C-B299-5BCC6F0CCC7B}" sibTransId="{2A23EE0A-7F5D-4F26-8D96-0DBF2F248298}"/>
    <dgm:cxn modelId="{D40EB8A0-C7F1-4EFB-8519-B3CB1CFEDA0E}" type="presOf" srcId="{906783CC-FFA0-4ABD-8DB4-9EE913EF4A3B}" destId="{2C3EF4B0-CB14-4718-870B-F3C6A4407075}" srcOrd="0" destOrd="0" presId="urn:microsoft.com/office/officeart/2018/2/layout/IconCircleList"/>
    <dgm:cxn modelId="{30C280D3-C533-4441-BCA7-03BA52C2E8F0}" type="presOf" srcId="{38BE7C9A-7286-4084-931F-1CF8FD59EDB5}" destId="{9734FEC3-DBE3-4876-9329-346868AF8549}" srcOrd="0" destOrd="0" presId="urn:microsoft.com/office/officeart/2018/2/layout/IconCircleList"/>
    <dgm:cxn modelId="{B1EF75F9-6947-4BA1-B733-B6D8ABF3E780}" srcId="{38BE7C9A-7286-4084-931F-1CF8FD59EDB5}" destId="{4E7F840D-7967-41BD-BA94-25679081427E}" srcOrd="3" destOrd="0" parTransId="{8AD934BA-F767-486F-B285-DA9E9B378766}" sibTransId="{4ECB4140-EE8B-469D-813A-07D25491DE57}"/>
    <dgm:cxn modelId="{ED24DF50-9EF1-454D-AE0E-E2731A0296A8}" type="presParOf" srcId="{9734FEC3-DBE3-4876-9329-346868AF8549}" destId="{7A935770-A7DC-447C-A617-3C8B5FBA76BA}" srcOrd="0" destOrd="0" presId="urn:microsoft.com/office/officeart/2018/2/layout/IconCircleList"/>
    <dgm:cxn modelId="{7D7DF519-9C93-481B-8B57-9478F3CCA858}" type="presParOf" srcId="{7A935770-A7DC-447C-A617-3C8B5FBA76BA}" destId="{18B40792-587E-4053-9ABF-1C1CBBAB2DFB}" srcOrd="0" destOrd="0" presId="urn:microsoft.com/office/officeart/2018/2/layout/IconCircleList"/>
    <dgm:cxn modelId="{8E069598-0471-4EF3-96B7-A7F67FCA0A4F}" type="presParOf" srcId="{18B40792-587E-4053-9ABF-1C1CBBAB2DFB}" destId="{44A07023-A7FE-4A47-87AD-61A5E19274EA}" srcOrd="0" destOrd="0" presId="urn:microsoft.com/office/officeart/2018/2/layout/IconCircleList"/>
    <dgm:cxn modelId="{D0810DE0-C280-48C3-899E-33B55B89A330}" type="presParOf" srcId="{18B40792-587E-4053-9ABF-1C1CBBAB2DFB}" destId="{F4790DE3-AB71-4737-A3CB-C21588442236}" srcOrd="1" destOrd="0" presId="urn:microsoft.com/office/officeart/2018/2/layout/IconCircleList"/>
    <dgm:cxn modelId="{8620ABAA-CBC9-4A0D-9084-B137A90BA67C}" type="presParOf" srcId="{18B40792-587E-4053-9ABF-1C1CBBAB2DFB}" destId="{2AA73B87-15C7-4773-9EA0-8C676DCF8415}" srcOrd="2" destOrd="0" presId="urn:microsoft.com/office/officeart/2018/2/layout/IconCircleList"/>
    <dgm:cxn modelId="{2A847485-FFEB-4DC9-B41C-2C2AEEF2367A}" type="presParOf" srcId="{18B40792-587E-4053-9ABF-1C1CBBAB2DFB}" destId="{027E2954-0BEE-4E8C-9AAE-7B63C2DB5B85}" srcOrd="3" destOrd="0" presId="urn:microsoft.com/office/officeart/2018/2/layout/IconCircleList"/>
    <dgm:cxn modelId="{E7D6347B-C408-46C5-B22D-D084E3E907B8}" type="presParOf" srcId="{7A935770-A7DC-447C-A617-3C8B5FBA76BA}" destId="{4ED47423-3A67-4867-B324-675D3C6DDB34}" srcOrd="1" destOrd="0" presId="urn:microsoft.com/office/officeart/2018/2/layout/IconCircleList"/>
    <dgm:cxn modelId="{66BE91F8-5272-48CA-8101-41757B5FF882}" type="presParOf" srcId="{7A935770-A7DC-447C-A617-3C8B5FBA76BA}" destId="{D058E075-9F42-4E29-961C-FCF8736F814C}" srcOrd="2" destOrd="0" presId="urn:microsoft.com/office/officeart/2018/2/layout/IconCircleList"/>
    <dgm:cxn modelId="{02606959-FAFC-401F-8F47-A5334206C7F4}" type="presParOf" srcId="{D058E075-9F42-4E29-961C-FCF8736F814C}" destId="{A509137A-6E7B-4114-9CEC-0223B8CE0C19}" srcOrd="0" destOrd="0" presId="urn:microsoft.com/office/officeart/2018/2/layout/IconCircleList"/>
    <dgm:cxn modelId="{306F69C4-2D12-4471-AA7F-342F1D3AC3EB}" type="presParOf" srcId="{D058E075-9F42-4E29-961C-FCF8736F814C}" destId="{42769809-6BFE-43A2-8422-1AE5504B42B7}" srcOrd="1" destOrd="0" presId="urn:microsoft.com/office/officeart/2018/2/layout/IconCircleList"/>
    <dgm:cxn modelId="{2DFC1663-35AA-4E62-9423-4569F649D8E0}" type="presParOf" srcId="{D058E075-9F42-4E29-961C-FCF8736F814C}" destId="{C6510594-58D5-4443-A62B-442FC9154804}" srcOrd="2" destOrd="0" presId="urn:microsoft.com/office/officeart/2018/2/layout/IconCircleList"/>
    <dgm:cxn modelId="{2CE103B7-2CDC-44FF-A8C2-6EAC2FF787AA}" type="presParOf" srcId="{D058E075-9F42-4E29-961C-FCF8736F814C}" destId="{2C3EF4B0-CB14-4718-870B-F3C6A4407075}" srcOrd="3" destOrd="0" presId="urn:microsoft.com/office/officeart/2018/2/layout/IconCircleList"/>
    <dgm:cxn modelId="{A3ECA2A8-1BF3-4B10-AF99-A2221771D88C}" type="presParOf" srcId="{7A935770-A7DC-447C-A617-3C8B5FBA76BA}" destId="{0600FE94-609F-4889-8536-76BD2FBDDA6D}" srcOrd="3" destOrd="0" presId="urn:microsoft.com/office/officeart/2018/2/layout/IconCircleList"/>
    <dgm:cxn modelId="{27E1AADA-6822-4B9D-9E4B-FB196BD2456F}" type="presParOf" srcId="{7A935770-A7DC-447C-A617-3C8B5FBA76BA}" destId="{42671506-BE40-4825-AF1E-B669F0EF4150}" srcOrd="4" destOrd="0" presId="urn:microsoft.com/office/officeart/2018/2/layout/IconCircleList"/>
    <dgm:cxn modelId="{2A3F698E-FA8E-48E0-B6BB-0FA9AE71360D}" type="presParOf" srcId="{42671506-BE40-4825-AF1E-B669F0EF4150}" destId="{A90DD38A-A1FB-4428-80B6-8A46A2EEAB35}" srcOrd="0" destOrd="0" presId="urn:microsoft.com/office/officeart/2018/2/layout/IconCircleList"/>
    <dgm:cxn modelId="{1B592066-5E20-4CF5-AFDE-3756D70759C7}" type="presParOf" srcId="{42671506-BE40-4825-AF1E-B669F0EF4150}" destId="{5B91906A-ADCA-41FB-B471-C535916FE39F}" srcOrd="1" destOrd="0" presId="urn:microsoft.com/office/officeart/2018/2/layout/IconCircleList"/>
    <dgm:cxn modelId="{89E7A72A-6866-433E-9897-86784A9BBA8C}" type="presParOf" srcId="{42671506-BE40-4825-AF1E-B669F0EF4150}" destId="{A2B5CE74-087A-46E7-A53E-BE3BCCA756F9}" srcOrd="2" destOrd="0" presId="urn:microsoft.com/office/officeart/2018/2/layout/IconCircleList"/>
    <dgm:cxn modelId="{F55BA9A8-9855-497A-8DA4-6CA089D55782}" type="presParOf" srcId="{42671506-BE40-4825-AF1E-B669F0EF4150}" destId="{104F7B31-3316-4C24-B8DE-A0F5F30B06BC}" srcOrd="3" destOrd="0" presId="urn:microsoft.com/office/officeart/2018/2/layout/IconCircleList"/>
    <dgm:cxn modelId="{B119B6BD-AFF7-4C6F-8F15-6A09684CC72D}" type="presParOf" srcId="{7A935770-A7DC-447C-A617-3C8B5FBA76BA}" destId="{8662B275-15F6-4AB1-9499-0AA1B3711E22}" srcOrd="5" destOrd="0" presId="urn:microsoft.com/office/officeart/2018/2/layout/IconCircleList"/>
    <dgm:cxn modelId="{E1DF700B-ED24-4B92-B2C7-00B08C7EDF14}" type="presParOf" srcId="{7A935770-A7DC-447C-A617-3C8B5FBA76BA}" destId="{6AC17828-E603-4FBA-80F7-2E1A2F2DC48F}" srcOrd="6" destOrd="0" presId="urn:microsoft.com/office/officeart/2018/2/layout/IconCircleList"/>
    <dgm:cxn modelId="{58A5FA00-CA25-49B4-B8CF-744FE5B0AE37}" type="presParOf" srcId="{6AC17828-E603-4FBA-80F7-2E1A2F2DC48F}" destId="{027FD773-BC22-447A-AE55-B2C3EEC89698}" srcOrd="0" destOrd="0" presId="urn:microsoft.com/office/officeart/2018/2/layout/IconCircleList"/>
    <dgm:cxn modelId="{22F05AC4-B559-448E-895E-F41EA600713A}" type="presParOf" srcId="{6AC17828-E603-4FBA-80F7-2E1A2F2DC48F}" destId="{828D4472-6C93-4052-A6B5-4A6945731418}" srcOrd="1" destOrd="0" presId="urn:microsoft.com/office/officeart/2018/2/layout/IconCircleList"/>
    <dgm:cxn modelId="{DAB72391-0C8F-448F-990D-B430DE184FB1}" type="presParOf" srcId="{6AC17828-E603-4FBA-80F7-2E1A2F2DC48F}" destId="{4D2364F0-DC4A-4E43-BE04-669F7877CE14}" srcOrd="2" destOrd="0" presId="urn:microsoft.com/office/officeart/2018/2/layout/IconCircleList"/>
    <dgm:cxn modelId="{6B9C32FD-BBC1-4B7B-B3E5-929A647B42C1}" type="presParOf" srcId="{6AC17828-E603-4FBA-80F7-2E1A2F2DC48F}" destId="{FFA55AB8-4E9A-4E12-88F9-DDE57501520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B022B-2BD4-410B-B8D0-24F8A842C333}">
      <dsp:nvSpPr>
        <dsp:cNvPr id="0" name=""/>
        <dsp:cNvSpPr/>
      </dsp:nvSpPr>
      <dsp:spPr>
        <a:xfrm>
          <a:off x="5257800" y="2258165"/>
          <a:ext cx="2228852" cy="773651"/>
        </a:xfrm>
        <a:custGeom>
          <a:avLst/>
          <a:gdLst/>
          <a:ahLst/>
          <a:cxnLst/>
          <a:rect l="0" t="0" r="0" b="0"/>
          <a:pathLst>
            <a:path>
              <a:moveTo>
                <a:pt x="0" y="0"/>
              </a:moveTo>
              <a:lnTo>
                <a:pt x="0" y="386825"/>
              </a:lnTo>
              <a:lnTo>
                <a:pt x="2228852" y="386825"/>
              </a:lnTo>
              <a:lnTo>
                <a:pt x="2228852" y="77365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461CD87-BDBD-4AD1-B314-375F2185A6F2}">
      <dsp:nvSpPr>
        <dsp:cNvPr id="0" name=""/>
        <dsp:cNvSpPr/>
      </dsp:nvSpPr>
      <dsp:spPr>
        <a:xfrm>
          <a:off x="3088739" y="2258165"/>
          <a:ext cx="2169060" cy="773651"/>
        </a:xfrm>
        <a:custGeom>
          <a:avLst/>
          <a:gdLst/>
          <a:ahLst/>
          <a:cxnLst/>
          <a:rect l="0" t="0" r="0" b="0"/>
          <a:pathLst>
            <a:path>
              <a:moveTo>
                <a:pt x="2169060" y="0"/>
              </a:moveTo>
              <a:lnTo>
                <a:pt x="2169060" y="386825"/>
              </a:lnTo>
              <a:lnTo>
                <a:pt x="0" y="386825"/>
              </a:lnTo>
              <a:lnTo>
                <a:pt x="0" y="77365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1F79A26-3965-4408-936F-B79BF8BFED6D}">
      <dsp:nvSpPr>
        <dsp:cNvPr id="0" name=""/>
        <dsp:cNvSpPr/>
      </dsp:nvSpPr>
      <dsp:spPr>
        <a:xfrm>
          <a:off x="3040367" y="4223"/>
          <a:ext cx="4434864" cy="22539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0" i="0" kern="1200"/>
            <a:t>Owner / Manager  </a:t>
          </a:r>
        </a:p>
        <a:p>
          <a:pPr marL="0" lvl="0" indent="0" algn="ctr" defTabSz="755650">
            <a:lnSpc>
              <a:spcPct val="90000"/>
            </a:lnSpc>
            <a:spcBef>
              <a:spcPct val="0"/>
            </a:spcBef>
            <a:spcAft>
              <a:spcPct val="35000"/>
            </a:spcAft>
            <a:buNone/>
          </a:pPr>
          <a:r>
            <a:rPr lang="en-GB" sz="1400" kern="1200"/>
            <a:t>Administration </a:t>
          </a:r>
        </a:p>
        <a:p>
          <a:pPr marL="0" lvl="0" indent="0" algn="ctr" defTabSz="755650">
            <a:lnSpc>
              <a:spcPct val="90000"/>
            </a:lnSpc>
            <a:spcBef>
              <a:spcPct val="0"/>
            </a:spcBef>
            <a:spcAft>
              <a:spcPct val="35000"/>
            </a:spcAft>
            <a:buNone/>
          </a:pPr>
          <a:r>
            <a:rPr lang="en-GB" sz="1400" kern="1200"/>
            <a:t>Scheduling </a:t>
          </a:r>
        </a:p>
        <a:p>
          <a:pPr marL="0" lvl="0" indent="0" algn="ctr" defTabSz="755650">
            <a:lnSpc>
              <a:spcPct val="90000"/>
            </a:lnSpc>
            <a:spcBef>
              <a:spcPct val="0"/>
            </a:spcBef>
            <a:spcAft>
              <a:spcPct val="35000"/>
            </a:spcAft>
            <a:buNone/>
          </a:pPr>
          <a:r>
            <a:rPr lang="en-GB" sz="1400" kern="1200"/>
            <a:t> Customer communication </a:t>
          </a:r>
        </a:p>
        <a:p>
          <a:pPr marL="0" lvl="0" indent="0" algn="ctr" defTabSz="755650">
            <a:lnSpc>
              <a:spcPct val="90000"/>
            </a:lnSpc>
            <a:spcBef>
              <a:spcPct val="0"/>
            </a:spcBef>
            <a:spcAft>
              <a:spcPct val="35000"/>
            </a:spcAft>
            <a:buNone/>
          </a:pPr>
          <a:r>
            <a:rPr lang="en-GB" sz="1400" kern="1200"/>
            <a:t> Marketing </a:t>
          </a:r>
        </a:p>
        <a:p>
          <a:pPr marL="0" lvl="0" indent="0" algn="ctr" defTabSz="755650">
            <a:lnSpc>
              <a:spcPct val="90000"/>
            </a:lnSpc>
            <a:spcBef>
              <a:spcPct val="0"/>
            </a:spcBef>
            <a:spcAft>
              <a:spcPct val="35000"/>
            </a:spcAft>
            <a:buNone/>
          </a:pPr>
          <a:r>
            <a:rPr lang="en-GB" sz="1400" kern="1200"/>
            <a:t> Financial management</a:t>
          </a:r>
        </a:p>
      </dsp:txBody>
      <dsp:txXfrm>
        <a:off x="3040367" y="4223"/>
        <a:ext cx="4434864" cy="2253941"/>
      </dsp:txXfrm>
    </dsp:sp>
    <dsp:sp modelId="{5A80B7F9-1361-408C-AF51-D9AC815F075E}">
      <dsp:nvSpPr>
        <dsp:cNvPr id="0" name=""/>
        <dsp:cNvSpPr/>
      </dsp:nvSpPr>
      <dsp:spPr>
        <a:xfrm>
          <a:off x="1246712" y="3031816"/>
          <a:ext cx="3684054" cy="18217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Main Cleaning Technician</a:t>
          </a:r>
        </a:p>
        <a:p>
          <a:pPr marL="0" lvl="0" indent="0" algn="ctr" defTabSz="666750">
            <a:lnSpc>
              <a:spcPct val="90000"/>
            </a:lnSpc>
            <a:spcBef>
              <a:spcPct val="0"/>
            </a:spcBef>
            <a:spcAft>
              <a:spcPct val="35000"/>
            </a:spcAft>
            <a:buNone/>
          </a:pPr>
          <a:r>
            <a:rPr lang="en-GB" sz="1400" kern="1200"/>
            <a:t>Service delivery </a:t>
          </a:r>
        </a:p>
        <a:p>
          <a:pPr marL="0" lvl="0" indent="0" algn="ctr" defTabSz="666750">
            <a:lnSpc>
              <a:spcPct val="90000"/>
            </a:lnSpc>
            <a:spcBef>
              <a:spcPct val="0"/>
            </a:spcBef>
            <a:spcAft>
              <a:spcPct val="35000"/>
            </a:spcAft>
            <a:buNone/>
          </a:pPr>
          <a:r>
            <a:rPr lang="en-GB" sz="1400" kern="1200"/>
            <a:t>Equipment handling </a:t>
          </a:r>
        </a:p>
        <a:p>
          <a:pPr marL="0" lvl="0" indent="0" algn="ctr" defTabSz="666750">
            <a:lnSpc>
              <a:spcPct val="90000"/>
            </a:lnSpc>
            <a:spcBef>
              <a:spcPct val="0"/>
            </a:spcBef>
            <a:spcAft>
              <a:spcPct val="35000"/>
            </a:spcAft>
            <a:buNone/>
          </a:pPr>
          <a:r>
            <a:rPr lang="en-GB" sz="1400" kern="1200"/>
            <a:t>Deep‑cleaning procedures </a:t>
          </a:r>
        </a:p>
        <a:p>
          <a:pPr marL="0" lvl="0" indent="0" algn="ctr" defTabSz="666750">
            <a:lnSpc>
              <a:spcPct val="90000"/>
            </a:lnSpc>
            <a:spcBef>
              <a:spcPct val="0"/>
            </a:spcBef>
            <a:spcAft>
              <a:spcPct val="35000"/>
            </a:spcAft>
            <a:buNone/>
          </a:pPr>
          <a:r>
            <a:rPr lang="en-GB" sz="1400" kern="1200"/>
            <a:t>Health and safety compliance</a:t>
          </a:r>
        </a:p>
      </dsp:txBody>
      <dsp:txXfrm>
        <a:off x="1246712" y="3031816"/>
        <a:ext cx="3684054" cy="1821709"/>
      </dsp:txXfrm>
    </dsp:sp>
    <dsp:sp modelId="{D43BA3DA-FB44-4625-916C-927FA5198F90}">
      <dsp:nvSpPr>
        <dsp:cNvPr id="0" name=""/>
        <dsp:cNvSpPr/>
      </dsp:nvSpPr>
      <dsp:spPr>
        <a:xfrm>
          <a:off x="5704417" y="3031816"/>
          <a:ext cx="3564469" cy="18141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t>Casual Assistant (on‑demand)</a:t>
          </a:r>
          <a:r>
            <a:rPr lang="en-GB" sz="1400" kern="1200" dirty="0"/>
            <a:t> </a:t>
          </a:r>
        </a:p>
        <a:p>
          <a:pPr marL="0" lvl="0" indent="0" algn="ctr" defTabSz="622300">
            <a:lnSpc>
              <a:spcPct val="90000"/>
            </a:lnSpc>
            <a:spcBef>
              <a:spcPct val="0"/>
            </a:spcBef>
            <a:spcAft>
              <a:spcPct val="35000"/>
            </a:spcAft>
            <a:buNone/>
          </a:pPr>
          <a:r>
            <a:rPr lang="en-GB" sz="1400" kern="1200" dirty="0"/>
            <a:t>Support during heavy or high‑volume jobs </a:t>
          </a:r>
        </a:p>
        <a:p>
          <a:pPr marL="0" lvl="0" indent="0" algn="ctr" defTabSz="622300">
            <a:lnSpc>
              <a:spcPct val="90000"/>
            </a:lnSpc>
            <a:spcBef>
              <a:spcPct val="0"/>
            </a:spcBef>
            <a:spcAft>
              <a:spcPct val="35000"/>
            </a:spcAft>
            <a:buNone/>
          </a:pPr>
          <a:r>
            <a:rPr lang="en-GB" sz="1400" kern="1200" dirty="0"/>
            <a:t>Lifting and moving furniture </a:t>
          </a:r>
        </a:p>
        <a:p>
          <a:pPr marL="0" lvl="0" indent="0" algn="ctr" defTabSz="622300">
            <a:lnSpc>
              <a:spcPct val="90000"/>
            </a:lnSpc>
            <a:spcBef>
              <a:spcPct val="0"/>
            </a:spcBef>
            <a:spcAft>
              <a:spcPct val="35000"/>
            </a:spcAft>
            <a:buNone/>
          </a:pPr>
          <a:r>
            <a:rPr lang="en-GB" sz="1400" kern="1200" dirty="0"/>
            <a:t>Assisting with equipment setup</a:t>
          </a:r>
        </a:p>
      </dsp:txBody>
      <dsp:txXfrm>
        <a:off x="5704417" y="3031816"/>
        <a:ext cx="3564469" cy="18141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96C9D-71A5-4830-9568-10C8783E9DA0}">
      <dsp:nvSpPr>
        <dsp:cNvPr id="0" name=""/>
        <dsp:cNvSpPr/>
      </dsp:nvSpPr>
      <dsp:spPr>
        <a:xfrm>
          <a:off x="118861" y="384530"/>
          <a:ext cx="901501" cy="9015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ED83EB-6E0F-4577-8F50-E68A6BB3A64E}">
      <dsp:nvSpPr>
        <dsp:cNvPr id="0" name=""/>
        <dsp:cNvSpPr/>
      </dsp:nvSpPr>
      <dsp:spPr>
        <a:xfrm>
          <a:off x="308176" y="573846"/>
          <a:ext cx="522870" cy="5228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BC23C-A9F3-4135-842F-EDE56A808275}">
      <dsp:nvSpPr>
        <dsp:cNvPr id="0" name=""/>
        <dsp:cNvSpPr/>
      </dsp:nvSpPr>
      <dsp:spPr>
        <a:xfrm>
          <a:off x="1213541" y="384530"/>
          <a:ext cx="2124967" cy="901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Political – COSHH Safety Rules </a:t>
          </a:r>
          <a:r>
            <a:rPr lang="en-GB" sz="1400" kern="1200"/>
            <a:t>(Control of Substances Hazardous to Health)</a:t>
          </a:r>
          <a:endParaRPr lang="en-US" sz="1400" kern="1200"/>
        </a:p>
      </dsp:txBody>
      <dsp:txXfrm>
        <a:off x="1213541" y="384530"/>
        <a:ext cx="2124967" cy="901501"/>
      </dsp:txXfrm>
    </dsp:sp>
    <dsp:sp modelId="{74C69032-E9E2-4DD5-BEFF-30BEA17024DF}">
      <dsp:nvSpPr>
        <dsp:cNvPr id="0" name=""/>
        <dsp:cNvSpPr/>
      </dsp:nvSpPr>
      <dsp:spPr>
        <a:xfrm>
          <a:off x="3708768" y="384530"/>
          <a:ext cx="901501" cy="9015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440ED0-B9AC-4537-BDF0-300C6C60DDD9}">
      <dsp:nvSpPr>
        <dsp:cNvPr id="0" name=""/>
        <dsp:cNvSpPr/>
      </dsp:nvSpPr>
      <dsp:spPr>
        <a:xfrm>
          <a:off x="3898084" y="573846"/>
          <a:ext cx="522870" cy="5228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1E63E-2E7A-4D8D-AEF4-5E160A9A880A}">
      <dsp:nvSpPr>
        <dsp:cNvPr id="0" name=""/>
        <dsp:cNvSpPr/>
      </dsp:nvSpPr>
      <dsp:spPr>
        <a:xfrm>
          <a:off x="4803449" y="384530"/>
          <a:ext cx="2124967" cy="901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UK rules for safe use of cleaning chemicals.</a:t>
          </a:r>
          <a:endParaRPr lang="en-US" sz="1400" kern="1200"/>
        </a:p>
      </dsp:txBody>
      <dsp:txXfrm>
        <a:off x="4803449" y="384530"/>
        <a:ext cx="2124967" cy="901501"/>
      </dsp:txXfrm>
    </dsp:sp>
    <dsp:sp modelId="{EB40441E-AA97-47B9-9AAB-6EBC2E5A1EED}">
      <dsp:nvSpPr>
        <dsp:cNvPr id="0" name=""/>
        <dsp:cNvSpPr/>
      </dsp:nvSpPr>
      <dsp:spPr>
        <a:xfrm>
          <a:off x="7298676" y="384530"/>
          <a:ext cx="901501" cy="9015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AC772-99D6-4324-B780-19E4084370E6}">
      <dsp:nvSpPr>
        <dsp:cNvPr id="0" name=""/>
        <dsp:cNvSpPr/>
      </dsp:nvSpPr>
      <dsp:spPr>
        <a:xfrm>
          <a:off x="7487991" y="573846"/>
          <a:ext cx="522870" cy="5228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E52957-D6B2-47D4-A022-3AE9C7362F87}">
      <dsp:nvSpPr>
        <dsp:cNvPr id="0" name=""/>
        <dsp:cNvSpPr/>
      </dsp:nvSpPr>
      <dsp:spPr>
        <a:xfrm>
          <a:off x="8393357" y="384530"/>
          <a:ext cx="2124967" cy="901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Impact:</a:t>
          </a:r>
          <a:r>
            <a:rPr lang="en-GB" sz="1400" kern="1200"/>
            <a:t> CleanVita must follow safety standards, which builds trust and shows professionalism.</a:t>
          </a:r>
          <a:endParaRPr lang="en-US" sz="1400" kern="1200"/>
        </a:p>
      </dsp:txBody>
      <dsp:txXfrm>
        <a:off x="8393357" y="384530"/>
        <a:ext cx="2124967" cy="901501"/>
      </dsp:txXfrm>
    </dsp:sp>
    <dsp:sp modelId="{A6E8C20E-3D78-44D4-A1D5-262E0C2B7A2D}">
      <dsp:nvSpPr>
        <dsp:cNvPr id="0" name=""/>
        <dsp:cNvSpPr/>
      </dsp:nvSpPr>
      <dsp:spPr>
        <a:xfrm>
          <a:off x="118861" y="2180738"/>
          <a:ext cx="901501" cy="9015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6DBF9D-87C4-40B7-B903-4B0340EC79C8}">
      <dsp:nvSpPr>
        <dsp:cNvPr id="0" name=""/>
        <dsp:cNvSpPr/>
      </dsp:nvSpPr>
      <dsp:spPr>
        <a:xfrm>
          <a:off x="308176" y="2370054"/>
          <a:ext cx="522870" cy="5228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A57DBC-1D10-4E3E-AB59-EF54842785F7}">
      <dsp:nvSpPr>
        <dsp:cNvPr id="0" name=""/>
        <dsp:cNvSpPr/>
      </dsp:nvSpPr>
      <dsp:spPr>
        <a:xfrm>
          <a:off x="1213541" y="2180738"/>
          <a:ext cx="2124967" cy="901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Social – Hygiene, Allergies &amp; Pets</a:t>
          </a:r>
          <a:endParaRPr lang="en-US" sz="1400" kern="1200"/>
        </a:p>
      </dsp:txBody>
      <dsp:txXfrm>
        <a:off x="1213541" y="2180738"/>
        <a:ext cx="2124967" cy="901501"/>
      </dsp:txXfrm>
    </dsp:sp>
    <dsp:sp modelId="{B2528D3A-5FDD-4A23-97DC-AC8A05A0C3D6}">
      <dsp:nvSpPr>
        <dsp:cNvPr id="0" name=""/>
        <dsp:cNvSpPr/>
      </dsp:nvSpPr>
      <dsp:spPr>
        <a:xfrm>
          <a:off x="3708768" y="2180738"/>
          <a:ext cx="901501" cy="9015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CE6B9-2E64-4653-9595-28AD11585D3E}">
      <dsp:nvSpPr>
        <dsp:cNvPr id="0" name=""/>
        <dsp:cNvSpPr/>
      </dsp:nvSpPr>
      <dsp:spPr>
        <a:xfrm>
          <a:off x="3898084" y="2370054"/>
          <a:ext cx="522870" cy="5228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8D36E4-F520-4129-B0E4-B8968E770AC7}">
      <dsp:nvSpPr>
        <dsp:cNvPr id="0" name=""/>
        <dsp:cNvSpPr/>
      </dsp:nvSpPr>
      <dsp:spPr>
        <a:xfrm>
          <a:off x="4803449" y="2180738"/>
          <a:ext cx="2124967" cy="901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More concern about allergies, indoor air quality and pet‑related cleaning needs.</a:t>
          </a:r>
          <a:endParaRPr lang="en-US" sz="1400" kern="1200"/>
        </a:p>
      </dsp:txBody>
      <dsp:txXfrm>
        <a:off x="4803449" y="2180738"/>
        <a:ext cx="2124967" cy="901501"/>
      </dsp:txXfrm>
    </dsp:sp>
    <dsp:sp modelId="{6B1BC140-4542-4F15-A4C9-1F00556ABC04}">
      <dsp:nvSpPr>
        <dsp:cNvPr id="0" name=""/>
        <dsp:cNvSpPr/>
      </dsp:nvSpPr>
      <dsp:spPr>
        <a:xfrm>
          <a:off x="7298676" y="2180738"/>
          <a:ext cx="901501" cy="9015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CE3937-6C63-4020-BA3C-16482D02F0C1}">
      <dsp:nvSpPr>
        <dsp:cNvPr id="0" name=""/>
        <dsp:cNvSpPr/>
      </dsp:nvSpPr>
      <dsp:spPr>
        <a:xfrm>
          <a:off x="7487991" y="2370054"/>
          <a:ext cx="522870" cy="5228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0BDAA1-0934-42B0-A5C8-35293F55875C}">
      <dsp:nvSpPr>
        <dsp:cNvPr id="0" name=""/>
        <dsp:cNvSpPr/>
      </dsp:nvSpPr>
      <dsp:spPr>
        <a:xfrm>
          <a:off x="8393357" y="2180738"/>
          <a:ext cx="2124967" cy="901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Impact:</a:t>
          </a:r>
          <a:r>
            <a:rPr lang="en-GB" sz="1400" kern="1200"/>
            <a:t> Strong demand for deep‑cleaning services in London.</a:t>
          </a:r>
          <a:endParaRPr lang="en-US" sz="1400" kern="1200"/>
        </a:p>
      </dsp:txBody>
      <dsp:txXfrm>
        <a:off x="8393357" y="2180738"/>
        <a:ext cx="2124967" cy="901501"/>
      </dsp:txXfrm>
    </dsp:sp>
    <dsp:sp modelId="{724F81FA-665F-4088-AB88-4DF235B50616}">
      <dsp:nvSpPr>
        <dsp:cNvPr id="0" name=""/>
        <dsp:cNvSpPr/>
      </dsp:nvSpPr>
      <dsp:spPr>
        <a:xfrm>
          <a:off x="118861" y="3976946"/>
          <a:ext cx="901501" cy="9015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6215D0-7299-4177-A18B-ED9C0B2DCCD7}">
      <dsp:nvSpPr>
        <dsp:cNvPr id="0" name=""/>
        <dsp:cNvSpPr/>
      </dsp:nvSpPr>
      <dsp:spPr>
        <a:xfrm>
          <a:off x="308176" y="4166262"/>
          <a:ext cx="522870" cy="5228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BE595C-3DE5-4A0E-93F3-26CDFE8CFD2B}">
      <dsp:nvSpPr>
        <dsp:cNvPr id="0" name=""/>
        <dsp:cNvSpPr/>
      </dsp:nvSpPr>
      <dsp:spPr>
        <a:xfrm>
          <a:off x="1213541" y="3976946"/>
          <a:ext cx="2124967" cy="901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Environmental – Eco‑Friendly Choices: </a:t>
          </a:r>
          <a:r>
            <a:rPr lang="en-GB" sz="1400" kern="1200"/>
            <a:t>Customers prefer non‑toxic and sustainable products.</a:t>
          </a:r>
          <a:endParaRPr lang="en-US" sz="1400" kern="1200"/>
        </a:p>
      </dsp:txBody>
      <dsp:txXfrm>
        <a:off x="1213541" y="3976946"/>
        <a:ext cx="2124967" cy="901501"/>
      </dsp:txXfrm>
    </dsp:sp>
    <dsp:sp modelId="{27CF861E-5681-4F47-9CB3-45884E11A630}">
      <dsp:nvSpPr>
        <dsp:cNvPr id="0" name=""/>
        <dsp:cNvSpPr/>
      </dsp:nvSpPr>
      <dsp:spPr>
        <a:xfrm>
          <a:off x="3708768" y="3976946"/>
          <a:ext cx="901501" cy="9015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671319-CC2E-47E6-83C3-F6F6D1316F64}">
      <dsp:nvSpPr>
        <dsp:cNvPr id="0" name=""/>
        <dsp:cNvSpPr/>
      </dsp:nvSpPr>
      <dsp:spPr>
        <a:xfrm>
          <a:off x="3898084" y="4166262"/>
          <a:ext cx="522870" cy="5228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4F593-71ED-484B-B4F3-E0BAA7F02C80}">
      <dsp:nvSpPr>
        <dsp:cNvPr id="0" name=""/>
        <dsp:cNvSpPr/>
      </dsp:nvSpPr>
      <dsp:spPr>
        <a:xfrm>
          <a:off x="4803449" y="3976946"/>
          <a:ext cx="2124967" cy="901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Impact:</a:t>
          </a:r>
          <a:r>
            <a:rPr lang="en-GB" sz="1400" kern="1200"/>
            <a:t> Eco‑friendly cleaning gives CleanVita a clear competitive advantage.</a:t>
          </a:r>
          <a:endParaRPr lang="en-US" sz="1400" kern="1200"/>
        </a:p>
      </dsp:txBody>
      <dsp:txXfrm>
        <a:off x="4803449" y="3976946"/>
        <a:ext cx="2124967" cy="9015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0D0D40-D05C-4581-90D3-7B86C4ADDFFA}">
      <dsp:nvSpPr>
        <dsp:cNvPr id="0" name=""/>
        <dsp:cNvSpPr/>
      </dsp:nvSpPr>
      <dsp:spPr>
        <a:xfrm>
          <a:off x="212335" y="46857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C1DC2B-5219-4491-BD06-D6903753032C}">
      <dsp:nvSpPr>
        <dsp:cNvPr id="0" name=""/>
        <dsp:cNvSpPr/>
      </dsp:nvSpPr>
      <dsp:spPr>
        <a:xfrm>
          <a:off x="492877" y="74911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E8C719-7EC7-473A-9DBC-084951056301}">
      <dsp:nvSpPr>
        <dsp:cNvPr id="0" name=""/>
        <dsp:cNvSpPr/>
      </dsp:nvSpPr>
      <dsp:spPr>
        <a:xfrm>
          <a:off x="1834517" y="46857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t>Target market</a:t>
          </a:r>
          <a:r>
            <a:rPr lang="en-GB" sz="1700" kern="1200" dirty="0"/>
            <a:t>: Families with children, Pet owners, Tenants and landlords, Busy Professionals, Small Businesses (offices, clinics, salons).</a:t>
          </a:r>
          <a:br>
            <a:rPr lang="en-GB" sz="1700" kern="1200" dirty="0"/>
          </a:br>
          <a:endParaRPr lang="en-US" sz="1700" kern="1200" dirty="0"/>
        </a:p>
      </dsp:txBody>
      <dsp:txXfrm>
        <a:off x="1834517" y="468572"/>
        <a:ext cx="3148942" cy="1335915"/>
      </dsp:txXfrm>
    </dsp:sp>
    <dsp:sp modelId="{2F9033F6-D2C4-48C8-9263-01D4E7E40844}">
      <dsp:nvSpPr>
        <dsp:cNvPr id="0" name=""/>
        <dsp:cNvSpPr/>
      </dsp:nvSpPr>
      <dsp:spPr>
        <a:xfrm>
          <a:off x="5532139" y="46857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E98D2-08C4-4290-876D-59B8F8089B1B}">
      <dsp:nvSpPr>
        <dsp:cNvPr id="0" name=""/>
        <dsp:cNvSpPr/>
      </dsp:nvSpPr>
      <dsp:spPr>
        <a:xfrm>
          <a:off x="5812681" y="74911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438C7-1788-4500-8C9C-D05BE36A246E}">
      <dsp:nvSpPr>
        <dsp:cNvPr id="0" name=""/>
        <dsp:cNvSpPr/>
      </dsp:nvSpPr>
      <dsp:spPr>
        <a:xfrm>
          <a:off x="7154322" y="46857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t>Digital Marketing</a:t>
          </a:r>
          <a:r>
            <a:rPr lang="en-GB" sz="1700" kern="1200" dirty="0"/>
            <a:t>: Social media (Instagram, Facebook, google reviews)</a:t>
          </a:r>
          <a:endParaRPr lang="en-US" sz="1700" kern="1200" dirty="0"/>
        </a:p>
      </dsp:txBody>
      <dsp:txXfrm>
        <a:off x="7154322" y="468572"/>
        <a:ext cx="3148942" cy="1335915"/>
      </dsp:txXfrm>
    </dsp:sp>
    <dsp:sp modelId="{63F4EF99-231D-419D-A2CC-001D5FE30363}">
      <dsp:nvSpPr>
        <dsp:cNvPr id="0" name=""/>
        <dsp:cNvSpPr/>
      </dsp:nvSpPr>
      <dsp:spPr>
        <a:xfrm>
          <a:off x="212335" y="254367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2A84A6-6E7E-4A14-A470-271D76CC6556}">
      <dsp:nvSpPr>
        <dsp:cNvPr id="0" name=""/>
        <dsp:cNvSpPr/>
      </dsp:nvSpPr>
      <dsp:spPr>
        <a:xfrm>
          <a:off x="492877" y="2824217"/>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556F6-6DFC-4A13-8940-E241926A97B8}">
      <dsp:nvSpPr>
        <dsp:cNvPr id="0" name=""/>
        <dsp:cNvSpPr/>
      </dsp:nvSpPr>
      <dsp:spPr>
        <a:xfrm>
          <a:off x="1834517" y="254367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t>Local promotion</a:t>
          </a:r>
          <a:r>
            <a:rPr lang="en-GB" sz="1700" kern="1200" dirty="0"/>
            <a:t>: Flyers in local areas, partnerships with state agents and Airbnb hosts.</a:t>
          </a:r>
          <a:endParaRPr lang="en-US" sz="1700" kern="1200" dirty="0"/>
        </a:p>
      </dsp:txBody>
      <dsp:txXfrm>
        <a:off x="1834517" y="2543675"/>
        <a:ext cx="3148942" cy="1335915"/>
      </dsp:txXfrm>
    </dsp:sp>
    <dsp:sp modelId="{52A4B232-D959-4F34-AE39-492F73112A00}">
      <dsp:nvSpPr>
        <dsp:cNvPr id="0" name=""/>
        <dsp:cNvSpPr/>
      </dsp:nvSpPr>
      <dsp:spPr>
        <a:xfrm>
          <a:off x="5532139" y="254367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60399-B068-4184-8005-B83A15289D09}">
      <dsp:nvSpPr>
        <dsp:cNvPr id="0" name=""/>
        <dsp:cNvSpPr/>
      </dsp:nvSpPr>
      <dsp:spPr>
        <a:xfrm>
          <a:off x="5812681" y="2824217"/>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2574FD-B0A5-492B-8218-563F6FFA5B73}">
      <dsp:nvSpPr>
        <dsp:cNvPr id="0" name=""/>
        <dsp:cNvSpPr/>
      </dsp:nvSpPr>
      <dsp:spPr>
        <a:xfrm>
          <a:off x="7154322" y="254367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t>Customer Engagement</a:t>
          </a:r>
          <a:r>
            <a:rPr lang="en-GB" sz="1700" kern="1200" dirty="0"/>
            <a:t>: Good communication is essential. Quick replies, easy booking and small loyalty discounts.</a:t>
          </a:r>
          <a:endParaRPr lang="en-US" sz="1700" kern="1200" dirty="0"/>
        </a:p>
      </dsp:txBody>
      <dsp:txXfrm>
        <a:off x="7154322" y="2543675"/>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07023-A7FE-4A47-87AD-61A5E19274EA}">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790DE3-AB71-4737-A3CB-C21588442236}">
      <dsp:nvSpPr>
        <dsp:cNvPr id="0" name=""/>
        <dsp:cNvSpPr/>
      </dsp:nvSpPr>
      <dsp:spPr>
        <a:xfrm>
          <a:off x="570337"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E2954-0BEE-4E8C-9AAE-7B63C2DB5B85}">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CleanVita Solutions is seeking a </a:t>
          </a:r>
          <a:r>
            <a:rPr lang="en-GB" sz="2400" b="1" kern="1200"/>
            <a:t>total of £10,000</a:t>
          </a:r>
          <a:r>
            <a:rPr lang="en-GB" sz="2400" kern="1200"/>
            <a:t> in funding:</a:t>
          </a:r>
          <a:endParaRPr lang="en-US" sz="2400" kern="1200"/>
        </a:p>
      </dsp:txBody>
      <dsp:txXfrm>
        <a:off x="1948202" y="368029"/>
        <a:ext cx="3233964" cy="1371985"/>
      </dsp:txXfrm>
    </dsp:sp>
    <dsp:sp modelId="{A509137A-6E7B-4114-9CEC-0223B8CE0C19}">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769809-6BFE-43A2-8422-1AE5504B42B7}">
      <dsp:nvSpPr>
        <dsp:cNvPr id="0" name=""/>
        <dsp:cNvSpPr/>
      </dsp:nvSpPr>
      <dsp:spPr>
        <a:xfrm>
          <a:off x="6033778"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3EF4B0-CB14-4718-870B-F3C6A4407075}">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£5,000 Start‑Up Loan</a:t>
          </a:r>
          <a:r>
            <a:rPr lang="en-GB" sz="2400" kern="1200"/>
            <a:t> (UK Government Start‑Up Loans Scheme)</a:t>
          </a:r>
          <a:endParaRPr lang="en-US" sz="2400" kern="1200"/>
        </a:p>
      </dsp:txBody>
      <dsp:txXfrm>
        <a:off x="7411643" y="368029"/>
        <a:ext cx="3233964" cy="1371985"/>
      </dsp:txXfrm>
    </dsp:sp>
    <dsp:sp modelId="{A90DD38A-A1FB-4428-80B6-8A46A2EEAB35}">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91906A-ADCA-41FB-B471-C535916FE39F}">
      <dsp:nvSpPr>
        <dsp:cNvPr id="0" name=""/>
        <dsp:cNvSpPr/>
      </dsp:nvSpPr>
      <dsp:spPr>
        <a:xfrm>
          <a:off x="570337"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4F7B31-3316-4C24-B8DE-A0F5F30B06BC}">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£5,000 Personal Investment</a:t>
          </a:r>
          <a:r>
            <a:rPr lang="en-GB" sz="2400" kern="1200"/>
            <a:t> (owner’s savings)</a:t>
          </a:r>
          <a:endParaRPr lang="en-US" sz="2400" kern="1200"/>
        </a:p>
      </dsp:txBody>
      <dsp:txXfrm>
        <a:off x="1948202" y="2452790"/>
        <a:ext cx="3233964" cy="1371985"/>
      </dsp:txXfrm>
    </dsp:sp>
    <dsp:sp modelId="{027FD773-BC22-447A-AE55-B2C3EEC89698}">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D4472-6C93-4052-A6B5-4A6945731418}">
      <dsp:nvSpPr>
        <dsp:cNvPr id="0" name=""/>
        <dsp:cNvSpPr/>
      </dsp:nvSpPr>
      <dsp:spPr>
        <a:xfrm>
          <a:off x="6033778"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A55AB8-4E9A-4E12-88F9-DDE575015203}">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£250 in existing assets</a:t>
          </a:r>
          <a:r>
            <a:rPr lang="en-GB" sz="2400" kern="1200"/>
            <a:t> </a:t>
          </a:r>
          <a:endParaRPr lang="en-US" sz="2400" kern="1200"/>
        </a:p>
      </dsp:txBody>
      <dsp:txXfrm>
        <a:off x="7411643" y="2452790"/>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14140237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12223131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13/04/2026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13/04/2026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t>Presentation </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735330" y="661153"/>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707524"/>
            <a:ext cx="10515600" cy="2299138"/>
          </a:xfrm>
        </p:spPr>
        <p:txBody>
          <a:bodyPr>
            <a:normAutofit fontScale="92500" lnSpcReduction="10000"/>
          </a:bodyPr>
          <a:lstStyle/>
          <a:p>
            <a:r>
              <a:rPr lang="en-GB" b="1" dirty="0"/>
              <a:t>Student Name:</a:t>
            </a:r>
            <a:r>
              <a:rPr lang="en-GB" dirty="0"/>
              <a:t> Janine Carvalho dos Santos Galvani </a:t>
            </a:r>
          </a:p>
          <a:p>
            <a:r>
              <a:rPr lang="en-GB" b="1" dirty="0"/>
              <a:t>Student ID:</a:t>
            </a:r>
            <a:r>
              <a:rPr lang="en-GB" dirty="0"/>
              <a:t> 2435680 </a:t>
            </a:r>
          </a:p>
          <a:p>
            <a:r>
              <a:rPr lang="en-GB" b="1" dirty="0"/>
              <a:t>Module Code:</a:t>
            </a:r>
            <a:r>
              <a:rPr lang="en-GB" dirty="0"/>
              <a:t> LCLM4006 </a:t>
            </a:r>
          </a:p>
          <a:p>
            <a:r>
              <a:rPr lang="en-GB" b="1" dirty="0"/>
              <a:t>Module Title:</a:t>
            </a:r>
            <a:r>
              <a:rPr lang="en-GB" dirty="0"/>
              <a:t> Business and Entrepreneurship </a:t>
            </a:r>
          </a:p>
          <a:p>
            <a:r>
              <a:rPr lang="en-GB" b="1" dirty="0"/>
              <a:t>Lecturer:</a:t>
            </a:r>
            <a:r>
              <a:rPr lang="en-GB" dirty="0"/>
              <a:t> Charles </a:t>
            </a:r>
            <a:r>
              <a:rPr lang="en-GB" dirty="0" err="1"/>
              <a:t>Oham</a:t>
            </a:r>
            <a:endParaRPr lang="en-GB" dirty="0"/>
          </a:p>
        </p:txBody>
      </p:sp>
      <p:pic>
        <p:nvPicPr>
          <p:cNvPr id="5" name="Picture 4">
            <a:extLst>
              <a:ext uri="{FF2B5EF4-FFF2-40B4-BE49-F238E27FC236}">
                <a16:creationId xmlns:a16="http://schemas.microsoft.com/office/drawing/2014/main" id="{CBCB5B65-907D-4C31-C4F7-4538E73E21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47859" y="1099777"/>
            <a:ext cx="5290542" cy="3106463"/>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kern="1200">
                <a:solidFill>
                  <a:srgbClr val="FFFFFF"/>
                </a:solidFill>
                <a:effectLst/>
                <a:latin typeface="+mj-lt"/>
                <a:ea typeface="+mj-ea"/>
                <a:cs typeface="+mj-cs"/>
              </a:rPr>
              <a:t>Table of Contents</a:t>
            </a:r>
            <a:endParaRPr lang="en-US" sz="4000" kern="1200">
              <a:solidFill>
                <a:srgbClr val="FFFFFF"/>
              </a:solidFill>
              <a:latin typeface="+mj-lt"/>
              <a:ea typeface="+mj-ea"/>
              <a:cs typeface="+mj-cs"/>
            </a:endParaRPr>
          </a:p>
          <a:p>
            <a:pPr>
              <a:lnSpc>
                <a:spcPct val="90000"/>
              </a:lnSpc>
              <a:spcBef>
                <a:spcPct val="0"/>
              </a:spcBef>
              <a:spcAft>
                <a:spcPts val="600"/>
              </a:spcAft>
            </a:pPr>
            <a:endParaRPr lang="en-US" sz="4000" b="1"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2000"/>
              <a:t>Introduction</a:t>
            </a:r>
          </a:p>
          <a:p>
            <a:r>
              <a:rPr lang="en-US" sz="2000"/>
              <a:t>Overview of the Business Idea</a:t>
            </a:r>
          </a:p>
          <a:p>
            <a:r>
              <a:rPr lang="en-US" sz="2000"/>
              <a:t>Legal Format &amp; Management Structure</a:t>
            </a:r>
          </a:p>
          <a:p>
            <a:r>
              <a:rPr lang="en-US" sz="2000"/>
              <a:t>PESTEL Analysis</a:t>
            </a:r>
          </a:p>
          <a:p>
            <a:r>
              <a:rPr lang="en-US" sz="2000"/>
              <a:t>Marketing Strategies</a:t>
            </a:r>
          </a:p>
          <a:p>
            <a:r>
              <a:rPr lang="en-US" sz="2000"/>
              <a:t>Funding Requirements &amp; Allocation</a:t>
            </a:r>
          </a:p>
          <a:p>
            <a:r>
              <a:rPr lang="en-US" sz="2000"/>
              <a:t>Financial Forecast &amp; Break-even</a:t>
            </a:r>
          </a:p>
          <a:p>
            <a:r>
              <a:rPr lang="en-US" sz="2000"/>
              <a:t>Conclusion</a:t>
            </a:r>
          </a:p>
          <a:p>
            <a:pPr marL="0"/>
            <a:endParaRPr lang="en-US" sz="2000" b="0" i="0">
              <a:effectLst/>
            </a:endParaRPr>
          </a:p>
          <a:p>
            <a:pPr marL="0"/>
            <a:endParaRPr lang="en-US" sz="200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kern="1200">
                <a:solidFill>
                  <a:srgbClr val="FFFFFF"/>
                </a:solidFill>
                <a:effectLst/>
                <a:latin typeface="+mj-lt"/>
                <a:ea typeface="+mj-ea"/>
                <a:cs typeface="+mj-cs"/>
              </a:rPr>
              <a:t>Introduction</a:t>
            </a:r>
            <a:endParaRPr lang="en-US" sz="4000" kern="1200">
              <a:solidFill>
                <a:srgbClr val="FFFFFF"/>
              </a:solidFill>
              <a:latin typeface="+mj-lt"/>
              <a:ea typeface="+mj-ea"/>
              <a:cs typeface="+mj-cs"/>
            </a:endParaRPr>
          </a:p>
          <a:p>
            <a:pPr>
              <a:lnSpc>
                <a:spcPct val="90000"/>
              </a:lnSpc>
              <a:spcBef>
                <a:spcPct val="0"/>
              </a:spcBef>
              <a:spcAft>
                <a:spcPts val="600"/>
              </a:spcAft>
            </a:pPr>
            <a:endParaRPr lang="en-US" sz="4000" b="1"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1400"/>
              <a:t>My name is </a:t>
            </a:r>
            <a:r>
              <a:rPr lang="en-US" sz="1400" b="1"/>
              <a:t>Janine Carvalho dos Santos Galvani</a:t>
            </a:r>
            <a:r>
              <a:rPr lang="en-US" sz="1400"/>
              <a:t>, founder of </a:t>
            </a:r>
            <a:r>
              <a:rPr lang="en-US" sz="1400" b="1"/>
              <a:t>CleanVita Solutions</a:t>
            </a:r>
            <a:r>
              <a:rPr lang="en-US" sz="1400"/>
              <a:t>.</a:t>
            </a:r>
          </a:p>
          <a:p>
            <a:pPr marL="0"/>
            <a:endParaRPr lang="en-US" sz="1400"/>
          </a:p>
          <a:p>
            <a:r>
              <a:rPr lang="en-US" sz="1400"/>
              <a:t>I have </a:t>
            </a:r>
            <a:r>
              <a:rPr lang="en-US" sz="1400" b="1"/>
              <a:t>10 years of professional experience in the banking and financial sector</a:t>
            </a:r>
            <a:r>
              <a:rPr lang="en-US" sz="1400"/>
              <a:t>, which has strengthened my skills in financial management, customer service, and operational organisation.</a:t>
            </a:r>
          </a:p>
          <a:p>
            <a:pPr marL="0"/>
            <a:endParaRPr lang="en-US" sz="1400"/>
          </a:p>
          <a:p>
            <a:r>
              <a:rPr lang="en-US" sz="1400"/>
              <a:t>I saw a strong demand for deep‑cleaning in London. When I arrived, I worked in cleaning and noticed a clear market gap. This experience motivated me to create a reliable, high‑quality service.</a:t>
            </a:r>
          </a:p>
          <a:p>
            <a:pPr marL="0"/>
            <a:endParaRPr lang="en-US" sz="1400"/>
          </a:p>
          <a:p>
            <a:r>
              <a:rPr lang="en-US" sz="1400"/>
              <a:t>Through my </a:t>
            </a:r>
            <a:r>
              <a:rPr lang="en-US" sz="1400" b="1"/>
              <a:t>Business degree at UWTSD</a:t>
            </a:r>
            <a:r>
              <a:rPr lang="en-US" sz="1400"/>
              <a:t>, I am aligning academic knowledge with practical application to successfully launch and manage this enterprise.</a:t>
            </a:r>
          </a:p>
          <a:p>
            <a:pPr marL="0"/>
            <a:endParaRPr lang="en-US" sz="1400"/>
          </a:p>
          <a:p>
            <a:r>
              <a:rPr lang="en-US" sz="1400"/>
              <a:t>The purpose of this presentation is to outline the business concept, market opportunity, operational structure, and financial viability of CleanVita Solutions.</a:t>
            </a:r>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normAutofit fontScale="85000" lnSpcReduction="10000"/>
          </a:bodyPr>
          <a:lstStyle/>
          <a:p>
            <a:r>
              <a:rPr lang="en-GB" b="1" dirty="0"/>
              <a:t>Business Idea: </a:t>
            </a:r>
            <a:r>
              <a:rPr lang="en-GB" dirty="0"/>
              <a:t>Deep‑cleaning service for mattresses, upholstery and carpets in Greater London, using eco‑friendly products and professional equipment.</a:t>
            </a:r>
          </a:p>
          <a:p>
            <a:endParaRPr lang="en-GB" dirty="0"/>
          </a:p>
          <a:p>
            <a:r>
              <a:rPr lang="en-GB" b="1" dirty="0"/>
              <a:t>Market Need:</a:t>
            </a:r>
            <a:r>
              <a:rPr lang="en-GB" dirty="0"/>
              <a:t> Rising demand due to allergies, hygiene concerns, pet ownership and high rental turnover.</a:t>
            </a:r>
          </a:p>
          <a:p>
            <a:endParaRPr lang="en-GB" dirty="0"/>
          </a:p>
          <a:p>
            <a:r>
              <a:rPr lang="en-GB" b="1" dirty="0"/>
              <a:t>Founder Background:</a:t>
            </a:r>
            <a:r>
              <a:rPr lang="en-GB" dirty="0"/>
              <a:t> Founder with 10 years of banking and financial experience, now applying Business studies to launch and manage the company.</a:t>
            </a:r>
          </a:p>
          <a:p>
            <a:endParaRPr lang="en-GB" dirty="0"/>
          </a:p>
          <a:p>
            <a:r>
              <a:rPr lang="en-GB" b="1" dirty="0"/>
              <a:t>Value Proposition</a:t>
            </a:r>
            <a:r>
              <a:rPr lang="en-GB" dirty="0"/>
              <a:t> Personalised service, strong communication and eco‑friendly, high‑quality results.</a:t>
            </a:r>
          </a:p>
          <a:p>
            <a:endParaRPr lang="en-GB" dirty="0"/>
          </a:p>
          <a:p>
            <a:endParaRPr lang="en-GB" dirty="0"/>
          </a:p>
          <a:p>
            <a:endParaRPr lang="en-GB" dirty="0"/>
          </a:p>
        </p:txBody>
      </p:sp>
      <p:sp>
        <p:nvSpPr>
          <p:cNvPr id="4" name="TextBox 3">
            <a:extLst>
              <a:ext uri="{FF2B5EF4-FFF2-40B4-BE49-F238E27FC236}">
                <a16:creationId xmlns:a16="http://schemas.microsoft.com/office/drawing/2014/main" id="{0A16EA78-2872-4151-ACDE-85DE92917660}"/>
              </a:ext>
            </a:extLst>
          </p:cNvPr>
          <p:cNvSpPr txBox="1"/>
          <p:nvPr/>
        </p:nvSpPr>
        <p:spPr>
          <a:xfrm>
            <a:off x="838200" y="681037"/>
            <a:ext cx="5312095" cy="584775"/>
          </a:xfrm>
          <a:prstGeom prst="rect">
            <a:avLst/>
          </a:prstGeom>
          <a:noFill/>
        </p:spPr>
        <p:txBody>
          <a:bodyPr wrap="none" rtlCol="0">
            <a:spAutoFit/>
          </a:bodyPr>
          <a:lstStyle/>
          <a:p>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Legal Format and Management Structure</a:t>
            </a:r>
          </a:p>
          <a:p>
            <a:pPr>
              <a:lnSpc>
                <a:spcPct val="90000"/>
              </a:lnSpc>
              <a:spcBef>
                <a:spcPct val="0"/>
              </a:spcBef>
              <a:spcAft>
                <a:spcPts val="600"/>
              </a:spcAft>
            </a:pPr>
            <a:endParaRPr lang="en-US" sz="4000" b="1"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1371599" y="2318197"/>
            <a:ext cx="9724031" cy="3683358"/>
          </a:xfrm>
        </p:spPr>
        <p:txBody>
          <a:bodyPr vert="horz" lIns="91440" tIns="45720" rIns="91440" bIns="45720" rtlCol="0" anchor="ctr">
            <a:normAutofit/>
          </a:bodyPr>
          <a:lstStyle/>
          <a:p>
            <a:endParaRPr lang="en-US" sz="1700"/>
          </a:p>
          <a:p>
            <a:pPr marL="0"/>
            <a:r>
              <a:rPr lang="en-US" sz="1700" b="1"/>
              <a:t>Founder / Owner‑Manager: </a:t>
            </a:r>
          </a:p>
          <a:p>
            <a:r>
              <a:rPr lang="en-US" sz="1700"/>
              <a:t>Responsible for administration, finance, marketing, scheduling, and customer communication, ensuring efficient coordination and smooth daily operations.</a:t>
            </a:r>
          </a:p>
          <a:p>
            <a:pPr marL="0"/>
            <a:endParaRPr lang="en-US" sz="1700"/>
          </a:p>
          <a:p>
            <a:pPr marL="0"/>
            <a:r>
              <a:rPr lang="en-US" sz="1700" b="1"/>
              <a:t>Main Cleaning Technician:</a:t>
            </a:r>
            <a:endParaRPr lang="en-US" sz="1700"/>
          </a:p>
          <a:p>
            <a:r>
              <a:rPr lang="en-US" sz="1700"/>
              <a:t>Delivers all deep‑cleaning services, manages equipment, and ensures safety and quality standards.</a:t>
            </a:r>
          </a:p>
          <a:p>
            <a:pPr marL="0"/>
            <a:endParaRPr lang="en-US" sz="1700"/>
          </a:p>
          <a:p>
            <a:pPr marL="0"/>
            <a:r>
              <a:rPr lang="en-US" sz="1700" b="1"/>
              <a:t>Casual Assistant (on‑demand):</a:t>
            </a:r>
            <a:endParaRPr lang="en-US" sz="1700"/>
          </a:p>
          <a:p>
            <a:r>
              <a:rPr lang="en-US" sz="1700"/>
              <a:t>Supports heavy or high‑volume jobs, assisting with lifting, setup, and efficiency.</a:t>
            </a:r>
          </a:p>
          <a:p>
            <a:pPr marL="0"/>
            <a:endParaRPr lang="en-US" sz="170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1360170" y="365125"/>
            <a:ext cx="4194810" cy="970917"/>
          </a:xfrm>
        </p:spPr>
        <p:txBody>
          <a:bodyPr>
            <a:normAutofit/>
          </a:bodyPr>
          <a:lstStyle/>
          <a:p>
            <a:r>
              <a:rPr lang="en-GB" sz="3600" b="1" dirty="0"/>
              <a:t>Organisational chart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graphicFrame>
        <p:nvGraphicFramePr>
          <p:cNvPr id="7" name="Content Placeholder 6">
            <a:extLst>
              <a:ext uri="{FF2B5EF4-FFF2-40B4-BE49-F238E27FC236}">
                <a16:creationId xmlns:a16="http://schemas.microsoft.com/office/drawing/2014/main" id="{6A4BF28D-8B73-7AF9-B300-D175C3AE8947}"/>
              </a:ext>
            </a:extLst>
          </p:cNvPr>
          <p:cNvGraphicFramePr>
            <a:graphicFrameLocks noGrp="1"/>
          </p:cNvGraphicFramePr>
          <p:nvPr>
            <p:ph idx="1"/>
            <p:extLst>
              <p:ext uri="{D42A27DB-BD31-4B8C-83A1-F6EECF244321}">
                <p14:modId xmlns:p14="http://schemas.microsoft.com/office/powerpoint/2010/main" val="3386403133"/>
              </p:ext>
            </p:extLst>
          </p:nvPr>
        </p:nvGraphicFramePr>
        <p:xfrm>
          <a:off x="838200" y="1417321"/>
          <a:ext cx="10515600" cy="4857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979081" y="533620"/>
            <a:ext cx="4358729" cy="584775"/>
          </a:xfrm>
          <a:prstGeom prst="rect">
            <a:avLst/>
          </a:prstGeom>
          <a:noFill/>
        </p:spPr>
        <p:txBody>
          <a:bodyPr wrap="square" rtlCol="0">
            <a:spAutoFit/>
          </a:bodyPr>
          <a:lstStyle/>
          <a:p>
            <a:r>
              <a:rPr lang="en-GB" sz="3200" b="1"/>
              <a:t>PESTEL Analysis</a:t>
            </a:r>
            <a:endParaRPr lang="en-GB" sz="3200" b="1" dirty="0"/>
          </a:p>
        </p:txBody>
      </p:sp>
      <p:graphicFrame>
        <p:nvGraphicFramePr>
          <p:cNvPr id="27" name="TextBox 2">
            <a:extLst>
              <a:ext uri="{FF2B5EF4-FFF2-40B4-BE49-F238E27FC236}">
                <a16:creationId xmlns:a16="http://schemas.microsoft.com/office/drawing/2014/main" id="{7875BFE7-C15C-109D-AEBC-3D70B8F1266C}"/>
              </a:ext>
            </a:extLst>
          </p:cNvPr>
          <p:cNvGraphicFramePr/>
          <p:nvPr/>
        </p:nvGraphicFramePr>
        <p:xfrm>
          <a:off x="979081" y="1212112"/>
          <a:ext cx="10637186" cy="52629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FD019DE6-7BAE-4840-D391-F55188C9F776}"/>
              </a:ext>
            </a:extLst>
          </p:cNvPr>
          <p:cNvGraphicFramePr>
            <a:graphicFrameLocks noGrp="1"/>
          </p:cNvGraphicFramePr>
          <p:nvPr>
            <p:ph idx="1"/>
            <p:extLst>
              <p:ext uri="{D42A27DB-BD31-4B8C-83A1-F6EECF244321}">
                <p14:modId xmlns:p14="http://schemas.microsoft.com/office/powerpoint/2010/main" val="3627101348"/>
              </p:ext>
            </p:extLst>
          </p:nvPr>
        </p:nvGraphicFramePr>
        <p:xfrm>
          <a:off x="838200" y="1828799"/>
          <a:ext cx="10515600" cy="4348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dirty="0"/>
              <a:t>Marketing Strategies</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D088BB7-3F9E-6D74-6077-0A34CDDDE233}"/>
              </a:ext>
            </a:extLst>
          </p:cNvPr>
          <p:cNvSpPr txBox="1"/>
          <p:nvPr/>
        </p:nvSpPr>
        <p:spPr>
          <a:xfrm>
            <a:off x="834391" y="348865"/>
            <a:ext cx="10581230"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kern="1200" dirty="0">
                <a:solidFill>
                  <a:srgbClr val="FFFFFF"/>
                </a:solidFill>
                <a:effectLst/>
                <a:latin typeface="+mj-lt"/>
                <a:ea typeface="+mj-ea"/>
                <a:cs typeface="+mj-cs"/>
              </a:rPr>
              <a:t>Funding Requirements and Allocation</a:t>
            </a:r>
            <a:endParaRPr lang="en-US" sz="4000" b="1" kern="1200" dirty="0">
              <a:solidFill>
                <a:srgbClr val="FFFFFF"/>
              </a:solidFill>
              <a:latin typeface="+mj-lt"/>
              <a:ea typeface="+mj-ea"/>
              <a:cs typeface="+mj-cs"/>
            </a:endParaRPr>
          </a:p>
        </p:txBody>
      </p:sp>
      <p:graphicFrame>
        <p:nvGraphicFramePr>
          <p:cNvPr id="6" name="Content Placeholder 2">
            <a:extLst>
              <a:ext uri="{FF2B5EF4-FFF2-40B4-BE49-F238E27FC236}">
                <a16:creationId xmlns:a16="http://schemas.microsoft.com/office/drawing/2014/main" id="{1CCE0363-A33A-690E-A3B6-2CF9A5A1C4A0}"/>
              </a:ext>
            </a:extLst>
          </p:cNvPr>
          <p:cNvGraphicFramePr>
            <a:graphicFrameLocks noGrp="1"/>
          </p:cNvGraphicFramePr>
          <p:nvPr>
            <p:ph idx="1"/>
            <p:extLst>
              <p:ext uri="{D42A27DB-BD31-4B8C-83A1-F6EECF244321}">
                <p14:modId xmlns:p14="http://schemas.microsoft.com/office/powerpoint/2010/main" val="25158443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11" name="Content Placeholder 10">
            <a:extLst>
              <a:ext uri="{FF2B5EF4-FFF2-40B4-BE49-F238E27FC236}">
                <a16:creationId xmlns:a16="http://schemas.microsoft.com/office/drawing/2014/main" id="{1F6CEE44-D20B-A90A-8943-B72A0945383B}"/>
              </a:ext>
            </a:extLst>
          </p:cNvPr>
          <p:cNvGraphicFramePr>
            <a:graphicFrameLocks noGrp="1"/>
          </p:cNvGraphicFramePr>
          <p:nvPr>
            <p:ph idx="1"/>
            <p:extLst>
              <p:ext uri="{D42A27DB-BD31-4B8C-83A1-F6EECF244321}">
                <p14:modId xmlns:p14="http://schemas.microsoft.com/office/powerpoint/2010/main" val="4148477017"/>
              </p:ext>
            </p:extLst>
          </p:nvPr>
        </p:nvGraphicFramePr>
        <p:xfrm>
          <a:off x="566103" y="320040"/>
          <a:ext cx="4897437" cy="6217920"/>
        </p:xfrm>
        <a:graphic>
          <a:graphicData uri="http://schemas.openxmlformats.org/drawingml/2006/table">
            <a:tbl>
              <a:tblPr firstRow="1" bandRow="1">
                <a:tableStyleId>{5C22544A-7EE6-4342-B048-85BDC9FD1C3A}</a:tableStyleId>
              </a:tblPr>
              <a:tblGrid>
                <a:gridCol w="1632479">
                  <a:extLst>
                    <a:ext uri="{9D8B030D-6E8A-4147-A177-3AD203B41FA5}">
                      <a16:colId xmlns:a16="http://schemas.microsoft.com/office/drawing/2014/main" val="1257980930"/>
                    </a:ext>
                  </a:extLst>
                </a:gridCol>
                <a:gridCol w="1632479">
                  <a:extLst>
                    <a:ext uri="{9D8B030D-6E8A-4147-A177-3AD203B41FA5}">
                      <a16:colId xmlns:a16="http://schemas.microsoft.com/office/drawing/2014/main" val="3843866176"/>
                    </a:ext>
                  </a:extLst>
                </a:gridCol>
                <a:gridCol w="1632479">
                  <a:extLst>
                    <a:ext uri="{9D8B030D-6E8A-4147-A177-3AD203B41FA5}">
                      <a16:colId xmlns:a16="http://schemas.microsoft.com/office/drawing/2014/main" val="3868449964"/>
                    </a:ext>
                  </a:extLst>
                </a:gridCol>
              </a:tblGrid>
              <a:tr h="828675">
                <a:tc>
                  <a:txBody>
                    <a:bodyPr/>
                    <a:lstStyle/>
                    <a:p>
                      <a:r>
                        <a:rPr lang="en-GB" dirty="0"/>
                        <a:t>Startup Costs (One‑off Initial Costs)</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383299705"/>
                  </a:ext>
                </a:extLst>
              </a:tr>
              <a:tr h="828675">
                <a:tc>
                  <a:txBody>
                    <a:bodyPr/>
                    <a:lstStyle/>
                    <a:p>
                      <a:r>
                        <a:rPr lang="en-GB" dirty="0"/>
                        <a:t>Professional cleaning machine</a:t>
                      </a:r>
                    </a:p>
                  </a:txBody>
                  <a:tcPr/>
                </a:tc>
                <a:tc>
                  <a:txBody>
                    <a:bodyPr/>
                    <a:lstStyle/>
                    <a:p>
                      <a:pPr>
                        <a:buNone/>
                      </a:pPr>
                      <a:r>
                        <a:rPr lang="en-GB" dirty="0"/>
                        <a:t>2,500</a:t>
                      </a:r>
                    </a:p>
                  </a:txBody>
                  <a:tcPr anchor="ctr"/>
                </a:tc>
                <a:tc>
                  <a:txBody>
                    <a:bodyPr/>
                    <a:lstStyle/>
                    <a:p>
                      <a:pPr>
                        <a:buNone/>
                      </a:pPr>
                      <a:r>
                        <a:rPr lang="en-GB" dirty="0"/>
                        <a:t>Main extraction machine</a:t>
                      </a:r>
                    </a:p>
                  </a:txBody>
                  <a:tcPr anchor="ctr"/>
                </a:tc>
                <a:extLst>
                  <a:ext uri="{0D108BD9-81ED-4DB2-BD59-A6C34878D82A}">
                    <a16:rowId xmlns:a16="http://schemas.microsoft.com/office/drawing/2014/main" val="862603821"/>
                  </a:ext>
                </a:extLst>
              </a:tr>
              <a:tr h="828675">
                <a:tc>
                  <a:txBody>
                    <a:bodyPr/>
                    <a:lstStyle/>
                    <a:p>
                      <a:pPr>
                        <a:buNone/>
                      </a:pPr>
                      <a:r>
                        <a:rPr lang="en-GB" dirty="0"/>
                        <a:t>Upholstery/mattress tools</a:t>
                      </a:r>
                    </a:p>
                  </a:txBody>
                  <a:tcPr anchor="ctr"/>
                </a:tc>
                <a:tc>
                  <a:txBody>
                    <a:bodyPr/>
                    <a:lstStyle/>
                    <a:p>
                      <a:pPr>
                        <a:buNone/>
                      </a:pPr>
                      <a:r>
                        <a:rPr lang="en-GB"/>
                        <a:t>800</a:t>
                      </a:r>
                    </a:p>
                  </a:txBody>
                  <a:tcPr anchor="ctr"/>
                </a:tc>
                <a:tc>
                  <a:txBody>
                    <a:bodyPr/>
                    <a:lstStyle/>
                    <a:p>
                      <a:pPr>
                        <a:buNone/>
                      </a:pPr>
                      <a:r>
                        <a:rPr lang="en-GB" dirty="0"/>
                        <a:t>Attachments, hoses, accessories</a:t>
                      </a:r>
                    </a:p>
                  </a:txBody>
                  <a:tcPr anchor="ctr"/>
                </a:tc>
                <a:extLst>
                  <a:ext uri="{0D108BD9-81ED-4DB2-BD59-A6C34878D82A}">
                    <a16:rowId xmlns:a16="http://schemas.microsoft.com/office/drawing/2014/main" val="671187390"/>
                  </a:ext>
                </a:extLst>
              </a:tr>
              <a:tr h="828675">
                <a:tc>
                  <a:txBody>
                    <a:bodyPr/>
                    <a:lstStyle/>
                    <a:p>
                      <a:pPr>
                        <a:buNone/>
                      </a:pPr>
                      <a:r>
                        <a:rPr lang="en-GB"/>
                        <a:t>Eco‑friendly chemicals &amp; supplies</a:t>
                      </a:r>
                    </a:p>
                  </a:txBody>
                  <a:tcPr anchor="ctr"/>
                </a:tc>
                <a:tc>
                  <a:txBody>
                    <a:bodyPr/>
                    <a:lstStyle/>
                    <a:p>
                      <a:pPr>
                        <a:buNone/>
                      </a:pPr>
                      <a:r>
                        <a:rPr lang="en-GB"/>
                        <a:t>400</a:t>
                      </a:r>
                    </a:p>
                  </a:txBody>
                  <a:tcPr anchor="ctr"/>
                </a:tc>
                <a:tc>
                  <a:txBody>
                    <a:bodyPr/>
                    <a:lstStyle/>
                    <a:p>
                      <a:pPr>
                        <a:buNone/>
                      </a:pPr>
                      <a:r>
                        <a:rPr lang="en-GB" dirty="0"/>
                        <a:t>Initial stock</a:t>
                      </a:r>
                    </a:p>
                  </a:txBody>
                  <a:tcPr anchor="ctr"/>
                </a:tc>
                <a:extLst>
                  <a:ext uri="{0D108BD9-81ED-4DB2-BD59-A6C34878D82A}">
                    <a16:rowId xmlns:a16="http://schemas.microsoft.com/office/drawing/2014/main" val="834485953"/>
                  </a:ext>
                </a:extLst>
              </a:tr>
              <a:tr h="580073">
                <a:tc>
                  <a:txBody>
                    <a:bodyPr/>
                    <a:lstStyle/>
                    <a:p>
                      <a:pPr>
                        <a:buNone/>
                      </a:pPr>
                      <a:r>
                        <a:rPr lang="en-GB"/>
                        <a:t>Website &amp; branding</a:t>
                      </a:r>
                    </a:p>
                  </a:txBody>
                  <a:tcPr anchor="ctr"/>
                </a:tc>
                <a:tc>
                  <a:txBody>
                    <a:bodyPr/>
                    <a:lstStyle/>
                    <a:p>
                      <a:pPr>
                        <a:buNone/>
                      </a:pPr>
                      <a:r>
                        <a:rPr lang="en-GB" dirty="0"/>
                        <a:t>300</a:t>
                      </a:r>
                    </a:p>
                  </a:txBody>
                  <a:tcPr anchor="ctr"/>
                </a:tc>
                <a:tc>
                  <a:txBody>
                    <a:bodyPr/>
                    <a:lstStyle/>
                    <a:p>
                      <a:pPr>
                        <a:buNone/>
                      </a:pPr>
                      <a:r>
                        <a:rPr lang="en-GB"/>
                        <a:t>Domain, hosting, logo</a:t>
                      </a:r>
                    </a:p>
                  </a:txBody>
                  <a:tcPr anchor="ctr"/>
                </a:tc>
                <a:extLst>
                  <a:ext uri="{0D108BD9-81ED-4DB2-BD59-A6C34878D82A}">
                    <a16:rowId xmlns:a16="http://schemas.microsoft.com/office/drawing/2014/main" val="204199164"/>
                  </a:ext>
                </a:extLst>
              </a:tr>
              <a:tr h="580073">
                <a:tc>
                  <a:txBody>
                    <a:bodyPr/>
                    <a:lstStyle/>
                    <a:p>
                      <a:pPr>
                        <a:buNone/>
                      </a:pPr>
                      <a:r>
                        <a:rPr lang="en-GB"/>
                        <a:t>Insurance (public liability)</a:t>
                      </a:r>
                    </a:p>
                  </a:txBody>
                  <a:tcPr anchor="ctr"/>
                </a:tc>
                <a:tc>
                  <a:txBody>
                    <a:bodyPr/>
                    <a:lstStyle/>
                    <a:p>
                      <a:pPr>
                        <a:buNone/>
                      </a:pPr>
                      <a:r>
                        <a:rPr lang="en-GB"/>
                        <a:t>250</a:t>
                      </a:r>
                    </a:p>
                  </a:txBody>
                  <a:tcPr anchor="ctr"/>
                </a:tc>
                <a:tc>
                  <a:txBody>
                    <a:bodyPr/>
                    <a:lstStyle/>
                    <a:p>
                      <a:pPr>
                        <a:buNone/>
                      </a:pPr>
                      <a:r>
                        <a:rPr lang="en-GB"/>
                        <a:t>First-year coverage</a:t>
                      </a:r>
                    </a:p>
                  </a:txBody>
                  <a:tcPr anchor="ctr"/>
                </a:tc>
                <a:extLst>
                  <a:ext uri="{0D108BD9-81ED-4DB2-BD59-A6C34878D82A}">
                    <a16:rowId xmlns:a16="http://schemas.microsoft.com/office/drawing/2014/main" val="3922639261"/>
                  </a:ext>
                </a:extLst>
              </a:tr>
              <a:tr h="580073">
                <a:tc>
                  <a:txBody>
                    <a:bodyPr/>
                    <a:lstStyle/>
                    <a:p>
                      <a:pPr>
                        <a:buNone/>
                      </a:pPr>
                      <a:r>
                        <a:rPr lang="en-GB"/>
                        <a:t>Training &amp; certifications</a:t>
                      </a:r>
                    </a:p>
                  </a:txBody>
                  <a:tcPr anchor="ctr"/>
                </a:tc>
                <a:tc>
                  <a:txBody>
                    <a:bodyPr/>
                    <a:lstStyle/>
                    <a:p>
                      <a:pPr>
                        <a:buNone/>
                      </a:pPr>
                      <a:r>
                        <a:rPr lang="en-GB"/>
                        <a:t>200</a:t>
                      </a:r>
                    </a:p>
                  </a:txBody>
                  <a:tcPr anchor="ctr"/>
                </a:tc>
                <a:tc>
                  <a:txBody>
                    <a:bodyPr/>
                    <a:lstStyle/>
                    <a:p>
                      <a:pPr>
                        <a:buNone/>
                      </a:pPr>
                      <a:r>
                        <a:rPr lang="en-GB"/>
                        <a:t>COSHH, safety training</a:t>
                      </a:r>
                    </a:p>
                  </a:txBody>
                  <a:tcPr anchor="ctr"/>
                </a:tc>
                <a:extLst>
                  <a:ext uri="{0D108BD9-81ED-4DB2-BD59-A6C34878D82A}">
                    <a16:rowId xmlns:a16="http://schemas.microsoft.com/office/drawing/2014/main" val="2215778819"/>
                  </a:ext>
                </a:extLst>
              </a:tr>
              <a:tr h="580073">
                <a:tc>
                  <a:txBody>
                    <a:bodyPr/>
                    <a:lstStyle/>
                    <a:p>
                      <a:pPr>
                        <a:buNone/>
                      </a:pPr>
                      <a:r>
                        <a:rPr lang="en-GB" b="1"/>
                        <a:t>Total Startup Costs</a:t>
                      </a:r>
                      <a:endParaRPr lang="en-GB"/>
                    </a:p>
                  </a:txBody>
                  <a:tcPr anchor="ctr"/>
                </a:tc>
                <a:tc>
                  <a:txBody>
                    <a:bodyPr/>
                    <a:lstStyle/>
                    <a:p>
                      <a:pPr>
                        <a:buNone/>
                      </a:pPr>
                      <a:r>
                        <a:rPr lang="en-GB" b="1"/>
                        <a:t>4,450</a:t>
                      </a:r>
                      <a:endParaRPr lang="en-GB"/>
                    </a:p>
                  </a:txBody>
                  <a:tcPr anchor="ctr"/>
                </a:tc>
                <a:tc>
                  <a:txBody>
                    <a:bodyPr/>
                    <a:lstStyle/>
                    <a:p>
                      <a:pPr>
                        <a:buNone/>
                      </a:pPr>
                      <a:endParaRPr lang="en-GB" dirty="0"/>
                    </a:p>
                  </a:txBody>
                  <a:tcPr anchor="ctr"/>
                </a:tc>
                <a:extLst>
                  <a:ext uri="{0D108BD9-81ED-4DB2-BD59-A6C34878D82A}">
                    <a16:rowId xmlns:a16="http://schemas.microsoft.com/office/drawing/2014/main" val="1334196130"/>
                  </a:ext>
                </a:extLst>
              </a:tr>
            </a:tbl>
          </a:graphicData>
        </a:graphic>
      </p:graphicFrame>
      <p:graphicFrame>
        <p:nvGraphicFramePr>
          <p:cNvPr id="16" name="Table 15">
            <a:extLst>
              <a:ext uri="{FF2B5EF4-FFF2-40B4-BE49-F238E27FC236}">
                <a16:creationId xmlns:a16="http://schemas.microsoft.com/office/drawing/2014/main" id="{09CF6AAE-A55F-0156-A3E0-9D5E9E270AEC}"/>
              </a:ext>
            </a:extLst>
          </p:cNvPr>
          <p:cNvGraphicFramePr>
            <a:graphicFrameLocks noGrp="1"/>
          </p:cNvGraphicFramePr>
          <p:nvPr>
            <p:extLst>
              <p:ext uri="{D42A27DB-BD31-4B8C-83A1-F6EECF244321}">
                <p14:modId xmlns:p14="http://schemas.microsoft.com/office/powerpoint/2010/main" val="2788811345"/>
              </p:ext>
            </p:extLst>
          </p:nvPr>
        </p:nvGraphicFramePr>
        <p:xfrm>
          <a:off x="6309360" y="422910"/>
          <a:ext cx="5316537" cy="6012179"/>
        </p:xfrm>
        <a:graphic>
          <a:graphicData uri="http://schemas.openxmlformats.org/drawingml/2006/table">
            <a:tbl>
              <a:tblPr firstRow="1" bandRow="1">
                <a:tableStyleId>{5C22544A-7EE6-4342-B048-85BDC9FD1C3A}</a:tableStyleId>
              </a:tblPr>
              <a:tblGrid>
                <a:gridCol w="1772179">
                  <a:extLst>
                    <a:ext uri="{9D8B030D-6E8A-4147-A177-3AD203B41FA5}">
                      <a16:colId xmlns:a16="http://schemas.microsoft.com/office/drawing/2014/main" val="1966800838"/>
                    </a:ext>
                  </a:extLst>
                </a:gridCol>
                <a:gridCol w="1405361">
                  <a:extLst>
                    <a:ext uri="{9D8B030D-6E8A-4147-A177-3AD203B41FA5}">
                      <a16:colId xmlns:a16="http://schemas.microsoft.com/office/drawing/2014/main" val="3757919690"/>
                    </a:ext>
                  </a:extLst>
                </a:gridCol>
                <a:gridCol w="2138997">
                  <a:extLst>
                    <a:ext uri="{9D8B030D-6E8A-4147-A177-3AD203B41FA5}">
                      <a16:colId xmlns:a16="http://schemas.microsoft.com/office/drawing/2014/main" val="3598068093"/>
                    </a:ext>
                  </a:extLst>
                </a:gridCol>
              </a:tblGrid>
              <a:tr h="823972">
                <a:tc>
                  <a:txBody>
                    <a:bodyPr/>
                    <a:lstStyle/>
                    <a:p>
                      <a:pPr>
                        <a:buNone/>
                      </a:pPr>
                      <a:r>
                        <a:rPr lang="en-GB" dirty="0"/>
                        <a:t>Fixed Costs Category</a:t>
                      </a:r>
                    </a:p>
                  </a:txBody>
                  <a:tcPr anchor="ctr"/>
                </a:tc>
                <a:tc>
                  <a:txBody>
                    <a:bodyPr/>
                    <a:lstStyle/>
                    <a:p>
                      <a:pPr>
                        <a:buNone/>
                      </a:pPr>
                      <a:r>
                        <a:rPr lang="en-GB"/>
                        <a:t>Monthly (£)</a:t>
                      </a:r>
                    </a:p>
                  </a:txBody>
                  <a:tcPr anchor="ctr"/>
                </a:tc>
                <a:tc>
                  <a:txBody>
                    <a:bodyPr/>
                    <a:lstStyle/>
                    <a:p>
                      <a:pPr>
                        <a:buNone/>
                      </a:pPr>
                      <a:r>
                        <a:rPr lang="en-GB"/>
                        <a:t>Notes</a:t>
                      </a:r>
                    </a:p>
                  </a:txBody>
                  <a:tcPr anchor="ctr"/>
                </a:tc>
                <a:extLst>
                  <a:ext uri="{0D108BD9-81ED-4DB2-BD59-A6C34878D82A}">
                    <a16:rowId xmlns:a16="http://schemas.microsoft.com/office/drawing/2014/main" val="554440609"/>
                  </a:ext>
                </a:extLst>
              </a:tr>
              <a:tr h="1040002">
                <a:tc>
                  <a:txBody>
                    <a:bodyPr/>
                    <a:lstStyle/>
                    <a:p>
                      <a:pPr>
                        <a:buNone/>
                      </a:pPr>
                      <a:r>
                        <a:rPr lang="en-GB"/>
                        <a:t>Fuel &amp; transport</a:t>
                      </a:r>
                    </a:p>
                  </a:txBody>
                  <a:tcPr anchor="ctr"/>
                </a:tc>
                <a:tc>
                  <a:txBody>
                    <a:bodyPr/>
                    <a:lstStyle/>
                    <a:p>
                      <a:pPr>
                        <a:buNone/>
                      </a:pPr>
                      <a:r>
                        <a:rPr lang="en-GB"/>
                        <a:t>150</a:t>
                      </a:r>
                    </a:p>
                  </a:txBody>
                  <a:tcPr anchor="ctr"/>
                </a:tc>
                <a:tc>
                  <a:txBody>
                    <a:bodyPr/>
                    <a:lstStyle/>
                    <a:p>
                      <a:pPr>
                        <a:buNone/>
                      </a:pPr>
                      <a:r>
                        <a:rPr lang="en-GB"/>
                        <a:t>Travel to customer locations</a:t>
                      </a:r>
                    </a:p>
                  </a:txBody>
                  <a:tcPr anchor="ctr"/>
                </a:tc>
                <a:extLst>
                  <a:ext uri="{0D108BD9-81ED-4DB2-BD59-A6C34878D82A}">
                    <a16:rowId xmlns:a16="http://schemas.microsoft.com/office/drawing/2014/main" val="510333769"/>
                  </a:ext>
                </a:extLst>
              </a:tr>
              <a:tr h="852317">
                <a:tc>
                  <a:txBody>
                    <a:bodyPr/>
                    <a:lstStyle/>
                    <a:p>
                      <a:pPr>
                        <a:buNone/>
                      </a:pPr>
                      <a:r>
                        <a:rPr lang="en-GB"/>
                        <a:t>Phone &amp; internet</a:t>
                      </a:r>
                    </a:p>
                  </a:txBody>
                  <a:tcPr anchor="ctr"/>
                </a:tc>
                <a:tc>
                  <a:txBody>
                    <a:bodyPr/>
                    <a:lstStyle/>
                    <a:p>
                      <a:pPr>
                        <a:buNone/>
                      </a:pPr>
                      <a:r>
                        <a:rPr lang="en-GB"/>
                        <a:t>40</a:t>
                      </a:r>
                    </a:p>
                  </a:txBody>
                  <a:tcPr anchor="ctr"/>
                </a:tc>
                <a:tc>
                  <a:txBody>
                    <a:bodyPr/>
                    <a:lstStyle/>
                    <a:p>
                      <a:pPr>
                        <a:buNone/>
                      </a:pPr>
                      <a:r>
                        <a:rPr lang="en-GB" dirty="0"/>
                        <a:t>Business communication</a:t>
                      </a:r>
                    </a:p>
                  </a:txBody>
                  <a:tcPr anchor="ctr"/>
                </a:tc>
                <a:extLst>
                  <a:ext uri="{0D108BD9-81ED-4DB2-BD59-A6C34878D82A}">
                    <a16:rowId xmlns:a16="http://schemas.microsoft.com/office/drawing/2014/main" val="2081997004"/>
                  </a:ext>
                </a:extLst>
              </a:tr>
              <a:tr h="823972">
                <a:tc>
                  <a:txBody>
                    <a:bodyPr/>
                    <a:lstStyle/>
                    <a:p>
                      <a:pPr>
                        <a:buNone/>
                      </a:pPr>
                      <a:r>
                        <a:rPr lang="en-GB"/>
                        <a:t>Marketing/ads</a:t>
                      </a:r>
                    </a:p>
                  </a:txBody>
                  <a:tcPr anchor="ctr"/>
                </a:tc>
                <a:tc>
                  <a:txBody>
                    <a:bodyPr/>
                    <a:lstStyle/>
                    <a:p>
                      <a:pPr>
                        <a:buNone/>
                      </a:pPr>
                      <a:r>
                        <a:rPr lang="en-GB"/>
                        <a:t>80</a:t>
                      </a:r>
                    </a:p>
                  </a:txBody>
                  <a:tcPr anchor="ctr"/>
                </a:tc>
                <a:tc>
                  <a:txBody>
                    <a:bodyPr/>
                    <a:lstStyle/>
                    <a:p>
                      <a:pPr>
                        <a:buNone/>
                      </a:pPr>
                      <a:r>
                        <a:rPr lang="en-GB"/>
                        <a:t>Google Ads, social media</a:t>
                      </a:r>
                    </a:p>
                  </a:txBody>
                  <a:tcPr anchor="ctr"/>
                </a:tc>
                <a:extLst>
                  <a:ext uri="{0D108BD9-81ED-4DB2-BD59-A6C34878D82A}">
                    <a16:rowId xmlns:a16="http://schemas.microsoft.com/office/drawing/2014/main" val="196835325"/>
                  </a:ext>
                </a:extLst>
              </a:tr>
              <a:tr h="823972">
                <a:tc>
                  <a:txBody>
                    <a:bodyPr/>
                    <a:lstStyle/>
                    <a:p>
                      <a:pPr>
                        <a:buNone/>
                      </a:pPr>
                      <a:r>
                        <a:rPr lang="en-GB"/>
                        <a:t>Equipment maintenance</a:t>
                      </a:r>
                    </a:p>
                  </a:txBody>
                  <a:tcPr anchor="ctr"/>
                </a:tc>
                <a:tc>
                  <a:txBody>
                    <a:bodyPr/>
                    <a:lstStyle/>
                    <a:p>
                      <a:pPr>
                        <a:buNone/>
                      </a:pPr>
                      <a:r>
                        <a:rPr lang="en-GB"/>
                        <a:t>30</a:t>
                      </a:r>
                    </a:p>
                  </a:txBody>
                  <a:tcPr anchor="ctr"/>
                </a:tc>
                <a:tc>
                  <a:txBody>
                    <a:bodyPr/>
                    <a:lstStyle/>
                    <a:p>
                      <a:pPr>
                        <a:buNone/>
                      </a:pPr>
                      <a:r>
                        <a:rPr lang="en-GB"/>
                        <a:t>Filters, repairs</a:t>
                      </a:r>
                    </a:p>
                  </a:txBody>
                  <a:tcPr anchor="ctr"/>
                </a:tc>
                <a:extLst>
                  <a:ext uri="{0D108BD9-81ED-4DB2-BD59-A6C34878D82A}">
                    <a16:rowId xmlns:a16="http://schemas.microsoft.com/office/drawing/2014/main" val="3180313807"/>
                  </a:ext>
                </a:extLst>
              </a:tr>
              <a:tr h="823972">
                <a:tc>
                  <a:txBody>
                    <a:bodyPr/>
                    <a:lstStyle/>
                    <a:p>
                      <a:pPr>
                        <a:buNone/>
                      </a:pPr>
                      <a:r>
                        <a:rPr lang="en-GB"/>
                        <a:t>Insurance (amortised)</a:t>
                      </a:r>
                    </a:p>
                  </a:txBody>
                  <a:tcPr anchor="ctr"/>
                </a:tc>
                <a:tc>
                  <a:txBody>
                    <a:bodyPr/>
                    <a:lstStyle/>
                    <a:p>
                      <a:pPr>
                        <a:buNone/>
                      </a:pPr>
                      <a:r>
                        <a:rPr lang="en-GB"/>
                        <a:t>20</a:t>
                      </a:r>
                    </a:p>
                  </a:txBody>
                  <a:tcPr anchor="ctr"/>
                </a:tc>
                <a:tc>
                  <a:txBody>
                    <a:bodyPr/>
                    <a:lstStyle/>
                    <a:p>
                      <a:pPr>
                        <a:buNone/>
                      </a:pPr>
                      <a:r>
                        <a:rPr lang="en-GB"/>
                        <a:t>Spread monthly</a:t>
                      </a:r>
                    </a:p>
                  </a:txBody>
                  <a:tcPr anchor="ctr"/>
                </a:tc>
                <a:extLst>
                  <a:ext uri="{0D108BD9-81ED-4DB2-BD59-A6C34878D82A}">
                    <a16:rowId xmlns:a16="http://schemas.microsoft.com/office/drawing/2014/main" val="2492362218"/>
                  </a:ext>
                </a:extLst>
              </a:tr>
              <a:tr h="823972">
                <a:tc>
                  <a:txBody>
                    <a:bodyPr/>
                    <a:lstStyle/>
                    <a:p>
                      <a:pPr>
                        <a:buNone/>
                      </a:pPr>
                      <a:r>
                        <a:rPr lang="en-GB" b="1"/>
                        <a:t>Total Fixed Costs</a:t>
                      </a:r>
                      <a:endParaRPr lang="en-GB"/>
                    </a:p>
                  </a:txBody>
                  <a:tcPr anchor="ctr"/>
                </a:tc>
                <a:tc>
                  <a:txBody>
                    <a:bodyPr/>
                    <a:lstStyle/>
                    <a:p>
                      <a:pPr>
                        <a:buNone/>
                      </a:pPr>
                      <a:r>
                        <a:rPr lang="en-GB" b="1"/>
                        <a:t>320</a:t>
                      </a:r>
                      <a:endParaRPr lang="en-GB"/>
                    </a:p>
                  </a:txBody>
                  <a:tcPr anchor="ctr"/>
                </a:tc>
                <a:tc>
                  <a:txBody>
                    <a:bodyPr/>
                    <a:lstStyle/>
                    <a:p>
                      <a:endParaRPr lang="en-GB" dirty="0"/>
                    </a:p>
                  </a:txBody>
                  <a:tcPr/>
                </a:tc>
                <a:extLst>
                  <a:ext uri="{0D108BD9-81ED-4DB2-BD59-A6C34878D82A}">
                    <a16:rowId xmlns:a16="http://schemas.microsoft.com/office/drawing/2014/main" val="55274034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24" name="Rectangle 23">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6" name="Rectangle 25">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00764F73-9482-2B06-538E-05684A5CF56D}"/>
              </a:ext>
            </a:extLst>
          </p:cNvPr>
          <p:cNvSpPr txBox="1"/>
          <p:nvPr/>
        </p:nvSpPr>
        <p:spPr>
          <a:xfrm>
            <a:off x="755484" y="2459116"/>
            <a:ext cx="3702579" cy="352482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Break‑Even Analysis</a:t>
            </a:r>
          </a:p>
          <a:p>
            <a:pPr indent="-228600">
              <a:lnSpc>
                <a:spcPct val="90000"/>
              </a:lnSpc>
              <a:spcAft>
                <a:spcPts val="600"/>
              </a:spcAft>
              <a:buFont typeface="Arial" panose="020B0604020202020204" pitchFamily="34" charset="0"/>
              <a:buChar char="•"/>
            </a:pPr>
            <a:r>
              <a:rPr lang="en-US" sz="2000">
                <a:solidFill>
                  <a:srgbClr val="FFFFFF"/>
                </a:solidFill>
                <a:effectLst/>
              </a:rPr>
              <a:t>Average price per service: </a:t>
            </a:r>
            <a:r>
              <a:rPr lang="en-US" sz="2000" b="1">
                <a:solidFill>
                  <a:srgbClr val="FFFFFF"/>
                </a:solidFill>
                <a:effectLst/>
              </a:rPr>
              <a:t>£65</a:t>
            </a:r>
            <a:endParaRPr lang="en-US" sz="2000">
              <a:solidFill>
                <a:srgbClr val="FFFFFF"/>
              </a:solidFill>
            </a:endParaRPr>
          </a:p>
          <a:p>
            <a:pPr indent="-228600">
              <a:lnSpc>
                <a:spcPct val="90000"/>
              </a:lnSpc>
              <a:spcAft>
                <a:spcPts val="600"/>
              </a:spcAft>
              <a:buFont typeface="Arial" panose="020B0604020202020204" pitchFamily="34" charset="0"/>
              <a:buChar char="•"/>
            </a:pPr>
            <a:r>
              <a:rPr lang="en-US" sz="2000">
                <a:solidFill>
                  <a:srgbClr val="FFFFFF"/>
                </a:solidFill>
                <a:effectLst/>
              </a:rPr>
              <a:t>Variable cost per service: </a:t>
            </a:r>
            <a:r>
              <a:rPr lang="en-US" sz="2000" b="1">
                <a:solidFill>
                  <a:srgbClr val="FFFFFF"/>
                </a:solidFill>
                <a:effectLst/>
              </a:rPr>
              <a:t>£10</a:t>
            </a:r>
            <a:endParaRPr lang="en-US" sz="2000">
              <a:solidFill>
                <a:srgbClr val="FFFFFF"/>
              </a:solidFill>
            </a:endParaRPr>
          </a:p>
          <a:p>
            <a:pPr indent="-228600">
              <a:lnSpc>
                <a:spcPct val="90000"/>
              </a:lnSpc>
              <a:spcAft>
                <a:spcPts val="600"/>
              </a:spcAft>
              <a:buFont typeface="Arial" panose="020B0604020202020204" pitchFamily="34" charset="0"/>
              <a:buChar char="•"/>
            </a:pPr>
            <a:r>
              <a:rPr lang="en-US" sz="2000">
                <a:solidFill>
                  <a:srgbClr val="FFFFFF"/>
                </a:solidFill>
                <a:effectLst/>
              </a:rPr>
              <a:t>Monthly fixed costs: </a:t>
            </a:r>
            <a:r>
              <a:rPr lang="en-US" sz="2000" b="1">
                <a:solidFill>
                  <a:srgbClr val="FFFFFF"/>
                </a:solidFill>
                <a:effectLst/>
              </a:rPr>
              <a:t>£320</a:t>
            </a:r>
            <a:endParaRPr lang="en-US" sz="2000">
              <a:solidFill>
                <a:srgbClr val="FFFFFF"/>
              </a:solidFill>
            </a:endParaRPr>
          </a:p>
          <a:p>
            <a:pPr indent="-228600">
              <a:lnSpc>
                <a:spcPct val="90000"/>
              </a:lnSpc>
              <a:spcAft>
                <a:spcPts val="600"/>
              </a:spcAft>
              <a:buFont typeface="Arial" panose="020B0604020202020204" pitchFamily="34" charset="0"/>
              <a:buChar char="•"/>
            </a:pPr>
            <a:r>
              <a:rPr lang="en-US" sz="2000">
                <a:solidFill>
                  <a:srgbClr val="FFFFFF"/>
                </a:solidFill>
                <a:effectLst/>
              </a:rPr>
              <a:t>Break‑even point: </a:t>
            </a:r>
            <a:r>
              <a:rPr lang="en-US" sz="2000" b="1">
                <a:solidFill>
                  <a:srgbClr val="FFFFFF"/>
                </a:solidFill>
                <a:effectLst/>
              </a:rPr>
              <a:t>6 services per month</a:t>
            </a:r>
            <a:endParaRPr lang="en-US" sz="2000">
              <a:solidFill>
                <a:srgbClr val="FFFFFF"/>
              </a:solidFill>
            </a:endParaRPr>
          </a:p>
          <a:p>
            <a:pPr indent="-228600">
              <a:lnSpc>
                <a:spcPct val="90000"/>
              </a:lnSpc>
              <a:spcAft>
                <a:spcPts val="600"/>
              </a:spcAft>
              <a:buFont typeface="Arial" panose="020B0604020202020204" pitchFamily="34" charset="0"/>
              <a:buChar char="•"/>
            </a:pPr>
            <a:r>
              <a:rPr lang="en-US" sz="2000">
                <a:solidFill>
                  <a:srgbClr val="FFFFFF"/>
                </a:solidFill>
                <a:effectLst/>
              </a:rPr>
              <a:t>Full break‑even (including startup costs): </a:t>
            </a:r>
            <a:r>
              <a:rPr lang="en-US" sz="2000" b="1">
                <a:solidFill>
                  <a:srgbClr val="FFFFFF"/>
                </a:solidFill>
                <a:effectLst/>
              </a:rPr>
              <a:t>Month 7</a:t>
            </a:r>
            <a:endParaRPr lang="en-US" sz="2000">
              <a:solidFill>
                <a:srgbClr val="FFFFFF"/>
              </a:solidFill>
            </a:endParaRPr>
          </a:p>
        </p:txBody>
      </p:sp>
      <p:graphicFrame>
        <p:nvGraphicFramePr>
          <p:cNvPr id="9" name="Table 8">
            <a:extLst>
              <a:ext uri="{FF2B5EF4-FFF2-40B4-BE49-F238E27FC236}">
                <a16:creationId xmlns:a16="http://schemas.microsoft.com/office/drawing/2014/main" id="{F8DC7ECA-339B-A121-51DD-506E98B113E2}"/>
              </a:ext>
            </a:extLst>
          </p:cNvPr>
          <p:cNvGraphicFramePr>
            <a:graphicFrameLocks noGrp="1"/>
          </p:cNvGraphicFramePr>
          <p:nvPr>
            <p:extLst>
              <p:ext uri="{D42A27DB-BD31-4B8C-83A1-F6EECF244321}">
                <p14:modId xmlns:p14="http://schemas.microsoft.com/office/powerpoint/2010/main" val="981885095"/>
              </p:ext>
            </p:extLst>
          </p:nvPr>
        </p:nvGraphicFramePr>
        <p:xfrm>
          <a:off x="6005304" y="2240884"/>
          <a:ext cx="5407004" cy="2376234"/>
        </p:xfrm>
        <a:graphic>
          <a:graphicData uri="http://schemas.openxmlformats.org/drawingml/2006/table">
            <a:tbl>
              <a:tblPr>
                <a:noFill/>
              </a:tblPr>
              <a:tblGrid>
                <a:gridCol w="998276">
                  <a:extLst>
                    <a:ext uri="{9D8B030D-6E8A-4147-A177-3AD203B41FA5}">
                      <a16:colId xmlns:a16="http://schemas.microsoft.com/office/drawing/2014/main" val="3473338313"/>
                    </a:ext>
                  </a:extLst>
                </a:gridCol>
                <a:gridCol w="638828">
                  <a:extLst>
                    <a:ext uri="{9D8B030D-6E8A-4147-A177-3AD203B41FA5}">
                      <a16:colId xmlns:a16="http://schemas.microsoft.com/office/drawing/2014/main" val="2808337637"/>
                    </a:ext>
                  </a:extLst>
                </a:gridCol>
                <a:gridCol w="753980">
                  <a:extLst>
                    <a:ext uri="{9D8B030D-6E8A-4147-A177-3AD203B41FA5}">
                      <a16:colId xmlns:a16="http://schemas.microsoft.com/office/drawing/2014/main" val="454548024"/>
                    </a:ext>
                  </a:extLst>
                </a:gridCol>
                <a:gridCol w="753980">
                  <a:extLst>
                    <a:ext uri="{9D8B030D-6E8A-4147-A177-3AD203B41FA5}">
                      <a16:colId xmlns:a16="http://schemas.microsoft.com/office/drawing/2014/main" val="1439890031"/>
                    </a:ext>
                  </a:extLst>
                </a:gridCol>
                <a:gridCol w="753980">
                  <a:extLst>
                    <a:ext uri="{9D8B030D-6E8A-4147-A177-3AD203B41FA5}">
                      <a16:colId xmlns:a16="http://schemas.microsoft.com/office/drawing/2014/main" val="2507629597"/>
                    </a:ext>
                  </a:extLst>
                </a:gridCol>
                <a:gridCol w="753980">
                  <a:extLst>
                    <a:ext uri="{9D8B030D-6E8A-4147-A177-3AD203B41FA5}">
                      <a16:colId xmlns:a16="http://schemas.microsoft.com/office/drawing/2014/main" val="1851012209"/>
                    </a:ext>
                  </a:extLst>
                </a:gridCol>
                <a:gridCol w="753980">
                  <a:extLst>
                    <a:ext uri="{9D8B030D-6E8A-4147-A177-3AD203B41FA5}">
                      <a16:colId xmlns:a16="http://schemas.microsoft.com/office/drawing/2014/main" val="777738071"/>
                    </a:ext>
                  </a:extLst>
                </a:gridCol>
              </a:tblGrid>
              <a:tr h="541368">
                <a:tc>
                  <a:txBody>
                    <a:bodyPr/>
                    <a:lstStyle/>
                    <a:p>
                      <a:pPr>
                        <a:buNone/>
                      </a:pPr>
                      <a:r>
                        <a:rPr lang="en-GB" sz="1100" b="1">
                          <a:solidFill>
                            <a:schemeClr val="tx1">
                              <a:lumMod val="85000"/>
                              <a:lumOff val="15000"/>
                            </a:schemeClr>
                          </a:solidFill>
                        </a:rPr>
                        <a:t>Variable Cost</a:t>
                      </a:r>
                      <a:endParaRPr lang="en-GB" sz="1100">
                        <a:solidFill>
                          <a:schemeClr val="tx1">
                            <a:lumMod val="85000"/>
                            <a:lumOff val="15000"/>
                          </a:schemeClr>
                        </a:solidFill>
                      </a:endParaRPr>
                    </a:p>
                  </a:txBody>
                  <a:tcPr marL="154972" marR="92983" marT="92983" marB="92983" anchor="ctr">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b="1">
                          <a:solidFill>
                            <a:schemeClr val="tx1">
                              <a:lumMod val="85000"/>
                              <a:lumOff val="15000"/>
                            </a:schemeClr>
                          </a:solidFill>
                        </a:rPr>
                        <a:t>Jan</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b="1">
                          <a:solidFill>
                            <a:schemeClr val="tx1">
                              <a:lumMod val="85000"/>
                              <a:lumOff val="15000"/>
                            </a:schemeClr>
                          </a:solidFill>
                        </a:rPr>
                        <a:t>Feb</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b="1">
                          <a:solidFill>
                            <a:schemeClr val="tx1">
                              <a:lumMod val="85000"/>
                              <a:lumOff val="15000"/>
                            </a:schemeClr>
                          </a:solidFill>
                        </a:rPr>
                        <a:t>Mar</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b="1">
                          <a:solidFill>
                            <a:schemeClr val="tx1">
                              <a:lumMod val="85000"/>
                              <a:lumOff val="15000"/>
                            </a:schemeClr>
                          </a:solidFill>
                        </a:rPr>
                        <a:t>Apr</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b="1">
                          <a:solidFill>
                            <a:schemeClr val="tx1">
                              <a:lumMod val="85000"/>
                              <a:lumOff val="15000"/>
                            </a:schemeClr>
                          </a:solidFill>
                        </a:rPr>
                        <a:t>May</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b="1">
                          <a:solidFill>
                            <a:schemeClr val="tx1">
                              <a:lumMod val="85000"/>
                              <a:lumOff val="15000"/>
                            </a:schemeClr>
                          </a:solidFill>
                        </a:rPr>
                        <a:t>Jun</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511392088"/>
                  </a:ext>
                </a:extLst>
              </a:tr>
              <a:tr h="376065">
                <a:tc>
                  <a:txBody>
                    <a:bodyPr/>
                    <a:lstStyle/>
                    <a:p>
                      <a:pPr>
                        <a:buNone/>
                      </a:pPr>
                      <a:r>
                        <a:rPr lang="en-GB" sz="1100">
                          <a:solidFill>
                            <a:schemeClr val="tx1">
                              <a:lumMod val="85000"/>
                              <a:lumOff val="15000"/>
                            </a:schemeClr>
                          </a:solidFill>
                        </a:rPr>
                        <a:t>Electricity</a:t>
                      </a:r>
                    </a:p>
                  </a:txBody>
                  <a:tcPr marL="154972" marR="92983" marT="92983" marB="92983"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£300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£400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£500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£700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£700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£750</a:t>
                      </a:r>
                    </a:p>
                  </a:txBody>
                  <a:tcPr marL="154972" marR="92983" marT="92983" marB="92983"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4072992059"/>
                  </a:ext>
                </a:extLst>
              </a:tr>
              <a:tr h="541368">
                <a:tc>
                  <a:txBody>
                    <a:bodyPr/>
                    <a:lstStyle/>
                    <a:p>
                      <a:pPr>
                        <a:buNone/>
                      </a:pPr>
                      <a:r>
                        <a:rPr lang="en-GB" sz="1100">
                          <a:solidFill>
                            <a:schemeClr val="tx1">
                              <a:lumMod val="85000"/>
                              <a:lumOff val="15000"/>
                            </a:schemeClr>
                          </a:solidFill>
                        </a:rPr>
                        <a:t>Raw materials</a:t>
                      </a:r>
                    </a:p>
                  </a:txBody>
                  <a:tcPr marL="154972" marR="92983" marT="92983" marB="92983"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£400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£600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£650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£800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£800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£1,000</a:t>
                      </a:r>
                    </a:p>
                  </a:txBody>
                  <a:tcPr marL="154972" marR="92983" marT="92983" marB="92983"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330405041"/>
                  </a:ext>
                </a:extLst>
              </a:tr>
              <a:tr h="541368">
                <a:tc>
                  <a:txBody>
                    <a:bodyPr/>
                    <a:lstStyle/>
                    <a:p>
                      <a:pPr>
                        <a:buNone/>
                      </a:pPr>
                      <a:r>
                        <a:rPr lang="en-GB" sz="1100">
                          <a:solidFill>
                            <a:schemeClr val="tx1">
                              <a:lumMod val="85000"/>
                              <a:lumOff val="15000"/>
                            </a:schemeClr>
                          </a:solidFill>
                        </a:rPr>
                        <a:t>Hourly employees</a:t>
                      </a:r>
                    </a:p>
                  </a:txBody>
                  <a:tcPr marL="154972" marR="92983" marT="92983" marB="92983"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£500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£500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£600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£600</a:t>
                      </a: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100">
                          <a:solidFill>
                            <a:schemeClr val="tx1">
                              <a:lumMod val="85000"/>
                              <a:lumOff val="15000"/>
                            </a:schemeClr>
                          </a:solidFill>
                        </a:rPr>
                        <a:t>£700</a:t>
                      </a:r>
                    </a:p>
                  </a:txBody>
                  <a:tcPr marL="154972" marR="92983" marT="92983" marB="92983"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780372035"/>
                  </a:ext>
                </a:extLst>
              </a:tr>
              <a:tr h="376065">
                <a:tc>
                  <a:txBody>
                    <a:bodyPr/>
                    <a:lstStyle/>
                    <a:p>
                      <a:pPr>
                        <a:buNone/>
                      </a:pPr>
                      <a:r>
                        <a:rPr lang="en-GB" sz="1100" b="1">
                          <a:solidFill>
                            <a:schemeClr val="tx1">
                              <a:lumMod val="85000"/>
                              <a:lumOff val="15000"/>
                            </a:schemeClr>
                          </a:solidFill>
                        </a:rPr>
                        <a:t>Total</a:t>
                      </a:r>
                      <a:endParaRPr lang="en-GB" sz="1100">
                        <a:solidFill>
                          <a:schemeClr val="tx1">
                            <a:lumMod val="85000"/>
                            <a:lumOff val="15000"/>
                          </a:schemeClr>
                        </a:solidFill>
                      </a:endParaRPr>
                    </a:p>
                  </a:txBody>
                  <a:tcPr marL="154972" marR="92983" marT="92983" marB="92983"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100" b="1">
                          <a:solidFill>
                            <a:schemeClr val="tx1">
                              <a:lumMod val="85000"/>
                              <a:lumOff val="15000"/>
                            </a:schemeClr>
                          </a:solidFill>
                        </a:rPr>
                        <a:t>£700</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100" b="1">
                          <a:solidFill>
                            <a:schemeClr val="tx1">
                              <a:lumMod val="85000"/>
                              <a:lumOff val="15000"/>
                            </a:schemeClr>
                          </a:solidFill>
                        </a:rPr>
                        <a:t>£1,500</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100" b="1">
                          <a:solidFill>
                            <a:schemeClr val="tx1">
                              <a:lumMod val="85000"/>
                              <a:lumOff val="15000"/>
                            </a:schemeClr>
                          </a:solidFill>
                        </a:rPr>
                        <a:t>£1,650</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100" b="1">
                          <a:solidFill>
                            <a:schemeClr val="tx1">
                              <a:lumMod val="85000"/>
                              <a:lumOff val="15000"/>
                            </a:schemeClr>
                          </a:solidFill>
                        </a:rPr>
                        <a:t>£2,100</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100" b="1">
                          <a:solidFill>
                            <a:schemeClr val="tx1">
                              <a:lumMod val="85000"/>
                              <a:lumOff val="15000"/>
                            </a:schemeClr>
                          </a:solidFill>
                        </a:rPr>
                        <a:t>£2,100</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100" b="1">
                          <a:solidFill>
                            <a:schemeClr val="tx1">
                              <a:lumMod val="85000"/>
                              <a:lumOff val="15000"/>
                            </a:schemeClr>
                          </a:solidFill>
                        </a:rPr>
                        <a:t>£2,450</a:t>
                      </a:r>
                      <a:endParaRPr lang="en-GB" sz="1100">
                        <a:solidFill>
                          <a:schemeClr val="tx1">
                            <a:lumMod val="85000"/>
                            <a:lumOff val="15000"/>
                          </a:schemeClr>
                        </a:solidFill>
                      </a:endParaRPr>
                    </a:p>
                  </a:txBody>
                  <a:tcPr marL="154972" marR="92983" marT="92983" marB="92983"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2201070404"/>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186123863"/>
              </p:ext>
            </p:extLst>
          </p:nvPr>
        </p:nvGraphicFramePr>
        <p:xfrm>
          <a:off x="777240" y="810693"/>
          <a:ext cx="10394957" cy="3871518"/>
        </p:xfrm>
        <a:graphic>
          <a:graphicData uri="http://schemas.openxmlformats.org/drawingml/2006/table">
            <a:tbl>
              <a:tblPr/>
              <a:tblGrid>
                <a:gridCol w="2018593">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dirty="0">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dirty="0">
                          <a:solidFill>
                            <a:srgbClr val="000000"/>
                          </a:solidFill>
                          <a:effectLst/>
                          <a:highlight>
                            <a:srgbClr val="CAEDFB"/>
                          </a:highlight>
                          <a:latin typeface="Aptos Narrow" panose="020B0004020202020204" pitchFamily="34" charset="0"/>
                        </a:rPr>
                        <a:t>Fixed</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£320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dirty="0">
                          <a:solidFill>
                            <a:srgbClr val="000000"/>
                          </a:solidFill>
                          <a:effectLst/>
                          <a:highlight>
                            <a:srgbClr val="FBE2D5"/>
                          </a:highlight>
                          <a:latin typeface="Aptos Narrow" panose="020B0004020202020204" pitchFamily="34" charset="0"/>
                        </a:rPr>
                        <a:t>Variable cost</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£700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panose="020B0004020202020204" pitchFamily="34" charset="0"/>
                        </a:rPr>
                        <a:t>£1,500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£1,650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£2,100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£2,100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£2,450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dirty="0">
                          <a:solidFill>
                            <a:srgbClr val="FF0000"/>
                          </a:solidFill>
                          <a:effectLst/>
                          <a:highlight>
                            <a:srgbClr val="F2CEEF"/>
                          </a:highlight>
                          <a:latin typeface="Aptos Narrow" panose="020B0004020202020204" pitchFamily="34" charset="0"/>
                        </a:rPr>
                        <a:t>Total cost</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£1,020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£1,820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£1,970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£2,420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£2,420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£2,770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dirty="0">
                          <a:solidFill>
                            <a:srgbClr val="000000"/>
                          </a:solidFill>
                          <a:effectLst/>
                          <a:latin typeface="Aptos Narrow" panose="020B0004020202020204" pitchFamily="34" charset="0"/>
                        </a:rPr>
                        <a:t>Revenue</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£1,500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£1,650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£1,800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£2,200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£2,400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dirty="0">
                          <a:solidFill>
                            <a:srgbClr val="000000"/>
                          </a:solidFill>
                          <a:effectLst/>
                          <a:highlight>
                            <a:srgbClr val="FFFF00"/>
                          </a:highlight>
                          <a:latin typeface="Aptos Narrow" panose="020B0004020202020204" pitchFamily="34" charset="0"/>
                        </a:rPr>
                        <a:t>Profit/loss</a:t>
                      </a:r>
                      <a:endParaRPr lang="en-GB" sz="2300" b="0" i="0" u="none" strike="noStrike" dirty="0">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£480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-£170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-£170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-£420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-£220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-£370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£5</a:t>
            </a:r>
            <a:r>
              <a:rPr lang="en-GB" sz="4000" b="1" dirty="0">
                <a:solidFill>
                  <a:srgbClr val="000000"/>
                </a:solidFill>
                <a:latin typeface="Aptos Narrow" panose="020B0004020202020204" pitchFamily="34" charset="0"/>
              </a:rPr>
              <a:t>,320</a:t>
            </a:r>
            <a:r>
              <a:rPr lang="en-GB" sz="4000" dirty="0"/>
              <a:t>                  </a:t>
            </a:r>
            <a:r>
              <a:rPr lang="en-GB" sz="1800" b="0" i="0" u="none" strike="noStrike" dirty="0">
                <a:solidFill>
                  <a:srgbClr val="000000"/>
                </a:solidFill>
                <a:effectLst/>
                <a:latin typeface="Aptos Narrow" panose="020B0004020202020204" pitchFamily="34" charset="0"/>
              </a:rPr>
              <a:t>(‘£5,320 = £4,450 + £12,420 - £</a:t>
            </a:r>
            <a:r>
              <a:rPr lang="en-GB" dirty="0">
                <a:solidFill>
                  <a:srgbClr val="000000"/>
                </a:solidFill>
                <a:latin typeface="Aptos Narrow" panose="020B0004020202020204" pitchFamily="34" charset="0"/>
              </a:rPr>
              <a:t>11,</a:t>
            </a:r>
            <a:r>
              <a:rPr lang="en-GB" sz="1800" b="0" i="0" u="none" strike="noStrike" dirty="0">
                <a:solidFill>
                  <a:srgbClr val="000000"/>
                </a:solidFill>
                <a:effectLst/>
                <a:latin typeface="Aptos Narrow" panose="020B0004020202020204" pitchFamily="34" charset="0"/>
              </a:rPr>
              <a:t>550)</a:t>
            </a:r>
            <a:r>
              <a:rPr lang="en-GB" dirty="0"/>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594</TotalTime>
  <Words>1749</Words>
  <Application>Microsoft Office PowerPoint</Application>
  <PresentationFormat>Widescreen</PresentationFormat>
  <Paragraphs>272</Paragraphs>
  <Slides>14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Söhne</vt:lpstr>
      <vt:lpstr>Aptos</vt:lpstr>
      <vt:lpstr>Aptos Narrow</vt:lpstr>
      <vt:lpstr>Arial</vt:lpstr>
      <vt:lpstr>Calibri</vt:lpstr>
      <vt:lpstr>Calibri Light</vt:lpstr>
      <vt:lpstr>Office Theme</vt:lpstr>
      <vt:lpstr>Assessment Task 2</vt:lpstr>
      <vt:lpstr>Business Plan</vt:lpstr>
      <vt:lpstr>PowerPoint Presentation</vt:lpstr>
      <vt:lpstr>PowerPoint Presentation</vt:lpstr>
      <vt:lpstr>PowerPoint Presentation</vt:lpstr>
      <vt:lpstr>PowerPoint Presentation</vt:lpstr>
      <vt:lpstr>Organisational chart</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Janine Carvalho</cp:lastModifiedBy>
  <cp:revision>59</cp:revision>
  <dcterms:created xsi:type="dcterms:W3CDTF">2023-07-31T07:37:43Z</dcterms:created>
  <dcterms:modified xsi:type="dcterms:W3CDTF">2026-04-13T09:39:19Z</dcterms:modified>
</cp:coreProperties>
</file>