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364" r:id="rId8"/>
    <p:sldId id="274" r:id="rId9"/>
    <p:sldId id="365" r:id="rId10"/>
    <p:sldId id="336" r:id="rId11"/>
    <p:sldId id="366" r:id="rId12"/>
    <p:sldId id="273" r:id="rId13"/>
    <p:sldId id="367" r:id="rId14"/>
    <p:sldId id="261" r:id="rId15"/>
    <p:sldId id="368" r:id="rId16"/>
    <p:sldId id="337" r:id="rId17"/>
    <p:sldId id="369" r:id="rId18"/>
    <p:sldId id="363" r:id="rId19"/>
    <p:sldId id="372" r:id="rId20"/>
    <p:sldId id="265" r:id="rId21"/>
    <p:sldId id="371" r:id="rId22"/>
    <p:sldId id="263" r:id="rId23"/>
    <p:sldId id="373" r:id="rId24"/>
    <p:sldId id="266" r:id="rId25"/>
    <p:sldId id="268"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99FB1D-52E5-4B50-8B13-B3FF5CA72E66}" v="13" dt="2026-02-12T21:14:34.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Ivan (2505619)" userId="d1700ab8-0e34-48f0-a4c7-830f6b3fc755" providerId="ADAL" clId="{61997777-041A-43E0-BF0F-F535CC3431F6}"/>
    <pc:docChg chg="undo custSel addSld delSld modSld sldOrd">
      <pc:chgData name="Ana-Maria Ivan (2505619)" userId="d1700ab8-0e34-48f0-a4c7-830f6b3fc755" providerId="ADAL" clId="{61997777-041A-43E0-BF0F-F535CC3431F6}" dt="2026-02-12T21:16:57.701" v="4536" actId="20577"/>
      <pc:docMkLst>
        <pc:docMk/>
      </pc:docMkLst>
      <pc:sldChg chg="modSp mod ord">
        <pc:chgData name="Ana-Maria Ivan (2505619)" userId="d1700ab8-0e34-48f0-a4c7-830f6b3fc755" providerId="ADAL" clId="{61997777-041A-43E0-BF0F-F535CC3431F6}" dt="2026-02-12T21:11:38.815" v="4361" actId="5793"/>
        <pc:sldMkLst>
          <pc:docMk/>
          <pc:sldMk cId="764605052" sldId="261"/>
        </pc:sldMkLst>
        <pc:spChg chg="mod">
          <ac:chgData name="Ana-Maria Ivan (2505619)" userId="d1700ab8-0e34-48f0-a4c7-830f6b3fc755" providerId="ADAL" clId="{61997777-041A-43E0-BF0F-F535CC3431F6}" dt="2026-02-12T21:11:38.815" v="4361" actId="5793"/>
          <ac:spMkLst>
            <pc:docMk/>
            <pc:sldMk cId="764605052" sldId="261"/>
            <ac:spMk id="3" creationId="{E04C29E1-0FF6-7114-4118-5B68E71110F6}"/>
          </ac:spMkLst>
        </pc:spChg>
      </pc:sldChg>
      <pc:sldChg chg="delSp mod">
        <pc:chgData name="Ana-Maria Ivan (2505619)" userId="d1700ab8-0e34-48f0-a4c7-830f6b3fc755" providerId="ADAL" clId="{61997777-041A-43E0-BF0F-F535CC3431F6}" dt="2026-02-12T21:15:14.847" v="4514" actId="478"/>
        <pc:sldMkLst>
          <pc:docMk/>
          <pc:sldMk cId="2661610389" sldId="273"/>
        </pc:sldMkLst>
        <pc:spChg chg="del">
          <ac:chgData name="Ana-Maria Ivan (2505619)" userId="d1700ab8-0e34-48f0-a4c7-830f6b3fc755" providerId="ADAL" clId="{61997777-041A-43E0-BF0F-F535CC3431F6}" dt="2026-02-12T21:15:14.847" v="4514" actId="478"/>
          <ac:spMkLst>
            <pc:docMk/>
            <pc:sldMk cId="2661610389" sldId="273"/>
            <ac:spMk id="5" creationId="{EF01DF79-6A6A-BA50-4722-FF4B95BC5503}"/>
          </ac:spMkLst>
        </pc:spChg>
      </pc:sldChg>
      <pc:sldChg chg="modSp mod">
        <pc:chgData name="Ana-Maria Ivan (2505619)" userId="d1700ab8-0e34-48f0-a4c7-830f6b3fc755" providerId="ADAL" clId="{61997777-041A-43E0-BF0F-F535CC3431F6}" dt="2026-02-12T21:16:34.074" v="4522" actId="20577"/>
        <pc:sldMkLst>
          <pc:docMk/>
          <pc:sldMk cId="2496961718" sldId="336"/>
        </pc:sldMkLst>
        <pc:spChg chg="mod">
          <ac:chgData name="Ana-Maria Ivan (2505619)" userId="d1700ab8-0e34-48f0-a4c7-830f6b3fc755" providerId="ADAL" clId="{61997777-041A-43E0-BF0F-F535CC3431F6}" dt="2026-02-12T21:16:34.074" v="4522" actId="20577"/>
          <ac:spMkLst>
            <pc:docMk/>
            <pc:sldMk cId="2496961718" sldId="336"/>
            <ac:spMk id="3" creationId="{FEBB8468-B35F-E392-2801-59B9C39538AD}"/>
          </ac:spMkLst>
        </pc:spChg>
      </pc:sldChg>
      <pc:sldChg chg="modSp mod">
        <pc:chgData name="Ana-Maria Ivan (2505619)" userId="d1700ab8-0e34-48f0-a4c7-830f6b3fc755" providerId="ADAL" clId="{61997777-041A-43E0-BF0F-F535CC3431F6}" dt="2026-02-12T21:16:57.701" v="4536" actId="20577"/>
        <pc:sldMkLst>
          <pc:docMk/>
          <pc:sldMk cId="2319079123" sldId="337"/>
        </pc:sldMkLst>
        <pc:spChg chg="mod">
          <ac:chgData name="Ana-Maria Ivan (2505619)" userId="d1700ab8-0e34-48f0-a4c7-830f6b3fc755" providerId="ADAL" clId="{61997777-041A-43E0-BF0F-F535CC3431F6}" dt="2026-02-12T21:16:57.701" v="4536" actId="20577"/>
          <ac:spMkLst>
            <pc:docMk/>
            <pc:sldMk cId="2319079123" sldId="337"/>
            <ac:spMk id="5" creationId="{4FE718F0-679C-850D-A5D4-2484229AD645}"/>
          </ac:spMkLst>
        </pc:spChg>
      </pc:sldChg>
      <pc:sldChg chg="modSp mod">
        <pc:chgData name="Ana-Maria Ivan (2505619)" userId="d1700ab8-0e34-48f0-a4c7-830f6b3fc755" providerId="ADAL" clId="{61997777-041A-43E0-BF0F-F535CC3431F6}" dt="2026-02-12T21:14:22.139" v="4490" actId="20577"/>
        <pc:sldMkLst>
          <pc:docMk/>
          <pc:sldMk cId="642852813" sldId="363"/>
        </pc:sldMkLst>
        <pc:spChg chg="mod">
          <ac:chgData name="Ana-Maria Ivan (2505619)" userId="d1700ab8-0e34-48f0-a4c7-830f6b3fc755" providerId="ADAL" clId="{61997777-041A-43E0-BF0F-F535CC3431F6}" dt="2026-02-12T21:14:22.139" v="4490" actId="20577"/>
          <ac:spMkLst>
            <pc:docMk/>
            <pc:sldMk cId="642852813" sldId="363"/>
            <ac:spMk id="9" creationId="{61E62149-100D-392D-3127-3D301273C6F0}"/>
          </ac:spMkLst>
        </pc:spChg>
        <pc:spChg chg="mod">
          <ac:chgData name="Ana-Maria Ivan (2505619)" userId="d1700ab8-0e34-48f0-a4c7-830f6b3fc755" providerId="ADAL" clId="{61997777-041A-43E0-BF0F-F535CC3431F6}" dt="2026-02-12T20:48:25.619" v="3122" actId="20577"/>
          <ac:spMkLst>
            <pc:docMk/>
            <pc:sldMk cId="642852813" sldId="363"/>
            <ac:spMk id="22" creationId="{280A6708-DF3B-47D7-80AD-BED7584E4872}"/>
          </ac:spMkLst>
        </pc:spChg>
        <pc:spChg chg="mod">
          <ac:chgData name="Ana-Maria Ivan (2505619)" userId="d1700ab8-0e34-48f0-a4c7-830f6b3fc755" providerId="ADAL" clId="{61997777-041A-43E0-BF0F-F535CC3431F6}" dt="2026-02-12T20:48:06.786" v="3082" actId="20577"/>
          <ac:spMkLst>
            <pc:docMk/>
            <pc:sldMk cId="642852813" sldId="363"/>
            <ac:spMk id="23" creationId="{8F167E83-1CE4-F3CA-7557-1CDDF3628DBE}"/>
          </ac:spMkLst>
        </pc:spChg>
        <pc:spChg chg="mod">
          <ac:chgData name="Ana-Maria Ivan (2505619)" userId="d1700ab8-0e34-48f0-a4c7-830f6b3fc755" providerId="ADAL" clId="{61997777-041A-43E0-BF0F-F535CC3431F6}" dt="2026-02-12T20:46:38.099" v="2873" actId="20577"/>
          <ac:spMkLst>
            <pc:docMk/>
            <pc:sldMk cId="642852813" sldId="363"/>
            <ac:spMk id="24" creationId="{B2F0A62B-BCD1-8AD8-F315-6F09A31F7FFE}"/>
          </ac:spMkLst>
        </pc:spChg>
        <pc:spChg chg="mod">
          <ac:chgData name="Ana-Maria Ivan (2505619)" userId="d1700ab8-0e34-48f0-a4c7-830f6b3fc755" providerId="ADAL" clId="{61997777-041A-43E0-BF0F-F535CC3431F6}" dt="2026-02-12T20:46:58.338" v="2921" actId="20577"/>
          <ac:spMkLst>
            <pc:docMk/>
            <pc:sldMk cId="642852813" sldId="363"/>
            <ac:spMk id="25" creationId="{2A30538D-67ED-A3A1-CFA1-39377D70B9B9}"/>
          </ac:spMkLst>
        </pc:spChg>
        <pc:spChg chg="mod">
          <ac:chgData name="Ana-Maria Ivan (2505619)" userId="d1700ab8-0e34-48f0-a4c7-830f6b3fc755" providerId="ADAL" clId="{61997777-041A-43E0-BF0F-F535CC3431F6}" dt="2026-02-12T20:47:54.535" v="3059" actId="20577"/>
          <ac:spMkLst>
            <pc:docMk/>
            <pc:sldMk cId="642852813" sldId="363"/>
            <ac:spMk id="26" creationId="{19E1DBE5-167E-78C1-BCD0-8D2DCE9A4F68}"/>
          </ac:spMkLst>
        </pc:spChg>
        <pc:spChg chg="mod">
          <ac:chgData name="Ana-Maria Ivan (2505619)" userId="d1700ab8-0e34-48f0-a4c7-830f6b3fc755" providerId="ADAL" clId="{61997777-041A-43E0-BF0F-F535CC3431F6}" dt="2026-02-12T20:47:39.496" v="3022" actId="20577"/>
          <ac:spMkLst>
            <pc:docMk/>
            <pc:sldMk cId="642852813" sldId="363"/>
            <ac:spMk id="27" creationId="{BDD08689-6B7D-0F8F-480D-F4AAD7FE2D5B}"/>
          </ac:spMkLst>
        </pc:spChg>
        <pc:spChg chg="mod">
          <ac:chgData name="Ana-Maria Ivan (2505619)" userId="d1700ab8-0e34-48f0-a4c7-830f6b3fc755" providerId="ADAL" clId="{61997777-041A-43E0-BF0F-F535CC3431F6}" dt="2026-02-12T20:47:21.344" v="2987" actId="20577"/>
          <ac:spMkLst>
            <pc:docMk/>
            <pc:sldMk cId="642852813" sldId="363"/>
            <ac:spMk id="28" creationId="{44AB04F4-8499-0CBD-C2DD-C750D2568FD9}"/>
          </ac:spMkLst>
        </pc:spChg>
        <pc:spChg chg="mod">
          <ac:chgData name="Ana-Maria Ivan (2505619)" userId="d1700ab8-0e34-48f0-a4c7-830f6b3fc755" providerId="ADAL" clId="{61997777-041A-43E0-BF0F-F535CC3431F6}" dt="2026-02-12T20:47:08.965" v="2950" actId="20577"/>
          <ac:spMkLst>
            <pc:docMk/>
            <pc:sldMk cId="642852813" sldId="363"/>
            <ac:spMk id="29" creationId="{327A92EC-E2CD-E0BC-131F-C601B5DE7C4F}"/>
          </ac:spMkLst>
        </pc:spChg>
        <pc:spChg chg="mod">
          <ac:chgData name="Ana-Maria Ivan (2505619)" userId="d1700ab8-0e34-48f0-a4c7-830f6b3fc755" providerId="ADAL" clId="{61997777-041A-43E0-BF0F-F535CC3431F6}" dt="2026-02-12T20:45:42.682" v="2752" actId="20577"/>
          <ac:spMkLst>
            <pc:docMk/>
            <pc:sldMk cId="642852813" sldId="363"/>
            <ac:spMk id="30" creationId="{93894965-CBAF-C3E0-3A1E-98F25A8DA3BD}"/>
          </ac:spMkLst>
        </pc:spChg>
        <pc:spChg chg="mod">
          <ac:chgData name="Ana-Maria Ivan (2505619)" userId="d1700ab8-0e34-48f0-a4c7-830f6b3fc755" providerId="ADAL" clId="{61997777-041A-43E0-BF0F-F535CC3431F6}" dt="2026-02-12T20:46:17.938" v="2823" actId="20577"/>
          <ac:spMkLst>
            <pc:docMk/>
            <pc:sldMk cId="642852813" sldId="363"/>
            <ac:spMk id="37" creationId="{B1E4133F-2751-3952-C07B-9EBB9CE035BD}"/>
          </ac:spMkLst>
        </pc:spChg>
        <pc:spChg chg="mod">
          <ac:chgData name="Ana-Maria Ivan (2505619)" userId="d1700ab8-0e34-48f0-a4c7-830f6b3fc755" providerId="ADAL" clId="{61997777-041A-43E0-BF0F-F535CC3431F6}" dt="2026-02-12T20:45:15.579" v="2687" actId="20577"/>
          <ac:spMkLst>
            <pc:docMk/>
            <pc:sldMk cId="642852813" sldId="363"/>
            <ac:spMk id="39" creationId="{D9B946EB-160F-14E8-6E65-A3ACFE53BA8E}"/>
          </ac:spMkLst>
        </pc:spChg>
        <pc:spChg chg="mod">
          <ac:chgData name="Ana-Maria Ivan (2505619)" userId="d1700ab8-0e34-48f0-a4c7-830f6b3fc755" providerId="ADAL" clId="{61997777-041A-43E0-BF0F-F535CC3431F6}" dt="2026-02-12T20:45:26.660" v="2716" actId="20577"/>
          <ac:spMkLst>
            <pc:docMk/>
            <pc:sldMk cId="642852813" sldId="363"/>
            <ac:spMk id="40" creationId="{1A129B97-8AB0-A07D-27D5-16E805A4DFB6}"/>
          </ac:spMkLst>
        </pc:spChg>
      </pc:sldChg>
      <pc:sldChg chg="modSp mod">
        <pc:chgData name="Ana-Maria Ivan (2505619)" userId="d1700ab8-0e34-48f0-a4c7-830f6b3fc755" providerId="ADAL" clId="{61997777-041A-43E0-BF0F-F535CC3431F6}" dt="2026-02-12T21:15:04.591" v="4513" actId="5793"/>
        <pc:sldMkLst>
          <pc:docMk/>
          <pc:sldMk cId="4273613123" sldId="367"/>
        </pc:sldMkLst>
        <pc:spChg chg="mod">
          <ac:chgData name="Ana-Maria Ivan (2505619)" userId="d1700ab8-0e34-48f0-a4c7-830f6b3fc755" providerId="ADAL" clId="{61997777-041A-43E0-BF0F-F535CC3431F6}" dt="2026-02-12T21:15:04.591" v="4513" actId="5793"/>
          <ac:spMkLst>
            <pc:docMk/>
            <pc:sldMk cId="4273613123" sldId="367"/>
            <ac:spMk id="3" creationId="{0F028D5F-723D-855D-0E74-664514E493D8}"/>
          </ac:spMkLst>
        </pc:spChg>
      </pc:sldChg>
      <pc:sldChg chg="modSp mod">
        <pc:chgData name="Ana-Maria Ivan (2505619)" userId="d1700ab8-0e34-48f0-a4c7-830f6b3fc755" providerId="ADAL" clId="{61997777-041A-43E0-BF0F-F535CC3431F6}" dt="2026-02-12T20:31:18.088" v="736" actId="20577"/>
        <pc:sldMkLst>
          <pc:docMk/>
          <pc:sldMk cId="3853715253" sldId="368"/>
        </pc:sldMkLst>
        <pc:graphicFrameChg chg="modGraphic">
          <ac:chgData name="Ana-Maria Ivan (2505619)" userId="d1700ab8-0e34-48f0-a4c7-830f6b3fc755" providerId="ADAL" clId="{61997777-041A-43E0-BF0F-F535CC3431F6}" dt="2026-02-12T20:31:18.088" v="736" actId="20577"/>
          <ac:graphicFrameMkLst>
            <pc:docMk/>
            <pc:sldMk cId="3853715253" sldId="368"/>
            <ac:graphicFrameMk id="6" creationId="{9B2A4372-608F-1AD2-88BF-285FB1DD63A8}"/>
          </ac:graphicFrameMkLst>
        </pc:graphicFrameChg>
      </pc:sldChg>
      <pc:sldChg chg="delSp modSp mod">
        <pc:chgData name="Ana-Maria Ivan (2505619)" userId="d1700ab8-0e34-48f0-a4c7-830f6b3fc755" providerId="ADAL" clId="{61997777-041A-43E0-BF0F-F535CC3431F6}" dt="2026-02-12T20:39:41.928" v="1835" actId="20577"/>
        <pc:sldMkLst>
          <pc:docMk/>
          <pc:sldMk cId="1578988996" sldId="369"/>
        </pc:sldMkLst>
        <pc:spChg chg="del">
          <ac:chgData name="Ana-Maria Ivan (2505619)" userId="d1700ab8-0e34-48f0-a4c7-830f6b3fc755" providerId="ADAL" clId="{61997777-041A-43E0-BF0F-F535CC3431F6}" dt="2026-02-12T20:31:38.633" v="737" actId="478"/>
          <ac:spMkLst>
            <pc:docMk/>
            <pc:sldMk cId="1578988996" sldId="369"/>
            <ac:spMk id="2" creationId="{B5F36C1D-DAC3-1D30-E534-BC66B4A61E32}"/>
          </ac:spMkLst>
        </pc:spChg>
        <pc:spChg chg="mod">
          <ac:chgData name="Ana-Maria Ivan (2505619)" userId="d1700ab8-0e34-48f0-a4c7-830f6b3fc755" providerId="ADAL" clId="{61997777-041A-43E0-BF0F-F535CC3431F6}" dt="2026-02-12T20:39:41.928" v="1835" actId="20577"/>
          <ac:spMkLst>
            <pc:docMk/>
            <pc:sldMk cId="1578988996" sldId="369"/>
            <ac:spMk id="3" creationId="{CC4CA03F-3CDC-FED3-0C6D-709541554E7E}"/>
          </ac:spMkLst>
        </pc:spChg>
      </pc:sldChg>
      <pc:sldChg chg="del">
        <pc:chgData name="Ana-Maria Ivan (2505619)" userId="d1700ab8-0e34-48f0-a4c7-830f6b3fc755" providerId="ADAL" clId="{61997777-041A-43E0-BF0F-F535CC3431F6}" dt="2026-02-12T20:48:35.329" v="3123" actId="47"/>
        <pc:sldMkLst>
          <pc:docMk/>
          <pc:sldMk cId="1085304773" sldId="370"/>
        </pc:sldMkLst>
      </pc:sldChg>
      <pc:sldChg chg="delSp modSp mod">
        <pc:chgData name="Ana-Maria Ivan (2505619)" userId="d1700ab8-0e34-48f0-a4c7-830f6b3fc755" providerId="ADAL" clId="{61997777-041A-43E0-BF0F-F535CC3431F6}" dt="2026-02-12T20:44:32.189" v="2664" actId="20577"/>
        <pc:sldMkLst>
          <pc:docMk/>
          <pc:sldMk cId="927316939" sldId="371"/>
        </pc:sldMkLst>
        <pc:spChg chg="del">
          <ac:chgData name="Ana-Maria Ivan (2505619)" userId="d1700ab8-0e34-48f0-a4c7-830f6b3fc755" providerId="ADAL" clId="{61997777-041A-43E0-BF0F-F535CC3431F6}" dt="2026-02-12T20:40:09.413" v="1836" actId="478"/>
          <ac:spMkLst>
            <pc:docMk/>
            <pc:sldMk cId="927316939" sldId="371"/>
            <ac:spMk id="2" creationId="{0574241B-BE7C-FFEA-11BA-7B444FFA3BB0}"/>
          </ac:spMkLst>
        </pc:spChg>
        <pc:spChg chg="mod">
          <ac:chgData name="Ana-Maria Ivan (2505619)" userId="d1700ab8-0e34-48f0-a4c7-830f6b3fc755" providerId="ADAL" clId="{61997777-041A-43E0-BF0F-F535CC3431F6}" dt="2026-02-12T20:44:32.189" v="2664" actId="20577"/>
          <ac:spMkLst>
            <pc:docMk/>
            <pc:sldMk cId="927316939" sldId="371"/>
            <ac:spMk id="3" creationId="{1C450357-2B0C-EFF0-0156-C88179D663D9}"/>
          </ac:spMkLst>
        </pc:spChg>
      </pc:sldChg>
      <pc:sldChg chg="addSp delSp modSp new mod">
        <pc:chgData name="Ana-Maria Ivan (2505619)" userId="d1700ab8-0e34-48f0-a4c7-830f6b3fc755" providerId="ADAL" clId="{61997777-041A-43E0-BF0F-F535CC3431F6}" dt="2026-02-12T20:55:55.207" v="4040" actId="1076"/>
        <pc:sldMkLst>
          <pc:docMk/>
          <pc:sldMk cId="659583962" sldId="372"/>
        </pc:sldMkLst>
        <pc:spChg chg="del mod">
          <ac:chgData name="Ana-Maria Ivan (2505619)" userId="d1700ab8-0e34-48f0-a4c7-830f6b3fc755" providerId="ADAL" clId="{61997777-041A-43E0-BF0F-F535CC3431F6}" dt="2026-02-12T20:55:45.245" v="4039" actId="478"/>
          <ac:spMkLst>
            <pc:docMk/>
            <pc:sldMk cId="659583962" sldId="372"/>
            <ac:spMk id="2" creationId="{358D92C9-E05E-4305-16BF-24608F9E1BEC}"/>
          </ac:spMkLst>
        </pc:spChg>
        <pc:spChg chg="add del mod">
          <ac:chgData name="Ana-Maria Ivan (2505619)" userId="d1700ab8-0e34-48f0-a4c7-830f6b3fc755" providerId="ADAL" clId="{61997777-041A-43E0-BF0F-F535CC3431F6}" dt="2026-02-12T20:49:17.682" v="3129" actId="478"/>
          <ac:spMkLst>
            <pc:docMk/>
            <pc:sldMk cId="659583962" sldId="372"/>
            <ac:spMk id="3" creationId="{0A170317-32F3-2B41-458C-AFFC01FB0945}"/>
          </ac:spMkLst>
        </pc:spChg>
        <pc:spChg chg="add del mod">
          <ac:chgData name="Ana-Maria Ivan (2505619)" userId="d1700ab8-0e34-48f0-a4c7-830f6b3fc755" providerId="ADAL" clId="{61997777-041A-43E0-BF0F-F535CC3431F6}" dt="2026-02-12T20:55:55.207" v="4040" actId="1076"/>
          <ac:spMkLst>
            <pc:docMk/>
            <pc:sldMk cId="659583962" sldId="372"/>
            <ac:spMk id="4" creationId="{1188EBFB-CEBA-84FE-DD71-8AAAC8B10F72}"/>
          </ac:spMkLst>
        </pc:spChg>
      </pc:sldChg>
      <pc:sldChg chg="new del">
        <pc:chgData name="Ana-Maria Ivan (2505619)" userId="d1700ab8-0e34-48f0-a4c7-830f6b3fc755" providerId="ADAL" clId="{61997777-041A-43E0-BF0F-F535CC3431F6}" dt="2026-02-12T20:48:52.477" v="3126" actId="47"/>
        <pc:sldMkLst>
          <pc:docMk/>
          <pc:sldMk cId="1117001832" sldId="373"/>
        </pc:sldMkLst>
      </pc:sldChg>
      <pc:sldChg chg="modSp new mod">
        <pc:chgData name="Ana-Maria Ivan (2505619)" userId="d1700ab8-0e34-48f0-a4c7-830f6b3fc755" providerId="ADAL" clId="{61997777-041A-43E0-BF0F-F535CC3431F6}" dt="2026-02-12T21:16:49.308" v="4533" actId="20577"/>
        <pc:sldMkLst>
          <pc:docMk/>
          <pc:sldMk cId="1301623121" sldId="373"/>
        </pc:sldMkLst>
        <pc:spChg chg="mod">
          <ac:chgData name="Ana-Maria Ivan (2505619)" userId="d1700ab8-0e34-48f0-a4c7-830f6b3fc755" providerId="ADAL" clId="{61997777-041A-43E0-BF0F-F535CC3431F6}" dt="2026-02-12T21:09:36.319" v="4349" actId="20577"/>
          <ac:spMkLst>
            <pc:docMk/>
            <pc:sldMk cId="1301623121" sldId="373"/>
            <ac:spMk id="2" creationId="{D72186ED-8A47-3BC9-2219-05F709B0A833}"/>
          </ac:spMkLst>
        </pc:spChg>
        <pc:spChg chg="mod">
          <ac:chgData name="Ana-Maria Ivan (2505619)" userId="d1700ab8-0e34-48f0-a4c7-830f6b3fc755" providerId="ADAL" clId="{61997777-041A-43E0-BF0F-F535CC3431F6}" dt="2026-02-12T21:16:49.308" v="4533" actId="20577"/>
          <ac:spMkLst>
            <pc:docMk/>
            <pc:sldMk cId="1301623121" sldId="373"/>
            <ac:spMk id="3" creationId="{77518F01-4FE2-C333-838A-C51F5480EA33}"/>
          </ac:spMkLst>
        </pc:spChg>
      </pc:sldChg>
      <pc:sldChg chg="delSp modSp new del mod">
        <pc:chgData name="Ana-Maria Ivan (2505619)" userId="d1700ab8-0e34-48f0-a4c7-830f6b3fc755" providerId="ADAL" clId="{61997777-041A-43E0-BF0F-F535CC3431F6}" dt="2026-02-12T20:56:13.879" v="4041" actId="47"/>
        <pc:sldMkLst>
          <pc:docMk/>
          <pc:sldMk cId="2407025019" sldId="373"/>
        </pc:sldMkLst>
        <pc:spChg chg="del mod">
          <ac:chgData name="Ana-Maria Ivan (2505619)" userId="d1700ab8-0e34-48f0-a4c7-830f6b3fc755" providerId="ADAL" clId="{61997777-041A-43E0-BF0F-F535CC3431F6}" dt="2026-02-12T20:55:12.859" v="4034" actId="478"/>
          <ac:spMkLst>
            <pc:docMk/>
            <pc:sldMk cId="2407025019" sldId="373"/>
            <ac:spMk id="2" creationId="{7A69FDF0-66C1-EF3F-3F48-5A5130C9F8F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pestleanalysis.com/pestel-framewor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qi.elft.nhs.uk/resource/cause-and-effect-diagram-fish-bone" TargetMode="Externa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pestleanalysis.com/pestel-framework/"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154984"/>
          </a:xfrm>
          <a:prstGeom prst="rect">
            <a:avLst/>
          </a:prstGeom>
          <a:noFill/>
        </p:spPr>
        <p:txBody>
          <a:bodyPr wrap="square" rtlCol="0">
            <a:spAutoFit/>
          </a:bodyPr>
          <a:lstStyle/>
          <a:p>
            <a:r>
              <a:rPr lang="en-GB" sz="3200" b="1">
                <a:latin typeface="Arial" panose="020B0604020202020204" pitchFamily="34" charset="0"/>
                <a:cs typeface="Arial" panose="020B0604020202020204" pitchFamily="34" charset="0"/>
              </a:rPr>
              <a:t>Student Name:	Ana Maria Ivan</a:t>
            </a:r>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Student ID:		</a:t>
            </a:r>
            <a:r>
              <a:rPr lang="en-GB" sz="3200">
                <a:latin typeface="Arial" panose="020B0604020202020204" pitchFamily="34" charset="0"/>
                <a:cs typeface="Arial" panose="020B0604020202020204" pitchFamily="34" charset="0"/>
              </a:rPr>
              <a:t>2505619</a:t>
            </a: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Lecturer’s Name:	Chijioke Uba</a:t>
            </a:r>
            <a:endParaRPr lang="en-GB" sz="3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Code: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LCLM 4004</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Name: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Problem Solving and Decision-Making</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Component 1: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a:latin typeface="Arial" panose="020B0604020202020204" pitchFamily="34" charset="0"/>
                <a:cs typeface="Arial" panose="020B0604020202020204" pitchFamily="34" charset="0"/>
              </a:rPr>
              <a:t> Overview of the presentation </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lnSpc>
                <a:spcPct val="120000"/>
              </a:lnSpc>
              <a:buNone/>
            </a:pPr>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The presentation will:</a:t>
            </a:r>
          </a:p>
          <a:p>
            <a:pPr lvl="1">
              <a:lnSpc>
                <a:spcPct val="120000"/>
              </a:lnSpc>
            </a:pPr>
            <a:r>
              <a:rPr lang="en-GB">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a:latin typeface="Arial" panose="020B0604020202020204" pitchFamily="34" charset="0"/>
                <a:cs typeface="Arial" panose="020B0604020202020204" pitchFamily="34" charset="0"/>
              </a:rPr>
              <a:t>Provide a critique and application of the PESTEL framework to the Garden Haven case.</a:t>
            </a:r>
          </a:p>
          <a:p>
            <a:pPr lvl="1">
              <a:lnSpc>
                <a:spcPct val="120000"/>
              </a:lnSpc>
            </a:pPr>
            <a:r>
              <a:rPr lang="en-GB">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a:latin typeface="Arial" panose="020B0604020202020204" pitchFamily="34" charset="0"/>
                <a:cs typeface="Arial" panose="020B0604020202020204" pitchFamily="34" charset="0"/>
              </a:rPr>
              <a:t>And, finally, provide a summary of the key findings.</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endParaRPr lang="en-GB"/>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a:latin typeface="Arial" panose="020B0604020202020204" pitchFamily="34" charset="0"/>
                <a:cs typeface="Arial" panose="020B0604020202020204" pitchFamily="34" charset="0"/>
              </a:rPr>
              <a:t>Provide an overview of Green Havan Florists (approx. 30 seconds).</a:t>
            </a:r>
            <a:endParaRPr lang="en-GB" sz="3200" u="sng"/>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r>
              <a:rPr lang="en-GB">
                <a:latin typeface="Arial" panose="020B0604020202020204" pitchFamily="34" charset="0"/>
                <a:cs typeface="Arial" panose="020B0604020202020204" pitchFamily="34" charset="0"/>
              </a:rPr>
              <a:t>Assume that the audience does not know anything about Green Havan Florists and has not read the assignment brief.</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Provide a general overview of the Green Havan Florists so that the audience is now familiar with the case-study.</a:t>
            </a: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2D5444-FF66-B5F3-EF7E-B55423BFE565}"/>
              </a:ext>
            </a:extLst>
          </p:cNvPr>
          <p:cNvSpPr>
            <a:spLocks noGrp="1"/>
          </p:cNvSpPr>
          <p:nvPr>
            <p:ph idx="1"/>
          </p:nvPr>
        </p:nvSpPr>
        <p:spPr>
          <a:xfrm>
            <a:off x="838200" y="629920"/>
            <a:ext cx="10515600" cy="5547043"/>
          </a:xfrm>
        </p:spPr>
        <p:txBody>
          <a:bodyPr>
            <a:normAutofit/>
          </a:bodyPr>
          <a:lstStyle/>
          <a:p>
            <a:pPr marL="0" indent="0">
              <a:buNone/>
            </a:pPr>
            <a:r>
              <a:rPr lang="en-GB" sz="3200"/>
              <a:t>A small independent flower shop founded in 2016 by Priya and Liam Patel, based in Norwich, UK is Green Havan Florists. The business has built its reputation on their eco friendly packaging, flower arrangements and wonderful community relationship. It attracts a different range of walk in customers, wedding events and corporate customers. Once, the shop was thriving on high street foot traffic and word of mouth referrals, now its facing crucial challenges. The in-store sales have declined by 30% over the past year because of the rising costs, lower foot traffic and higher competition from online retailers and many new local florists. The business now needs to adjust to be to survive in the changing retail environment. </a:t>
            </a:r>
          </a:p>
        </p:txBody>
      </p:sp>
    </p:spTree>
    <p:extLst>
      <p:ext uri="{BB962C8B-B14F-4D97-AF65-F5344CB8AC3E}">
        <p14:creationId xmlns:p14="http://schemas.microsoft.com/office/powerpoint/2010/main" val="124021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a:latin typeface="Arial" panose="020B0604020202020204" pitchFamily="34" charset="0"/>
                <a:cs typeface="Arial" panose="020B0604020202020204" pitchFamily="34" charset="0"/>
              </a:rPr>
              <a:t>Provide an insight into the problems Green Haven Florists are facing (approx. 1 minute).</a:t>
            </a:r>
            <a:endParaRPr lang="en-GB" sz="3200" u="sng"/>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92500" lnSpcReduction="20000"/>
          </a:bodyPr>
          <a:lstStyle/>
          <a:p>
            <a:pPr>
              <a:lnSpc>
                <a:spcPct val="120000"/>
              </a:lnSpc>
            </a:pPr>
            <a:r>
              <a:rPr lang="en-GB">
                <a:latin typeface="Arial" panose="020B0604020202020204" pitchFamily="34" charset="0"/>
                <a:cs typeface="Arial" panose="020B0604020202020204" pitchFamily="34" charset="0"/>
              </a:rPr>
              <a:t>Identify and discuss Green Haven Florists root problem (e.g. the 30% decline in in-store sales).</a:t>
            </a:r>
          </a:p>
          <a:p>
            <a:endParaRPr lang="en-GB" sz="900">
              <a:latin typeface="Arial" panose="020B0604020202020204" pitchFamily="34" charset="0"/>
              <a:cs typeface="Arial" panose="020B0604020202020204" pitchFamily="34" charset="0"/>
            </a:endParaRPr>
          </a:p>
          <a:p>
            <a:pPr>
              <a:lnSpc>
                <a:spcPct val="120000"/>
              </a:lnSpc>
            </a:pPr>
            <a:r>
              <a:rPr lang="en-GB">
                <a:latin typeface="Arial" panose="020B0604020202020204" pitchFamily="34" charset="0"/>
                <a:cs typeface="Arial" panose="020B0604020202020204" pitchFamily="34" charset="0"/>
              </a:rPr>
              <a:t>Breakdown the case-study and identify the reasons that are contributing to this decline in sales.</a:t>
            </a:r>
          </a:p>
          <a:p>
            <a:endParaRPr lang="en-GB" sz="900">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Evaluate the nature and scope of these problems.</a:t>
            </a:r>
          </a:p>
          <a:p>
            <a:pPr lvl="2">
              <a:lnSpc>
                <a:spcPct val="120000"/>
              </a:lnSpc>
            </a:pPr>
            <a:r>
              <a:rPr lang="en-GB" sz="2600">
                <a:latin typeface="Arial" panose="020B0604020202020204" pitchFamily="34" charset="0"/>
                <a:cs typeface="Arial" panose="020B0604020202020204" pitchFamily="34" charset="0"/>
              </a:rPr>
              <a:t>For example: </a:t>
            </a:r>
          </a:p>
          <a:p>
            <a:pPr lvl="3">
              <a:lnSpc>
                <a:spcPct val="120000"/>
              </a:lnSpc>
            </a:pPr>
            <a:r>
              <a:rPr lang="en-GB" sz="2600">
                <a:latin typeface="Arial" panose="020B0604020202020204" pitchFamily="34" charset="0"/>
                <a:cs typeface="Arial" panose="020B0604020202020204" pitchFamily="34" charset="0"/>
              </a:rPr>
              <a:t>Identify which problems are ‘internal’ or ‘external’.</a:t>
            </a:r>
          </a:p>
          <a:p>
            <a:pPr lvl="3">
              <a:lnSpc>
                <a:spcPct val="120000"/>
              </a:lnSpc>
            </a:pPr>
            <a:r>
              <a:rPr lang="en-GB" sz="2600">
                <a:latin typeface="Arial" panose="020B0604020202020204" pitchFamily="34" charset="0"/>
                <a:cs typeface="Arial" panose="020B0604020202020204" pitchFamily="34" charset="0"/>
              </a:rPr>
              <a:t>Discuss how much ‘control’ Green Haven have over these problems.</a:t>
            </a:r>
          </a:p>
          <a:p>
            <a:pPr marL="1371600" lvl="3" indent="0">
              <a:buNone/>
            </a:pPr>
            <a:endParaRPr lang="en-GB" sz="2600">
              <a:latin typeface="Arial" panose="020B0604020202020204" pitchFamily="34" charset="0"/>
              <a:cs typeface="Arial" panose="020B0604020202020204" pitchFamily="34" charset="0"/>
            </a:endParaRPr>
          </a:p>
          <a:p>
            <a:pPr lvl="3"/>
            <a:r>
              <a:rPr lang="en-GB" sz="2600" b="1">
                <a:latin typeface="Arial" panose="020B0604020202020204" pitchFamily="34" charset="0"/>
                <a:cs typeface="Arial" panose="020B0604020202020204" pitchFamily="34" charset="0"/>
              </a:rPr>
              <a:t>NOTE: </a:t>
            </a:r>
            <a:r>
              <a:rPr lang="en-GB" sz="2600">
                <a:latin typeface="Arial" panose="020B0604020202020204" pitchFamily="34" charset="0"/>
                <a:cs typeface="Arial" panose="020B0604020202020204" pitchFamily="34" charset="0"/>
              </a:rPr>
              <a:t>Keep focused on the problems…</a:t>
            </a:r>
            <a:r>
              <a:rPr lang="en-GB" sz="2600" b="1" u="sng">
                <a:latin typeface="Arial" panose="020B0604020202020204" pitchFamily="34" charset="0"/>
                <a:cs typeface="Arial" panose="020B0604020202020204" pitchFamily="34" charset="0"/>
              </a:rPr>
              <a:t>NOT</a:t>
            </a:r>
            <a:r>
              <a:rPr lang="en-GB" sz="2600">
                <a:latin typeface="Arial" panose="020B0604020202020204" pitchFamily="34" charset="0"/>
                <a:cs typeface="Arial" panose="020B0604020202020204" pitchFamily="34" charset="0"/>
              </a:rPr>
              <a:t> the solutions.</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A50553-A4FA-A35A-0077-D35CF2475D5F}"/>
              </a:ext>
            </a:extLst>
          </p:cNvPr>
          <p:cNvSpPr>
            <a:spLocks noGrp="1"/>
          </p:cNvSpPr>
          <p:nvPr>
            <p:ph idx="1"/>
          </p:nvPr>
        </p:nvSpPr>
        <p:spPr>
          <a:xfrm>
            <a:off x="447040" y="467360"/>
            <a:ext cx="11267440" cy="5709603"/>
          </a:xfrm>
        </p:spPr>
        <p:txBody>
          <a:bodyPr>
            <a:normAutofit fontScale="92500"/>
          </a:bodyPr>
          <a:lstStyle/>
          <a:p>
            <a:pPr marL="0" indent="0">
              <a:buNone/>
            </a:pPr>
            <a:r>
              <a:rPr lang="en-GB"/>
              <a:t>Green Haven Florist’s main issue is the 30% decline in-store sales over the past year, that shows a deeper strategic issue not only a brief change. The decline was caused by a mix of external and internal factors. </a:t>
            </a:r>
          </a:p>
          <a:p>
            <a:pPr marL="0" indent="0">
              <a:buNone/>
            </a:pPr>
            <a:r>
              <a:rPr lang="en-GB"/>
              <a:t>Regarding the external factors, the business now is facing reduced high street foot traffic because of the nearby shops closure and a larger change toward online shopping. Economic pressures, like supply chain disruptions and inflation did increase the price of materials and imported flowers. Also, the competition has intensified. The national chain is competing aggressively on delivery coverage and on price, at the same time while a new boutique florist is attracting diverse clients through their great social media branding. These are largely external factors, which means that Green Haven Florist have low direct control over them.</a:t>
            </a:r>
          </a:p>
          <a:p>
            <a:pPr marL="0" indent="0">
              <a:buNone/>
            </a:pPr>
            <a:r>
              <a:rPr lang="en-GB"/>
              <a:t>However, internally, the business has own weaknesses which contribute to their decline. Firstly, the website is outdated, digital marketing efforts are low and the delivery options are limited. Green Haven Florist, compared to their competitors, are not fully adapted to changing customer behaviour.</a:t>
            </a:r>
          </a:p>
          <a:p>
            <a:endParaRPr lang="en-GB"/>
          </a:p>
        </p:txBody>
      </p:sp>
    </p:spTree>
    <p:extLst>
      <p:ext uri="{BB962C8B-B14F-4D97-AF65-F5344CB8AC3E}">
        <p14:creationId xmlns:p14="http://schemas.microsoft.com/office/powerpoint/2010/main" val="353499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1497958914"/>
              </p:ext>
            </p:extLst>
          </p:nvPr>
        </p:nvGraphicFramePr>
        <p:xfrm>
          <a:off x="1335301" y="1554048"/>
          <a:ext cx="8722091" cy="3474720"/>
        </p:xfrm>
        <a:graphic>
          <a:graphicData uri="http://schemas.openxmlformats.org/drawingml/2006/table">
            <a:tbl>
              <a:tblPr firstRow="1" bandRow="1">
                <a:tableStyleId>{93296810-A885-4BE3-A3E7-6D5BEEA58F35}</a:tableStyleId>
              </a:tblPr>
              <a:tblGrid>
                <a:gridCol w="1246013">
                  <a:extLst>
                    <a:ext uri="{9D8B030D-6E8A-4147-A177-3AD203B41FA5}">
                      <a16:colId xmlns:a16="http://schemas.microsoft.com/office/drawing/2014/main" val="516700139"/>
                    </a:ext>
                  </a:extLst>
                </a:gridCol>
                <a:gridCol w="1246013">
                  <a:extLst>
                    <a:ext uri="{9D8B030D-6E8A-4147-A177-3AD203B41FA5}">
                      <a16:colId xmlns:a16="http://schemas.microsoft.com/office/drawing/2014/main" val="1482979515"/>
                    </a:ext>
                  </a:extLst>
                </a:gridCol>
                <a:gridCol w="1246013">
                  <a:extLst>
                    <a:ext uri="{9D8B030D-6E8A-4147-A177-3AD203B41FA5}">
                      <a16:colId xmlns:a16="http://schemas.microsoft.com/office/drawing/2014/main" val="1537974666"/>
                    </a:ext>
                  </a:extLst>
                </a:gridCol>
                <a:gridCol w="1246013">
                  <a:extLst>
                    <a:ext uri="{9D8B030D-6E8A-4147-A177-3AD203B41FA5}">
                      <a16:colId xmlns:a16="http://schemas.microsoft.com/office/drawing/2014/main" val="2616223528"/>
                    </a:ext>
                  </a:extLst>
                </a:gridCol>
                <a:gridCol w="1246013">
                  <a:extLst>
                    <a:ext uri="{9D8B030D-6E8A-4147-A177-3AD203B41FA5}">
                      <a16:colId xmlns:a16="http://schemas.microsoft.com/office/drawing/2014/main" val="3425015451"/>
                    </a:ext>
                  </a:extLst>
                </a:gridCol>
                <a:gridCol w="1246013">
                  <a:extLst>
                    <a:ext uri="{9D8B030D-6E8A-4147-A177-3AD203B41FA5}">
                      <a16:colId xmlns:a16="http://schemas.microsoft.com/office/drawing/2014/main" val="1430925739"/>
                    </a:ext>
                  </a:extLst>
                </a:gridCol>
                <a:gridCol w="1246013">
                  <a:extLst>
                    <a:ext uri="{9D8B030D-6E8A-4147-A177-3AD203B41FA5}">
                      <a16:colId xmlns:a16="http://schemas.microsoft.com/office/drawing/2014/main" val="283900714"/>
                    </a:ext>
                  </a:extLst>
                </a:gridCol>
              </a:tblGrid>
              <a:tr h="38946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a:t>What effect is it having?</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GB"/>
                        <a:t>Details</a:t>
                      </a:r>
                    </a:p>
                  </a:txBody>
                  <a:tcPr>
                    <a:solidFill>
                      <a:srgbClr val="FF0000"/>
                    </a:solidFill>
                  </a:tcPr>
                </a:tc>
                <a:tc>
                  <a:txBody>
                    <a:bodyPr/>
                    <a:lstStyle/>
                    <a:p>
                      <a:pPr marL="285750" indent="-285750">
                        <a:buFont typeface="Arial" panose="020B0604020202020204" pitchFamily="34" charset="0"/>
                        <a:buChar char="•"/>
                      </a:pPr>
                      <a:r>
                        <a:rPr lang="en-GB"/>
                        <a:t>Details</a:t>
                      </a:r>
                    </a:p>
                  </a:txBody>
                  <a:tcPr>
                    <a:solidFill>
                      <a:srgbClr val="FFC000"/>
                    </a:solidFill>
                  </a:tcPr>
                </a:tc>
                <a:tc>
                  <a:txBody>
                    <a:bodyPr/>
                    <a:lstStyle/>
                    <a:p>
                      <a:pPr marL="285750" indent="-285750">
                        <a:buFont typeface="Arial" panose="020B0604020202020204" pitchFamily="34" charset="0"/>
                        <a:buChar char="•"/>
                      </a:pPr>
                      <a:r>
                        <a:rPr lang="en-GB"/>
                        <a:t>Details</a:t>
                      </a:r>
                    </a:p>
                  </a:txBody>
                  <a:tcPr>
                    <a:solidFill>
                      <a:srgbClr val="FFFF00"/>
                    </a:solidFill>
                  </a:tcPr>
                </a:tc>
                <a:tc>
                  <a:txBody>
                    <a:bodyPr/>
                    <a:lstStyle/>
                    <a:p>
                      <a:pPr marL="285750" indent="-285750">
                        <a:buFont typeface="Arial" panose="020B0604020202020204" pitchFamily="34" charset="0"/>
                        <a:buChar char="•"/>
                      </a:pPr>
                      <a:r>
                        <a:rPr lang="en-GB" sz="1400"/>
                        <a:t>Details</a:t>
                      </a:r>
                      <a:endParaRPr lang="en-GB" sz="1400" b="0">
                        <a:latin typeface="+mn-lt"/>
                      </a:endParaRPr>
                    </a:p>
                  </a:txBody>
                  <a:tcPr>
                    <a:solidFill>
                      <a:srgbClr val="92D050"/>
                    </a:solidFill>
                  </a:tcPr>
                </a:tc>
                <a:tc>
                  <a:txBody>
                    <a:bodyPr/>
                    <a:lstStyle/>
                    <a:p>
                      <a:pPr marL="285750" indent="-285750">
                        <a:buFont typeface="Arial" panose="020B0604020202020204" pitchFamily="34" charset="0"/>
                        <a:buChar char="•"/>
                      </a:pPr>
                      <a:r>
                        <a:rPr lang="en-GB"/>
                        <a:t>Details</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439326847"/>
                  </a:ext>
                </a:extLst>
              </a:tr>
              <a:tr h="309041">
                <a:tc>
                  <a:txBody>
                    <a:bodyPr/>
                    <a:lstStyle/>
                    <a:p>
                      <a:pPr marL="285750" indent="-285750">
                        <a:buFont typeface="Arial" panose="020B0604020202020204" pitchFamily="34" charset="0"/>
                        <a:buChar char="•"/>
                      </a:pPr>
                      <a:r>
                        <a:rPr lang="en-GB"/>
                        <a:t>Details</a:t>
                      </a:r>
                    </a:p>
                  </a:txBody>
                  <a:tcPr>
                    <a:solidFill>
                      <a:srgbClr val="FF0000"/>
                    </a:solidFill>
                  </a:tcPr>
                </a:tc>
                <a:tc>
                  <a:txBody>
                    <a:bodyPr/>
                    <a:lstStyle/>
                    <a:p>
                      <a:pPr marL="285750" indent="-285750">
                        <a:buFont typeface="Arial" panose="020B0604020202020204" pitchFamily="34" charset="0"/>
                        <a:buChar char="•"/>
                      </a:pPr>
                      <a:r>
                        <a:rPr lang="en-GB"/>
                        <a:t>Details</a:t>
                      </a:r>
                    </a:p>
                  </a:txBody>
                  <a:tcPr>
                    <a:solidFill>
                      <a:srgbClr val="FFC000"/>
                    </a:solidFill>
                  </a:tcPr>
                </a:tc>
                <a:tc>
                  <a:txBody>
                    <a:bodyPr/>
                    <a:lstStyle/>
                    <a:p>
                      <a:pPr marL="285750" indent="-285750">
                        <a:buFont typeface="Arial" panose="020B0604020202020204" pitchFamily="34" charset="0"/>
                        <a:buChar char="•"/>
                      </a:pPr>
                      <a:r>
                        <a:rPr lang="en-GB"/>
                        <a:t>Details</a:t>
                      </a:r>
                    </a:p>
                  </a:txBody>
                  <a:tcPr>
                    <a:solidFill>
                      <a:srgbClr val="FFFF00"/>
                    </a:solidFill>
                  </a:tcPr>
                </a:tc>
                <a:tc>
                  <a:txBody>
                    <a:bodyPr/>
                    <a:lstStyle/>
                    <a:p>
                      <a:pPr marL="285750" indent="-285750">
                        <a:buFont typeface="Arial" panose="020B0604020202020204" pitchFamily="34" charset="0"/>
                        <a:buChar char="•"/>
                      </a:pPr>
                      <a:r>
                        <a:rPr lang="en-GB"/>
                        <a:t>Details</a:t>
                      </a:r>
                    </a:p>
                  </a:txBody>
                  <a:tcPr>
                    <a:solidFill>
                      <a:srgbClr val="92D050"/>
                    </a:solidFill>
                  </a:tcPr>
                </a:tc>
                <a:tc>
                  <a:txBody>
                    <a:bodyPr/>
                    <a:lstStyle/>
                    <a:p>
                      <a:pPr marL="285750" indent="-285750">
                        <a:buFont typeface="Arial" panose="020B0604020202020204" pitchFamily="34" charset="0"/>
                        <a:buChar char="•"/>
                      </a:pPr>
                      <a:r>
                        <a:rPr lang="en-GB"/>
                        <a:t>Details</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a:t>Details</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a:latin typeface="Arial" panose="020B0604020202020204" pitchFamily="34" charset="0"/>
                <a:cs typeface="Arial" panose="020B0604020202020204" pitchFamily="34" charset="0"/>
              </a:rPr>
              <a:t>Based on your insight, apply a 5W2H model and discuss the information provided in your table (approx. 1 minute).</a:t>
            </a:r>
          </a:p>
          <a:p>
            <a:endParaRPr lang="en-GB" sz="3200" b="1" u="sng"/>
          </a:p>
        </p:txBody>
      </p:sp>
      <p:sp>
        <p:nvSpPr>
          <p:cNvPr id="3" name="TextBox 2">
            <a:extLst>
              <a:ext uri="{FF2B5EF4-FFF2-40B4-BE49-F238E27FC236}">
                <a16:creationId xmlns:a16="http://schemas.microsoft.com/office/drawing/2014/main" id="{FEBB8468-B35F-E392-2801-59B9C39538AD}"/>
              </a:ext>
            </a:extLst>
          </p:cNvPr>
          <p:cNvSpPr txBox="1"/>
          <p:nvPr/>
        </p:nvSpPr>
        <p:spPr>
          <a:xfrm>
            <a:off x="2459421" y="5927605"/>
            <a:ext cx="9732579" cy="646331"/>
          </a:xfrm>
          <a:prstGeom prst="rect">
            <a:avLst/>
          </a:prstGeom>
          <a:noFill/>
        </p:spPr>
        <p:txBody>
          <a:bodyPr wrap="square" rtlCol="0">
            <a:spAutoFit/>
          </a:bodyPr>
          <a:lstStyle/>
          <a:p>
            <a:pPr marL="285750" indent="-285750">
              <a:buFont typeface="Arial" panose="020B0604020202020204" pitchFamily="34" charset="0"/>
              <a:buChar char="•"/>
            </a:pPr>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A: Problems Large and Small pp 18-26.</a:t>
            </a:r>
          </a:p>
        </p:txBody>
      </p:sp>
    </p:spTree>
    <p:extLst>
      <p:ext uri="{BB962C8B-B14F-4D97-AF65-F5344CB8AC3E}">
        <p14:creationId xmlns:p14="http://schemas.microsoft.com/office/powerpoint/2010/main" val="2496961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Picture Placeholder 2">
            <a:extLst>
              <a:ext uri="{FF2B5EF4-FFF2-40B4-BE49-F238E27FC236}">
                <a16:creationId xmlns:a16="http://schemas.microsoft.com/office/drawing/2014/main" id="{540C84FE-4E27-8270-F247-5590A94BA7D5}"/>
              </a:ext>
            </a:extLst>
          </p:cNvPr>
          <p:cNvGraphicFramePr>
            <a:graphicFrameLocks noGrp="1"/>
          </p:cNvGraphicFramePr>
          <p:nvPr>
            <p:ph type="pic" sz="quarter" idx="11"/>
            <p:extLst>
              <p:ext uri="{D42A27DB-BD31-4B8C-83A1-F6EECF244321}">
                <p14:modId xmlns:p14="http://schemas.microsoft.com/office/powerpoint/2010/main" val="1670597624"/>
              </p:ext>
            </p:extLst>
          </p:nvPr>
        </p:nvGraphicFramePr>
        <p:xfrm>
          <a:off x="0" y="0"/>
          <a:ext cx="12192005" cy="7298666"/>
        </p:xfrm>
        <a:graphic>
          <a:graphicData uri="http://schemas.openxmlformats.org/drawingml/2006/table">
            <a:tbl>
              <a:tblPr firstRow="1" bandRow="1">
                <a:tableStyleId>{93296810-A885-4BE3-A3E7-6D5BEEA58F35}</a:tableStyleId>
              </a:tblPr>
              <a:tblGrid>
                <a:gridCol w="1741715">
                  <a:extLst>
                    <a:ext uri="{9D8B030D-6E8A-4147-A177-3AD203B41FA5}">
                      <a16:colId xmlns:a16="http://schemas.microsoft.com/office/drawing/2014/main" val="516700139"/>
                    </a:ext>
                  </a:extLst>
                </a:gridCol>
                <a:gridCol w="1741715">
                  <a:extLst>
                    <a:ext uri="{9D8B030D-6E8A-4147-A177-3AD203B41FA5}">
                      <a16:colId xmlns:a16="http://schemas.microsoft.com/office/drawing/2014/main" val="1482979515"/>
                    </a:ext>
                  </a:extLst>
                </a:gridCol>
                <a:gridCol w="1741715">
                  <a:extLst>
                    <a:ext uri="{9D8B030D-6E8A-4147-A177-3AD203B41FA5}">
                      <a16:colId xmlns:a16="http://schemas.microsoft.com/office/drawing/2014/main" val="1537974666"/>
                    </a:ext>
                  </a:extLst>
                </a:gridCol>
                <a:gridCol w="1741715">
                  <a:extLst>
                    <a:ext uri="{9D8B030D-6E8A-4147-A177-3AD203B41FA5}">
                      <a16:colId xmlns:a16="http://schemas.microsoft.com/office/drawing/2014/main" val="2616223528"/>
                    </a:ext>
                  </a:extLst>
                </a:gridCol>
                <a:gridCol w="1741715">
                  <a:extLst>
                    <a:ext uri="{9D8B030D-6E8A-4147-A177-3AD203B41FA5}">
                      <a16:colId xmlns:a16="http://schemas.microsoft.com/office/drawing/2014/main" val="3425015451"/>
                    </a:ext>
                  </a:extLst>
                </a:gridCol>
                <a:gridCol w="1741715">
                  <a:extLst>
                    <a:ext uri="{9D8B030D-6E8A-4147-A177-3AD203B41FA5}">
                      <a16:colId xmlns:a16="http://schemas.microsoft.com/office/drawing/2014/main" val="1430925739"/>
                    </a:ext>
                  </a:extLst>
                </a:gridCol>
                <a:gridCol w="1741715">
                  <a:extLst>
                    <a:ext uri="{9D8B030D-6E8A-4147-A177-3AD203B41FA5}">
                      <a16:colId xmlns:a16="http://schemas.microsoft.com/office/drawing/2014/main" val="283900714"/>
                    </a:ext>
                  </a:extLst>
                </a:gridCol>
              </a:tblGrid>
              <a:tr h="78550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1413913">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56811">
                <a:tc>
                  <a:txBody>
                    <a:bodyPr/>
                    <a:lstStyle/>
                    <a:p>
                      <a:r>
                        <a:rPr lang="en-GB"/>
                        <a:t>What effect is it having?</a:t>
                      </a:r>
                    </a:p>
                  </a:txBody>
                  <a:tcPr>
                    <a:solidFill>
                      <a:srgbClr val="FF0000"/>
                    </a:solidFill>
                  </a:tcPr>
                </a:tc>
                <a:tc>
                  <a:txBody>
                    <a:bodyPr/>
                    <a:lstStyle/>
                    <a:p>
                      <a:r>
                        <a:rPr lang="en-GB"/>
                        <a:t>Where is the problem occurring?</a:t>
                      </a:r>
                    </a:p>
                  </a:txBody>
                  <a:tcPr>
                    <a:solidFill>
                      <a:srgbClr val="FFC000"/>
                    </a:solidFill>
                  </a:tcPr>
                </a:tc>
                <a:tc>
                  <a:txBody>
                    <a:bodyPr/>
                    <a:lstStyle/>
                    <a:p>
                      <a:r>
                        <a:rPr lang="en-GB"/>
                        <a:t>When was the problem first noticed?</a:t>
                      </a:r>
                    </a:p>
                  </a:txBody>
                  <a:tcPr>
                    <a:solidFill>
                      <a:srgbClr val="FFFF00"/>
                    </a:solidFill>
                  </a:tcPr>
                </a:tc>
                <a:tc>
                  <a:txBody>
                    <a:bodyPr/>
                    <a:lstStyle/>
                    <a:p>
                      <a:r>
                        <a:rPr lang="en-GB"/>
                        <a:t>Who is impacted by the problem?</a:t>
                      </a:r>
                    </a:p>
                  </a:txBody>
                  <a:tcPr>
                    <a:solidFill>
                      <a:srgbClr val="92D050"/>
                    </a:solidFill>
                  </a:tcPr>
                </a:tc>
                <a:tc>
                  <a:txBody>
                    <a:bodyPr/>
                    <a:lstStyle/>
                    <a:p>
                      <a:r>
                        <a:rPr lang="en-GB"/>
                        <a:t>Why is the problem happening?</a:t>
                      </a:r>
                    </a:p>
                  </a:txBody>
                  <a:tcPr>
                    <a:solidFill>
                      <a:srgbClr val="00B0F0"/>
                    </a:solidFill>
                  </a:tcPr>
                </a:tc>
                <a:tc>
                  <a:txBody>
                    <a:bodyPr/>
                    <a:lstStyle/>
                    <a:p>
                      <a:r>
                        <a:rPr lang="en-GB"/>
                        <a:t>How serious is the problem?</a:t>
                      </a:r>
                    </a:p>
                  </a:txBody>
                  <a:tcPr>
                    <a:solidFill>
                      <a:srgbClr val="0070C0"/>
                    </a:solidFill>
                  </a:tcPr>
                </a:tc>
                <a:tc>
                  <a:txBody>
                    <a:bodyPr/>
                    <a:lstStyle/>
                    <a:p>
                      <a:r>
                        <a:rPr lang="en-GB"/>
                        <a:t>How much money is being lost?</a:t>
                      </a:r>
                    </a:p>
                  </a:txBody>
                  <a:tcPr>
                    <a:solidFill>
                      <a:srgbClr val="7030A0"/>
                    </a:solidFill>
                  </a:tcPr>
                </a:tc>
                <a:extLst>
                  <a:ext uri="{0D108BD9-81ED-4DB2-BD59-A6C34878D82A}">
                    <a16:rowId xmlns:a16="http://schemas.microsoft.com/office/drawing/2014/main" val="2046650194"/>
                  </a:ext>
                </a:extLst>
              </a:tr>
              <a:tr h="1571014">
                <a:tc>
                  <a:txBody>
                    <a:bodyPr/>
                    <a:lstStyle/>
                    <a:p>
                      <a:pPr marL="0" indent="0">
                        <a:buFont typeface="Arial" panose="020B0604020202020204" pitchFamily="34" charset="0"/>
                        <a:buNone/>
                      </a:pPr>
                      <a:r>
                        <a:rPr lang="en-GB" sz="1100"/>
                        <a:t>30% decline in store sales over the past 12 months. </a:t>
                      </a:r>
                    </a:p>
                  </a:txBody>
                  <a:tcPr>
                    <a:solidFill>
                      <a:srgbClr val="FF0000"/>
                    </a:solidFill>
                  </a:tcPr>
                </a:tc>
                <a:tc>
                  <a:txBody>
                    <a:bodyPr/>
                    <a:lstStyle/>
                    <a:p>
                      <a:pPr marL="0" indent="0">
                        <a:buFont typeface="Arial" panose="020B0604020202020204" pitchFamily="34" charset="0"/>
                        <a:buNone/>
                      </a:pPr>
                      <a:r>
                        <a:rPr lang="en-GB" sz="1600"/>
                        <a:t>Primarily affecting the physical high street store in Norwich, UK. </a:t>
                      </a:r>
                    </a:p>
                  </a:txBody>
                  <a:tcPr>
                    <a:solidFill>
                      <a:srgbClr val="FFC000"/>
                    </a:solidFill>
                  </a:tcPr>
                </a:tc>
                <a:tc>
                  <a:txBody>
                    <a:bodyPr/>
                    <a:lstStyle/>
                    <a:p>
                      <a:pPr marL="0" indent="0">
                        <a:buFont typeface="Arial" panose="020B0604020202020204" pitchFamily="34" charset="0"/>
                        <a:buNone/>
                      </a:pPr>
                      <a:r>
                        <a:rPr lang="en-GB"/>
                        <a:t>Within last year.</a:t>
                      </a:r>
                    </a:p>
                  </a:txBody>
                  <a:tcPr>
                    <a:solidFill>
                      <a:srgbClr val="FFFF00"/>
                    </a:solidFill>
                  </a:tcPr>
                </a:tc>
                <a:tc>
                  <a:txBody>
                    <a:bodyPr/>
                    <a:lstStyle/>
                    <a:p>
                      <a:pPr marL="0" indent="0">
                        <a:buFont typeface="Arial" panose="020B0604020202020204" pitchFamily="34" charset="0"/>
                        <a:buNone/>
                      </a:pPr>
                      <a:r>
                        <a:rPr lang="en-GB" sz="1400"/>
                        <a:t>Liam and Priya (owners) , suppliers, employees, local customers. </a:t>
                      </a:r>
                    </a:p>
                  </a:txBody>
                  <a:tcPr>
                    <a:solidFill>
                      <a:srgbClr val="92D050"/>
                    </a:solidFill>
                  </a:tcPr>
                </a:tc>
                <a:tc>
                  <a:txBody>
                    <a:bodyPr/>
                    <a:lstStyle/>
                    <a:p>
                      <a:pPr marL="0" indent="0">
                        <a:buFont typeface="Arial" panose="020B0604020202020204" pitchFamily="34" charset="0"/>
                        <a:buNone/>
                      </a:pPr>
                      <a:r>
                        <a:rPr lang="en-GB"/>
                        <a:t>Reduced high street footfall, stronger competition, change to online shopping.</a:t>
                      </a:r>
                    </a:p>
                  </a:txBody>
                  <a:tcPr>
                    <a:solidFill>
                      <a:srgbClr val="00B0F0"/>
                    </a:solidFill>
                  </a:tcPr>
                </a:tc>
                <a:tc>
                  <a:txBody>
                    <a:bodyPr/>
                    <a:lstStyle/>
                    <a:p>
                      <a:pPr marL="0" indent="0">
                        <a:buFont typeface="Arial" panose="020B0604020202020204" pitchFamily="34" charset="0"/>
                        <a:buNone/>
                      </a:pPr>
                      <a:r>
                        <a:rPr lang="en-GB"/>
                        <a:t>A 30% decline is crucial and threatens cash flow, long term sustainability and profit margins. </a:t>
                      </a:r>
                    </a:p>
                  </a:txBody>
                  <a:tcPr>
                    <a:solidFill>
                      <a:srgbClr val="0070C0"/>
                    </a:solidFill>
                  </a:tcPr>
                </a:tc>
                <a:tc>
                  <a:txBody>
                    <a:bodyPr/>
                    <a:lstStyle/>
                    <a:p>
                      <a:pPr marL="0" indent="0">
                        <a:buFont typeface="Arial" panose="020B0604020202020204" pitchFamily="34" charset="0"/>
                        <a:buNone/>
                      </a:pPr>
                      <a:r>
                        <a:rPr lang="en-GB"/>
                        <a:t>Exact amount of financial loss is not shown.</a:t>
                      </a:r>
                    </a:p>
                  </a:txBody>
                  <a:tcPr>
                    <a:solidFill>
                      <a:srgbClr val="7030A0"/>
                    </a:solidFill>
                  </a:tcPr>
                </a:tc>
                <a:extLst>
                  <a:ext uri="{0D108BD9-81ED-4DB2-BD59-A6C34878D82A}">
                    <a16:rowId xmlns:a16="http://schemas.microsoft.com/office/drawing/2014/main" val="886584623"/>
                  </a:ext>
                </a:extLst>
              </a:tr>
              <a:tr h="1830755">
                <a:tc>
                  <a:txBody>
                    <a:bodyPr/>
                    <a:lstStyle/>
                    <a:p>
                      <a:pPr marL="0" indent="0">
                        <a:buFont typeface="Arial" panose="020B0604020202020204" pitchFamily="34" charset="0"/>
                        <a:buNone/>
                      </a:pPr>
                      <a:r>
                        <a:rPr lang="en-GB" sz="1800"/>
                        <a:t>Lower profitability and reduced revenue.</a:t>
                      </a:r>
                      <a:endParaRPr lang="en-GB"/>
                    </a:p>
                  </a:txBody>
                  <a:tcPr>
                    <a:solidFill>
                      <a:srgbClr val="FF0000"/>
                    </a:solidFill>
                  </a:tcPr>
                </a:tc>
                <a:tc>
                  <a:txBody>
                    <a:bodyPr/>
                    <a:lstStyle/>
                    <a:p>
                      <a:pPr marL="0" indent="0">
                        <a:buFont typeface="Arial" panose="020B0604020202020204" pitchFamily="34" charset="0"/>
                        <a:buNone/>
                      </a:pPr>
                      <a:r>
                        <a:rPr lang="en-GB" sz="1800"/>
                        <a:t>Impact strongest in walk in clients sales. </a:t>
                      </a:r>
                      <a:endParaRPr lang="en-GB"/>
                    </a:p>
                  </a:txBody>
                  <a:tcPr>
                    <a:solidFill>
                      <a:srgbClr val="FFC000"/>
                    </a:solidFill>
                  </a:tcPr>
                </a:tc>
                <a:tc>
                  <a:txBody>
                    <a:bodyPr/>
                    <a:lstStyle/>
                    <a:p>
                      <a:pPr marL="0" indent="0">
                        <a:buFont typeface="Arial" panose="020B0604020202020204" pitchFamily="34" charset="0"/>
                        <a:buNone/>
                      </a:pPr>
                      <a:r>
                        <a:rPr lang="en-GB"/>
                        <a:t>Alongside supply chain disruption, rising inflation and high online competition.</a:t>
                      </a:r>
                    </a:p>
                  </a:txBody>
                  <a:tcPr>
                    <a:solidFill>
                      <a:srgbClr val="FFFF00"/>
                    </a:solidFill>
                  </a:tcPr>
                </a:tc>
                <a:tc>
                  <a:txBody>
                    <a:bodyPr/>
                    <a:lstStyle/>
                    <a:p>
                      <a:pPr marL="0" indent="0">
                        <a:buFont typeface="Arial" panose="020B0604020202020204" pitchFamily="34" charset="0"/>
                        <a:buNone/>
                      </a:pPr>
                      <a:r>
                        <a:rPr lang="en-GB" sz="1400"/>
                        <a:t>. Wedding and corporate clients impacted indirectly</a:t>
                      </a:r>
                      <a:endParaRPr lang="en-GB" sz="1400" b="0">
                        <a:latin typeface="+mn-lt"/>
                      </a:endParaRPr>
                    </a:p>
                  </a:txBody>
                  <a:tcPr>
                    <a:solidFill>
                      <a:srgbClr val="92D050"/>
                    </a:solidFill>
                  </a:tcPr>
                </a:tc>
                <a:tc>
                  <a:txBody>
                    <a:bodyPr/>
                    <a:lstStyle/>
                    <a:p>
                      <a:pPr marL="0" indent="0">
                        <a:buFont typeface="Arial" panose="020B0604020202020204" pitchFamily="34" charset="0"/>
                        <a:buNone/>
                      </a:pPr>
                      <a:r>
                        <a:rPr lang="en-GB"/>
                        <a:t>Limited delivery flexibility, outdated website, weak digital marketing.</a:t>
                      </a:r>
                    </a:p>
                  </a:txBody>
                  <a:tcPr>
                    <a:solidFill>
                      <a:srgbClr val="00B0F0"/>
                    </a:solidFill>
                  </a:tcPr>
                </a:tc>
                <a:tc>
                  <a:txBody>
                    <a:bodyPr/>
                    <a:lstStyle/>
                    <a:p>
                      <a:pPr marL="0" indent="0">
                        <a:buFont typeface="Arial" panose="020B0604020202020204" pitchFamily="34" charset="0"/>
                        <a:buNone/>
                      </a:pPr>
                      <a:r>
                        <a:rPr lang="en-GB"/>
                        <a:t>Shows a structural not a temporary problem. </a:t>
                      </a:r>
                    </a:p>
                  </a:txBody>
                  <a:tcPr>
                    <a:solidFill>
                      <a:srgbClr val="0070C0"/>
                    </a:solidFill>
                  </a:tcPr>
                </a:tc>
                <a:tc>
                  <a:txBody>
                    <a:bodyPr/>
                    <a:lstStyle/>
                    <a:p>
                      <a:pPr marL="0" indent="0">
                        <a:buFont typeface="Arial" panose="020B0604020202020204" pitchFamily="34" charset="0"/>
                        <a:buNone/>
                      </a:pPr>
                      <a:r>
                        <a:rPr lang="en-GB" sz="1400"/>
                        <a:t>A 30% drop in store revenue, shows that substantial reduction in income and higher financial pressure because of the rising operating costs. </a:t>
                      </a:r>
                    </a:p>
                  </a:txBody>
                  <a:tcPr>
                    <a:solidFill>
                      <a:srgbClr val="7030A0"/>
                    </a:solidFill>
                  </a:tcPr>
                </a:tc>
                <a:extLst>
                  <a:ext uri="{0D108BD9-81ED-4DB2-BD59-A6C34878D82A}">
                    <a16:rowId xmlns:a16="http://schemas.microsoft.com/office/drawing/2014/main" val="3439326847"/>
                  </a:ext>
                </a:extLst>
              </a:tr>
            </a:tbl>
          </a:graphicData>
        </a:graphic>
      </p:graphicFrame>
    </p:spTree>
    <p:extLst>
      <p:ext uri="{BB962C8B-B14F-4D97-AF65-F5344CB8AC3E}">
        <p14:creationId xmlns:p14="http://schemas.microsoft.com/office/powerpoint/2010/main" val="8227778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PESTEL Framework (approx. 1 minute).</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a:bodyPr>
          <a:lstStyle/>
          <a:p>
            <a:pPr>
              <a:lnSpc>
                <a:spcPct val="100000"/>
              </a:lnSpc>
            </a:pPr>
            <a:r>
              <a:rPr lang="en-GB">
                <a:latin typeface="Arial" panose="020B0604020202020204" pitchFamily="34" charset="0"/>
                <a:cs typeface="Arial" panose="020B0604020202020204" pitchFamily="34" charset="0"/>
              </a:rPr>
              <a:t>For example:</a:t>
            </a:r>
          </a:p>
          <a:p>
            <a:pPr lvl="1">
              <a:lnSpc>
                <a:spcPct val="100000"/>
              </a:lnSpc>
            </a:pPr>
            <a:r>
              <a:rPr lang="en-GB" sz="2800">
                <a:latin typeface="Arial" panose="020B0604020202020204" pitchFamily="34" charset="0"/>
                <a:cs typeface="Arial" panose="020B0604020202020204" pitchFamily="34" charset="0"/>
              </a:rPr>
              <a:t>Explain what a PESTEL Framework is.</a:t>
            </a:r>
          </a:p>
          <a:p>
            <a:pPr lvl="1">
              <a:lnSpc>
                <a:spcPct val="100000"/>
              </a:lnSpc>
            </a:pPr>
            <a:r>
              <a:rPr lang="en-GB" sz="2800">
                <a:latin typeface="Arial" panose="020B0604020202020204" pitchFamily="34" charset="0"/>
                <a:cs typeface="Arial" panose="020B0604020202020204" pitchFamily="34" charset="0"/>
              </a:rPr>
              <a:t>Why is it used?</a:t>
            </a:r>
          </a:p>
          <a:p>
            <a:pPr lvl="1">
              <a:lnSpc>
                <a:spcPct val="100000"/>
              </a:lnSpc>
            </a:pPr>
            <a:r>
              <a:rPr lang="en-GB" sz="2800">
                <a:latin typeface="Arial" panose="020B0604020202020204" pitchFamily="34" charset="0"/>
                <a:cs typeface="Arial" panose="020B0604020202020204" pitchFamily="34" charset="0"/>
              </a:rPr>
              <a:t>Where/how is it used?</a:t>
            </a:r>
          </a:p>
          <a:p>
            <a:pPr lvl="1">
              <a:lnSpc>
                <a:spcPct val="100000"/>
              </a:lnSpc>
            </a:pPr>
            <a:r>
              <a:rPr lang="en-GB" sz="2800">
                <a:latin typeface="Arial" panose="020B0604020202020204" pitchFamily="34" charset="0"/>
                <a:cs typeface="Arial" panose="020B0604020202020204" pitchFamily="34" charset="0"/>
              </a:rPr>
              <a:t>What are the benefits of this framework?</a:t>
            </a:r>
          </a:p>
          <a:p>
            <a:pPr lvl="1">
              <a:lnSpc>
                <a:spcPct val="100000"/>
              </a:lnSpc>
            </a:pPr>
            <a:r>
              <a:rPr lang="en-GB" sz="2800">
                <a:latin typeface="Arial" panose="020B0604020202020204" pitchFamily="34" charset="0"/>
                <a:cs typeface="Arial" panose="020B0604020202020204" pitchFamily="34" charset="0"/>
              </a:rPr>
              <a:t>What are the criticisms of this framework?</a:t>
            </a:r>
          </a:p>
          <a:p>
            <a:pPr lvl="1">
              <a:lnSpc>
                <a:spcPct val="100000"/>
              </a:lnSpc>
            </a:pPr>
            <a:r>
              <a:rPr lang="en-GB" sz="2800">
                <a:latin typeface="Arial" panose="020B0604020202020204" pitchFamily="34" charset="0"/>
                <a:cs typeface="Arial" panose="020B0604020202020204" pitchFamily="34" charset="0"/>
              </a:rPr>
              <a:t>Ensure that you reference all the sources you have used in this discussion on the slide/s.</a:t>
            </a:r>
          </a:p>
        </p:txBody>
      </p:sp>
    </p:spTree>
    <p:extLst>
      <p:ext uri="{BB962C8B-B14F-4D97-AF65-F5344CB8AC3E}">
        <p14:creationId xmlns:p14="http://schemas.microsoft.com/office/powerpoint/2010/main" val="2661610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028D5F-723D-855D-0E74-664514E493D8}"/>
              </a:ext>
            </a:extLst>
          </p:cNvPr>
          <p:cNvSpPr>
            <a:spLocks noGrp="1"/>
          </p:cNvSpPr>
          <p:nvPr>
            <p:ph idx="1"/>
          </p:nvPr>
        </p:nvSpPr>
        <p:spPr>
          <a:xfrm>
            <a:off x="838200" y="416560"/>
            <a:ext cx="10515600" cy="5760403"/>
          </a:xfrm>
        </p:spPr>
        <p:txBody>
          <a:bodyPr>
            <a:normAutofit fontScale="92500" lnSpcReduction="20000"/>
          </a:bodyPr>
          <a:lstStyle/>
          <a:p>
            <a:pPr marL="0" indent="0">
              <a:buNone/>
            </a:pPr>
            <a:r>
              <a:rPr lang="en-GB"/>
              <a:t>The PESTEL model is a tool which is used to analyse the external environmental factors that affects a business. It stands for political, economic, social, technological, environmental and legal factors. PESTEL is used by businesses to find threats and opportunities in the larger community which helps to inform decision making and strategic planning. This model is applied well in market analysis, risk assessments and business planning, as it offers a great overview of external influences which can impact performance. The main benefit of it is that it encourages businesses to think about a diverse range of factors, which reduces the risk of overlooking crucial external changes. </a:t>
            </a:r>
          </a:p>
          <a:p>
            <a:pPr marL="0" indent="0">
              <a:buNone/>
            </a:pPr>
            <a:r>
              <a:rPr lang="en-GB"/>
              <a:t>But, criticism involve sometimes overreaching scope that can make it hard to prioritise factors successfully. Also, its only focussed on external factors and ignoring internal capabilities. Also, this tool offers a fixed overview and might not capture quick changing environments between factors. </a:t>
            </a:r>
          </a:p>
          <a:p>
            <a:pPr marL="0" indent="0">
              <a:buNone/>
            </a:pPr>
            <a:endParaRPr lang="en-GB"/>
          </a:p>
          <a:p>
            <a:r>
              <a:rPr lang="en-GB"/>
              <a:t>Makos, J. (2022). </a:t>
            </a:r>
            <a:r>
              <a:rPr lang="en-GB" i="1"/>
              <a:t>PESTEL Framework: The 6 Factors of PESTEL Analysis</a:t>
            </a:r>
            <a:r>
              <a:rPr lang="en-GB"/>
              <a:t>. [online] PESTLE Analysis. Available at: </a:t>
            </a:r>
            <a:r>
              <a:rPr lang="en-GB">
                <a:hlinkClick r:id="rId2"/>
              </a:rPr>
              <a:t>https://pestleanalysis.com/pestel-framework/</a:t>
            </a:r>
            <a:r>
              <a:rPr lang="en-GB"/>
              <a:t>. </a:t>
            </a:r>
          </a:p>
          <a:p>
            <a:pPr marL="0" indent="0">
              <a:buNone/>
            </a:pPr>
            <a:endParaRPr lang="en-GB"/>
          </a:p>
          <a:p>
            <a:pPr marL="0" indent="0">
              <a:buNone/>
            </a:pPr>
            <a:endParaRPr lang="en-GB"/>
          </a:p>
        </p:txBody>
      </p:sp>
    </p:spTree>
    <p:extLst>
      <p:ext uri="{BB962C8B-B14F-4D97-AF65-F5344CB8AC3E}">
        <p14:creationId xmlns:p14="http://schemas.microsoft.com/office/powerpoint/2010/main" val="4273613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a:latin typeface="Arial" panose="020B0604020202020204" pitchFamily="34" charset="0"/>
                <a:cs typeface="Arial" panose="020B0604020202020204" pitchFamily="34" charset="0"/>
              </a:rPr>
            </a:br>
            <a:br>
              <a:rPr lang="en-GB"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Provide an application and discuss the information provided in your PESTEL Framework (approx. </a:t>
            </a:r>
            <a:br>
              <a:rPr lang="en-GB" sz="3600" b="1" u="sng">
                <a:latin typeface="Arial" panose="020B0604020202020204" pitchFamily="34" charset="0"/>
                <a:cs typeface="Arial" panose="020B0604020202020204" pitchFamily="34" charset="0"/>
              </a:rPr>
            </a:br>
            <a:r>
              <a:rPr lang="en-GB" sz="3600" b="1" u="sng">
                <a:latin typeface="Arial" panose="020B0604020202020204" pitchFamily="34" charset="0"/>
                <a:cs typeface="Arial" panose="020B0604020202020204" pitchFamily="34" charset="0"/>
              </a:rPr>
              <a:t>1 minute).</a:t>
            </a:r>
            <a:br>
              <a:rPr lang="en-GB" b="1" u="sng"/>
            </a:br>
            <a:br>
              <a:rPr lang="en-GB" b="1">
                <a:latin typeface="Arial" panose="020B0604020202020204" pitchFamily="34" charset="0"/>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Here is the tabular PESTLE analysis of </a:t>
            </a:r>
            <a:r>
              <a:rPr lang="en-GB" sz="2800" b="1">
                <a:effectLst/>
                <a:latin typeface="Arial" panose="020B0604020202020204" pitchFamily="34" charset="0"/>
                <a:ea typeface="Aptos" panose="020B0004020202020204" pitchFamily="34" charset="0"/>
                <a:cs typeface="Arial" panose="020B0604020202020204" pitchFamily="34" charset="0"/>
              </a:rPr>
              <a:t>Olive Tree Bistro.</a:t>
            </a: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1570408586"/>
              </p:ext>
            </p:extLst>
          </p:nvPr>
        </p:nvGraphicFramePr>
        <p:xfrm>
          <a:off x="948904" y="2123386"/>
          <a:ext cx="9782355" cy="2980025"/>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Sub factor 1</a:t>
                      </a:r>
                    </a:p>
                    <a:p>
                      <a:pPr marL="285750" indent="-285750">
                        <a:buFont typeface="Wingdings" panose="05000000000000000000" pitchFamily="2" charset="2"/>
                        <a:buChar char="§"/>
                      </a:pPr>
                      <a:r>
                        <a:rPr lang="en-GB" sz="1400" b="1"/>
                        <a:t>Sub factor 2</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9B2A4372-608F-1AD2-88BF-285FB1DD63A8}"/>
              </a:ext>
            </a:extLst>
          </p:cNvPr>
          <p:cNvGraphicFramePr>
            <a:graphicFrameLocks noGrp="1"/>
          </p:cNvGraphicFramePr>
          <p:nvPr>
            <p:extLst>
              <p:ext uri="{D42A27DB-BD31-4B8C-83A1-F6EECF244321}">
                <p14:modId xmlns:p14="http://schemas.microsoft.com/office/powerpoint/2010/main" val="3944180798"/>
              </p:ext>
            </p:extLst>
          </p:nvPr>
        </p:nvGraphicFramePr>
        <p:xfrm>
          <a:off x="137159" y="248920"/>
          <a:ext cx="11917682" cy="6609080"/>
        </p:xfrm>
        <a:graphic>
          <a:graphicData uri="http://schemas.openxmlformats.org/drawingml/2006/table">
            <a:tbl>
              <a:tblPr firstRow="1" bandRow="1">
                <a:tableStyleId>{5C22544A-7EE6-4342-B048-85BDC9FD1C3A}</a:tableStyleId>
              </a:tblPr>
              <a:tblGrid>
                <a:gridCol w="1942955">
                  <a:extLst>
                    <a:ext uri="{9D8B030D-6E8A-4147-A177-3AD203B41FA5}">
                      <a16:colId xmlns:a16="http://schemas.microsoft.com/office/drawing/2014/main" val="1284065850"/>
                    </a:ext>
                  </a:extLst>
                </a:gridCol>
                <a:gridCol w="2039974">
                  <a:extLst>
                    <a:ext uri="{9D8B030D-6E8A-4147-A177-3AD203B41FA5}">
                      <a16:colId xmlns:a16="http://schemas.microsoft.com/office/drawing/2014/main" val="1858564028"/>
                    </a:ext>
                  </a:extLst>
                </a:gridCol>
                <a:gridCol w="2023667">
                  <a:extLst>
                    <a:ext uri="{9D8B030D-6E8A-4147-A177-3AD203B41FA5}">
                      <a16:colId xmlns:a16="http://schemas.microsoft.com/office/drawing/2014/main" val="1949424782"/>
                    </a:ext>
                  </a:extLst>
                </a:gridCol>
                <a:gridCol w="2026961">
                  <a:extLst>
                    <a:ext uri="{9D8B030D-6E8A-4147-A177-3AD203B41FA5}">
                      <a16:colId xmlns:a16="http://schemas.microsoft.com/office/drawing/2014/main" val="446382655"/>
                    </a:ext>
                  </a:extLst>
                </a:gridCol>
                <a:gridCol w="1677148">
                  <a:extLst>
                    <a:ext uri="{9D8B030D-6E8A-4147-A177-3AD203B41FA5}">
                      <a16:colId xmlns:a16="http://schemas.microsoft.com/office/drawing/2014/main" val="3644160467"/>
                    </a:ext>
                  </a:extLst>
                </a:gridCol>
                <a:gridCol w="2206977">
                  <a:extLst>
                    <a:ext uri="{9D8B030D-6E8A-4147-A177-3AD203B41FA5}">
                      <a16:colId xmlns:a16="http://schemas.microsoft.com/office/drawing/2014/main" val="66830876"/>
                    </a:ext>
                  </a:extLst>
                </a:gridCol>
              </a:tblGrid>
              <a:tr h="1575001">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5034079">
                <a:tc>
                  <a:txBody>
                    <a:bodyPr/>
                    <a:lstStyle/>
                    <a:p>
                      <a:pPr marL="0" indent="0">
                        <a:buFont typeface="Wingdings" panose="05000000000000000000" pitchFamily="2" charset="2"/>
                        <a:buNone/>
                      </a:pPr>
                      <a:r>
                        <a:rPr lang="en-GB" sz="1600" b="1"/>
                        <a:t>Sub factor 1:</a:t>
                      </a:r>
                    </a:p>
                    <a:p>
                      <a:pPr marL="0" indent="0">
                        <a:buFont typeface="Wingdings" panose="05000000000000000000" pitchFamily="2" charset="2"/>
                        <a:buNone/>
                      </a:pPr>
                      <a:r>
                        <a:rPr lang="en-GB" sz="1600" b="1"/>
                        <a:t>Brexit trade regulations (importing flowers from Europe can face delays or tariffs which affects supply and costs.)</a:t>
                      </a:r>
                    </a:p>
                    <a:p>
                      <a:pPr marL="0" indent="0">
                        <a:buFont typeface="Wingdings" panose="05000000000000000000" pitchFamily="2" charset="2"/>
                        <a:buNone/>
                      </a:pPr>
                      <a:endParaRPr lang="en-GB" sz="1600" b="1"/>
                    </a:p>
                    <a:p>
                      <a:pPr marL="0" indent="0">
                        <a:buFont typeface="Wingdings" panose="05000000000000000000" pitchFamily="2" charset="2"/>
                        <a:buNone/>
                      </a:pPr>
                      <a:r>
                        <a:rPr lang="en-GB" sz="1600" b="1"/>
                        <a:t>Sub factor 2:  local government support for small businesses (local initiatives or grants might help with sustainability projects or with digital transformation.)</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600" b="1"/>
                        <a:t>Sub factor 1: consumer spending trends (economic uncertainty might make clients more price sensitive, which means they will favour  online competitors which are cheaper. )</a:t>
                      </a:r>
                    </a:p>
                    <a:p>
                      <a:pPr marL="0" indent="0">
                        <a:buFont typeface="Wingdings" panose="05000000000000000000" pitchFamily="2" charset="2"/>
                        <a:buNone/>
                      </a:pPr>
                      <a:endParaRPr lang="en-GB" sz="1600" b="1"/>
                    </a:p>
                    <a:p>
                      <a:pPr marL="0" indent="0">
                        <a:buFont typeface="Wingdings" panose="05000000000000000000" pitchFamily="2" charset="2"/>
                        <a:buNone/>
                      </a:pPr>
                      <a:r>
                        <a:rPr lang="en-GB" sz="1600" b="1"/>
                        <a:t>Sub factor 2: rising costs and inflation (packaging costs and flower prices have increased which will reduce profit margins.)</a:t>
                      </a:r>
                    </a:p>
                    <a:p>
                      <a:endParaRPr lang="en-GB" sz="1600" b="1"/>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a:t>Sub factor 1: environmental awareness (growing demand for eco friendly and sustainable products that aligns with the business’ brand values.</a:t>
                      </a:r>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shifts in consumer behaviour (more clients like online shopping rather than physically shopping.)</a:t>
                      </a:r>
                    </a:p>
                    <a:p>
                      <a:endParaRPr lang="en-GB" sz="1400" b="1"/>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400" b="1"/>
                        <a:t>Sub factor 1: digital marketing tools and social media are crucial when reaching a new audience, this is an area where Green Haven Florist might improve. </a:t>
                      </a:r>
                    </a:p>
                    <a:p>
                      <a:pPr marL="285750" indent="-285750">
                        <a:buFont typeface="Wingdings" panose="05000000000000000000" pitchFamily="2" charset="2"/>
                        <a:buChar char="§"/>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many competitors now use advanced online ordering systems which makes it much easier for the customers to purchase. </a:t>
                      </a:r>
                    </a:p>
                    <a:p>
                      <a:endParaRPr lang="en-GB" sz="1400" b="1"/>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1"/>
                        <a:t>Sub factor 1: environmental legislation encourages sustainable practices that can increase operational expenses. </a:t>
                      </a:r>
                    </a:p>
                    <a:p>
                      <a:pPr marL="0" indent="0">
                        <a:buFont typeface="Wingdings" panose="05000000000000000000" pitchFamily="2" charset="2"/>
                        <a:buNone/>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compliance with </a:t>
                      </a:r>
                      <a:r>
                        <a:rPr lang="en-GB" sz="1400" b="1" err="1"/>
                        <a:t>uk</a:t>
                      </a:r>
                      <a:r>
                        <a:rPr lang="en-GB" sz="1400" b="1"/>
                        <a:t> employment regulations does impact cost and staffing.</a:t>
                      </a:r>
                    </a:p>
                    <a:p>
                      <a:endParaRPr lang="en-GB" sz="1400" b="1"/>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a:t>Sub factor 1: global supply and climate change issues can cause price fluctuations as well as delays for the imported flowers.</a:t>
                      </a:r>
                    </a:p>
                    <a:p>
                      <a:pPr marL="0" indent="0">
                        <a:buFont typeface="Wingdings" panose="05000000000000000000" pitchFamily="2" charset="2"/>
                        <a:buNone/>
                      </a:pPr>
                      <a:endParaRPr lang="en-GB" sz="1400" b="1"/>
                    </a:p>
                    <a:p>
                      <a:pPr marL="0" indent="0">
                        <a:buFont typeface="Wingdings" panose="05000000000000000000" pitchFamily="2" charset="2"/>
                        <a:buNone/>
                      </a:pPr>
                      <a:endParaRPr lang="en-GB" sz="1400" b="1"/>
                    </a:p>
                    <a:p>
                      <a:pPr marL="0" indent="0">
                        <a:buFont typeface="Wingdings" panose="05000000000000000000" pitchFamily="2" charset="2"/>
                        <a:buNone/>
                      </a:pPr>
                      <a:r>
                        <a:rPr lang="en-GB" sz="1400" b="1"/>
                        <a:t>Sub factor 2: consumers increasingly expect ethical sourcing and low environmental impact which influences the choices of the suppliers. </a:t>
                      </a:r>
                    </a:p>
                    <a:p>
                      <a:endParaRPr lang="en-GB" sz="1400" b="1"/>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38537152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a:latin typeface="Arial" panose="020B0604020202020204" pitchFamily="34" charset="0"/>
                <a:cs typeface="Arial" panose="020B0604020202020204" pitchFamily="34" charset="0"/>
              </a:rPr>
              <a:t>Provide a critique of the Cause-and-Effect model (approx. 1 minute).</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a:lnSpc>
                <a:spcPct val="100000"/>
              </a:lnSpc>
            </a:pPr>
            <a:r>
              <a:rPr lang="en-GB">
                <a:latin typeface="Arial" panose="020B0604020202020204" pitchFamily="34" charset="0"/>
                <a:cs typeface="Arial" panose="020B0604020202020204" pitchFamily="34" charset="0"/>
              </a:rPr>
              <a:t>For example, discuss:</a:t>
            </a:r>
          </a:p>
          <a:p>
            <a:pPr lvl="1">
              <a:lnSpc>
                <a:spcPct val="100000"/>
              </a:lnSpc>
            </a:pPr>
            <a:r>
              <a:rPr lang="en-GB" sz="2800">
                <a:latin typeface="Arial" panose="020B0604020202020204" pitchFamily="34" charset="0"/>
                <a:cs typeface="Arial" panose="020B0604020202020204" pitchFamily="34" charset="0"/>
              </a:rPr>
              <a:t>Explain what the Cause-and-Effect Model is.</a:t>
            </a:r>
          </a:p>
          <a:p>
            <a:pPr lvl="1">
              <a:lnSpc>
                <a:spcPct val="100000"/>
              </a:lnSpc>
            </a:pPr>
            <a:r>
              <a:rPr lang="en-GB" sz="2800">
                <a:latin typeface="Arial" panose="020B0604020202020204" pitchFamily="34" charset="0"/>
                <a:cs typeface="Arial" panose="020B0604020202020204" pitchFamily="34" charset="0"/>
              </a:rPr>
              <a:t>Why is it used?</a:t>
            </a:r>
          </a:p>
          <a:p>
            <a:pPr lvl="1">
              <a:lnSpc>
                <a:spcPct val="100000"/>
              </a:lnSpc>
            </a:pPr>
            <a:r>
              <a:rPr lang="en-GB" sz="2800">
                <a:latin typeface="Arial" panose="020B0604020202020204" pitchFamily="34" charset="0"/>
                <a:cs typeface="Arial" panose="020B0604020202020204" pitchFamily="34" charset="0"/>
              </a:rPr>
              <a:t>Where/how is it used?</a:t>
            </a:r>
          </a:p>
          <a:p>
            <a:pPr lvl="1">
              <a:lnSpc>
                <a:spcPct val="100000"/>
              </a:lnSpc>
            </a:pPr>
            <a:r>
              <a:rPr lang="en-GB" sz="2800">
                <a:latin typeface="Arial" panose="020B0604020202020204" pitchFamily="34" charset="0"/>
                <a:cs typeface="Arial" panose="020B0604020202020204" pitchFamily="34" charset="0"/>
              </a:rPr>
              <a:t>What are the benefits of this model?</a:t>
            </a:r>
          </a:p>
          <a:p>
            <a:pPr lvl="1">
              <a:lnSpc>
                <a:spcPct val="100000"/>
              </a:lnSpc>
            </a:pPr>
            <a:r>
              <a:rPr lang="en-GB" sz="2800">
                <a:latin typeface="Arial" panose="020B0604020202020204" pitchFamily="34" charset="0"/>
                <a:cs typeface="Arial" panose="020B0604020202020204" pitchFamily="34" charset="0"/>
              </a:rPr>
              <a:t>What are the criticisms of this model?</a:t>
            </a:r>
          </a:p>
          <a:p>
            <a:pPr lvl="1">
              <a:lnSpc>
                <a:spcPct val="100000"/>
              </a:lnSpc>
            </a:pPr>
            <a:r>
              <a:rPr lang="en-GB" sz="2800">
                <a:latin typeface="Arial" panose="020B0604020202020204" pitchFamily="34" charset="0"/>
                <a:cs typeface="Arial" panose="020B0604020202020204" pitchFamily="34" charset="0"/>
              </a:rPr>
              <a:t>Ensure that you reference all the sources you have used in this discussion on the slide/s.</a:t>
            </a:r>
          </a:p>
        </p:txBody>
      </p:sp>
      <p:sp>
        <p:nvSpPr>
          <p:cNvPr id="5" name="TextBox 4">
            <a:extLst>
              <a:ext uri="{FF2B5EF4-FFF2-40B4-BE49-F238E27FC236}">
                <a16:creationId xmlns:a16="http://schemas.microsoft.com/office/drawing/2014/main" id="{4FE718F0-679C-850D-A5D4-2484229AD645}"/>
              </a:ext>
            </a:extLst>
          </p:cNvPr>
          <p:cNvSpPr txBox="1"/>
          <p:nvPr/>
        </p:nvSpPr>
        <p:spPr>
          <a:xfrm>
            <a:off x="838200" y="5992297"/>
            <a:ext cx="10177013" cy="923330"/>
          </a:xfrm>
          <a:prstGeom prst="rect">
            <a:avLst/>
          </a:prstGeom>
          <a:noFill/>
        </p:spPr>
        <p:txBody>
          <a:bodyPr wrap="square">
            <a:spAutoFit/>
          </a:bodyPr>
          <a:lstStyle/>
          <a:p>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C: Finding a Solution pp 64-90.</a:t>
            </a:r>
          </a:p>
          <a:p>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CA03F-3CDC-FED3-0C6D-709541554E7E}"/>
              </a:ext>
            </a:extLst>
          </p:cNvPr>
          <p:cNvSpPr>
            <a:spLocks noGrp="1"/>
          </p:cNvSpPr>
          <p:nvPr>
            <p:ph idx="1"/>
          </p:nvPr>
        </p:nvSpPr>
        <p:spPr>
          <a:xfrm>
            <a:off x="838200" y="436880"/>
            <a:ext cx="10515600" cy="5740083"/>
          </a:xfrm>
        </p:spPr>
        <p:txBody>
          <a:bodyPr>
            <a:normAutofit fontScale="92500" lnSpcReduction="10000"/>
          </a:bodyPr>
          <a:lstStyle/>
          <a:p>
            <a:pPr marL="0" indent="0">
              <a:buNone/>
            </a:pPr>
            <a:r>
              <a:rPr lang="en-GB"/>
              <a:t>The cause and effect model, also named as Ishikawa diagram is the tool which is used by businesses to identify and analyse the potential reason of a problem. It breaks down into different categories, like materials, people, processes, management, environment and equipment, as this tool helps businesses understand where is the issue coming from. </a:t>
            </a:r>
          </a:p>
          <a:p>
            <a:pPr marL="0" indent="0">
              <a:buNone/>
            </a:pPr>
            <a:r>
              <a:rPr lang="en-GB"/>
              <a:t>This tool is well used in operations, quality management and strategic problem solving. As it helps the team to visually organise crucial problems and it highlights the relationships between the main problem and the potential cause. </a:t>
            </a:r>
          </a:p>
          <a:p>
            <a:pPr marL="0" indent="0">
              <a:buNone/>
            </a:pPr>
            <a:r>
              <a:rPr lang="en-GB"/>
              <a:t>One of the benefits of this model is that this method offers simplicity and clarity. It allows Green Haven Florists to identify external and internal factors that contribute to the problem.</a:t>
            </a:r>
          </a:p>
          <a:p>
            <a:pPr marL="0" indent="0">
              <a:buNone/>
            </a:pPr>
            <a:r>
              <a:rPr lang="en-GB"/>
              <a:t>But there are also limitations, it does oversimplify major problems and it depends heavily on the knowledge and the perspective the team is using , but it doesn’t prioritise causes and it doesn’t suggest any solutions. </a:t>
            </a:r>
          </a:p>
        </p:txBody>
      </p:sp>
    </p:spTree>
    <p:extLst>
      <p:ext uri="{BB962C8B-B14F-4D97-AF65-F5344CB8AC3E}">
        <p14:creationId xmlns:p14="http://schemas.microsoft.com/office/powerpoint/2010/main" val="15789889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a:latin typeface="Arial" panose="020B0604020202020204" pitchFamily="34" charset="0"/>
                <a:cs typeface="Arial" panose="020B0604020202020204" pitchFamily="34" charset="0"/>
              </a:rPr>
              <a:t>Root Problem</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Decline in high street foot traffic</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Economic inflation</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marketing specialist</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staff training in online sales.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analysis of customer feedback</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Weal sales trend forecasting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Higher costs of imported flowers</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Supply chain disruptions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use of analytical tools</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461665"/>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No CRM system to be able to track customers behaviour.</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Outdated website</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a:latin typeface="Arial" panose="020B0604020202020204" pitchFamily="34" charset="0"/>
                <a:cs typeface="Arial" panose="020B0604020202020204" pitchFamily="34" charset="0"/>
              </a:rPr>
              <a:t>Limited delivery options</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a:t>Provide an application and discuss the information provided in your Cause-and-Effect diagram (approx. 1 minute).</a:t>
            </a:r>
          </a:p>
        </p:txBody>
      </p:sp>
      <p:sp>
        <p:nvSpPr>
          <p:cNvPr id="9" name="TextBox 8">
            <a:extLst>
              <a:ext uri="{FF2B5EF4-FFF2-40B4-BE49-F238E27FC236}">
                <a16:creationId xmlns:a16="http://schemas.microsoft.com/office/drawing/2014/main" id="{61E62149-100D-392D-3127-3D301273C6F0}"/>
              </a:ext>
            </a:extLst>
          </p:cNvPr>
          <p:cNvSpPr txBox="1"/>
          <p:nvPr/>
        </p:nvSpPr>
        <p:spPr>
          <a:xfrm>
            <a:off x="1932318" y="5874927"/>
            <a:ext cx="10041596" cy="1200329"/>
          </a:xfrm>
          <a:prstGeom prst="rect">
            <a:avLst/>
          </a:prstGeom>
          <a:noFill/>
        </p:spPr>
        <p:txBody>
          <a:bodyPr wrap="square">
            <a:spAutoFit/>
          </a:bodyPr>
          <a:lstStyle/>
          <a:p>
            <a:r>
              <a:rPr lang="en-GB"/>
              <a:t>East London NHS Foundation Trust (2025). </a:t>
            </a:r>
            <a:r>
              <a:rPr lang="en-GB" i="1"/>
              <a:t>Cause and Effect Diagram (Fish Bone)</a:t>
            </a:r>
            <a:r>
              <a:rPr lang="en-GB"/>
              <a:t>. [online] Quality Improvement - East London NHS Foundation Trust. Available at: </a:t>
            </a:r>
            <a:r>
              <a:rPr lang="en-GB">
                <a:hlinkClick r:id="rId2"/>
              </a:rPr>
              <a:t>https://qi.elft.nhs.uk/resource/cause-and-effect-diagram-fish-bone</a:t>
            </a:r>
            <a:r>
              <a:rPr lang="en-GB"/>
              <a:t>. </a:t>
            </a:r>
          </a:p>
          <a:p>
            <a:r>
              <a:rPr lang="en-GB"/>
              <a:t>‌</a:t>
            </a:r>
          </a:p>
        </p:txBody>
      </p:sp>
    </p:spTree>
    <p:extLst>
      <p:ext uri="{BB962C8B-B14F-4D97-AF65-F5344CB8AC3E}">
        <p14:creationId xmlns:p14="http://schemas.microsoft.com/office/powerpoint/2010/main" val="642852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188EBFB-CEBA-84FE-DD71-8AAAC8B10F72}"/>
              </a:ext>
            </a:extLst>
          </p:cNvPr>
          <p:cNvSpPr>
            <a:spLocks noGrp="1"/>
          </p:cNvSpPr>
          <p:nvPr>
            <p:ph idx="1"/>
          </p:nvPr>
        </p:nvSpPr>
        <p:spPr>
          <a:xfrm>
            <a:off x="838200" y="203200"/>
            <a:ext cx="10515600" cy="5740083"/>
          </a:xfrm>
        </p:spPr>
        <p:txBody>
          <a:bodyPr>
            <a:normAutofit/>
          </a:bodyPr>
          <a:lstStyle/>
          <a:p>
            <a:pPr marL="0" indent="0">
              <a:buNone/>
            </a:pPr>
            <a:r>
              <a:rPr lang="en-GB"/>
              <a:t>The root problem show a decline of 30% in store sales. Using the cause and effect model I have analysed factors which contributed across methods, machines, people, materials, measurements and environment. </a:t>
            </a:r>
          </a:p>
          <a:p>
            <a:pPr marL="0" indent="0">
              <a:buNone/>
            </a:pPr>
            <a:r>
              <a:rPr lang="en-GB"/>
              <a:t>The analysis shows that the primary drivers are external environment pressures, which involves declining high street footfall and higher online competition. But internal factors are very crucial as well. Green Haven Florist has limited digital marketing capabilities and an outdated website and this reduces clients retention.</a:t>
            </a:r>
          </a:p>
          <a:p>
            <a:pPr marL="0" indent="0">
              <a:buNone/>
            </a:pPr>
            <a:r>
              <a:rPr lang="en-GB"/>
              <a:t>Supply chain disruptions and higher material prices have reduced profitability and has limited pricing flexibility against many national competitors. As a summary, the decline isn’t cause only by a single cause, but a mix of competitive pressure, technological lag and changing clients behaviour. </a:t>
            </a:r>
          </a:p>
        </p:txBody>
      </p:sp>
    </p:spTree>
    <p:extLst>
      <p:ext uri="{BB962C8B-B14F-4D97-AF65-F5344CB8AC3E}">
        <p14:creationId xmlns:p14="http://schemas.microsoft.com/office/powerpoint/2010/main" val="659583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lstStyle/>
          <a:p>
            <a:r>
              <a:rPr lang="en-GB">
                <a:latin typeface="Arial" panose="020B0604020202020204" pitchFamily="34" charset="0"/>
                <a:cs typeface="Arial" panose="020B0604020202020204" pitchFamily="34" charset="0"/>
              </a:rPr>
              <a:t>Detail and discuss the key findings from your presentation:</a:t>
            </a:r>
          </a:p>
          <a:p>
            <a:endParaRPr lang="en-GB" sz="1000">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1</a:t>
            </a:r>
            <a:r>
              <a:rPr lang="en-GB" sz="2400">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2</a:t>
            </a:r>
            <a:r>
              <a:rPr lang="en-GB" sz="2400">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3</a:t>
            </a:r>
            <a:r>
              <a:rPr lang="en-GB" sz="2400">
                <a:latin typeface="Arial" panose="020B0604020202020204" pitchFamily="34" charset="0"/>
                <a:cs typeface="Arial" panose="020B0604020202020204" pitchFamily="34" charset="0"/>
              </a:rPr>
              <a:t>: </a:t>
            </a:r>
          </a:p>
          <a:p>
            <a:pPr marL="0" indent="0">
              <a:buNone/>
            </a:pPr>
            <a:endParaRPr lang="en-GB">
              <a:latin typeface="Arial" panose="020B0604020202020204" pitchFamily="34" charset="0"/>
              <a:cs typeface="Arial" panose="020B0604020202020204" pitchFamily="34" charset="0"/>
            </a:endParaRPr>
          </a:p>
          <a:p>
            <a:pPr lvl="2"/>
            <a:r>
              <a:rPr lang="en-GB" sz="2400" b="1">
                <a:latin typeface="Arial" panose="020B0604020202020204" pitchFamily="34" charset="0"/>
                <a:cs typeface="Arial" panose="020B0604020202020204" pitchFamily="34" charset="0"/>
              </a:rPr>
              <a:t>Key Finding 4</a:t>
            </a:r>
            <a:r>
              <a:rPr lang="en-GB" sz="24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37257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450357-2B0C-EFF0-0156-C88179D663D9}"/>
              </a:ext>
            </a:extLst>
          </p:cNvPr>
          <p:cNvSpPr>
            <a:spLocks noGrp="1"/>
          </p:cNvSpPr>
          <p:nvPr>
            <p:ph idx="1"/>
          </p:nvPr>
        </p:nvSpPr>
        <p:spPr>
          <a:xfrm>
            <a:off x="838200" y="314960"/>
            <a:ext cx="10515600" cy="5862003"/>
          </a:xfrm>
        </p:spPr>
        <p:txBody>
          <a:bodyPr>
            <a:normAutofit fontScale="92500" lnSpcReduction="10000"/>
          </a:bodyPr>
          <a:lstStyle/>
          <a:p>
            <a:pPr marL="0" indent="0">
              <a:buNone/>
            </a:pPr>
            <a:r>
              <a:rPr lang="en-GB"/>
              <a:t>Key finding 1: internal weaknesses, like limited delivery options, outdated website and minimal digital marketing do prevent the business to fully adapt to changing clients behaviour.</a:t>
            </a:r>
          </a:p>
          <a:p>
            <a:pPr marL="0" indent="0">
              <a:buNone/>
            </a:pPr>
            <a:endParaRPr lang="en-GB"/>
          </a:p>
          <a:p>
            <a:pPr marL="0" indent="0">
              <a:buNone/>
            </a:pPr>
            <a:r>
              <a:rPr lang="en-GB"/>
              <a:t>Key finding 2: Gren Haven Florist in store sales have dropped by 30 % in the last 12 months, which shows that a crucial decline in revenue and foot traffic occurred. </a:t>
            </a:r>
          </a:p>
          <a:p>
            <a:pPr marL="0" indent="0">
              <a:buNone/>
            </a:pPr>
            <a:endParaRPr lang="en-GB"/>
          </a:p>
          <a:p>
            <a:pPr marL="0" indent="0">
              <a:buNone/>
            </a:pPr>
            <a:r>
              <a:rPr lang="en-GB"/>
              <a:t>Key finding 3: external factors, like reduced high street activity, rising suppliers costs and higher competition from their local and online florists do put a lot of pressure on the businesses. </a:t>
            </a:r>
          </a:p>
          <a:p>
            <a:pPr marL="0" indent="0">
              <a:buNone/>
            </a:pPr>
            <a:endParaRPr lang="en-GB"/>
          </a:p>
          <a:p>
            <a:pPr marL="0" indent="0">
              <a:buNone/>
            </a:pPr>
            <a:r>
              <a:rPr lang="en-GB"/>
              <a:t>Key finding 4: Green Haven Florist has a lot of opportunities to improve their delivery flexibility, digital presence and their marketing strategies to address their declining sales and to stay competitive. </a:t>
            </a:r>
          </a:p>
        </p:txBody>
      </p:sp>
    </p:spTree>
    <p:extLst>
      <p:ext uri="{BB962C8B-B14F-4D97-AF65-F5344CB8AC3E}">
        <p14:creationId xmlns:p14="http://schemas.microsoft.com/office/powerpoint/2010/main" val="9273169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Note: You should not include any sources that have not been specifically cited in the previous slides.</a:t>
            </a:r>
          </a:p>
          <a:p>
            <a:pPr algn="just"/>
            <a:endParaRPr lang="en-GB">
              <a:latin typeface="Arial" panose="020B0604020202020204" pitchFamily="34" charset="0"/>
              <a:ea typeface="DengXian" panose="02010600030101010101" pitchFamily="2" charset="-122"/>
              <a:cs typeface="Arial" panose="020B0604020202020204" pitchFamily="34" charset="0"/>
            </a:endParaRPr>
          </a:p>
          <a:p>
            <a:pPr algn="just"/>
            <a:r>
              <a:rPr lang="en-GB">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endParaRPr lang="en-GB" sz="16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86ED-8A47-3BC9-2219-05F709B0A83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77518F01-4FE2-C333-838A-C51F5480EA33}"/>
              </a:ext>
            </a:extLst>
          </p:cNvPr>
          <p:cNvSpPr>
            <a:spLocks noGrp="1"/>
          </p:cNvSpPr>
          <p:nvPr>
            <p:ph idx="1"/>
          </p:nvPr>
        </p:nvSpPr>
        <p:spPr/>
        <p:txBody>
          <a:bodyPr>
            <a:normAutofit fontScale="92500" lnSpcReduction="20000"/>
          </a:bodyPr>
          <a:lstStyle/>
          <a:p>
            <a:r>
              <a:rPr lang="en-GB"/>
              <a:t>East London NHS Foundation Trust (2025). </a:t>
            </a:r>
            <a:r>
              <a:rPr lang="en-GB" i="1"/>
              <a:t>Cause and Effect Diagram (Fish Bone)</a:t>
            </a:r>
            <a:r>
              <a:rPr lang="en-GB"/>
              <a:t>. [online] Quality Improvement - East London NHS Foundation Trust. Available at: https://qi.elft.nhs.uk/resource/cause-and-effect-diagram-fish-bone.</a:t>
            </a:r>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A: Problems Large and Small pp 18-26.</a:t>
            </a:r>
          </a:p>
          <a:p>
            <a:r>
              <a:rPr lang="en-GB">
                <a:latin typeface="Arial" panose="020B0604020202020204" pitchFamily="34" charset="0"/>
                <a:cs typeface="Arial" panose="020B0604020202020204" pitchFamily="34" charset="0"/>
              </a:rPr>
              <a:t>Institute of Leadership and Management (2013) Solving Problems and Making Decisions, 5</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edn</a:t>
            </a:r>
            <a:r>
              <a:rPr lang="en-GB">
                <a:latin typeface="Arial" panose="020B0604020202020204" pitchFamily="34" charset="0"/>
                <a:cs typeface="Arial" panose="020B0604020202020204" pitchFamily="34" charset="0"/>
              </a:rPr>
              <a:t>., Routledge, Abingdon, Session C: Finding a Solution pp 64-90.</a:t>
            </a:r>
          </a:p>
          <a:p>
            <a:r>
              <a:rPr lang="en-GB"/>
              <a:t>Makos, J. (2022). </a:t>
            </a:r>
            <a:r>
              <a:rPr lang="en-GB" i="1"/>
              <a:t>PESTEL Framework: The 6 Factors of PESTEL Analysis</a:t>
            </a:r>
            <a:r>
              <a:rPr lang="en-GB"/>
              <a:t>. [online] PESTLE Analysis. Available at: </a:t>
            </a:r>
            <a:r>
              <a:rPr lang="en-GB">
                <a:hlinkClick r:id="rId2"/>
              </a:rPr>
              <a:t>https://pestleanalysis.com/pestel-framework/</a:t>
            </a:r>
            <a:r>
              <a:rPr lang="en-GB"/>
              <a:t>. </a:t>
            </a:r>
          </a:p>
          <a:p>
            <a:pPr marL="0" indent="0">
              <a:buNone/>
            </a:pPr>
            <a:endParaRPr lang="en-GB"/>
          </a:p>
          <a:p>
            <a:endParaRPr lang="en-GB">
              <a:latin typeface="Arial" panose="020B060402020202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3016231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a:latin typeface="Arial" panose="020B0604020202020204" pitchFamily="34" charset="0"/>
                <a:cs typeface="Arial" panose="020B0604020202020204" pitchFamily="34" charset="0"/>
              </a:rPr>
            </a:b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a:latin typeface="Arial" panose="020B0604020202020204" pitchFamily="34" charset="0"/>
              <a:cs typeface="Arial" panose="020B0604020202020204" pitchFamily="34" charset="0"/>
            </a:endParaRPr>
          </a:p>
          <a:p>
            <a:pPr marL="0" indent="0" algn="ctr">
              <a:buNone/>
            </a:pPr>
            <a:r>
              <a:rPr lang="en-GB" sz="4800" b="1">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10" ma:contentTypeDescription="Create a new document." ma:contentTypeScope="" ma:versionID="72ec98a243e08c402be2a9ef2ef2ee90">
  <xsd:schema xmlns:xsd="http://www.w3.org/2001/XMLSchema" xmlns:xs="http://www.w3.org/2001/XMLSchema" xmlns:p="http://schemas.microsoft.com/office/2006/metadata/properties" xmlns:ns3="3ef5847a-e696-4fee-a2c0-6c3f87568321" targetNamespace="http://schemas.microsoft.com/office/2006/metadata/properties" ma:root="true" ma:fieldsID="92332aafe07275565b8e507b97085151"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Location"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Location" ma:index="14" nillable="true" ma:displayName="Location" ma:indexed="true"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7B76EF1C-42DD-45A9-B5C3-9723C6B6CCA0}">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 Overview of the presentation </vt:lpstr>
      <vt:lpstr>Provide an overview of Green Havan Florists (approx. 30 seconds).</vt:lpstr>
      <vt:lpstr>PowerPoint Presentation</vt:lpstr>
      <vt:lpstr>Provide an insight into the problems Green Haven Florists are facing (approx. 1 minute).</vt:lpstr>
      <vt:lpstr>PowerPoint Presentation</vt:lpstr>
      <vt:lpstr>PowerPoint Presentation</vt:lpstr>
      <vt:lpstr>PowerPoint Presentation</vt:lpstr>
      <vt:lpstr>Provide a critique of the PESTEL Framework (approx. 1 minute).</vt:lpstr>
      <vt:lpstr>PowerPoint Presentation</vt:lpstr>
      <vt:lpstr>  Provide an application and discuss the information provided in your PESTEL Framework (approx.  1 minute).  </vt:lpstr>
      <vt:lpstr>PowerPoint Presentation</vt:lpstr>
      <vt:lpstr>Provide a critique of the Cause-and-Effect model (approx. 1 minute).</vt:lpstr>
      <vt:lpstr>PowerPoint Presentation</vt:lpstr>
      <vt:lpstr>PowerPoint Presentation</vt:lpstr>
      <vt:lpstr>PowerPoint Presentation</vt:lpstr>
      <vt:lpstr>Provide a summary of your Key Findings (approx. 30 seconds)</vt:lpstr>
      <vt:lpstr>PowerPoint Presentation</vt:lpstr>
      <vt:lpstr>Reference List:</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1</cp:revision>
  <dcterms:created xsi:type="dcterms:W3CDTF">2024-01-29T11:42:05Z</dcterms:created>
  <dcterms:modified xsi:type="dcterms:W3CDTF">2026-02-14T14:06:31Z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