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6" r:id="rId3"/>
    <p:sldId id="297" r:id="rId4"/>
    <p:sldId id="267" r:id="rId5"/>
    <p:sldId id="268" r:id="rId6"/>
    <p:sldId id="269" r:id="rId7"/>
    <p:sldId id="271" r:id="rId8"/>
    <p:sldId id="270" r:id="rId9"/>
    <p:sldId id="296" r:id="rId10"/>
    <p:sldId id="272" r:id="rId11"/>
    <p:sldId id="298" r:id="rId12"/>
    <p:sldId id="299" r:id="rId13"/>
    <p:sldId id="275" r:id="rId14"/>
    <p:sldId id="276" r:id="rId15"/>
    <p:sldId id="277" r:id="rId16"/>
    <p:sldId id="278" r:id="rId17"/>
    <p:sldId id="300" r:id="rId18"/>
    <p:sldId id="280" r:id="rId19"/>
    <p:sldId id="281" r:id="rId20"/>
    <p:sldId id="284" r:id="rId21"/>
    <p:sldId id="282" r:id="rId22"/>
    <p:sldId id="283" r:id="rId23"/>
    <p:sldId id="301" r:id="rId24"/>
    <p:sldId id="285" r:id="rId25"/>
    <p:sldId id="286" r:id="rId26"/>
    <p:sldId id="287" r:id="rId27"/>
    <p:sldId id="288" r:id="rId28"/>
    <p:sldId id="289" r:id="rId29"/>
    <p:sldId id="290" r:id="rId30"/>
    <p:sldId id="291" r:id="rId31"/>
    <p:sldId id="302" r:id="rId32"/>
    <p:sldId id="292" r:id="rId33"/>
    <p:sldId id="303" r:id="rId34"/>
    <p:sldId id="293" r:id="rId35"/>
    <p:sldId id="295"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A9E64C93-5F87-48BE-A477-3885F5376870}">
          <p14:sldIdLst>
            <p14:sldId id="256"/>
            <p14:sldId id="266"/>
            <p14:sldId id="297"/>
            <p14:sldId id="267"/>
            <p14:sldId id="268"/>
            <p14:sldId id="269"/>
            <p14:sldId id="271"/>
            <p14:sldId id="270"/>
            <p14:sldId id="296"/>
            <p14:sldId id="272"/>
            <p14:sldId id="298"/>
            <p14:sldId id="299"/>
            <p14:sldId id="275"/>
          </p14:sldIdLst>
        </p14:section>
        <p14:section name="Untitled Section" id="{CF7E7E49-DC7B-4F78-91C4-EFDD9CCAEDB0}">
          <p14:sldIdLst>
            <p14:sldId id="276"/>
            <p14:sldId id="277"/>
            <p14:sldId id="278"/>
            <p14:sldId id="300"/>
            <p14:sldId id="280"/>
            <p14:sldId id="281"/>
            <p14:sldId id="284"/>
            <p14:sldId id="282"/>
            <p14:sldId id="283"/>
            <p14:sldId id="301"/>
            <p14:sldId id="285"/>
          </p14:sldIdLst>
        </p14:section>
        <p14:section name="Untitled Section" id="{6BEC7C3F-AD0C-4001-BD40-31DD9835AFB9}">
          <p14:sldIdLst>
            <p14:sldId id="286"/>
            <p14:sldId id="287"/>
            <p14:sldId id="288"/>
            <p14:sldId id="289"/>
            <p14:sldId id="290"/>
            <p14:sldId id="291"/>
            <p14:sldId id="302"/>
            <p14:sldId id="292"/>
            <p14:sldId id="303"/>
            <p14:sldId id="293"/>
            <p14:sldId id="295"/>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15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55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80001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5A036D-C3A1-4C44-869A-C0B2F3D6794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525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5A036D-C3A1-4C44-869A-C0B2F3D6794D}" type="datetimeFigureOut">
              <a:rPr lang="en-GB" smtClean="0"/>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0889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5A036D-C3A1-4C44-869A-C0B2F3D6794D}" type="datetimeFigureOut">
              <a:rPr lang="en-GB" smtClean="0"/>
              <a:t>28/11/2017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1693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5A036D-C3A1-4C44-869A-C0B2F3D6794D}" type="datetimeFigureOut">
              <a:rPr lang="en-GB" smtClean="0"/>
              <a:t>28/11/2017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61475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85A036D-C3A1-4C44-869A-C0B2F3D6794D}" type="datetimeFigureOut">
              <a:rPr lang="en-GB" smtClean="0"/>
              <a:t>28/11/2017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3488671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5A036D-C3A1-4C44-869A-C0B2F3D6794D}" type="datetimeFigureOut">
              <a:rPr lang="en-GB" smtClean="0"/>
              <a:t>28/11/2017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6E59C01-6C5C-4397-977E-6157B5745071}" type="slidenum">
              <a:rPr lang="en-GB" smtClean="0"/>
              <a:t>‹#›</a:t>
            </a:fld>
            <a:endParaRPr lang="en-GB"/>
          </a:p>
        </p:txBody>
      </p:sp>
    </p:spTree>
    <p:extLst>
      <p:ext uri="{BB962C8B-B14F-4D97-AF65-F5344CB8AC3E}">
        <p14:creationId xmlns:p14="http://schemas.microsoft.com/office/powerpoint/2010/main" val="407945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5A036D-C3A1-4C44-869A-C0B2F3D6794D}" type="datetimeFigureOut">
              <a:rPr lang="en-GB" smtClean="0"/>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09026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420932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52017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5A036D-C3A1-4C44-869A-C0B2F3D6794D}" type="datetimeFigureOut">
              <a:rPr lang="en-GB" smtClean="0"/>
              <a:t>28/11/2017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6E59C01-6C5C-4397-977E-6157B57450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4259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6447" y="4329953"/>
            <a:ext cx="9999233" cy="923005"/>
          </a:xfrm>
          <a:solidFill>
            <a:schemeClr val="bg2">
              <a:alpha val="75000"/>
            </a:schemeClr>
          </a:solidFill>
        </p:spPr>
        <p:txBody>
          <a:bodyPr>
            <a:normAutofit/>
          </a:bodyPr>
          <a:lstStyle/>
          <a:p>
            <a:r>
              <a:rPr lang="en-GB" sz="6000" dirty="0" smtClean="0"/>
              <a:t>Monsters, Ghosts and Revenants</a:t>
            </a:r>
            <a:endParaRPr lang="en-GB" sz="6000" dirty="0"/>
          </a:p>
        </p:txBody>
      </p:sp>
      <p:sp>
        <p:nvSpPr>
          <p:cNvPr id="3" name="Subtitle 2"/>
          <p:cNvSpPr>
            <a:spLocks noGrp="1"/>
          </p:cNvSpPr>
          <p:nvPr>
            <p:ph type="subTitle" idx="1"/>
          </p:nvPr>
        </p:nvSpPr>
        <p:spPr>
          <a:xfrm>
            <a:off x="1156447" y="5370020"/>
            <a:ext cx="9999233" cy="466003"/>
          </a:xfrm>
          <a:solidFill>
            <a:schemeClr val="bg2">
              <a:alpha val="75000"/>
            </a:schemeClr>
          </a:solidFill>
        </p:spPr>
        <p:txBody>
          <a:bodyPr/>
          <a:lstStyle/>
          <a:p>
            <a:r>
              <a:rPr lang="en-GB" b="1" dirty="0" smtClean="0"/>
              <a:t>Week 8 – Ethnography and geography</a:t>
            </a:r>
            <a:endParaRPr lang="en-GB" b="1" dirty="0"/>
          </a:p>
        </p:txBody>
      </p:sp>
    </p:spTree>
    <p:extLst>
      <p:ext uri="{BB962C8B-B14F-4D97-AF65-F5344CB8AC3E}">
        <p14:creationId xmlns:p14="http://schemas.microsoft.com/office/powerpoint/2010/main" val="21148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Explore how monsters/monstrosity are used in conceptions of the nature/construction of the world</a:t>
            </a:r>
          </a:p>
          <a:p>
            <a:pPr>
              <a:buFont typeface="Arial" panose="020B0604020202020204" pitchFamily="34" charset="0"/>
              <a:buChar char="•"/>
            </a:pPr>
            <a:r>
              <a:rPr lang="en-GB" sz="2400" dirty="0"/>
              <a:t> </a:t>
            </a:r>
            <a:r>
              <a:rPr lang="en-GB" sz="2400" dirty="0" smtClean="0"/>
              <a:t>Monsters in ethnographic and geographic representations of the world</a:t>
            </a:r>
          </a:p>
          <a:p>
            <a:pPr>
              <a:buFont typeface="Arial" panose="020B0604020202020204" pitchFamily="34" charset="0"/>
              <a:buChar char="•"/>
            </a:pPr>
            <a:r>
              <a:rPr lang="en-GB" sz="2400" dirty="0"/>
              <a:t> </a:t>
            </a:r>
            <a:r>
              <a:rPr lang="en-GB" sz="2400" dirty="0" smtClean="0"/>
              <a:t>Connected to:</a:t>
            </a:r>
          </a:p>
          <a:p>
            <a:pPr lvl="1">
              <a:buFont typeface="Arial" panose="020B0604020202020204" pitchFamily="34" charset="0"/>
              <a:buChar char="•"/>
            </a:pPr>
            <a:r>
              <a:rPr lang="en-GB" sz="2000" dirty="0" err="1" smtClean="0"/>
              <a:t>Excoticising</a:t>
            </a:r>
            <a:r>
              <a:rPr lang="en-GB" sz="2000" dirty="0" smtClean="0"/>
              <a:t> ideas about certain locations</a:t>
            </a:r>
          </a:p>
          <a:p>
            <a:pPr lvl="1">
              <a:buFont typeface="Arial" panose="020B0604020202020204" pitchFamily="34" charset="0"/>
              <a:buChar char="•"/>
            </a:pPr>
            <a:r>
              <a:rPr lang="en-GB" sz="2000" dirty="0" smtClean="0"/>
              <a:t>Developing knowledge of the extent of the world</a:t>
            </a:r>
          </a:p>
          <a:p>
            <a:pPr lvl="1">
              <a:buFont typeface="Arial" panose="020B0604020202020204" pitchFamily="34" charset="0"/>
              <a:buChar char="•"/>
            </a:pPr>
            <a:r>
              <a:rPr lang="en-GB" sz="2000" dirty="0" smtClean="0"/>
              <a:t>Ideas about the influence of the nature of where you live on the type of person you are</a:t>
            </a:r>
          </a:p>
          <a:p>
            <a:pPr>
              <a:buFont typeface="Arial" panose="020B0604020202020204" pitchFamily="34" charset="0"/>
              <a:buChar char="•"/>
            </a:pPr>
            <a:r>
              <a:rPr lang="en-GB" sz="2200" dirty="0"/>
              <a:t> </a:t>
            </a:r>
            <a:r>
              <a:rPr lang="en-GB" sz="2200" dirty="0" smtClean="0"/>
              <a:t>Authors:</a:t>
            </a:r>
          </a:p>
          <a:p>
            <a:pPr lvl="1">
              <a:buFont typeface="Arial" panose="020B0604020202020204" pitchFamily="34" charset="0"/>
              <a:buChar char="•"/>
            </a:pPr>
            <a:r>
              <a:rPr lang="en-GB" sz="2000" dirty="0" smtClean="0"/>
              <a:t>Herodotus, Ctesias, Megasthenes, Hippocrates</a:t>
            </a:r>
          </a:p>
        </p:txBody>
      </p:sp>
    </p:spTree>
    <p:extLst>
      <p:ext uri="{BB962C8B-B14F-4D97-AF65-F5344CB8AC3E}">
        <p14:creationId xmlns:p14="http://schemas.microsoft.com/office/powerpoint/2010/main" val="30982819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Shifting World (view)</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Monsters frequently live just out of reach</a:t>
            </a:r>
          </a:p>
          <a:p>
            <a:pPr lvl="1">
              <a:buFont typeface="Arial" panose="020B0604020202020204" pitchFamily="34" charset="0"/>
              <a:buChar char="•"/>
            </a:pPr>
            <a:r>
              <a:rPr lang="en-GB" sz="2200" dirty="0" smtClean="0"/>
              <a:t>(contr. domestic setting of some horror)</a:t>
            </a:r>
          </a:p>
          <a:p>
            <a:pPr>
              <a:buFont typeface="Arial" panose="020B0604020202020204" pitchFamily="34" charset="0"/>
              <a:buChar char="•"/>
            </a:pPr>
            <a:r>
              <a:rPr lang="en-GB" sz="2400" dirty="0"/>
              <a:t> </a:t>
            </a:r>
            <a:r>
              <a:rPr lang="en-GB" sz="2400" dirty="0" smtClean="0"/>
              <a:t>Places where it is conceivable that someone might be able to reach, but generally inaccessible</a:t>
            </a:r>
          </a:p>
          <a:p>
            <a:pPr lvl="1">
              <a:buFont typeface="Arial" panose="020B0604020202020204" pitchFamily="34" charset="0"/>
              <a:buChar char="•"/>
            </a:pPr>
            <a:r>
              <a:rPr lang="en-GB" sz="2200" dirty="0" smtClean="0"/>
              <a:t>Can’t prove their non-existence in these spaces</a:t>
            </a:r>
          </a:p>
          <a:p>
            <a:pPr>
              <a:buFont typeface="Arial" panose="020B0604020202020204" pitchFamily="34" charset="0"/>
              <a:buChar char="•"/>
            </a:pPr>
            <a:r>
              <a:rPr lang="en-GB" sz="2400" dirty="0"/>
              <a:t> </a:t>
            </a:r>
            <a:r>
              <a:rPr lang="en-GB" sz="2400" dirty="0" smtClean="0"/>
              <a:t>Shifting understanding of the world leads to a shifting placement of monstrous creatures</a:t>
            </a:r>
            <a:endParaRPr lang="en-GB" sz="2400" dirty="0"/>
          </a:p>
        </p:txBody>
      </p:sp>
    </p:spTree>
    <p:extLst>
      <p:ext uri="{BB962C8B-B14F-4D97-AF65-F5344CB8AC3E}">
        <p14:creationId xmlns:p14="http://schemas.microsoft.com/office/powerpoint/2010/main" val="28619865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http://www.globalsecurity.org/military/world/europe/images/map-450bc-herodotus-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644" y="0"/>
            <a:ext cx="10029064" cy="6858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189774301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descr="http://www.globalsecurity.org/military/world/europe/images/map-25bc-strab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146" y="0"/>
            <a:ext cx="10538668" cy="6858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6126280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vz</a:t>
            </a:r>
            <a:endParaRPr lang="en-GB" dirty="0"/>
          </a:p>
        </p:txBody>
      </p:sp>
      <p:pic>
        <p:nvPicPr>
          <p:cNvPr id="5" name="Picture 4"/>
          <p:cNvPicPr>
            <a:picLocks noChangeAspect="1"/>
          </p:cNvPicPr>
          <p:nvPr/>
        </p:nvPicPr>
        <p:blipFill>
          <a:blip r:embed="rId2"/>
          <a:stretch>
            <a:fillRect/>
          </a:stretch>
        </p:blipFill>
        <p:spPr>
          <a:xfrm>
            <a:off x="0" y="0"/>
            <a:ext cx="4147833" cy="2806700"/>
          </a:xfrm>
          <a:prstGeom prst="rect">
            <a:avLst/>
          </a:prstGeom>
        </p:spPr>
      </p:pic>
      <p:pic>
        <p:nvPicPr>
          <p:cNvPr id="7" name="Picture 6"/>
          <p:cNvPicPr>
            <a:picLocks noChangeAspect="1"/>
          </p:cNvPicPr>
          <p:nvPr/>
        </p:nvPicPr>
        <p:blipFill>
          <a:blip r:embed="rId3"/>
          <a:stretch>
            <a:fillRect/>
          </a:stretch>
        </p:blipFill>
        <p:spPr>
          <a:xfrm>
            <a:off x="7472865" y="422946"/>
            <a:ext cx="4719136" cy="5489928"/>
          </a:xfrm>
          <a:prstGeom prst="rect">
            <a:avLst/>
          </a:prstGeom>
        </p:spPr>
      </p:pic>
      <p:pic>
        <p:nvPicPr>
          <p:cNvPr id="8" name="Picture 7"/>
          <p:cNvPicPr>
            <a:picLocks noChangeAspect="1"/>
          </p:cNvPicPr>
          <p:nvPr/>
        </p:nvPicPr>
        <p:blipFill>
          <a:blip r:embed="rId4"/>
          <a:stretch>
            <a:fillRect/>
          </a:stretch>
        </p:blipFill>
        <p:spPr>
          <a:xfrm>
            <a:off x="3886411" y="-259199"/>
            <a:ext cx="3750597" cy="3576959"/>
          </a:xfrm>
          <a:prstGeom prst="rect">
            <a:avLst/>
          </a:prstGeom>
        </p:spPr>
      </p:pic>
      <p:pic>
        <p:nvPicPr>
          <p:cNvPr id="10" name="Picture 9"/>
          <p:cNvPicPr>
            <a:picLocks noChangeAspect="1"/>
          </p:cNvPicPr>
          <p:nvPr/>
        </p:nvPicPr>
        <p:blipFill>
          <a:blip r:embed="rId5"/>
          <a:stretch>
            <a:fillRect/>
          </a:stretch>
        </p:blipFill>
        <p:spPr>
          <a:xfrm>
            <a:off x="381530" y="2940960"/>
            <a:ext cx="5969000" cy="3810000"/>
          </a:xfrm>
          <a:prstGeom prst="rect">
            <a:avLst/>
          </a:prstGeom>
        </p:spPr>
      </p:pic>
    </p:spTree>
    <p:extLst>
      <p:ext uri="{BB962C8B-B14F-4D97-AF65-F5344CB8AC3E}">
        <p14:creationId xmlns:p14="http://schemas.microsoft.com/office/powerpoint/2010/main" val="42035977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recently …</a:t>
            </a:r>
            <a:endParaRPr lang="en-GB" dirty="0"/>
          </a:p>
        </p:txBody>
      </p:sp>
      <p:sp>
        <p:nvSpPr>
          <p:cNvPr id="3" name="Content Placeholder 2"/>
          <p:cNvSpPr>
            <a:spLocks noGrp="1"/>
          </p:cNvSpPr>
          <p:nvPr>
            <p:ph idx="1"/>
          </p:nvPr>
        </p:nvSpPr>
        <p:spPr>
          <a:xfrm>
            <a:off x="1097280" y="1845734"/>
            <a:ext cx="7526020" cy="4023360"/>
          </a:xfrm>
        </p:spPr>
        <p:txBody>
          <a:bodyPr>
            <a:normAutofit/>
          </a:bodyPr>
          <a:lstStyle/>
          <a:p>
            <a:pPr>
              <a:buFont typeface="Arial" panose="020B0604020202020204" pitchFamily="34" charset="0"/>
              <a:buChar char="•"/>
            </a:pPr>
            <a:r>
              <a:rPr lang="en-GB" sz="2400" dirty="0" smtClean="0"/>
              <a:t> Not quite human peoples and fantastical animals have been pushed to the are still (mostly) inaccessible to us</a:t>
            </a:r>
          </a:p>
          <a:p>
            <a:pPr lvl="1">
              <a:buFont typeface="Arial" panose="020B0604020202020204" pitchFamily="34" charset="0"/>
              <a:buChar char="•"/>
            </a:pPr>
            <a:r>
              <a:rPr lang="en-GB" sz="2200" dirty="0" smtClean="0"/>
              <a:t>Mountains</a:t>
            </a:r>
          </a:p>
          <a:p>
            <a:pPr lvl="1">
              <a:buFont typeface="Arial" panose="020B0604020202020204" pitchFamily="34" charset="0"/>
              <a:buChar char="•"/>
            </a:pPr>
            <a:r>
              <a:rPr lang="en-GB" sz="2200" dirty="0" smtClean="0"/>
              <a:t>Deep sea</a:t>
            </a:r>
          </a:p>
          <a:p>
            <a:pPr lvl="1">
              <a:buFont typeface="Arial" panose="020B0604020202020204" pitchFamily="34" charset="0"/>
              <a:buChar char="•"/>
            </a:pPr>
            <a:r>
              <a:rPr lang="en-GB" sz="2200" dirty="0" smtClean="0"/>
              <a:t>Arctic/Antarctic regions</a:t>
            </a:r>
          </a:p>
          <a:p>
            <a:pPr lvl="1">
              <a:buFont typeface="Arial" panose="020B0604020202020204" pitchFamily="34" charset="0"/>
              <a:buChar char="•"/>
            </a:pPr>
            <a:r>
              <a:rPr lang="en-GB" sz="2200" dirty="0" smtClean="0"/>
              <a:t>Space/other planets</a:t>
            </a:r>
            <a:endParaRPr lang="en-GB" sz="2200" dirty="0"/>
          </a:p>
        </p:txBody>
      </p:sp>
      <p:pic>
        <p:nvPicPr>
          <p:cNvPr id="5" name="Picture 4"/>
          <p:cNvPicPr>
            <a:picLocks noChangeAspect="1"/>
          </p:cNvPicPr>
          <p:nvPr/>
        </p:nvPicPr>
        <p:blipFill>
          <a:blip r:embed="rId2"/>
          <a:stretch>
            <a:fillRect/>
          </a:stretch>
        </p:blipFill>
        <p:spPr>
          <a:xfrm>
            <a:off x="8788400" y="1845734"/>
            <a:ext cx="2367280" cy="4079612"/>
          </a:xfrm>
          <a:prstGeom prst="rect">
            <a:avLst/>
          </a:prstGeom>
          <a:solidFill>
            <a:schemeClr val="accent2">
              <a:lumMod val="60000"/>
              <a:lumOff val="40000"/>
              <a:alpha val="0"/>
            </a:schemeClr>
          </a:solidFill>
        </p:spPr>
      </p:pic>
      <p:pic>
        <p:nvPicPr>
          <p:cNvPr id="7" name="Picture 6"/>
          <p:cNvPicPr>
            <a:picLocks noChangeAspect="1"/>
          </p:cNvPicPr>
          <p:nvPr/>
        </p:nvPicPr>
        <p:blipFill>
          <a:blip r:embed="rId3"/>
          <a:stretch>
            <a:fillRect/>
          </a:stretch>
        </p:blipFill>
        <p:spPr>
          <a:xfrm>
            <a:off x="5283200" y="3698613"/>
            <a:ext cx="3340100" cy="2226733"/>
          </a:xfrm>
          <a:prstGeom prst="rect">
            <a:avLst/>
          </a:prstGeom>
        </p:spPr>
      </p:pic>
    </p:spTree>
    <p:extLst>
      <p:ext uri="{BB962C8B-B14F-4D97-AF65-F5344CB8AC3E}">
        <p14:creationId xmlns:p14="http://schemas.microsoft.com/office/powerpoint/2010/main" val="5637232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Heroic Journeys</a:t>
            </a:r>
            <a:endParaRPr lang="en-GB" dirty="0"/>
          </a:p>
        </p:txBody>
      </p:sp>
      <p:sp>
        <p:nvSpPr>
          <p:cNvPr id="3" name="Content Placeholder 2"/>
          <p:cNvSpPr>
            <a:spLocks noGrp="1"/>
          </p:cNvSpPr>
          <p:nvPr>
            <p:ph idx="1"/>
          </p:nvPr>
        </p:nvSpPr>
        <p:spPr>
          <a:xfrm>
            <a:off x="1097280" y="1845734"/>
            <a:ext cx="4668819" cy="4023360"/>
          </a:xfrm>
        </p:spPr>
        <p:txBody>
          <a:bodyPr>
            <a:normAutofit/>
          </a:bodyPr>
          <a:lstStyle/>
          <a:p>
            <a:pPr>
              <a:buFont typeface="Arial" panose="020B0604020202020204" pitchFamily="34" charset="0"/>
              <a:buChar char="•"/>
            </a:pPr>
            <a:r>
              <a:rPr lang="en-GB" sz="2400" dirty="0" smtClean="0"/>
              <a:t> </a:t>
            </a:r>
            <a:r>
              <a:rPr lang="en-GB" sz="2800" dirty="0" smtClean="0"/>
              <a:t>Odysseus:</a:t>
            </a:r>
          </a:p>
          <a:p>
            <a:pPr lvl="1">
              <a:buFont typeface="Arial" panose="020B0604020202020204" pitchFamily="34" charset="0"/>
              <a:buChar char="•"/>
            </a:pPr>
            <a:r>
              <a:rPr lang="en-GB" sz="2400" dirty="0" smtClean="0"/>
              <a:t>Edge of the world = land of the dead</a:t>
            </a:r>
          </a:p>
          <a:p>
            <a:pPr lvl="1">
              <a:buFont typeface="Arial" panose="020B0604020202020204" pitchFamily="34" charset="0"/>
              <a:buChar char="•"/>
            </a:pPr>
            <a:r>
              <a:rPr lang="en-GB" sz="2400" dirty="0" smtClean="0"/>
              <a:t>No daylight</a:t>
            </a:r>
          </a:p>
          <a:p>
            <a:pPr>
              <a:buFont typeface="Arial" panose="020B0604020202020204" pitchFamily="34" charset="0"/>
              <a:buChar char="•"/>
            </a:pPr>
            <a:r>
              <a:rPr lang="en-GB" sz="2800" dirty="0" smtClean="0"/>
              <a:t> Garden of the </a:t>
            </a:r>
            <a:r>
              <a:rPr lang="en-GB" sz="2800" dirty="0" err="1" smtClean="0"/>
              <a:t>Hesperides</a:t>
            </a:r>
            <a:endParaRPr lang="en-GB" sz="2800" dirty="0" smtClean="0"/>
          </a:p>
          <a:p>
            <a:pPr lvl="1">
              <a:buFont typeface="Arial" panose="020B0604020202020204" pitchFamily="34" charset="0"/>
              <a:buChar char="•"/>
            </a:pPr>
            <a:r>
              <a:rPr lang="en-GB" sz="2400" dirty="0" smtClean="0"/>
              <a:t>Extreme West</a:t>
            </a:r>
          </a:p>
          <a:p>
            <a:pPr>
              <a:buFont typeface="Arial" panose="020B0604020202020204" pitchFamily="34" charset="0"/>
              <a:buChar char="•"/>
            </a:pPr>
            <a:r>
              <a:rPr lang="en-GB" sz="2800" dirty="0"/>
              <a:t> </a:t>
            </a:r>
            <a:r>
              <a:rPr lang="en-GB" sz="2800" dirty="0" smtClean="0"/>
              <a:t>Argonauts</a:t>
            </a:r>
          </a:p>
          <a:p>
            <a:pPr lvl="1">
              <a:buFont typeface="Arial" panose="020B0604020202020204" pitchFamily="34" charset="0"/>
              <a:buChar char="•"/>
            </a:pPr>
            <a:r>
              <a:rPr lang="en-GB" sz="2400" dirty="0" smtClean="0"/>
              <a:t>East, not so far?</a:t>
            </a:r>
            <a:endParaRPr lang="en-GB" sz="2400" dirty="0"/>
          </a:p>
        </p:txBody>
      </p:sp>
      <p:pic>
        <p:nvPicPr>
          <p:cNvPr id="4098" name="Picture 2" descr="Image result for gery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6930" y="1845734"/>
            <a:ext cx="5238750" cy="4257675"/>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5307537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1999" y="-165100"/>
            <a:ext cx="7256206" cy="4081616"/>
          </a:xfrm>
          <a:prstGeom prst="rect">
            <a:avLst/>
          </a:prstGeom>
        </p:spPr>
      </p:pic>
      <p:pic>
        <p:nvPicPr>
          <p:cNvPr id="5124" name="Picture 4" descr="http://s3.thingpic.com/images/Nb/A8ntrZ2MPPF8pbXuKPCdfC6P.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04763" y="3029892"/>
            <a:ext cx="6087237" cy="3828108"/>
          </a:xfrm>
          <a:prstGeom prst="rect">
            <a:avLst/>
          </a:prstGeom>
          <a:noFill/>
          <a:extLst>
            <a:ext uri="{909E8E84-426E-40dd-AFC4-6F175D3DCCD1}">
              <a14:hiddenFill xmlns="" xmlns:a14="http://schemas.microsoft.com/office/drawing/2010/main">
                <a:solidFill>
                  <a:srgbClr val="FFFFFF"/>
                </a:solidFill>
              </a14:hiddenFill>
            </a:ext>
          </a:extLst>
        </p:spPr>
      </p:pic>
      <p:pic>
        <p:nvPicPr>
          <p:cNvPr id="4" name="Picture 2" descr="http://www.classics.upenn.edu/myth/content/homer/media/odybig.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37473" y="-165100"/>
            <a:ext cx="6454528" cy="3194992"/>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Picture 4" descr="Map of Odysseus travel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428859"/>
            <a:ext cx="6104763" cy="3529769"/>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863551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Herodotus’ India</a:t>
            </a:r>
            <a:endParaRPr lang="en-GB" dirty="0"/>
          </a:p>
        </p:txBody>
      </p:sp>
      <p:sp>
        <p:nvSpPr>
          <p:cNvPr id="3" name="Content Placeholder 2"/>
          <p:cNvSpPr>
            <a:spLocks noGrp="1"/>
          </p:cNvSpPr>
          <p:nvPr>
            <p:ph idx="1"/>
          </p:nvPr>
        </p:nvSpPr>
        <p:spPr/>
        <p:txBody>
          <a:bodyPr>
            <a:normAutofit/>
          </a:bodyPr>
          <a:lstStyle/>
          <a:p>
            <a:r>
              <a:rPr lang="en-US" sz="2400" dirty="0"/>
              <a:t>Now in these parts the sun is hottest in the morning, not at midday as elsewhere, but from sunrise to the hour of market-closing. Through these hours it is much hotter than in Hellas at noon, so that men are said to sprinkle themselves with water at this time. </a:t>
            </a:r>
            <a:r>
              <a:rPr lang="en-US" sz="2400" dirty="0" smtClean="0"/>
              <a:t>At </a:t>
            </a:r>
            <a:r>
              <a:rPr lang="en-US" sz="2400" dirty="0"/>
              <a:t>midday the sun's heat is nearly the same in India as elsewhere. As it goes to afternoon, the sun of India has the power of the morning sun in other lands; as day declines it becomes ever cooler, until at sunset it is exceedingly cold</a:t>
            </a:r>
            <a:r>
              <a:rPr lang="en-US" sz="2400" dirty="0" smtClean="0"/>
              <a:t>.</a:t>
            </a:r>
          </a:p>
          <a:p>
            <a:pPr algn="r"/>
            <a:r>
              <a:rPr lang="en-GB" sz="2400" dirty="0" smtClean="0"/>
              <a:t>(3.104)</a:t>
            </a:r>
            <a:endParaRPr lang="en-GB" sz="2400" dirty="0"/>
          </a:p>
        </p:txBody>
      </p:sp>
    </p:spTree>
    <p:extLst>
      <p:ext uri="{BB962C8B-B14F-4D97-AF65-F5344CB8AC3E}">
        <p14:creationId xmlns:p14="http://schemas.microsoft.com/office/powerpoint/2010/main" val="10487006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Atlantic</a:t>
            </a:r>
            <a:endParaRPr lang="en-GB" dirty="0"/>
          </a:p>
        </p:txBody>
      </p:sp>
      <p:sp>
        <p:nvSpPr>
          <p:cNvPr id="3" name="Content Placeholder 2"/>
          <p:cNvSpPr>
            <a:spLocks noGrp="1"/>
          </p:cNvSpPr>
          <p:nvPr>
            <p:ph idx="1"/>
          </p:nvPr>
        </p:nvSpPr>
        <p:spPr>
          <a:xfrm>
            <a:off x="1097280" y="1845733"/>
            <a:ext cx="10058400" cy="4286125"/>
          </a:xfrm>
        </p:spPr>
        <p:txBody>
          <a:bodyPr>
            <a:normAutofit/>
          </a:bodyPr>
          <a:lstStyle/>
          <a:p>
            <a:pPr>
              <a:buFont typeface="Arial"/>
              <a:buChar char="•"/>
            </a:pPr>
            <a:r>
              <a:rPr lang="en-US" sz="2400" dirty="0" smtClean="0"/>
              <a:t> Plato </a:t>
            </a:r>
            <a:r>
              <a:rPr lang="en-US" sz="2400" i="1" dirty="0" err="1" smtClean="0"/>
              <a:t>Timaeus</a:t>
            </a:r>
            <a:r>
              <a:rPr lang="en-US" sz="2400" dirty="0" smtClean="0"/>
              <a:t> 25</a:t>
            </a:r>
            <a:endParaRPr lang="en-US" sz="2400" dirty="0"/>
          </a:p>
          <a:p>
            <a:pPr marL="0" indent="0">
              <a:buNone/>
            </a:pPr>
            <a:r>
              <a:rPr lang="en-US" sz="2400" dirty="0" smtClean="0"/>
              <a:t>‘the </a:t>
            </a:r>
            <a:r>
              <a:rPr lang="en-US" sz="2400" dirty="0"/>
              <a:t>island of Atlantis in like manner was swallowed up by the sea and vanished; wherefore also the ocean at that spot has now become impassable and unsearchable, being blocked up by the shoal mud which the island created as it settled </a:t>
            </a:r>
            <a:r>
              <a:rPr lang="en-US" sz="2400" dirty="0" smtClean="0"/>
              <a:t>down’</a:t>
            </a:r>
          </a:p>
          <a:p>
            <a:pPr marL="0" indent="0">
              <a:buNone/>
            </a:pPr>
            <a:endParaRPr lang="en-US" sz="2400" dirty="0" smtClean="0"/>
          </a:p>
          <a:p>
            <a:pPr>
              <a:buFont typeface="Arial"/>
              <a:buChar char="•"/>
            </a:pPr>
            <a:r>
              <a:rPr lang="en-GB" sz="2400" dirty="0" smtClean="0"/>
              <a:t> </a:t>
            </a:r>
            <a:r>
              <a:rPr lang="en-GB" sz="2400" dirty="0" err="1" smtClean="0"/>
              <a:t>Avienus</a:t>
            </a:r>
            <a:r>
              <a:rPr lang="en-GB" sz="2400" dirty="0" smtClean="0"/>
              <a:t> (citing </a:t>
            </a:r>
            <a:r>
              <a:rPr lang="en-GB" sz="2400" dirty="0" err="1" smtClean="0"/>
              <a:t>Himilco</a:t>
            </a:r>
            <a:r>
              <a:rPr lang="en-GB" sz="2400" dirty="0" smtClean="0"/>
              <a:t>) </a:t>
            </a:r>
            <a:r>
              <a:rPr lang="en-GB" sz="2400" i="1" dirty="0" smtClean="0"/>
              <a:t>Ora </a:t>
            </a:r>
            <a:r>
              <a:rPr lang="en-GB" sz="2400" i="1" dirty="0" err="1" smtClean="0"/>
              <a:t>Maritima</a:t>
            </a:r>
            <a:r>
              <a:rPr lang="en-GB" sz="2400" dirty="0" smtClean="0"/>
              <a:t> </a:t>
            </a:r>
          </a:p>
          <a:p>
            <a:pPr lvl="1">
              <a:buFont typeface="Arial"/>
              <a:buChar char="•"/>
            </a:pPr>
            <a:r>
              <a:rPr lang="en-GB" sz="2200" dirty="0" smtClean="0"/>
              <a:t>There </a:t>
            </a:r>
            <a:r>
              <a:rPr lang="en-GB" sz="2200" dirty="0"/>
              <a:t>is such a large amount of seaweed that it stops </a:t>
            </a:r>
            <a:r>
              <a:rPr lang="en-GB" sz="2200" dirty="0" smtClean="0"/>
              <a:t>ships</a:t>
            </a:r>
          </a:p>
          <a:p>
            <a:pPr lvl="1">
              <a:buFont typeface="Arial"/>
              <a:buChar char="•"/>
            </a:pPr>
            <a:r>
              <a:rPr lang="en-GB" sz="2200" dirty="0" smtClean="0"/>
              <a:t>The </a:t>
            </a:r>
            <a:r>
              <a:rPr lang="en-GB" sz="2200" dirty="0"/>
              <a:t>ocean is shallows with numerous sea </a:t>
            </a:r>
            <a:r>
              <a:rPr lang="en-GB" sz="2200" dirty="0" smtClean="0"/>
              <a:t>monsters</a:t>
            </a:r>
            <a:endParaRPr lang="en-GB" sz="2200" dirty="0"/>
          </a:p>
          <a:p>
            <a:pPr lvl="1">
              <a:buFont typeface="Arial"/>
              <a:buChar char="•"/>
            </a:pPr>
            <a:r>
              <a:rPr lang="en-GB" sz="2200" dirty="0" smtClean="0"/>
              <a:t>Constant fog</a:t>
            </a:r>
            <a:endParaRPr lang="en-GB" sz="2200" dirty="0"/>
          </a:p>
        </p:txBody>
      </p:sp>
    </p:spTree>
    <p:extLst>
      <p:ext uri="{BB962C8B-B14F-4D97-AF65-F5344CB8AC3E}">
        <p14:creationId xmlns:p14="http://schemas.microsoft.com/office/powerpoint/2010/main" val="36661521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Tacitus </a:t>
            </a:r>
            <a:r>
              <a:rPr lang="en-US" i="1" dirty="0" smtClean="0"/>
              <a:t>Agricola</a:t>
            </a:r>
            <a:r>
              <a:rPr lang="en-US" dirty="0" smtClean="0"/>
              <a:t> 10</a:t>
            </a:r>
            <a:endParaRPr lang="en-US" dirty="0"/>
          </a:p>
        </p:txBody>
      </p:sp>
      <p:sp>
        <p:nvSpPr>
          <p:cNvPr id="3" name="Content Placeholder 2"/>
          <p:cNvSpPr>
            <a:spLocks noGrp="1"/>
          </p:cNvSpPr>
          <p:nvPr>
            <p:ph idx="1"/>
          </p:nvPr>
        </p:nvSpPr>
        <p:spPr/>
        <p:txBody>
          <a:bodyPr>
            <a:normAutofit/>
          </a:bodyPr>
          <a:lstStyle/>
          <a:p>
            <a:r>
              <a:rPr lang="en-US" sz="2400" dirty="0"/>
              <a:t>Those waters, they say, are sluggish, and yield with difficulty to the oar, and are not even raised by the wind as other seas. The reason, I suppose, is that lands and mountains, which are the cause and origin of storms, are here comparatively rare, and also that the vast depths of that unbroken expanse are more slowly set in motion. But to investigate the nature of the ocean and the tides is no part of the present work, and many writers have discussed the subject. I would simply add, that nowhere has the sea a wider dominion, that it has many currents running in every direction, that it does not merely flow and ebb within the limits of the shore, but penetrates and winds far inland, and finds a home among hills and mountains as though in its own domain.</a:t>
            </a:r>
          </a:p>
        </p:txBody>
      </p:sp>
    </p:spTree>
    <p:extLst>
      <p:ext uri="{BB962C8B-B14F-4D97-AF65-F5344CB8AC3E}">
        <p14:creationId xmlns:p14="http://schemas.microsoft.com/office/powerpoint/2010/main" val="23089187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a:buChar char="•"/>
            </a:pPr>
            <a:endParaRPr lang="en-GB" sz="2800" dirty="0"/>
          </a:p>
          <a:p>
            <a:pPr>
              <a:buFont typeface="Arial"/>
              <a:buChar char="•"/>
            </a:pPr>
            <a:endParaRPr lang="en-GB" sz="2800" dirty="0" smtClean="0"/>
          </a:p>
          <a:p>
            <a:pPr marL="0" indent="0">
              <a:buNone/>
            </a:pPr>
            <a:r>
              <a:rPr lang="en-GB" sz="3200" dirty="0" smtClean="0"/>
              <a:t>To </a:t>
            </a:r>
            <a:r>
              <a:rPr lang="en-GB" sz="3200" dirty="0" smtClean="0"/>
              <a:t>what extent do spatial and chronological distance overlap?</a:t>
            </a:r>
            <a:endParaRPr lang="en-GB" sz="2800" dirty="0"/>
          </a:p>
        </p:txBody>
      </p:sp>
    </p:spTree>
    <p:extLst>
      <p:ext uri="{BB962C8B-B14F-4D97-AF65-F5344CB8AC3E}">
        <p14:creationId xmlns:p14="http://schemas.microsoft.com/office/powerpoint/2010/main" val="25701470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 and </a:t>
            </a:r>
            <a:r>
              <a:rPr lang="en-GB" dirty="0" err="1" smtClean="0"/>
              <a:t>Exocticism</a:t>
            </a:r>
            <a:endParaRPr lang="en-GB" dirty="0"/>
          </a:p>
        </p:txBody>
      </p:sp>
      <p:sp>
        <p:nvSpPr>
          <p:cNvPr id="3" name="Content Placeholder 2"/>
          <p:cNvSpPr>
            <a:spLocks noGrp="1"/>
          </p:cNvSpPr>
          <p:nvPr>
            <p:ph idx="1"/>
          </p:nvPr>
        </p:nvSpPr>
        <p:spPr/>
        <p:txBody>
          <a:bodyPr>
            <a:noAutofit/>
          </a:bodyPr>
          <a:lstStyle/>
          <a:p>
            <a:pPr>
              <a:buFont typeface="Arial"/>
              <a:buChar char="•"/>
            </a:pPr>
            <a:r>
              <a:rPr lang="en-GB" sz="2800" dirty="0" smtClean="0"/>
              <a:t> Certain parts of the world (usually peripheral) are characterised as exotic and strange</a:t>
            </a:r>
          </a:p>
          <a:p>
            <a:pPr>
              <a:buFont typeface="Arial"/>
              <a:buChar char="•"/>
            </a:pPr>
            <a:r>
              <a:rPr lang="en-GB" sz="2800" dirty="0"/>
              <a:t> </a:t>
            </a:r>
            <a:r>
              <a:rPr lang="en-GB" sz="2800" dirty="0" smtClean="0"/>
              <a:t>Characteristics of:</a:t>
            </a:r>
          </a:p>
          <a:p>
            <a:pPr lvl="1">
              <a:buFont typeface="Arial"/>
              <a:buChar char="•"/>
            </a:pPr>
            <a:r>
              <a:rPr lang="en-GB" sz="2400" dirty="0" smtClean="0"/>
              <a:t>The natural phenomena in that area</a:t>
            </a:r>
          </a:p>
          <a:p>
            <a:pPr lvl="1">
              <a:buFont typeface="Arial"/>
              <a:buChar char="•"/>
            </a:pPr>
            <a:r>
              <a:rPr lang="en-GB" sz="2400" dirty="0" smtClean="0"/>
              <a:t>The animals which inhabit that space</a:t>
            </a:r>
          </a:p>
          <a:p>
            <a:pPr lvl="1">
              <a:buFont typeface="Arial"/>
              <a:buChar char="•"/>
            </a:pPr>
            <a:r>
              <a:rPr lang="en-GB" sz="2400" dirty="0" smtClean="0"/>
              <a:t>The human/nearly human inhabitants</a:t>
            </a:r>
          </a:p>
          <a:p>
            <a:pPr>
              <a:buFont typeface="Arial"/>
              <a:buChar char="•"/>
            </a:pPr>
            <a:r>
              <a:rPr lang="en-GB" sz="2800" dirty="0"/>
              <a:t> </a:t>
            </a:r>
            <a:r>
              <a:rPr lang="en-GB" sz="2800" dirty="0" smtClean="0"/>
              <a:t>Traditions build up around certain spaces</a:t>
            </a:r>
          </a:p>
          <a:p>
            <a:pPr>
              <a:buFont typeface="Arial"/>
              <a:buChar char="•"/>
            </a:pPr>
            <a:r>
              <a:rPr lang="en-GB" sz="2800" dirty="0"/>
              <a:t> </a:t>
            </a:r>
            <a:r>
              <a:rPr lang="en-GB" sz="2800" dirty="0" smtClean="0"/>
              <a:t>These appear in (apparently) factual representations of these spaces</a:t>
            </a:r>
            <a:endParaRPr lang="en-GB" sz="2800" dirty="0"/>
          </a:p>
        </p:txBody>
      </p:sp>
    </p:spTree>
    <p:extLst>
      <p:ext uri="{BB962C8B-B14F-4D97-AF65-F5344CB8AC3E}">
        <p14:creationId xmlns:p14="http://schemas.microsoft.com/office/powerpoint/2010/main" val="229864063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Epic </a:t>
            </a:r>
            <a:r>
              <a:rPr lang="en-US" dirty="0" smtClean="0">
                <a:sym typeface="Wingdings"/>
              </a:rPr>
              <a:t> Geography/Ethnography</a:t>
            </a:r>
            <a:endParaRPr lang="en-GB" dirty="0"/>
          </a:p>
        </p:txBody>
      </p:sp>
      <p:sp>
        <p:nvSpPr>
          <p:cNvPr id="3" name="Content Placeholder 2"/>
          <p:cNvSpPr>
            <a:spLocks noGrp="1"/>
          </p:cNvSpPr>
          <p:nvPr>
            <p:ph idx="1"/>
          </p:nvPr>
        </p:nvSpPr>
        <p:spPr/>
        <p:txBody>
          <a:bodyPr/>
          <a:lstStyle/>
          <a:p>
            <a:pPr>
              <a:buFont typeface="Arial"/>
              <a:buChar char="•"/>
            </a:pPr>
            <a:r>
              <a:rPr lang="en-GB" sz="2800" dirty="0" smtClean="0"/>
              <a:t> The characteristics of the peripheral spaces which appear in geographic/ethnographic accounts of the world can be seen in epic</a:t>
            </a:r>
          </a:p>
          <a:p>
            <a:pPr>
              <a:buFont typeface="Arial"/>
              <a:buChar char="•"/>
            </a:pPr>
            <a:r>
              <a:rPr lang="en-GB" sz="2800" dirty="0"/>
              <a:t> </a:t>
            </a:r>
            <a:r>
              <a:rPr lang="en-GB" sz="2800" dirty="0" smtClean="0"/>
              <a:t>Strange natural/celestial phenomena:</a:t>
            </a:r>
          </a:p>
          <a:p>
            <a:pPr lvl="1">
              <a:buFont typeface="Arial"/>
              <a:buChar char="•"/>
            </a:pPr>
            <a:r>
              <a:rPr lang="en-GB" sz="2400" dirty="0" smtClean="0"/>
              <a:t>Lack of daylight among the Cimmerians in Odysseus’ journey to the edge of the earth</a:t>
            </a:r>
          </a:p>
          <a:p>
            <a:pPr>
              <a:buFont typeface="Arial"/>
              <a:buChar char="•"/>
            </a:pPr>
            <a:r>
              <a:rPr lang="en-GB" sz="2800" dirty="0"/>
              <a:t> </a:t>
            </a:r>
            <a:r>
              <a:rPr lang="en-GB" sz="2800" dirty="0" smtClean="0"/>
              <a:t>Excessive landscape</a:t>
            </a:r>
          </a:p>
          <a:p>
            <a:pPr lvl="1">
              <a:buFont typeface="Arial"/>
              <a:buChar char="•"/>
            </a:pPr>
            <a:r>
              <a:rPr lang="en-GB" sz="2400" dirty="0" smtClean="0"/>
              <a:t>Fecund land</a:t>
            </a:r>
            <a:r>
              <a:rPr lang="en-GB" sz="2400" dirty="0"/>
              <a:t> </a:t>
            </a:r>
          </a:p>
          <a:p>
            <a:pPr lvl="1">
              <a:buFont typeface="Arial"/>
              <a:buChar char="•"/>
            </a:pPr>
            <a:r>
              <a:rPr lang="en-GB" sz="2400" dirty="0" smtClean="0"/>
              <a:t>Precious metals/materials</a:t>
            </a:r>
          </a:p>
          <a:p>
            <a:pPr marL="201168" lvl="1" indent="0">
              <a:buNone/>
            </a:pPr>
            <a:endParaRPr lang="en-GB" dirty="0" smtClean="0"/>
          </a:p>
        </p:txBody>
      </p:sp>
    </p:spTree>
    <p:extLst>
      <p:ext uri="{BB962C8B-B14F-4D97-AF65-F5344CB8AC3E}">
        <p14:creationId xmlns:p14="http://schemas.microsoft.com/office/powerpoint/2010/main" val="29511364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Odyssey</a:t>
            </a:r>
            <a:r>
              <a:rPr lang="en-GB" dirty="0" smtClean="0"/>
              <a:t> 7</a:t>
            </a:r>
            <a:endParaRPr lang="en-GB" i="1" dirty="0"/>
          </a:p>
        </p:txBody>
      </p:sp>
      <p:sp>
        <p:nvSpPr>
          <p:cNvPr id="3" name="Content Placeholder 2"/>
          <p:cNvSpPr>
            <a:spLocks noGrp="1"/>
          </p:cNvSpPr>
          <p:nvPr>
            <p:ph idx="1"/>
          </p:nvPr>
        </p:nvSpPr>
        <p:spPr>
          <a:xfrm>
            <a:off x="1097280" y="1845733"/>
            <a:ext cx="10058400" cy="4913863"/>
          </a:xfrm>
        </p:spPr>
        <p:txBody>
          <a:bodyPr>
            <a:normAutofit/>
          </a:bodyPr>
          <a:lstStyle/>
          <a:p>
            <a:r>
              <a:rPr lang="en-US" dirty="0"/>
              <a:t>Of bronze were the walls that stretched this way and that from the threshold to the innermost chamber, and around was a cornice of </a:t>
            </a:r>
            <a:r>
              <a:rPr lang="en-US" dirty="0" err="1"/>
              <a:t>cyanus</a:t>
            </a:r>
            <a:r>
              <a:rPr lang="en-US" dirty="0"/>
              <a:t>. Golden were the doors that shut in the well-built house, and doorposts of silver were set in a threshold of bronze. [90] Of silver was the lintel above, and of gold the handle. On either side of the door there stood gold and silver dogs, which Hephaestus had fashioned with cunning skill to guard the palace of great-hearted </a:t>
            </a:r>
            <a:r>
              <a:rPr lang="en-US" dirty="0" err="1"/>
              <a:t>Alcinous</a:t>
            </a:r>
            <a:r>
              <a:rPr lang="en-US" dirty="0" smtClean="0"/>
              <a:t>;</a:t>
            </a:r>
          </a:p>
          <a:p>
            <a:r>
              <a:rPr lang="is-IS" dirty="0" smtClean="0"/>
              <a:t>… </a:t>
            </a:r>
          </a:p>
          <a:p>
            <a:r>
              <a:rPr lang="en-US" dirty="0"/>
              <a:t>Therein grow trees, tall and luxuriant, [115] pears and pomegranates and apple-trees with their bright fruit, and sweet figs, and luxuriant olives. Of these the fruit perishes not nor fails in winter or in summer, but lasts throughout the year; and ever does the west wind, as it blows, quicken to life some fruits, and ripen others; [120] pear upon pear waxes ripe, apple upon apple, cluster upon cluster, and fig upon fig. There, too, is his fruitful vineyard planted, one part of which, a warm spot on level ground, is being dried in the sun, while other grapes men are gathering, [125] and others, too, they are treading; but in front are unripe grapes that are shedding the blossom, and others that are turning purple.</a:t>
            </a:r>
            <a:endParaRPr lang="en-US" dirty="0" smtClean="0"/>
          </a:p>
          <a:p>
            <a:endParaRPr lang="en-GB" dirty="0"/>
          </a:p>
        </p:txBody>
      </p:sp>
    </p:spTree>
    <p:extLst>
      <p:ext uri="{BB962C8B-B14F-4D97-AF65-F5344CB8AC3E}">
        <p14:creationId xmlns:p14="http://schemas.microsoft.com/office/powerpoint/2010/main" val="5593752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http://www.globalsecurity.org/military/world/europe/images/map-450bc-herodotus-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644" y="0"/>
            <a:ext cx="10029064" cy="6858000"/>
          </a:xfrm>
          <a:prstGeom prst="rect">
            <a:avLst/>
          </a:prstGeom>
          <a:noFill/>
          <a:extLst>
            <a:ext uri="{909E8E84-426E-40dd-AFC4-6F175D3DCCD1}">
              <a14:hiddenFill xmlns="" xmlns:a14="http://schemas.microsoft.com/office/drawing/2010/main">
                <a:solidFill>
                  <a:srgbClr val="FFFFFF"/>
                </a:solidFill>
              </a14:hiddenFill>
            </a:ext>
          </a:extLst>
        </p:spPr>
      </p:pic>
      <p:sp>
        <p:nvSpPr>
          <p:cNvPr id="4" name="Rectangle 3"/>
          <p:cNvSpPr/>
          <p:nvPr/>
        </p:nvSpPr>
        <p:spPr>
          <a:xfrm>
            <a:off x="9970860" y="2949452"/>
            <a:ext cx="818660" cy="356873"/>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US" dirty="0" smtClean="0"/>
              <a:t>Gold</a:t>
            </a:r>
            <a:endParaRPr lang="en-US" dirty="0"/>
          </a:p>
        </p:txBody>
      </p:sp>
      <p:sp>
        <p:nvSpPr>
          <p:cNvPr id="6" name="Rectangle 5"/>
          <p:cNvSpPr/>
          <p:nvPr/>
        </p:nvSpPr>
        <p:spPr>
          <a:xfrm>
            <a:off x="6964072" y="855650"/>
            <a:ext cx="818660" cy="356873"/>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US" dirty="0" smtClean="0"/>
              <a:t>Gold</a:t>
            </a:r>
            <a:endParaRPr lang="en-US" dirty="0"/>
          </a:p>
        </p:txBody>
      </p:sp>
      <p:sp>
        <p:nvSpPr>
          <p:cNvPr id="5" name="Rectangle 4"/>
          <p:cNvSpPr/>
          <p:nvPr/>
        </p:nvSpPr>
        <p:spPr>
          <a:xfrm>
            <a:off x="6213419" y="4282477"/>
            <a:ext cx="808165" cy="367369"/>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US" dirty="0" smtClean="0"/>
              <a:t>Spices</a:t>
            </a:r>
            <a:endParaRPr lang="en-US" dirty="0"/>
          </a:p>
        </p:txBody>
      </p:sp>
      <p:sp>
        <p:nvSpPr>
          <p:cNvPr id="7" name="Rectangle 6"/>
          <p:cNvSpPr/>
          <p:nvPr/>
        </p:nvSpPr>
        <p:spPr>
          <a:xfrm>
            <a:off x="3495050" y="5395082"/>
            <a:ext cx="1353937" cy="356873"/>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US" dirty="0" smtClean="0"/>
              <a:t>impassable</a:t>
            </a:r>
            <a:endParaRPr lang="en-US" dirty="0"/>
          </a:p>
        </p:txBody>
      </p:sp>
      <p:sp>
        <p:nvSpPr>
          <p:cNvPr id="10" name="Rectangle 9"/>
          <p:cNvSpPr/>
          <p:nvPr/>
        </p:nvSpPr>
        <p:spPr>
          <a:xfrm>
            <a:off x="1065522" y="3752620"/>
            <a:ext cx="1353937" cy="356873"/>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US" dirty="0" smtClean="0"/>
              <a:t>impassable</a:t>
            </a:r>
            <a:endParaRPr lang="en-US" dirty="0"/>
          </a:p>
        </p:txBody>
      </p:sp>
    </p:spTree>
    <p:extLst>
      <p:ext uri="{BB962C8B-B14F-4D97-AF65-F5344CB8AC3E}">
        <p14:creationId xmlns:p14="http://schemas.microsoft.com/office/powerpoint/2010/main" val="42693078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Strange spaces strange creatures</a:t>
            </a:r>
            <a:endParaRPr lang="en-GB" dirty="0"/>
          </a:p>
        </p:txBody>
      </p:sp>
      <p:sp>
        <p:nvSpPr>
          <p:cNvPr id="3" name="Content Placeholder 2"/>
          <p:cNvSpPr>
            <a:spLocks noGrp="1"/>
          </p:cNvSpPr>
          <p:nvPr>
            <p:ph idx="1"/>
          </p:nvPr>
        </p:nvSpPr>
        <p:spPr/>
        <p:txBody>
          <a:bodyPr>
            <a:normAutofit/>
          </a:bodyPr>
          <a:lstStyle/>
          <a:p>
            <a:pPr>
              <a:buFont typeface="Arial"/>
              <a:buChar char="•"/>
            </a:pPr>
            <a:r>
              <a:rPr lang="en-GB" sz="2800" dirty="0" smtClean="0"/>
              <a:t> Monstrous creatures and precious materials are part of the same strangeness of the periphery</a:t>
            </a:r>
          </a:p>
          <a:p>
            <a:pPr>
              <a:buFont typeface="Arial"/>
              <a:buChar char="•"/>
            </a:pPr>
            <a:r>
              <a:rPr lang="en-GB" sz="2800" dirty="0" smtClean="0"/>
              <a:t> Their characteristics overlap:</a:t>
            </a:r>
          </a:p>
          <a:p>
            <a:pPr lvl="1">
              <a:buFont typeface="Arial"/>
              <a:buChar char="•"/>
            </a:pPr>
            <a:r>
              <a:rPr lang="en-GB" sz="2400" dirty="0" smtClean="0"/>
              <a:t>Monsters become guardians of precious materials</a:t>
            </a:r>
          </a:p>
          <a:p>
            <a:pPr lvl="1">
              <a:buFont typeface="Arial"/>
              <a:buChar char="•"/>
            </a:pPr>
            <a:r>
              <a:rPr lang="en-GB" sz="2400" dirty="0" smtClean="0"/>
              <a:t>Some of the characteristics of these creatures can be described in terms of precious materials.</a:t>
            </a:r>
            <a:endParaRPr lang="en-GB" sz="2400" dirty="0"/>
          </a:p>
        </p:txBody>
      </p:sp>
    </p:spTree>
    <p:extLst>
      <p:ext uri="{BB962C8B-B14F-4D97-AF65-F5344CB8AC3E}">
        <p14:creationId xmlns:p14="http://schemas.microsoft.com/office/powerpoint/2010/main" val="44099290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Gold</a:t>
            </a:r>
            <a:endParaRPr lang="en-GB" dirty="0"/>
          </a:p>
        </p:txBody>
      </p:sp>
      <p:sp>
        <p:nvSpPr>
          <p:cNvPr id="3" name="Content Placeholder 2"/>
          <p:cNvSpPr>
            <a:spLocks noGrp="1"/>
          </p:cNvSpPr>
          <p:nvPr>
            <p:ph idx="1"/>
          </p:nvPr>
        </p:nvSpPr>
        <p:spPr/>
        <p:txBody>
          <a:bodyPr>
            <a:noAutofit/>
          </a:bodyPr>
          <a:lstStyle/>
          <a:p>
            <a:r>
              <a:rPr lang="en-US" sz="2400" dirty="0"/>
              <a:t>But in the north of Europe there is by far the most gold. In this matter again I cannot say with assurance how the gold is produced, but it is said that one-eyed men called </a:t>
            </a:r>
            <a:r>
              <a:rPr lang="en-US" sz="2400" dirty="0" err="1"/>
              <a:t>Arimaspians</a:t>
            </a:r>
            <a:r>
              <a:rPr lang="en-US" sz="2400" dirty="0"/>
              <a:t> steal it from griffins. [2] But I do not believe this, that there are one-eyed men who have a nature otherwise the same as other men. [3] The most outlying lands, though, as they enclose and wholly surround all the rest of the world, are likely to have those things which we think the finest and the rarest</a:t>
            </a:r>
            <a:r>
              <a:rPr lang="en-US" sz="2400" dirty="0" smtClean="0"/>
              <a:t>. (</a:t>
            </a:r>
            <a:r>
              <a:rPr lang="en-US" sz="2400" dirty="0" err="1" smtClean="0"/>
              <a:t>Hdt</a:t>
            </a:r>
            <a:r>
              <a:rPr lang="en-US" sz="2400" dirty="0" smtClean="0"/>
              <a:t>. 3.116)</a:t>
            </a:r>
          </a:p>
          <a:p>
            <a:r>
              <a:rPr lang="en-US" sz="2400" dirty="0"/>
              <a:t>In this sandy desert are ants, not as big as dogs but bigger than foxes; the Persian king has some of these, which have been caught there. These ants live underground, digging out the sand in the same way as the ants in Greece, to which they are very similar in shape, and the sand which they carry from the holes is full of gold</a:t>
            </a:r>
            <a:r>
              <a:rPr lang="en-US" sz="2400" dirty="0" smtClean="0"/>
              <a:t>. (3.102)</a:t>
            </a:r>
            <a:endParaRPr lang="en-GB" sz="2400" dirty="0"/>
          </a:p>
        </p:txBody>
      </p:sp>
    </p:spTree>
    <p:extLst>
      <p:ext uri="{BB962C8B-B14F-4D97-AF65-F5344CB8AC3E}">
        <p14:creationId xmlns:p14="http://schemas.microsoft.com/office/powerpoint/2010/main" val="174052515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Spices in Arabia</a:t>
            </a:r>
            <a:endParaRPr lang="en-GB" dirty="0"/>
          </a:p>
        </p:txBody>
      </p:sp>
      <p:sp>
        <p:nvSpPr>
          <p:cNvPr id="3" name="Content Placeholder 2"/>
          <p:cNvSpPr>
            <a:spLocks noGrp="1"/>
          </p:cNvSpPr>
          <p:nvPr>
            <p:ph idx="1"/>
          </p:nvPr>
        </p:nvSpPr>
        <p:spPr/>
        <p:txBody>
          <a:bodyPr>
            <a:normAutofit fontScale="92500"/>
          </a:bodyPr>
          <a:lstStyle/>
          <a:p>
            <a:r>
              <a:rPr lang="en-US" sz="2400" dirty="0"/>
              <a:t>Again, Arabia is the most distant to the south of all inhabited countries: and this is the only country which produces frankincense and myrrh and </a:t>
            </a:r>
            <a:r>
              <a:rPr lang="en-US" sz="2400" dirty="0" err="1"/>
              <a:t>casia</a:t>
            </a:r>
            <a:r>
              <a:rPr lang="en-US" sz="2400" dirty="0"/>
              <a:t> and cinnamon and gum-</a:t>
            </a:r>
            <a:r>
              <a:rPr lang="en-US" sz="2400" dirty="0" err="1"/>
              <a:t>mastich</a:t>
            </a:r>
            <a:r>
              <a:rPr lang="en-US" sz="2400" dirty="0"/>
              <a:t>. All these except myrrh are difficult for the Arabians to get. [2] They gather frankincense by burning that </a:t>
            </a:r>
            <a:r>
              <a:rPr lang="en-US" sz="2400" dirty="0" err="1"/>
              <a:t>storax</a:t>
            </a:r>
            <a:r>
              <a:rPr lang="en-US" sz="2400" dirty="0"/>
              <a:t> which Phoenicians carry to Hellas; they burn this and so get the frankincense; for the spice-bearing trees are guarded by small winged snakes of varied color, many around each tree; these are the snakes that attack Egypt. </a:t>
            </a:r>
            <a:r>
              <a:rPr lang="en-US" sz="2400" dirty="0" smtClean="0"/>
              <a:t>(</a:t>
            </a:r>
            <a:r>
              <a:rPr lang="en-US" sz="2400" dirty="0" err="1" smtClean="0"/>
              <a:t>Hdt</a:t>
            </a:r>
            <a:r>
              <a:rPr lang="en-US" sz="2400" dirty="0" smtClean="0"/>
              <a:t>. 3.107)</a:t>
            </a:r>
          </a:p>
          <a:p>
            <a:r>
              <a:rPr lang="en-US" sz="2400" dirty="0"/>
              <a:t>The Arabians get frankincense in the foregoing way, and </a:t>
            </a:r>
            <a:r>
              <a:rPr lang="en-US" sz="2400" dirty="0" err="1"/>
              <a:t>casia</a:t>
            </a:r>
            <a:r>
              <a:rPr lang="en-US" sz="2400" dirty="0"/>
              <a:t> in the following way: when they go after it they bind </a:t>
            </a:r>
            <a:r>
              <a:rPr lang="en-US" sz="2400" dirty="0" err="1"/>
              <a:t>oxhides</a:t>
            </a:r>
            <a:r>
              <a:rPr lang="en-US" sz="2400" dirty="0"/>
              <a:t> and other skins all over their bodies and faces except for the eyes. </a:t>
            </a:r>
            <a:r>
              <a:rPr lang="en-US" sz="2400" dirty="0" err="1"/>
              <a:t>Casia</a:t>
            </a:r>
            <a:r>
              <a:rPr lang="en-US" sz="2400" dirty="0"/>
              <a:t> grows in a shallow lake; around this and in it live winged creatures, very like bats, that squeak similarly and make a fierce resistance; these have to be kept away from the eyes in order to take the </a:t>
            </a:r>
            <a:r>
              <a:rPr lang="en-US" sz="2400" dirty="0" err="1"/>
              <a:t>casia</a:t>
            </a:r>
            <a:r>
              <a:rPr lang="en-US" sz="2400" dirty="0" smtClean="0"/>
              <a:t>. (</a:t>
            </a:r>
            <a:r>
              <a:rPr lang="en-US" sz="2400" dirty="0" err="1" smtClean="0"/>
              <a:t>Hdt</a:t>
            </a:r>
            <a:r>
              <a:rPr lang="en-US" sz="2400" dirty="0" smtClean="0"/>
              <a:t>. 3.110)</a:t>
            </a:r>
          </a:p>
          <a:p>
            <a:endParaRPr lang="en-GB" dirty="0"/>
          </a:p>
        </p:txBody>
      </p:sp>
    </p:spTree>
    <p:extLst>
      <p:ext uri="{BB962C8B-B14F-4D97-AF65-F5344CB8AC3E}">
        <p14:creationId xmlns:p14="http://schemas.microsoft.com/office/powerpoint/2010/main" val="29635079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Ctesias Fr. 45.46</a:t>
            </a:r>
            <a:endParaRPr lang="en-GB" dirty="0"/>
          </a:p>
        </p:txBody>
      </p:sp>
      <p:sp>
        <p:nvSpPr>
          <p:cNvPr id="3" name="Content Placeholder 2"/>
          <p:cNvSpPr>
            <a:spLocks noGrp="1"/>
          </p:cNvSpPr>
          <p:nvPr>
            <p:ph idx="1"/>
          </p:nvPr>
        </p:nvSpPr>
        <p:spPr>
          <a:xfrm>
            <a:off x="1097280" y="1845733"/>
            <a:ext cx="10058400" cy="4567487"/>
          </a:xfrm>
        </p:spPr>
        <p:txBody>
          <a:bodyPr>
            <a:normAutofit lnSpcReduction="10000"/>
          </a:bodyPr>
          <a:lstStyle/>
          <a:p>
            <a:r>
              <a:rPr lang="en-US" sz="2400" dirty="0"/>
              <a:t>In the Indus River there is a worm that resembles the one that lives in the fig tree and is more or less seven cubits long. They say it is so wide that a ten year-old child could hardly embrace it. It has two teeth, one up top and one below, and eats whatever it grabs with these teeth. Throughout the day they live in the mud of the river but come out by night. When it comes across an ox or camel on land, it bites it, then drags the beast into the river and consumes everything except the intestines. It is caught on a giant fishhook baited with a kid or a lamb and fixed to an iron chain. After catching one, they hang it up for thirty days and set a jar under it because thick oil drips from it enough to fill ten attic </a:t>
            </a:r>
            <a:r>
              <a:rPr lang="en-US" sz="2400" i="1" dirty="0" err="1"/>
              <a:t>kotylae</a:t>
            </a:r>
            <a:r>
              <a:rPr lang="en-US" sz="2400" dirty="0"/>
              <a:t>. When the thirty days have passed, they discard the worm, secure the oil, and bring it to the king of the Indians. The king is the only one to possess it, since it is not permitted for anyone else to have the oil from the worm. Whatever this oil is poured on, whether wood or living being, it becomes kindled and burns with a fire that can only be extinguished by a lot of thick clay. </a:t>
            </a:r>
          </a:p>
          <a:p>
            <a:endParaRPr lang="en-GB" dirty="0"/>
          </a:p>
        </p:txBody>
      </p:sp>
    </p:spTree>
    <p:extLst>
      <p:ext uri="{BB962C8B-B14F-4D97-AF65-F5344CB8AC3E}">
        <p14:creationId xmlns:p14="http://schemas.microsoft.com/office/powerpoint/2010/main" val="7074294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Animals/monsters/precious stones</a:t>
            </a:r>
            <a:endParaRPr lang="en-GB" dirty="0"/>
          </a:p>
        </p:txBody>
      </p:sp>
      <p:sp>
        <p:nvSpPr>
          <p:cNvPr id="3" name="Content Placeholder 2"/>
          <p:cNvSpPr>
            <a:spLocks noGrp="1"/>
          </p:cNvSpPr>
          <p:nvPr>
            <p:ph idx="1"/>
          </p:nvPr>
        </p:nvSpPr>
        <p:spPr/>
        <p:txBody>
          <a:bodyPr>
            <a:normAutofit lnSpcReduction="10000"/>
          </a:bodyPr>
          <a:lstStyle/>
          <a:p>
            <a:r>
              <a:rPr lang="en-GB" sz="2400" dirty="0" smtClean="0"/>
              <a:t>Griffins (Ct. 45.26)</a:t>
            </a:r>
          </a:p>
          <a:p>
            <a:r>
              <a:rPr lang="en-GB" sz="2400" dirty="0" smtClean="0"/>
              <a:t>They </a:t>
            </a:r>
            <a:r>
              <a:rPr lang="en-GB" sz="2400" dirty="0"/>
              <a:t>have wings on their back, and it is said that the colour of their feathers are black; but they say that the those on their front are red, although this is not the case for their wings, which are white. Ctesias states that their necks are adorned with dark blue </a:t>
            </a:r>
            <a:r>
              <a:rPr lang="en-GB" sz="2400" dirty="0" smtClean="0"/>
              <a:t>(</a:t>
            </a:r>
            <a:r>
              <a:rPr lang="en-GB" sz="2400" i="1" dirty="0" err="1" smtClean="0"/>
              <a:t>kuaneos</a:t>
            </a:r>
            <a:r>
              <a:rPr lang="en-GB" sz="2400" dirty="0" smtClean="0"/>
              <a:t>)</a:t>
            </a:r>
            <a:r>
              <a:rPr lang="en-GB" sz="2400" i="1" dirty="0" smtClean="0"/>
              <a:t> </a:t>
            </a:r>
            <a:r>
              <a:rPr lang="en-GB" sz="2400" dirty="0" smtClean="0"/>
              <a:t>feathers</a:t>
            </a:r>
            <a:r>
              <a:rPr lang="en-GB" sz="2400" dirty="0"/>
              <a:t>.</a:t>
            </a:r>
          </a:p>
          <a:p>
            <a:endParaRPr lang="en-GB" sz="2400" dirty="0" smtClean="0"/>
          </a:p>
          <a:p>
            <a:r>
              <a:rPr lang="en-GB" sz="2400" dirty="0" smtClean="0"/>
              <a:t>Martichoras (Ct. Fr</a:t>
            </a:r>
            <a:r>
              <a:rPr lang="en-GB" sz="2400" dirty="0"/>
              <a:t>. 45.15</a:t>
            </a:r>
            <a:r>
              <a:rPr lang="en-GB" sz="2400" dirty="0" smtClean="0"/>
              <a:t>)</a:t>
            </a:r>
          </a:p>
          <a:p>
            <a:r>
              <a:rPr lang="en-GB" sz="2400" dirty="0" smtClean="0"/>
              <a:t>Also</a:t>
            </a:r>
            <a:r>
              <a:rPr lang="en-GB" sz="2400" dirty="0"/>
              <a:t>, he [Ctesias] says of the </a:t>
            </a:r>
            <a:r>
              <a:rPr lang="en-GB" sz="2400" i="1" dirty="0"/>
              <a:t>martichoras</a:t>
            </a:r>
            <a:r>
              <a:rPr lang="en-GB" sz="2400" dirty="0"/>
              <a:t> that it is a wild beast, with a face like a person. It is the size of a lion, and has red skin like cinnabar. It has three rows of teeth, ears like those of a human and </a:t>
            </a:r>
            <a:r>
              <a:rPr lang="en-GB" sz="2400" i="1" dirty="0" err="1"/>
              <a:t>glaukos</a:t>
            </a:r>
            <a:r>
              <a:rPr lang="en-GB" sz="2400" i="1" dirty="0"/>
              <a:t> </a:t>
            </a:r>
            <a:r>
              <a:rPr lang="en-GB" sz="2400" dirty="0"/>
              <a:t>eyes like human eyes.</a:t>
            </a:r>
          </a:p>
          <a:p>
            <a:endParaRPr lang="en-GB" dirty="0"/>
          </a:p>
        </p:txBody>
      </p:sp>
    </p:spTree>
    <p:extLst>
      <p:ext uri="{BB962C8B-B14F-4D97-AF65-F5344CB8AC3E}">
        <p14:creationId xmlns:p14="http://schemas.microsoft.com/office/powerpoint/2010/main" val="300038464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sz="2800" dirty="0"/>
              <a:t>There is a bird called the </a:t>
            </a:r>
            <a:r>
              <a:rPr lang="en-US" sz="2800" i="1" dirty="0"/>
              <a:t>bittakos </a:t>
            </a:r>
            <a:r>
              <a:rPr lang="en-US" sz="2800" dirty="0"/>
              <a:t>which has a human voice, is capable of speech, and grows to the size of a falcon. It has a crimson face and a black beard and is dark blue as far as the neck...like </a:t>
            </a:r>
            <a:r>
              <a:rPr lang="en-US" sz="2800" dirty="0" smtClean="0"/>
              <a:t>cinnabar</a:t>
            </a:r>
            <a:r>
              <a:rPr lang="en-US" sz="2800" dirty="0"/>
              <a:t>. It can converse like a human in Indian but if taught Greek, it can also speak Greek. </a:t>
            </a:r>
            <a:endParaRPr lang="en-US" sz="2800" dirty="0" smtClean="0"/>
          </a:p>
          <a:p>
            <a:r>
              <a:rPr lang="en-US" sz="2800" dirty="0" smtClean="0"/>
              <a:t>(Ct. Fr. 45.8)</a:t>
            </a:r>
            <a:endParaRPr lang="en-US" sz="2800" dirty="0"/>
          </a:p>
          <a:p>
            <a:endParaRPr lang="en-US" dirty="0"/>
          </a:p>
        </p:txBody>
      </p:sp>
    </p:spTree>
    <p:extLst>
      <p:ext uri="{BB962C8B-B14F-4D97-AF65-F5344CB8AC3E}">
        <p14:creationId xmlns:p14="http://schemas.microsoft.com/office/powerpoint/2010/main" val="282354086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marL="0" indent="0">
              <a:buNone/>
            </a:pPr>
            <a:endParaRPr lang="en-GB" sz="3200" dirty="0"/>
          </a:p>
          <a:p>
            <a:pPr marL="0" indent="0">
              <a:buNone/>
            </a:pPr>
            <a:r>
              <a:rPr lang="en-GB" sz="3200" dirty="0" smtClean="0"/>
              <a:t>How </a:t>
            </a:r>
            <a:r>
              <a:rPr lang="en-GB" sz="3200" dirty="0" smtClean="0"/>
              <a:t>do </a:t>
            </a:r>
            <a:r>
              <a:rPr lang="en-GB" sz="3200" dirty="0" err="1" smtClean="0"/>
              <a:t>Ctesias</a:t>
            </a:r>
            <a:r>
              <a:rPr lang="en-GB" sz="3200" dirty="0" smtClean="0"/>
              <a:t> and </a:t>
            </a:r>
            <a:r>
              <a:rPr lang="en-GB" sz="3200" dirty="0" err="1" smtClean="0"/>
              <a:t>Megasthenes</a:t>
            </a:r>
            <a:r>
              <a:rPr lang="en-GB" sz="3200" dirty="0" smtClean="0"/>
              <a:t> characterise the peoples in India?</a:t>
            </a:r>
          </a:p>
          <a:p>
            <a:pPr lvl="1">
              <a:buFont typeface="Arial" panose="020B0604020202020204" pitchFamily="34" charset="0"/>
              <a:buChar char="•"/>
            </a:pPr>
            <a:r>
              <a:rPr lang="en-GB" sz="2800" dirty="0" smtClean="0"/>
              <a:t>Differences?</a:t>
            </a:r>
          </a:p>
          <a:p>
            <a:pPr lvl="1">
              <a:buFont typeface="Arial" panose="020B0604020202020204" pitchFamily="34" charset="0"/>
              <a:buChar char="•"/>
            </a:pPr>
            <a:r>
              <a:rPr lang="en-GB" sz="2800" dirty="0" smtClean="0"/>
              <a:t>Similarities?</a:t>
            </a:r>
          </a:p>
        </p:txBody>
      </p:sp>
    </p:spTree>
    <p:extLst>
      <p:ext uri="{BB962C8B-B14F-4D97-AF65-F5344CB8AC3E}">
        <p14:creationId xmlns:p14="http://schemas.microsoft.com/office/powerpoint/2010/main" val="130385744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 and Foreignness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a:t>
            </a:r>
            <a:r>
              <a:rPr lang="en-GB" sz="2800" dirty="0" smtClean="0"/>
              <a:t>Tied in with </a:t>
            </a:r>
            <a:r>
              <a:rPr lang="en-GB" sz="2800" dirty="0" err="1" smtClean="0"/>
              <a:t>excoticising</a:t>
            </a:r>
            <a:r>
              <a:rPr lang="en-GB" sz="2800" dirty="0" smtClean="0"/>
              <a:t> ideas</a:t>
            </a:r>
          </a:p>
          <a:p>
            <a:pPr lvl="1">
              <a:buFont typeface="Arial" panose="020B0604020202020204" pitchFamily="34" charset="0"/>
              <a:buChar char="•"/>
            </a:pPr>
            <a:r>
              <a:rPr lang="en-GB" sz="2400" dirty="0" smtClean="0"/>
              <a:t>Foreign behaviours and appearances perceived to be exotic</a:t>
            </a:r>
          </a:p>
          <a:p>
            <a:pPr>
              <a:buFont typeface="Arial" panose="020B0604020202020204" pitchFamily="34" charset="0"/>
              <a:buChar char="•"/>
            </a:pPr>
            <a:r>
              <a:rPr lang="en-GB" sz="2800" dirty="0"/>
              <a:t> </a:t>
            </a:r>
            <a:r>
              <a:rPr lang="en-GB" sz="2800" dirty="0" smtClean="0"/>
              <a:t>Bodies of ‘monstrous’ peoples frequently tied to specific cultural ideas</a:t>
            </a:r>
          </a:p>
          <a:p>
            <a:pPr lvl="1">
              <a:buFont typeface="Arial" panose="020B0604020202020204" pitchFamily="34" charset="0"/>
              <a:buChar char="•"/>
            </a:pPr>
            <a:r>
              <a:rPr lang="en-GB" sz="2400" dirty="0" smtClean="0"/>
              <a:t>Eating</a:t>
            </a:r>
          </a:p>
          <a:p>
            <a:pPr lvl="1">
              <a:buFont typeface="Arial" panose="020B0604020202020204" pitchFamily="34" charset="0"/>
              <a:buChar char="•"/>
            </a:pPr>
            <a:r>
              <a:rPr lang="en-GB" sz="2400" dirty="0" smtClean="0"/>
              <a:t>Communication</a:t>
            </a:r>
          </a:p>
          <a:p>
            <a:pPr lvl="1">
              <a:buFont typeface="Arial" panose="020B0604020202020204" pitchFamily="34" charset="0"/>
              <a:buChar char="•"/>
            </a:pPr>
            <a:r>
              <a:rPr lang="en-GB" sz="2400" dirty="0" smtClean="0"/>
              <a:t>Religion</a:t>
            </a:r>
          </a:p>
          <a:p>
            <a:pPr lvl="1">
              <a:buFont typeface="Arial" panose="020B0604020202020204" pitchFamily="34" charset="0"/>
              <a:buChar char="•"/>
            </a:pPr>
            <a:r>
              <a:rPr lang="en-GB" sz="2400" dirty="0" smtClean="0"/>
              <a:t>Sexual practices</a:t>
            </a:r>
            <a:endParaRPr lang="en-GB" sz="2400" dirty="0" smtClean="0"/>
          </a:p>
          <a:p>
            <a:pPr lvl="1">
              <a:buFont typeface="Arial" panose="020B0604020202020204" pitchFamily="34" charset="0"/>
              <a:buChar char="•"/>
            </a:pPr>
            <a:endParaRPr lang="en-GB" sz="2000" dirty="0" smtClean="0"/>
          </a:p>
          <a:p>
            <a:pPr lvl="1">
              <a:buFont typeface="Arial" panose="020B0604020202020204" pitchFamily="34" charset="0"/>
              <a:buChar char="•"/>
            </a:pPr>
            <a:endParaRPr lang="en-GB" dirty="0"/>
          </a:p>
        </p:txBody>
      </p:sp>
    </p:spTree>
    <p:extLst>
      <p:ext uri="{BB962C8B-B14F-4D97-AF65-F5344CB8AC3E}">
        <p14:creationId xmlns:p14="http://schemas.microsoft.com/office/powerpoint/2010/main" val="248083098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Body and Place</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a:t>
            </a:r>
            <a:r>
              <a:rPr lang="en-GB" sz="2800" dirty="0" smtClean="0"/>
              <a:t>Pervasive idea in antiquity of the nature of the place you live influencing the type of person you are</a:t>
            </a:r>
          </a:p>
          <a:p>
            <a:pPr>
              <a:buFont typeface="Arial" panose="020B0604020202020204" pitchFamily="34" charset="0"/>
              <a:buChar char="•"/>
            </a:pPr>
            <a:r>
              <a:rPr lang="en-GB" sz="2800" dirty="0"/>
              <a:t> </a:t>
            </a:r>
            <a:r>
              <a:rPr lang="en-GB" sz="2800" dirty="0" smtClean="0"/>
              <a:t>Hippocrates </a:t>
            </a:r>
            <a:r>
              <a:rPr lang="en-GB" sz="2800" i="1" dirty="0" smtClean="0"/>
              <a:t>Airs, Waters, Places</a:t>
            </a:r>
          </a:p>
          <a:p>
            <a:pPr lvl="1">
              <a:buFont typeface="Arial" panose="020B0604020202020204" pitchFamily="34" charset="0"/>
              <a:buChar char="•"/>
            </a:pPr>
            <a:r>
              <a:rPr lang="en-GB" sz="2400" dirty="0" smtClean="0"/>
              <a:t>Focuses on the illnesses that people are likely to suffer from based on the place they live</a:t>
            </a:r>
          </a:p>
          <a:p>
            <a:pPr lvl="1">
              <a:buFont typeface="Arial" panose="020B0604020202020204" pitchFamily="34" charset="0"/>
              <a:buChar char="•"/>
            </a:pPr>
            <a:r>
              <a:rPr lang="en-GB" sz="2400" dirty="0" smtClean="0"/>
              <a:t>Not just what the local conditions are likely to do to people, but their nature and bodies are formed in ways dictated by the conditions</a:t>
            </a:r>
            <a:endParaRPr lang="en-GB" sz="2400" dirty="0"/>
          </a:p>
        </p:txBody>
      </p:sp>
    </p:spTree>
    <p:extLst>
      <p:ext uri="{BB962C8B-B14F-4D97-AF65-F5344CB8AC3E}">
        <p14:creationId xmlns:p14="http://schemas.microsoft.com/office/powerpoint/2010/main" val="2728842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Airs, Waters, Places</a:t>
            </a:r>
            <a:r>
              <a:rPr lang="en-GB" dirty="0" smtClean="0"/>
              <a:t> 3</a:t>
            </a:r>
            <a:endParaRPr lang="en-GB" i="1" dirty="0"/>
          </a:p>
        </p:txBody>
      </p:sp>
      <p:sp>
        <p:nvSpPr>
          <p:cNvPr id="3" name="Content Placeholder 2"/>
          <p:cNvSpPr>
            <a:spLocks noGrp="1"/>
          </p:cNvSpPr>
          <p:nvPr>
            <p:ph idx="1"/>
          </p:nvPr>
        </p:nvSpPr>
        <p:spPr/>
        <p:txBody>
          <a:bodyPr>
            <a:normAutofit/>
          </a:bodyPr>
          <a:lstStyle/>
          <a:p>
            <a:r>
              <a:rPr lang="en-US" sz="2400" dirty="0"/>
              <a:t>A city that is exposed to hot winds (these are between the wintry rising, and the wintry setting of the sun), and to which these are peculiar, but which is sheltered from the north winds; in such a city the waters will be plenteous and </a:t>
            </a:r>
            <a:r>
              <a:rPr lang="en-US" sz="2400" dirty="0" err="1"/>
              <a:t>saltish</a:t>
            </a:r>
            <a:r>
              <a:rPr lang="en-US" sz="2400" dirty="0"/>
              <a:t>, and as they run from an elevated source, they are necessarily hot in summer, and cold in winter; the heads of the inhabitants are of a humid and </a:t>
            </a:r>
            <a:r>
              <a:rPr lang="en-US" sz="2400" dirty="0" err="1"/>
              <a:t>pituitous</a:t>
            </a:r>
            <a:r>
              <a:rPr lang="en-US" sz="2400" dirty="0"/>
              <a:t> constitution, and their bellies subject to frequent disorders, owing to the phlegm running down from the head; the forms of their bodies, for the most part, are rather flabby; they do not eat nor drink much; drinking wine in particular, and more especially if carried to intoxication, is oppressive to them; </a:t>
            </a:r>
            <a:endParaRPr lang="en-GB" sz="2400" dirty="0"/>
          </a:p>
        </p:txBody>
      </p:sp>
    </p:spTree>
    <p:extLst>
      <p:ext uri="{BB962C8B-B14F-4D97-AF65-F5344CB8AC3E}">
        <p14:creationId xmlns:p14="http://schemas.microsoft.com/office/powerpoint/2010/main" val="22180563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of the sun (</a:t>
            </a:r>
            <a:r>
              <a:rPr lang="en-GB" dirty="0" err="1" smtClean="0"/>
              <a:t>Hdt</a:t>
            </a:r>
            <a:r>
              <a:rPr lang="en-GB" dirty="0" smtClean="0"/>
              <a:t>. 3.12)</a:t>
            </a:r>
            <a:endParaRPr lang="en-GB" dirty="0"/>
          </a:p>
        </p:txBody>
      </p:sp>
      <p:sp>
        <p:nvSpPr>
          <p:cNvPr id="3" name="Content Placeholder 2"/>
          <p:cNvSpPr>
            <a:spLocks noGrp="1"/>
          </p:cNvSpPr>
          <p:nvPr>
            <p:ph idx="1"/>
          </p:nvPr>
        </p:nvSpPr>
        <p:spPr/>
        <p:txBody>
          <a:bodyPr>
            <a:noAutofit/>
          </a:bodyPr>
          <a:lstStyle/>
          <a:p>
            <a:r>
              <a:rPr lang="en-US" sz="2400" dirty="0"/>
              <a:t>I saw a strange thing on the site of the battle, of which the people of the country had told me. The bones of those killed on either side in this fight lying scattered separately (for the Persian bones lay in one place and the Egyptian in another, where the armies had first separately stood), the skulls of the Persians are so brittle that if you throw no more than a pebble it will pierce them, but the Egyptian skulls are so strong that a blow of a stone will hardly crack them. [2] And this, the people said (which for my own part I readily believed), is the explanation of it: the Egyptians shave their heads from childhood, and the bone thickens by exposure to the sun. [3] This also is the reason why they do not grow bald; for nowhere can one see so few bald heads as in Egypt. [4] Their skulls then are strong for this reason; while the Persian skulls are weak because they cover their heads throughout their lives with the felt hats (called tiaras) which they wear.</a:t>
            </a:r>
            <a:endParaRPr lang="en-GB" sz="2400" dirty="0"/>
          </a:p>
        </p:txBody>
      </p:sp>
    </p:spTree>
    <p:extLst>
      <p:ext uri="{BB962C8B-B14F-4D97-AF65-F5344CB8AC3E}">
        <p14:creationId xmlns:p14="http://schemas.microsoft.com/office/powerpoint/2010/main" val="27319222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Monstrous Races in Herodotus</a:t>
            </a:r>
            <a:endParaRPr lang="en-GB" dirty="0"/>
          </a:p>
        </p:txBody>
      </p:sp>
      <p:sp>
        <p:nvSpPr>
          <p:cNvPr id="3" name="Content Placeholder 2"/>
          <p:cNvSpPr>
            <a:spLocks noGrp="1"/>
          </p:cNvSpPr>
          <p:nvPr>
            <p:ph idx="1"/>
          </p:nvPr>
        </p:nvSpPr>
        <p:spPr/>
        <p:txBody>
          <a:bodyPr>
            <a:noAutofit/>
          </a:bodyPr>
          <a:lstStyle/>
          <a:p>
            <a:pPr>
              <a:buFont typeface="Arial"/>
              <a:buChar char="•"/>
            </a:pPr>
            <a:r>
              <a:rPr lang="en-GB" sz="2800" dirty="0" smtClean="0"/>
              <a:t> Some strange peoples in India:</a:t>
            </a:r>
          </a:p>
          <a:p>
            <a:pPr lvl="1">
              <a:buFont typeface="Arial"/>
              <a:buChar char="•"/>
            </a:pPr>
            <a:r>
              <a:rPr lang="en-GB" sz="2400" dirty="0" smtClean="0"/>
              <a:t>Cannibalism</a:t>
            </a:r>
          </a:p>
          <a:p>
            <a:pPr lvl="1">
              <a:buFont typeface="Arial"/>
              <a:buChar char="•"/>
            </a:pPr>
            <a:r>
              <a:rPr lang="en-GB" sz="2400" dirty="0" smtClean="0"/>
              <a:t>Interactions with monstrous creatures</a:t>
            </a:r>
          </a:p>
          <a:p>
            <a:pPr>
              <a:buFont typeface="Arial"/>
              <a:buChar char="•"/>
            </a:pPr>
            <a:r>
              <a:rPr lang="en-GB" sz="2800" dirty="0"/>
              <a:t> </a:t>
            </a:r>
            <a:r>
              <a:rPr lang="en-GB" sz="2800" dirty="0" smtClean="0"/>
              <a:t>More in Libya</a:t>
            </a:r>
          </a:p>
          <a:p>
            <a:pPr lvl="1">
              <a:buFont typeface="Arial"/>
              <a:buChar char="•"/>
            </a:pPr>
            <a:r>
              <a:rPr lang="en-GB" sz="2400" dirty="0" smtClean="0"/>
              <a:t>Tiny people/sorcerers in the desert</a:t>
            </a:r>
          </a:p>
          <a:p>
            <a:pPr lvl="1">
              <a:buFont typeface="Arial"/>
              <a:buChar char="•"/>
            </a:pPr>
            <a:r>
              <a:rPr lang="en-US" sz="2400" dirty="0"/>
              <a:t>For the eastern region of Libya, which the nomads inhabit, is low-lying and sandy as far as the Triton river; but the land west of this, where the farmers live, is exceedingly mountainous and wooded and full of wild beasts. [4] In that country are the huge snakes and the lions, and the elephants and bears and asps, the horned asses, the dog-headed and the headless men that have their eyes in their chests, as the Libyans say, and the wild men and women, besides many other creatures not fabulous</a:t>
            </a:r>
            <a:r>
              <a:rPr lang="en-US" sz="2400" dirty="0" smtClean="0"/>
              <a:t>. (4.191)</a:t>
            </a:r>
            <a:endParaRPr lang="en-GB" sz="2400" dirty="0"/>
          </a:p>
        </p:txBody>
      </p:sp>
    </p:spTree>
    <p:extLst>
      <p:ext uri="{BB962C8B-B14F-4D97-AF65-F5344CB8AC3E}">
        <p14:creationId xmlns:p14="http://schemas.microsoft.com/office/powerpoint/2010/main" val="20816412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Ctesias</a:t>
            </a:r>
            <a:r>
              <a:rPr lang="en-GB" dirty="0" smtClean="0"/>
              <a:t>’ Indian Peoples</a:t>
            </a:r>
            <a:endParaRPr lang="en-GB" dirty="0"/>
          </a:p>
        </p:txBody>
      </p:sp>
      <p:sp>
        <p:nvSpPr>
          <p:cNvPr id="3" name="Content Placeholder 2"/>
          <p:cNvSpPr>
            <a:spLocks noGrp="1"/>
          </p:cNvSpPr>
          <p:nvPr>
            <p:ph idx="1"/>
          </p:nvPr>
        </p:nvSpPr>
        <p:spPr>
          <a:xfrm>
            <a:off x="1097280" y="1845734"/>
            <a:ext cx="10058400" cy="4490520"/>
          </a:xfrm>
        </p:spPr>
        <p:txBody>
          <a:bodyPr>
            <a:normAutofit lnSpcReduction="10000"/>
          </a:bodyPr>
          <a:lstStyle/>
          <a:p>
            <a:pPr>
              <a:buFont typeface="Arial"/>
              <a:buChar char="•"/>
            </a:pPr>
            <a:r>
              <a:rPr lang="en-GB" dirty="0" smtClean="0"/>
              <a:t> </a:t>
            </a:r>
            <a:r>
              <a:rPr lang="en-GB" sz="2400" dirty="0" smtClean="0"/>
              <a:t>Greek doctor at the Persian court (late 5</a:t>
            </a:r>
            <a:r>
              <a:rPr lang="en-GB" sz="2400" baseline="30000" dirty="0" smtClean="0"/>
              <a:t>th</a:t>
            </a:r>
            <a:r>
              <a:rPr lang="en-GB" sz="2400" dirty="0" smtClean="0"/>
              <a:t> century) </a:t>
            </a:r>
          </a:p>
          <a:p>
            <a:pPr lvl="1">
              <a:buFont typeface="Arial"/>
              <a:buChar char="•"/>
            </a:pPr>
            <a:r>
              <a:rPr lang="en-GB" sz="2000" dirty="0" smtClean="0"/>
              <a:t>Persian info as source? </a:t>
            </a:r>
          </a:p>
          <a:p>
            <a:pPr>
              <a:buFont typeface="Arial"/>
              <a:buChar char="•"/>
            </a:pPr>
            <a:r>
              <a:rPr lang="en-GB" sz="2400" dirty="0" smtClean="0"/>
              <a:t> More monstrous peoples in Ctesias</a:t>
            </a:r>
          </a:p>
          <a:p>
            <a:pPr>
              <a:buFont typeface="Arial"/>
              <a:buChar char="•"/>
            </a:pPr>
            <a:r>
              <a:rPr lang="en-GB" sz="2400" dirty="0"/>
              <a:t> </a:t>
            </a:r>
            <a:r>
              <a:rPr lang="en-GB" sz="2400" dirty="0" smtClean="0"/>
              <a:t>The ones found in Libya in Herodotus moved into India</a:t>
            </a:r>
          </a:p>
          <a:p>
            <a:pPr>
              <a:buFont typeface="Arial"/>
              <a:buChar char="•"/>
            </a:pPr>
            <a:r>
              <a:rPr lang="en-GB" sz="2400" dirty="0"/>
              <a:t> </a:t>
            </a:r>
            <a:r>
              <a:rPr lang="en-GB" sz="2400" dirty="0" smtClean="0"/>
              <a:t>Include:</a:t>
            </a:r>
          </a:p>
          <a:p>
            <a:pPr lvl="1">
              <a:buFont typeface="Arial"/>
              <a:buChar char="•"/>
            </a:pPr>
            <a:r>
              <a:rPr lang="en-GB" sz="2000" dirty="0" smtClean="0"/>
              <a:t>Pygmies</a:t>
            </a:r>
          </a:p>
          <a:p>
            <a:pPr lvl="1">
              <a:buFont typeface="Arial"/>
              <a:buChar char="•"/>
            </a:pPr>
            <a:r>
              <a:rPr lang="en-GB" sz="2000" dirty="0" smtClean="0"/>
              <a:t>Cynocephali</a:t>
            </a:r>
          </a:p>
          <a:p>
            <a:pPr lvl="1">
              <a:buFont typeface="Arial"/>
              <a:buChar char="•"/>
            </a:pPr>
            <a:r>
              <a:rPr lang="en-GB" sz="2000" dirty="0" smtClean="0"/>
              <a:t>Milk drinkers</a:t>
            </a:r>
          </a:p>
          <a:p>
            <a:pPr>
              <a:buFont typeface="Arial"/>
              <a:buChar char="•"/>
            </a:pPr>
            <a:r>
              <a:rPr lang="en-GB" sz="2400" dirty="0"/>
              <a:t> </a:t>
            </a:r>
            <a:r>
              <a:rPr lang="en-GB" sz="2400" dirty="0" smtClean="0"/>
              <a:t>Characteristics:</a:t>
            </a:r>
          </a:p>
          <a:p>
            <a:pPr lvl="1">
              <a:buFont typeface="Arial"/>
              <a:buChar char="•"/>
            </a:pPr>
            <a:r>
              <a:rPr lang="en-GB" sz="2000" dirty="0" smtClean="0"/>
              <a:t>physically and behaviourally abnormal</a:t>
            </a:r>
          </a:p>
          <a:p>
            <a:pPr lvl="1">
              <a:buFont typeface="Arial"/>
              <a:buChar char="•"/>
            </a:pPr>
            <a:r>
              <a:rPr lang="en-GB" sz="2000" dirty="0" smtClean="0"/>
              <a:t>but participate in society: engage in trade, make up significant part of the king’s army</a:t>
            </a:r>
          </a:p>
          <a:p>
            <a:pPr lvl="1">
              <a:buFont typeface="Arial"/>
              <a:buChar char="•"/>
            </a:pPr>
            <a:endParaRPr lang="en-GB" dirty="0"/>
          </a:p>
        </p:txBody>
      </p:sp>
    </p:spTree>
    <p:extLst>
      <p:ext uri="{BB962C8B-B14F-4D97-AF65-F5344CB8AC3E}">
        <p14:creationId xmlns:p14="http://schemas.microsoft.com/office/powerpoint/2010/main" val="10646141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Ctesias’ Cynocephali</a:t>
            </a:r>
            <a:endParaRPr lang="en-US" dirty="0"/>
          </a:p>
        </p:txBody>
      </p:sp>
      <p:sp>
        <p:nvSpPr>
          <p:cNvPr id="3" name="Content Placeholder 2"/>
          <p:cNvSpPr>
            <a:spLocks noGrp="1"/>
          </p:cNvSpPr>
          <p:nvPr>
            <p:ph idx="1"/>
          </p:nvPr>
        </p:nvSpPr>
        <p:spPr/>
        <p:txBody>
          <a:bodyPr/>
          <a:lstStyle/>
          <a:p>
            <a:r>
              <a:rPr lang="en-US" sz="2400" dirty="0"/>
              <a:t>According to Ctesias, in these mountains live men who have the head of a dog. Their clothes come from wild animals and they converse not with speech, but by howling like dogs, and this is how they understand each other. They have larger teeth than dogs and claws that are similar but longer and more rounded. They live in the mountains as far as the Indus River and they are black and very just, like the rest of the Indians with whom they associate. </a:t>
            </a:r>
          </a:p>
          <a:p>
            <a:r>
              <a:rPr lang="en-US" sz="2400" dirty="0"/>
              <a:t>Since they understand what the other Indians say but cannot converse, they communicate by howling and making gestures with their hands and fingers like the deaf and mute. The Indians call them </a:t>
            </a:r>
            <a:r>
              <a:rPr lang="en-US" sz="2400" i="1" dirty="0" err="1"/>
              <a:t>Kalystrioi</a:t>
            </a:r>
            <a:r>
              <a:rPr lang="en-US" sz="2400" i="1" dirty="0"/>
              <a:t> </a:t>
            </a:r>
            <a:r>
              <a:rPr lang="en-US" sz="2400" dirty="0"/>
              <a:t>which in Greek means </a:t>
            </a:r>
            <a:r>
              <a:rPr lang="en-US" sz="2400" dirty="0" err="1"/>
              <a:t>Cynocephaloi</a:t>
            </a:r>
            <a:r>
              <a:rPr lang="en-US" sz="2400" dirty="0"/>
              <a:t> ('Dog-Headed People'). They have 120,000 people in their tribe. </a:t>
            </a:r>
          </a:p>
          <a:p>
            <a:endParaRPr lang="en-US" dirty="0"/>
          </a:p>
        </p:txBody>
      </p:sp>
    </p:spTree>
    <p:extLst>
      <p:ext uri="{BB962C8B-B14F-4D97-AF65-F5344CB8AC3E}">
        <p14:creationId xmlns:p14="http://schemas.microsoft.com/office/powerpoint/2010/main" val="7235835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Megasthenes</a:t>
            </a:r>
            <a:r>
              <a:rPr lang="en-GB" dirty="0" smtClean="0"/>
              <a:t>’ Indian Peoples</a:t>
            </a:r>
            <a:endParaRPr lang="en-GB" dirty="0"/>
          </a:p>
        </p:txBody>
      </p:sp>
      <p:sp>
        <p:nvSpPr>
          <p:cNvPr id="3" name="Content Placeholder 2"/>
          <p:cNvSpPr>
            <a:spLocks noGrp="1"/>
          </p:cNvSpPr>
          <p:nvPr>
            <p:ph idx="1"/>
          </p:nvPr>
        </p:nvSpPr>
        <p:spPr/>
        <p:txBody>
          <a:bodyPr>
            <a:normAutofit/>
          </a:bodyPr>
          <a:lstStyle/>
          <a:p>
            <a:pPr>
              <a:buFont typeface="Arial"/>
              <a:buChar char="•"/>
            </a:pPr>
            <a:r>
              <a:rPr lang="en-GB" sz="2400" dirty="0" smtClean="0"/>
              <a:t> Ambassador to court of Chandragupta for </a:t>
            </a:r>
            <a:r>
              <a:rPr lang="en-GB" sz="2400" dirty="0" err="1" smtClean="0"/>
              <a:t>Seleucus</a:t>
            </a:r>
            <a:r>
              <a:rPr lang="en-GB" sz="2400" dirty="0" smtClean="0"/>
              <a:t> </a:t>
            </a:r>
            <a:r>
              <a:rPr lang="en-GB" sz="2400" dirty="0" err="1" smtClean="0"/>
              <a:t>Nicator</a:t>
            </a:r>
            <a:r>
              <a:rPr lang="en-GB" sz="2400" dirty="0" smtClean="0"/>
              <a:t> (late 4</a:t>
            </a:r>
            <a:r>
              <a:rPr lang="en-GB" sz="2400" baseline="30000" dirty="0" smtClean="0"/>
              <a:t>th</a:t>
            </a:r>
            <a:r>
              <a:rPr lang="en-GB" sz="2400" dirty="0" smtClean="0"/>
              <a:t> century)</a:t>
            </a:r>
          </a:p>
          <a:p>
            <a:pPr>
              <a:buFont typeface="Arial"/>
              <a:buChar char="•"/>
            </a:pPr>
            <a:r>
              <a:rPr lang="en-GB" sz="2400" dirty="0" smtClean="0"/>
              <a:t> Follows on from Ctesias’ descriptions</a:t>
            </a:r>
          </a:p>
          <a:p>
            <a:pPr lvl="1">
              <a:buFont typeface="Arial"/>
              <a:buChar char="•"/>
            </a:pPr>
            <a:r>
              <a:rPr lang="en-GB" sz="2000" dirty="0" smtClean="0"/>
              <a:t>More types of monstrous peoples</a:t>
            </a:r>
          </a:p>
          <a:p>
            <a:pPr lvl="1">
              <a:buFont typeface="Arial"/>
              <a:buChar char="•"/>
            </a:pPr>
            <a:r>
              <a:rPr lang="en-GB" sz="2000" dirty="0" smtClean="0"/>
              <a:t>Moved to the periphery of India</a:t>
            </a:r>
          </a:p>
          <a:p>
            <a:pPr lvl="1">
              <a:buFont typeface="Arial"/>
              <a:buChar char="•"/>
            </a:pPr>
            <a:r>
              <a:rPr lang="en-GB" sz="2000" dirty="0" smtClean="0"/>
              <a:t>No longer engage with society</a:t>
            </a:r>
          </a:p>
          <a:p>
            <a:pPr>
              <a:buFont typeface="Arial"/>
              <a:buChar char="•"/>
            </a:pPr>
            <a:r>
              <a:rPr lang="en-GB" sz="2400" dirty="0"/>
              <a:t> </a:t>
            </a:r>
            <a:r>
              <a:rPr lang="en-GB" sz="2400" dirty="0" smtClean="0"/>
              <a:t>Megasthenes’ gives a description of the caste system</a:t>
            </a:r>
          </a:p>
          <a:p>
            <a:pPr>
              <a:buFont typeface="Arial"/>
              <a:buChar char="•"/>
            </a:pPr>
            <a:r>
              <a:rPr lang="en-GB" sz="2400" dirty="0"/>
              <a:t> </a:t>
            </a:r>
            <a:r>
              <a:rPr lang="en-GB" sz="2400" dirty="0" smtClean="0"/>
              <a:t>Some more insight into Indian society, but still using Greek traditions about the area</a:t>
            </a:r>
            <a:endParaRPr lang="en-GB" sz="2400" dirty="0"/>
          </a:p>
        </p:txBody>
      </p:sp>
    </p:spTree>
    <p:extLst>
      <p:ext uri="{BB962C8B-B14F-4D97-AF65-F5344CB8AC3E}">
        <p14:creationId xmlns:p14="http://schemas.microsoft.com/office/powerpoint/2010/main" val="32197847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Cynocephali</a:t>
            </a:r>
            <a:endParaRPr lang="en-US" dirty="0"/>
          </a:p>
        </p:txBody>
      </p:sp>
      <p:sp>
        <p:nvSpPr>
          <p:cNvPr id="3" name="Content Placeholder 2"/>
          <p:cNvSpPr>
            <a:spLocks noGrp="1"/>
          </p:cNvSpPr>
          <p:nvPr>
            <p:ph idx="1"/>
          </p:nvPr>
        </p:nvSpPr>
        <p:spPr/>
        <p:txBody>
          <a:bodyPr/>
          <a:lstStyle/>
          <a:p>
            <a:r>
              <a:rPr lang="en-US" sz="2400" dirty="0"/>
              <a:t>Megasthenes writes that on different mountains in India there are tribes of men with dog-shaped heads, armed with claws, clothed with skins, who speak not in the accents of human language, but only bark, and have fierce grinning jaws. </a:t>
            </a:r>
            <a:endParaRPr lang="en-US" sz="2400" dirty="0" smtClean="0"/>
          </a:p>
          <a:p>
            <a:r>
              <a:rPr lang="en-US" sz="2400" dirty="0" smtClean="0"/>
              <a:t>(</a:t>
            </a:r>
            <a:r>
              <a:rPr lang="en-US" sz="2400" dirty="0"/>
              <a:t>Fr. XXXB)</a:t>
            </a:r>
          </a:p>
          <a:p>
            <a:endParaRPr lang="en-US" dirty="0"/>
          </a:p>
        </p:txBody>
      </p:sp>
    </p:spTree>
    <p:extLst>
      <p:ext uri="{BB962C8B-B14F-4D97-AF65-F5344CB8AC3E}">
        <p14:creationId xmlns:p14="http://schemas.microsoft.com/office/powerpoint/2010/main" val="8705003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Megasthenes’ monstrous peoples</a:t>
            </a:r>
            <a:endParaRPr lang="en-GB" dirty="0"/>
          </a:p>
        </p:txBody>
      </p:sp>
      <p:sp>
        <p:nvSpPr>
          <p:cNvPr id="3" name="Content Placeholder 2"/>
          <p:cNvSpPr>
            <a:spLocks noGrp="1"/>
          </p:cNvSpPr>
          <p:nvPr>
            <p:ph idx="1"/>
          </p:nvPr>
        </p:nvSpPr>
        <p:spPr/>
        <p:txBody>
          <a:bodyPr>
            <a:normAutofit lnSpcReduction="10000"/>
          </a:bodyPr>
          <a:lstStyle/>
          <a:p>
            <a:r>
              <a:rPr lang="en-US" sz="2400" dirty="0" smtClean="0"/>
              <a:t>Equally </a:t>
            </a:r>
            <a:r>
              <a:rPr lang="en-US" sz="2400" dirty="0"/>
              <a:t>absurd is the account given of the </a:t>
            </a:r>
            <a:r>
              <a:rPr lang="en-US" sz="2400" dirty="0" err="1"/>
              <a:t>Enotokoitai</a:t>
            </a:r>
            <a:r>
              <a:rPr lang="en-US" sz="2400" dirty="0"/>
              <a:t>, of the wild men, and of other monsters. The wild men could not be brought to </a:t>
            </a:r>
            <a:r>
              <a:rPr lang="en-US" sz="2400" dirty="0" err="1"/>
              <a:t>Sandrakottos</a:t>
            </a:r>
            <a:r>
              <a:rPr lang="en-US" sz="2400" dirty="0"/>
              <a:t>, for they refused to, take food and died. Their heels are in front, and the instep and toes are turned backwards. Some were brought </a:t>
            </a:r>
            <a:r>
              <a:rPr lang="en-US" sz="2400" i="1" dirty="0"/>
              <a:t>to the court </a:t>
            </a:r>
            <a:r>
              <a:rPr lang="en-US" sz="2400" dirty="0"/>
              <a:t>who had no mouths and were tame. They dwell near the sources of the Ganges, and subsist on the </a:t>
            </a:r>
            <a:r>
              <a:rPr lang="en-US" sz="2400" dirty="0" err="1"/>
              <a:t>savour</a:t>
            </a:r>
            <a:r>
              <a:rPr lang="en-US" sz="2400" dirty="0"/>
              <a:t> of roasted flesh and the perfumes of fruits and flowers, having instead of mouths orifices through which they breathe. They are distressed with things of evil smell, and hence it is with difficulty they keep their hold on life, especially in a camp. Referring to the other monstrosities, the philosophers told him of the </a:t>
            </a:r>
            <a:r>
              <a:rPr lang="en-US" sz="2400" dirty="0" err="1"/>
              <a:t>Okupedes</a:t>
            </a:r>
            <a:r>
              <a:rPr lang="en-US" sz="2400" dirty="0"/>
              <a:t>, a people who in running could leave the horse behind; of the </a:t>
            </a:r>
            <a:r>
              <a:rPr lang="en-US" sz="2400" dirty="0" err="1"/>
              <a:t>Enotokoitai</a:t>
            </a:r>
            <a:r>
              <a:rPr lang="en-US" sz="2400" dirty="0"/>
              <a:t>, who had ears reaching down to their feet, so that they could sleep in them, and were so strong that they could pull up trees and break a bowstring</a:t>
            </a:r>
            <a:r>
              <a:rPr lang="en-US" sz="2400" dirty="0" smtClean="0"/>
              <a:t>. (Fr. XXIX) </a:t>
            </a:r>
            <a:endParaRPr lang="en-US" sz="2400" dirty="0"/>
          </a:p>
          <a:p>
            <a:endParaRPr lang="en-GB" dirty="0"/>
          </a:p>
        </p:txBody>
      </p:sp>
    </p:spTree>
    <p:extLst>
      <p:ext uri="{BB962C8B-B14F-4D97-AF65-F5344CB8AC3E}">
        <p14:creationId xmlns:p14="http://schemas.microsoft.com/office/powerpoint/2010/main" val="3010079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lstStyle/>
          <a:p>
            <a:pPr marL="0" indent="0">
              <a:buNone/>
            </a:pPr>
            <a:endParaRPr lang="en-GB" sz="2800" dirty="0"/>
          </a:p>
          <a:p>
            <a:pPr marL="0" indent="0">
              <a:buNone/>
            </a:pPr>
            <a:r>
              <a:rPr lang="en-GB" sz="2800" dirty="0" smtClean="0"/>
              <a:t>What impact does the inclusion of monstrous peoples and animals have on the representation of India in </a:t>
            </a:r>
            <a:r>
              <a:rPr lang="en-GB" sz="2800" dirty="0" err="1" smtClean="0"/>
              <a:t>Ctesias</a:t>
            </a:r>
            <a:r>
              <a:rPr lang="en-GB" sz="2800" dirty="0" smtClean="0"/>
              <a:t> and </a:t>
            </a:r>
            <a:r>
              <a:rPr lang="en-GB" sz="2800" dirty="0" err="1" smtClean="0"/>
              <a:t>Megasthenes</a:t>
            </a:r>
            <a:r>
              <a:rPr lang="en-GB" sz="2800" dirty="0" smtClean="0"/>
              <a:t>?</a:t>
            </a:r>
          </a:p>
          <a:p>
            <a:pPr marL="0" indent="0">
              <a:buNone/>
            </a:pPr>
            <a:endParaRPr lang="en-GB" sz="2800" dirty="0"/>
          </a:p>
          <a:p>
            <a:pPr marL="0" indent="0">
              <a:buNone/>
            </a:pPr>
            <a:r>
              <a:rPr lang="en-GB" sz="2800" dirty="0" smtClean="0"/>
              <a:t>To what extent can you tie these changes to changes </a:t>
            </a:r>
            <a:r>
              <a:rPr lang="en-GB" sz="2800" smtClean="0"/>
              <a:t>of context?</a:t>
            </a:r>
            <a:endParaRPr lang="en-GB" sz="2800" dirty="0"/>
          </a:p>
          <a:p>
            <a:endParaRPr lang="en-GB" dirty="0"/>
          </a:p>
        </p:txBody>
      </p:sp>
    </p:spTree>
    <p:extLst>
      <p:ext uri="{BB962C8B-B14F-4D97-AF65-F5344CB8AC3E}">
        <p14:creationId xmlns:p14="http://schemas.microsoft.com/office/powerpoint/2010/main" val="1357778567"/>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docProps/app.xml><?xml version="1.0" encoding="utf-8"?>
<Properties xmlns="http://schemas.openxmlformats.org/officeDocument/2006/extended-properties" xmlns:vt="http://schemas.openxmlformats.org/officeDocument/2006/docPropsVTypes">
  <Template>Retrospect</Template>
  <TotalTime>1319</TotalTime>
  <Words>3027</Words>
  <Application>Microsoft Office PowerPoint</Application>
  <PresentationFormat>Widescreen</PresentationFormat>
  <Paragraphs>156</Paragraphs>
  <Slides>35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Calibri Light</vt:lpstr>
      <vt:lpstr>Wingdings</vt:lpstr>
      <vt:lpstr>Retrospect</vt:lpstr>
      <vt:lpstr>Monsters, Ghosts and Revenants</vt:lpstr>
      <vt:lpstr>This Week</vt:lpstr>
      <vt:lpstr>Shifting World (view)</vt:lpstr>
      <vt:lpstr>PowerPoint Presentation</vt:lpstr>
      <vt:lpstr>PowerPoint Presentation</vt:lpstr>
      <vt:lpstr>vz</vt:lpstr>
      <vt:lpstr>More recently …</vt:lpstr>
      <vt:lpstr>Heroic Journeys</vt:lpstr>
      <vt:lpstr>PowerPoint Presentation</vt:lpstr>
      <vt:lpstr>Herodotus’ India</vt:lpstr>
      <vt:lpstr>Atlantic</vt:lpstr>
      <vt:lpstr>Tacitus Agricola 10</vt:lpstr>
      <vt:lpstr>Discussion</vt:lpstr>
      <vt:lpstr>Monsters and Exocticism</vt:lpstr>
      <vt:lpstr>Epic  Geography/Ethnography</vt:lpstr>
      <vt:lpstr>Odyssey 7</vt:lpstr>
      <vt:lpstr>PowerPoint Presentation</vt:lpstr>
      <vt:lpstr>Strange spaces strange creatures</vt:lpstr>
      <vt:lpstr>Gold</vt:lpstr>
      <vt:lpstr>Spices in Arabia</vt:lpstr>
      <vt:lpstr>Ctesias Fr. 45.46</vt:lpstr>
      <vt:lpstr>Animals/monsters/precious stones</vt:lpstr>
      <vt:lpstr>PowerPoint Presentation</vt:lpstr>
      <vt:lpstr>Discussion</vt:lpstr>
      <vt:lpstr>Monsters and Foreignness</vt:lpstr>
      <vt:lpstr>Body and Place</vt:lpstr>
      <vt:lpstr>Airs, Waters, Places 3</vt:lpstr>
      <vt:lpstr>Impact of the sun (Hdt. 3.12)</vt:lpstr>
      <vt:lpstr>Monstrous Races in Herodotus</vt:lpstr>
      <vt:lpstr>Ctesias’ Indian Peoples</vt:lpstr>
      <vt:lpstr>Ctesias’ Cynocephali</vt:lpstr>
      <vt:lpstr>Megasthenes’ Indian Peoples</vt:lpstr>
      <vt:lpstr>Cynocephali</vt:lpstr>
      <vt:lpstr>Megasthenes’ monstrous peoples</vt:lpstr>
      <vt:lpstr>Discussion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Monsters, Ghosts and Revenants</dc:title>
  <dc:creator>Fiona Mitchell</dc:creator>
  <cp:lastModifiedBy>Fiona Mitchell</cp:lastModifiedBy>
  <cp:revision>33</cp:revision>
  <dcterms:created xsi:type="dcterms:W3CDTF">2016-07-06T10:16:44Z</dcterms:created>
  <dcterms:modified xsi:type="dcterms:W3CDTF">2017-11-28T17:06:09Z</dcterms:modified>
</cp:coreProperties>
</file>