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Lst>
  <p:sldSz cx="7556500" cy="10693400"/>
  <p:notesSz cx="6858000" cy="9144000"/>
  <p:embeddedFontLst>
    <p:embeddedFont>
      <p:font typeface="Meow Script" charset="1" panose="00000000000000000000"/>
      <p:regular r:id="rId14"/>
    </p:embeddedFont>
    <p:embeddedFont>
      <p:font typeface="Dekko" charset="1" panose="00000500000000000000"/>
      <p:regular r:id="rId15"/>
    </p:embeddedFont>
    <p:embeddedFont>
      <p:font typeface="Glacial Indifference" charset="1" panose="00000000000000000000"/>
      <p:regular r:id="rId16"/>
    </p:embeddedFont>
    <p:embeddedFont>
      <p:font typeface="Canva Sans" charset="1" panose="020B0503030501040103"/>
      <p:regular r:id="rId17"/>
    </p:embeddedFont>
    <p:embeddedFont>
      <p:font typeface="Gagalin" charset="1" panose="0000050000000000000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fonts/font14.fntdata" Type="http://schemas.openxmlformats.org/officeDocument/2006/relationships/font"/><Relationship Id="rId15" Target="fonts/font15.fntdata" Type="http://schemas.openxmlformats.org/officeDocument/2006/relationships/font"/><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2.png" Type="http://schemas.openxmlformats.org/officeDocument/2006/relationships/image"/><Relationship Id="rId3" Target="../media/image13.svg" Type="http://schemas.openxmlformats.org/officeDocument/2006/relationships/image"/><Relationship Id="rId4" Target="../media/image14.png" Type="http://schemas.openxmlformats.org/officeDocument/2006/relationships/image"/><Relationship Id="rId5" Target="../media/image15.svg" Type="http://schemas.openxmlformats.org/officeDocument/2006/relationships/image"/><Relationship Id="rId6" Target="../media/image16.png" Type="http://schemas.openxmlformats.org/officeDocument/2006/relationships/image"/><Relationship Id="rId7" Target="../media/image17.svg" Type="http://schemas.openxmlformats.org/officeDocument/2006/relationships/image"/><Relationship Id="rId8" Target="../media/image18.png" Type="http://schemas.openxmlformats.org/officeDocument/2006/relationships/image"/><Relationship Id="rId9" Target="../media/image19.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0.png" Type="http://schemas.openxmlformats.org/officeDocument/2006/relationships/image"/><Relationship Id="rId3" Target="../media/image21.svg" Type="http://schemas.openxmlformats.org/officeDocument/2006/relationships/image"/><Relationship Id="rId4" Target="../media/image22.png" Type="http://schemas.openxmlformats.org/officeDocument/2006/relationships/image"/><Relationship Id="rId5" Target="../media/image23.svg" Type="http://schemas.openxmlformats.org/officeDocument/2006/relationships/image"/><Relationship Id="rId6" Target="../media/image24.png" Type="http://schemas.openxmlformats.org/officeDocument/2006/relationships/image"/><Relationship Id="rId7" Target="../media/image25.svg" Type="http://schemas.openxmlformats.org/officeDocument/2006/relationships/image"/><Relationship Id="rId8" Target="../media/image26.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7.png" Type="http://schemas.openxmlformats.org/officeDocument/2006/relationships/image"/><Relationship Id="rId3" Target="../media/image28.svg" Type="http://schemas.openxmlformats.org/officeDocument/2006/relationships/image"/><Relationship Id="rId4" Target="../media/image29.png" Type="http://schemas.openxmlformats.org/officeDocument/2006/relationships/image"/><Relationship Id="rId5" Target="../media/image30.svg" Type="http://schemas.openxmlformats.org/officeDocument/2006/relationships/image"/><Relationship Id="rId6" Target="../media/image31.png" Type="http://schemas.openxmlformats.org/officeDocument/2006/relationships/image"/><Relationship Id="rId7" Target="../media/image32.svg" Type="http://schemas.openxmlformats.org/officeDocument/2006/relationships/image"/><Relationship Id="rId8" Target="../media/image33.png" Type="http://schemas.openxmlformats.org/officeDocument/2006/relationships/image"/><Relationship Id="rId9" Target="../media/image34.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5.png" Type="http://schemas.openxmlformats.org/officeDocument/2006/relationships/image"/><Relationship Id="rId3" Target="../media/image36.svg" Type="http://schemas.openxmlformats.org/officeDocument/2006/relationships/image"/><Relationship Id="rId4" Target="../media/image37.png" Type="http://schemas.openxmlformats.org/officeDocument/2006/relationships/image"/><Relationship Id="rId5" Target="../media/image38.svg" Type="http://schemas.openxmlformats.org/officeDocument/2006/relationships/image"/><Relationship Id="rId6" Target="../media/image39.png" Type="http://schemas.openxmlformats.org/officeDocument/2006/relationships/image"/><Relationship Id="rId7" Target="../media/image40.svg" Type="http://schemas.openxmlformats.org/officeDocument/2006/relationships/image"/><Relationship Id="rId8" Target="../media/image41.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2.png" Type="http://schemas.openxmlformats.org/officeDocument/2006/relationships/image"/><Relationship Id="rId3" Target="../media/image43.svg" Type="http://schemas.openxmlformats.org/officeDocument/2006/relationships/image"/><Relationship Id="rId4" Target="../media/image44.png" Type="http://schemas.openxmlformats.org/officeDocument/2006/relationships/image"/><Relationship Id="rId5" Target="../media/image45.svg" Type="http://schemas.openxmlformats.org/officeDocument/2006/relationships/image"/><Relationship Id="rId6" Target="../media/image46.png" Type="http://schemas.openxmlformats.org/officeDocument/2006/relationships/image"/><Relationship Id="rId7" Target="../media/image47.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8.png" Type="http://schemas.openxmlformats.org/officeDocument/2006/relationships/image"/><Relationship Id="rId3" Target="../media/image49.png" Type="http://schemas.openxmlformats.org/officeDocument/2006/relationships/image"/><Relationship Id="rId4" Target="../media/image50.png" Type="http://schemas.openxmlformats.org/officeDocument/2006/relationships/image"/><Relationship Id="rId5" Target="../media/image51.svg" Type="http://schemas.openxmlformats.org/officeDocument/2006/relationships/image"/><Relationship Id="rId6" Target="../media/image52.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C0A0FF"/>
        </a:solidFill>
      </p:bgPr>
    </p:bg>
    <p:spTree>
      <p:nvGrpSpPr>
        <p:cNvPr id="1" name=""/>
        <p:cNvGrpSpPr/>
        <p:nvPr/>
      </p:nvGrpSpPr>
      <p:grpSpPr>
        <a:xfrm>
          <a:off x="0" y="0"/>
          <a:ext cx="0" cy="0"/>
          <a:chOff x="0" y="0"/>
          <a:chExt cx="0" cy="0"/>
        </a:xfrm>
      </p:grpSpPr>
      <p:sp>
        <p:nvSpPr>
          <p:cNvPr name="Freeform 2" id="2"/>
          <p:cNvSpPr/>
          <p:nvPr/>
        </p:nvSpPr>
        <p:spPr>
          <a:xfrm flipH="false" flipV="false" rot="-3988585">
            <a:off x="-2357715" y="-2651321"/>
            <a:ext cx="5292000" cy="4483767"/>
          </a:xfrm>
          <a:custGeom>
            <a:avLst/>
            <a:gdLst/>
            <a:ahLst/>
            <a:cxnLst/>
            <a:rect r="r" b="b" t="t" l="l"/>
            <a:pathLst>
              <a:path h="4483767" w="5292000">
                <a:moveTo>
                  <a:pt x="0" y="0"/>
                </a:moveTo>
                <a:lnTo>
                  <a:pt x="5292000" y="0"/>
                </a:lnTo>
                <a:lnTo>
                  <a:pt x="5292000" y="4483767"/>
                </a:lnTo>
                <a:lnTo>
                  <a:pt x="0" y="44837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905409" y="1846918"/>
            <a:ext cx="5147597" cy="2413555"/>
          </a:xfrm>
          <a:prstGeom prst="rect">
            <a:avLst/>
          </a:prstGeom>
        </p:spPr>
        <p:txBody>
          <a:bodyPr anchor="t" rtlCol="false" tIns="0" lIns="0" bIns="0" rIns="0">
            <a:spAutoFit/>
          </a:bodyPr>
          <a:lstStyle/>
          <a:p>
            <a:pPr algn="ctr">
              <a:lnSpc>
                <a:spcPts val="19744"/>
              </a:lnSpc>
            </a:pPr>
            <a:r>
              <a:rPr lang="en-US" sz="14103">
                <a:solidFill>
                  <a:srgbClr val="FFFFFF"/>
                </a:solidFill>
                <a:latin typeface="Meow Script"/>
                <a:ea typeface="Meow Script"/>
                <a:cs typeface="Meow Script"/>
                <a:sym typeface="Meow Script"/>
              </a:rPr>
              <a:t>Support</a:t>
            </a:r>
          </a:p>
        </p:txBody>
      </p:sp>
      <p:sp>
        <p:nvSpPr>
          <p:cNvPr name="Freeform 4" id="4"/>
          <p:cNvSpPr/>
          <p:nvPr/>
        </p:nvSpPr>
        <p:spPr>
          <a:xfrm flipH="false" flipV="false" rot="0">
            <a:off x="4268649" y="6627076"/>
            <a:ext cx="4306621" cy="4608253"/>
          </a:xfrm>
          <a:custGeom>
            <a:avLst/>
            <a:gdLst/>
            <a:ahLst/>
            <a:cxnLst/>
            <a:rect r="r" b="b" t="t" l="l"/>
            <a:pathLst>
              <a:path h="4608253" w="4306621">
                <a:moveTo>
                  <a:pt x="0" y="0"/>
                </a:moveTo>
                <a:lnTo>
                  <a:pt x="4306622" y="0"/>
                </a:lnTo>
                <a:lnTo>
                  <a:pt x="4306622" y="4608253"/>
                </a:lnTo>
                <a:lnTo>
                  <a:pt x="0" y="460825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8033939">
            <a:off x="6118928" y="2020109"/>
            <a:ext cx="606064" cy="1140579"/>
          </a:xfrm>
          <a:custGeom>
            <a:avLst/>
            <a:gdLst/>
            <a:ahLst/>
            <a:cxnLst/>
            <a:rect r="r" b="b" t="t" l="l"/>
            <a:pathLst>
              <a:path h="1140579" w="606064">
                <a:moveTo>
                  <a:pt x="0" y="0"/>
                </a:moveTo>
                <a:lnTo>
                  <a:pt x="606064" y="0"/>
                </a:lnTo>
                <a:lnTo>
                  <a:pt x="606064" y="1140579"/>
                </a:lnTo>
                <a:lnTo>
                  <a:pt x="0" y="114057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1140604">
            <a:off x="5512270" y="7332908"/>
            <a:ext cx="1507417" cy="1956706"/>
          </a:xfrm>
          <a:custGeom>
            <a:avLst/>
            <a:gdLst/>
            <a:ahLst/>
            <a:cxnLst/>
            <a:rect r="r" b="b" t="t" l="l"/>
            <a:pathLst>
              <a:path h="1956706" w="1507417">
                <a:moveTo>
                  <a:pt x="0" y="0"/>
                </a:moveTo>
                <a:lnTo>
                  <a:pt x="1507416" y="0"/>
                </a:lnTo>
                <a:lnTo>
                  <a:pt x="1507416" y="1956706"/>
                </a:lnTo>
                <a:lnTo>
                  <a:pt x="0" y="1956706"/>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7" id="7"/>
          <p:cNvSpPr/>
          <p:nvPr/>
        </p:nvSpPr>
        <p:spPr>
          <a:xfrm flipH="false" flipV="false" rot="-2426183">
            <a:off x="450874" y="8297653"/>
            <a:ext cx="1330311" cy="2229170"/>
          </a:xfrm>
          <a:custGeom>
            <a:avLst/>
            <a:gdLst/>
            <a:ahLst/>
            <a:cxnLst/>
            <a:rect r="r" b="b" t="t" l="l"/>
            <a:pathLst>
              <a:path h="2229170" w="1330311">
                <a:moveTo>
                  <a:pt x="0" y="0"/>
                </a:moveTo>
                <a:lnTo>
                  <a:pt x="1330311" y="0"/>
                </a:lnTo>
                <a:lnTo>
                  <a:pt x="1330311" y="2229170"/>
                </a:lnTo>
                <a:lnTo>
                  <a:pt x="0" y="222917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8" id="8"/>
          <p:cNvSpPr/>
          <p:nvPr/>
        </p:nvSpPr>
        <p:spPr>
          <a:xfrm flipH="false" flipV="false" rot="-2388579">
            <a:off x="6555865" y="4772350"/>
            <a:ext cx="1139646" cy="1685243"/>
          </a:xfrm>
          <a:custGeom>
            <a:avLst/>
            <a:gdLst/>
            <a:ahLst/>
            <a:cxnLst/>
            <a:rect r="r" b="b" t="t" l="l"/>
            <a:pathLst>
              <a:path h="1685243" w="1139646">
                <a:moveTo>
                  <a:pt x="0" y="0"/>
                </a:moveTo>
                <a:lnTo>
                  <a:pt x="1139646" y="0"/>
                </a:lnTo>
                <a:lnTo>
                  <a:pt x="1139646" y="1685244"/>
                </a:lnTo>
                <a:lnTo>
                  <a:pt x="0" y="1685244"/>
                </a:lnTo>
                <a:lnTo>
                  <a:pt x="0" y="0"/>
                </a:lnTo>
                <a:close/>
              </a:path>
            </a:pathLst>
          </a:custGeom>
          <a:blipFill>
            <a:blip r:embed="rId12"/>
            <a:stretch>
              <a:fillRect l="0" t="0" r="0" b="0"/>
            </a:stretch>
          </a:blipFill>
        </p:spPr>
      </p:sp>
      <p:sp>
        <p:nvSpPr>
          <p:cNvPr name="TextBox 9" id="9"/>
          <p:cNvSpPr txBox="true"/>
          <p:nvPr/>
        </p:nvSpPr>
        <p:spPr>
          <a:xfrm rot="0">
            <a:off x="434312" y="1078921"/>
            <a:ext cx="6691376" cy="1437530"/>
          </a:xfrm>
          <a:prstGeom prst="rect">
            <a:avLst/>
          </a:prstGeom>
        </p:spPr>
        <p:txBody>
          <a:bodyPr anchor="t" rtlCol="false" tIns="0" lIns="0" bIns="0" rIns="0">
            <a:spAutoFit/>
          </a:bodyPr>
          <a:lstStyle/>
          <a:p>
            <a:pPr algn="ctr">
              <a:lnSpc>
                <a:spcPts val="5816"/>
              </a:lnSpc>
            </a:pPr>
            <a:r>
              <a:rPr lang="en-US" sz="4154">
                <a:solidFill>
                  <a:srgbClr val="5CE1E6"/>
                </a:solidFill>
                <a:latin typeface="Dekko"/>
                <a:ea typeface="Dekko"/>
                <a:cs typeface="Dekko"/>
                <a:sym typeface="Dekko"/>
              </a:rPr>
              <a:t>HOW SECONDARY SCHOOL</a:t>
            </a:r>
            <a:r>
              <a:rPr lang="en-US" sz="4154">
                <a:solidFill>
                  <a:srgbClr val="FF8BA0"/>
                </a:solidFill>
                <a:latin typeface="Dekko"/>
                <a:ea typeface="Dekko"/>
                <a:cs typeface="Dekko"/>
                <a:sym typeface="Dekko"/>
              </a:rPr>
              <a:t> TEACHERS CAN</a:t>
            </a:r>
          </a:p>
        </p:txBody>
      </p:sp>
      <p:sp>
        <p:nvSpPr>
          <p:cNvPr name="TextBox 10" id="10"/>
          <p:cNvSpPr txBox="true"/>
          <p:nvPr/>
        </p:nvSpPr>
        <p:spPr>
          <a:xfrm rot="0">
            <a:off x="434312" y="4269246"/>
            <a:ext cx="6691376" cy="1437530"/>
          </a:xfrm>
          <a:prstGeom prst="rect">
            <a:avLst/>
          </a:prstGeom>
        </p:spPr>
        <p:txBody>
          <a:bodyPr anchor="t" rtlCol="false" tIns="0" lIns="0" bIns="0" rIns="0">
            <a:spAutoFit/>
          </a:bodyPr>
          <a:lstStyle/>
          <a:p>
            <a:pPr algn="ctr">
              <a:lnSpc>
                <a:spcPts val="5816"/>
              </a:lnSpc>
            </a:pPr>
            <a:r>
              <a:rPr lang="en-US" sz="4154">
                <a:solidFill>
                  <a:srgbClr val="FF8BA0"/>
                </a:solidFill>
                <a:latin typeface="Dekko"/>
                <a:ea typeface="Dekko"/>
                <a:cs typeface="Dekko"/>
                <a:sym typeface="Dekko"/>
              </a:rPr>
              <a:t>LGBTQ+ PUPILS THROUGH </a:t>
            </a:r>
            <a:r>
              <a:rPr lang="en-US" sz="4154">
                <a:solidFill>
                  <a:srgbClr val="5CE1E6"/>
                </a:solidFill>
                <a:latin typeface="Dekko"/>
                <a:ea typeface="Dekko"/>
                <a:cs typeface="Dekko"/>
                <a:sym typeface="Dekko"/>
              </a:rPr>
              <a:t>INCLUSIVE PRACTICES</a:t>
            </a:r>
          </a:p>
        </p:txBody>
      </p:sp>
      <p:sp>
        <p:nvSpPr>
          <p:cNvPr name="TextBox 11" id="11"/>
          <p:cNvSpPr txBox="true"/>
          <p:nvPr/>
        </p:nvSpPr>
        <p:spPr>
          <a:xfrm rot="0">
            <a:off x="169812" y="6415710"/>
            <a:ext cx="6096166" cy="2334895"/>
          </a:xfrm>
          <a:prstGeom prst="rect">
            <a:avLst/>
          </a:prstGeom>
        </p:spPr>
        <p:txBody>
          <a:bodyPr anchor="t" rtlCol="false" tIns="0" lIns="0" bIns="0" rIns="0">
            <a:spAutoFit/>
          </a:bodyPr>
          <a:lstStyle/>
          <a:p>
            <a:pPr algn="ctr">
              <a:lnSpc>
                <a:spcPts val="3079"/>
              </a:lnSpc>
            </a:pPr>
            <a:r>
              <a:rPr lang="en-US" sz="2199">
                <a:solidFill>
                  <a:srgbClr val="FFFFFF"/>
                </a:solidFill>
                <a:latin typeface="Glacial Indifference"/>
                <a:ea typeface="Glacial Indifference"/>
                <a:cs typeface="Glacial Indifference"/>
                <a:sym typeface="Glacial Indifference"/>
              </a:rPr>
              <a:t>This leaflet will explore how teachers can support their LGBTQ+ pupils through inclusive practice. It will discuss how they can create safe and respectful </a:t>
            </a:r>
          </a:p>
          <a:p>
            <a:pPr algn="ctr">
              <a:lnSpc>
                <a:spcPts val="3079"/>
              </a:lnSpc>
            </a:pPr>
            <a:r>
              <a:rPr lang="en-US" sz="2199">
                <a:solidFill>
                  <a:srgbClr val="FFFFFF"/>
                </a:solidFill>
                <a:latin typeface="Glacial Indifference"/>
                <a:ea typeface="Glacial Indifference"/>
                <a:cs typeface="Glacial Indifference"/>
                <a:sym typeface="Glacial Indifference"/>
              </a:rPr>
              <a:t>environments for all young people</a:t>
            </a:r>
          </a:p>
          <a:p>
            <a:pPr algn="ctr">
              <a:lnSpc>
                <a:spcPts val="3079"/>
              </a:lnSpc>
            </a:pPr>
            <a:r>
              <a:rPr lang="en-US" sz="2199">
                <a:solidFill>
                  <a:srgbClr val="FFFFFF"/>
                </a:solidFill>
                <a:latin typeface="Glacial Indifference"/>
                <a:ea typeface="Glacial Indifference"/>
                <a:cs typeface="Glacial Indifference"/>
                <a:sym typeface="Glacial Indifference"/>
              </a:rPr>
              <a:t> to feel like they belong.</a:t>
            </a:r>
          </a:p>
        </p:txBody>
      </p:sp>
      <p:sp>
        <p:nvSpPr>
          <p:cNvPr name="TextBox 12" id="12"/>
          <p:cNvSpPr txBox="true"/>
          <p:nvPr/>
        </p:nvSpPr>
        <p:spPr>
          <a:xfrm rot="0">
            <a:off x="2824523" y="5668675"/>
            <a:ext cx="1910953" cy="372745"/>
          </a:xfrm>
          <a:prstGeom prst="rect">
            <a:avLst/>
          </a:prstGeom>
        </p:spPr>
        <p:txBody>
          <a:bodyPr anchor="t" rtlCol="false" tIns="0" lIns="0" bIns="0" rIns="0">
            <a:spAutoFit/>
          </a:bodyPr>
          <a:lstStyle/>
          <a:p>
            <a:pPr algn="ctr">
              <a:lnSpc>
                <a:spcPts val="3079"/>
              </a:lnSpc>
            </a:pPr>
            <a:r>
              <a:rPr lang="en-US" sz="2199">
                <a:solidFill>
                  <a:srgbClr val="FFFFFF"/>
                </a:solidFill>
                <a:latin typeface="Canva Sans"/>
                <a:ea typeface="Canva Sans"/>
                <a:cs typeface="Canva Sans"/>
                <a:sym typeface="Canva Sans"/>
              </a:rPr>
              <a:t>by Alice Wood</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C0A0FF"/>
        </a:solidFill>
      </p:bgPr>
    </p:bg>
    <p:spTree>
      <p:nvGrpSpPr>
        <p:cNvPr id="1" name=""/>
        <p:cNvGrpSpPr/>
        <p:nvPr/>
      </p:nvGrpSpPr>
      <p:grpSpPr>
        <a:xfrm>
          <a:off x="0" y="0"/>
          <a:ext cx="0" cy="0"/>
          <a:chOff x="0" y="0"/>
          <a:chExt cx="0" cy="0"/>
        </a:xfrm>
      </p:grpSpPr>
      <p:sp>
        <p:nvSpPr>
          <p:cNvPr name="Freeform 2" id="2"/>
          <p:cNvSpPr/>
          <p:nvPr/>
        </p:nvSpPr>
        <p:spPr>
          <a:xfrm flipH="false" flipV="false" rot="0">
            <a:off x="5292000" y="-460930"/>
            <a:ext cx="3024000" cy="3070129"/>
          </a:xfrm>
          <a:custGeom>
            <a:avLst/>
            <a:gdLst/>
            <a:ahLst/>
            <a:cxnLst/>
            <a:rect r="r" b="b" t="t" l="l"/>
            <a:pathLst>
              <a:path h="3070129" w="3024000">
                <a:moveTo>
                  <a:pt x="0" y="0"/>
                </a:moveTo>
                <a:lnTo>
                  <a:pt x="3024000" y="0"/>
                </a:lnTo>
                <a:lnTo>
                  <a:pt x="3024000" y="3070129"/>
                </a:lnTo>
                <a:lnTo>
                  <a:pt x="0" y="3070129"/>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400000">
            <a:off x="-188124" y="8105388"/>
            <a:ext cx="3024000" cy="2897542"/>
          </a:xfrm>
          <a:custGeom>
            <a:avLst/>
            <a:gdLst/>
            <a:ahLst/>
            <a:cxnLst/>
            <a:rect r="r" b="b" t="t" l="l"/>
            <a:pathLst>
              <a:path h="2897542" w="3024000">
                <a:moveTo>
                  <a:pt x="0" y="0"/>
                </a:moveTo>
                <a:lnTo>
                  <a:pt x="3024000" y="0"/>
                </a:lnTo>
                <a:lnTo>
                  <a:pt x="3024000" y="2897542"/>
                </a:lnTo>
                <a:lnTo>
                  <a:pt x="0" y="2897542"/>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048000" y="8624318"/>
            <a:ext cx="3024000" cy="2732596"/>
          </a:xfrm>
          <a:custGeom>
            <a:avLst/>
            <a:gdLst/>
            <a:ahLst/>
            <a:cxnLst/>
            <a:rect r="r" b="b" t="t" l="l"/>
            <a:pathLst>
              <a:path h="2732596" w="3024000">
                <a:moveTo>
                  <a:pt x="0" y="0"/>
                </a:moveTo>
                <a:lnTo>
                  <a:pt x="3024000" y="0"/>
                </a:lnTo>
                <a:lnTo>
                  <a:pt x="3024000" y="2732596"/>
                </a:lnTo>
                <a:lnTo>
                  <a:pt x="0" y="273259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5464949">
            <a:off x="-46031" y="5089933"/>
            <a:ext cx="2378117" cy="2491361"/>
          </a:xfrm>
          <a:custGeom>
            <a:avLst/>
            <a:gdLst/>
            <a:ahLst/>
            <a:cxnLst/>
            <a:rect r="r" b="b" t="t" l="l"/>
            <a:pathLst>
              <a:path h="2491361" w="2378117">
                <a:moveTo>
                  <a:pt x="0" y="0"/>
                </a:moveTo>
                <a:lnTo>
                  <a:pt x="2378117" y="0"/>
                </a:lnTo>
                <a:lnTo>
                  <a:pt x="2378117" y="2491360"/>
                </a:lnTo>
                <a:lnTo>
                  <a:pt x="0" y="249136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6" id="6"/>
          <p:cNvSpPr txBox="true"/>
          <p:nvPr/>
        </p:nvSpPr>
        <p:spPr>
          <a:xfrm rot="0">
            <a:off x="864234" y="153385"/>
            <a:ext cx="5831532" cy="1377949"/>
          </a:xfrm>
          <a:prstGeom prst="rect">
            <a:avLst/>
          </a:prstGeom>
        </p:spPr>
        <p:txBody>
          <a:bodyPr anchor="t" rtlCol="false" tIns="0" lIns="0" bIns="0" rIns="0">
            <a:spAutoFit/>
          </a:bodyPr>
          <a:lstStyle/>
          <a:p>
            <a:pPr algn="ctr">
              <a:lnSpc>
                <a:spcPts val="11200"/>
              </a:lnSpc>
            </a:pPr>
            <a:r>
              <a:rPr lang="en-US" sz="8000">
                <a:solidFill>
                  <a:srgbClr val="FFFFFF"/>
                </a:solidFill>
                <a:latin typeface="Gagalin"/>
                <a:ea typeface="Gagalin"/>
                <a:cs typeface="Gagalin"/>
                <a:sym typeface="Gagalin"/>
              </a:rPr>
              <a:t>Introduction</a:t>
            </a:r>
          </a:p>
        </p:txBody>
      </p:sp>
      <p:sp>
        <p:nvSpPr>
          <p:cNvPr name="TextBox 7" id="7"/>
          <p:cNvSpPr txBox="true"/>
          <p:nvPr/>
        </p:nvSpPr>
        <p:spPr>
          <a:xfrm rot="0">
            <a:off x="559152" y="1765365"/>
            <a:ext cx="3220848" cy="3312160"/>
          </a:xfrm>
          <a:prstGeom prst="rect">
            <a:avLst/>
          </a:prstGeom>
        </p:spPr>
        <p:txBody>
          <a:bodyPr anchor="t" rtlCol="false" tIns="0" lIns="0" bIns="0" rIns="0">
            <a:spAutoFit/>
          </a:bodyPr>
          <a:lstStyle/>
          <a:p>
            <a:pPr algn="ctr" marL="0" indent="0" lvl="0">
              <a:lnSpc>
                <a:spcPts val="2239"/>
              </a:lnSpc>
              <a:spcBef>
                <a:spcPct val="0"/>
              </a:spcBef>
            </a:pPr>
            <a:r>
              <a:rPr lang="en-US" sz="1599" strike="noStrike" u="none">
                <a:solidFill>
                  <a:srgbClr val="FFFFFF"/>
                </a:solidFill>
                <a:latin typeface="Glacial Indifference"/>
                <a:ea typeface="Glacial Indifference"/>
                <a:cs typeface="Glacial Indifference"/>
                <a:sym typeface="Glacial Indifference"/>
              </a:rPr>
              <a:t>An estimated 6.6% of the UK population identify as LGBTQ+ (Office for National Statistics, 2024). Although there are no official statistics showing the exact percentage of secondary school pupils who identify as LGBTQ+, estimates suggest that between 10% and 25% of young people may identify as lesbian, gay, bisexual, transgender, queer, or another minority sexual or gender identity.</a:t>
            </a:r>
          </a:p>
        </p:txBody>
      </p:sp>
      <p:sp>
        <p:nvSpPr>
          <p:cNvPr name="TextBox 8" id="8"/>
          <p:cNvSpPr txBox="true"/>
          <p:nvPr/>
        </p:nvSpPr>
        <p:spPr>
          <a:xfrm rot="0">
            <a:off x="4290902" y="3264283"/>
            <a:ext cx="2912170" cy="3588385"/>
          </a:xfrm>
          <a:prstGeom prst="rect">
            <a:avLst/>
          </a:prstGeom>
        </p:spPr>
        <p:txBody>
          <a:bodyPr anchor="t" rtlCol="false" tIns="0" lIns="0" bIns="0" rIns="0">
            <a:spAutoFit/>
          </a:bodyPr>
          <a:lstStyle/>
          <a:p>
            <a:pPr algn="ctr" marL="0" indent="0" lvl="0">
              <a:lnSpc>
                <a:spcPts val="2239"/>
              </a:lnSpc>
              <a:spcBef>
                <a:spcPct val="0"/>
              </a:spcBef>
            </a:pPr>
            <a:r>
              <a:rPr lang="en-US" sz="1599" strike="noStrike" u="none">
                <a:solidFill>
                  <a:srgbClr val="FFFFFF"/>
                </a:solidFill>
                <a:latin typeface="Glacial Indifference"/>
                <a:ea typeface="Glacial Indifference"/>
                <a:cs typeface="Glacial Indifference"/>
                <a:sym typeface="Glacial Indifference"/>
              </a:rPr>
              <a:t>Despite growing social acceptance and legal protections, many LGBTQ+ young people continue to face challenges within educational settings. Research indicates that up to 40% of LGBTQ+ young people have experienced bullying or harassment from their peers, which can negatively impact their wellbeing, confidence, and educational outcomes</a:t>
            </a:r>
          </a:p>
        </p:txBody>
      </p:sp>
      <p:sp>
        <p:nvSpPr>
          <p:cNvPr name="TextBox 9" id="9"/>
          <p:cNvSpPr txBox="true"/>
          <p:nvPr/>
        </p:nvSpPr>
        <p:spPr>
          <a:xfrm rot="0">
            <a:off x="864234" y="7509893"/>
            <a:ext cx="6090509" cy="1931035"/>
          </a:xfrm>
          <a:prstGeom prst="rect">
            <a:avLst/>
          </a:prstGeom>
        </p:spPr>
        <p:txBody>
          <a:bodyPr anchor="t" rtlCol="false" tIns="0" lIns="0" bIns="0" rIns="0">
            <a:spAutoFit/>
          </a:bodyPr>
          <a:lstStyle/>
          <a:p>
            <a:pPr algn="ctr" marL="0" indent="0" lvl="0">
              <a:lnSpc>
                <a:spcPts val="2239"/>
              </a:lnSpc>
              <a:spcBef>
                <a:spcPct val="0"/>
              </a:spcBef>
            </a:pPr>
            <a:r>
              <a:rPr lang="en-US" sz="1599" strike="noStrike" u="none">
                <a:solidFill>
                  <a:srgbClr val="FFFFFF"/>
                </a:solidFill>
                <a:latin typeface="Glacial Indifference"/>
                <a:ea typeface="Glacial Indifference"/>
                <a:cs typeface="Glacial Indifference"/>
                <a:sym typeface="Glacial Indifference"/>
              </a:rPr>
              <a:t>As secondary schools play a key role in young people's social, emotional, and personal development, teachers have an important responsibility to create environments where all pupils feel safe, respected, and valued. This leaflet will explore how secondary school teachers can support LGBTQ+ pupils through inclusive practice. It will discuss how schools can create safe and respectful environments so that every pupil can feel like they belong.</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C0A0FF"/>
        </a:solidFill>
      </p:bgPr>
    </p:bg>
    <p:spTree>
      <p:nvGrpSpPr>
        <p:cNvPr id="1" name=""/>
        <p:cNvGrpSpPr/>
        <p:nvPr/>
      </p:nvGrpSpPr>
      <p:grpSpPr>
        <a:xfrm>
          <a:off x="0" y="0"/>
          <a:ext cx="0" cy="0"/>
          <a:chOff x="0" y="0"/>
          <a:chExt cx="0" cy="0"/>
        </a:xfrm>
      </p:grpSpPr>
      <p:sp>
        <p:nvSpPr>
          <p:cNvPr name="Freeform 2" id="2"/>
          <p:cNvSpPr/>
          <p:nvPr/>
        </p:nvSpPr>
        <p:spPr>
          <a:xfrm flipH="false" flipV="false" rot="5012005">
            <a:off x="-57130" y="-775140"/>
            <a:ext cx="3024000" cy="3695727"/>
          </a:xfrm>
          <a:custGeom>
            <a:avLst/>
            <a:gdLst/>
            <a:ahLst/>
            <a:cxnLst/>
            <a:rect r="r" b="b" t="t" l="l"/>
            <a:pathLst>
              <a:path h="3695727" w="3024000">
                <a:moveTo>
                  <a:pt x="0" y="0"/>
                </a:moveTo>
                <a:lnTo>
                  <a:pt x="3024000" y="0"/>
                </a:lnTo>
                <a:lnTo>
                  <a:pt x="3024000" y="3695727"/>
                </a:lnTo>
                <a:lnTo>
                  <a:pt x="0" y="369572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2763131">
            <a:off x="5894757" y="8154332"/>
            <a:ext cx="3024000" cy="3204624"/>
          </a:xfrm>
          <a:custGeom>
            <a:avLst/>
            <a:gdLst/>
            <a:ahLst/>
            <a:cxnLst/>
            <a:rect r="r" b="b" t="t" l="l"/>
            <a:pathLst>
              <a:path h="3204624" w="3024000">
                <a:moveTo>
                  <a:pt x="0" y="0"/>
                </a:moveTo>
                <a:lnTo>
                  <a:pt x="3024000" y="0"/>
                </a:lnTo>
                <a:lnTo>
                  <a:pt x="3024000" y="3204625"/>
                </a:lnTo>
                <a:lnTo>
                  <a:pt x="0" y="320462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4536000" y="0"/>
            <a:ext cx="3024000" cy="3018502"/>
          </a:xfrm>
          <a:custGeom>
            <a:avLst/>
            <a:gdLst/>
            <a:ahLst/>
            <a:cxnLst/>
            <a:rect r="r" b="b" t="t" l="l"/>
            <a:pathLst>
              <a:path h="3018502" w="3024000">
                <a:moveTo>
                  <a:pt x="0" y="0"/>
                </a:moveTo>
                <a:lnTo>
                  <a:pt x="3024000" y="0"/>
                </a:lnTo>
                <a:lnTo>
                  <a:pt x="3024000" y="3018502"/>
                </a:lnTo>
                <a:lnTo>
                  <a:pt x="0" y="3018502"/>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641178" y="7259042"/>
            <a:ext cx="2808753" cy="895290"/>
          </a:xfrm>
          <a:custGeom>
            <a:avLst/>
            <a:gdLst/>
            <a:ahLst/>
            <a:cxnLst/>
            <a:rect r="r" b="b" t="t" l="l"/>
            <a:pathLst>
              <a:path h="895290" w="2808753">
                <a:moveTo>
                  <a:pt x="0" y="0"/>
                </a:moveTo>
                <a:lnTo>
                  <a:pt x="2808753" y="0"/>
                </a:lnTo>
                <a:lnTo>
                  <a:pt x="2808753" y="895290"/>
                </a:lnTo>
                <a:lnTo>
                  <a:pt x="0" y="895290"/>
                </a:lnTo>
                <a:lnTo>
                  <a:pt x="0" y="0"/>
                </a:lnTo>
                <a:close/>
              </a:path>
            </a:pathLst>
          </a:custGeom>
          <a:blipFill>
            <a:blip r:embed="rId8"/>
            <a:stretch>
              <a:fillRect l="0" t="0" r="0" b="0"/>
            </a:stretch>
          </a:blipFill>
        </p:spPr>
      </p:sp>
      <p:sp>
        <p:nvSpPr>
          <p:cNvPr name="Freeform 6" id="6"/>
          <p:cNvSpPr/>
          <p:nvPr/>
        </p:nvSpPr>
        <p:spPr>
          <a:xfrm flipH="false" flipV="false" rot="0">
            <a:off x="4151004" y="7293130"/>
            <a:ext cx="2808753" cy="895290"/>
          </a:xfrm>
          <a:custGeom>
            <a:avLst/>
            <a:gdLst/>
            <a:ahLst/>
            <a:cxnLst/>
            <a:rect r="r" b="b" t="t" l="l"/>
            <a:pathLst>
              <a:path h="895290" w="2808753">
                <a:moveTo>
                  <a:pt x="0" y="0"/>
                </a:moveTo>
                <a:lnTo>
                  <a:pt x="2808753" y="0"/>
                </a:lnTo>
                <a:lnTo>
                  <a:pt x="2808753" y="895290"/>
                </a:lnTo>
                <a:lnTo>
                  <a:pt x="0" y="895290"/>
                </a:lnTo>
                <a:lnTo>
                  <a:pt x="0" y="0"/>
                </a:lnTo>
                <a:close/>
              </a:path>
            </a:pathLst>
          </a:custGeom>
          <a:blipFill>
            <a:blip r:embed="rId8"/>
            <a:stretch>
              <a:fillRect l="0" t="0" r="0" b="0"/>
            </a:stretch>
          </a:blipFill>
        </p:spPr>
      </p:sp>
      <p:sp>
        <p:nvSpPr>
          <p:cNvPr name="TextBox 7" id="7"/>
          <p:cNvSpPr txBox="true"/>
          <p:nvPr/>
        </p:nvSpPr>
        <p:spPr>
          <a:xfrm rot="0">
            <a:off x="0" y="38943"/>
            <a:ext cx="7560000" cy="1953260"/>
          </a:xfrm>
          <a:prstGeom prst="rect">
            <a:avLst/>
          </a:prstGeom>
        </p:spPr>
        <p:txBody>
          <a:bodyPr anchor="t" rtlCol="false" tIns="0" lIns="0" bIns="0" rIns="0">
            <a:spAutoFit/>
          </a:bodyPr>
          <a:lstStyle/>
          <a:p>
            <a:pPr algn="ctr" marL="0" indent="0" lvl="0">
              <a:lnSpc>
                <a:spcPts val="7840"/>
              </a:lnSpc>
              <a:spcBef>
                <a:spcPct val="0"/>
              </a:spcBef>
            </a:pPr>
            <a:r>
              <a:rPr lang="en-US" sz="5600" strike="noStrike" u="none">
                <a:solidFill>
                  <a:srgbClr val="FFFFFF"/>
                </a:solidFill>
                <a:latin typeface="Gagalin"/>
                <a:ea typeface="Gagalin"/>
                <a:cs typeface="Gagalin"/>
                <a:sym typeface="Gagalin"/>
              </a:rPr>
              <a:t>Identity Development During Adolescence</a:t>
            </a:r>
          </a:p>
        </p:txBody>
      </p:sp>
      <p:sp>
        <p:nvSpPr>
          <p:cNvPr name="TextBox 8" id="8"/>
          <p:cNvSpPr txBox="true"/>
          <p:nvPr/>
        </p:nvSpPr>
        <p:spPr>
          <a:xfrm rot="0">
            <a:off x="311109" y="2160741"/>
            <a:ext cx="3468891" cy="5017770"/>
          </a:xfrm>
          <a:prstGeom prst="rect">
            <a:avLst/>
          </a:prstGeom>
        </p:spPr>
        <p:txBody>
          <a:bodyPr anchor="t" rtlCol="false" tIns="0" lIns="0" bIns="0" rIns="0">
            <a:spAutoFit/>
          </a:bodyPr>
          <a:lstStyle/>
          <a:p>
            <a:pPr algn="ctr">
              <a:lnSpc>
                <a:spcPts val="1679"/>
              </a:lnSpc>
            </a:pPr>
            <a:r>
              <a:rPr lang="en-US" sz="1200">
                <a:solidFill>
                  <a:srgbClr val="FFFFFF"/>
                </a:solidFill>
                <a:latin typeface="Glacial Indifference"/>
                <a:ea typeface="Glacial Indifference"/>
                <a:cs typeface="Glacial Indifference"/>
                <a:sym typeface="Glacial Indifference"/>
              </a:rPr>
              <a:t>Secondary school years are when young people start developing their identity and emotional wellbeing, it’s when puberty and hormones set in and young people start to take who they are seriously. As such it’s also the age at which young people discover that they are apart from the LGBTQIA+ community as young people start to experiment romantically and sexually.</a:t>
            </a:r>
          </a:p>
          <a:p>
            <a:pPr algn="ctr">
              <a:lnSpc>
                <a:spcPts val="1679"/>
              </a:lnSpc>
            </a:pPr>
          </a:p>
          <a:p>
            <a:pPr algn="ctr">
              <a:lnSpc>
                <a:spcPts val="1679"/>
              </a:lnSpc>
            </a:pPr>
            <a:r>
              <a:rPr lang="en-US" sz="1200">
                <a:solidFill>
                  <a:srgbClr val="FFFFFF"/>
                </a:solidFill>
                <a:latin typeface="Glacial Indifference"/>
                <a:ea typeface="Glacial Indifference"/>
                <a:cs typeface="Glacial Indifference"/>
                <a:sym typeface="Glacial Indifference"/>
              </a:rPr>
              <a:t> During adolescence, young people undergo significant physical, emotional, and social changes that contribute to identity formation. Erik Erikson identified adolescence as a key stage for exploring and developing a sense of self (Erikson, 1968). As relationships and self-awareness become more important, many young people begin to explore their sexual orientation and gender identity, with LGBTQIA+ individuals often recognising aspects of their identity during this period (Russell &amp; Fish, 2016). This makes secondary school an important environment for providing support and inclusion, as positive school experiences are linked to improved wellbeing and mental health outcomes for LGBTQIA+ students (Kosciw et al., 2022).</a:t>
            </a:r>
          </a:p>
        </p:txBody>
      </p:sp>
      <p:sp>
        <p:nvSpPr>
          <p:cNvPr name="TextBox 9" id="9"/>
          <p:cNvSpPr txBox="true"/>
          <p:nvPr/>
        </p:nvSpPr>
        <p:spPr>
          <a:xfrm rot="0">
            <a:off x="3992864" y="2275360"/>
            <a:ext cx="3125034" cy="5017770"/>
          </a:xfrm>
          <a:prstGeom prst="rect">
            <a:avLst/>
          </a:prstGeom>
        </p:spPr>
        <p:txBody>
          <a:bodyPr anchor="t" rtlCol="false" tIns="0" lIns="0" bIns="0" rIns="0">
            <a:spAutoFit/>
          </a:bodyPr>
          <a:lstStyle/>
          <a:p>
            <a:pPr algn="ctr">
              <a:lnSpc>
                <a:spcPts val="1679"/>
              </a:lnSpc>
            </a:pPr>
            <a:r>
              <a:rPr lang="en-US" sz="1200">
                <a:solidFill>
                  <a:srgbClr val="FFFFFF"/>
                </a:solidFill>
                <a:latin typeface="Glacial Indifference"/>
                <a:ea typeface="Glacial Indifference"/>
                <a:cs typeface="Glacial Indifference"/>
                <a:sym typeface="Glacial Indifference"/>
              </a:rPr>
              <a:t>Unfortunately, despite societal progress, Homophobia, Transphobia and general Bigotry is still apparent, as such LGBTQ+ pupils might be vulnerable to exclusion or discrimination. LGBTQ+ is the acronym “commonly used to describe people who are lesbian, gay, bi, trans, queer, questioning and ace” (Stonewall, n.d.). Discrimination against LGBTQ+ young people can come in all shapes and sizes, it could be as small as people using “Gay” to describe something negative all the way to out right hostility and violence towards LGBTQ+ young pupils. </a:t>
            </a:r>
          </a:p>
          <a:p>
            <a:pPr algn="ctr">
              <a:lnSpc>
                <a:spcPts val="1679"/>
              </a:lnSpc>
            </a:pPr>
            <a:r>
              <a:rPr lang="en-US" sz="1200">
                <a:solidFill>
                  <a:srgbClr val="FFFFFF"/>
                </a:solidFill>
                <a:latin typeface="Glacial Indifference"/>
                <a:ea typeface="Glacial Indifference"/>
                <a:cs typeface="Glacial Indifference"/>
                <a:sym typeface="Glacial Indifference"/>
              </a:rPr>
              <a:t>As of 2017, an average of 45% of LGBTQ+ students report being bullied by their peers (Stonewall, 2017). These experiences can have a significant impact on young people's wellbeing, self-esteem, and educational outcomes. Research suggests that LGBTQ+ students who experience discrimination are at a greater risk of poor mental health and lower school engagement, highlighting the importance of inclusive and supportive school environments (Russell &amp; Fish, 2016).</a:t>
            </a:r>
          </a:p>
        </p:txBody>
      </p:sp>
      <p:sp>
        <p:nvSpPr>
          <p:cNvPr name="TextBox 10" id="10"/>
          <p:cNvSpPr txBox="true"/>
          <p:nvPr/>
        </p:nvSpPr>
        <p:spPr>
          <a:xfrm rot="0">
            <a:off x="311109" y="8135282"/>
            <a:ext cx="6806789" cy="2084070"/>
          </a:xfrm>
          <a:prstGeom prst="rect">
            <a:avLst/>
          </a:prstGeom>
        </p:spPr>
        <p:txBody>
          <a:bodyPr anchor="t" rtlCol="false" tIns="0" lIns="0" bIns="0" rIns="0">
            <a:spAutoFit/>
          </a:bodyPr>
          <a:lstStyle/>
          <a:p>
            <a:pPr algn="ctr">
              <a:lnSpc>
                <a:spcPts val="1679"/>
              </a:lnSpc>
            </a:pPr>
            <a:r>
              <a:rPr lang="en-US" sz="1200">
                <a:solidFill>
                  <a:srgbClr val="FFFFFF"/>
                </a:solidFill>
                <a:latin typeface="Glacial Indifference"/>
                <a:ea typeface="Glacial Indifference"/>
                <a:cs typeface="Glacial Indifference"/>
                <a:sym typeface="Glacial Indifference"/>
              </a:rPr>
              <a:t>It’s important to remember that identity is diverse when it comes to young people’s genders and sexualities and not all young people will openly identify themselves due to fear of judgment from peers. Hiding a student's gender identity or sexual identity will lead to mental health struggles. Many LGBTQ+ young people may choose not to disclose their identity because of concerns about discrimination, bullying, or social rejection. Research has shown that concealing one's identity can contribute to increased stress, anxiety, and feelings of isolation, while supportive and accepting environments are associated with better mental health outcomes and overall wellbeing (Russell &amp; Fish, 2016). This highlights the importance of schools creating inclusive spaces where young people feel safe to express their identities without fear of judgement.</a:t>
            </a:r>
          </a:p>
          <a:p>
            <a:pPr algn="ctr">
              <a:lnSpc>
                <a:spcPts val="1679"/>
              </a:lnSpc>
            </a:pP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C0A0FF"/>
        </a:solidFill>
      </p:bgPr>
    </p:bg>
    <p:spTree>
      <p:nvGrpSpPr>
        <p:cNvPr id="1" name=""/>
        <p:cNvGrpSpPr/>
        <p:nvPr/>
      </p:nvGrpSpPr>
      <p:grpSpPr>
        <a:xfrm>
          <a:off x="0" y="0"/>
          <a:ext cx="0" cy="0"/>
          <a:chOff x="0" y="0"/>
          <a:chExt cx="0" cy="0"/>
        </a:xfrm>
      </p:grpSpPr>
      <p:sp>
        <p:nvSpPr>
          <p:cNvPr name="Freeform 2" id="2"/>
          <p:cNvSpPr/>
          <p:nvPr/>
        </p:nvSpPr>
        <p:spPr>
          <a:xfrm flipH="false" flipV="false" rot="3306672">
            <a:off x="5542832" y="-1098336"/>
            <a:ext cx="3024000" cy="3096926"/>
          </a:xfrm>
          <a:custGeom>
            <a:avLst/>
            <a:gdLst/>
            <a:ahLst/>
            <a:cxnLst/>
            <a:rect r="r" b="b" t="t" l="l"/>
            <a:pathLst>
              <a:path h="3096926" w="3024000">
                <a:moveTo>
                  <a:pt x="0" y="0"/>
                </a:moveTo>
                <a:lnTo>
                  <a:pt x="3024000" y="0"/>
                </a:lnTo>
                <a:lnTo>
                  <a:pt x="3024000" y="3096926"/>
                </a:lnTo>
                <a:lnTo>
                  <a:pt x="0" y="309692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1160852">
            <a:off x="-875838" y="97798"/>
            <a:ext cx="3024000" cy="1528495"/>
          </a:xfrm>
          <a:custGeom>
            <a:avLst/>
            <a:gdLst/>
            <a:ahLst/>
            <a:cxnLst/>
            <a:rect r="r" b="b" t="t" l="l"/>
            <a:pathLst>
              <a:path h="1528495" w="3024000">
                <a:moveTo>
                  <a:pt x="0" y="0"/>
                </a:moveTo>
                <a:lnTo>
                  <a:pt x="3024000" y="0"/>
                </a:lnTo>
                <a:lnTo>
                  <a:pt x="3024000" y="1528494"/>
                </a:lnTo>
                <a:lnTo>
                  <a:pt x="0" y="152849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5400000">
            <a:off x="5166226" y="8045046"/>
            <a:ext cx="3024000" cy="2985478"/>
          </a:xfrm>
          <a:custGeom>
            <a:avLst/>
            <a:gdLst/>
            <a:ahLst/>
            <a:cxnLst/>
            <a:rect r="r" b="b" t="t" l="l"/>
            <a:pathLst>
              <a:path h="2985478" w="3024000">
                <a:moveTo>
                  <a:pt x="0" y="0"/>
                </a:moveTo>
                <a:lnTo>
                  <a:pt x="3024000" y="0"/>
                </a:lnTo>
                <a:lnTo>
                  <a:pt x="3024000" y="2985477"/>
                </a:lnTo>
                <a:lnTo>
                  <a:pt x="0" y="298547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10800000">
            <a:off x="3801046" y="9196411"/>
            <a:ext cx="1118796" cy="1479177"/>
          </a:xfrm>
          <a:custGeom>
            <a:avLst/>
            <a:gdLst/>
            <a:ahLst/>
            <a:cxnLst/>
            <a:rect r="r" b="b" t="t" l="l"/>
            <a:pathLst>
              <a:path h="1479177" w="1118796">
                <a:moveTo>
                  <a:pt x="0" y="0"/>
                </a:moveTo>
                <a:lnTo>
                  <a:pt x="1118796" y="0"/>
                </a:lnTo>
                <a:lnTo>
                  <a:pt x="1118796" y="1479178"/>
                </a:lnTo>
                <a:lnTo>
                  <a:pt x="0" y="1479178"/>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6" id="6"/>
          <p:cNvSpPr txBox="true"/>
          <p:nvPr/>
        </p:nvSpPr>
        <p:spPr>
          <a:xfrm rot="0">
            <a:off x="284697" y="70940"/>
            <a:ext cx="6990606" cy="962660"/>
          </a:xfrm>
          <a:prstGeom prst="rect">
            <a:avLst/>
          </a:prstGeom>
        </p:spPr>
        <p:txBody>
          <a:bodyPr anchor="t" rtlCol="false" tIns="0" lIns="0" bIns="0" rIns="0">
            <a:spAutoFit/>
          </a:bodyPr>
          <a:lstStyle/>
          <a:p>
            <a:pPr algn="ctr" marL="0" indent="0" lvl="0">
              <a:lnSpc>
                <a:spcPts val="7840"/>
              </a:lnSpc>
              <a:spcBef>
                <a:spcPct val="0"/>
              </a:spcBef>
            </a:pPr>
            <a:r>
              <a:rPr lang="en-US" sz="5600" strike="noStrike" u="none">
                <a:solidFill>
                  <a:srgbClr val="FFFFFF"/>
                </a:solidFill>
                <a:latin typeface="Gagalin"/>
                <a:ea typeface="Gagalin"/>
                <a:cs typeface="Gagalin"/>
                <a:sym typeface="Gagalin"/>
              </a:rPr>
              <a:t>The Role of Teachers</a:t>
            </a:r>
          </a:p>
        </p:txBody>
      </p:sp>
      <p:sp>
        <p:nvSpPr>
          <p:cNvPr name="TextBox 7" id="7"/>
          <p:cNvSpPr txBox="true"/>
          <p:nvPr/>
        </p:nvSpPr>
        <p:spPr>
          <a:xfrm rot="0">
            <a:off x="376606" y="1005025"/>
            <a:ext cx="3468891" cy="6075045"/>
          </a:xfrm>
          <a:prstGeom prst="rect">
            <a:avLst/>
          </a:prstGeom>
        </p:spPr>
        <p:txBody>
          <a:bodyPr anchor="t" rtlCol="false" tIns="0" lIns="0" bIns="0" rIns="0">
            <a:spAutoFit/>
          </a:bodyPr>
          <a:lstStyle/>
          <a:p>
            <a:pPr algn="ctr">
              <a:lnSpc>
                <a:spcPts val="1679"/>
              </a:lnSpc>
            </a:pPr>
            <a:r>
              <a:rPr lang="en-US" sz="1199">
                <a:solidFill>
                  <a:srgbClr val="FFFFFF"/>
                </a:solidFill>
                <a:latin typeface="Glacial Indifference"/>
                <a:ea typeface="Glacial Indifference"/>
                <a:cs typeface="Glacial Indifference"/>
                <a:sym typeface="Glacial Indifference"/>
              </a:rPr>
              <a:t>It is important for teachers and practitioners to promote inclusiv</a:t>
            </a:r>
            <a:r>
              <a:rPr lang="en-US" sz="1199">
                <a:solidFill>
                  <a:srgbClr val="FFFFFF"/>
                </a:solidFill>
                <a:latin typeface="Glacial Indifference"/>
                <a:ea typeface="Glacial Indifference"/>
                <a:cs typeface="Glacial Indifference"/>
                <a:sym typeface="Glacial Indifference"/>
              </a:rPr>
              <a:t>e practice in their lessons. Inclusive practice can be defined as making sure that learning is equal for all young people, regardless of race, gender, sexuality or background so that they might all get equal opportunities. Teachers play a crucial role in creating inclusive learning environments, as they are often the adults who shape classroom culture and set expectations for respectful behaviour. By using inclusive teaching strategies, challenging discrimination, and ensuring that all students feel represented and valued, teachers can help foster a sense of belonging and improve both educational and wellbeing outcomes. Teachers also have a responsibility to create an environment in their classroom where pupils can feel comfortable expressing themselves without the fear of judgement from others. This means that they should be able to listen, learn and adapt their lessons and practice while supporting their LGBTQ+ pupils. When teachers show respect and are more open towards pupils of different identities, it can help those pupils to feel more confident and accepted in their school environment. Effective inclusive practice not only supports individual students but also encourages empathy, respect, and understanding among the wider student body, helping to create a positive and supportive school environment for everyone.</a:t>
            </a:r>
          </a:p>
        </p:txBody>
      </p:sp>
      <p:sp>
        <p:nvSpPr>
          <p:cNvPr name="TextBox 8" id="8"/>
          <p:cNvSpPr txBox="true"/>
          <p:nvPr/>
        </p:nvSpPr>
        <p:spPr>
          <a:xfrm rot="0">
            <a:off x="4058361" y="1014550"/>
            <a:ext cx="3125034" cy="8370570"/>
          </a:xfrm>
          <a:prstGeom prst="rect">
            <a:avLst/>
          </a:prstGeom>
        </p:spPr>
        <p:txBody>
          <a:bodyPr anchor="t" rtlCol="false" tIns="0" lIns="0" bIns="0" rIns="0">
            <a:spAutoFit/>
          </a:bodyPr>
          <a:lstStyle/>
          <a:p>
            <a:pPr algn="ctr">
              <a:lnSpc>
                <a:spcPts val="1679"/>
              </a:lnSpc>
            </a:pPr>
            <a:r>
              <a:rPr lang="en-US" sz="1200">
                <a:solidFill>
                  <a:srgbClr val="FFFFFF"/>
                </a:solidFill>
                <a:latin typeface="Glacial Indifference"/>
                <a:ea typeface="Glacial Indifference"/>
                <a:cs typeface="Glacial Indifference"/>
                <a:sym typeface="Glacial Indifference"/>
              </a:rPr>
              <a:t>Inclusive practice “values diversity, pr</a:t>
            </a:r>
            <a:r>
              <a:rPr lang="en-US" sz="1200">
                <a:solidFill>
                  <a:srgbClr val="FFFFFF"/>
                </a:solidFill>
                <a:latin typeface="Glacial Indifference"/>
                <a:ea typeface="Glacial Indifference"/>
                <a:cs typeface="Glacial Indifference"/>
                <a:sym typeface="Glacial Indifference"/>
              </a:rPr>
              <a:t>omotes belonging, and adapts teaching to individual needs, fostering inclusion and lifelong development while aligning with legal frameworks” (One Education, 2025). This highlights the importance of recognising and responding to the diverse needs of all learners rather than expecting students to fit into a single approach to education. By adapting teaching methods, resources, and classroom environments, teachers can ensure that every young person has the opportunity to participate fully and achieve their potential. For LGBTQ+ pupils, this could include using resources that show different families, relationships and identities within lessons. Having this representation in lessons is very important as it allows young people to see that the experiences that they might be having are recognised by their teachers and within education. Bishop (1990) suggested that representation in lessons can act as a “mirror” for young people, allowing them to see parts of themselves reflected in their environments around them. However, this inclusive practice should happen across all topics, not just specific topics such as Relationships and Sexual Education. LGBTQ+ pupils should see themselves represented throughout everyday school life so they can learn that diversity is a normal and valued part of society. Inclusive practice also helps students develop a sense of belonging and acceptance, which can positively impact their confidence, wellbeing, and academic success. For teachers and practitioners, embedding inclusive practice within everyday teaching is essential for creating equitable learning environments where all students feel respected, valued, and supported.</a:t>
            </a:r>
          </a:p>
        </p:txBody>
      </p:sp>
      <p:sp>
        <p:nvSpPr>
          <p:cNvPr name="TextBox 9" id="9"/>
          <p:cNvSpPr txBox="true"/>
          <p:nvPr/>
        </p:nvSpPr>
        <p:spPr>
          <a:xfrm rot="0">
            <a:off x="376606" y="7340426"/>
            <a:ext cx="3403394" cy="2922270"/>
          </a:xfrm>
          <a:prstGeom prst="rect">
            <a:avLst/>
          </a:prstGeom>
        </p:spPr>
        <p:txBody>
          <a:bodyPr anchor="t" rtlCol="false" tIns="0" lIns="0" bIns="0" rIns="0">
            <a:spAutoFit/>
          </a:bodyPr>
          <a:lstStyle/>
          <a:p>
            <a:pPr algn="ctr">
              <a:lnSpc>
                <a:spcPts val="1679"/>
              </a:lnSpc>
            </a:pPr>
            <a:r>
              <a:rPr lang="en-US" sz="1200">
                <a:solidFill>
                  <a:srgbClr val="FFFFFF"/>
                </a:solidFill>
                <a:latin typeface="Glacial Indifference"/>
                <a:ea typeface="Glacial Indifference"/>
                <a:cs typeface="Glacial Indifference"/>
                <a:sym typeface="Glacial Indifference"/>
              </a:rPr>
              <a:t>I</a:t>
            </a:r>
            <a:r>
              <a:rPr lang="en-US" sz="1200">
                <a:solidFill>
                  <a:srgbClr val="FFFFFF"/>
                </a:solidFill>
                <a:latin typeface="Glacial Indifference"/>
                <a:ea typeface="Glacial Indifference"/>
                <a:cs typeface="Glacial Indifference"/>
                <a:sym typeface="Glacial Indifference"/>
              </a:rPr>
              <a:t>t is also important for teachers to recognise the difference between equality and equity when supporting their LGBTQ+ pupils. While equality means making sure that everybody has the same opportunities, equity means recognising that some pupils face additional barriers and require different support to be able to have those opportunities. For example, LGBTQ+ pupils experiencing bullying might require additional pastoral support so that they can feel safe and can engage in their learning. This also links to the idea of removing those barriers for young people in education, which is a big part of promoting inclusive practice.</a:t>
            </a:r>
          </a:p>
          <a:p>
            <a:pPr algn="ctr">
              <a:lnSpc>
                <a:spcPts val="1679"/>
              </a:lnSpc>
            </a:pP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C0A0FF"/>
        </a:solidFill>
      </p:bgPr>
    </p:bg>
    <p:spTree>
      <p:nvGrpSpPr>
        <p:cNvPr id="1" name=""/>
        <p:cNvGrpSpPr/>
        <p:nvPr/>
      </p:nvGrpSpPr>
      <p:grpSpPr>
        <a:xfrm>
          <a:off x="0" y="0"/>
          <a:ext cx="0" cy="0"/>
          <a:chOff x="0" y="0"/>
          <a:chExt cx="0" cy="0"/>
        </a:xfrm>
      </p:grpSpPr>
      <p:sp>
        <p:nvSpPr>
          <p:cNvPr name="Freeform 2" id="2"/>
          <p:cNvSpPr/>
          <p:nvPr/>
        </p:nvSpPr>
        <p:spPr>
          <a:xfrm flipH="false" flipV="false" rot="0">
            <a:off x="4536000" y="5918"/>
            <a:ext cx="3024000" cy="2820567"/>
          </a:xfrm>
          <a:custGeom>
            <a:avLst/>
            <a:gdLst/>
            <a:ahLst/>
            <a:cxnLst/>
            <a:rect r="r" b="b" t="t" l="l"/>
            <a:pathLst>
              <a:path h="2820567" w="3024000">
                <a:moveTo>
                  <a:pt x="0" y="0"/>
                </a:moveTo>
                <a:lnTo>
                  <a:pt x="3024000" y="0"/>
                </a:lnTo>
                <a:lnTo>
                  <a:pt x="3024000" y="2820568"/>
                </a:lnTo>
                <a:lnTo>
                  <a:pt x="0" y="282056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5411838" y="9229435"/>
            <a:ext cx="3024000" cy="2086662"/>
          </a:xfrm>
          <a:custGeom>
            <a:avLst/>
            <a:gdLst/>
            <a:ahLst/>
            <a:cxnLst/>
            <a:rect r="r" b="b" t="t" l="l"/>
            <a:pathLst>
              <a:path h="2086662" w="3024000">
                <a:moveTo>
                  <a:pt x="0" y="0"/>
                </a:moveTo>
                <a:lnTo>
                  <a:pt x="3024000" y="0"/>
                </a:lnTo>
                <a:lnTo>
                  <a:pt x="3024000" y="2086662"/>
                </a:lnTo>
                <a:lnTo>
                  <a:pt x="0" y="2086662"/>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978445" y="9016125"/>
            <a:ext cx="3024000" cy="3045264"/>
          </a:xfrm>
          <a:custGeom>
            <a:avLst/>
            <a:gdLst/>
            <a:ahLst/>
            <a:cxnLst/>
            <a:rect r="r" b="b" t="t" l="l"/>
            <a:pathLst>
              <a:path h="3045264" w="3024000">
                <a:moveTo>
                  <a:pt x="0" y="0"/>
                </a:moveTo>
                <a:lnTo>
                  <a:pt x="3024000" y="0"/>
                </a:lnTo>
                <a:lnTo>
                  <a:pt x="3024000" y="3045264"/>
                </a:lnTo>
                <a:lnTo>
                  <a:pt x="0" y="304526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4290645" y="6811934"/>
            <a:ext cx="2892750" cy="1489766"/>
          </a:xfrm>
          <a:custGeom>
            <a:avLst/>
            <a:gdLst/>
            <a:ahLst/>
            <a:cxnLst/>
            <a:rect r="r" b="b" t="t" l="l"/>
            <a:pathLst>
              <a:path h="1489766" w="2892750">
                <a:moveTo>
                  <a:pt x="0" y="0"/>
                </a:moveTo>
                <a:lnTo>
                  <a:pt x="2892749" y="0"/>
                </a:lnTo>
                <a:lnTo>
                  <a:pt x="2892749" y="1489766"/>
                </a:lnTo>
                <a:lnTo>
                  <a:pt x="0" y="1489766"/>
                </a:lnTo>
                <a:lnTo>
                  <a:pt x="0" y="0"/>
                </a:lnTo>
                <a:close/>
              </a:path>
            </a:pathLst>
          </a:custGeom>
          <a:blipFill>
            <a:blip r:embed="rId8"/>
            <a:stretch>
              <a:fillRect l="0" t="0" r="0" b="0"/>
            </a:stretch>
          </a:blipFill>
        </p:spPr>
      </p:sp>
      <p:sp>
        <p:nvSpPr>
          <p:cNvPr name="TextBox 6" id="6"/>
          <p:cNvSpPr txBox="true"/>
          <p:nvPr/>
        </p:nvSpPr>
        <p:spPr>
          <a:xfrm rot="0">
            <a:off x="153243" y="248635"/>
            <a:ext cx="7253514" cy="1251585"/>
          </a:xfrm>
          <a:prstGeom prst="rect">
            <a:avLst/>
          </a:prstGeom>
        </p:spPr>
        <p:txBody>
          <a:bodyPr anchor="t" rtlCol="false" tIns="0" lIns="0" bIns="0" rIns="0">
            <a:spAutoFit/>
          </a:bodyPr>
          <a:lstStyle/>
          <a:p>
            <a:pPr algn="ctr" marL="0" indent="0" lvl="0">
              <a:lnSpc>
                <a:spcPts val="5040"/>
              </a:lnSpc>
              <a:spcBef>
                <a:spcPct val="0"/>
              </a:spcBef>
            </a:pPr>
            <a:r>
              <a:rPr lang="en-US" sz="3600" strike="noStrike" u="none">
                <a:solidFill>
                  <a:srgbClr val="FFFFFF"/>
                </a:solidFill>
                <a:latin typeface="Gagalin"/>
                <a:ea typeface="Gagalin"/>
                <a:cs typeface="Gagalin"/>
                <a:sym typeface="Gagalin"/>
              </a:rPr>
              <a:t>The Impact of School Experiences on LGBTQ+ Pupils</a:t>
            </a:r>
          </a:p>
        </p:txBody>
      </p:sp>
      <p:sp>
        <p:nvSpPr>
          <p:cNvPr name="TextBox 7" id="7"/>
          <p:cNvSpPr txBox="true"/>
          <p:nvPr/>
        </p:nvSpPr>
        <p:spPr>
          <a:xfrm rot="0">
            <a:off x="311109" y="1713260"/>
            <a:ext cx="3468891" cy="6668135"/>
          </a:xfrm>
          <a:prstGeom prst="rect">
            <a:avLst/>
          </a:prstGeom>
        </p:spPr>
        <p:txBody>
          <a:bodyPr anchor="t" rtlCol="false" tIns="0" lIns="0" bIns="0" rIns="0">
            <a:spAutoFit/>
          </a:bodyPr>
          <a:lstStyle/>
          <a:p>
            <a:pPr algn="ctr">
              <a:lnSpc>
                <a:spcPts val="1539"/>
              </a:lnSpc>
            </a:pPr>
            <a:r>
              <a:rPr lang="en-US" sz="1099">
                <a:solidFill>
                  <a:srgbClr val="FFFFFF"/>
                </a:solidFill>
                <a:latin typeface="Glacial Indifference"/>
                <a:ea typeface="Glacial Indifference"/>
                <a:cs typeface="Glacial Indifference"/>
                <a:sym typeface="Glacial Indifference"/>
              </a:rPr>
              <a:t>For lots of LGBTQ+</a:t>
            </a:r>
            <a:r>
              <a:rPr lang="en-US" sz="1099">
                <a:solidFill>
                  <a:srgbClr val="FFFFFF"/>
                </a:solidFill>
                <a:latin typeface="Glacial Indifference"/>
                <a:ea typeface="Glacial Indifference"/>
                <a:cs typeface="Glacial Indifference"/>
                <a:sym typeface="Glacial Indifference"/>
              </a:rPr>
              <a:t> pupils, secondary school can be a very difficult place to express themselves. While schools put in lots of rules and policies so that young people can feel safe and accepted, this is not always the case. Some pupils experience bullying, social exclusion or discriminatory language based on their sexual orientation or gender ident</a:t>
            </a:r>
            <a:r>
              <a:rPr lang="en-US" sz="1099">
                <a:solidFill>
                  <a:srgbClr val="FFFFFF"/>
                </a:solidFill>
                <a:latin typeface="Glacial Indifference"/>
                <a:ea typeface="Glacial Indifference"/>
                <a:cs typeface="Glacial Indifference"/>
                <a:sym typeface="Glacial Indifference"/>
              </a:rPr>
              <a:t>ity. Even the smallest comments that others would say are “banter” or jokes can have a lasting impact on a young person’s confidence and wellbeing.</a:t>
            </a:r>
          </a:p>
          <a:p>
            <a:pPr algn="ctr">
              <a:lnSpc>
                <a:spcPts val="1539"/>
              </a:lnSpc>
            </a:pPr>
            <a:r>
              <a:rPr lang="en-US" sz="1099">
                <a:solidFill>
                  <a:srgbClr val="FFFFFF"/>
                </a:solidFill>
                <a:latin typeface="Glacial Indifference"/>
                <a:ea typeface="Glacial Indifference"/>
                <a:cs typeface="Glacial Indifference"/>
                <a:sym typeface="Glacial Indifference"/>
              </a:rPr>
              <a:t>Research by Stonewall (2017) found that many LGBTQ+ pupils still experience bullying at school, showing that discrimination is still a big issue for lots of pupils. Because of this, some young people might feel like they can’t be open about their identity because of how others will react. This can make it harder for these pupils to build positive relationships with their teachers and other pupils and to feel comfortable in their school environments which can lead to a decline in their willingness to participate at school.</a:t>
            </a:r>
          </a:p>
          <a:p>
            <a:pPr algn="ctr">
              <a:lnSpc>
                <a:spcPts val="1539"/>
              </a:lnSpc>
            </a:pPr>
            <a:r>
              <a:rPr lang="en-US" sz="1099">
                <a:solidFill>
                  <a:srgbClr val="FFFFFF"/>
                </a:solidFill>
                <a:latin typeface="Glacial Indifference"/>
                <a:ea typeface="Glacial Indifference"/>
                <a:cs typeface="Glacial Indifference"/>
                <a:sym typeface="Glacial Indifference"/>
              </a:rPr>
              <a:t>When young people feel like they can’t be themselves at school, it can have a significant effect on their wellbeing. With these constant worries about being judged, misunderstood or treated different, it can lead to stress, anxiety and isolation. Some LGBTQ+ pupils might feel as though they have to hide that part of who they are, which can end up being emotionally exhausting. Meyer (2003) argued that “stigma, prejudice, and discrimination create a hostile and stressful social environment that causes mental health problems” for LGBTQ+ individuals. This theory can help explain why LGBTQ+ young people are at a greater risk of experiencing mental health difficulties. If these young people don't feel accepted by those around them, it can affect their confidence, wellbeing and their ability to fully engage in school life.</a:t>
            </a:r>
          </a:p>
          <a:p>
            <a:pPr algn="ctr">
              <a:lnSpc>
                <a:spcPts val="1539"/>
              </a:lnSpc>
            </a:pPr>
          </a:p>
        </p:txBody>
      </p:sp>
      <p:sp>
        <p:nvSpPr>
          <p:cNvPr name="TextBox 8" id="8"/>
          <p:cNvSpPr txBox="true"/>
          <p:nvPr/>
        </p:nvSpPr>
        <p:spPr>
          <a:xfrm rot="0">
            <a:off x="4058361" y="1713260"/>
            <a:ext cx="3125034" cy="5253355"/>
          </a:xfrm>
          <a:prstGeom prst="rect">
            <a:avLst/>
          </a:prstGeom>
        </p:spPr>
        <p:txBody>
          <a:bodyPr anchor="t" rtlCol="false" tIns="0" lIns="0" bIns="0" rIns="0">
            <a:spAutoFit/>
          </a:bodyPr>
          <a:lstStyle/>
          <a:p>
            <a:pPr algn="ctr">
              <a:lnSpc>
                <a:spcPts val="1819"/>
              </a:lnSpc>
            </a:pPr>
            <a:r>
              <a:rPr lang="en-US" sz="1299">
                <a:solidFill>
                  <a:srgbClr val="FFFFFF"/>
                </a:solidFill>
                <a:latin typeface="Glacial Indifference"/>
                <a:ea typeface="Glacial Indifference"/>
                <a:cs typeface="Glacial Indifference"/>
                <a:sym typeface="Glacial Indifference"/>
              </a:rPr>
              <a:t>If y</a:t>
            </a:r>
            <a:r>
              <a:rPr lang="en-US" sz="1299">
                <a:solidFill>
                  <a:srgbClr val="FFFFFF"/>
                </a:solidFill>
                <a:latin typeface="Glacial Indifference"/>
                <a:ea typeface="Glacial Indifference"/>
                <a:cs typeface="Glacial Indifference"/>
                <a:sym typeface="Glacial Indifference"/>
              </a:rPr>
              <a:t>oung people don't feel safe or supporte</a:t>
            </a:r>
            <a:r>
              <a:rPr lang="en-US" sz="1299">
                <a:solidFill>
                  <a:srgbClr val="FFFFFF"/>
                </a:solidFill>
                <a:latin typeface="Glacial Indifference"/>
                <a:ea typeface="Glacial Indifference"/>
                <a:cs typeface="Glacial Indifference"/>
                <a:sym typeface="Glacial Indifference"/>
              </a:rPr>
              <a:t>d, this can lead to an impact on their education. When a young person is worried about how they will be treated based on how they identify, their education might not always be their main focus. Some students might avoid taking part in their lessons, find it hard to concentrate, or even miss school altogether if they do not feel comfortable at school.</a:t>
            </a:r>
          </a:p>
          <a:p>
            <a:pPr algn="ctr">
              <a:lnSpc>
                <a:spcPts val="1819"/>
              </a:lnSpc>
            </a:pPr>
            <a:r>
              <a:rPr lang="en-US" sz="1299">
                <a:solidFill>
                  <a:srgbClr val="FFFFFF"/>
                </a:solidFill>
                <a:latin typeface="Glacial Indifference"/>
                <a:ea typeface="Glacial Indifference"/>
                <a:cs typeface="Glacial Indifference"/>
                <a:sym typeface="Glacial Indifference"/>
              </a:rPr>
              <a:t>Research by Kosciw et al. (2020) found that LGBTQ+ Pupils who attended schools with less supportive environments reported poorer educational outcomes than those in settings that were more inclusive. This shows how important it is for schools to create a safe and supporting environment where all young people feel safe, valued and respected.When young people feel safe, they are more likely to attend school regularly and participate better in their learning.</a:t>
            </a:r>
          </a:p>
          <a:p>
            <a:pPr algn="ctr">
              <a:lnSpc>
                <a:spcPts val="1819"/>
              </a:lnSpc>
            </a:pPr>
          </a:p>
        </p:txBody>
      </p:sp>
      <p:sp>
        <p:nvSpPr>
          <p:cNvPr name="TextBox 9" id="9"/>
          <p:cNvSpPr txBox="true"/>
          <p:nvPr/>
        </p:nvSpPr>
        <p:spPr>
          <a:xfrm rot="0">
            <a:off x="376606" y="8282650"/>
            <a:ext cx="6806789" cy="1874520"/>
          </a:xfrm>
          <a:prstGeom prst="rect">
            <a:avLst/>
          </a:prstGeom>
        </p:spPr>
        <p:txBody>
          <a:bodyPr anchor="t" rtlCol="false" tIns="0" lIns="0" bIns="0" rIns="0">
            <a:spAutoFit/>
          </a:bodyPr>
          <a:lstStyle/>
          <a:p>
            <a:pPr algn="ctr">
              <a:lnSpc>
                <a:spcPts val="1679"/>
              </a:lnSpc>
            </a:pPr>
            <a:r>
              <a:rPr lang="en-US" sz="1200">
                <a:solidFill>
                  <a:srgbClr val="FFFFFF"/>
                </a:solidFill>
                <a:latin typeface="Glacial Indifference"/>
                <a:ea typeface="Glacial Indifference"/>
                <a:cs typeface="Glacial Indifference"/>
                <a:sym typeface="Glacial Indifference"/>
              </a:rPr>
              <a:t>How</a:t>
            </a:r>
            <a:r>
              <a:rPr lang="en-US" sz="1200">
                <a:solidFill>
                  <a:srgbClr val="FFFFFF"/>
                </a:solidFill>
                <a:latin typeface="Glacial Indifference"/>
                <a:ea typeface="Glacial Indifference"/>
                <a:cs typeface="Glacial Indifference"/>
                <a:sym typeface="Glacial Indifference"/>
              </a:rPr>
              <a:t>ever, not all of these barr</a:t>
            </a:r>
            <a:r>
              <a:rPr lang="en-US" sz="1200">
                <a:solidFill>
                  <a:srgbClr val="FFFFFF"/>
                </a:solidFill>
                <a:latin typeface="Glacial Indifference"/>
                <a:ea typeface="Glacial Indifference"/>
                <a:cs typeface="Glacial Indifference"/>
                <a:sym typeface="Glacial Indifference"/>
              </a:rPr>
              <a:t>iers come from other pupils. Even the school environment can make LGBTQ+ pupils feel excluded. For example, if lessons and resources only include examples of heterosexual relationships or traditional family structures without acknowledging LGBTQ+ relationships and families, it can make it difficult for young people to see people like them reflected in their learning.</a:t>
            </a:r>
          </a:p>
          <a:p>
            <a:pPr algn="ctr">
              <a:lnSpc>
                <a:spcPts val="1679"/>
              </a:lnSpc>
            </a:pPr>
            <a:r>
              <a:rPr lang="en-US" sz="1200">
                <a:solidFill>
                  <a:srgbClr val="FFFFFF"/>
                </a:solidFill>
                <a:latin typeface="Glacial Indifference"/>
                <a:ea typeface="Glacial Indifference"/>
                <a:cs typeface="Glacial Indifference"/>
                <a:sym typeface="Glacial Indifference"/>
              </a:rPr>
              <a:t>A lack of representation in lessons can also send the wrong type of message that LGBTQ+ people are “less important” or “shouldn’t be discussed”. There is also the case that some teachers might feel unsure when to talk about LGBTQ+ topics, possibly due to a lack of confidence on the topics or lack of training, meaning that opportunities for inclusion in lessons are missed.</a:t>
            </a:r>
          </a:p>
          <a:p>
            <a:pPr algn="ctr">
              <a:lnSpc>
                <a:spcPts val="1679"/>
              </a:lnSpc>
            </a:pP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C0A0FF"/>
        </a:solidFill>
      </p:bgPr>
    </p:bg>
    <p:spTree>
      <p:nvGrpSpPr>
        <p:cNvPr id="1" name=""/>
        <p:cNvGrpSpPr/>
        <p:nvPr/>
      </p:nvGrpSpPr>
      <p:grpSpPr>
        <a:xfrm>
          <a:off x="0" y="0"/>
          <a:ext cx="0" cy="0"/>
          <a:chOff x="0" y="0"/>
          <a:chExt cx="0" cy="0"/>
        </a:xfrm>
      </p:grpSpPr>
      <p:sp>
        <p:nvSpPr>
          <p:cNvPr name="Freeform 2" id="2"/>
          <p:cNvSpPr/>
          <p:nvPr/>
        </p:nvSpPr>
        <p:spPr>
          <a:xfrm flipH="false" flipV="false" rot="4328895">
            <a:off x="-1176330" y="8817852"/>
            <a:ext cx="3024000" cy="4059730"/>
          </a:xfrm>
          <a:custGeom>
            <a:avLst/>
            <a:gdLst/>
            <a:ahLst/>
            <a:cxnLst/>
            <a:rect r="r" b="b" t="t" l="l"/>
            <a:pathLst>
              <a:path h="4059730" w="3024000">
                <a:moveTo>
                  <a:pt x="0" y="0"/>
                </a:moveTo>
                <a:lnTo>
                  <a:pt x="3024000" y="0"/>
                </a:lnTo>
                <a:lnTo>
                  <a:pt x="3024000" y="4059730"/>
                </a:lnTo>
                <a:lnTo>
                  <a:pt x="0" y="405973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5400000">
            <a:off x="4773246" y="7905246"/>
            <a:ext cx="3024000" cy="2549508"/>
          </a:xfrm>
          <a:custGeom>
            <a:avLst/>
            <a:gdLst/>
            <a:ahLst/>
            <a:cxnLst/>
            <a:rect r="r" b="b" t="t" l="l"/>
            <a:pathLst>
              <a:path h="2549508" w="3024000">
                <a:moveTo>
                  <a:pt x="0" y="0"/>
                </a:moveTo>
                <a:lnTo>
                  <a:pt x="3024000" y="0"/>
                </a:lnTo>
                <a:lnTo>
                  <a:pt x="3024000" y="2549508"/>
                </a:lnTo>
                <a:lnTo>
                  <a:pt x="0" y="254950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548355" y="-1256713"/>
            <a:ext cx="3024000" cy="3144045"/>
          </a:xfrm>
          <a:custGeom>
            <a:avLst/>
            <a:gdLst/>
            <a:ahLst/>
            <a:cxnLst/>
            <a:rect r="r" b="b" t="t" l="l"/>
            <a:pathLst>
              <a:path h="3144045" w="3024000">
                <a:moveTo>
                  <a:pt x="0" y="0"/>
                </a:moveTo>
                <a:lnTo>
                  <a:pt x="3024000" y="0"/>
                </a:lnTo>
                <a:lnTo>
                  <a:pt x="3024000" y="3144046"/>
                </a:lnTo>
                <a:lnTo>
                  <a:pt x="0" y="314404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5" id="5"/>
          <p:cNvSpPr txBox="true"/>
          <p:nvPr/>
        </p:nvSpPr>
        <p:spPr>
          <a:xfrm rot="0">
            <a:off x="153243" y="248635"/>
            <a:ext cx="7253514" cy="1251585"/>
          </a:xfrm>
          <a:prstGeom prst="rect">
            <a:avLst/>
          </a:prstGeom>
        </p:spPr>
        <p:txBody>
          <a:bodyPr anchor="t" rtlCol="false" tIns="0" lIns="0" bIns="0" rIns="0">
            <a:spAutoFit/>
          </a:bodyPr>
          <a:lstStyle/>
          <a:p>
            <a:pPr algn="ctr" marL="0" indent="0" lvl="0">
              <a:lnSpc>
                <a:spcPts val="5040"/>
              </a:lnSpc>
              <a:spcBef>
                <a:spcPct val="0"/>
              </a:spcBef>
            </a:pPr>
            <a:r>
              <a:rPr lang="en-US" sz="3600" strike="noStrike" u="none">
                <a:solidFill>
                  <a:srgbClr val="FFFFFF"/>
                </a:solidFill>
                <a:latin typeface="Gagalin"/>
                <a:ea typeface="Gagalin"/>
                <a:cs typeface="Gagalin"/>
                <a:sym typeface="Gagalin"/>
              </a:rPr>
              <a:t>Legislation, Policy and Safeguarding</a:t>
            </a:r>
          </a:p>
        </p:txBody>
      </p:sp>
      <p:sp>
        <p:nvSpPr>
          <p:cNvPr name="TextBox 6" id="6"/>
          <p:cNvSpPr txBox="true"/>
          <p:nvPr/>
        </p:nvSpPr>
        <p:spPr>
          <a:xfrm rot="0">
            <a:off x="311109" y="1713260"/>
            <a:ext cx="3468891" cy="4953635"/>
          </a:xfrm>
          <a:prstGeom prst="rect">
            <a:avLst/>
          </a:prstGeom>
        </p:spPr>
        <p:txBody>
          <a:bodyPr anchor="t" rtlCol="false" tIns="0" lIns="0" bIns="0" rIns="0">
            <a:spAutoFit/>
          </a:bodyPr>
          <a:lstStyle/>
          <a:p>
            <a:pPr algn="ctr">
              <a:lnSpc>
                <a:spcPts val="1539"/>
              </a:lnSpc>
            </a:pPr>
            <a:r>
              <a:rPr lang="en-US" sz="1099">
                <a:solidFill>
                  <a:srgbClr val="FFFFFF"/>
                </a:solidFill>
                <a:latin typeface="Glacial Indifference"/>
                <a:ea typeface="Glacial Indifference"/>
                <a:cs typeface="Glacial Indifference"/>
                <a:sym typeface="Glacial Indifference"/>
              </a:rPr>
              <a:t>Despite the improvements that</a:t>
            </a:r>
            <a:r>
              <a:rPr lang="en-US" sz="1099">
                <a:solidFill>
                  <a:srgbClr val="FFFFFF"/>
                </a:solidFill>
                <a:latin typeface="Glacial Indifference"/>
                <a:ea typeface="Glacial Indifference"/>
                <a:cs typeface="Glacial Indifference"/>
                <a:sym typeface="Glacial Indifference"/>
              </a:rPr>
              <a:t> still need to be made, several pieces of legislation and guidance have been introduced to support and protect LGBTQ+ young people. One of the most significant is the Equality Act 2010, which brought together and strengthened previous anti-discrimination laws. The Act protects individuals from discrimination o</a:t>
            </a:r>
            <a:r>
              <a:rPr lang="en-US" sz="1099">
                <a:solidFill>
                  <a:srgbClr val="FFFFFF"/>
                </a:solidFill>
                <a:latin typeface="Glacial Indifference"/>
                <a:ea typeface="Glacial Indifference"/>
                <a:cs typeface="Glacial Indifference"/>
                <a:sym typeface="Glacial Indifference"/>
              </a:rPr>
              <a:t>n the basis of protected characteristics, including sexual orientation and gender reassignment. Within schools, this means that LGBTQ+ pupils should not be treated unfairly, excluded from opportunities, or subjected to harassment because of their identity. The legislation also places responsibilities on educational institutions to promote equality and prevent discrimination.</a:t>
            </a:r>
          </a:p>
          <a:p>
            <a:pPr algn="ctr">
              <a:lnSpc>
                <a:spcPts val="1539"/>
              </a:lnSpc>
            </a:pPr>
            <a:r>
              <a:rPr lang="en-US" sz="1099">
                <a:solidFill>
                  <a:srgbClr val="FFFFFF"/>
                </a:solidFill>
                <a:latin typeface="Glacial Indifference"/>
                <a:ea typeface="Glacial Indifference"/>
                <a:cs typeface="Glacial Indifference"/>
                <a:sym typeface="Glacial Indifference"/>
              </a:rPr>
              <a:t>In Wales, the Additional Learning Needs and Education Tribunal (Wales) Act 2018 provides support for learners who require additional assistance to access education. Although the Act is not specifically targeted at LGBTQ+ young people, it is particularly relevant as LGBTQ+ pupils are statistically more likely to experience mental health difficulties as a result of bullying, discrimination, or social exclusion. Where these difficulties create barriers to learning, schools may provide support through an Individual Development Plan (IDP), helping students access the assistance they need to succeed.</a:t>
            </a:r>
          </a:p>
          <a:p>
            <a:pPr algn="ctr">
              <a:lnSpc>
                <a:spcPts val="1539"/>
              </a:lnSpc>
            </a:pPr>
          </a:p>
        </p:txBody>
      </p:sp>
      <p:sp>
        <p:nvSpPr>
          <p:cNvPr name="TextBox 7" id="7"/>
          <p:cNvSpPr txBox="true"/>
          <p:nvPr/>
        </p:nvSpPr>
        <p:spPr>
          <a:xfrm rot="0">
            <a:off x="4058361" y="1722785"/>
            <a:ext cx="3125034" cy="4794250"/>
          </a:xfrm>
          <a:prstGeom prst="rect">
            <a:avLst/>
          </a:prstGeom>
        </p:spPr>
        <p:txBody>
          <a:bodyPr anchor="t" rtlCol="false" tIns="0" lIns="0" bIns="0" rIns="0">
            <a:spAutoFit/>
          </a:bodyPr>
          <a:lstStyle/>
          <a:p>
            <a:pPr algn="ctr">
              <a:lnSpc>
                <a:spcPts val="1399"/>
              </a:lnSpc>
            </a:pPr>
            <a:r>
              <a:rPr lang="en-US" sz="999">
                <a:solidFill>
                  <a:srgbClr val="FFFFFF"/>
                </a:solidFill>
                <a:latin typeface="Glacial Indifference"/>
                <a:ea typeface="Glacial Indifference"/>
                <a:cs typeface="Glacial Indifference"/>
                <a:sym typeface="Glacial Indifference"/>
              </a:rPr>
              <a:t>Another imp</a:t>
            </a:r>
            <a:r>
              <a:rPr lang="en-US" sz="999">
                <a:solidFill>
                  <a:srgbClr val="FFFFFF"/>
                </a:solidFill>
                <a:latin typeface="Glacial Indifference"/>
                <a:ea typeface="Glacial Indifference"/>
                <a:cs typeface="Glacial Indifference"/>
                <a:sym typeface="Glacial Indifference"/>
              </a:rPr>
              <a:t>ortant development is the introduction of Relationships and Sexuality Education (RSE) within the Curriculum for Wales. RSE requires schools to provide age-appropriate e</a:t>
            </a:r>
            <a:r>
              <a:rPr lang="en-US" sz="999">
                <a:solidFill>
                  <a:srgbClr val="FFFFFF"/>
                </a:solidFill>
                <a:latin typeface="Glacial Indifference"/>
                <a:ea typeface="Glacial Indifference"/>
                <a:cs typeface="Glacial Indifference"/>
                <a:sym typeface="Glacial Indifference"/>
              </a:rPr>
              <a:t>ducation about relationships, sexuality, gender, and diversity. This helps challenge stereotypes, reduce prejudice, and promote understanding among pupils. It also provides LGBTQ+ young people with opportunities to see their identities represented within the curriculum, which can help foster a sense of belonging and self-acceptance.</a:t>
            </a:r>
          </a:p>
          <a:p>
            <a:pPr algn="ctr">
              <a:lnSpc>
                <a:spcPts val="1399"/>
              </a:lnSpc>
            </a:pPr>
            <a:r>
              <a:rPr lang="en-US" sz="999">
                <a:solidFill>
                  <a:srgbClr val="FFFFFF"/>
                </a:solidFill>
                <a:latin typeface="Glacial Indifference"/>
                <a:ea typeface="Glacial Indifference"/>
                <a:cs typeface="Glacial Indifference"/>
                <a:sym typeface="Glacial Indifference"/>
              </a:rPr>
              <a:t>The Human Rights Act 1998 also plays an important role in protecting LGBTQ+ students. The Act incorporates the rights contained within the European Convention on Human Rights into UK law and protects fundamental freedoms such as the right to respect for private and family life, freedom of expression, and protection from discrimination. These rights support LGBTQ+ young people in being able to express their identity safely and without unfair treatment.</a:t>
            </a:r>
          </a:p>
          <a:p>
            <a:pPr algn="ctr">
              <a:lnSpc>
                <a:spcPts val="1399"/>
              </a:lnSpc>
            </a:pPr>
            <a:r>
              <a:rPr lang="en-US" sz="999">
                <a:solidFill>
                  <a:srgbClr val="FFFFFF"/>
                </a:solidFill>
                <a:latin typeface="Glacial Indifference"/>
                <a:ea typeface="Glacial Indifference"/>
                <a:cs typeface="Glacial Indifference"/>
                <a:sym typeface="Glacial Indifference"/>
              </a:rPr>
              <a:t>Schools are also guided by the Education Act 2002, which places a duty on schools to safeguard and promote the welfare of children. This responsibility extends to protecting pupils from bullying, discrimination, and harm. As LGBTQ+ students may face higher levels of bullying than their peers, schools have a duty to take proactive steps to ensure that all students feel safe and supported within the learning environment.</a:t>
            </a:r>
          </a:p>
          <a:p>
            <a:pPr algn="ctr">
              <a:lnSpc>
                <a:spcPts val="1399"/>
              </a:lnSpc>
            </a:pPr>
          </a:p>
        </p:txBody>
      </p:sp>
      <p:sp>
        <p:nvSpPr>
          <p:cNvPr name="TextBox 8" id="8"/>
          <p:cNvSpPr txBox="true"/>
          <p:nvPr/>
        </p:nvSpPr>
        <p:spPr>
          <a:xfrm rot="0">
            <a:off x="335670" y="6638320"/>
            <a:ext cx="6888660" cy="3707765"/>
          </a:xfrm>
          <a:prstGeom prst="rect">
            <a:avLst/>
          </a:prstGeom>
        </p:spPr>
        <p:txBody>
          <a:bodyPr anchor="t" rtlCol="false" tIns="0" lIns="0" bIns="0" rIns="0">
            <a:spAutoFit/>
          </a:bodyPr>
          <a:lstStyle/>
          <a:p>
            <a:pPr algn="ctr">
              <a:lnSpc>
                <a:spcPts val="1959"/>
              </a:lnSpc>
            </a:pPr>
            <a:r>
              <a:rPr lang="en-US" sz="1399">
                <a:solidFill>
                  <a:srgbClr val="FFFFFF"/>
                </a:solidFill>
                <a:latin typeface="Glacial Indifference"/>
                <a:ea typeface="Glacial Indifference"/>
                <a:cs typeface="Glacial Indifference"/>
                <a:sym typeface="Glacial Indifference"/>
              </a:rPr>
              <a:t>In Wal</a:t>
            </a:r>
            <a:r>
              <a:rPr lang="en-US" sz="1399">
                <a:solidFill>
                  <a:srgbClr val="FFFFFF"/>
                </a:solidFill>
                <a:latin typeface="Glacial Indifference"/>
                <a:ea typeface="Glacial Indifference"/>
                <a:cs typeface="Glacial Indifference"/>
                <a:sym typeface="Glacial Indifference"/>
              </a:rPr>
              <a:t>es, the Curriculum and Assessment (Wal</a:t>
            </a:r>
            <a:r>
              <a:rPr lang="en-US" sz="1399">
                <a:solidFill>
                  <a:srgbClr val="FFFFFF"/>
                </a:solidFill>
                <a:latin typeface="Glacial Indifference"/>
                <a:ea typeface="Glacial Indifference"/>
                <a:cs typeface="Glacial Indifference"/>
                <a:sym typeface="Glacial Indifference"/>
              </a:rPr>
              <a:t>es) Act 2021 further supports inclusion by requiring schools to develop a curriculum that reflects diversity and promotes equity. The legislation underpins the mandatory inclusion of Relationships and Sexuality Education and encourages schools to recognise and celebrate the diverse identities and experiences of all learners, including those from LGBTQ+ communities.</a:t>
            </a:r>
          </a:p>
          <a:p>
            <a:pPr algn="ctr">
              <a:lnSpc>
                <a:spcPts val="1959"/>
              </a:lnSpc>
            </a:pPr>
            <a:r>
              <a:rPr lang="en-US" sz="1399">
                <a:solidFill>
                  <a:srgbClr val="FFFFFF"/>
                </a:solidFill>
                <a:latin typeface="Glacial Indifference"/>
                <a:ea typeface="Glacial Indifference"/>
                <a:cs typeface="Glacial Indifference"/>
                <a:sym typeface="Glacial Indifference"/>
              </a:rPr>
              <a:t>Finally, the United Nations's United Nations Convention on the Rights of the Child (UNCRC) provides a broader international framework for protecting young people. While it is not specifically focused on LGBTQ+ individuals, it establishes that every child has the right to education, safety, respect, participation, and protection from discrimination. Articles 2, 12, 19, and 28 are particularly relevant, as they emphasise equality, the right to be heard, protection from harm, and access to education. Together, these laws and frameworks create a strong legal foundation for supporting LGBTQ+ pupils, promoting inclusion, and ensuring that all young people are able to learn in environments where they feel safe, valued, and respected.</a:t>
            </a:r>
          </a:p>
          <a:p>
            <a:pPr algn="ctr">
              <a:lnSpc>
                <a:spcPts val="1959"/>
              </a:lnSpc>
            </a:pP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C0A0FF"/>
        </a:solidFill>
      </p:bgPr>
    </p:bg>
    <p:spTree>
      <p:nvGrpSpPr>
        <p:cNvPr id="1" name=""/>
        <p:cNvGrpSpPr/>
        <p:nvPr/>
      </p:nvGrpSpPr>
      <p:grpSpPr>
        <a:xfrm>
          <a:off x="0" y="0"/>
          <a:ext cx="0" cy="0"/>
          <a:chOff x="0" y="0"/>
          <a:chExt cx="0" cy="0"/>
        </a:xfrm>
      </p:grpSpPr>
      <p:sp>
        <p:nvSpPr>
          <p:cNvPr name="Freeform 2" id="2"/>
          <p:cNvSpPr/>
          <p:nvPr/>
        </p:nvSpPr>
        <p:spPr>
          <a:xfrm flipH="false" flipV="false" rot="0">
            <a:off x="1512000" y="4898102"/>
            <a:ext cx="6048000" cy="5773091"/>
          </a:xfrm>
          <a:custGeom>
            <a:avLst/>
            <a:gdLst/>
            <a:ahLst/>
            <a:cxnLst/>
            <a:rect r="r" b="b" t="t" l="l"/>
            <a:pathLst>
              <a:path h="5773091" w="6048000">
                <a:moveTo>
                  <a:pt x="0" y="0"/>
                </a:moveTo>
                <a:lnTo>
                  <a:pt x="6048000" y="0"/>
                </a:lnTo>
                <a:lnTo>
                  <a:pt x="6048000" y="5773091"/>
                </a:lnTo>
                <a:lnTo>
                  <a:pt x="0" y="5773091"/>
                </a:lnTo>
                <a:lnTo>
                  <a:pt x="0" y="0"/>
                </a:lnTo>
                <a:close/>
              </a:path>
            </a:pathLst>
          </a:custGeom>
          <a:blipFill>
            <a:blip r:embed="rId2"/>
            <a:stretch>
              <a:fillRect l="0" t="0" r="0" b="0"/>
            </a:stretch>
          </a:blipFill>
        </p:spPr>
      </p:sp>
      <p:sp>
        <p:nvSpPr>
          <p:cNvPr name="Freeform 3" id="3"/>
          <p:cNvSpPr/>
          <p:nvPr/>
        </p:nvSpPr>
        <p:spPr>
          <a:xfrm flipH="false" flipV="false" rot="5400000">
            <a:off x="-747399" y="747399"/>
            <a:ext cx="4671245" cy="3176447"/>
          </a:xfrm>
          <a:custGeom>
            <a:avLst/>
            <a:gdLst/>
            <a:ahLst/>
            <a:cxnLst/>
            <a:rect r="r" b="b" t="t" l="l"/>
            <a:pathLst>
              <a:path h="3176447" w="4671245">
                <a:moveTo>
                  <a:pt x="0" y="0"/>
                </a:moveTo>
                <a:lnTo>
                  <a:pt x="4671245" y="0"/>
                </a:lnTo>
                <a:lnTo>
                  <a:pt x="4671245" y="3176447"/>
                </a:lnTo>
                <a:lnTo>
                  <a:pt x="0" y="3176447"/>
                </a:lnTo>
                <a:lnTo>
                  <a:pt x="0" y="0"/>
                </a:lnTo>
                <a:close/>
              </a:path>
            </a:pathLst>
          </a:custGeom>
          <a:blipFill>
            <a:blip r:embed="rId3"/>
            <a:stretch>
              <a:fillRect l="0" t="0" r="0" b="0"/>
            </a:stretch>
          </a:blipFill>
        </p:spPr>
      </p:sp>
      <p:sp>
        <p:nvSpPr>
          <p:cNvPr name="Freeform 4" id="4"/>
          <p:cNvSpPr/>
          <p:nvPr/>
        </p:nvSpPr>
        <p:spPr>
          <a:xfrm flipH="false" flipV="false" rot="0">
            <a:off x="5913658" y="197223"/>
            <a:ext cx="1269736" cy="2138400"/>
          </a:xfrm>
          <a:custGeom>
            <a:avLst/>
            <a:gdLst/>
            <a:ahLst/>
            <a:cxnLst/>
            <a:rect r="r" b="b" t="t" l="l"/>
            <a:pathLst>
              <a:path h="2138400" w="1269736">
                <a:moveTo>
                  <a:pt x="0" y="0"/>
                </a:moveTo>
                <a:lnTo>
                  <a:pt x="1269736" y="0"/>
                </a:lnTo>
                <a:lnTo>
                  <a:pt x="1269736" y="2138400"/>
                </a:lnTo>
                <a:lnTo>
                  <a:pt x="0" y="21384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0" y="0"/>
            <a:ext cx="7560000" cy="2760087"/>
          </a:xfrm>
          <a:custGeom>
            <a:avLst/>
            <a:gdLst/>
            <a:ahLst/>
            <a:cxnLst/>
            <a:rect r="r" b="b" t="t" l="l"/>
            <a:pathLst>
              <a:path h="2760087" w="7560000">
                <a:moveTo>
                  <a:pt x="0" y="0"/>
                </a:moveTo>
                <a:lnTo>
                  <a:pt x="7560000" y="0"/>
                </a:lnTo>
                <a:lnTo>
                  <a:pt x="7560000" y="2760087"/>
                </a:lnTo>
                <a:lnTo>
                  <a:pt x="0" y="2760087"/>
                </a:lnTo>
                <a:lnTo>
                  <a:pt x="0" y="0"/>
                </a:lnTo>
                <a:close/>
              </a:path>
            </a:pathLst>
          </a:custGeom>
          <a:blipFill>
            <a:blip r:embed="rId6"/>
            <a:stretch>
              <a:fillRect l="0" t="-12500" r="0" b="-12500"/>
            </a:stretch>
          </a:blipFill>
        </p:spPr>
      </p:sp>
      <p:sp>
        <p:nvSpPr>
          <p:cNvPr name="TextBox 6" id="6"/>
          <p:cNvSpPr txBox="true"/>
          <p:nvPr/>
        </p:nvSpPr>
        <p:spPr>
          <a:xfrm rot="0">
            <a:off x="153243" y="248635"/>
            <a:ext cx="7253514" cy="613410"/>
          </a:xfrm>
          <a:prstGeom prst="rect">
            <a:avLst/>
          </a:prstGeom>
        </p:spPr>
        <p:txBody>
          <a:bodyPr anchor="t" rtlCol="false" tIns="0" lIns="0" bIns="0" rIns="0">
            <a:spAutoFit/>
          </a:bodyPr>
          <a:lstStyle/>
          <a:p>
            <a:pPr algn="ctr" marL="0" indent="0" lvl="0">
              <a:lnSpc>
                <a:spcPts val="5040"/>
              </a:lnSpc>
              <a:spcBef>
                <a:spcPct val="0"/>
              </a:spcBef>
            </a:pPr>
            <a:r>
              <a:rPr lang="en-US" sz="3600" strike="noStrike" u="none">
                <a:solidFill>
                  <a:srgbClr val="FFFFFF"/>
                </a:solidFill>
                <a:latin typeface="Gagalin"/>
                <a:ea typeface="Gagalin"/>
                <a:cs typeface="Gagalin"/>
                <a:sym typeface="Gagalin"/>
              </a:rPr>
              <a:t>Conclusion</a:t>
            </a:r>
          </a:p>
        </p:txBody>
      </p:sp>
      <p:sp>
        <p:nvSpPr>
          <p:cNvPr name="TextBox 7" id="7"/>
          <p:cNvSpPr txBox="true"/>
          <p:nvPr/>
        </p:nvSpPr>
        <p:spPr>
          <a:xfrm rot="0">
            <a:off x="311109" y="2721987"/>
            <a:ext cx="3468891" cy="6350635"/>
          </a:xfrm>
          <a:prstGeom prst="rect">
            <a:avLst/>
          </a:prstGeom>
        </p:spPr>
        <p:txBody>
          <a:bodyPr anchor="t" rtlCol="false" tIns="0" lIns="0" bIns="0" rIns="0">
            <a:spAutoFit/>
          </a:bodyPr>
          <a:lstStyle/>
          <a:p>
            <a:pPr algn="ctr">
              <a:lnSpc>
                <a:spcPts val="2239"/>
              </a:lnSpc>
            </a:pPr>
            <a:r>
              <a:rPr lang="en-US" sz="1599">
                <a:solidFill>
                  <a:srgbClr val="FFFFFF"/>
                </a:solidFill>
                <a:latin typeface="Glacial Indifference"/>
                <a:ea typeface="Glacial Indifference"/>
                <a:cs typeface="Glacial Indifference"/>
                <a:sym typeface="Glacial Indifference"/>
              </a:rPr>
              <a:t>Supporting LGBTQ+ pupils is an important par</a:t>
            </a:r>
            <a:r>
              <a:rPr lang="en-US" sz="1599">
                <a:solidFill>
                  <a:srgbClr val="FFFFFF"/>
                </a:solidFill>
                <a:latin typeface="Glacial Indifference"/>
                <a:ea typeface="Glacial Indifference"/>
                <a:cs typeface="Glacial Indifference"/>
                <a:sym typeface="Glacial Indifference"/>
              </a:rPr>
              <a:t>t of a teacher’s role in creating a safe, inclusive, and welcoming school environment. As this leaflet has shown, many LGBTQ+ young people continue to face challenges such as bullying, discrimination,</a:t>
            </a:r>
            <a:r>
              <a:rPr lang="en-US" sz="1599">
                <a:solidFill>
                  <a:srgbClr val="FFFFFF"/>
                </a:solidFill>
                <a:latin typeface="Glacial Indifference"/>
                <a:ea typeface="Glacial Indifference"/>
                <a:cs typeface="Glacial Indifference"/>
                <a:sym typeface="Glacial Indifference"/>
              </a:rPr>
              <a:t> social exclusion, and poor mental health. These experiences can have a significant impact on their confidence, wellbeing, and educational achievement, particularly during adolescence when young people are developing their identities and trying to understand who they are. Teachers are in a unique position to make a positive difference in the lives of LGBTQ+ pupils. Through inclusive practice, positive representation, challenging discriminatory behaviour, and creating opportunities for open discussion, teachers can help pupils feel accepted and valued for who they are. </a:t>
            </a:r>
          </a:p>
        </p:txBody>
      </p:sp>
      <p:sp>
        <p:nvSpPr>
          <p:cNvPr name="TextBox 8" id="8"/>
          <p:cNvSpPr txBox="true"/>
          <p:nvPr/>
        </p:nvSpPr>
        <p:spPr>
          <a:xfrm rot="0">
            <a:off x="4058361" y="2721987"/>
            <a:ext cx="3125034" cy="6350635"/>
          </a:xfrm>
          <a:prstGeom prst="rect">
            <a:avLst/>
          </a:prstGeom>
        </p:spPr>
        <p:txBody>
          <a:bodyPr anchor="t" rtlCol="false" tIns="0" lIns="0" bIns="0" rIns="0">
            <a:spAutoFit/>
          </a:bodyPr>
          <a:lstStyle/>
          <a:p>
            <a:pPr algn="ctr">
              <a:lnSpc>
                <a:spcPts val="2239"/>
              </a:lnSpc>
            </a:pPr>
            <a:r>
              <a:rPr lang="en-US" sz="1599">
                <a:solidFill>
                  <a:srgbClr val="FFFFFF"/>
                </a:solidFill>
                <a:latin typeface="Glacial Indifference"/>
                <a:ea typeface="Glacial Indifference"/>
                <a:cs typeface="Glacial Indifference"/>
                <a:sym typeface="Glacial Indifference"/>
              </a:rPr>
              <a:t>Sm</a:t>
            </a:r>
            <a:r>
              <a:rPr lang="en-US" sz="1599">
                <a:solidFill>
                  <a:srgbClr val="FFFFFF"/>
                </a:solidFill>
                <a:latin typeface="Glacial Indifference"/>
                <a:ea typeface="Glacial Indifference"/>
                <a:cs typeface="Glacial Indifference"/>
                <a:sym typeface="Glacial Indifference"/>
              </a:rPr>
              <a:t>all actions, such as using inclusive </a:t>
            </a:r>
            <a:r>
              <a:rPr lang="en-US" sz="1599">
                <a:solidFill>
                  <a:srgbClr val="FFFFFF"/>
                </a:solidFill>
                <a:latin typeface="Glacial Indifference"/>
                <a:ea typeface="Glacial Indifference"/>
                <a:cs typeface="Glacial Indifference"/>
                <a:sym typeface="Glacial Indifference"/>
              </a:rPr>
              <a:t>language, addressing prejudice when it occurs, and ensuring diverse identities are represented within lessons, can have a lasting impact on a young person's sense of belonging. While legislation and school policies provide an important framework for protecting LGBTQ+ students, it is the everyday actions of teachers and school staff that often make the greatest difference. When young people feel safe, respected, and supported, they are more likely to engage in their learning, build positive relationships, and achieve their full potential. Ultimately, creating an inclusive school culture benefits not only LGBTQ+ pupils but the entire school community by promoting respect, understanding, and equality for all.</a:t>
            </a:r>
          </a:p>
        </p:txBody>
      </p:sp>
    </p:spTree>
  </p:cSld>
  <p:clrMapOvr>
    <a:masterClrMapping/>
  </p:clrMapOvr>
</p:sld>
</file>

<file path=ppt/slides/slide8.xml><?xml version="1.0" encoding="utf-8"?>
<p:sld xmlns:p="http://schemas.openxmlformats.org/presentationml/2006/main" xmlns:a="http://schemas.openxmlformats.org/drawingml/2006/main">
  <p:cSld>
    <p:bg>
      <p:bgPr>
        <a:solidFill>
          <a:srgbClr val="C0A0FF"/>
        </a:solidFill>
      </p:bgPr>
    </p:bg>
    <p:spTree>
      <p:nvGrpSpPr>
        <p:cNvPr id="1" name=""/>
        <p:cNvGrpSpPr/>
        <p:nvPr/>
      </p:nvGrpSpPr>
      <p:grpSpPr>
        <a:xfrm>
          <a:off x="0" y="0"/>
          <a:ext cx="0" cy="0"/>
          <a:chOff x="0" y="0"/>
          <a:chExt cx="0" cy="0"/>
        </a:xfrm>
      </p:grpSpPr>
      <p:sp>
        <p:nvSpPr>
          <p:cNvPr name="TextBox 2" id="2"/>
          <p:cNvSpPr txBox="true"/>
          <p:nvPr/>
        </p:nvSpPr>
        <p:spPr>
          <a:xfrm rot="0">
            <a:off x="153243" y="265009"/>
            <a:ext cx="7253514" cy="613410"/>
          </a:xfrm>
          <a:prstGeom prst="rect">
            <a:avLst/>
          </a:prstGeom>
        </p:spPr>
        <p:txBody>
          <a:bodyPr anchor="t" rtlCol="false" tIns="0" lIns="0" bIns="0" rIns="0">
            <a:spAutoFit/>
          </a:bodyPr>
          <a:lstStyle/>
          <a:p>
            <a:pPr algn="ctr" marL="0" indent="0" lvl="0">
              <a:lnSpc>
                <a:spcPts val="5040"/>
              </a:lnSpc>
              <a:spcBef>
                <a:spcPct val="0"/>
              </a:spcBef>
            </a:pPr>
            <a:r>
              <a:rPr lang="en-US" sz="3600" strike="noStrike" u="none">
                <a:solidFill>
                  <a:srgbClr val="FFFFFF"/>
                </a:solidFill>
                <a:latin typeface="Gagalin"/>
                <a:ea typeface="Gagalin"/>
                <a:cs typeface="Gagalin"/>
                <a:sym typeface="Gagalin"/>
              </a:rPr>
              <a:t>References</a:t>
            </a:r>
          </a:p>
        </p:txBody>
      </p:sp>
      <p:sp>
        <p:nvSpPr>
          <p:cNvPr name="TextBox 3" id="3"/>
          <p:cNvSpPr txBox="true"/>
          <p:nvPr/>
        </p:nvSpPr>
        <p:spPr>
          <a:xfrm rot="0">
            <a:off x="382481" y="1028104"/>
            <a:ext cx="6795037" cy="8719820"/>
          </a:xfrm>
          <a:prstGeom prst="rect">
            <a:avLst/>
          </a:prstGeom>
        </p:spPr>
        <p:txBody>
          <a:bodyPr anchor="t" rtlCol="false" tIns="0" lIns="0" bIns="0" rIns="0">
            <a:spAutoFit/>
          </a:bodyPr>
          <a:lstStyle/>
          <a:p>
            <a:pPr algn="ctr">
              <a:lnSpc>
                <a:spcPts val="1260"/>
              </a:lnSpc>
            </a:pPr>
            <a:r>
              <a:rPr lang="en-US" sz="900">
                <a:solidFill>
                  <a:srgbClr val="FFFFFF"/>
                </a:solidFill>
                <a:latin typeface="Glacial Indifference"/>
                <a:ea typeface="Glacial Indifference"/>
                <a:cs typeface="Glacial Indifference"/>
                <a:sym typeface="Glacial Indifference"/>
              </a:rPr>
              <a:t>Bishop, R. S. (1990) ‘Mirrors, windows, and sliding glass doors’, Perspectives: Choosing and Using Books for the Classroom, 6(3), pp. 9–11.</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Booth, T. and Ainscow, M. (2011) Index for Inclusion: Developing Learning</a:t>
            </a:r>
            <a:r>
              <a:rPr lang="en-US" sz="900">
                <a:solidFill>
                  <a:srgbClr val="FFFFFF"/>
                </a:solidFill>
                <a:latin typeface="Glacial Indifference"/>
                <a:ea typeface="Glacial Indifference"/>
                <a:cs typeface="Glacial Indifference"/>
                <a:sym typeface="Glacial Indifference"/>
              </a:rPr>
              <a:t> and Participation in Schools. 3rd edn. Bristol: Centre for Studies on Inclusive Education.</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Curriculum and Assessment (Wales) Act 2021. (2021) Anaw 4. Available at: https://www.legislation.gov.uk/asc/2021/4/contents (Accessed: 12 July 2026).</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Education Act 2002. (2002) Chapter 32. Available at: https://www.legislation.gov.uk/ukpga/2002/32/contents (Accessed: 12 July 2026).</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Erikson, E. H. (1968) Identity: Youth and Crisis. New York: W.W. Norton &amp; Company.</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Equality Act 2010. (2010) Chapter 15. Available at: https://www.legislation.gov.uk/ukpga/2010/15/contents (Accessed: 12 July 2026).</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Formby, E. (2015) Limitations of Focusing on Homophobic, Biphobic and Transphobic Bullying to Understand and Address LGBT Young People’s Experiences Within and Beyond School. Sex Education Forum.</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Human Rights Act 1998. (1998) Chapter 42. Available at: https://www.legislation.gov.uk/ukpga/1998/42/contents (Accessed: 12 July 2026).</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Kosciw, J. G., Clark, C. M., Truong, N. L. and Zongrone, A. D. (2020) The 2019 National School Climate Survey: The Experiences of Lesbian, Gay, Bisexual, Transgender, and Queer Youth in Our Nation’s Schools. New York: GLSEN.</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Kosciw, J. G., Palmer, N. A. and Kull, R. M. (2022) The 2021 National School Climate Survey: The Experiences of LGBTQ+ Youth in Our Nation’s Schools. New York: GLSEN.</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Meyer, I. H. (2003) ‘Prejudice, social stress, and mental health in lesbian, gay, and bisexual populations: Conceptual issues and research evidence’, Psychological Bulletin, 129(5), pp. 674–697.</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Office for National Statistics (2024) Sexual orientation, UK: 2022. Available at: https://www.ons.gov.uk/peoplepopulationandcommunity/culturalidentity/sexuality (Accessed: 12 July 2026).</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One Education (2025) What is Inclusive Practice in Education? Available at: https://www.oneeducation.co.uk (Accessed: 12 July 2026).</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Russell, S. T. and Fish, J. N. (2016) ‘Mental health in lesbian, gay, bisexual, and transgender (LGBT) youth’, Annual Review of Clinical Psychology, 12, pp. 465–487.</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Stonewall (2017) School Report: The Experiences of Lesbian, Gay, Bi and Trans Young People in Britain’s Schools in 2017. London: Stonewall.</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Stonewall (n.d.) LGBTQ+ Glossary. Available at: https://www.stonewall.org.uk/listening-and-support (Accessed: 12 July 2026).</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United Nations (1989) Convention on the Rights of the Child. Available at: https://www.ohchr.org/en/instruments-mechanisms/instruments/convention-rights-child (Accessed: 12 July 2026).</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United Nations Educational, Scientific and Cultural Organization (UNESCO) (2016) Out in the Open: Education Sector Responses to Violence Based on Sexual Orientation and Gender Identity/Expression. Paris: UNESCO.</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Welsh Government (2022) Curriculum for Wales: Relationships and Sexuality Education Code. Cardiff: Welsh Government.</a:t>
            </a:r>
          </a:p>
          <a:p>
            <a:pPr algn="ctr">
              <a:lnSpc>
                <a:spcPts val="1260"/>
              </a:lnSpc>
            </a:pPr>
          </a:p>
          <a:p>
            <a:pPr algn="ctr">
              <a:lnSpc>
                <a:spcPts val="1260"/>
              </a:lnSpc>
            </a:pPr>
            <a:r>
              <a:rPr lang="en-US" sz="900">
                <a:solidFill>
                  <a:srgbClr val="FFFFFF"/>
                </a:solidFill>
                <a:latin typeface="Glacial Indifference"/>
                <a:ea typeface="Glacial Indifference"/>
                <a:cs typeface="Glacial Indifference"/>
                <a:sym typeface="Glacial Indifference"/>
              </a:rPr>
              <a:t>Welsh Government (2018) Additional Learning Needs and Education Tribunal (Wales) Act 2018. Available at: https://www.legislation.gov.uk/anaw/2018/2/contents (Accessed: 12 July 2026).</a:t>
            </a:r>
          </a:p>
          <a:p>
            <a:pPr algn="ctr">
              <a:lnSpc>
                <a:spcPts val="1260"/>
              </a:lnSpc>
            </a:pPr>
          </a:p>
          <a:p>
            <a:pPr algn="ctr">
              <a:lnSpc>
                <a:spcPts val="1260"/>
              </a:lnSpc>
            </a:pPr>
          </a:p>
          <a:p>
            <a:pPr algn="ctr">
              <a:lnSpc>
                <a:spcPts val="1400"/>
              </a:lnSpc>
            </a:pPr>
          </a:p>
          <a:p>
            <a:pPr algn="ctr">
              <a:lnSpc>
                <a:spcPts val="1400"/>
              </a:lnSpc>
            </a:pPr>
          </a:p>
        </p:txBody>
      </p:sp>
      <p:sp>
        <p:nvSpPr>
          <p:cNvPr name="TextBox 4" id="4"/>
          <p:cNvSpPr txBox="true"/>
          <p:nvPr/>
        </p:nvSpPr>
        <p:spPr>
          <a:xfrm rot="0">
            <a:off x="0" y="9535315"/>
            <a:ext cx="7560000" cy="763270"/>
          </a:xfrm>
          <a:prstGeom prst="rect">
            <a:avLst/>
          </a:prstGeom>
        </p:spPr>
        <p:txBody>
          <a:bodyPr anchor="t" rtlCol="false" tIns="0" lIns="0" bIns="0" rIns="0">
            <a:spAutoFit/>
          </a:bodyPr>
          <a:lstStyle/>
          <a:p>
            <a:pPr algn="ctr">
              <a:lnSpc>
                <a:spcPts val="3079"/>
              </a:lnSpc>
            </a:pPr>
            <a:r>
              <a:rPr lang="en-US" sz="2199">
                <a:solidFill>
                  <a:srgbClr val="FFFFFF"/>
                </a:solidFill>
                <a:latin typeface="Canva Sans"/>
                <a:ea typeface="Canva Sans"/>
                <a:cs typeface="Canva Sans"/>
                <a:sym typeface="Canva Sans"/>
              </a:rPr>
              <a:t>I declare that I used Generative AI for my structuring and research</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DAHPNe6ZHEs</dc:identifier>
  <dcterms:modified xsi:type="dcterms:W3CDTF">2011-08-01T06:04:30Z</dcterms:modified>
  <cp:revision>1</cp:revision>
  <dc:title>Inclusive Practice Assignment</dc:title>
</cp:coreProperties>
</file>