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1.png" ContentType="image/png"/>
  <Override PartName="/ppt/media/image2.png" ContentType="image/png"/>
  <Override PartName="/ppt/media/image4.jpeg" ContentType="image/jpeg"/>
  <Override PartName="/ppt/media/image3.jpeg" ContentType="image/jpeg"/>
  <Override PartName="/ppt/media/image5.jpeg" ContentType="image/jpeg"/>
  <Override PartName="/ppt/media/image7.png" ContentType="image/png"/>
  <Override PartName="/ppt/media/image6.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slide4.xml" ContentType="application/vnd.openxmlformats-officedocument.presentationml.slide+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PlaceHolder 1"/>
          <p:cNvSpPr>
            <a:spLocks noGrp="1"/>
          </p:cNvSpPr>
          <p:nvPr>
            <p:ph type="sldImg"/>
          </p:nvPr>
        </p:nvSpPr>
        <p:spPr>
          <a:xfrm>
            <a:off x="720360" y="900000"/>
            <a:ext cx="6108840" cy="34308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0" name="PlaceHolder 2"/>
          <p:cNvSpPr>
            <a:spLocks noGrp="1"/>
          </p:cNvSpPr>
          <p:nvPr>
            <p:ph type="body"/>
          </p:nvPr>
        </p:nvSpPr>
        <p:spPr>
          <a:xfrm>
            <a:off x="720360" y="4680000"/>
            <a:ext cx="6108840" cy="50292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1" name=""/>
          <p:cNvSpPr/>
          <p:nvPr/>
        </p:nvSpPr>
        <p:spPr>
          <a:xfrm>
            <a:off x="0" y="0"/>
            <a:ext cx="3278160" cy="5317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
        <p:nvSpPr>
          <p:cNvPr id="52" name=""/>
          <p:cNvSpPr/>
          <p:nvPr/>
        </p:nvSpPr>
        <p:spPr>
          <a:xfrm>
            <a:off x="4278240" y="0"/>
            <a:ext cx="3278160" cy="5317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
        <p:nvSpPr>
          <p:cNvPr id="53" name=""/>
          <p:cNvSpPr/>
          <p:nvPr/>
        </p:nvSpPr>
        <p:spPr>
          <a:xfrm>
            <a:off x="0" y="10156680"/>
            <a:ext cx="3278160" cy="5320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
        <p:nvSpPr>
          <p:cNvPr id="54" name="PlaceHolder 3"/>
          <p:cNvSpPr>
            <a:spLocks noGrp="1"/>
          </p:cNvSpPr>
          <p:nvPr>
            <p:ph type="sldNum"/>
          </p:nvPr>
        </p:nvSpPr>
        <p:spPr>
          <a:xfrm>
            <a:off x="4278240" y="10156680"/>
            <a:ext cx="3270240" cy="524160"/>
          </a:xfrm>
          <a:prstGeom prst="rect">
            <a:avLst/>
          </a:prstGeom>
        </p:spPr>
        <p:txBody>
          <a:bodyPr lIns="0" rIns="0" tIns="0" bIns="0" anchor="b">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7E761201-E9C7-44B2-A32E-5B0BFD04765B}" type="slidenum">
              <a:rPr b="0" lang="en-US" sz="1400" spc="-1" strike="noStrike">
                <a:solidFill>
                  <a:srgbClr val="000000"/>
                </a:solidFill>
                <a:latin typeface="Times New Roman"/>
                <a:ea typeface="DejaVu Sans"/>
              </a:rPr>
              <a:t>&lt;number&gt;</a:t>
            </a:fld>
            <a:endParaRPr b="0" lang="en-GB" sz="1400" spc="-1" strike="noStrike">
              <a:solidFill>
                <a:srgbClr val="ffffff"/>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9" name="PlaceHolder 1"/>
          <p:cNvSpPr>
            <a:spLocks noGrp="1"/>
          </p:cNvSpPr>
          <p:nvPr>
            <p:ph type="sldImg"/>
          </p:nvPr>
        </p:nvSpPr>
        <p:spPr>
          <a:xfrm>
            <a:off x="720720" y="900000"/>
            <a:ext cx="6116760" cy="3438720"/>
          </a:xfrm>
          <a:prstGeom prst="rect">
            <a:avLst/>
          </a:prstGeom>
        </p:spPr>
      </p:sp>
      <p:sp>
        <p:nvSpPr>
          <p:cNvPr id="70" name=""/>
          <p:cNvSpPr/>
          <p:nvPr/>
        </p:nvSpPr>
        <p:spPr>
          <a:xfrm>
            <a:off x="720720" y="4680000"/>
            <a:ext cx="6116760" cy="50371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1" name=""/>
          <p:cNvSpPr/>
          <p:nvPr/>
        </p:nvSpPr>
        <p:spPr>
          <a:xfrm>
            <a:off x="4278240" y="10156680"/>
            <a:ext cx="3278160" cy="5320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0" bIns="0" anchor="b">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8EF4D7DF-C546-4108-BED3-041596652109}" type="slidenum">
              <a:rPr b="0" lang="en-US" sz="1400" spc="-1" strike="noStrike">
                <a:solidFill>
                  <a:srgbClr val="000000"/>
                </a:solidFill>
                <a:latin typeface="Times New Roman"/>
                <a:ea typeface="DejaVu Sans"/>
              </a:rPr>
              <a:t>&lt;number&gt;</a:t>
            </a:fld>
            <a:endParaRPr b="0" lang="en-GB" sz="1400" spc="-1" strike="noStrike">
              <a:solidFill>
                <a:srgbClr val="ffffff"/>
              </a:solidFill>
              <a:latin typeface="Arial"/>
            </a:endParaRPr>
          </a:p>
        </p:txBody>
      </p:sp>
      <p:sp>
        <p:nvSpPr>
          <p:cNvPr id="72" name="PlaceHolder 1"/>
          <p:cNvSpPr>
            <a:spLocks noGrp="1"/>
          </p:cNvSpPr>
          <p:nvPr>
            <p:ph type="sldImg"/>
          </p:nvPr>
        </p:nvSpPr>
        <p:spPr>
          <a:xfrm>
            <a:off x="720720" y="900000"/>
            <a:ext cx="6119640" cy="3441960"/>
          </a:xfrm>
          <a:prstGeom prst="rect">
            <a:avLst/>
          </a:prstGeom>
        </p:spPr>
      </p:sp>
      <p:sp>
        <p:nvSpPr>
          <p:cNvPr id="73"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4" name=""/>
          <p:cNvSpPr/>
          <p:nvPr/>
        </p:nvSpPr>
        <p:spPr>
          <a:xfrm>
            <a:off x="4278240" y="10156680"/>
            <a:ext cx="3278160" cy="5320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0" bIns="0" anchor="b">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36CFBE05-AC25-47BF-AFFF-124635275D23}" type="slidenum">
              <a:rPr b="0" lang="en-US" sz="1400" spc="-1" strike="noStrike">
                <a:solidFill>
                  <a:srgbClr val="000000"/>
                </a:solidFill>
                <a:latin typeface="Times New Roman"/>
                <a:ea typeface="DejaVu Sans"/>
              </a:rPr>
              <a:t>&lt;number&gt;</a:t>
            </a:fld>
            <a:endParaRPr b="0" lang="en-GB" sz="1400" spc="-1" strike="noStrike">
              <a:solidFill>
                <a:srgbClr val="ffffff"/>
              </a:solidFill>
              <a:latin typeface="Arial"/>
            </a:endParaRPr>
          </a:p>
        </p:txBody>
      </p:sp>
      <p:sp>
        <p:nvSpPr>
          <p:cNvPr id="75" name="PlaceHolder 1"/>
          <p:cNvSpPr>
            <a:spLocks noGrp="1"/>
          </p:cNvSpPr>
          <p:nvPr>
            <p:ph type="sldImg"/>
          </p:nvPr>
        </p:nvSpPr>
        <p:spPr>
          <a:xfrm>
            <a:off x="722160" y="900000"/>
            <a:ext cx="6115320" cy="3440160"/>
          </a:xfrm>
          <a:prstGeom prst="rect">
            <a:avLst/>
          </a:prstGeom>
        </p:spPr>
      </p:sp>
      <p:sp>
        <p:nvSpPr>
          <p:cNvPr id="76"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7" name="PlaceHolder 1"/>
          <p:cNvSpPr>
            <a:spLocks noGrp="1"/>
          </p:cNvSpPr>
          <p:nvPr>
            <p:ph type="sldImg"/>
          </p:nvPr>
        </p:nvSpPr>
        <p:spPr>
          <a:xfrm>
            <a:off x="720720" y="900000"/>
            <a:ext cx="6116760" cy="3438720"/>
          </a:xfrm>
          <a:prstGeom prst="rect">
            <a:avLst/>
          </a:prstGeom>
        </p:spPr>
      </p:sp>
      <p:sp>
        <p:nvSpPr>
          <p:cNvPr id="78" name=""/>
          <p:cNvSpPr/>
          <p:nvPr/>
        </p:nvSpPr>
        <p:spPr>
          <a:xfrm>
            <a:off x="720720" y="4680000"/>
            <a:ext cx="6116760" cy="50371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360"/>
            <a:ext cx="9061560" cy="3276720"/>
          </a:xfrm>
          <a:prstGeom prst="rect">
            <a:avLst/>
          </a:prstGeom>
        </p:spPr>
        <p:txBody>
          <a:bodyPr lIns="0" rIns="0" tIns="0" bIns="0" anchor="ctr">
            <a:noAutofit/>
          </a:bodyPr>
          <a:p>
            <a:pPr marL="342720" indent="-342720" algn="ctr">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2400" spc="-1" strike="noStrike">
              <a:solidFill>
                <a:srgbClr val="000000"/>
              </a:solidFill>
              <a:latin typeface="TimesNewRomanPSMT"/>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360"/>
            <a:ext cx="9061560" cy="327672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360"/>
            <a:ext cx="4421880" cy="327672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12" name="PlaceHolder 3"/>
          <p:cNvSpPr>
            <a:spLocks noGrp="1"/>
          </p:cNvSpPr>
          <p:nvPr>
            <p:ph type="body"/>
          </p:nvPr>
        </p:nvSpPr>
        <p:spPr>
          <a:xfrm>
            <a:off x="5146200" y="1368360"/>
            <a:ext cx="4421880" cy="327672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5640"/>
            <a:ext cx="8088120" cy="3791160"/>
          </a:xfrm>
          <a:prstGeom prst="rect">
            <a:avLst/>
          </a:prstGeom>
        </p:spPr>
        <p:txBody>
          <a:bodyPr lIns="0" rIns="0" tIns="0" bIns="0" anchor="ctr">
            <a:noAutofit/>
          </a:bodyPr>
          <a:p>
            <a:pPr marL="342720" indent="-342720" algn="ctr">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2400" spc="-1" strike="noStrike">
              <a:solidFill>
                <a:srgbClr val="000000"/>
              </a:solidFill>
              <a:latin typeface="TimesNewRomanPSMT"/>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36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17" name="PlaceHolder 3"/>
          <p:cNvSpPr>
            <a:spLocks noGrp="1"/>
          </p:cNvSpPr>
          <p:nvPr>
            <p:ph type="body"/>
          </p:nvPr>
        </p:nvSpPr>
        <p:spPr>
          <a:xfrm>
            <a:off x="5146200" y="1368360"/>
            <a:ext cx="4421880" cy="327672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18" name="PlaceHolder 4"/>
          <p:cNvSpPr>
            <a:spLocks noGrp="1"/>
          </p:cNvSpPr>
          <p:nvPr>
            <p:ph type="body"/>
          </p:nvPr>
        </p:nvSpPr>
        <p:spPr>
          <a:xfrm>
            <a:off x="502920" y="307980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360"/>
            <a:ext cx="4421880" cy="327672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21" name="PlaceHolder 3"/>
          <p:cNvSpPr>
            <a:spLocks noGrp="1"/>
          </p:cNvSpPr>
          <p:nvPr>
            <p:ph type="body"/>
          </p:nvPr>
        </p:nvSpPr>
        <p:spPr>
          <a:xfrm>
            <a:off x="5146200" y="136836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22" name="PlaceHolder 4"/>
          <p:cNvSpPr>
            <a:spLocks noGrp="1"/>
          </p:cNvSpPr>
          <p:nvPr>
            <p:ph type="body"/>
          </p:nvPr>
        </p:nvSpPr>
        <p:spPr>
          <a:xfrm>
            <a:off x="5146200" y="307980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36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25" name="PlaceHolder 3"/>
          <p:cNvSpPr>
            <a:spLocks noGrp="1"/>
          </p:cNvSpPr>
          <p:nvPr>
            <p:ph type="body"/>
          </p:nvPr>
        </p:nvSpPr>
        <p:spPr>
          <a:xfrm>
            <a:off x="5146200" y="136836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26" name="PlaceHolder 4"/>
          <p:cNvSpPr>
            <a:spLocks noGrp="1"/>
          </p:cNvSpPr>
          <p:nvPr>
            <p:ph type="body"/>
          </p:nvPr>
        </p:nvSpPr>
        <p:spPr>
          <a:xfrm>
            <a:off x="502920" y="3079800"/>
            <a:ext cx="906156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360"/>
            <a:ext cx="906156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29" name="PlaceHolder 3"/>
          <p:cNvSpPr>
            <a:spLocks noGrp="1"/>
          </p:cNvSpPr>
          <p:nvPr>
            <p:ph type="body"/>
          </p:nvPr>
        </p:nvSpPr>
        <p:spPr>
          <a:xfrm>
            <a:off x="502920" y="3079800"/>
            <a:ext cx="906156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36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32" name="PlaceHolder 3"/>
          <p:cNvSpPr>
            <a:spLocks noGrp="1"/>
          </p:cNvSpPr>
          <p:nvPr>
            <p:ph type="body"/>
          </p:nvPr>
        </p:nvSpPr>
        <p:spPr>
          <a:xfrm>
            <a:off x="5146200" y="136836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33" name="PlaceHolder 4"/>
          <p:cNvSpPr>
            <a:spLocks noGrp="1"/>
          </p:cNvSpPr>
          <p:nvPr>
            <p:ph type="body"/>
          </p:nvPr>
        </p:nvSpPr>
        <p:spPr>
          <a:xfrm>
            <a:off x="502920" y="307980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34" name="PlaceHolder 5"/>
          <p:cNvSpPr>
            <a:spLocks noGrp="1"/>
          </p:cNvSpPr>
          <p:nvPr>
            <p:ph type="body"/>
          </p:nvPr>
        </p:nvSpPr>
        <p:spPr>
          <a:xfrm>
            <a:off x="5146200" y="3079800"/>
            <a:ext cx="442188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360"/>
            <a:ext cx="291744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37" name="PlaceHolder 3"/>
          <p:cNvSpPr>
            <a:spLocks noGrp="1"/>
          </p:cNvSpPr>
          <p:nvPr>
            <p:ph type="body"/>
          </p:nvPr>
        </p:nvSpPr>
        <p:spPr>
          <a:xfrm>
            <a:off x="3566520" y="1368360"/>
            <a:ext cx="291744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38" name="PlaceHolder 4"/>
          <p:cNvSpPr>
            <a:spLocks noGrp="1"/>
          </p:cNvSpPr>
          <p:nvPr>
            <p:ph type="body"/>
          </p:nvPr>
        </p:nvSpPr>
        <p:spPr>
          <a:xfrm>
            <a:off x="6630480" y="1368360"/>
            <a:ext cx="291744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39" name="PlaceHolder 5"/>
          <p:cNvSpPr>
            <a:spLocks noGrp="1"/>
          </p:cNvSpPr>
          <p:nvPr>
            <p:ph type="body"/>
          </p:nvPr>
        </p:nvSpPr>
        <p:spPr>
          <a:xfrm>
            <a:off x="502920" y="3079800"/>
            <a:ext cx="291744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40" name="PlaceHolder 6"/>
          <p:cNvSpPr>
            <a:spLocks noGrp="1"/>
          </p:cNvSpPr>
          <p:nvPr>
            <p:ph type="body"/>
          </p:nvPr>
        </p:nvSpPr>
        <p:spPr>
          <a:xfrm>
            <a:off x="3566520" y="3079800"/>
            <a:ext cx="291744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
        <p:nvSpPr>
          <p:cNvPr id="41" name="PlaceHolder 7"/>
          <p:cNvSpPr>
            <a:spLocks noGrp="1"/>
          </p:cNvSpPr>
          <p:nvPr>
            <p:ph type="body"/>
          </p:nvPr>
        </p:nvSpPr>
        <p:spPr>
          <a:xfrm>
            <a:off x="6630480" y="3079800"/>
            <a:ext cx="2917440" cy="1562760"/>
          </a:xfrm>
          <a:prstGeom prst="rect">
            <a:avLst/>
          </a:prstGeom>
        </p:spPr>
        <p:txBody>
          <a:bodyPr lIns="0" rIns="0" tIns="15120" bIns="0">
            <a:normAutofit/>
          </a:bodyPr>
          <a:p>
            <a:endParaRPr b="0" lang="en-GB" sz="2400" spc="-1" strike="noStrike">
              <a:solidFill>
                <a:srgbClr val="010101"/>
              </a:solidFill>
              <a:latin typeface="TimesNewRomanPSMT"/>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5640"/>
            <a:ext cx="8088120" cy="8175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360"/>
            <a:ext cx="9061560" cy="32767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Click to edit the outline text format</a:t>
            </a:r>
            <a:endParaRPr b="0" lang="en-GB" sz="2400" spc="-1" strike="noStrike">
              <a:solidFill>
                <a:srgbClr val="010101"/>
              </a:solidFill>
              <a:latin typeface="TimesNewRomanPSMT"/>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Second Outline Level</a:t>
            </a:r>
            <a:endParaRPr b="0" lang="en-GB" sz="2400" spc="-1" strike="noStrike">
              <a:solidFill>
                <a:srgbClr val="010101"/>
              </a:solidFill>
              <a:latin typeface="TimesNewRomanPSMT"/>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Third Outline Level</a:t>
            </a:r>
            <a:endParaRPr b="0" lang="en-GB" sz="2400" spc="-1" strike="noStrike">
              <a:solidFill>
                <a:srgbClr val="010101"/>
              </a:solidFill>
              <a:latin typeface="TimesNewRomanPSMT"/>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Fourth Outline Level</a:t>
            </a:r>
            <a:endParaRPr b="0" lang="en-GB" sz="2400" spc="-1" strike="noStrike">
              <a:solidFill>
                <a:srgbClr val="010101"/>
              </a:solidFill>
              <a:latin typeface="TimesNewRomanPSMT"/>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Fifth Outline Level</a:t>
            </a:r>
            <a:endParaRPr b="0" lang="en-GB" sz="2400" spc="-1" strike="noStrike">
              <a:solidFill>
                <a:srgbClr val="010101"/>
              </a:solidFill>
              <a:latin typeface="TimesNewRomanPSMT"/>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Sixth Outline Level</a:t>
            </a:r>
            <a:endParaRPr b="0" lang="en-GB" sz="2400" spc="-1" strike="noStrike">
              <a:solidFill>
                <a:srgbClr val="010101"/>
              </a:solidFill>
              <a:latin typeface="TimesNewRomanPSMT"/>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10101"/>
                </a:solidFill>
                <a:latin typeface="TimesNewRomanPSMT"/>
              </a:rPr>
              <a:t>Seventh Outline Level</a:t>
            </a:r>
            <a:endParaRPr b="0" lang="en-GB" sz="2400" spc="-1" strike="noStrike">
              <a:solidFill>
                <a:srgbClr val="010101"/>
              </a:solidFill>
              <a:latin typeface="TimesNewRomanPSMT"/>
            </a:endParaRPr>
          </a:p>
        </p:txBody>
      </p:sp>
      <p:sp>
        <p:nvSpPr>
          <p:cNvPr id="3" name=""/>
          <p:cNvSpPr/>
          <p:nvPr/>
        </p:nvSpPr>
        <p:spPr>
          <a:xfrm>
            <a:off x="503280" y="5165640"/>
            <a:ext cx="2344680" cy="387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
        <p:nvSpPr>
          <p:cNvPr id="4" name=""/>
          <p:cNvSpPr/>
          <p:nvPr/>
        </p:nvSpPr>
        <p:spPr>
          <a:xfrm>
            <a:off x="3448080" y="5165640"/>
            <a:ext cx="3192480" cy="387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
        <p:nvSpPr>
          <p:cNvPr id="5" name="PlaceHolder 3"/>
          <p:cNvSpPr>
            <a:spLocks noGrp="1"/>
          </p:cNvSpPr>
          <p:nvPr>
            <p:ph type="sldNum"/>
          </p:nvPr>
        </p:nvSpPr>
        <p:spPr>
          <a:xfrm>
            <a:off x="7227720" y="5165640"/>
            <a:ext cx="2337120" cy="37944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21A057EE-7CE7-45F1-8FA4-E4544C01CD9B}" type="slidenum">
              <a:rPr b="0" lang="en-US" sz="1800" spc="-1" strike="noStrike">
                <a:solidFill>
                  <a:srgbClr val="ffffff"/>
                </a:solidFill>
                <a:latin typeface="Arial"/>
              </a:rPr>
              <a:t>&lt;number&gt;</a:t>
            </a:fld>
            <a:endParaRPr b="0" lang="en-GB" sz="1800" spc="-1" strike="noStrike">
              <a:solidFill>
                <a:srgbClr val="ffffff"/>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jpeg"/><Relationship Id="rId3" Type="http://schemas.openxmlformats.org/officeDocument/2006/relationships/slideLayout" Target="../slideLayouts/slideLayout1.xml"/><Relationship Id="rId4"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5.jpeg"/><Relationship Id="rId3" Type="http://schemas.openxmlformats.org/officeDocument/2006/relationships/image" Target="../media/image6.jpeg"/><Relationship Id="rId4" Type="http://schemas.openxmlformats.org/officeDocument/2006/relationships/slideLayout" Target="../slideLayouts/slideLayout1.xml"/><Relationship Id="rId5"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55" name=""/>
          <p:cNvSpPr/>
          <p:nvPr/>
        </p:nvSpPr>
        <p:spPr>
          <a:xfrm>
            <a:off x="2743200" y="291960"/>
            <a:ext cx="4168800" cy="8096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2800" spc="-1" strike="noStrike">
                <a:solidFill>
                  <a:srgbClr val="000000"/>
                </a:solidFill>
                <a:latin typeface="Times New Roman"/>
                <a:ea typeface="Droid Sans Fallback"/>
              </a:rPr>
              <a:t>Polyphemus myth</a:t>
            </a:r>
            <a:endParaRPr b="0" lang="en-GB" sz="2800" spc="-1" strike="noStrike">
              <a:solidFill>
                <a:srgbClr val="ffffff"/>
              </a:solidFill>
              <a:latin typeface="Arial"/>
            </a:endParaRPr>
          </a:p>
        </p:txBody>
      </p:sp>
      <p:sp>
        <p:nvSpPr>
          <p:cNvPr id="56" name=""/>
          <p:cNvSpPr/>
          <p:nvPr/>
        </p:nvSpPr>
        <p:spPr>
          <a:xfrm>
            <a:off x="579600" y="1986120"/>
            <a:ext cx="10725120" cy="8222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15120" bIns="0">
            <a:noAutofit/>
          </a:bodyPr>
          <a:p>
            <a:pPr marL="342720" indent="-333360" algn="just">
              <a:lnSpc>
                <a:spcPct val="100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en-US" sz="2400" spc="-1" strike="noStrike">
                <a:solidFill>
                  <a:srgbClr val="010101"/>
                </a:solidFill>
                <a:latin typeface="Times New Roman"/>
                <a:ea typeface="Times New Roman"/>
              </a:rPr>
              <a:t>▪</a:t>
            </a:r>
            <a:r>
              <a:rPr b="0" lang="en-US" sz="1800" spc="-1" strike="noStrike">
                <a:solidFill>
                  <a:srgbClr val="010101"/>
                </a:solidFill>
                <a:latin typeface="Times New Roman"/>
                <a:ea typeface="Times New Roman"/>
              </a:rPr>
              <a:t>Homer</a:t>
            </a:r>
            <a:r>
              <a:rPr b="0" i="1" lang="en-US" sz="1800" spc="-1" strike="noStrike">
                <a:solidFill>
                  <a:srgbClr val="010101"/>
                </a:solidFill>
                <a:latin typeface="Times New Roman"/>
                <a:ea typeface="Times New Roman"/>
              </a:rPr>
              <a:t> Odyssey</a:t>
            </a:r>
            <a:r>
              <a:rPr b="0" lang="en-US" sz="1800" spc="-1" strike="noStrike">
                <a:solidFill>
                  <a:srgbClr val="010101"/>
                </a:solidFill>
                <a:latin typeface="Times New Roman"/>
                <a:ea typeface="Times New Roman"/>
              </a:rPr>
              <a:t> 11: cannibalistic Cyclops as “host” to Odysseus’ men</a:t>
            </a:r>
            <a:endParaRPr b="0" lang="en-GB" sz="1800" spc="-1" strike="noStrike">
              <a:solidFill>
                <a:srgbClr val="ffffff"/>
              </a:solidFill>
              <a:latin typeface="Arial"/>
            </a:endParaRPr>
          </a:p>
          <a:p>
            <a:pPr algn="just">
              <a:lnSpc>
                <a:spcPct val="100000"/>
              </a:lnSpc>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en-US" sz="1800" spc="-1" strike="noStrike">
                <a:solidFill>
                  <a:srgbClr val="010101"/>
                </a:solidFill>
                <a:latin typeface="Times New Roman"/>
                <a:ea typeface="Times New Roman"/>
              </a:rPr>
              <a:t>“</a:t>
            </a:r>
            <a:r>
              <a:rPr b="0" lang="en-US" sz="1800" spc="-1" strike="noStrike">
                <a:solidFill>
                  <a:srgbClr val="010101"/>
                </a:solidFill>
                <a:latin typeface="Times New Roman"/>
                <a:ea typeface="Times New Roman"/>
              </a:rPr>
              <a:t>today you are the last of all. Are you grieved for your master's eye...?” </a:t>
            </a:r>
            <a:endParaRPr b="0" lang="en-GB" sz="1800" spc="-1" strike="noStrike">
              <a:solidFill>
                <a:srgbClr val="ffffff"/>
              </a:solidFill>
              <a:latin typeface="Arial"/>
            </a:endParaRPr>
          </a:p>
          <a:p>
            <a:pPr algn="just">
              <a:lnSpc>
                <a:spcPct val="100000"/>
              </a:lnSpc>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en-US" sz="1800" spc="-1" strike="noStrike">
                <a:solidFill>
                  <a:srgbClr val="010101"/>
                </a:solidFill>
                <a:latin typeface="Times New Roman"/>
                <a:ea typeface="Times New Roman"/>
              </a:rPr>
              <a:t>(Hom. </a:t>
            </a:r>
            <a:r>
              <a:rPr b="0" i="1" lang="en-US" sz="1800" spc="-1" strike="noStrike">
                <a:solidFill>
                  <a:srgbClr val="010101"/>
                </a:solidFill>
                <a:latin typeface="Times New Roman"/>
                <a:ea typeface="Times New Roman"/>
              </a:rPr>
              <a:t>Od</a:t>
            </a:r>
            <a:r>
              <a:rPr b="0" lang="en-US" sz="1800" spc="-1" strike="noStrike">
                <a:solidFill>
                  <a:srgbClr val="010101"/>
                </a:solidFill>
                <a:latin typeface="Times New Roman"/>
                <a:ea typeface="Times New Roman"/>
              </a:rPr>
              <a:t>. 9.452-3, Polyphemus to ram)</a:t>
            </a:r>
            <a:endParaRPr b="0" lang="en-GB" sz="1800" spc="-1" strike="noStrike">
              <a:solidFill>
                <a:srgbClr val="ffffff"/>
              </a:solidFill>
              <a:latin typeface="Arial"/>
            </a:endParaRPr>
          </a:p>
          <a:p>
            <a:pPr algn="just">
              <a:lnSpc>
                <a:spcPct val="100000"/>
              </a:lnSpc>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endParaRPr b="0" lang="en-GB" sz="1800" spc="-1" strike="noStrike">
              <a:solidFill>
                <a:srgbClr val="ffffff"/>
              </a:solidFill>
              <a:latin typeface="Arial"/>
            </a:endParaRPr>
          </a:p>
          <a:p>
            <a:pPr>
              <a:lnSpc>
                <a:spcPct val="93000"/>
              </a:lnSpc>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Droid Sans Fallback"/>
              </a:rPr>
              <a:t>4th Century BC fresco decoration </a:t>
            </a:r>
            <a:endParaRPr b="0" lang="en-GB" sz="1800" spc="-1" strike="noStrike">
              <a:solidFill>
                <a:srgbClr val="ffffff"/>
              </a:solidFill>
              <a:latin typeface="Arial"/>
            </a:endParaRPr>
          </a:p>
          <a:p>
            <a:pPr>
              <a:lnSpc>
                <a:spcPct val="93000"/>
              </a:lnSpc>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Droid Sans Fallback"/>
              </a:rPr>
              <a:t>of Polyphemus' blinding</a:t>
            </a:r>
            <a:endParaRPr b="0" lang="en-GB" sz="1800" spc="-1" strike="noStrike">
              <a:solidFill>
                <a:srgbClr val="ffffff"/>
              </a:solidFill>
              <a:latin typeface="Arial"/>
            </a:endParaRPr>
          </a:p>
          <a:p>
            <a:pPr>
              <a:lnSpc>
                <a:spcPct val="93000"/>
              </a:lnSpc>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de-DE" sz="1800" spc="-1" strike="noStrike">
                <a:solidFill>
                  <a:srgbClr val="000000"/>
                </a:solidFill>
                <a:latin typeface="Times New Roman"/>
                <a:ea typeface="Droid Sans Fallback"/>
              </a:rPr>
              <a:t>(the Tomba dell’Orco at Tarquinia)</a:t>
            </a:r>
            <a:endParaRPr b="0" lang="en-GB" sz="1800" spc="-1" strike="noStrike">
              <a:solidFill>
                <a:srgbClr val="ffffff"/>
              </a:solidFill>
              <a:latin typeface="Arial"/>
            </a:endParaRPr>
          </a:p>
          <a:p>
            <a:pPr marL="342720" indent="-333360" algn="just">
              <a:lnSpc>
                <a:spcPct val="100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endParaRPr b="0" lang="en-GB" sz="1800" spc="-1" strike="noStrike">
              <a:solidFill>
                <a:srgbClr val="ffffff"/>
              </a:solidFill>
              <a:latin typeface="Arial"/>
            </a:endParaRPr>
          </a:p>
          <a:p>
            <a:pPr marL="342720" indent="-333360" algn="just">
              <a:lnSpc>
                <a:spcPct val="100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endParaRPr b="0" lang="en-GB" sz="1800" spc="-1" strike="noStrike">
              <a:solidFill>
                <a:srgbClr val="ffffff"/>
              </a:solidFill>
              <a:latin typeface="Arial"/>
            </a:endParaRPr>
          </a:p>
        </p:txBody>
      </p:sp>
      <p:pic>
        <p:nvPicPr>
          <p:cNvPr id="57" name="" descr=""/>
          <p:cNvPicPr/>
          <p:nvPr/>
        </p:nvPicPr>
        <p:blipFill>
          <a:blip r:embed="rId1"/>
          <a:stretch/>
        </p:blipFill>
        <p:spPr>
          <a:xfrm>
            <a:off x="7488360" y="1677960"/>
            <a:ext cx="1984320" cy="2425680"/>
          </a:xfrm>
          <a:prstGeom prst="rect">
            <a:avLst/>
          </a:prstGeom>
          <a:ln w="0">
            <a:noFill/>
          </a:ln>
        </p:spPr>
      </p:pic>
      <p:pic>
        <p:nvPicPr>
          <p:cNvPr id="58" name="" descr=""/>
          <p:cNvPicPr/>
          <p:nvPr/>
        </p:nvPicPr>
        <p:blipFill>
          <a:blip r:embed="rId2"/>
          <a:stretch/>
        </p:blipFill>
        <p:spPr>
          <a:xfrm>
            <a:off x="3881520" y="3111480"/>
            <a:ext cx="3030480" cy="207324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59" name=""/>
          <p:cNvSpPr/>
          <p:nvPr/>
        </p:nvSpPr>
        <p:spPr>
          <a:xfrm>
            <a:off x="503280" y="216000"/>
            <a:ext cx="8099280" cy="8287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3300" spc="-1" strike="noStrike">
                <a:solidFill>
                  <a:srgbClr val="000000"/>
                </a:solidFill>
                <a:latin typeface="Times New Roman"/>
                <a:ea typeface="Droid Sans Fallback"/>
              </a:rPr>
              <a:t>Theocritus</a:t>
            </a:r>
            <a:endParaRPr b="0" lang="en-GB" sz="3300" spc="-1" strike="noStrike">
              <a:solidFill>
                <a:srgbClr val="ffffff"/>
              </a:solidFill>
              <a:latin typeface="Arial"/>
            </a:endParaRPr>
          </a:p>
        </p:txBody>
      </p:sp>
      <p:sp>
        <p:nvSpPr>
          <p:cNvPr id="60" name=""/>
          <p:cNvSpPr/>
          <p:nvPr/>
        </p:nvSpPr>
        <p:spPr>
          <a:xfrm>
            <a:off x="503280" y="1368360"/>
            <a:ext cx="9072360" cy="32878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15120" bIns="0">
            <a:noAutofit/>
          </a:bodyPr>
          <a:p>
            <a:pPr>
              <a:lnSpc>
                <a:spcPct val="93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2400" spc="-1" strike="noStrike">
                <a:solidFill>
                  <a:srgbClr val="010101"/>
                </a:solidFill>
                <a:latin typeface="Times New Roman"/>
                <a:ea typeface="Droid Sans Fallback"/>
              </a:rPr>
              <a:t>Theocritus </a:t>
            </a:r>
            <a:r>
              <a:rPr b="0" i="1" lang="en-US" sz="2400" spc="-1" strike="noStrike">
                <a:solidFill>
                  <a:srgbClr val="010101"/>
                </a:solidFill>
                <a:latin typeface="Times New Roman"/>
                <a:ea typeface="Droid Sans Fallback"/>
              </a:rPr>
              <a:t>Idyll </a:t>
            </a:r>
            <a:r>
              <a:rPr b="0" lang="en-US" sz="2400" spc="-1" strike="noStrike">
                <a:solidFill>
                  <a:srgbClr val="010101"/>
                </a:solidFill>
                <a:latin typeface="Times New Roman"/>
                <a:ea typeface="Droid Sans Fallback"/>
              </a:rPr>
              <a:t>11</a:t>
            </a:r>
            <a:endParaRPr b="0" lang="en-GB" sz="2400" spc="-1" strike="noStrike">
              <a:solidFill>
                <a:srgbClr val="ffffff"/>
              </a:solidFill>
              <a:latin typeface="Arial"/>
            </a:endParaRPr>
          </a:p>
          <a:p>
            <a:pPr marL="342720" indent="-333360" algn="just">
              <a:lnSpc>
                <a:spcPct val="100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US" sz="2400" spc="-1" strike="noStrike">
                <a:solidFill>
                  <a:srgbClr val="010101"/>
                </a:solidFill>
                <a:latin typeface="Times New Roman"/>
                <a:ea typeface="Times New Roman"/>
              </a:rPr>
              <a:t>Idyll</a:t>
            </a:r>
            <a:r>
              <a:rPr b="0" lang="en-US" sz="2400" spc="-1" strike="noStrike">
                <a:solidFill>
                  <a:srgbClr val="010101"/>
                </a:solidFill>
                <a:latin typeface="Times New Roman"/>
                <a:ea typeface="Times New Roman"/>
              </a:rPr>
              <a:t> 11: the (pre-Odyssean) Polyphemus' song </a:t>
            </a:r>
            <a:endParaRPr b="0" lang="en-GB" sz="2400" spc="-1" strike="noStrike">
              <a:solidFill>
                <a:srgbClr val="ffffff"/>
              </a:solidFill>
              <a:latin typeface="Arial"/>
            </a:endParaRPr>
          </a:p>
          <a:p>
            <a:pPr marL="342720" indent="-333360" algn="just">
              <a:lnSpc>
                <a:spcPct val="100000"/>
              </a:lnSpc>
              <a:spcAft>
                <a:spcPts val="1060"/>
              </a:spcAft>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2400" spc="-1" strike="noStrike">
                <a:solidFill>
                  <a:srgbClr val="010101"/>
                </a:solidFill>
                <a:latin typeface="Times New Roman"/>
                <a:ea typeface="Times New Roman"/>
              </a:rPr>
              <a:t>to Galatea (uninterested beautiful sea-nymph)</a:t>
            </a:r>
            <a:endParaRPr b="0" lang="en-GB" sz="2400" spc="-1" strike="noStrike">
              <a:solidFill>
                <a:srgbClr val="ffffff"/>
              </a:solidFill>
              <a:latin typeface="Arial"/>
            </a:endParaRPr>
          </a:p>
        </p:txBody>
      </p:sp>
      <p:pic>
        <p:nvPicPr>
          <p:cNvPr id="61" name="" descr=""/>
          <p:cNvPicPr/>
          <p:nvPr/>
        </p:nvPicPr>
        <p:blipFill>
          <a:blip r:embed="rId1"/>
          <a:stretch/>
        </p:blipFill>
        <p:spPr>
          <a:xfrm>
            <a:off x="7581960" y="1328760"/>
            <a:ext cx="2138400" cy="2847960"/>
          </a:xfrm>
          <a:prstGeom prst="rect">
            <a:avLst/>
          </a:prstGeom>
          <a:ln w="0">
            <a:noFill/>
          </a:ln>
        </p:spPr>
      </p:pic>
      <p:pic>
        <p:nvPicPr>
          <p:cNvPr id="62" name="" descr=""/>
          <p:cNvPicPr/>
          <p:nvPr/>
        </p:nvPicPr>
        <p:blipFill>
          <a:blip r:embed="rId2"/>
          <a:stretch/>
        </p:blipFill>
        <p:spPr>
          <a:xfrm>
            <a:off x="12809520" y="-2835360"/>
            <a:ext cx="3174840" cy="2757600"/>
          </a:xfrm>
          <a:prstGeom prst="rect">
            <a:avLst/>
          </a:prstGeom>
          <a:ln w="0">
            <a:noFill/>
          </a:ln>
        </p:spPr>
      </p:pic>
      <p:pic>
        <p:nvPicPr>
          <p:cNvPr id="63" name="" descr=""/>
          <p:cNvPicPr/>
          <p:nvPr/>
        </p:nvPicPr>
        <p:blipFill>
          <a:blip r:embed="rId3"/>
          <a:stretch/>
        </p:blipFill>
        <p:spPr>
          <a:xfrm>
            <a:off x="2376360" y="2808360"/>
            <a:ext cx="3175200" cy="275724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4" name=""/>
          <p:cNvSpPr/>
          <p:nvPr/>
        </p:nvSpPr>
        <p:spPr>
          <a:xfrm>
            <a:off x="503280" y="216000"/>
            <a:ext cx="8097840" cy="8269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3300" spc="-1" strike="noStrike">
                <a:solidFill>
                  <a:srgbClr val="000000"/>
                </a:solidFill>
                <a:latin typeface="Times New Roman"/>
                <a:ea typeface="Droid Sans Fallback"/>
              </a:rPr>
              <a:t>Polyphemus</a:t>
            </a:r>
            <a:endParaRPr b="0" lang="en-GB" sz="3300" spc="-1" strike="noStrike">
              <a:solidFill>
                <a:srgbClr val="ffffff"/>
              </a:solidFill>
              <a:latin typeface="Arial"/>
            </a:endParaRPr>
          </a:p>
        </p:txBody>
      </p:sp>
      <p:sp>
        <p:nvSpPr>
          <p:cNvPr id="65" name=""/>
          <p:cNvSpPr/>
          <p:nvPr/>
        </p:nvSpPr>
        <p:spPr>
          <a:xfrm>
            <a:off x="503280" y="1440000"/>
            <a:ext cx="9070920" cy="32860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15120" bIns="0">
            <a:noAutofit/>
          </a:bodyPr>
          <a:p>
            <a:pPr marL="342720" indent="-333360" algn="just">
              <a:lnSpc>
                <a:spcPct val="100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en-US" sz="1800" spc="-1" strike="noStrike">
                <a:solidFill>
                  <a:srgbClr val="010101"/>
                </a:solidFill>
                <a:latin typeface="Times New Roman"/>
                <a:ea typeface="Times New Roman"/>
              </a:rPr>
              <a:t>▪ </a:t>
            </a:r>
            <a:r>
              <a:rPr b="0" lang="en-US" sz="1800" spc="-1" strike="noStrike">
                <a:solidFill>
                  <a:srgbClr val="010101"/>
                </a:solidFill>
                <a:latin typeface="Times New Roman"/>
                <a:ea typeface="Times New Roman"/>
              </a:rPr>
              <a:t>Theocritus 11.1-18: It seems there’s no medicine for love, Nicias, neither salve nor plaster, but only the Pierian Maids... ‘Twas this, at least, gave best comfort to my countryman the Cyclops, old Polyphemus, when he was first showing beard upon cheek and chin and Galatea was his love. His love was no matter of apples, neither, nor of rosebuds nor locks of hair, but a flat frenzy which recked nought of all else. Time and again his sheep would leave the fresh green pasturage and come back unbidden to the fold, while their master must peak and pine alone upon the wrack-strown shore a-singing all the day long of Galatea, sick at heart of the spiteful wound the shaft of the great Cyprian had dealt him. Nevertheless he found the medicine for it, and sitting him down upon an upstanding rock looked seawards and sang:..”</a:t>
            </a:r>
            <a:endParaRPr b="0" lang="en-GB" sz="1800" spc="-1" strike="noStrike">
              <a:solidFill>
                <a:srgbClr val="ffffff"/>
              </a:solidFill>
              <a:latin typeface="Arial"/>
            </a:endParaRPr>
          </a:p>
          <a:p>
            <a:pPr marL="342720" indent="-333360" algn="just">
              <a:lnSpc>
                <a:spcPct val="100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endParaRPr b="0" lang="en-GB" sz="1800" spc="-1" strike="noStrike">
              <a:solidFill>
                <a:srgbClr val="ffffff"/>
              </a:solidFill>
              <a:latin typeface="Arial"/>
            </a:endParaRPr>
          </a:p>
          <a:p>
            <a:pPr marL="342720" indent="-333360" algn="just">
              <a:lnSpc>
                <a:spcPct val="100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en-US" sz="2400" spc="-1" strike="noStrike">
                <a:solidFill>
                  <a:srgbClr val="010101"/>
                </a:solidFill>
                <a:latin typeface="Times New Roman"/>
                <a:ea typeface="Times New Roman"/>
              </a:rPr>
              <a:t> </a:t>
            </a:r>
            <a:endParaRPr b="0" lang="en-GB" sz="2400" spc="-1" strike="noStrike">
              <a:solidFill>
                <a:srgbClr val="ffffff"/>
              </a:solidFill>
              <a:latin typeface="Arial"/>
            </a:endParaRPr>
          </a:p>
        </p:txBody>
      </p:sp>
      <p:pic>
        <p:nvPicPr>
          <p:cNvPr id="66" name="" descr=""/>
          <p:cNvPicPr/>
          <p:nvPr/>
        </p:nvPicPr>
        <p:blipFill>
          <a:blip r:embed="rId1"/>
          <a:stretch/>
        </p:blipFill>
        <p:spPr>
          <a:xfrm>
            <a:off x="7737480" y="0"/>
            <a:ext cx="903240" cy="1104840"/>
          </a:xfrm>
          <a:prstGeom prst="rect">
            <a:avLst/>
          </a:prstGeom>
          <a:ln w="0">
            <a:noFill/>
          </a:ln>
        </p:spPr>
      </p:pic>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7" name=""/>
          <p:cNvSpPr/>
          <p:nvPr/>
        </p:nvSpPr>
        <p:spPr>
          <a:xfrm>
            <a:off x="503280" y="216000"/>
            <a:ext cx="8096040" cy="8254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0" bIns="0" anchor="ctr">
            <a:noAutofit/>
          </a:bodyPr>
          <a:p>
            <a:pPr marL="342720" indent="-334800">
              <a:lnSpc>
                <a:spcPct val="95000"/>
              </a:lnSpc>
              <a:spcAft>
                <a:spcPts val="1060"/>
              </a:spcAft>
              <a:tabLst>
                <a:tab algn="l" pos="0"/>
                <a:tab algn="l" pos="339480"/>
                <a:tab algn="l" pos="787320"/>
                <a:tab algn="l" pos="1236600"/>
                <a:tab algn="l" pos="1685880"/>
                <a:tab algn="l" pos="2135160"/>
                <a:tab algn="l" pos="2584440"/>
                <a:tab algn="l" pos="3033360"/>
                <a:tab algn="l" pos="3482640"/>
                <a:tab algn="l" pos="3931920"/>
                <a:tab algn="l" pos="4381200"/>
                <a:tab algn="l" pos="4830480"/>
                <a:tab algn="l" pos="5279760"/>
                <a:tab algn="l" pos="5729040"/>
                <a:tab algn="l" pos="6178320"/>
                <a:tab algn="l" pos="6629400"/>
                <a:tab algn="l" pos="7076880"/>
                <a:tab algn="l" pos="7526160"/>
                <a:tab algn="l" pos="7975440"/>
                <a:tab algn="l" pos="8424720"/>
                <a:tab algn="l" pos="8874000"/>
                <a:tab algn="l" pos="9323280"/>
                <a:tab algn="l" pos="9431280"/>
                <a:tab algn="l" pos="9880560"/>
                <a:tab algn="l" pos="10329840"/>
                <a:tab algn="l" pos="10779120"/>
                <a:tab algn="l" pos="10780560"/>
                <a:tab algn="l" pos="10782000"/>
              </a:tabLst>
            </a:pPr>
            <a:r>
              <a:rPr b="0" lang="en-GB" sz="2800" spc="-1" strike="noStrike">
                <a:solidFill>
                  <a:srgbClr val="010101"/>
                </a:solidFill>
                <a:latin typeface="Times New Roman"/>
                <a:ea typeface="Times New Roman"/>
              </a:rPr>
              <a:t>Theocritus </a:t>
            </a:r>
            <a:r>
              <a:rPr b="0" i="1" lang="en-GB" sz="2800" spc="-1" strike="noStrike">
                <a:solidFill>
                  <a:srgbClr val="010101"/>
                </a:solidFill>
                <a:latin typeface="Times New Roman"/>
                <a:ea typeface="Times New Roman"/>
              </a:rPr>
              <a:t>Idyll</a:t>
            </a:r>
            <a:r>
              <a:rPr b="0" lang="en-GB" sz="2800" spc="-1" strike="noStrike">
                <a:solidFill>
                  <a:srgbClr val="010101"/>
                </a:solidFill>
                <a:latin typeface="Times New Roman"/>
                <a:ea typeface="Times New Roman"/>
              </a:rPr>
              <a:t> 6 </a:t>
            </a:r>
            <a:r>
              <a:rPr b="0" lang="en-US" sz="2800" spc="-1" strike="noStrike">
                <a:solidFill>
                  <a:srgbClr val="010101"/>
                </a:solidFill>
                <a:latin typeface="Times New Roman"/>
                <a:ea typeface="Times New Roman"/>
              </a:rPr>
              <a:t>(where </a:t>
            </a:r>
            <a:r>
              <a:rPr b="0" lang="en-US" sz="2800" spc="-1" strike="noStrike">
                <a:solidFill>
                  <a:srgbClr val="000000"/>
                </a:solidFill>
                <a:latin typeface="Times New Roman"/>
                <a:ea typeface="Times New Roman"/>
              </a:rPr>
              <a:t>Damoetas impersonates Polyphemus)</a:t>
            </a:r>
            <a:endParaRPr b="0" lang="en-GB" sz="2800" spc="-1" strike="noStrike">
              <a:solidFill>
                <a:srgbClr val="ffffff"/>
              </a:solidFill>
              <a:latin typeface="Arial"/>
            </a:endParaRPr>
          </a:p>
        </p:txBody>
      </p:sp>
      <p:sp>
        <p:nvSpPr>
          <p:cNvPr id="68" name=""/>
          <p:cNvSpPr/>
          <p:nvPr/>
        </p:nvSpPr>
        <p:spPr>
          <a:xfrm>
            <a:off x="503280" y="1368360"/>
            <a:ext cx="9069480" cy="32846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txBody>
          <a:bodyPr lIns="0" rIns="0" tIns="15120" bIns="0">
            <a:noAutofit/>
          </a:bodyPr>
          <a:p>
            <a:pPr algn="just">
              <a:lnSpc>
                <a:spcPct val="100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1" lang="en-US" sz="1800" spc="-1" strike="noStrike">
                <a:solidFill>
                  <a:srgbClr val="000000"/>
                </a:solidFill>
                <a:latin typeface="Times New Roman"/>
                <a:ea typeface="Times New Roman"/>
              </a:rPr>
              <a:t>▪ </a:t>
            </a:r>
            <a:r>
              <a:rPr b="1" lang="en-US" sz="1800" spc="-1" strike="noStrike">
                <a:solidFill>
                  <a:srgbClr val="000000"/>
                </a:solidFill>
                <a:latin typeface="Times New Roman"/>
                <a:ea typeface="Times New Roman"/>
              </a:rPr>
              <a:t>Damoetas impersonates Polyphemus</a:t>
            </a:r>
            <a:endParaRPr b="0" lang="en-GB" sz="1800" spc="-1" strike="noStrike">
              <a:solidFill>
                <a:srgbClr val="ffffff"/>
              </a:solidFill>
              <a:latin typeface="Arial"/>
            </a:endParaRPr>
          </a:p>
          <a:p>
            <a:pPr algn="just">
              <a:lnSpc>
                <a:spcPct val="100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1800" spc="-1" strike="noStrike">
                <a:solidFill>
                  <a:srgbClr val="010101"/>
                </a:solidFill>
                <a:latin typeface="Times New Roman"/>
                <a:ea typeface="Times New Roman"/>
              </a:rPr>
              <a:t>“</a:t>
            </a:r>
            <a:r>
              <a:rPr b="0" lang="en-US" sz="1800" spc="-1" strike="noStrike">
                <a:solidFill>
                  <a:srgbClr val="000000"/>
                </a:solidFill>
                <a:latin typeface="Times New Roman"/>
                <a:ea typeface="Times New Roman"/>
              </a:rPr>
              <a:t>for lately I looked in the sea, and there was a calm” (Theocr. </a:t>
            </a:r>
            <a:r>
              <a:rPr b="0" i="1" lang="en-US" sz="1800" spc="-1" strike="noStrike">
                <a:solidFill>
                  <a:srgbClr val="000000"/>
                </a:solidFill>
                <a:latin typeface="Times New Roman"/>
                <a:ea typeface="Times New Roman"/>
              </a:rPr>
              <a:t>Id</a:t>
            </a:r>
            <a:r>
              <a:rPr b="0" lang="en-US" sz="1800" spc="-1" strike="noStrike">
                <a:solidFill>
                  <a:srgbClr val="000000"/>
                </a:solidFill>
                <a:latin typeface="Times New Roman"/>
                <a:ea typeface="Times New Roman"/>
              </a:rPr>
              <a:t>. 6.35, Damoetas impersonating Polyphemus)</a:t>
            </a:r>
            <a:endParaRPr b="0" lang="en-GB" sz="1800" spc="-1" strike="noStrike">
              <a:solidFill>
                <a:srgbClr val="ffffff"/>
              </a:solidFill>
              <a:latin typeface="Arial"/>
            </a:endParaRPr>
          </a:p>
          <a:p>
            <a:pPr algn="just">
              <a:lnSpc>
                <a:spcPct val="100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US" sz="1800" spc="-1" strike="noStrike">
                <a:solidFill>
                  <a:srgbClr val="000000"/>
                </a:solidFill>
                <a:latin typeface="Times New Roman"/>
                <a:ea typeface="Times New Roman"/>
              </a:rPr>
              <a:t>Polyphemus says his beard and one eye were handsome “as my judgement goes” (Theocr. </a:t>
            </a:r>
            <a:r>
              <a:rPr b="0" i="1" lang="en-US" sz="1800" spc="-1" strike="noStrike">
                <a:solidFill>
                  <a:srgbClr val="000000"/>
                </a:solidFill>
                <a:latin typeface="Times New Roman"/>
                <a:ea typeface="Times New Roman"/>
              </a:rPr>
              <a:t>Id</a:t>
            </a:r>
            <a:r>
              <a:rPr b="0" lang="en-US" sz="1800" spc="-1" strike="noStrike">
                <a:solidFill>
                  <a:srgbClr val="000000"/>
                </a:solidFill>
                <a:latin typeface="Times New Roman"/>
                <a:ea typeface="Times New Roman"/>
              </a:rPr>
              <a:t>. 6.37, Damoetas impersonating Polyphemus)</a:t>
            </a:r>
            <a:endParaRPr b="0" lang="en-GB" sz="1800" spc="-1" strike="noStrike">
              <a:solidFill>
                <a:srgbClr val="ffffff"/>
              </a:solidFill>
              <a:latin typeface="Arial"/>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16466</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2015-02-10T09:37:36Z</dcterms:created>
  <dc:creator/>
  <dc:description/>
  <dc:language>en-GB</dc:language>
  <cp:lastModifiedBy/>
  <dcterms:modified xsi:type="dcterms:W3CDTF">2025-02-27T13:31:29Z</dcterms:modified>
  <cp:revision>7</cp:revision>
  <dc:subject/>
  <dc:title>Vintage</dc:title>
</cp:coreProperties>
</file>