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7"/>
  </p:notesMasterIdLst>
  <p:sldIdLst>
    <p:sldId id="268" r:id="rId5"/>
    <p:sldId id="310" r:id="rId6"/>
    <p:sldId id="311" r:id="rId7"/>
    <p:sldId id="312" r:id="rId8"/>
    <p:sldId id="313" r:id="rId9"/>
    <p:sldId id="314" r:id="rId10"/>
    <p:sldId id="315" r:id="rId11"/>
    <p:sldId id="316" r:id="rId12"/>
    <p:sldId id="317" r:id="rId13"/>
    <p:sldId id="318" r:id="rId14"/>
    <p:sldId id="319" r:id="rId15"/>
    <p:sldId id="32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63" d="100"/>
          <a:sy n="63" d="100"/>
        </p:scale>
        <p:origin x="76"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0EB7FB-5024-4CDA-B73D-7461AB6165E8}" type="datetimeFigureOut">
              <a:rPr lang="en-GB" smtClean="0"/>
              <a:t>17/12/2021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D686DF-3413-43FA-BF62-329CA36448A4}" type="slidenum">
              <a:rPr lang="en-GB" smtClean="0"/>
              <a:t>‹#›</a:t>
            </a:fld>
            <a:endParaRPr lang="en-GB"/>
          </a:p>
        </p:txBody>
      </p:sp>
    </p:spTree>
    <p:extLst>
      <p:ext uri="{BB962C8B-B14F-4D97-AF65-F5344CB8AC3E}">
        <p14:creationId xmlns:p14="http://schemas.microsoft.com/office/powerpoint/2010/main" val="3485757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1F1A4866-00E3-43FB-B319-5BF2C9494FAA}" type="datetime1">
              <a:rPr lang="en-US" smtClean="0"/>
              <a:t>12/17/2021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225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69D30037-2602-4369-B4BC-8D3B13167672}" type="datetime1">
              <a:rPr lang="en-US" smtClean="0"/>
              <a:t>12/17/2021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52010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E45AD176-615F-4892-AB42-6CE8E1AE6959}" type="datetime1">
              <a:rPr lang="en-US" smtClean="0"/>
              <a:t>12/17/2021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0401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376572E4-9E05-4982-BF44-43716B46FBDC}" type="datetime1">
              <a:rPr lang="en-US" smtClean="0"/>
              <a:t>12/17/2021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2231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AE9B462B-EB19-4691-9E64-E477A107362B}" type="datetime1">
              <a:rPr lang="en-US" smtClean="0"/>
              <a:t>12/17/2021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16775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896D4DC0-CE54-4826-90A6-48E28821F0D0}" type="datetime1">
              <a:rPr lang="en-US" smtClean="0"/>
              <a:t>12/17/2021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2260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8233E4A-C630-46F9-B3DD-8F512EBE10E1}" type="datetime1">
              <a:rPr lang="en-US" smtClean="0"/>
              <a:t>12/17/2021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40723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C052A7FF-B22C-47D7-806A-68FE3601D4F5}" type="datetime1">
              <a:rPr lang="en-US" smtClean="0"/>
              <a:t>12/17/2021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11850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22EE8402-D20E-4116-9A56-5A79A23E28FD}" type="datetime1">
              <a:rPr lang="en-US" smtClean="0"/>
              <a:t>12/17/2021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4398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35145F7F-E3F1-47C6-81D0-10124CD6B064}" type="datetime1">
              <a:rPr lang="en-US" smtClean="0"/>
              <a:t>12/17/2021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9070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johnmuirtrust.org/assets/000/001/515/Resource_Guide_John_Muir_2021_original.pdf?1616671624" TargetMode="External"/><Relationship Id="rId2" Type="http://schemas.openxmlformats.org/officeDocument/2006/relationships/hyperlink" Target="https://www.woodlandtrust.org.uk/media/47025/4465-coed-ystrad.pdf" TargetMode="External"/><Relationship Id="rId1" Type="http://schemas.openxmlformats.org/officeDocument/2006/relationships/slideLayout" Target="../slideLayouts/slideLayout7.xml"/><Relationship Id="rId4" Type="http://schemas.openxmlformats.org/officeDocument/2006/relationships/hyperlink" Target="https://www.johnmuirtrust.org/john-muir-awa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648929" y="639097"/>
            <a:ext cx="6253317" cy="3686015"/>
          </a:xfrm>
        </p:spPr>
        <p:txBody>
          <a:bodyPr>
            <a:normAutofit/>
          </a:bodyPr>
          <a:lstStyle/>
          <a:p>
            <a:r>
              <a:rPr lang="en-US" sz="8000" dirty="0"/>
              <a:t>John Muir Award</a:t>
            </a: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632899" y="4672739"/>
            <a:ext cx="6269347" cy="1021498"/>
          </a:xfrm>
        </p:spPr>
        <p:txBody>
          <a:bodyPr>
            <a:normAutofit/>
          </a:bodyPr>
          <a:lstStyle/>
          <a:p>
            <a:r>
              <a:rPr lang="en-US" dirty="0">
                <a:solidFill>
                  <a:schemeClr val="tx1">
                    <a:lumMod val="85000"/>
                    <a:lumOff val="15000"/>
                  </a:schemeClr>
                </a:solidFill>
              </a:rPr>
              <a:t>Elin Fflur jones </a:t>
            </a:r>
            <a:endParaRPr lang="en-US" sz="2400" dirty="0">
              <a:solidFill>
                <a:schemeClr val="tx1">
                  <a:lumMod val="85000"/>
                  <a:lumOff val="15000"/>
                </a:schemeClr>
              </a:solidFill>
            </a:endParaRPr>
          </a:p>
        </p:txBody>
      </p:sp>
      <p:cxnSp>
        <p:nvCxnSpPr>
          <p:cNvPr id="29" name="Straight Connector 28">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AutoShape 2">
            <a:extLst>
              <a:ext uri="{FF2B5EF4-FFF2-40B4-BE49-F238E27FC236}">
                <a16:creationId xmlns:a16="http://schemas.microsoft.com/office/drawing/2014/main" id="{F98354CF-5B72-4E98-89A6-D5905D3F245A}"/>
              </a:ext>
            </a:extLst>
          </p:cNvPr>
          <p:cNvSpPr>
            <a:spLocks noChangeAspect="1" noChangeArrowheads="1"/>
          </p:cNvSpPr>
          <p:nvPr/>
        </p:nvSpPr>
        <p:spPr bwMode="auto">
          <a:xfrm>
            <a:off x="5943600" y="3276600"/>
            <a:ext cx="2375452" cy="237545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descr="A picture containing tree, outdoor, plant&#10;&#10;Description automatically generated">
            <a:extLst>
              <a:ext uri="{FF2B5EF4-FFF2-40B4-BE49-F238E27FC236}">
                <a16:creationId xmlns:a16="http://schemas.microsoft.com/office/drawing/2014/main" id="{0CC41E74-2A99-490A-9044-6D5836D1A9A6}"/>
              </a:ext>
            </a:extLst>
          </p:cNvPr>
          <p:cNvPicPr>
            <a:picLocks noChangeAspect="1"/>
          </p:cNvPicPr>
          <p:nvPr/>
        </p:nvPicPr>
        <p:blipFill rotWithShape="1">
          <a:blip r:embed="rId3"/>
          <a:srcRect b="16086"/>
          <a:stretch/>
        </p:blipFill>
        <p:spPr>
          <a:xfrm rot="10800000">
            <a:off x="7890253" y="0"/>
            <a:ext cx="3985592" cy="2508351"/>
          </a:xfrm>
          <a:prstGeom prst="rect">
            <a:avLst/>
          </a:prstGeom>
        </p:spPr>
      </p:pic>
      <p:pic>
        <p:nvPicPr>
          <p:cNvPr id="9" name="Picture 8" descr="A picture containing grass, outdoor, tree, person&#10;&#10;Description automatically generated">
            <a:extLst>
              <a:ext uri="{FF2B5EF4-FFF2-40B4-BE49-F238E27FC236}">
                <a16:creationId xmlns:a16="http://schemas.microsoft.com/office/drawing/2014/main" id="{649398CA-44F1-4692-9E45-1A8CC6CFD384}"/>
              </a:ext>
            </a:extLst>
          </p:cNvPr>
          <p:cNvPicPr>
            <a:picLocks noChangeAspect="1"/>
          </p:cNvPicPr>
          <p:nvPr/>
        </p:nvPicPr>
        <p:blipFill>
          <a:blip r:embed="rId4"/>
          <a:stretch>
            <a:fillRect/>
          </a:stretch>
        </p:blipFill>
        <p:spPr>
          <a:xfrm>
            <a:off x="6630109" y="2322828"/>
            <a:ext cx="3694043" cy="2770532"/>
          </a:xfrm>
          <a:prstGeom prst="rect">
            <a:avLst/>
          </a:prstGeom>
        </p:spPr>
      </p:pic>
      <p:pic>
        <p:nvPicPr>
          <p:cNvPr id="11" name="Picture 10" descr="A picture containing plant, tree&#10;&#10;Description automatically generated">
            <a:extLst>
              <a:ext uri="{FF2B5EF4-FFF2-40B4-BE49-F238E27FC236}">
                <a16:creationId xmlns:a16="http://schemas.microsoft.com/office/drawing/2014/main" id="{A25BD708-B0D8-4F45-8D7F-DF5E85E8328F}"/>
              </a:ext>
            </a:extLst>
          </p:cNvPr>
          <p:cNvPicPr>
            <a:picLocks noChangeAspect="1"/>
          </p:cNvPicPr>
          <p:nvPr/>
        </p:nvPicPr>
        <p:blipFill>
          <a:blip r:embed="rId5"/>
          <a:stretch>
            <a:fillRect/>
          </a:stretch>
        </p:blipFill>
        <p:spPr>
          <a:xfrm rot="5400000">
            <a:off x="9347897" y="4330052"/>
            <a:ext cx="2889083" cy="2166812"/>
          </a:xfrm>
          <a:prstGeom prst="rect">
            <a:avLst/>
          </a:prstGeom>
        </p:spPr>
      </p:pic>
      <p:sp>
        <p:nvSpPr>
          <p:cNvPr id="12" name="Slide Number Placeholder 11">
            <a:extLst>
              <a:ext uri="{FF2B5EF4-FFF2-40B4-BE49-F238E27FC236}">
                <a16:creationId xmlns:a16="http://schemas.microsoft.com/office/drawing/2014/main" id="{A8B2B24F-F997-4A3B-9CDE-350A51442CBB}"/>
              </a:ext>
            </a:extLst>
          </p:cNvPr>
          <p:cNvSpPr>
            <a:spLocks noGrp="1"/>
          </p:cNvSpPr>
          <p:nvPr>
            <p:ph type="sldNum" sz="quarter" idx="12"/>
          </p:nvPr>
        </p:nvSpPr>
        <p:spPr/>
        <p:txBody>
          <a:bodyPr/>
          <a:lstStyle/>
          <a:p>
            <a:fld id="{3A98EE3D-8CD1-4C3F-BD1C-C98C9596463C}" type="slidenum">
              <a:rPr lang="en-US" smtClean="0"/>
              <a:t>1</a:t>
            </a:fld>
            <a:endParaRPr lang="en-US" dirty="0"/>
          </a:p>
        </p:txBody>
      </p:sp>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Introduction </a:t>
            </a:r>
          </a:p>
        </p:txBody>
      </p:sp>
      <p:sp>
        <p:nvSpPr>
          <p:cNvPr id="4" name="Content Placeholder 3">
            <a:extLst>
              <a:ext uri="{FF2B5EF4-FFF2-40B4-BE49-F238E27FC236}">
                <a16:creationId xmlns:a16="http://schemas.microsoft.com/office/drawing/2014/main" id="{EA46A4FD-836B-4860-ACBC-7CF5BE99499B}"/>
              </a:ext>
            </a:extLst>
          </p:cNvPr>
          <p:cNvSpPr>
            <a:spLocks noGrp="1"/>
          </p:cNvSpPr>
          <p:nvPr>
            <p:ph idx="1"/>
          </p:nvPr>
        </p:nvSpPr>
        <p:spPr>
          <a:xfrm>
            <a:off x="1096963" y="2675694"/>
            <a:ext cx="10058400" cy="3193294"/>
          </a:xfrm>
        </p:spPr>
        <p:txBody>
          <a:bodyPr>
            <a:normAutofit/>
          </a:bodyPr>
          <a:lstStyle/>
          <a:p>
            <a:pPr>
              <a:lnSpc>
                <a:spcPct val="100000"/>
              </a:lnSpc>
              <a:spcAft>
                <a:spcPts val="800"/>
              </a:spcAft>
            </a:pPr>
            <a:r>
              <a:rPr lang="en-GB" sz="1300">
                <a:effectLst/>
                <a:latin typeface="Times New Roman" panose="02020603050405020304" pitchFamily="18" charset="0"/>
                <a:ea typeface="Calibri" panose="020F0502020204030204" pitchFamily="34" charset="0"/>
                <a:cs typeface="Times New Roman" panose="02020603050405020304" pitchFamily="18" charset="0"/>
              </a:rPr>
              <a:t>In this presentation, I will be demonstrating how I achieved the four stages of the John Muirs Award scheme. Who is John Muirs? John Muirs was born in 1838 and died in 1912 and within those years he accomplished many impressive acts towards conservation. He emigrated from Scotland to the USA at 11 years old which later allowed him to become a “founding father of the conservation movement” (John Muir Trust, 2017).  One of his acts towards conservation of wild places was his influence in the creation of Yosemite (a well-known National Park) (John Muir Trust, 2017). His influence and work inspired organisations such as John Muirs Trust, which is a conservation charity dedicated to protecting and conserve wild places in the UK (John Muir Trust, 2017). </a:t>
            </a:r>
          </a:p>
          <a:p>
            <a:pPr>
              <a:lnSpc>
                <a:spcPct val="100000"/>
              </a:lnSpc>
              <a:spcAft>
                <a:spcPts val="800"/>
              </a:spcAft>
            </a:pPr>
            <a:r>
              <a:rPr lang="en-GB" sz="1300">
                <a:effectLst/>
                <a:latin typeface="Times New Roman" panose="02020603050405020304" pitchFamily="18" charset="0"/>
                <a:ea typeface="Calibri" panose="020F0502020204030204" pitchFamily="34" charset="0"/>
                <a:cs typeface="Times New Roman" panose="02020603050405020304" pitchFamily="18" charset="0"/>
              </a:rPr>
              <a:t>One of the schemes the John Muirs Trust has organised is the John Muirs Award, which as described on their website, it’s “an environmental award scheme focused on wild places.” And it “encourages awareness and responsibility for the natural environment” (John Muir Trust, 2017). As a requirement of this presentation, I have taken part and experienced this award to discover its purpose and meaning for the environment. The Award is sectioned into four stages and each stage must be completed to achieve the award. The stages are called: Discover a wild place, explore its wildness, Conserve/ take responsibility, Share your experiences. I will discuss each stage in depth throughout the presentation and how each stage applied to my experience. </a:t>
            </a:r>
          </a:p>
          <a:p>
            <a:pPr>
              <a:lnSpc>
                <a:spcPct val="100000"/>
              </a:lnSpc>
            </a:pPr>
            <a:endParaRPr lang="en-GB" sz="1300"/>
          </a:p>
        </p:txBody>
      </p:sp>
      <p:sp>
        <p:nvSpPr>
          <p:cNvPr id="13" name="Rectangle 12">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Slide Number Placeholder 4">
            <a:extLst>
              <a:ext uri="{FF2B5EF4-FFF2-40B4-BE49-F238E27FC236}">
                <a16:creationId xmlns:a16="http://schemas.microsoft.com/office/drawing/2014/main" id="{996536C9-4915-47D6-AF84-CF0AC35EABBF}"/>
              </a:ext>
            </a:extLst>
          </p:cNvPr>
          <p:cNvSpPr>
            <a:spLocks noGrp="1"/>
          </p:cNvSpPr>
          <p:nvPr>
            <p:ph type="sldNum" sz="quarter" idx="12"/>
          </p:nvPr>
        </p:nvSpPr>
        <p:spPr/>
        <p:txBody>
          <a:bodyPr/>
          <a:lstStyle/>
          <a:p>
            <a:fld id="{3A98EE3D-8CD1-4C3F-BD1C-C98C9596463C}" type="slidenum">
              <a:rPr lang="en-US" smtClean="0"/>
              <a:t>2</a:t>
            </a:fld>
            <a:endParaRPr lang="en-US" dirty="0"/>
          </a:p>
        </p:txBody>
      </p:sp>
    </p:spTree>
    <p:extLst>
      <p:ext uri="{BB962C8B-B14F-4D97-AF65-F5344CB8AC3E}">
        <p14:creationId xmlns:p14="http://schemas.microsoft.com/office/powerpoint/2010/main" val="2482546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A1D5DC0-F0D3-4C56-A865-0B2BCCF724AA}"/>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Discover a Wild Place</a:t>
            </a:r>
          </a:p>
        </p:txBody>
      </p:sp>
      <p:sp>
        <p:nvSpPr>
          <p:cNvPr id="3" name="Content Placeholder 2">
            <a:extLst>
              <a:ext uri="{FF2B5EF4-FFF2-40B4-BE49-F238E27FC236}">
                <a16:creationId xmlns:a16="http://schemas.microsoft.com/office/drawing/2014/main" id="{60D5FF72-436E-4711-BF92-8682C38DD290}"/>
              </a:ext>
            </a:extLst>
          </p:cNvPr>
          <p:cNvSpPr>
            <a:spLocks noGrp="1"/>
          </p:cNvSpPr>
          <p:nvPr>
            <p:ph idx="1"/>
          </p:nvPr>
        </p:nvSpPr>
        <p:spPr>
          <a:xfrm>
            <a:off x="5231958" y="605896"/>
            <a:ext cx="5923721" cy="5646208"/>
          </a:xfrm>
        </p:spPr>
        <p:txBody>
          <a:bodyPr anchor="ctr">
            <a:normAutofit/>
          </a:bodyPr>
          <a:lstStyle/>
          <a:p>
            <a:pPr>
              <a:lnSpc>
                <a:spcPct val="100000"/>
              </a:lnSpc>
            </a:pPr>
            <a:r>
              <a:rPr lang="en-GB" sz="1700">
                <a:effectLst/>
                <a:latin typeface="Times New Roman" panose="02020603050405020304" pitchFamily="18" charset="0"/>
                <a:ea typeface="Calibri" panose="020F0502020204030204" pitchFamily="34" charset="0"/>
                <a:cs typeface="Times New Roman" panose="02020603050405020304" pitchFamily="18" charset="0"/>
              </a:rPr>
              <a:t>The location that my group chose to do our John Muirs award in was Coed Ystrad, Carmarthen. It’s a forest located beyond the Town of Carmarthen and is often used for activities such as mountain biking, wild camping, and hiking. These woods are a Woodland Trust Forest and therefore are protected by the organisation. We approached the Woodland Trust as they are actively managing these woods and therefore believed they could help assist us in our effort to conservate the forest (which they did). On their website they have a management plan to help maintain the woods so that the public can enjoy the woods in a safe and environmentally friendly way. In their plan they have guidelines that help direct the management, for example one guideline is: “We work with neighbours, local people, organisations and other stakeholders in developing the management of our woods. We recognise the benefits of local community woodland ownership and management. Where appropriate we allow our woods to be used to support local woodland, conservation, education and access initiatives.” (Woodland Trust, date unknown) Our work in these woods is an example of woods being used to support local woodland, conservation, education, and access initiatives (Woodland Trust, date unknown). </a:t>
            </a:r>
          </a:p>
          <a:p>
            <a:pPr>
              <a:lnSpc>
                <a:spcPct val="100000"/>
              </a:lnSpc>
            </a:pPr>
            <a:endParaRPr lang="en-GB" sz="1700"/>
          </a:p>
        </p:txBody>
      </p:sp>
      <p:sp>
        <p:nvSpPr>
          <p:cNvPr id="4" name="Slide Number Placeholder 3">
            <a:extLst>
              <a:ext uri="{FF2B5EF4-FFF2-40B4-BE49-F238E27FC236}">
                <a16:creationId xmlns:a16="http://schemas.microsoft.com/office/drawing/2014/main" id="{AF47FBFE-438E-4891-9FD5-81F2F6187325}"/>
              </a:ext>
            </a:extLst>
          </p:cNvPr>
          <p:cNvSpPr>
            <a:spLocks noGrp="1"/>
          </p:cNvSpPr>
          <p:nvPr>
            <p:ph type="sldNum" sz="quarter" idx="12"/>
          </p:nvPr>
        </p:nvSpPr>
        <p:spPr/>
        <p:txBody>
          <a:bodyPr/>
          <a:lstStyle/>
          <a:p>
            <a:fld id="{3A98EE3D-8CD1-4C3F-BD1C-C98C9596463C}" type="slidenum">
              <a:rPr lang="en-US" smtClean="0"/>
              <a:t>3</a:t>
            </a:fld>
            <a:endParaRPr lang="en-US" dirty="0"/>
          </a:p>
        </p:txBody>
      </p:sp>
    </p:spTree>
    <p:extLst>
      <p:ext uri="{BB962C8B-B14F-4D97-AF65-F5344CB8AC3E}">
        <p14:creationId xmlns:p14="http://schemas.microsoft.com/office/powerpoint/2010/main" val="2869698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75">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58" name="Straight Connector 77">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59" name="Rectangle 79">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98AB284-889A-4699-B907-BA4CD5FEEF05}"/>
              </a:ext>
            </a:extLst>
          </p:cNvPr>
          <p:cNvSpPr>
            <a:spLocks noGrp="1"/>
          </p:cNvSpPr>
          <p:nvPr>
            <p:ph type="title"/>
          </p:nvPr>
        </p:nvSpPr>
        <p:spPr>
          <a:xfrm>
            <a:off x="1097280" y="516835"/>
            <a:ext cx="5977937" cy="1666501"/>
          </a:xfrm>
        </p:spPr>
        <p:txBody>
          <a:bodyPr vert="horz" lIns="91440" tIns="45720" rIns="91440" bIns="45720" rtlCol="0" anchor="b">
            <a:normAutofit/>
          </a:bodyPr>
          <a:lstStyle/>
          <a:p>
            <a:r>
              <a:rPr lang="en-US" sz="4000">
                <a:solidFill>
                  <a:schemeClr val="tx1"/>
                </a:solidFill>
              </a:rPr>
              <a:t>Discover a Wild Place</a:t>
            </a:r>
            <a:endParaRPr lang="en-US" sz="4000" dirty="0">
              <a:solidFill>
                <a:schemeClr val="tx1"/>
              </a:solidFill>
            </a:endParaRPr>
          </a:p>
        </p:txBody>
      </p:sp>
      <p:cxnSp>
        <p:nvCxnSpPr>
          <p:cNvPr id="2060" name="Straight Connector 8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B799B47-4091-42EC-B126-EDBE3076FECD}"/>
              </a:ext>
            </a:extLst>
          </p:cNvPr>
          <p:cNvSpPr txBox="1"/>
          <p:nvPr/>
        </p:nvSpPr>
        <p:spPr>
          <a:xfrm>
            <a:off x="1097279" y="2546224"/>
            <a:ext cx="5977938" cy="3342747"/>
          </a:xfrm>
          <a:prstGeom prst="rect">
            <a:avLst/>
          </a:prstGeom>
        </p:spPr>
        <p:txBody>
          <a:bodyPr vert="horz" lIns="0" tIns="45720" rIns="0" bIns="45720" rtlCol="0">
            <a:normAutofit/>
          </a:bodyPr>
          <a:lstStyle/>
          <a:p>
            <a:pPr>
              <a:lnSpc>
                <a:spcPct val="90000"/>
              </a:lnSpc>
              <a:spcAft>
                <a:spcPts val="800"/>
              </a:spcAft>
              <a:buFont typeface="Calibri" panose="020F0502020204030204" pitchFamily="34" charset="0"/>
            </a:pPr>
            <a:r>
              <a:rPr lang="en-US">
                <a:effectLst/>
              </a:rPr>
              <a:t>I enjoy these woods as it was the first forest that I’d explored in the area since moving to live in Carmarthen. It’s a space that feels distant from the busy town and a great way to escape for the day or evening. My piers and I shared a great experience wild camping in Coed Ystrad where it allowed me to enjoy the environment and have a group experience with my new friends. This experience alone attracted me to the idea of conserving these woods. I was also attracted to these woods since they are often used by the local people of Carmarthen and therefore wanted to make their experience in these woods a good one where the environment feels and looks rich and well managed. </a:t>
            </a:r>
          </a:p>
        </p:txBody>
      </p:sp>
      <p:pic>
        <p:nvPicPr>
          <p:cNvPr id="8" name="Picture 7" descr="A picture containing outdoor, wooden, tree, grass&#10;&#10;Description automatically generated">
            <a:extLst>
              <a:ext uri="{FF2B5EF4-FFF2-40B4-BE49-F238E27FC236}">
                <a16:creationId xmlns:a16="http://schemas.microsoft.com/office/drawing/2014/main" id="{8DE31424-9800-4627-8BC2-97744AB096BB}"/>
              </a:ext>
            </a:extLst>
          </p:cNvPr>
          <p:cNvPicPr>
            <a:picLocks noChangeAspect="1"/>
          </p:cNvPicPr>
          <p:nvPr/>
        </p:nvPicPr>
        <p:blipFill>
          <a:blip r:embed="rId2"/>
          <a:stretch>
            <a:fillRect/>
          </a:stretch>
        </p:blipFill>
        <p:spPr>
          <a:xfrm rot="5400000">
            <a:off x="8264969" y="971551"/>
            <a:ext cx="2624666" cy="1968499"/>
          </a:xfrm>
          <a:prstGeom prst="rect">
            <a:avLst/>
          </a:prstGeom>
        </p:spPr>
      </p:pic>
      <p:pic>
        <p:nvPicPr>
          <p:cNvPr id="2050" name="Picture 2" descr="Coed yr Ystrad / Ystrad Wood © Alan Richards :: Geograph Britain and Ireland">
            <a:extLst>
              <a:ext uri="{FF2B5EF4-FFF2-40B4-BE49-F238E27FC236}">
                <a16:creationId xmlns:a16="http://schemas.microsoft.com/office/drawing/2014/main" id="{6A6C8CB7-ECEE-4B76-AA6E-5BAEEB2D15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30435" y="3600097"/>
            <a:ext cx="3499554" cy="2624666"/>
          </a:xfrm>
          <a:prstGeom prst="rect">
            <a:avLst/>
          </a:prstGeom>
          <a:noFill/>
          <a:extLst>
            <a:ext uri="{909E8E84-426E-40DD-AFC4-6F175D3DCCD1}">
              <a14:hiddenFill xmlns:a14="http://schemas.microsoft.com/office/drawing/2010/main">
                <a:solidFill>
                  <a:srgbClr val="FFFFFF"/>
                </a:solidFill>
              </a14:hiddenFill>
            </a:ext>
          </a:extLst>
        </p:spPr>
      </p:pic>
      <p:sp>
        <p:nvSpPr>
          <p:cNvPr id="9" name="Slide Number Placeholder 8">
            <a:extLst>
              <a:ext uri="{FF2B5EF4-FFF2-40B4-BE49-F238E27FC236}">
                <a16:creationId xmlns:a16="http://schemas.microsoft.com/office/drawing/2014/main" id="{3037F9AC-5E44-4AA1-8805-98856F70F1AC}"/>
              </a:ext>
            </a:extLst>
          </p:cNvPr>
          <p:cNvSpPr>
            <a:spLocks noGrp="1"/>
          </p:cNvSpPr>
          <p:nvPr>
            <p:ph type="sldNum" sz="quarter" idx="12"/>
          </p:nvPr>
        </p:nvSpPr>
        <p:spPr/>
        <p:txBody>
          <a:bodyPr/>
          <a:lstStyle/>
          <a:p>
            <a:fld id="{3A98EE3D-8CD1-4C3F-BD1C-C98C9596463C}" type="slidenum">
              <a:rPr lang="en-US" smtClean="0"/>
              <a:t>4</a:t>
            </a:fld>
            <a:endParaRPr lang="en-US" dirty="0"/>
          </a:p>
        </p:txBody>
      </p:sp>
    </p:spTree>
    <p:extLst>
      <p:ext uri="{BB962C8B-B14F-4D97-AF65-F5344CB8AC3E}">
        <p14:creationId xmlns:p14="http://schemas.microsoft.com/office/powerpoint/2010/main" val="380576802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D739516-7AC0-4768-8FAD-17CA6DAD0988}"/>
              </a:ext>
            </a:extLst>
          </p:cNvPr>
          <p:cNvSpPr>
            <a:spLocks noGrp="1"/>
          </p:cNvSpPr>
          <p:nvPr>
            <p:ph type="title"/>
          </p:nvPr>
        </p:nvSpPr>
        <p:spPr>
          <a:xfrm>
            <a:off x="643467" y="516835"/>
            <a:ext cx="2994815" cy="1666501"/>
          </a:xfrm>
        </p:spPr>
        <p:txBody>
          <a:bodyPr>
            <a:normAutofit/>
          </a:bodyPr>
          <a:lstStyle/>
          <a:p>
            <a:r>
              <a:rPr lang="en-GB" sz="4000" dirty="0">
                <a:solidFill>
                  <a:schemeClr val="tx1"/>
                </a:solidFill>
              </a:rPr>
              <a:t>Explore its Wildness</a:t>
            </a:r>
          </a:p>
        </p:txBody>
      </p:sp>
      <p:cxnSp>
        <p:nvCxnSpPr>
          <p:cNvPr id="17" name="Straight Connector 1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28346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25C18B-22A4-4CE6-9079-9D64AE08B633}"/>
              </a:ext>
            </a:extLst>
          </p:cNvPr>
          <p:cNvSpPr>
            <a:spLocks noGrp="1"/>
          </p:cNvSpPr>
          <p:nvPr>
            <p:ph idx="1"/>
          </p:nvPr>
        </p:nvSpPr>
        <p:spPr>
          <a:xfrm>
            <a:off x="643467" y="2546224"/>
            <a:ext cx="2994815" cy="3342747"/>
          </a:xfrm>
        </p:spPr>
        <p:txBody>
          <a:bodyPr>
            <a:normAutofit/>
          </a:bodyPr>
          <a:lstStyle/>
          <a:p>
            <a:pPr>
              <a:lnSpc>
                <a:spcPct val="100000"/>
              </a:lnSpc>
              <a:spcAft>
                <a:spcPts val="800"/>
              </a:spcAft>
            </a:pPr>
            <a:r>
              <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 have previously visited Coed Ystrad prior to the conservation project as I have been wild camping there as mentioned above. This experience beforehand allowed me to feel connected to the forest as we explored a large portion of it and then spent the night there. Camping overnight allowed me to listen and experience the wildlife and flora and fauna as we we’re living amongst them for an extended period. We used the natural resources (such as logs and sticks) to build a fire that we eventually used to cook food on, this experience made me feel emersed into the ecosystems that surrounded us. As I fell asleep, I listened to the wildlife that surrounded me such as birds, bats, and small rodents like mice. The experienced allowed me to get to know the area and made me feel confident in approaching it again for the John Muirs Award. </a:t>
            </a:r>
          </a:p>
          <a:p>
            <a:pPr>
              <a:lnSpc>
                <a:spcPct val="100000"/>
              </a:lnSpc>
            </a:pPr>
            <a:endParaRPr lang="en-GB" sz="1100">
              <a:solidFill>
                <a:schemeClr val="tx1"/>
              </a:solidFill>
            </a:endParaRPr>
          </a:p>
        </p:txBody>
      </p:sp>
      <p:pic>
        <p:nvPicPr>
          <p:cNvPr id="7" name="Picture 6" descr="A picture containing nature, light, dark, night&#10;&#10;Description automatically generated">
            <a:extLst>
              <a:ext uri="{FF2B5EF4-FFF2-40B4-BE49-F238E27FC236}">
                <a16:creationId xmlns:a16="http://schemas.microsoft.com/office/drawing/2014/main" id="{4282C904-A804-43EF-9B07-2ED1F31ED341}"/>
              </a:ext>
            </a:extLst>
          </p:cNvPr>
          <p:cNvPicPr>
            <a:picLocks noChangeAspect="1"/>
          </p:cNvPicPr>
          <p:nvPr/>
        </p:nvPicPr>
        <p:blipFill>
          <a:blip r:embed="rId2"/>
          <a:stretch>
            <a:fillRect/>
          </a:stretch>
        </p:blipFill>
        <p:spPr>
          <a:xfrm rot="5400000">
            <a:off x="3462682" y="1637280"/>
            <a:ext cx="4777918" cy="3583439"/>
          </a:xfrm>
          <a:prstGeom prst="rect">
            <a:avLst/>
          </a:prstGeom>
        </p:spPr>
      </p:pic>
      <p:pic>
        <p:nvPicPr>
          <p:cNvPr id="5" name="Picture 4">
            <a:extLst>
              <a:ext uri="{FF2B5EF4-FFF2-40B4-BE49-F238E27FC236}">
                <a16:creationId xmlns:a16="http://schemas.microsoft.com/office/drawing/2014/main" id="{29EB6809-A94B-4EE1-99F4-D5B06C3BD2E4}"/>
              </a:ext>
            </a:extLst>
          </p:cNvPr>
          <p:cNvPicPr>
            <a:picLocks noChangeAspect="1"/>
          </p:cNvPicPr>
          <p:nvPr/>
        </p:nvPicPr>
        <p:blipFill>
          <a:blip r:embed="rId3"/>
          <a:stretch>
            <a:fillRect/>
          </a:stretch>
        </p:blipFill>
        <p:spPr>
          <a:xfrm rot="5400000">
            <a:off x="7367854" y="1640323"/>
            <a:ext cx="4777918" cy="3583439"/>
          </a:xfrm>
          <a:prstGeom prst="rect">
            <a:avLst/>
          </a:prstGeom>
        </p:spPr>
      </p:pic>
      <p:sp>
        <p:nvSpPr>
          <p:cNvPr id="8" name="Slide Number Placeholder 7">
            <a:extLst>
              <a:ext uri="{FF2B5EF4-FFF2-40B4-BE49-F238E27FC236}">
                <a16:creationId xmlns:a16="http://schemas.microsoft.com/office/drawing/2014/main" id="{01E7FB32-44EA-4C7A-B69A-A0CDA5A642E2}"/>
              </a:ext>
            </a:extLst>
          </p:cNvPr>
          <p:cNvSpPr>
            <a:spLocks noGrp="1"/>
          </p:cNvSpPr>
          <p:nvPr>
            <p:ph type="sldNum" sz="quarter" idx="12"/>
          </p:nvPr>
        </p:nvSpPr>
        <p:spPr/>
        <p:txBody>
          <a:bodyPr/>
          <a:lstStyle/>
          <a:p>
            <a:fld id="{3A98EE3D-8CD1-4C3F-BD1C-C98C9596463C}" type="slidenum">
              <a:rPr lang="en-US" smtClean="0"/>
              <a:t>5</a:t>
            </a:fld>
            <a:endParaRPr lang="en-US" dirty="0"/>
          </a:p>
        </p:txBody>
      </p:sp>
    </p:spTree>
    <p:extLst>
      <p:ext uri="{BB962C8B-B14F-4D97-AF65-F5344CB8AC3E}">
        <p14:creationId xmlns:p14="http://schemas.microsoft.com/office/powerpoint/2010/main" val="311349242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F84C4-0A4D-495B-90CC-06AC6C40A09B}"/>
              </a:ext>
            </a:extLst>
          </p:cNvPr>
          <p:cNvSpPr>
            <a:spLocks noGrp="1"/>
          </p:cNvSpPr>
          <p:nvPr>
            <p:ph type="title"/>
          </p:nvPr>
        </p:nvSpPr>
        <p:spPr/>
        <p:txBody>
          <a:bodyPr/>
          <a:lstStyle/>
          <a:p>
            <a:r>
              <a:rPr lang="en-GB" dirty="0">
                <a:solidFill>
                  <a:schemeClr val="bg1"/>
                </a:solidFill>
              </a:rPr>
              <a:t>Explore its Wildness</a:t>
            </a:r>
          </a:p>
        </p:txBody>
      </p:sp>
      <p:sp>
        <p:nvSpPr>
          <p:cNvPr id="3" name="Content Placeholder 2">
            <a:extLst>
              <a:ext uri="{FF2B5EF4-FFF2-40B4-BE49-F238E27FC236}">
                <a16:creationId xmlns:a16="http://schemas.microsoft.com/office/drawing/2014/main" id="{B752EAAD-F6D5-4CD8-83A7-77B08009554A}"/>
              </a:ext>
            </a:extLst>
          </p:cNvPr>
          <p:cNvSpPr>
            <a:spLocks noGrp="1"/>
          </p:cNvSpPr>
          <p:nvPr>
            <p:ph idx="1"/>
          </p:nvPr>
        </p:nvSpPr>
        <p:spPr>
          <a:xfrm>
            <a:off x="1097280" y="2021691"/>
            <a:ext cx="10412233" cy="3626677"/>
          </a:xfrm>
        </p:spPr>
        <p:txBody>
          <a:bodyPr/>
          <a:lstStyle/>
          <a:p>
            <a:pPr>
              <a:lnSpc>
                <a:spcPct val="150000"/>
              </a:lnSpc>
            </a:pP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Despite visiting the woods beforehand, as a group, we researched the location during the planning stage to gain a more technical approach. We contacted the Woodland Trust to gain their permission to conservate the area and whilst emailing Anna (Assistant site manager) she gave us information sources such as risk assessments and a map of the woodland:</a:t>
            </a:r>
          </a:p>
          <a:p>
            <a:endParaRPr lang="en-GB" dirty="0"/>
          </a:p>
        </p:txBody>
      </p:sp>
      <p:sp>
        <p:nvSpPr>
          <p:cNvPr id="5" name="TextBox 4">
            <a:extLst>
              <a:ext uri="{FF2B5EF4-FFF2-40B4-BE49-F238E27FC236}">
                <a16:creationId xmlns:a16="http://schemas.microsoft.com/office/drawing/2014/main" id="{8F26D340-49BB-4863-94F3-C714D4574208}"/>
              </a:ext>
            </a:extLst>
          </p:cNvPr>
          <p:cNvSpPr txBox="1"/>
          <p:nvPr/>
        </p:nvSpPr>
        <p:spPr>
          <a:xfrm>
            <a:off x="5716986" y="4912944"/>
            <a:ext cx="6150075" cy="1669496"/>
          </a:xfrm>
          <a:prstGeom prst="rect">
            <a:avLst/>
          </a:prstGeom>
          <a:noFill/>
        </p:spPr>
        <p:txBody>
          <a:bodyPr wrap="square">
            <a:spAutoFit/>
          </a:bodyPr>
          <a:lstStyle/>
          <a:p>
            <a:pPr>
              <a:lnSpc>
                <a:spcPct val="150000"/>
              </a:lnSpc>
              <a:spcAft>
                <a:spcPts val="800"/>
              </a:spcAft>
            </a:pP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This content allowed us to feel better prepared venturing into the woods so that we can do it in a safe and thorough way. It was especially important researching beforehand as two members of the group had not been to the woods before and so they needed an idea of what to expect. Here’s evidence of our conservation work in Coed Ystrad:</a:t>
            </a:r>
          </a:p>
        </p:txBody>
      </p:sp>
      <p:pic>
        <p:nvPicPr>
          <p:cNvPr id="7" name="Picture 6">
            <a:extLst>
              <a:ext uri="{FF2B5EF4-FFF2-40B4-BE49-F238E27FC236}">
                <a16:creationId xmlns:a16="http://schemas.microsoft.com/office/drawing/2014/main" id="{12BFE745-8752-4CBE-89A3-F2866623EC23}"/>
              </a:ext>
            </a:extLst>
          </p:cNvPr>
          <p:cNvPicPr>
            <a:picLocks noChangeAspect="1"/>
          </p:cNvPicPr>
          <p:nvPr/>
        </p:nvPicPr>
        <p:blipFill rotWithShape="1">
          <a:blip r:embed="rId2"/>
          <a:srcRect l="30082" t="30741" r="9000" b="18261"/>
          <a:stretch/>
        </p:blipFill>
        <p:spPr>
          <a:xfrm>
            <a:off x="5829694" y="3188105"/>
            <a:ext cx="3662846" cy="1724839"/>
          </a:xfrm>
          <a:prstGeom prst="rect">
            <a:avLst/>
          </a:prstGeom>
        </p:spPr>
      </p:pic>
      <p:pic>
        <p:nvPicPr>
          <p:cNvPr id="9" name="Picture 8">
            <a:extLst>
              <a:ext uri="{FF2B5EF4-FFF2-40B4-BE49-F238E27FC236}">
                <a16:creationId xmlns:a16="http://schemas.microsoft.com/office/drawing/2014/main" id="{242DFE0F-6989-46BB-A547-ADD3B3B261FD}"/>
              </a:ext>
            </a:extLst>
          </p:cNvPr>
          <p:cNvPicPr>
            <a:picLocks noChangeAspect="1"/>
          </p:cNvPicPr>
          <p:nvPr/>
        </p:nvPicPr>
        <p:blipFill rotWithShape="1">
          <a:blip r:embed="rId3"/>
          <a:srcRect l="29442" t="22269" r="9362" b="8937"/>
          <a:stretch/>
        </p:blipFill>
        <p:spPr>
          <a:xfrm>
            <a:off x="1177890" y="3188105"/>
            <a:ext cx="4571194" cy="2890520"/>
          </a:xfrm>
          <a:prstGeom prst="rect">
            <a:avLst/>
          </a:prstGeom>
        </p:spPr>
      </p:pic>
      <p:sp>
        <p:nvSpPr>
          <p:cNvPr id="12" name="Slide Number Placeholder 11">
            <a:extLst>
              <a:ext uri="{FF2B5EF4-FFF2-40B4-BE49-F238E27FC236}">
                <a16:creationId xmlns:a16="http://schemas.microsoft.com/office/drawing/2014/main" id="{36849CD7-C513-4157-A512-4FAA9B87B7CB}"/>
              </a:ext>
            </a:extLst>
          </p:cNvPr>
          <p:cNvSpPr>
            <a:spLocks noGrp="1"/>
          </p:cNvSpPr>
          <p:nvPr>
            <p:ph type="sldNum" sz="quarter" idx="12"/>
          </p:nvPr>
        </p:nvSpPr>
        <p:spPr/>
        <p:txBody>
          <a:bodyPr/>
          <a:lstStyle/>
          <a:p>
            <a:fld id="{3A98EE3D-8CD1-4C3F-BD1C-C98C9596463C}" type="slidenum">
              <a:rPr lang="en-US" smtClean="0"/>
              <a:t>6</a:t>
            </a:fld>
            <a:endParaRPr lang="en-US" dirty="0"/>
          </a:p>
        </p:txBody>
      </p:sp>
    </p:spTree>
    <p:extLst>
      <p:ext uri="{BB962C8B-B14F-4D97-AF65-F5344CB8AC3E}">
        <p14:creationId xmlns:p14="http://schemas.microsoft.com/office/powerpoint/2010/main" val="3819546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70">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F20709-1C8F-431A-87EB-E0371D256D7F}"/>
              </a:ext>
            </a:extLst>
          </p:cNvPr>
          <p:cNvSpPr>
            <a:spLocks noGrp="1"/>
          </p:cNvSpPr>
          <p:nvPr>
            <p:ph type="title"/>
          </p:nvPr>
        </p:nvSpPr>
        <p:spPr>
          <a:xfrm>
            <a:off x="477078" y="516836"/>
            <a:ext cx="3100136" cy="1960234"/>
          </a:xfrm>
        </p:spPr>
        <p:txBody>
          <a:bodyPr>
            <a:normAutofit/>
          </a:bodyPr>
          <a:lstStyle/>
          <a:p>
            <a:r>
              <a:rPr lang="en-GB" sz="4000" dirty="0">
                <a:solidFill>
                  <a:srgbClr val="415F3D"/>
                </a:solidFill>
              </a:rPr>
              <a:t>Explore its Wildness</a:t>
            </a:r>
          </a:p>
        </p:txBody>
      </p:sp>
      <p:cxnSp>
        <p:nvCxnSpPr>
          <p:cNvPr id="3077" name="Straight Connector 72">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399"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24FE4D-E769-416A-9590-5253CBCA945F}"/>
              </a:ext>
            </a:extLst>
          </p:cNvPr>
          <p:cNvSpPr>
            <a:spLocks noGrp="1"/>
          </p:cNvSpPr>
          <p:nvPr>
            <p:ph idx="1"/>
          </p:nvPr>
        </p:nvSpPr>
        <p:spPr>
          <a:xfrm>
            <a:off x="492370" y="2790855"/>
            <a:ext cx="3084844" cy="3311766"/>
          </a:xfrm>
        </p:spPr>
        <p:txBody>
          <a:bodyPr>
            <a:normAutofit/>
          </a:bodyPr>
          <a:lstStyle/>
          <a:p>
            <a:pPr>
              <a:lnSpc>
                <a:spcPct val="100000"/>
              </a:lnSpc>
            </a:pPr>
            <a:r>
              <a:rPr lang="en-GB" sz="1200">
                <a:effectLst/>
                <a:latin typeface="Times New Roman" panose="02020603050405020304" pitchFamily="18" charset="0"/>
                <a:ea typeface="Calibri" panose="020F0502020204030204" pitchFamily="34" charset="0"/>
                <a:cs typeface="Times New Roman" panose="02020603050405020304" pitchFamily="18" charset="0"/>
              </a:rPr>
              <a:t>The main characteristics of this woodland are the broad range of tree species and features such as manmade pathways. The types of species that exist in these woods are Beech, sweet chestnut and oaks, there’s also an under-storey of laurel and holly. Its ecosystems are rich with wildlife that thrive there such as small rodents, birds, bats, and insects. The woods also contain an old disused quarry which make the woods popular due to the historical aspect. The trails are easy to follow and there is manmade steps dotted around the woodland which make it easier for walkers to keep to the pathways. The main entrance is located at Alltycnap Road, the sign makes it clear that it’s the entrance to Coed Ystrad (Woodland Trust, 2017)</a:t>
            </a:r>
          </a:p>
          <a:p>
            <a:pPr>
              <a:lnSpc>
                <a:spcPct val="100000"/>
              </a:lnSpc>
            </a:pPr>
            <a:endParaRPr lang="en-GB" sz="1200"/>
          </a:p>
        </p:txBody>
      </p:sp>
      <p:pic>
        <p:nvPicPr>
          <p:cNvPr id="7" name="Picture 6">
            <a:extLst>
              <a:ext uri="{FF2B5EF4-FFF2-40B4-BE49-F238E27FC236}">
                <a16:creationId xmlns:a16="http://schemas.microsoft.com/office/drawing/2014/main" id="{D3652A15-EE04-4309-831D-2C0882518688}"/>
              </a:ext>
            </a:extLst>
          </p:cNvPr>
          <p:cNvPicPr>
            <a:picLocks noChangeAspect="1"/>
          </p:cNvPicPr>
          <p:nvPr/>
        </p:nvPicPr>
        <p:blipFill rotWithShape="1">
          <a:blip r:embed="rId2"/>
          <a:srcRect l="40417" t="26518" r="40986" b="21482"/>
          <a:stretch/>
        </p:blipFill>
        <p:spPr>
          <a:xfrm>
            <a:off x="5017267" y="643467"/>
            <a:ext cx="1668749" cy="2624664"/>
          </a:xfrm>
          <a:prstGeom prst="rect">
            <a:avLst/>
          </a:prstGeom>
        </p:spPr>
      </p:pic>
      <p:pic>
        <p:nvPicPr>
          <p:cNvPr id="5" name="Picture 4" descr="A picture containing outdoor, ground, plant, forest&#10;&#10;Description automatically generated">
            <a:extLst>
              <a:ext uri="{FF2B5EF4-FFF2-40B4-BE49-F238E27FC236}">
                <a16:creationId xmlns:a16="http://schemas.microsoft.com/office/drawing/2014/main" id="{2A4BC043-9DB0-4528-AA33-0E6F824F4EB4}"/>
              </a:ext>
            </a:extLst>
          </p:cNvPr>
          <p:cNvPicPr>
            <a:picLocks noChangeAspect="1"/>
          </p:cNvPicPr>
          <p:nvPr/>
        </p:nvPicPr>
        <p:blipFill>
          <a:blip r:embed="rId3"/>
          <a:stretch>
            <a:fillRect/>
          </a:stretch>
        </p:blipFill>
        <p:spPr>
          <a:xfrm>
            <a:off x="4086159" y="3566310"/>
            <a:ext cx="3530964" cy="2648223"/>
          </a:xfrm>
          <a:prstGeom prst="rect">
            <a:avLst/>
          </a:prstGeom>
        </p:spPr>
      </p:pic>
      <p:pic>
        <p:nvPicPr>
          <p:cNvPr id="3074" name="Picture 2" descr="Coed Ystrad - Woodland Trust">
            <a:extLst>
              <a:ext uri="{FF2B5EF4-FFF2-40B4-BE49-F238E27FC236}">
                <a16:creationId xmlns:a16="http://schemas.microsoft.com/office/drawing/2014/main" id="{E7A7D08B-62CF-4858-9A5C-98AAA2D0C0B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965093" y="706994"/>
            <a:ext cx="3583439" cy="5450097"/>
          </a:xfrm>
          <a:prstGeom prst="rect">
            <a:avLst/>
          </a:prstGeom>
          <a:noFill/>
          <a:extLst>
            <a:ext uri="{909E8E84-426E-40DD-AFC4-6F175D3DCCD1}">
              <a14:hiddenFill xmlns:a14="http://schemas.microsoft.com/office/drawing/2010/main">
                <a:solidFill>
                  <a:srgbClr val="FFFFFF"/>
                </a:solidFill>
              </a14:hiddenFill>
            </a:ext>
          </a:extLst>
        </p:spPr>
      </p:pic>
      <p:sp>
        <p:nvSpPr>
          <p:cNvPr id="3078" name="Rectangle 74">
            <a:extLst>
              <a:ext uri="{FF2B5EF4-FFF2-40B4-BE49-F238E27FC236}">
                <a16:creationId xmlns:a16="http://schemas.microsoft.com/office/drawing/2014/main" id="{7A3E0404-86A9-40FA-8DB8-302414EE2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Slide Number Placeholder 5">
            <a:extLst>
              <a:ext uri="{FF2B5EF4-FFF2-40B4-BE49-F238E27FC236}">
                <a16:creationId xmlns:a16="http://schemas.microsoft.com/office/drawing/2014/main" id="{46F5D8F3-4086-4527-A294-3E570FF4E167}"/>
              </a:ext>
            </a:extLst>
          </p:cNvPr>
          <p:cNvSpPr>
            <a:spLocks noGrp="1"/>
          </p:cNvSpPr>
          <p:nvPr>
            <p:ph type="sldNum" sz="quarter" idx="12"/>
          </p:nvPr>
        </p:nvSpPr>
        <p:spPr/>
        <p:txBody>
          <a:bodyPr/>
          <a:lstStyle/>
          <a:p>
            <a:fld id="{3A98EE3D-8CD1-4C3F-BD1C-C98C9596463C}" type="slidenum">
              <a:rPr lang="en-US" smtClean="0"/>
              <a:t>7</a:t>
            </a:fld>
            <a:endParaRPr lang="en-US" dirty="0"/>
          </a:p>
        </p:txBody>
      </p:sp>
    </p:spTree>
    <p:extLst>
      <p:ext uri="{BB962C8B-B14F-4D97-AF65-F5344CB8AC3E}">
        <p14:creationId xmlns:p14="http://schemas.microsoft.com/office/powerpoint/2010/main" val="40063704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11B95B8-AF80-4C9B-A211-78D1472B8E85}"/>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Conserve / Take responsability</a:t>
            </a:r>
          </a:p>
        </p:txBody>
      </p:sp>
      <p:cxnSp>
        <p:nvCxnSpPr>
          <p:cNvPr id="17" name="Straight Connector 16">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F23D4F-F71F-4BFB-8C0B-A4776AB5AE82}"/>
              </a:ext>
            </a:extLst>
          </p:cNvPr>
          <p:cNvSpPr>
            <a:spLocks noGrp="1"/>
          </p:cNvSpPr>
          <p:nvPr>
            <p:ph idx="1"/>
          </p:nvPr>
        </p:nvSpPr>
        <p:spPr>
          <a:xfrm>
            <a:off x="1097279" y="2546224"/>
            <a:ext cx="5977938" cy="3342747"/>
          </a:xfrm>
        </p:spPr>
        <p:txBody>
          <a:bodyPr>
            <a:normAutofit/>
          </a:bodyPr>
          <a:lstStyle/>
          <a:p>
            <a:pPr>
              <a:lnSpc>
                <a:spcPct val="100000"/>
              </a:lnSpc>
              <a:spcAft>
                <a:spcPts val="800"/>
              </a:spcAft>
            </a:pPr>
            <a:r>
              <a:rPr lang="en-GB" sz="17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Our group consisted of 4 members, including Jude, Tom, Iain, and me. We communicated via an online group chat as well as face to face occasionally. During the planning processes we decided from the beginning that we wanted to litter pick for our conservation work for the John Muirs Award. From there we discussed a location which I have discussed above, and then we needed to decide how we would access the equipment needed for litter picking. Tom, one of the group members, began by emailing the Woodland Trust. Anna Pierlejewska the Assistant Site Manager responded and was eager to assist us with directions on where to collect litter picking equipment, arrange disposal of the waste and provide a risk assessment and site hazards map. </a:t>
            </a:r>
          </a:p>
          <a:p>
            <a:pPr>
              <a:lnSpc>
                <a:spcPct val="100000"/>
              </a:lnSpc>
            </a:pPr>
            <a:endParaRPr lang="en-GB" sz="1700">
              <a:solidFill>
                <a:srgbClr val="FFFFFF"/>
              </a:solidFill>
            </a:endParaRPr>
          </a:p>
        </p:txBody>
      </p:sp>
      <p:pic>
        <p:nvPicPr>
          <p:cNvPr id="6" name="Picture 5" descr="A picture containing tree, outdoor, plant&#10;&#10;Description automatically generated">
            <a:extLst>
              <a:ext uri="{FF2B5EF4-FFF2-40B4-BE49-F238E27FC236}">
                <a16:creationId xmlns:a16="http://schemas.microsoft.com/office/drawing/2014/main" id="{2EB0837A-06D8-4E12-A27D-7E54B0733BE9}"/>
              </a:ext>
            </a:extLst>
          </p:cNvPr>
          <p:cNvPicPr>
            <a:picLocks noChangeAspect="1"/>
          </p:cNvPicPr>
          <p:nvPr/>
        </p:nvPicPr>
        <p:blipFill rotWithShape="1">
          <a:blip r:embed="rId2"/>
          <a:srcRect l="24023" r="25889"/>
          <a:stretch/>
        </p:blipFill>
        <p:spPr>
          <a:xfrm rot="10800000">
            <a:off x="7611902" y="10"/>
            <a:ext cx="4580097" cy="6857990"/>
          </a:xfrm>
          <a:prstGeom prst="rect">
            <a:avLst/>
          </a:prstGeom>
        </p:spPr>
      </p:pic>
      <p:sp>
        <p:nvSpPr>
          <p:cNvPr id="4" name="Slide Number Placeholder 3">
            <a:extLst>
              <a:ext uri="{FF2B5EF4-FFF2-40B4-BE49-F238E27FC236}">
                <a16:creationId xmlns:a16="http://schemas.microsoft.com/office/drawing/2014/main" id="{5DDDE9AB-D85A-4F27-996A-B4CF31BCA899}"/>
              </a:ext>
            </a:extLst>
          </p:cNvPr>
          <p:cNvSpPr>
            <a:spLocks noGrp="1"/>
          </p:cNvSpPr>
          <p:nvPr>
            <p:ph type="sldNum" sz="quarter" idx="12"/>
          </p:nvPr>
        </p:nvSpPr>
        <p:spPr/>
        <p:txBody>
          <a:bodyPr/>
          <a:lstStyle/>
          <a:p>
            <a:fld id="{3A98EE3D-8CD1-4C3F-BD1C-C98C9596463C}" type="slidenum">
              <a:rPr lang="en-US" smtClean="0"/>
              <a:t>8</a:t>
            </a:fld>
            <a:endParaRPr lang="en-US" dirty="0"/>
          </a:p>
        </p:txBody>
      </p:sp>
    </p:spTree>
    <p:extLst>
      <p:ext uri="{BB962C8B-B14F-4D97-AF65-F5344CB8AC3E}">
        <p14:creationId xmlns:p14="http://schemas.microsoft.com/office/powerpoint/2010/main" val="390686709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F406866-B2B6-4970-BEE9-17E9330B2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04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0C5CEC-81C6-4728-B761-876B00BBF96E}"/>
              </a:ext>
            </a:extLst>
          </p:cNvPr>
          <p:cNvSpPr>
            <a:spLocks noGrp="1"/>
          </p:cNvSpPr>
          <p:nvPr>
            <p:ph type="title"/>
          </p:nvPr>
        </p:nvSpPr>
        <p:spPr>
          <a:xfrm>
            <a:off x="1097280" y="516835"/>
            <a:ext cx="5977937" cy="1666501"/>
          </a:xfrm>
        </p:spPr>
        <p:txBody>
          <a:bodyPr>
            <a:normAutofit/>
          </a:bodyPr>
          <a:lstStyle/>
          <a:p>
            <a:r>
              <a:rPr lang="en-GB" sz="4400" dirty="0">
                <a:solidFill>
                  <a:schemeClr val="tx1"/>
                </a:solidFill>
              </a:rPr>
              <a:t>Conserve / Take </a:t>
            </a:r>
            <a:r>
              <a:rPr lang="en-GB" sz="4400" dirty="0" err="1">
                <a:solidFill>
                  <a:schemeClr val="tx1"/>
                </a:solidFill>
              </a:rPr>
              <a:t>responsability</a:t>
            </a:r>
            <a:endParaRPr lang="en-GB" sz="4400" dirty="0">
              <a:solidFill>
                <a:schemeClr val="tx1"/>
              </a:solidFill>
            </a:endParaRPr>
          </a:p>
        </p:txBody>
      </p:sp>
      <p:sp>
        <p:nvSpPr>
          <p:cNvPr id="3" name="Content Placeholder 2">
            <a:extLst>
              <a:ext uri="{FF2B5EF4-FFF2-40B4-BE49-F238E27FC236}">
                <a16:creationId xmlns:a16="http://schemas.microsoft.com/office/drawing/2014/main" id="{48864976-1513-4D53-B68F-60745C05E153}"/>
              </a:ext>
            </a:extLst>
          </p:cNvPr>
          <p:cNvSpPr>
            <a:spLocks noGrp="1"/>
          </p:cNvSpPr>
          <p:nvPr>
            <p:ph idx="1"/>
          </p:nvPr>
        </p:nvSpPr>
        <p:spPr>
          <a:xfrm>
            <a:off x="1097279" y="2236304"/>
            <a:ext cx="5977938" cy="3652667"/>
          </a:xfrm>
        </p:spPr>
        <p:txBody>
          <a:bodyPr>
            <a:normAutofit fontScale="92500" lnSpcReduction="20000"/>
          </a:bodyPr>
          <a:lstStyle/>
          <a:p>
            <a:pPr>
              <a:lnSpc>
                <a:spcPct val="100000"/>
              </a:lnSpc>
              <a:spcAft>
                <a:spcPts val="800"/>
              </a:spcAft>
            </a:pPr>
            <a:r>
              <a:rPr lang="en-GB" sz="13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Anna directed us to Carmarthen Town Council Hall to pick up litter picking equipment, which consisted of 4 heavy duty bin bags, 4 bin bag holders, 4 litter pickers, and 4 high visibility jackets. </a:t>
            </a:r>
            <a:r>
              <a:rPr lang="en-GB" sz="13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Eleri</a:t>
            </a:r>
            <a:r>
              <a:rPr lang="en-GB" sz="13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the Admin Officer, greeted us at the Carmarthen Town council Hall and was very helpful in assisting us with the equipment and giving us a time frame of when the equipment needed to be handed back. We headed down to our location well prepared with waterproofs, appropriate footwear, and extra layers. We began by exploring the East side of the forest, where to our surprise, there was little to no litter to be seen. We progressed to the west side of the forest and discovered the aftermath of what looked like a large party as there was a lot of litter scattered in one open area. The litter looked as though it had been there fore a long time, showing there hadn’t been any conservation work done there recently. There were many dangerous objects in this area that could be at risk to wildlife and the public, including broken glass, plastic bottles and containers (choking hazard) and cans (some had been torn and so they exposed sharp edges). By picking this litter up we are protecting the wildlife that lives in the woodlands ecosystems as well as those who came to the forest to enjoy it. The litter made that area of the woodland look unkept which could potentially draw people away from wanting to participate in outdoor activities, and so cleaning it up ensured people we’re still attracted to the woodland. </a:t>
            </a:r>
          </a:p>
          <a:p>
            <a:pPr>
              <a:lnSpc>
                <a:spcPct val="100000"/>
              </a:lnSpc>
              <a:spcAft>
                <a:spcPts val="800"/>
              </a:spcAft>
            </a:pPr>
            <a:r>
              <a:rPr lang="en-GB" sz="13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During this activity we we’re always conscious of the risk elements, these included an overhead electric cable, timber steps, disused quarry, trees falling onto the footpath, etc. The risk assessment that Anna sent us highlighted these elements making us aware of them whilst litter picking. </a:t>
            </a:r>
          </a:p>
          <a:p>
            <a:pPr>
              <a:lnSpc>
                <a:spcPct val="100000"/>
              </a:lnSpc>
            </a:pPr>
            <a:endParaRPr lang="en-GB" sz="1100" dirty="0">
              <a:solidFill>
                <a:schemeClr val="tx1"/>
              </a:solidFill>
            </a:endParaRPr>
          </a:p>
        </p:txBody>
      </p:sp>
      <p:pic>
        <p:nvPicPr>
          <p:cNvPr id="9" name="Picture 8" descr="A picture containing tree, outdoor, grass, colorful&#10;&#10;Description automatically generated">
            <a:extLst>
              <a:ext uri="{FF2B5EF4-FFF2-40B4-BE49-F238E27FC236}">
                <a16:creationId xmlns:a16="http://schemas.microsoft.com/office/drawing/2014/main" id="{CE6D51DD-13DA-4FF9-B760-260453CA7561}"/>
              </a:ext>
            </a:extLst>
          </p:cNvPr>
          <p:cNvPicPr>
            <a:picLocks noChangeAspect="1"/>
          </p:cNvPicPr>
          <p:nvPr/>
        </p:nvPicPr>
        <p:blipFill rotWithShape="1">
          <a:blip r:embed="rId2"/>
          <a:srcRect l="21233" r="41723" b="1"/>
          <a:stretch/>
        </p:blipFill>
        <p:spPr>
          <a:xfrm rot="5400000">
            <a:off x="8771986" y="-1158539"/>
            <a:ext cx="2261479" cy="4578557"/>
          </a:xfrm>
          <a:prstGeom prst="rect">
            <a:avLst/>
          </a:prstGeom>
        </p:spPr>
      </p:pic>
      <p:pic>
        <p:nvPicPr>
          <p:cNvPr id="7" name="Picture 6" descr="A picture containing person, outdoor, tree, standing&#10;&#10;Description automatically generated">
            <a:extLst>
              <a:ext uri="{FF2B5EF4-FFF2-40B4-BE49-F238E27FC236}">
                <a16:creationId xmlns:a16="http://schemas.microsoft.com/office/drawing/2014/main" id="{A4A944F0-D15C-41EA-AE31-1A7289B0D87B}"/>
              </a:ext>
            </a:extLst>
          </p:cNvPr>
          <p:cNvPicPr>
            <a:picLocks noChangeAspect="1"/>
          </p:cNvPicPr>
          <p:nvPr/>
        </p:nvPicPr>
        <p:blipFill rotWithShape="1">
          <a:blip r:embed="rId3"/>
          <a:srcRect t="18004" r="-2" b="17522"/>
          <a:stretch/>
        </p:blipFill>
        <p:spPr>
          <a:xfrm>
            <a:off x="7611898" y="2331119"/>
            <a:ext cx="4580098" cy="2214673"/>
          </a:xfrm>
          <a:prstGeom prst="rect">
            <a:avLst/>
          </a:prstGeom>
        </p:spPr>
      </p:pic>
      <p:pic>
        <p:nvPicPr>
          <p:cNvPr id="5" name="Picture 4" descr="A picture containing text, building, outdoor, store&#10;&#10;Description automatically generated">
            <a:extLst>
              <a:ext uri="{FF2B5EF4-FFF2-40B4-BE49-F238E27FC236}">
                <a16:creationId xmlns:a16="http://schemas.microsoft.com/office/drawing/2014/main" id="{4AF96DA8-E3CD-4D00-B48A-9DB31856E331}"/>
              </a:ext>
            </a:extLst>
          </p:cNvPr>
          <p:cNvPicPr>
            <a:picLocks noChangeAspect="1"/>
          </p:cNvPicPr>
          <p:nvPr/>
        </p:nvPicPr>
        <p:blipFill rotWithShape="1">
          <a:blip r:embed="rId4"/>
          <a:srcRect t="23068" r="-2" b="11096"/>
          <a:stretch/>
        </p:blipFill>
        <p:spPr>
          <a:xfrm>
            <a:off x="7611903" y="4596520"/>
            <a:ext cx="4580097" cy="2261479"/>
          </a:xfrm>
          <a:prstGeom prst="rect">
            <a:avLst/>
          </a:prstGeom>
        </p:spPr>
      </p:pic>
      <p:sp>
        <p:nvSpPr>
          <p:cNvPr id="10" name="Slide Number Placeholder 9">
            <a:extLst>
              <a:ext uri="{FF2B5EF4-FFF2-40B4-BE49-F238E27FC236}">
                <a16:creationId xmlns:a16="http://schemas.microsoft.com/office/drawing/2014/main" id="{C9D2CE06-D71D-4955-BCED-379259F46FD9}"/>
              </a:ext>
            </a:extLst>
          </p:cNvPr>
          <p:cNvSpPr>
            <a:spLocks noGrp="1"/>
          </p:cNvSpPr>
          <p:nvPr>
            <p:ph type="sldNum" sz="quarter" idx="12"/>
          </p:nvPr>
        </p:nvSpPr>
        <p:spPr/>
        <p:txBody>
          <a:bodyPr/>
          <a:lstStyle/>
          <a:p>
            <a:fld id="{3A98EE3D-8CD1-4C3F-BD1C-C98C9596463C}" type="slidenum">
              <a:rPr lang="en-US" smtClean="0"/>
              <a:t>9</a:t>
            </a:fld>
            <a:endParaRPr lang="en-US" dirty="0"/>
          </a:p>
        </p:txBody>
      </p:sp>
    </p:spTree>
    <p:extLst>
      <p:ext uri="{BB962C8B-B14F-4D97-AF65-F5344CB8AC3E}">
        <p14:creationId xmlns:p14="http://schemas.microsoft.com/office/powerpoint/2010/main" val="263132930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useBgFill="1">
        <p:nvSpPr>
          <p:cNvPr id="19" name="Rectangle 21">
            <a:extLst>
              <a:ext uri="{FF2B5EF4-FFF2-40B4-BE49-F238E27FC236}">
                <a16:creationId xmlns:a16="http://schemas.microsoft.com/office/drawing/2014/main" id="{E6F01E9F-6B0E-4CF9-87AF-27ECD8D460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picture containing outdoor, ground, plant, forest&#10;&#10;Description automatically generated">
            <a:extLst>
              <a:ext uri="{FF2B5EF4-FFF2-40B4-BE49-F238E27FC236}">
                <a16:creationId xmlns:a16="http://schemas.microsoft.com/office/drawing/2014/main" id="{F277FA22-EC72-41A1-8C12-EC0325D33EFE}"/>
              </a:ext>
            </a:extLst>
          </p:cNvPr>
          <p:cNvPicPr>
            <a:picLocks noChangeAspect="1"/>
          </p:cNvPicPr>
          <p:nvPr/>
        </p:nvPicPr>
        <p:blipFill rotWithShape="1">
          <a:blip r:embed="rId2"/>
          <a:srcRect l="-1" t="4821" r="-2296" b="3"/>
          <a:stretch/>
        </p:blipFill>
        <p:spPr>
          <a:xfrm>
            <a:off x="171376" y="3561631"/>
            <a:ext cx="4517380" cy="3224706"/>
          </a:xfrm>
          <a:prstGeom prst="rect">
            <a:avLst/>
          </a:prstGeom>
        </p:spPr>
      </p:pic>
      <p:pic>
        <p:nvPicPr>
          <p:cNvPr id="12" name="Picture 11" descr="A picture containing outdoor&#10;&#10;Description automatically generated">
            <a:extLst>
              <a:ext uri="{FF2B5EF4-FFF2-40B4-BE49-F238E27FC236}">
                <a16:creationId xmlns:a16="http://schemas.microsoft.com/office/drawing/2014/main" id="{6C32C629-D313-4B2D-B712-35D08AC1626B}"/>
              </a:ext>
            </a:extLst>
          </p:cNvPr>
          <p:cNvPicPr>
            <a:picLocks noChangeAspect="1"/>
          </p:cNvPicPr>
          <p:nvPr/>
        </p:nvPicPr>
        <p:blipFill rotWithShape="1">
          <a:blip r:embed="rId3"/>
          <a:srcRect l="4989" r="50504" b="-2"/>
          <a:stretch/>
        </p:blipFill>
        <p:spPr>
          <a:xfrm rot="5400000">
            <a:off x="6254073" y="-1515114"/>
            <a:ext cx="4422811" cy="7453039"/>
          </a:xfrm>
          <a:prstGeom prst="rect">
            <a:avLst/>
          </a:prstGeom>
        </p:spPr>
      </p:pic>
      <p:pic>
        <p:nvPicPr>
          <p:cNvPr id="4" name="Picture 3" descr="A picture containing outdoor, ground, grass, tree&#10;&#10;Description automatically generated">
            <a:extLst>
              <a:ext uri="{FF2B5EF4-FFF2-40B4-BE49-F238E27FC236}">
                <a16:creationId xmlns:a16="http://schemas.microsoft.com/office/drawing/2014/main" id="{48101F7C-2F5E-446B-875E-8E1D1C4B1242}"/>
              </a:ext>
            </a:extLst>
          </p:cNvPr>
          <p:cNvPicPr>
            <a:picLocks noChangeAspect="1"/>
          </p:cNvPicPr>
          <p:nvPr/>
        </p:nvPicPr>
        <p:blipFill rotWithShape="1">
          <a:blip r:embed="rId4"/>
          <a:srcRect l="472" r="21332" b="-5"/>
          <a:stretch/>
        </p:blipFill>
        <p:spPr>
          <a:xfrm>
            <a:off x="169840" y="118095"/>
            <a:ext cx="4399280" cy="3371874"/>
          </a:xfrm>
          <a:prstGeom prst="rect">
            <a:avLst/>
          </a:prstGeom>
        </p:spPr>
      </p:pic>
      <p:pic>
        <p:nvPicPr>
          <p:cNvPr id="8" name="Picture 7" descr="A picture containing outdoor, grass, plant&#10;&#10;Description automatically generated">
            <a:extLst>
              <a:ext uri="{FF2B5EF4-FFF2-40B4-BE49-F238E27FC236}">
                <a16:creationId xmlns:a16="http://schemas.microsoft.com/office/drawing/2014/main" id="{0CBD0A6C-F72B-4D21-8973-A8189C2C4CB4}"/>
              </a:ext>
            </a:extLst>
          </p:cNvPr>
          <p:cNvPicPr>
            <a:picLocks noChangeAspect="1"/>
          </p:cNvPicPr>
          <p:nvPr/>
        </p:nvPicPr>
        <p:blipFill rotWithShape="1">
          <a:blip r:embed="rId5"/>
          <a:srcRect t="20514" r="6" b="6991"/>
          <a:stretch/>
        </p:blipFill>
        <p:spPr>
          <a:xfrm>
            <a:off x="7267272" y="4526276"/>
            <a:ext cx="2412157" cy="2331725"/>
          </a:xfrm>
          <a:prstGeom prst="rect">
            <a:avLst/>
          </a:prstGeom>
        </p:spPr>
      </p:pic>
      <p:pic>
        <p:nvPicPr>
          <p:cNvPr id="10" name="Picture 9" descr="A picture containing outdoor, tree, plant&#10;&#10;Description automatically generated">
            <a:extLst>
              <a:ext uri="{FF2B5EF4-FFF2-40B4-BE49-F238E27FC236}">
                <a16:creationId xmlns:a16="http://schemas.microsoft.com/office/drawing/2014/main" id="{FE1393A0-EB34-46BC-927B-D928BD0AD2E1}"/>
              </a:ext>
            </a:extLst>
          </p:cNvPr>
          <p:cNvPicPr>
            <a:picLocks noChangeAspect="1"/>
          </p:cNvPicPr>
          <p:nvPr/>
        </p:nvPicPr>
        <p:blipFill rotWithShape="1">
          <a:blip r:embed="rId6"/>
          <a:srcRect r="27505" b="6"/>
          <a:stretch/>
        </p:blipFill>
        <p:spPr>
          <a:xfrm rot="5400000">
            <a:off x="9820051" y="4486058"/>
            <a:ext cx="2331726" cy="2412157"/>
          </a:xfrm>
          <a:prstGeom prst="rect">
            <a:avLst/>
          </a:prstGeom>
        </p:spPr>
      </p:pic>
      <p:sp>
        <p:nvSpPr>
          <p:cNvPr id="2" name="AutoShape 2">
            <a:extLst>
              <a:ext uri="{FF2B5EF4-FFF2-40B4-BE49-F238E27FC236}">
                <a16:creationId xmlns:a16="http://schemas.microsoft.com/office/drawing/2014/main" id="{2FB7C887-0F32-4525-9536-ADFDCF92294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 name="Picture 19" descr="A picture containing grass, outdoor, green&#10;&#10;Description automatically generated">
            <a:extLst>
              <a:ext uri="{FF2B5EF4-FFF2-40B4-BE49-F238E27FC236}">
                <a16:creationId xmlns:a16="http://schemas.microsoft.com/office/drawing/2014/main" id="{20A65549-2AB1-4F10-89A1-C9A6A9B59504}"/>
              </a:ext>
            </a:extLst>
          </p:cNvPr>
          <p:cNvPicPr>
            <a:picLocks noChangeAspect="1"/>
          </p:cNvPicPr>
          <p:nvPr/>
        </p:nvPicPr>
        <p:blipFill rotWithShape="1">
          <a:blip r:embed="rId7"/>
          <a:srcRect l="23475" t="35958" r="3" b="8564"/>
          <a:stretch/>
        </p:blipFill>
        <p:spPr>
          <a:xfrm>
            <a:off x="4719181" y="4526273"/>
            <a:ext cx="2412157" cy="2331725"/>
          </a:xfrm>
          <a:prstGeom prst="rect">
            <a:avLst/>
          </a:prstGeom>
        </p:spPr>
      </p:pic>
      <p:sp>
        <p:nvSpPr>
          <p:cNvPr id="15" name="Slide Number Placeholder 14">
            <a:extLst>
              <a:ext uri="{FF2B5EF4-FFF2-40B4-BE49-F238E27FC236}">
                <a16:creationId xmlns:a16="http://schemas.microsoft.com/office/drawing/2014/main" id="{BC2A73E9-0F28-479F-8DBF-309F5C5503A2}"/>
              </a:ext>
            </a:extLst>
          </p:cNvPr>
          <p:cNvSpPr>
            <a:spLocks noGrp="1"/>
          </p:cNvSpPr>
          <p:nvPr>
            <p:ph type="sldNum" sz="quarter" idx="12"/>
          </p:nvPr>
        </p:nvSpPr>
        <p:spPr/>
        <p:txBody>
          <a:bodyPr/>
          <a:lstStyle/>
          <a:p>
            <a:fld id="{3A98EE3D-8CD1-4C3F-BD1C-C98C9596463C}" type="slidenum">
              <a:rPr lang="en-US" smtClean="0"/>
              <a:t>10</a:t>
            </a:fld>
            <a:endParaRPr lang="en-US" dirty="0"/>
          </a:p>
        </p:txBody>
      </p:sp>
    </p:spTree>
    <p:extLst>
      <p:ext uri="{BB962C8B-B14F-4D97-AF65-F5344CB8AC3E}">
        <p14:creationId xmlns:p14="http://schemas.microsoft.com/office/powerpoint/2010/main" val="4207793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A88C9-06E6-44E5-992D-08AB43B86E5C}"/>
              </a:ext>
            </a:extLst>
          </p:cNvPr>
          <p:cNvSpPr>
            <a:spLocks noGrp="1"/>
          </p:cNvSpPr>
          <p:nvPr>
            <p:ph type="title"/>
          </p:nvPr>
        </p:nvSpPr>
        <p:spPr/>
        <p:txBody>
          <a:bodyPr/>
          <a:lstStyle/>
          <a:p>
            <a:r>
              <a:rPr lang="en-GB" dirty="0">
                <a:solidFill>
                  <a:schemeClr val="tx1"/>
                </a:solidFill>
              </a:rPr>
              <a:t>Share your experiences</a:t>
            </a:r>
          </a:p>
        </p:txBody>
      </p:sp>
      <p:sp>
        <p:nvSpPr>
          <p:cNvPr id="3" name="Content Placeholder 2">
            <a:extLst>
              <a:ext uri="{FF2B5EF4-FFF2-40B4-BE49-F238E27FC236}">
                <a16:creationId xmlns:a16="http://schemas.microsoft.com/office/drawing/2014/main" id="{1EED124C-FF74-41A5-8711-39041383DA53}"/>
              </a:ext>
            </a:extLst>
          </p:cNvPr>
          <p:cNvSpPr>
            <a:spLocks noGrp="1"/>
          </p:cNvSpPr>
          <p:nvPr>
            <p:ph idx="1"/>
          </p:nvPr>
        </p:nvSpPr>
        <p:spPr/>
        <p:txBody>
          <a:bodyPr>
            <a:normAutofit fontScale="70000" lnSpcReduction="20000"/>
          </a:bodyPr>
          <a:lstStyle/>
          <a:p>
            <a:pPr>
              <a:lnSpc>
                <a:spcPct val="107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Caring for the environment has always been second nature to me and so I found this project a pleasure to complete. Looking at the area that we had cleared afterwards felt satisfying and made me feel that more connected to these woods. After taking the prior 3 steps to conserve a wild place I felt as though I had gone through a well-constructed plan to not only protect a wild place but to make it feel and look healthy and rich. Litter can not only harm the environment around it but also make somewhere look unpleasant and direct you a way from it which shouldn’t be the case of any wild place as nature is always beautiful.</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 believe my attitude towards wild places has always been to protect and respect them whilst never leaving a trace when using them to participate in outdoor activities. For example, wild camping can be harmful to the environment if done without consciously thinking about the environment. Making a fire can led to a wildfire if it isn’t contained properly, cooking in the environment can result in leaving litter, using natural resources can damage ecosystems, and so on. When I camped in Coed Ystrad I kept this in mind and ensured I avoided doing any of the above. My experience litter picking was clarification that people do litter and aren’t aware of the damage that it has on the environments, thus confirming the importance of conservation work; not everyone shares this feeling of protecting and respecting wild places. </a:t>
            </a:r>
          </a:p>
          <a:p>
            <a:pPr>
              <a:lnSpc>
                <a:spcPct val="107000"/>
              </a:lnSpc>
              <a:spcAft>
                <a:spcPts val="800"/>
              </a:spcAft>
            </a:pPr>
            <a:r>
              <a:rPr lang="en-GB" sz="18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There are other possible conservation work that can be done in Coed Ystrad such as path maintenance. I noticed many of the footpaths had become unstable due to the weathering and erosion and possibly mountain biking. Clearing the path will encourage people to stick to the path rather than stray and cause more erosion. </a:t>
            </a: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 chose to format my review of the John Muirs Award scheme in a presentation as it allows me to provide evidence of my experience through images and an in depth description of each stage.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0F363D6A-2C2D-4256-848A-CFC6E23EB530}"/>
              </a:ext>
            </a:extLst>
          </p:cNvPr>
          <p:cNvSpPr>
            <a:spLocks noGrp="1"/>
          </p:cNvSpPr>
          <p:nvPr>
            <p:ph type="sldNum" sz="quarter" idx="12"/>
          </p:nvPr>
        </p:nvSpPr>
        <p:spPr/>
        <p:txBody>
          <a:bodyPr/>
          <a:lstStyle/>
          <a:p>
            <a:fld id="{3A98EE3D-8CD1-4C3F-BD1C-C98C9596463C}" type="slidenum">
              <a:rPr lang="en-US" smtClean="0"/>
              <a:t>11</a:t>
            </a:fld>
            <a:endParaRPr lang="en-US" dirty="0"/>
          </a:p>
        </p:txBody>
      </p:sp>
    </p:spTree>
    <p:extLst>
      <p:ext uri="{BB962C8B-B14F-4D97-AF65-F5344CB8AC3E}">
        <p14:creationId xmlns:p14="http://schemas.microsoft.com/office/powerpoint/2010/main" val="2914810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766440A-7707-436E-8E28-0348562878DB}"/>
              </a:ext>
            </a:extLst>
          </p:cNvPr>
          <p:cNvSpPr>
            <a:spLocks noGrp="1"/>
          </p:cNvSpPr>
          <p:nvPr>
            <p:ph type="sldNum" sz="quarter" idx="12"/>
          </p:nvPr>
        </p:nvSpPr>
        <p:spPr/>
        <p:txBody>
          <a:bodyPr/>
          <a:lstStyle/>
          <a:p>
            <a:fld id="{3A98EE3D-8CD1-4C3F-BD1C-C98C9596463C}" type="slidenum">
              <a:rPr lang="en-US" smtClean="0"/>
              <a:t>12</a:t>
            </a:fld>
            <a:endParaRPr lang="en-US" dirty="0"/>
          </a:p>
        </p:txBody>
      </p:sp>
      <p:sp>
        <p:nvSpPr>
          <p:cNvPr id="4" name="TextBox 3">
            <a:extLst>
              <a:ext uri="{FF2B5EF4-FFF2-40B4-BE49-F238E27FC236}">
                <a16:creationId xmlns:a16="http://schemas.microsoft.com/office/drawing/2014/main" id="{B55BC3D4-F098-49E9-BBE4-9BD884D3AAD6}"/>
              </a:ext>
            </a:extLst>
          </p:cNvPr>
          <p:cNvSpPr txBox="1"/>
          <p:nvPr/>
        </p:nvSpPr>
        <p:spPr>
          <a:xfrm>
            <a:off x="1117600" y="1985747"/>
            <a:ext cx="8229600" cy="3577069"/>
          </a:xfrm>
          <a:prstGeom prst="rect">
            <a:avLst/>
          </a:prstGeom>
          <a:noFill/>
        </p:spPr>
        <p:txBody>
          <a:bodyPr wrap="square">
            <a:spAutoFit/>
          </a:bodyPr>
          <a:lstStyle/>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Woodland Trust. (Date unknown)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Woodland Trust: Coed Ystrad</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Available at:</a:t>
            </a:r>
            <a:r>
              <a:rPr lang="en-GB" sz="16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https://www.woodlandtrust.org.uk/media/47025/4465-coed-ystrad.pdf</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12</a:t>
            </a:r>
            <a:r>
              <a:rPr lang="en-GB" sz="18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December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John Muir Trust. (2017) </a:t>
            </a:r>
            <a:r>
              <a:rPr lang="en-GB"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RESOURCE GUIDE JOHN MUIR. </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https://www.johnmuirtrust.org/assets/000/001/515/Resource_Guide_John_Muir_2021_original.pdf?1616671624</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8</a:t>
            </a:r>
            <a:r>
              <a:rPr lang="en-GB" sz="18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December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John Muir Trust. (2017) John Muir Award.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https://www.johnmuirtrust.org/john-muir-award</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8</a:t>
            </a:r>
            <a:r>
              <a:rPr lang="en-GB" sz="18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December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5970F28A-5A91-48C4-AA55-DABA64B287D5}"/>
              </a:ext>
            </a:extLst>
          </p:cNvPr>
          <p:cNvSpPr txBox="1"/>
          <p:nvPr/>
        </p:nvSpPr>
        <p:spPr>
          <a:xfrm>
            <a:off x="1117600" y="1358342"/>
            <a:ext cx="6096000" cy="463397"/>
          </a:xfrm>
          <a:prstGeom prst="rect">
            <a:avLst/>
          </a:prstGeom>
          <a:noFill/>
        </p:spPr>
        <p:txBody>
          <a:bodyPr wrap="square">
            <a:spAutoFit/>
          </a:bodyPr>
          <a:lstStyle/>
          <a:p>
            <a:pPr>
              <a:lnSpc>
                <a:spcPct val="150000"/>
              </a:lnSpc>
              <a:spcAft>
                <a:spcPts val="800"/>
              </a:spcAft>
            </a:pPr>
            <a:r>
              <a:rPr lang="en-GB" sz="1800" u="sng" dirty="0">
                <a:effectLst/>
                <a:latin typeface="Times New Roman" panose="02020603050405020304" pitchFamily="18" charset="0"/>
                <a:ea typeface="Calibri" panose="020F0502020204030204" pitchFamily="34" charset="0"/>
                <a:cs typeface="Times New Roman" panose="02020603050405020304" pitchFamily="18" charset="0"/>
              </a:rPr>
              <a:t>Reference List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30439263"/>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ppt/theme/themeOverride2.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95817cb9-f0eb-4f4d-892c-47ab9f8957c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7" ma:contentTypeDescription="Create a new document." ma:contentTypeScope="" ma:versionID="da0ae952f5382b9bb324bf811cc5ae8f">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11a18ca6b8c01546b44ccddb89cdd6c1"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F5B1FD9-3BB6-4DA9-A089-3B68C2323D4F}">
  <ds:schemaRefs>
    <ds:schemaRef ds:uri="9823f8e4-81f3-4a59-a026-c1a9717271fd"/>
    <ds:schemaRef ds:uri="http://schemas.microsoft.com/office/2006/documentManagement/types"/>
    <ds:schemaRef ds:uri="http://schemas.microsoft.com/office/2006/metadata/properties"/>
    <ds:schemaRef ds:uri="http://schemas.microsoft.com/office/infopath/2007/PartnerControls"/>
    <ds:schemaRef ds:uri="http://www.w3.org/XML/1998/namespace"/>
    <ds:schemaRef ds:uri="http://purl.org/dc/elements/1.1/"/>
    <ds:schemaRef ds:uri="http://schemas.openxmlformats.org/package/2006/metadata/core-properties"/>
    <ds:schemaRef ds:uri="95817cb9-f0eb-4f4d-892c-47ab9f8957c0"/>
    <ds:schemaRef ds:uri="http://purl.org/dc/dcmitype/"/>
    <ds:schemaRef ds:uri="http://purl.org/dc/terms/"/>
  </ds:schemaRefs>
</ds:datastoreItem>
</file>

<file path=customXml/itemProps2.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3.xml><?xml version="1.0" encoding="utf-8"?>
<ds:datastoreItem xmlns:ds="http://schemas.openxmlformats.org/officeDocument/2006/customXml" ds:itemID="{6821B88A-02D2-4DB7-8D1E-C007FF98FA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592</TotalTime>
  <Words>2086</Words>
  <Application>Microsoft Office PowerPoint</Application>
  <PresentationFormat>Widescreen</PresentationFormat>
  <Paragraphs>42</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Bookman Old Style</vt:lpstr>
      <vt:lpstr>Calibri</vt:lpstr>
      <vt:lpstr>Franklin Gothic Book</vt:lpstr>
      <vt:lpstr>Times New Roman</vt:lpstr>
      <vt:lpstr>1_RetrospectVTI</vt:lpstr>
      <vt:lpstr>John Muir Award</vt:lpstr>
      <vt:lpstr>Introduction </vt:lpstr>
      <vt:lpstr>Discover a Wild Place</vt:lpstr>
      <vt:lpstr>Discover a Wild Place</vt:lpstr>
      <vt:lpstr>Explore its Wildness</vt:lpstr>
      <vt:lpstr>Explore its Wildness</vt:lpstr>
      <vt:lpstr>Explore its Wildness</vt:lpstr>
      <vt:lpstr>Conserve / Take responsability</vt:lpstr>
      <vt:lpstr>Conserve / Take responsability</vt:lpstr>
      <vt:lpstr>PowerPoint Presentation</vt:lpstr>
      <vt:lpstr>Share your experiences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John Muir Award</dc:title>
  <dc:creator>Elin Fflur</dc:creator>
  <cp:lastModifiedBy>Elin Fflur</cp:lastModifiedBy>
  <cp:revision>3</cp:revision>
  <dcterms:created xsi:type="dcterms:W3CDTF">2021-12-16T17:31:01Z</dcterms:created>
  <dcterms:modified xsi:type="dcterms:W3CDTF">2021-12-17T03:23:45Z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