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8" r:id="rId2"/>
    <p:sldId id="301" r:id="rId3"/>
    <p:sldId id="260" r:id="rId4"/>
    <p:sldId id="302" r:id="rId5"/>
    <p:sldId id="305" r:id="rId6"/>
    <p:sldId id="257" r:id="rId7"/>
    <p:sldId id="306" r:id="rId8"/>
    <p:sldId id="307" r:id="rId9"/>
    <p:sldId id="308" r:id="rId10"/>
    <p:sldId id="309" r:id="rId11"/>
    <p:sldId id="310" r:id="rId12"/>
    <p:sldId id="311" r:id="rId13"/>
    <p:sldId id="313" r:id="rId14"/>
    <p:sldId id="314" r:id="rId15"/>
    <p:sldId id="312" r:id="rId16"/>
    <p:sldId id="316" r:id="rId17"/>
    <p:sldId id="31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A936A2-990E-42F7-96F8-4AFDA24B9189}" v="24" dt="2024-12-12T10:21:50.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79" d="100"/>
          <a:sy n="79" d="100"/>
        </p:scale>
        <p:origin x="120"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60A936A2-990E-42F7-96F8-4AFDA24B9189}"/>
    <pc:docChg chg="custSel addSld delSld modSld sldOrd">
      <pc:chgData name="David Gardner" userId="32a3b49f-52b0-4a7d-8a0d-c44fdf742dfe" providerId="ADAL" clId="{60A936A2-990E-42F7-96F8-4AFDA24B9189}" dt="2024-12-12T10:21:50.335" v="209" actId="1076"/>
      <pc:docMkLst>
        <pc:docMk/>
      </pc:docMkLst>
      <pc:sldChg chg="modSp mod">
        <pc:chgData name="David Gardner" userId="32a3b49f-52b0-4a7d-8a0d-c44fdf742dfe" providerId="ADAL" clId="{60A936A2-990E-42F7-96F8-4AFDA24B9189}" dt="2024-12-11T22:35:00.127" v="55" actId="1076"/>
        <pc:sldMkLst>
          <pc:docMk/>
          <pc:sldMk cId="3029538098" sldId="257"/>
        </pc:sldMkLst>
        <pc:spChg chg="mod">
          <ac:chgData name="David Gardner" userId="32a3b49f-52b0-4a7d-8a0d-c44fdf742dfe" providerId="ADAL" clId="{60A936A2-990E-42F7-96F8-4AFDA24B9189}" dt="2024-12-11T22:34:47.653" v="48" actId="14100"/>
          <ac:spMkLst>
            <pc:docMk/>
            <pc:sldMk cId="3029538098" sldId="257"/>
            <ac:spMk id="2" creationId="{160676AB-81D9-641B-1DB8-F11149C54F5E}"/>
          </ac:spMkLst>
        </pc:spChg>
        <pc:spChg chg="mod">
          <ac:chgData name="David Gardner" userId="32a3b49f-52b0-4a7d-8a0d-c44fdf742dfe" providerId="ADAL" clId="{60A936A2-990E-42F7-96F8-4AFDA24B9189}" dt="2024-12-11T22:35:00.127" v="55" actId="1076"/>
          <ac:spMkLst>
            <pc:docMk/>
            <pc:sldMk cId="3029538098" sldId="257"/>
            <ac:spMk id="3" creationId="{57AFCCC4-46E2-57BA-6983-55636490292B}"/>
          </ac:spMkLst>
        </pc:spChg>
      </pc:sldChg>
      <pc:sldChg chg="modSp mod">
        <pc:chgData name="David Gardner" userId="32a3b49f-52b0-4a7d-8a0d-c44fdf742dfe" providerId="ADAL" clId="{60A936A2-990E-42F7-96F8-4AFDA24B9189}" dt="2024-12-11T22:34:06.187" v="26" actId="6549"/>
        <pc:sldMkLst>
          <pc:docMk/>
          <pc:sldMk cId="494978524" sldId="305"/>
        </pc:sldMkLst>
        <pc:spChg chg="mod">
          <ac:chgData name="David Gardner" userId="32a3b49f-52b0-4a7d-8a0d-c44fdf742dfe" providerId="ADAL" clId="{60A936A2-990E-42F7-96F8-4AFDA24B9189}" dt="2024-12-11T22:34:06.187" v="26" actId="6549"/>
          <ac:spMkLst>
            <pc:docMk/>
            <pc:sldMk cId="494978524" sldId="305"/>
            <ac:spMk id="5" creationId="{905AC05A-4FB9-BEDC-51B1-CF8CF9E4B572}"/>
          </ac:spMkLst>
        </pc:spChg>
        <pc:spChg chg="mod">
          <ac:chgData name="David Gardner" userId="32a3b49f-52b0-4a7d-8a0d-c44fdf742dfe" providerId="ADAL" clId="{60A936A2-990E-42F7-96F8-4AFDA24B9189}" dt="2024-12-11T22:33:38.131" v="1" actId="1076"/>
          <ac:spMkLst>
            <pc:docMk/>
            <pc:sldMk cId="494978524" sldId="305"/>
            <ac:spMk id="6" creationId="{B0FD2263-1291-32EE-6A41-8DA13B8E15A4}"/>
          </ac:spMkLst>
        </pc:spChg>
      </pc:sldChg>
      <pc:sldChg chg="modSp mod">
        <pc:chgData name="David Gardner" userId="32a3b49f-52b0-4a7d-8a0d-c44fdf742dfe" providerId="ADAL" clId="{60A936A2-990E-42F7-96F8-4AFDA24B9189}" dt="2024-12-11T22:35:24.230" v="56" actId="207"/>
        <pc:sldMkLst>
          <pc:docMk/>
          <pc:sldMk cId="4190129949" sldId="307"/>
        </pc:sldMkLst>
        <pc:spChg chg="mod">
          <ac:chgData name="David Gardner" userId="32a3b49f-52b0-4a7d-8a0d-c44fdf742dfe" providerId="ADAL" clId="{60A936A2-990E-42F7-96F8-4AFDA24B9189}" dt="2024-12-11T22:35:24.230" v="56" actId="207"/>
          <ac:spMkLst>
            <pc:docMk/>
            <pc:sldMk cId="4190129949" sldId="307"/>
            <ac:spMk id="6" creationId="{2DA7FCDF-474D-5041-7C25-685EC9ACC92C}"/>
          </ac:spMkLst>
        </pc:spChg>
      </pc:sldChg>
      <pc:sldChg chg="modSp mod">
        <pc:chgData name="David Gardner" userId="32a3b49f-52b0-4a7d-8a0d-c44fdf742dfe" providerId="ADAL" clId="{60A936A2-990E-42F7-96F8-4AFDA24B9189}" dt="2024-12-11T22:35:50.108" v="61" actId="20577"/>
        <pc:sldMkLst>
          <pc:docMk/>
          <pc:sldMk cId="3913498475" sldId="308"/>
        </pc:sldMkLst>
        <pc:spChg chg="mod">
          <ac:chgData name="David Gardner" userId="32a3b49f-52b0-4a7d-8a0d-c44fdf742dfe" providerId="ADAL" clId="{60A936A2-990E-42F7-96F8-4AFDA24B9189}" dt="2024-12-11T22:35:50.108" v="61" actId="20577"/>
          <ac:spMkLst>
            <pc:docMk/>
            <pc:sldMk cId="3913498475" sldId="308"/>
            <ac:spMk id="3" creationId="{57AFCCC4-46E2-57BA-6983-55636490292B}"/>
          </ac:spMkLst>
        </pc:spChg>
      </pc:sldChg>
      <pc:sldChg chg="modSp mod">
        <pc:chgData name="David Gardner" userId="32a3b49f-52b0-4a7d-8a0d-c44fdf742dfe" providerId="ADAL" clId="{60A936A2-990E-42F7-96F8-4AFDA24B9189}" dt="2024-12-11T22:36:29.191" v="67" actId="27636"/>
        <pc:sldMkLst>
          <pc:docMk/>
          <pc:sldMk cId="3084835629" sldId="312"/>
        </pc:sldMkLst>
        <pc:spChg chg="mod">
          <ac:chgData name="David Gardner" userId="32a3b49f-52b0-4a7d-8a0d-c44fdf742dfe" providerId="ADAL" clId="{60A936A2-990E-42F7-96F8-4AFDA24B9189}" dt="2024-12-11T22:36:29.191" v="67" actId="27636"/>
          <ac:spMkLst>
            <pc:docMk/>
            <pc:sldMk cId="3084835629" sldId="312"/>
            <ac:spMk id="3" creationId="{99430757-C687-DE0B-796D-BF9D8112B600}"/>
          </ac:spMkLst>
        </pc:spChg>
      </pc:sldChg>
      <pc:sldChg chg="ord">
        <pc:chgData name="David Gardner" userId="32a3b49f-52b0-4a7d-8a0d-c44fdf742dfe" providerId="ADAL" clId="{60A936A2-990E-42F7-96F8-4AFDA24B9189}" dt="2024-12-11T22:36:37.499" v="69"/>
        <pc:sldMkLst>
          <pc:docMk/>
          <pc:sldMk cId="3989163957" sldId="313"/>
        </pc:sldMkLst>
      </pc:sldChg>
      <pc:sldChg chg="addSp modSp mod ord">
        <pc:chgData name="David Gardner" userId="32a3b49f-52b0-4a7d-8a0d-c44fdf742dfe" providerId="ADAL" clId="{60A936A2-990E-42F7-96F8-4AFDA24B9189}" dt="2024-12-11T22:37:59.637" v="106" actId="1076"/>
        <pc:sldMkLst>
          <pc:docMk/>
          <pc:sldMk cId="2379896088" sldId="314"/>
        </pc:sldMkLst>
        <pc:picChg chg="add mod">
          <ac:chgData name="David Gardner" userId="32a3b49f-52b0-4a7d-8a0d-c44fdf742dfe" providerId="ADAL" clId="{60A936A2-990E-42F7-96F8-4AFDA24B9189}" dt="2024-12-11T22:37:33.042" v="102"/>
          <ac:picMkLst>
            <pc:docMk/>
            <pc:sldMk cId="2379896088" sldId="314"/>
            <ac:picMk id="2" creationId="{35B5738B-2FE1-C130-F8BB-37E7D75F3683}"/>
          </ac:picMkLst>
        </pc:picChg>
        <pc:picChg chg="add mod">
          <ac:chgData name="David Gardner" userId="32a3b49f-52b0-4a7d-8a0d-c44fdf742dfe" providerId="ADAL" clId="{60A936A2-990E-42F7-96F8-4AFDA24B9189}" dt="2024-12-11T22:37:59.637" v="106" actId="1076"/>
          <ac:picMkLst>
            <pc:docMk/>
            <pc:sldMk cId="2379896088" sldId="314"/>
            <ac:picMk id="3" creationId="{63D04383-9585-4A44-ADF7-B1933FE98719}"/>
          </ac:picMkLst>
        </pc:picChg>
      </pc:sldChg>
      <pc:sldChg chg="modSp del mod ord">
        <pc:chgData name="David Gardner" userId="32a3b49f-52b0-4a7d-8a0d-c44fdf742dfe" providerId="ADAL" clId="{60A936A2-990E-42F7-96F8-4AFDA24B9189}" dt="2024-12-11T22:38:06.466" v="107" actId="47"/>
        <pc:sldMkLst>
          <pc:docMk/>
          <pc:sldMk cId="2735727671" sldId="315"/>
        </pc:sldMkLst>
        <pc:spChg chg="mod">
          <ac:chgData name="David Gardner" userId="32a3b49f-52b0-4a7d-8a0d-c44fdf742dfe" providerId="ADAL" clId="{60A936A2-990E-42F7-96F8-4AFDA24B9189}" dt="2024-12-11T22:37:22.888" v="101" actId="122"/>
          <ac:spMkLst>
            <pc:docMk/>
            <pc:sldMk cId="2735727671" sldId="315"/>
            <ac:spMk id="2" creationId="{38ADD23A-AA26-0A52-A5D2-C0B686BF20E5}"/>
          </ac:spMkLst>
        </pc:spChg>
        <pc:picChg chg="mod">
          <ac:chgData name="David Gardner" userId="32a3b49f-52b0-4a7d-8a0d-c44fdf742dfe" providerId="ADAL" clId="{60A936A2-990E-42F7-96F8-4AFDA24B9189}" dt="2024-12-11T22:36:50.156" v="74" actId="1076"/>
          <ac:picMkLst>
            <pc:docMk/>
            <pc:sldMk cId="2735727671" sldId="315"/>
            <ac:picMk id="5" creationId="{F006C657-6B5C-9A41-FF1C-80117F7593FB}"/>
          </ac:picMkLst>
        </pc:picChg>
      </pc:sldChg>
      <pc:sldChg chg="modSp new mod">
        <pc:chgData name="David Gardner" userId="32a3b49f-52b0-4a7d-8a0d-c44fdf742dfe" providerId="ADAL" clId="{60A936A2-990E-42F7-96F8-4AFDA24B9189}" dt="2024-12-11T22:42:43.747" v="161" actId="27636"/>
        <pc:sldMkLst>
          <pc:docMk/>
          <pc:sldMk cId="3944904379" sldId="317"/>
        </pc:sldMkLst>
        <pc:spChg chg="mod">
          <ac:chgData name="David Gardner" userId="32a3b49f-52b0-4a7d-8a0d-c44fdf742dfe" providerId="ADAL" clId="{60A936A2-990E-42F7-96F8-4AFDA24B9189}" dt="2024-12-11T22:42:43.747" v="161" actId="27636"/>
          <ac:spMkLst>
            <pc:docMk/>
            <pc:sldMk cId="3944904379" sldId="317"/>
            <ac:spMk id="2" creationId="{B608F132-A0F6-E0C5-F394-810082133F55}"/>
          </ac:spMkLst>
        </pc:spChg>
        <pc:spChg chg="mod">
          <ac:chgData name="David Gardner" userId="32a3b49f-52b0-4a7d-8a0d-c44fdf742dfe" providerId="ADAL" clId="{60A936A2-990E-42F7-96F8-4AFDA24B9189}" dt="2024-12-11T22:42:40.836" v="159" actId="1076"/>
          <ac:spMkLst>
            <pc:docMk/>
            <pc:sldMk cId="3944904379" sldId="317"/>
            <ac:spMk id="3" creationId="{C1566E68-D036-3BBC-7944-E45E9B607208}"/>
          </ac:spMkLst>
        </pc:spChg>
      </pc:sldChg>
      <pc:sldChg chg="addSp delSp modSp new mod">
        <pc:chgData name="David Gardner" userId="32a3b49f-52b0-4a7d-8a0d-c44fdf742dfe" providerId="ADAL" clId="{60A936A2-990E-42F7-96F8-4AFDA24B9189}" dt="2024-12-12T10:21:50.335" v="209" actId="1076"/>
        <pc:sldMkLst>
          <pc:docMk/>
          <pc:sldMk cId="1179683690" sldId="318"/>
        </pc:sldMkLst>
        <pc:spChg chg="mod">
          <ac:chgData name="David Gardner" userId="32a3b49f-52b0-4a7d-8a0d-c44fdf742dfe" providerId="ADAL" clId="{60A936A2-990E-42F7-96F8-4AFDA24B9189}" dt="2024-12-12T10:18:56.910" v="186" actId="20577"/>
          <ac:spMkLst>
            <pc:docMk/>
            <pc:sldMk cId="1179683690" sldId="318"/>
            <ac:spMk id="2" creationId="{BF6C6E5D-7313-A9F3-C7C9-B7F79F8C9ECF}"/>
          </ac:spMkLst>
        </pc:spChg>
        <pc:spChg chg="del mod">
          <ac:chgData name="David Gardner" userId="32a3b49f-52b0-4a7d-8a0d-c44fdf742dfe" providerId="ADAL" clId="{60A936A2-990E-42F7-96F8-4AFDA24B9189}" dt="2024-12-12T10:19:47.998" v="190" actId="478"/>
          <ac:spMkLst>
            <pc:docMk/>
            <pc:sldMk cId="1179683690" sldId="318"/>
            <ac:spMk id="3" creationId="{333B3F29-21FC-7483-96BB-CD491A4D49C4}"/>
          </ac:spMkLst>
        </pc:spChg>
        <pc:picChg chg="add mod">
          <ac:chgData name="David Gardner" userId="32a3b49f-52b0-4a7d-8a0d-c44fdf742dfe" providerId="ADAL" clId="{60A936A2-990E-42F7-96F8-4AFDA24B9189}" dt="2024-12-12T10:20:27.385" v="198" actId="1076"/>
          <ac:picMkLst>
            <pc:docMk/>
            <pc:sldMk cId="1179683690" sldId="318"/>
            <ac:picMk id="1026" creationId="{34AA28DC-738D-6384-E13A-35C8621303AE}"/>
          </ac:picMkLst>
        </pc:picChg>
        <pc:picChg chg="add mod">
          <ac:chgData name="David Gardner" userId="32a3b49f-52b0-4a7d-8a0d-c44fdf742dfe" providerId="ADAL" clId="{60A936A2-990E-42F7-96F8-4AFDA24B9189}" dt="2024-12-12T10:20:57.581" v="201" actId="1076"/>
          <ac:picMkLst>
            <pc:docMk/>
            <pc:sldMk cId="1179683690" sldId="318"/>
            <ac:picMk id="1028" creationId="{0E4F5C07-BD01-CF79-BB78-229056BF410B}"/>
          </ac:picMkLst>
        </pc:picChg>
        <pc:picChg chg="add mod">
          <ac:chgData name="David Gardner" userId="32a3b49f-52b0-4a7d-8a0d-c44fdf742dfe" providerId="ADAL" clId="{60A936A2-990E-42F7-96F8-4AFDA24B9189}" dt="2024-12-12T10:21:49.184" v="208" actId="1076"/>
          <ac:picMkLst>
            <pc:docMk/>
            <pc:sldMk cId="1179683690" sldId="318"/>
            <ac:picMk id="1030" creationId="{369F4883-F623-8D46-A70B-C43C10906385}"/>
          </ac:picMkLst>
        </pc:picChg>
        <pc:picChg chg="add mod">
          <ac:chgData name="David Gardner" userId="32a3b49f-52b0-4a7d-8a0d-c44fdf742dfe" providerId="ADAL" clId="{60A936A2-990E-42F7-96F8-4AFDA24B9189}" dt="2024-12-12T10:21:50.335" v="209" actId="1076"/>
          <ac:picMkLst>
            <pc:docMk/>
            <pc:sldMk cId="1179683690" sldId="318"/>
            <ac:picMk id="1032" creationId="{1842C396-7EAA-DA62-F19B-46C0D1A15621}"/>
          </ac:picMkLst>
        </pc:picChg>
        <pc:picChg chg="add mod">
          <ac:chgData name="David Gardner" userId="32a3b49f-52b0-4a7d-8a0d-c44fdf742dfe" providerId="ADAL" clId="{60A936A2-990E-42F7-96F8-4AFDA24B9189}" dt="2024-12-12T10:21:46.691" v="207" actId="1076"/>
          <ac:picMkLst>
            <pc:docMk/>
            <pc:sldMk cId="1179683690" sldId="318"/>
            <ac:picMk id="1034" creationId="{0DC33EE4-6807-B309-D017-D2D908E9139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7D33-A152-C475-8681-1B8471DD0E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14221C-90BE-4E39-4CE4-369AC1C47B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3EF970-6ADE-EAC6-A81C-8B5D19C967EB}"/>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2CF33D50-0940-C03A-C878-DA6EBBC26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10FAE-43DA-DC47-0371-B842F37EEB72}"/>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3615860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4B221-BA26-C5D1-8EB2-AAFF546038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FA8C0D-C5AD-0FB0-FDC7-477794C51E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AD8E7-D3A0-9808-D4E2-4171E7E22EB6}"/>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F131A37B-E970-4F4C-8C40-76EAE1518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6EEE7-58C9-1906-0C94-6DA7318F2E59}"/>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66141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CD3B0-6054-9D67-D8C7-E73A30E767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6CC613-9E9A-E2F1-2669-590FD85DBF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750FAD-922B-7CB8-4FF9-B77F548C7500}"/>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252D94B4-F3FD-F96D-9778-EFB4FA8A7B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B1D9B-2C01-035C-18C0-50297E08EFC4}"/>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64904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2E89E-B1C7-62E5-B838-72DDC93D60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0C84DF-D7AD-CB82-8312-F0430C8E1E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D4F7A1-8864-84FE-C6AC-4EC7A53877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B104D2-8C03-0E26-20BC-A6966D329BA2}"/>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6" name="Footer Placeholder 5">
            <a:extLst>
              <a:ext uri="{FF2B5EF4-FFF2-40B4-BE49-F238E27FC236}">
                <a16:creationId xmlns:a16="http://schemas.microsoft.com/office/drawing/2014/main" id="{552677A7-9199-4362-D5BA-9E4C48134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B228E-BD68-0A85-A1D3-4C5E5801F1F0}"/>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1044665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F86D-34D1-6601-AFA9-9260B089E2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8DBE20-0FCF-B11E-24E7-2D78C7BEE4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5262C7-3B56-CE0C-87F9-F0E655B495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9B4A72-B43D-63E7-0444-2E720EC276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D38193-8A78-038C-1415-49E99B1346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79D2B6-B9FE-A71B-F497-B95D65859A8C}"/>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8" name="Footer Placeholder 7">
            <a:extLst>
              <a:ext uri="{FF2B5EF4-FFF2-40B4-BE49-F238E27FC236}">
                <a16:creationId xmlns:a16="http://schemas.microsoft.com/office/drawing/2014/main" id="{2932A560-BF7B-B831-B0EE-8C0D60127F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298FB6-60DD-7C10-78B8-A938845E86E4}"/>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990196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E0A55-CD80-51B9-41C0-2505AFB44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61A19D-5FBB-9189-97A8-497DE11F7457}"/>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4" name="Footer Placeholder 3">
            <a:extLst>
              <a:ext uri="{FF2B5EF4-FFF2-40B4-BE49-F238E27FC236}">
                <a16:creationId xmlns:a16="http://schemas.microsoft.com/office/drawing/2014/main" id="{600AA23B-B342-1D2C-C51A-144481EF81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A1DEE6-2266-1D39-124F-5B04FA2F7717}"/>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3624795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F32E39-5A5F-887C-A72B-0632A7D88DDD}"/>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3" name="Footer Placeholder 2">
            <a:extLst>
              <a:ext uri="{FF2B5EF4-FFF2-40B4-BE49-F238E27FC236}">
                <a16:creationId xmlns:a16="http://schemas.microsoft.com/office/drawing/2014/main" id="{C704F6AF-D62B-3C52-55D6-0D71256B58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8D497C-7D40-C3A7-E9AC-EFDFDFE180E2}"/>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2027672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4B262-C518-1010-66FC-490E072260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46154E-E316-A1BE-E2B8-AC6F256AA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1DCD12-DC85-0AFC-04F1-38A18113B9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FE5D0-F55C-E4A2-2AD7-1A28F874E94E}"/>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6" name="Footer Placeholder 5">
            <a:extLst>
              <a:ext uri="{FF2B5EF4-FFF2-40B4-BE49-F238E27FC236}">
                <a16:creationId xmlns:a16="http://schemas.microsoft.com/office/drawing/2014/main" id="{96E8CC2A-4859-11AB-6ADC-35B0D124B3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8418DD-D8B8-3939-F829-413DB6ABE9C9}"/>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531938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1AF6-7DE3-FE77-0B95-34BA0F57F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1EE1F5-5A8F-A81A-BD5F-47AAE0651A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97BB33-F73C-667D-5D91-C343EC648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AA6A5E-E618-F01D-21D9-6780965A3FC3}"/>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6" name="Footer Placeholder 5">
            <a:extLst>
              <a:ext uri="{FF2B5EF4-FFF2-40B4-BE49-F238E27FC236}">
                <a16:creationId xmlns:a16="http://schemas.microsoft.com/office/drawing/2014/main" id="{45161905-03F5-F6F0-6EB9-06C2B4D2CF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E94F95-A59F-6A08-008B-5BCE59BB7870}"/>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39809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A5E70-55A5-E4BA-AE52-069917F5E6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00F4A9-4E53-4DFE-6DFB-738A8B2E4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824695-F769-B5C0-93BF-5FABD018F0FB}"/>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ADBCA1DD-F24D-13A5-CD12-B1F0066DF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F250EA-0934-BF21-970B-6BAC8770E14C}"/>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1562577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2047C0-34AA-305D-001D-5C3461995E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9E64E4-8121-4581-45B8-7599E0D5EF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61762B-44D4-C727-2C7D-EBD5BD8C4B6B}"/>
              </a:ext>
            </a:extLst>
          </p:cNvPr>
          <p:cNvSpPr>
            <a:spLocks noGrp="1"/>
          </p:cNvSpPr>
          <p:nvPr>
            <p:ph type="dt" sz="half" idx="10"/>
          </p:nvPr>
        </p:nvSpPr>
        <p:spPr/>
        <p:txBody>
          <a:body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53942118-BC9F-D416-F2EB-3D9D041ADD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3620D-2DBD-FDDC-1E2B-A8A3799D8E5D}"/>
              </a:ext>
            </a:extLst>
          </p:cNvPr>
          <p:cNvSpPr>
            <a:spLocks noGrp="1"/>
          </p:cNvSpPr>
          <p:nvPr>
            <p:ph type="sldNum" sz="quarter" idx="12"/>
          </p:nvPr>
        </p:nvSpPr>
        <p:spPr/>
        <p:txBody>
          <a:bodyPr/>
          <a:lstStyle/>
          <a:p>
            <a:fld id="{AF703D32-17A9-4787-B160-10E9DD32C306}" type="slidenum">
              <a:rPr lang="en-GB" smtClean="0"/>
              <a:t>‹#›</a:t>
            </a:fld>
            <a:endParaRPr lang="en-GB"/>
          </a:p>
        </p:txBody>
      </p:sp>
    </p:spTree>
    <p:extLst>
      <p:ext uri="{BB962C8B-B14F-4D97-AF65-F5344CB8AC3E}">
        <p14:creationId xmlns:p14="http://schemas.microsoft.com/office/powerpoint/2010/main" val="194554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FC1016-CBB3-9035-F53A-BE8D2CFF1A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8F344-1E71-3BAA-8031-F0FF305544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8CDDB-043B-C0C9-79F7-CC50CF3F7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476C80-5997-4232-9211-C1F87EB26E85}" type="datetimeFigureOut">
              <a:rPr lang="en-GB" smtClean="0"/>
              <a:t>12/12/2024</a:t>
            </a:fld>
            <a:endParaRPr lang="en-GB"/>
          </a:p>
        </p:txBody>
      </p:sp>
      <p:sp>
        <p:nvSpPr>
          <p:cNvPr id="5" name="Footer Placeholder 4">
            <a:extLst>
              <a:ext uri="{FF2B5EF4-FFF2-40B4-BE49-F238E27FC236}">
                <a16:creationId xmlns:a16="http://schemas.microsoft.com/office/drawing/2014/main" id="{9E030350-F31F-1220-FB3A-C004819CED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216A1D-5AD3-759B-1434-E26903A908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703D32-17A9-4787-B160-10E9DD32C306}" type="slidenum">
              <a:rPr lang="en-GB" smtClean="0"/>
              <a:t>‹#›</a:t>
            </a:fld>
            <a:endParaRPr lang="en-GB"/>
          </a:p>
        </p:txBody>
      </p:sp>
    </p:spTree>
    <p:extLst>
      <p:ext uri="{BB962C8B-B14F-4D97-AF65-F5344CB8AC3E}">
        <p14:creationId xmlns:p14="http://schemas.microsoft.com/office/powerpoint/2010/main" val="9927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C6E5D-7313-A9F3-C7C9-B7F79F8C9ECF}"/>
              </a:ext>
            </a:extLst>
          </p:cNvPr>
          <p:cNvSpPr>
            <a:spLocks noGrp="1"/>
          </p:cNvSpPr>
          <p:nvPr>
            <p:ph type="ctrTitle"/>
          </p:nvPr>
        </p:nvSpPr>
        <p:spPr>
          <a:xfrm>
            <a:off x="1524000" y="329883"/>
            <a:ext cx="9144000" cy="889317"/>
          </a:xfrm>
        </p:spPr>
        <p:txBody>
          <a:bodyPr>
            <a:normAutofit fontScale="90000"/>
          </a:bodyPr>
          <a:lstStyle/>
          <a:p>
            <a:r>
              <a:rPr lang="en-GB" dirty="0"/>
              <a:t>Nitrates and Sport</a:t>
            </a:r>
          </a:p>
        </p:txBody>
      </p:sp>
      <p:pic>
        <p:nvPicPr>
          <p:cNvPr id="1026" name="Picture 2" descr="The effects of dietary nitrate supplementation on endurance exercise  performance and cardiorespiratory measures in healthy adults: a systematic  review and meta-analysis | Journal of the International Society of Sports  Nutrition | Full">
            <a:extLst>
              <a:ext uri="{FF2B5EF4-FFF2-40B4-BE49-F238E27FC236}">
                <a16:creationId xmlns:a16="http://schemas.microsoft.com/office/drawing/2014/main" id="{34AA28DC-738D-6384-E13A-35C8621303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2872" y="1633728"/>
            <a:ext cx="6524625" cy="4562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tural nitrates with Beet It Sport ...">
            <a:extLst>
              <a:ext uri="{FF2B5EF4-FFF2-40B4-BE49-F238E27FC236}">
                <a16:creationId xmlns:a16="http://schemas.microsoft.com/office/drawing/2014/main" id="{0E4F5C07-BD01-CF79-BB78-229056BF41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4762" y="2491550"/>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eet It Sport Nitrate 400 - High ...">
            <a:extLst>
              <a:ext uri="{FF2B5EF4-FFF2-40B4-BE49-F238E27FC236}">
                <a16:creationId xmlns:a16="http://schemas.microsoft.com/office/drawing/2014/main" id="{369F4883-F623-8D46-A70B-C43C109063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650" y="14763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lta Concentración de Nitratos y Citrulina">
            <a:extLst>
              <a:ext uri="{FF2B5EF4-FFF2-40B4-BE49-F238E27FC236}">
                <a16:creationId xmlns:a16="http://schemas.microsoft.com/office/drawing/2014/main" id="{1842C396-7EAA-DA62-F19B-46C0D1A156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650" y="2340768"/>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ITRATES + | Informed Sport">
            <a:extLst>
              <a:ext uri="{FF2B5EF4-FFF2-40B4-BE49-F238E27FC236}">
                <a16:creationId xmlns:a16="http://schemas.microsoft.com/office/drawing/2014/main" id="{0DC33EE4-6807-B309-D017-D2D908E913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2137" y="4533900"/>
            <a:ext cx="196215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683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3267"/>
          </a:xfrm>
        </p:spPr>
        <p:txBody>
          <a:bodyPr>
            <a:normAutofit fontScale="90000"/>
          </a:bodyPr>
          <a:lstStyle/>
          <a:p>
            <a:pPr algn="ctr"/>
            <a:r>
              <a:rPr lang="en-GB" dirty="0"/>
              <a:t>Nitrates and Performance</a:t>
            </a:r>
          </a:p>
        </p:txBody>
      </p:sp>
      <p:sp>
        <p:nvSpPr>
          <p:cNvPr id="3" name="Content Placeholder 2"/>
          <p:cNvSpPr>
            <a:spLocks noGrp="1"/>
          </p:cNvSpPr>
          <p:nvPr>
            <p:ph idx="1"/>
          </p:nvPr>
        </p:nvSpPr>
        <p:spPr>
          <a:xfrm>
            <a:off x="665672" y="1083753"/>
            <a:ext cx="10515600" cy="5506828"/>
          </a:xfrm>
        </p:spPr>
        <p:txBody>
          <a:bodyPr>
            <a:normAutofit fontScale="85000" lnSpcReduction="20000"/>
          </a:bodyPr>
          <a:lstStyle/>
          <a:p>
            <a:pPr marL="0" indent="0">
              <a:buNone/>
            </a:pPr>
            <a:r>
              <a:rPr lang="en-GB" dirty="0">
                <a:solidFill>
                  <a:srgbClr val="FF0000"/>
                </a:solidFill>
              </a:rPr>
              <a:t>Wylie (2013) Dietary NO</a:t>
            </a:r>
            <a:r>
              <a:rPr lang="en-GB" baseline="-25000" dirty="0">
                <a:solidFill>
                  <a:srgbClr val="FF0000"/>
                </a:solidFill>
              </a:rPr>
              <a:t>3</a:t>
            </a:r>
            <a:r>
              <a:rPr lang="en-GB" dirty="0">
                <a:solidFill>
                  <a:srgbClr val="FF0000"/>
                </a:solidFill>
              </a:rPr>
              <a:t> </a:t>
            </a:r>
            <a:r>
              <a:rPr lang="en-GB" baseline="30000" dirty="0">
                <a:solidFill>
                  <a:srgbClr val="FF0000"/>
                </a:solidFill>
              </a:rPr>
              <a:t>−</a:t>
            </a:r>
            <a:r>
              <a:rPr lang="en-GB" dirty="0">
                <a:solidFill>
                  <a:srgbClr val="FF0000"/>
                </a:solidFill>
              </a:rPr>
              <a:t> supplementation improves performance during intense intermittent exercise and may be a useful ergogenic aid for team sports players</a:t>
            </a:r>
            <a:r>
              <a:rPr lang="en-GB" dirty="0"/>
              <a:t>.</a:t>
            </a:r>
          </a:p>
          <a:p>
            <a:endParaRPr lang="en-GB" dirty="0"/>
          </a:p>
          <a:p>
            <a:pPr marL="0" indent="0">
              <a:buNone/>
            </a:pPr>
            <a:r>
              <a:rPr lang="en-GB" dirty="0">
                <a:solidFill>
                  <a:srgbClr val="00B0F0"/>
                </a:solidFill>
              </a:rPr>
              <a:t>Kramer (2016) Consuming dietary nitrate in the potassium nitrate salt form improved peak power during a Wingate test, but did not improve elements of strength or endurance in male CrossFit athletes.</a:t>
            </a:r>
          </a:p>
          <a:p>
            <a:pPr marL="0" indent="0">
              <a:buNone/>
            </a:pPr>
            <a:endParaRPr lang="en-GB" dirty="0"/>
          </a:p>
          <a:p>
            <a:pPr marL="0" indent="0">
              <a:buNone/>
            </a:pPr>
            <a:r>
              <a:rPr lang="en-GB" dirty="0"/>
              <a:t>Bond (2012) Nitrate supplementation in the form of BR juice resulted in improved maximal rowing-ergometer repetitions, particularly in the later stages of exercise.</a:t>
            </a:r>
          </a:p>
          <a:p>
            <a:pPr marL="0" indent="0">
              <a:buNone/>
            </a:pPr>
            <a:endParaRPr lang="en-GB" dirty="0"/>
          </a:p>
          <a:p>
            <a:pPr marL="0" indent="0">
              <a:buNone/>
            </a:pPr>
            <a:r>
              <a:rPr lang="en-GB" dirty="0"/>
              <a:t>Shannon (2017) Acute BRJ supplementation significantly enhanced 1500  m, but not 10,000  m TT performance. These findings suggest that BRJ might be ergogenic during shorter distance TTs which allow for a high work rate, but not during longer distance TTs, completed at a lower work rate.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33782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Dilates blood vessels in exercising muscle, reduce oxygen use and improves energy production.</a:t>
            </a:r>
          </a:p>
          <a:p>
            <a:pPr marL="0" indent="0">
              <a:buNone/>
            </a:pPr>
            <a:endParaRPr lang="en-GB" dirty="0"/>
          </a:p>
          <a:p>
            <a:pPr marL="0" indent="0">
              <a:buNone/>
            </a:pPr>
            <a:r>
              <a:rPr lang="en-GB" dirty="0"/>
              <a:t>No safety concerns with current recommendations</a:t>
            </a:r>
          </a:p>
          <a:p>
            <a:pPr marL="0" indent="0">
              <a:buNone/>
            </a:pPr>
            <a:endParaRPr lang="en-GB" dirty="0"/>
          </a:p>
          <a:p>
            <a:pPr marL="0" indent="0">
              <a:buNone/>
            </a:pPr>
            <a:r>
              <a:rPr lang="en-GB" dirty="0"/>
              <a:t>The optimal dosage of nitrate supplementation tends to be 6.4-12.8mg/kg.</a:t>
            </a:r>
          </a:p>
          <a:p>
            <a:pPr marL="0" indent="0">
              <a:buNone/>
            </a:pPr>
            <a:endParaRPr lang="en-GB" dirty="0"/>
          </a:p>
          <a:p>
            <a:pPr marL="0" indent="0">
              <a:buNone/>
            </a:pPr>
            <a:r>
              <a:rPr lang="en-GB" dirty="0"/>
              <a:t>No ethical concerns.</a:t>
            </a:r>
          </a:p>
          <a:p>
            <a:pPr marL="0" indent="0">
              <a:buNone/>
            </a:pPr>
            <a:endParaRPr lang="en-GB" dirty="0"/>
          </a:p>
          <a:p>
            <a:pPr marL="0" indent="0">
              <a:buNone/>
            </a:pPr>
            <a:r>
              <a:rPr lang="en-GB" dirty="0"/>
              <a:t>Evidence to show improved performance in endurance activities</a:t>
            </a:r>
          </a:p>
        </p:txBody>
      </p:sp>
    </p:spTree>
    <p:extLst>
      <p:ext uri="{BB962C8B-B14F-4D97-AF65-F5344CB8AC3E}">
        <p14:creationId xmlns:p14="http://schemas.microsoft.com/office/powerpoint/2010/main" val="371198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Nitrates – strategy of use</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Wylie (2013) supplementation with 500 mg  nitrate, 2-2.5 hours prior to exercise appears to be most effective timing strategy.</a:t>
            </a:r>
          </a:p>
          <a:p>
            <a:pPr marL="0" indent="0">
              <a:buNone/>
            </a:pPr>
            <a:endParaRPr lang="en-GB" baseline="30000" dirty="0"/>
          </a:p>
          <a:p>
            <a:pPr marL="0" indent="0">
              <a:buNone/>
            </a:pPr>
            <a:r>
              <a:rPr lang="en-GB" dirty="0"/>
              <a:t>McMahon (2017) suggest that undertaking a 3-6 day loading strategy of upwards of 1000 mg nitrate prior to competition may provide even greater benefits to performance. </a:t>
            </a:r>
          </a:p>
          <a:p>
            <a:pPr marL="0" indent="0">
              <a:buNone/>
            </a:pPr>
            <a:endParaRPr lang="en-GB" dirty="0"/>
          </a:p>
          <a:p>
            <a:pPr marL="0" indent="0">
              <a:buNone/>
            </a:pPr>
            <a:r>
              <a:rPr lang="en-GB" dirty="0"/>
              <a:t>Tan (2017) when performing in events lasting over 40 minutes, emerging evidence suggests there may be further benefit to ingesting nitrate during exercise in order to help maintain plasma nitrite concentrations and subsequently maintain the associated benefits.</a:t>
            </a:r>
          </a:p>
        </p:txBody>
      </p:sp>
    </p:spTree>
    <p:extLst>
      <p:ext uri="{BB962C8B-B14F-4D97-AF65-F5344CB8AC3E}">
        <p14:creationId xmlns:p14="http://schemas.microsoft.com/office/powerpoint/2010/main" val="295945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6CA1C2-BF7C-604B-7E82-D408D6920640}"/>
              </a:ext>
            </a:extLst>
          </p:cNvPr>
          <p:cNvSpPr>
            <a:spLocks noGrp="1"/>
          </p:cNvSpPr>
          <p:nvPr>
            <p:ph type="title"/>
          </p:nvPr>
        </p:nvSpPr>
        <p:spPr>
          <a:xfrm>
            <a:off x="838200" y="388129"/>
            <a:ext cx="10515600" cy="1325563"/>
          </a:xfrm>
        </p:spPr>
        <p:txBody>
          <a:bodyPr/>
          <a:lstStyle/>
          <a:p>
            <a:pPr algn="ctr"/>
            <a:r>
              <a:rPr lang="en-GB" dirty="0"/>
              <a:t>Beetroot</a:t>
            </a:r>
          </a:p>
        </p:txBody>
      </p:sp>
      <p:sp>
        <p:nvSpPr>
          <p:cNvPr id="5" name="Content Placeholder 4">
            <a:extLst>
              <a:ext uri="{FF2B5EF4-FFF2-40B4-BE49-F238E27FC236}">
                <a16:creationId xmlns:a16="http://schemas.microsoft.com/office/drawing/2014/main" id="{905AC05A-4FB9-BEDC-51B1-CF8CF9E4B572}"/>
              </a:ext>
            </a:extLst>
          </p:cNvPr>
          <p:cNvSpPr>
            <a:spLocks noGrp="1"/>
          </p:cNvSpPr>
          <p:nvPr>
            <p:ph idx="1"/>
          </p:nvPr>
        </p:nvSpPr>
        <p:spPr>
          <a:xfrm>
            <a:off x="838200" y="1936876"/>
            <a:ext cx="11087100" cy="4921123"/>
          </a:xfrm>
        </p:spPr>
        <p:txBody>
          <a:bodyPr>
            <a:normAutofit fontScale="92500" lnSpcReduction="10000"/>
          </a:bodyPr>
          <a:lstStyle/>
          <a:p>
            <a:pPr marL="0" indent="0">
              <a:buNone/>
            </a:pPr>
            <a:r>
              <a:rPr lang="en-GB" dirty="0"/>
              <a:t>Nitrates (NO</a:t>
            </a:r>
            <a:r>
              <a:rPr lang="en-GB" baseline="-25000" dirty="0"/>
              <a:t>3</a:t>
            </a:r>
            <a:r>
              <a:rPr lang="en-GB" baseline="30000" dirty="0"/>
              <a:t>-</a:t>
            </a:r>
            <a:r>
              <a:rPr lang="en-GB" dirty="0"/>
              <a:t>)		Found in foods		Beetroot, Spinach</a:t>
            </a:r>
          </a:p>
          <a:p>
            <a:pPr marL="0" indent="0">
              <a:buNone/>
            </a:pPr>
            <a:endParaRPr lang="en-GB" dirty="0"/>
          </a:p>
          <a:p>
            <a:pPr marL="0" indent="0">
              <a:buNone/>
            </a:pPr>
            <a:r>
              <a:rPr lang="en-GB" dirty="0"/>
              <a:t>Nitrites (NO</a:t>
            </a:r>
            <a:r>
              <a:rPr lang="en-GB" baseline="-25000" dirty="0"/>
              <a:t>2</a:t>
            </a:r>
            <a:r>
              <a:rPr lang="en-GB" baseline="30000" dirty="0"/>
              <a:t>-</a:t>
            </a:r>
            <a:r>
              <a:rPr lang="en-GB" dirty="0"/>
              <a:t>)	 	Bioactive form		Formed in the mouth</a:t>
            </a:r>
          </a:p>
          <a:p>
            <a:pPr marL="0" indent="0">
              <a:buNone/>
            </a:pPr>
            <a:endParaRPr lang="en-GB" dirty="0"/>
          </a:p>
          <a:p>
            <a:pPr marL="0" indent="0">
              <a:buNone/>
            </a:pPr>
            <a:r>
              <a:rPr lang="en-GB" dirty="0"/>
              <a:t>Nitric Oxide	- NO		Physiological 		impact formed in hypoxic 								and low pH conditions</a:t>
            </a:r>
          </a:p>
          <a:p>
            <a:pPr marL="0" indent="0">
              <a:buNone/>
            </a:pPr>
            <a:endParaRPr lang="en-GB" dirty="0"/>
          </a:p>
          <a:p>
            <a:pPr marL="0" indent="0">
              <a:buNone/>
            </a:pPr>
            <a:r>
              <a:rPr lang="en-GB" dirty="0">
                <a:solidFill>
                  <a:srgbClr val="FF0000"/>
                </a:solidFill>
              </a:rPr>
              <a:t>Vasodilation</a:t>
            </a:r>
          </a:p>
          <a:p>
            <a:pPr marL="0" indent="0">
              <a:buNone/>
            </a:pPr>
            <a:r>
              <a:rPr lang="en-GB" dirty="0">
                <a:solidFill>
                  <a:srgbClr val="FF0000"/>
                </a:solidFill>
              </a:rPr>
              <a:t>Increases cellular respiration</a:t>
            </a:r>
          </a:p>
          <a:p>
            <a:pPr marL="0" indent="0">
              <a:buNone/>
            </a:pPr>
            <a:r>
              <a:rPr lang="en-GB" dirty="0">
                <a:solidFill>
                  <a:srgbClr val="FF0000"/>
                </a:solidFill>
              </a:rPr>
              <a:t>Angiogenesis</a:t>
            </a:r>
          </a:p>
          <a:p>
            <a:pPr marL="0" indent="0">
              <a:buNone/>
            </a:pPr>
            <a:r>
              <a:rPr lang="en-GB" dirty="0">
                <a:solidFill>
                  <a:srgbClr val="FF0000"/>
                </a:solidFill>
              </a:rPr>
              <a:t>Increase mitochondrial number and size</a:t>
            </a:r>
          </a:p>
        </p:txBody>
      </p:sp>
      <p:sp>
        <p:nvSpPr>
          <p:cNvPr id="6" name="Arrow: Down 5">
            <a:extLst>
              <a:ext uri="{FF2B5EF4-FFF2-40B4-BE49-F238E27FC236}">
                <a16:creationId xmlns:a16="http://schemas.microsoft.com/office/drawing/2014/main" id="{B0FD2263-1291-32EE-6A41-8DA13B8E15A4}"/>
              </a:ext>
            </a:extLst>
          </p:cNvPr>
          <p:cNvSpPr/>
          <p:nvPr/>
        </p:nvSpPr>
        <p:spPr>
          <a:xfrm>
            <a:off x="3798824" y="1936877"/>
            <a:ext cx="228600" cy="23749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9497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76AB-81D9-641B-1DB8-F11149C54F5E}"/>
              </a:ext>
            </a:extLst>
          </p:cNvPr>
          <p:cNvSpPr>
            <a:spLocks noGrp="1"/>
          </p:cNvSpPr>
          <p:nvPr>
            <p:ph type="title"/>
          </p:nvPr>
        </p:nvSpPr>
        <p:spPr>
          <a:xfrm>
            <a:off x="838200" y="365125"/>
            <a:ext cx="10515600" cy="732155"/>
          </a:xfrm>
        </p:spPr>
        <p:txBody>
          <a:bodyPr/>
          <a:lstStyle/>
          <a:p>
            <a:pPr algn="ctr"/>
            <a:r>
              <a:rPr lang="en-GB" dirty="0"/>
              <a:t>Beetroot Contains</a:t>
            </a:r>
          </a:p>
        </p:txBody>
      </p:sp>
      <p:sp>
        <p:nvSpPr>
          <p:cNvPr id="3" name="Content Placeholder 2">
            <a:extLst>
              <a:ext uri="{FF2B5EF4-FFF2-40B4-BE49-F238E27FC236}">
                <a16:creationId xmlns:a16="http://schemas.microsoft.com/office/drawing/2014/main" id="{57AFCCC4-46E2-57BA-6983-55636490292B}"/>
              </a:ext>
            </a:extLst>
          </p:cNvPr>
          <p:cNvSpPr>
            <a:spLocks noGrp="1"/>
          </p:cNvSpPr>
          <p:nvPr>
            <p:ph idx="1"/>
          </p:nvPr>
        </p:nvSpPr>
        <p:spPr>
          <a:xfrm>
            <a:off x="691896" y="1649476"/>
            <a:ext cx="11176000" cy="4843399"/>
          </a:xfrm>
        </p:spPr>
        <p:txBody>
          <a:bodyPr>
            <a:normAutofit fontScale="77500" lnSpcReduction="20000"/>
          </a:bodyPr>
          <a:lstStyle/>
          <a:p>
            <a:pPr marL="0" indent="0">
              <a:buNone/>
            </a:pPr>
            <a:r>
              <a:rPr lang="en-GB" dirty="0"/>
              <a:t>Inorganic Nitrates		- Physiological regulation and adaptation</a:t>
            </a:r>
          </a:p>
          <a:p>
            <a:pPr marL="0" indent="0">
              <a:buNone/>
            </a:pPr>
            <a:r>
              <a:rPr lang="en-GB" dirty="0"/>
              <a:t>	</a:t>
            </a:r>
          </a:p>
          <a:p>
            <a:pPr marL="0" indent="0">
              <a:buNone/>
            </a:pPr>
            <a:r>
              <a:rPr lang="en-GB" dirty="0"/>
              <a:t>Phenol compounds		- secondary nutrients</a:t>
            </a:r>
          </a:p>
          <a:p>
            <a:pPr marL="0" indent="0">
              <a:buNone/>
            </a:pPr>
            <a:endParaRPr lang="en-GB" dirty="0"/>
          </a:p>
          <a:p>
            <a:pPr marL="0" indent="0">
              <a:buNone/>
            </a:pPr>
            <a:r>
              <a:rPr lang="en-GB" dirty="0"/>
              <a:t>Ascorbic acid			- antioxidant</a:t>
            </a:r>
          </a:p>
          <a:p>
            <a:pPr marL="0" indent="0">
              <a:buNone/>
            </a:pPr>
            <a:endParaRPr lang="en-GB" dirty="0"/>
          </a:p>
          <a:p>
            <a:pPr marL="0" indent="0">
              <a:buNone/>
            </a:pPr>
            <a:r>
              <a:rPr lang="en-GB" dirty="0"/>
              <a:t>Carotenoid			- Improve immunological function</a:t>
            </a:r>
          </a:p>
          <a:p>
            <a:pPr marL="0" indent="0">
              <a:buNone/>
            </a:pPr>
            <a:endParaRPr lang="en-GB" dirty="0"/>
          </a:p>
          <a:p>
            <a:pPr marL="0" indent="0">
              <a:buNone/>
            </a:pPr>
            <a:r>
              <a:rPr lang="en-GB" dirty="0" err="1"/>
              <a:t>Betalains</a:t>
            </a:r>
            <a:r>
              <a:rPr lang="en-GB" dirty="0"/>
              <a:t>			- Colourants, antioxidants, anti-</a:t>
            </a:r>
            <a:r>
              <a:rPr lang="en-GB" dirty="0" err="1"/>
              <a:t>lipedemic</a:t>
            </a:r>
            <a:r>
              <a:rPr lang="en-GB" dirty="0"/>
              <a:t>, cancer</a:t>
            </a:r>
          </a:p>
          <a:p>
            <a:pPr marL="0" indent="0">
              <a:buNone/>
            </a:pPr>
            <a:r>
              <a:rPr lang="en-GB" dirty="0"/>
              <a:t>	</a:t>
            </a:r>
          </a:p>
          <a:p>
            <a:pPr marL="0" indent="0">
              <a:buNone/>
            </a:pPr>
            <a:r>
              <a:rPr lang="en-GB" dirty="0" err="1"/>
              <a:t>Bioflavinoids</a:t>
            </a:r>
            <a:r>
              <a:rPr lang="en-GB" dirty="0"/>
              <a:t>			- antioxidants, anti-inflammatory,</a:t>
            </a:r>
          </a:p>
          <a:p>
            <a:pPr marL="0" indent="0">
              <a:buNone/>
            </a:pPr>
            <a:r>
              <a:rPr lang="en-GB" dirty="0"/>
              <a:t>			</a:t>
            </a:r>
          </a:p>
          <a:p>
            <a:pPr marL="0" indent="0">
              <a:buNone/>
            </a:pPr>
            <a:r>
              <a:rPr lang="en-GB" dirty="0"/>
              <a:t>Resveratrol			-antibacterial, antiviral</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29538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07AA-278C-DCB9-7773-92B2768FF85B}"/>
              </a:ext>
            </a:extLst>
          </p:cNvPr>
          <p:cNvSpPr>
            <a:spLocks noGrp="1"/>
          </p:cNvSpPr>
          <p:nvPr>
            <p:ph type="title"/>
          </p:nvPr>
        </p:nvSpPr>
        <p:spPr/>
        <p:txBody>
          <a:bodyPr/>
          <a:lstStyle/>
          <a:p>
            <a:pPr algn="ctr"/>
            <a:r>
              <a:rPr lang="en-GB" dirty="0"/>
              <a:t>Nitric Oxide as a Free Radical</a:t>
            </a:r>
          </a:p>
        </p:txBody>
      </p:sp>
      <p:sp>
        <p:nvSpPr>
          <p:cNvPr id="3" name="Content Placeholder 2">
            <a:extLst>
              <a:ext uri="{FF2B5EF4-FFF2-40B4-BE49-F238E27FC236}">
                <a16:creationId xmlns:a16="http://schemas.microsoft.com/office/drawing/2014/main" id="{54954390-D542-D03F-19A1-2EF24D03D666}"/>
              </a:ext>
            </a:extLst>
          </p:cNvPr>
          <p:cNvSpPr>
            <a:spLocks noGrp="1"/>
          </p:cNvSpPr>
          <p:nvPr>
            <p:ph idx="1"/>
          </p:nvPr>
        </p:nvSpPr>
        <p:spPr/>
        <p:txBody>
          <a:bodyPr/>
          <a:lstStyle/>
          <a:p>
            <a:pPr marL="0" indent="0">
              <a:buNone/>
            </a:pPr>
            <a:r>
              <a:rPr lang="en-GB" dirty="0"/>
              <a:t>Free radical – molecules / atoms having unpaired electrons in the outer valence making them highly reactive with other tissues leading to increased incidence and severity of many diseases e.g. Excess produced in conditions such as rheumatoid arthritis.</a:t>
            </a:r>
          </a:p>
          <a:p>
            <a:pPr marL="0" indent="0">
              <a:buNone/>
            </a:pPr>
            <a:endParaRPr lang="en-GB" dirty="0"/>
          </a:p>
          <a:p>
            <a:pPr marL="0" indent="0">
              <a:buNone/>
            </a:pPr>
            <a:r>
              <a:rPr lang="en-GB" dirty="0"/>
              <a:t>Signalling molecules and NO is associated with signal transduction and gene expression around </a:t>
            </a:r>
            <a:r>
              <a:rPr lang="en-GB" dirty="0" err="1"/>
              <a:t>haemodynamics</a:t>
            </a:r>
            <a:r>
              <a:rPr lang="en-GB" dirty="0"/>
              <a:t> and circulation. </a:t>
            </a:r>
          </a:p>
          <a:p>
            <a:pPr marL="0" indent="0">
              <a:buNone/>
            </a:pPr>
            <a:r>
              <a:rPr lang="en-GB" dirty="0"/>
              <a:t>Neurotransmitter</a:t>
            </a:r>
          </a:p>
        </p:txBody>
      </p:sp>
    </p:spTree>
    <p:extLst>
      <p:ext uri="{BB962C8B-B14F-4D97-AF65-F5344CB8AC3E}">
        <p14:creationId xmlns:p14="http://schemas.microsoft.com/office/powerpoint/2010/main" val="692380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3429-10E6-30AD-2ADB-F386B311A66B}"/>
              </a:ext>
            </a:extLst>
          </p:cNvPr>
          <p:cNvSpPr>
            <a:spLocks noGrp="1"/>
          </p:cNvSpPr>
          <p:nvPr>
            <p:ph type="title"/>
          </p:nvPr>
        </p:nvSpPr>
        <p:spPr>
          <a:xfrm>
            <a:off x="838200" y="161926"/>
            <a:ext cx="10515600" cy="939006"/>
          </a:xfrm>
        </p:spPr>
        <p:txBody>
          <a:bodyPr/>
          <a:lstStyle/>
          <a:p>
            <a:pPr algn="ctr"/>
            <a:r>
              <a:rPr lang="en-GB" dirty="0"/>
              <a:t>Single Dose</a:t>
            </a:r>
          </a:p>
        </p:txBody>
      </p:sp>
      <p:sp>
        <p:nvSpPr>
          <p:cNvPr id="3" name="Content Placeholder 2">
            <a:extLst>
              <a:ext uri="{FF2B5EF4-FFF2-40B4-BE49-F238E27FC236}">
                <a16:creationId xmlns:a16="http://schemas.microsoft.com/office/drawing/2014/main" id="{A357C95A-4AAD-B554-733B-2156F73F4AE7}"/>
              </a:ext>
            </a:extLst>
          </p:cNvPr>
          <p:cNvSpPr>
            <a:spLocks noGrp="1"/>
          </p:cNvSpPr>
          <p:nvPr>
            <p:ph idx="1"/>
          </p:nvPr>
        </p:nvSpPr>
        <p:spPr>
          <a:xfrm>
            <a:off x="381000" y="965080"/>
            <a:ext cx="10972800" cy="3699669"/>
          </a:xfrm>
        </p:spPr>
        <p:txBody>
          <a:bodyPr>
            <a:normAutofit fontScale="92500" lnSpcReduction="20000"/>
          </a:bodyPr>
          <a:lstStyle/>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Cermak et al. (2012) – 140ml @ 8.7 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No improvement in endurance cycling performance after a single dose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aseline="30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(2014)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and enhanced cycling TT 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400" baseline="30000" dirty="0"/>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(2013)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but no impact on kayaking supramaximal  I </a:t>
            </a:r>
            <a:r>
              <a:rPr lang="en-GB" baseline="30000" dirty="0">
                <a:latin typeface="Calibri" panose="020F0502020204030204" pitchFamily="34" charset="0"/>
                <a:ea typeface="DengXian" panose="02010600030101010101" pitchFamily="2" charset="-122"/>
                <a:cs typeface="Times New Roman" panose="02020603050405020304" pitchFamily="18" charset="0"/>
              </a:rPr>
              <a:t>km </a:t>
            </a: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ctr">
              <a:buNone/>
            </a:pPr>
            <a:endParaRPr lang="en-GB" baseline="30000" dirty="0"/>
          </a:p>
          <a:p>
            <a:pPr marL="0" indent="0">
              <a:buNone/>
            </a:pPr>
            <a:r>
              <a:rPr lang="en-GB" baseline="30000" dirty="0">
                <a:solidFill>
                  <a:srgbClr val="FF0000"/>
                </a:solidFill>
              </a:rPr>
              <a:t>See SR by </a:t>
            </a:r>
            <a:r>
              <a:rPr lang="en-GB" baseline="30000" dirty="0" err="1">
                <a:solidFill>
                  <a:srgbClr val="FF0000"/>
                </a:solidFill>
              </a:rPr>
              <a:t>Ormsbee</a:t>
            </a:r>
            <a:r>
              <a:rPr lang="en-GB" baseline="30000" dirty="0">
                <a:solidFill>
                  <a:srgbClr val="FF0000"/>
                </a:solidFill>
              </a:rPr>
              <a:t> et al. (2013)</a:t>
            </a:r>
          </a:p>
          <a:p>
            <a:pPr marL="0" indent="0">
              <a:buNone/>
            </a:pPr>
            <a:endParaRPr lang="en-GB" sz="2400" baseline="30000" dirty="0"/>
          </a:p>
          <a:p>
            <a:pPr marL="0" indent="0">
              <a:buNone/>
            </a:pPr>
            <a:endParaRPr lang="en-GB" sz="2400" baseline="30000" dirty="0"/>
          </a:p>
        </p:txBody>
      </p:sp>
      <p:sp>
        <p:nvSpPr>
          <p:cNvPr id="4" name="TextBox 3">
            <a:extLst>
              <a:ext uri="{FF2B5EF4-FFF2-40B4-BE49-F238E27FC236}">
                <a16:creationId xmlns:a16="http://schemas.microsoft.com/office/drawing/2014/main" id="{B9EB749F-A29E-C044-10EB-C30C2702005C}"/>
              </a:ext>
            </a:extLst>
          </p:cNvPr>
          <p:cNvSpPr txBox="1"/>
          <p:nvPr/>
        </p:nvSpPr>
        <p:spPr>
          <a:xfrm>
            <a:off x="622300" y="5772744"/>
            <a:ext cx="4521200" cy="923330"/>
          </a:xfrm>
          <a:prstGeom prst="rect">
            <a:avLst/>
          </a:prstGeom>
          <a:noFill/>
        </p:spPr>
        <p:txBody>
          <a:bodyPr wrap="square" rtlCol="0">
            <a:spAutoFit/>
          </a:bodyPr>
          <a:lstStyle/>
          <a:p>
            <a:pPr marL="342900" indent="-342900">
              <a:buFont typeface="+mj-lt"/>
              <a:buAutoNum type="arabicPeriod"/>
            </a:pPr>
            <a:r>
              <a:rPr lang="en-GB" dirty="0">
                <a:solidFill>
                  <a:srgbClr val="7030A0"/>
                </a:solidFill>
              </a:rPr>
              <a:t>Volume and concentration response?</a:t>
            </a:r>
          </a:p>
          <a:p>
            <a:pPr marL="342900" indent="-342900">
              <a:buFont typeface="+mj-lt"/>
              <a:buAutoNum type="arabicPeriod"/>
            </a:pPr>
            <a:endParaRPr lang="en-GB" dirty="0">
              <a:solidFill>
                <a:srgbClr val="7030A0"/>
              </a:solidFill>
            </a:endParaRPr>
          </a:p>
          <a:p>
            <a:pPr marL="342900" indent="-342900">
              <a:buFont typeface="+mj-lt"/>
              <a:buAutoNum type="arabicPeriod"/>
            </a:pPr>
            <a:r>
              <a:rPr lang="en-GB" dirty="0">
                <a:solidFill>
                  <a:srgbClr val="7030A0"/>
                </a:solidFill>
              </a:rPr>
              <a:t>Sport intensity and duration effect?</a:t>
            </a:r>
          </a:p>
        </p:txBody>
      </p:sp>
      <p:sp>
        <p:nvSpPr>
          <p:cNvPr id="6" name="TextBox 5">
            <a:extLst>
              <a:ext uri="{FF2B5EF4-FFF2-40B4-BE49-F238E27FC236}">
                <a16:creationId xmlns:a16="http://schemas.microsoft.com/office/drawing/2014/main" id="{2DA7FCDF-474D-5041-7C25-685EC9ACC92C}"/>
              </a:ext>
            </a:extLst>
          </p:cNvPr>
          <p:cNvSpPr txBox="1"/>
          <p:nvPr/>
        </p:nvSpPr>
        <p:spPr>
          <a:xfrm>
            <a:off x="5867400" y="4452240"/>
            <a:ext cx="6096000" cy="2031325"/>
          </a:xfrm>
          <a:prstGeom prst="rect">
            <a:avLst/>
          </a:prstGeom>
          <a:noFill/>
        </p:spPr>
        <p:txBody>
          <a:bodyPr wrap="square">
            <a:spAutoFit/>
          </a:bodyPr>
          <a:lstStyle/>
          <a:p>
            <a:r>
              <a:rPr lang="en-GB" b="0" i="1" dirty="0">
                <a:solidFill>
                  <a:srgbClr val="0070C0"/>
                </a:solidFill>
                <a:effectLst/>
                <a:latin typeface="Open Sans" panose="020B0606030504020204" pitchFamily="34" charset="0"/>
              </a:rPr>
              <a:t>Our findings do not support an improvement in the variables examined in response to acute BJ supplementation. Probably, higher doses are needed for improving time trial performance in male triathletes during a cycle ergometer test conducted at a load intensity equivalent to the first and second ventilatory threshold.</a:t>
            </a:r>
          </a:p>
          <a:p>
            <a:pPr algn="r"/>
            <a:r>
              <a:rPr lang="en-GB" dirty="0" err="1">
                <a:solidFill>
                  <a:srgbClr val="0070C0"/>
                </a:solidFill>
                <a:latin typeface="Open Sans" panose="020B0606030504020204" pitchFamily="34" charset="0"/>
              </a:rPr>
              <a:t>Garnacho</a:t>
            </a:r>
            <a:r>
              <a:rPr lang="en-GB" dirty="0">
                <a:solidFill>
                  <a:srgbClr val="0070C0"/>
                </a:solidFill>
                <a:latin typeface="Open Sans" panose="020B0606030504020204" pitchFamily="34" charset="0"/>
              </a:rPr>
              <a:t>-Castano et al., 201</a:t>
            </a:r>
            <a:r>
              <a:rPr lang="en-GB" dirty="0">
                <a:solidFill>
                  <a:srgbClr val="333333"/>
                </a:solidFill>
                <a:latin typeface="Open Sans" panose="020B0606030504020204" pitchFamily="34" charset="0"/>
              </a:rPr>
              <a:t>8</a:t>
            </a:r>
            <a:endParaRPr lang="en-GB" dirty="0"/>
          </a:p>
        </p:txBody>
      </p:sp>
    </p:spTree>
    <p:extLst>
      <p:ext uri="{BB962C8B-B14F-4D97-AF65-F5344CB8AC3E}">
        <p14:creationId xmlns:p14="http://schemas.microsoft.com/office/powerpoint/2010/main" val="4190129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676AB-81D9-641B-1DB8-F11149C54F5E}"/>
              </a:ext>
            </a:extLst>
          </p:cNvPr>
          <p:cNvSpPr>
            <a:spLocks noGrp="1"/>
          </p:cNvSpPr>
          <p:nvPr>
            <p:ph type="title"/>
          </p:nvPr>
        </p:nvSpPr>
        <p:spPr/>
        <p:txBody>
          <a:bodyPr/>
          <a:lstStyle/>
          <a:p>
            <a:pPr algn="ctr"/>
            <a:r>
              <a:rPr lang="en-GB" dirty="0"/>
              <a:t>Beetroot Contains</a:t>
            </a:r>
          </a:p>
        </p:txBody>
      </p:sp>
      <p:sp>
        <p:nvSpPr>
          <p:cNvPr id="3" name="Content Placeholder 2">
            <a:extLst>
              <a:ext uri="{FF2B5EF4-FFF2-40B4-BE49-F238E27FC236}">
                <a16:creationId xmlns:a16="http://schemas.microsoft.com/office/drawing/2014/main" id="{57AFCCC4-46E2-57BA-6983-55636490292B}"/>
              </a:ext>
            </a:extLst>
          </p:cNvPr>
          <p:cNvSpPr>
            <a:spLocks noGrp="1"/>
          </p:cNvSpPr>
          <p:nvPr>
            <p:ph idx="1"/>
          </p:nvPr>
        </p:nvSpPr>
        <p:spPr>
          <a:xfrm>
            <a:off x="838200" y="1825625"/>
            <a:ext cx="11176000" cy="4351338"/>
          </a:xfrm>
        </p:spPr>
        <p:txBody>
          <a:bodyPr>
            <a:normAutofit/>
          </a:bodyPr>
          <a:lstStyle/>
          <a:p>
            <a:pPr marL="0" indent="0">
              <a:buNone/>
            </a:pPr>
            <a:r>
              <a:rPr lang="en-GB" dirty="0"/>
              <a:t>Inorganic Nitrates		- Physiological regulation and adaptation	</a:t>
            </a:r>
          </a:p>
          <a:p>
            <a:pPr marL="0" indent="0">
              <a:buNone/>
            </a:pPr>
            <a:r>
              <a:rPr lang="en-GB" dirty="0"/>
              <a:t>Phenol compounds	- secondary nutrients</a:t>
            </a:r>
          </a:p>
          <a:p>
            <a:pPr marL="0" indent="0">
              <a:buNone/>
            </a:pPr>
            <a:r>
              <a:rPr lang="en-GB" dirty="0"/>
              <a:t>Ascorbic acid		- antioxidant</a:t>
            </a:r>
          </a:p>
          <a:p>
            <a:pPr marL="0" indent="0">
              <a:buNone/>
            </a:pPr>
            <a:r>
              <a:rPr lang="en-GB" dirty="0"/>
              <a:t>Carotenoid			- Improve immunological function</a:t>
            </a:r>
          </a:p>
          <a:p>
            <a:pPr marL="0" indent="0">
              <a:buNone/>
            </a:pPr>
            <a:r>
              <a:rPr lang="en-GB" dirty="0" err="1"/>
              <a:t>Betalains</a:t>
            </a:r>
            <a:r>
              <a:rPr lang="en-GB" dirty="0"/>
              <a:t>			- Colourants, antioxidants, anti-</a:t>
            </a:r>
            <a:r>
              <a:rPr lang="en-GB" dirty="0" err="1"/>
              <a:t>lipedemic</a:t>
            </a:r>
            <a:r>
              <a:rPr lang="en-GB" dirty="0"/>
              <a:t>, cancer	</a:t>
            </a:r>
          </a:p>
          <a:p>
            <a:pPr marL="0" indent="0">
              <a:buNone/>
            </a:pPr>
            <a:r>
              <a:rPr lang="en-GB" dirty="0" err="1"/>
              <a:t>Bioflavinoids</a:t>
            </a:r>
            <a:r>
              <a:rPr lang="en-GB" dirty="0"/>
              <a:t>		- antioxidants, anti-inflammatory,			</a:t>
            </a:r>
          </a:p>
          <a:p>
            <a:pPr marL="0" indent="0">
              <a:buNone/>
            </a:pPr>
            <a:r>
              <a:rPr lang="en-GB" dirty="0"/>
              <a:t>Resveratrol			-antibacterial, antiviral</a:t>
            </a:r>
          </a:p>
          <a:p>
            <a:pPr marL="0" indent="0">
              <a:buNone/>
            </a:pPr>
            <a:endParaRPr lang="en-GB" dirty="0"/>
          </a:p>
        </p:txBody>
      </p:sp>
    </p:spTree>
    <p:extLst>
      <p:ext uri="{BB962C8B-B14F-4D97-AF65-F5344CB8AC3E}">
        <p14:creationId xmlns:p14="http://schemas.microsoft.com/office/powerpoint/2010/main" val="3913498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07AA-278C-DCB9-7773-92B2768FF85B}"/>
              </a:ext>
            </a:extLst>
          </p:cNvPr>
          <p:cNvSpPr>
            <a:spLocks noGrp="1"/>
          </p:cNvSpPr>
          <p:nvPr>
            <p:ph type="title"/>
          </p:nvPr>
        </p:nvSpPr>
        <p:spPr/>
        <p:txBody>
          <a:bodyPr/>
          <a:lstStyle/>
          <a:p>
            <a:pPr algn="ctr"/>
            <a:r>
              <a:rPr lang="en-GB" dirty="0"/>
              <a:t>Nitric Oxide as a Free Radical</a:t>
            </a:r>
          </a:p>
        </p:txBody>
      </p:sp>
      <p:sp>
        <p:nvSpPr>
          <p:cNvPr id="3" name="Content Placeholder 2">
            <a:extLst>
              <a:ext uri="{FF2B5EF4-FFF2-40B4-BE49-F238E27FC236}">
                <a16:creationId xmlns:a16="http://schemas.microsoft.com/office/drawing/2014/main" id="{54954390-D542-D03F-19A1-2EF24D03D666}"/>
              </a:ext>
            </a:extLst>
          </p:cNvPr>
          <p:cNvSpPr>
            <a:spLocks noGrp="1"/>
          </p:cNvSpPr>
          <p:nvPr>
            <p:ph idx="1"/>
          </p:nvPr>
        </p:nvSpPr>
        <p:spPr/>
        <p:txBody>
          <a:bodyPr/>
          <a:lstStyle/>
          <a:p>
            <a:pPr marL="0" indent="0">
              <a:buNone/>
            </a:pPr>
            <a:r>
              <a:rPr lang="en-GB" dirty="0"/>
              <a:t>Free radical – molecules / atoms having unpaired electrons in the outer valence making them highly reactive with other tissues leading to increased incidence and severity of many diseases e.g. Excess produced in conditions such as rheumatoid arthritis.</a:t>
            </a:r>
          </a:p>
          <a:p>
            <a:pPr marL="0" indent="0">
              <a:buNone/>
            </a:pPr>
            <a:endParaRPr lang="en-GB" dirty="0"/>
          </a:p>
          <a:p>
            <a:pPr marL="0" indent="0">
              <a:buNone/>
            </a:pPr>
            <a:r>
              <a:rPr lang="en-GB" dirty="0"/>
              <a:t>Signalling molecules and NO is associated with signal transduction and gene expression around </a:t>
            </a:r>
            <a:r>
              <a:rPr lang="en-GB" dirty="0" err="1"/>
              <a:t>haemodynamics</a:t>
            </a:r>
            <a:r>
              <a:rPr lang="en-GB" dirty="0"/>
              <a:t> and circulation. </a:t>
            </a:r>
          </a:p>
          <a:p>
            <a:pPr marL="0" indent="0">
              <a:buNone/>
            </a:pPr>
            <a:r>
              <a:rPr lang="en-GB" dirty="0"/>
              <a:t>Neurotransmitter</a:t>
            </a:r>
          </a:p>
        </p:txBody>
      </p:sp>
    </p:spTree>
    <p:extLst>
      <p:ext uri="{BB962C8B-B14F-4D97-AF65-F5344CB8AC3E}">
        <p14:creationId xmlns:p14="http://schemas.microsoft.com/office/powerpoint/2010/main" val="2289457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3429-10E6-30AD-2ADB-F386B311A66B}"/>
              </a:ext>
            </a:extLst>
          </p:cNvPr>
          <p:cNvSpPr>
            <a:spLocks noGrp="1"/>
          </p:cNvSpPr>
          <p:nvPr>
            <p:ph type="title"/>
          </p:nvPr>
        </p:nvSpPr>
        <p:spPr>
          <a:xfrm>
            <a:off x="838200" y="161926"/>
            <a:ext cx="10515600" cy="939006"/>
          </a:xfrm>
        </p:spPr>
        <p:txBody>
          <a:bodyPr/>
          <a:lstStyle/>
          <a:p>
            <a:pPr algn="ctr"/>
            <a:r>
              <a:rPr lang="en-GB" dirty="0"/>
              <a:t>Single Dose</a:t>
            </a:r>
          </a:p>
        </p:txBody>
      </p:sp>
      <p:sp>
        <p:nvSpPr>
          <p:cNvPr id="3" name="Content Placeholder 2">
            <a:extLst>
              <a:ext uri="{FF2B5EF4-FFF2-40B4-BE49-F238E27FC236}">
                <a16:creationId xmlns:a16="http://schemas.microsoft.com/office/drawing/2014/main" id="{A357C95A-4AAD-B554-733B-2156F73F4AE7}"/>
              </a:ext>
            </a:extLst>
          </p:cNvPr>
          <p:cNvSpPr>
            <a:spLocks noGrp="1"/>
          </p:cNvSpPr>
          <p:nvPr>
            <p:ph idx="1"/>
          </p:nvPr>
        </p:nvSpPr>
        <p:spPr>
          <a:xfrm>
            <a:off x="381000" y="965080"/>
            <a:ext cx="10972800" cy="3699669"/>
          </a:xfrm>
        </p:spPr>
        <p:txBody>
          <a:bodyPr>
            <a:normAutofit fontScale="92500" lnSpcReduction="20000"/>
          </a:bodyPr>
          <a:lstStyle/>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Cermak et al. (2012) – 140ml @ 8.7 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No improvement in endurance cycling performance after a single dose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aseline="30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(2014)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and enhanced cycling TT 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400" baseline="30000" dirty="0"/>
          </a:p>
          <a:p>
            <a:pPr marL="0" indent="0">
              <a:buNone/>
            </a:pPr>
            <a:r>
              <a:rPr lang="en-GB" i="1" baseline="30000" dirty="0">
                <a:effectLst/>
                <a:latin typeface="Calibri" panose="020F0502020204030204" pitchFamily="34" charset="0"/>
                <a:ea typeface="DengXian" panose="02010600030101010101" pitchFamily="2" charset="-122"/>
                <a:cs typeface="Times New Roman" panose="02020603050405020304" pitchFamily="18" charset="0"/>
              </a:rPr>
              <a:t>Muggeridge et al. (2013) – 70ml @ 5mmol</a:t>
            </a:r>
            <a:endParaRPr lang="en-GB" i="1"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Single dose lowered VO2 during submaximal performance but no impact on kayaking supramaximal  I </a:t>
            </a:r>
            <a:r>
              <a:rPr lang="en-GB" baseline="30000" dirty="0">
                <a:latin typeface="Calibri" panose="020F0502020204030204" pitchFamily="34" charset="0"/>
                <a:ea typeface="DengXian" panose="02010600030101010101" pitchFamily="2" charset="-122"/>
                <a:cs typeface="Times New Roman" panose="02020603050405020304" pitchFamily="18" charset="0"/>
              </a:rPr>
              <a:t>km </a:t>
            </a:r>
            <a:r>
              <a:rPr lang="en-GB" baseline="30000" dirty="0">
                <a:effectLst/>
                <a:latin typeface="Calibri" panose="020F0502020204030204" pitchFamily="34" charset="0"/>
                <a:ea typeface="DengXian" panose="02010600030101010101" pitchFamily="2" charset="-122"/>
                <a:cs typeface="Times New Roman" panose="02020603050405020304" pitchFamily="18" charset="0"/>
              </a:rPr>
              <a:t>performance</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ctr">
              <a:buNone/>
            </a:pPr>
            <a:endParaRPr lang="en-GB" baseline="30000" dirty="0"/>
          </a:p>
          <a:p>
            <a:pPr marL="0" indent="0">
              <a:buNone/>
            </a:pPr>
            <a:r>
              <a:rPr lang="en-GB" baseline="30000" dirty="0">
                <a:solidFill>
                  <a:srgbClr val="FF0000"/>
                </a:solidFill>
              </a:rPr>
              <a:t>See SR by </a:t>
            </a:r>
            <a:r>
              <a:rPr lang="en-GB" baseline="30000" dirty="0" err="1">
                <a:solidFill>
                  <a:srgbClr val="FF0000"/>
                </a:solidFill>
              </a:rPr>
              <a:t>Ormsbee</a:t>
            </a:r>
            <a:r>
              <a:rPr lang="en-GB" baseline="30000" dirty="0">
                <a:solidFill>
                  <a:srgbClr val="FF0000"/>
                </a:solidFill>
              </a:rPr>
              <a:t> et al. (2013)</a:t>
            </a:r>
          </a:p>
          <a:p>
            <a:pPr marL="0" indent="0">
              <a:buNone/>
            </a:pPr>
            <a:endParaRPr lang="en-GB" sz="2400" baseline="30000" dirty="0"/>
          </a:p>
          <a:p>
            <a:pPr marL="0" indent="0">
              <a:buNone/>
            </a:pPr>
            <a:endParaRPr lang="en-GB" sz="2400" baseline="30000" dirty="0"/>
          </a:p>
        </p:txBody>
      </p:sp>
      <p:sp>
        <p:nvSpPr>
          <p:cNvPr id="4" name="TextBox 3">
            <a:extLst>
              <a:ext uri="{FF2B5EF4-FFF2-40B4-BE49-F238E27FC236}">
                <a16:creationId xmlns:a16="http://schemas.microsoft.com/office/drawing/2014/main" id="{B9EB749F-A29E-C044-10EB-C30C2702005C}"/>
              </a:ext>
            </a:extLst>
          </p:cNvPr>
          <p:cNvSpPr txBox="1"/>
          <p:nvPr/>
        </p:nvSpPr>
        <p:spPr>
          <a:xfrm>
            <a:off x="622300" y="5772744"/>
            <a:ext cx="4521200" cy="923330"/>
          </a:xfrm>
          <a:prstGeom prst="rect">
            <a:avLst/>
          </a:prstGeom>
          <a:noFill/>
        </p:spPr>
        <p:txBody>
          <a:bodyPr wrap="square" rtlCol="0">
            <a:spAutoFit/>
          </a:bodyPr>
          <a:lstStyle/>
          <a:p>
            <a:pPr marL="342900" indent="-342900">
              <a:buFont typeface="+mj-lt"/>
              <a:buAutoNum type="arabicPeriod"/>
            </a:pPr>
            <a:r>
              <a:rPr lang="en-GB" dirty="0">
                <a:solidFill>
                  <a:srgbClr val="7030A0"/>
                </a:solidFill>
              </a:rPr>
              <a:t>Volume and concentration response?</a:t>
            </a:r>
          </a:p>
          <a:p>
            <a:pPr marL="342900" indent="-342900">
              <a:buFont typeface="+mj-lt"/>
              <a:buAutoNum type="arabicPeriod"/>
            </a:pPr>
            <a:endParaRPr lang="en-GB" dirty="0">
              <a:solidFill>
                <a:srgbClr val="7030A0"/>
              </a:solidFill>
            </a:endParaRPr>
          </a:p>
          <a:p>
            <a:pPr marL="342900" indent="-342900">
              <a:buFont typeface="+mj-lt"/>
              <a:buAutoNum type="arabicPeriod"/>
            </a:pPr>
            <a:r>
              <a:rPr lang="en-GB" dirty="0">
                <a:solidFill>
                  <a:srgbClr val="7030A0"/>
                </a:solidFill>
              </a:rPr>
              <a:t>Sport intensity and duration effect?</a:t>
            </a:r>
          </a:p>
        </p:txBody>
      </p:sp>
      <p:sp>
        <p:nvSpPr>
          <p:cNvPr id="6" name="TextBox 5">
            <a:extLst>
              <a:ext uri="{FF2B5EF4-FFF2-40B4-BE49-F238E27FC236}">
                <a16:creationId xmlns:a16="http://schemas.microsoft.com/office/drawing/2014/main" id="{2DA7FCDF-474D-5041-7C25-685EC9ACC92C}"/>
              </a:ext>
            </a:extLst>
          </p:cNvPr>
          <p:cNvSpPr txBox="1"/>
          <p:nvPr/>
        </p:nvSpPr>
        <p:spPr>
          <a:xfrm>
            <a:off x="5867400" y="4452240"/>
            <a:ext cx="6096000" cy="2031325"/>
          </a:xfrm>
          <a:prstGeom prst="rect">
            <a:avLst/>
          </a:prstGeom>
          <a:noFill/>
        </p:spPr>
        <p:txBody>
          <a:bodyPr wrap="square">
            <a:spAutoFit/>
          </a:bodyPr>
          <a:lstStyle/>
          <a:p>
            <a:r>
              <a:rPr lang="en-GB" b="0" i="1" dirty="0">
                <a:solidFill>
                  <a:srgbClr val="333333"/>
                </a:solidFill>
                <a:effectLst/>
                <a:latin typeface="Open Sans" panose="020B0606030504020204" pitchFamily="34" charset="0"/>
              </a:rPr>
              <a:t>Our findings do not support an improvement in the variables examined in response to acute BJ supplementation. Probably, higher doses are needed for improving time trial performance in male triathletes during a cycle ergometer test conducted at a load intensity equivalent to the first and second ventilatory threshold.</a:t>
            </a:r>
          </a:p>
          <a:p>
            <a:pPr algn="r"/>
            <a:r>
              <a:rPr lang="en-GB" dirty="0" err="1">
                <a:solidFill>
                  <a:srgbClr val="333333"/>
                </a:solidFill>
                <a:latin typeface="Open Sans" panose="020B0606030504020204" pitchFamily="34" charset="0"/>
              </a:rPr>
              <a:t>Garnacho</a:t>
            </a:r>
            <a:r>
              <a:rPr lang="en-GB" dirty="0">
                <a:solidFill>
                  <a:srgbClr val="333333"/>
                </a:solidFill>
                <a:latin typeface="Open Sans" panose="020B0606030504020204" pitchFamily="34" charset="0"/>
              </a:rPr>
              <a:t>-Castano et al., 2018</a:t>
            </a:r>
            <a:endParaRPr lang="en-GB" dirty="0"/>
          </a:p>
        </p:txBody>
      </p:sp>
    </p:spTree>
    <p:extLst>
      <p:ext uri="{BB962C8B-B14F-4D97-AF65-F5344CB8AC3E}">
        <p14:creationId xmlns:p14="http://schemas.microsoft.com/office/powerpoint/2010/main" val="4262706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606A6-56A8-A844-E880-7975C9E47569}"/>
              </a:ext>
            </a:extLst>
          </p:cNvPr>
          <p:cNvSpPr>
            <a:spLocks noGrp="1"/>
          </p:cNvSpPr>
          <p:nvPr>
            <p:ph type="title"/>
          </p:nvPr>
        </p:nvSpPr>
        <p:spPr>
          <a:xfrm>
            <a:off x="838200" y="365126"/>
            <a:ext cx="10515600" cy="727554"/>
          </a:xfrm>
        </p:spPr>
        <p:txBody>
          <a:bodyPr/>
          <a:lstStyle/>
          <a:p>
            <a:pPr algn="ctr"/>
            <a:r>
              <a:rPr lang="en-GB" dirty="0"/>
              <a:t>Repeated sprints</a:t>
            </a:r>
          </a:p>
        </p:txBody>
      </p:sp>
      <p:sp>
        <p:nvSpPr>
          <p:cNvPr id="3" name="Content Placeholder 2">
            <a:extLst>
              <a:ext uri="{FF2B5EF4-FFF2-40B4-BE49-F238E27FC236}">
                <a16:creationId xmlns:a16="http://schemas.microsoft.com/office/drawing/2014/main" id="{51893FF3-065B-EFD5-4589-85CB7B14DF58}"/>
              </a:ext>
            </a:extLst>
          </p:cNvPr>
          <p:cNvSpPr>
            <a:spLocks noGrp="1"/>
          </p:cNvSpPr>
          <p:nvPr>
            <p:ph idx="1"/>
          </p:nvPr>
        </p:nvSpPr>
        <p:spPr>
          <a:xfrm>
            <a:off x="838200" y="1265208"/>
            <a:ext cx="10515600" cy="4911755"/>
          </a:xfrm>
        </p:spPr>
        <p:txBody>
          <a:bodyPr>
            <a:normAutofit fontScale="70000" lnSpcReduction="20000"/>
          </a:bodyPr>
          <a:lstStyle/>
          <a:p>
            <a:pPr marL="0" indent="0" algn="l">
              <a:buNone/>
            </a:pPr>
            <a:r>
              <a:rPr lang="en-GB" b="0" i="0" dirty="0">
                <a:effectLst/>
              </a:rPr>
              <a:t>Rojas-Valverde et al., 2020 – Systematic review</a:t>
            </a:r>
          </a:p>
          <a:p>
            <a:pPr marL="0" indent="0" algn="l">
              <a:buNone/>
            </a:pPr>
            <a:endParaRPr lang="en-GB" b="0" i="0" dirty="0">
              <a:effectLst/>
            </a:endParaRPr>
          </a:p>
          <a:p>
            <a:pPr marL="0" indent="0" algn="l">
              <a:buNone/>
            </a:pPr>
            <a:r>
              <a:rPr lang="en-GB" b="0" i="0" dirty="0">
                <a:effectLst/>
              </a:rPr>
              <a:t>By consuming BRJ rich in NO</a:t>
            </a:r>
            <a:r>
              <a:rPr lang="en-GB" b="0" i="0" baseline="-25000" dirty="0">
                <a:effectLst/>
              </a:rPr>
              <a:t>3</a:t>
            </a:r>
            <a:r>
              <a:rPr lang="en-GB" b="0" i="0" baseline="30000" dirty="0">
                <a:effectLst/>
              </a:rPr>
              <a:t>−</a:t>
            </a:r>
            <a:r>
              <a:rPr lang="en-GB" b="0" i="0" dirty="0">
                <a:effectLst/>
              </a:rPr>
              <a:t>, a series of physiological benefits are generated and may impact some sport performance indicators as fatigue resistance in repeated-sprints. Some improvements in total work (3.35%), peak power (3.75%) and mean power output (4.57%), time to peak power (2.8%), and reduction in sprint time (1.78%) are examples of how NO</a:t>
            </a:r>
            <a:r>
              <a:rPr lang="en-GB" b="0" i="0" baseline="-25000" dirty="0">
                <a:effectLst/>
              </a:rPr>
              <a:t>3</a:t>
            </a:r>
            <a:r>
              <a:rPr lang="en-GB" b="0" i="0" baseline="30000" dirty="0">
                <a:effectLst/>
              </a:rPr>
              <a:t>−</a:t>
            </a:r>
            <a:r>
              <a:rPr lang="en-GB" b="0" i="0" dirty="0">
                <a:effectLst/>
              </a:rPr>
              <a:t> intake have some potential to enhance repeated-sprints performance. </a:t>
            </a:r>
          </a:p>
          <a:p>
            <a:pPr marL="0" indent="0" algn="l">
              <a:buNone/>
            </a:pPr>
            <a:endParaRPr lang="en-GB" b="0" i="0" dirty="0">
              <a:effectLst/>
            </a:endParaRPr>
          </a:p>
          <a:p>
            <a:pPr marL="0" indent="0" algn="l">
              <a:buNone/>
            </a:pPr>
            <a:r>
              <a:rPr lang="en-GB" b="0" i="0" dirty="0">
                <a:effectLst/>
              </a:rPr>
              <a:t>Future in-field trials should be performed in order to confirm if the magnitude of these improvements are practically meaningful.</a:t>
            </a:r>
          </a:p>
          <a:p>
            <a:pPr marL="0" indent="0" algn="l">
              <a:buNone/>
            </a:pPr>
            <a:endParaRPr lang="en-GB" b="0" i="0" dirty="0">
              <a:effectLst/>
            </a:endParaRPr>
          </a:p>
          <a:p>
            <a:pPr marL="0" indent="0" algn="l">
              <a:buNone/>
            </a:pPr>
            <a:endParaRPr lang="en-GB" b="0" i="0" dirty="0">
              <a:effectLst/>
            </a:endParaRPr>
          </a:p>
          <a:p>
            <a:pPr marL="0" indent="0" algn="l">
              <a:buNone/>
            </a:pPr>
            <a:r>
              <a:rPr lang="en-GB" b="0" i="0" dirty="0">
                <a:effectLst/>
              </a:rPr>
              <a:t>These effects may differ on NO</a:t>
            </a:r>
            <a:r>
              <a:rPr lang="en-GB" b="0" i="0" baseline="-25000" dirty="0">
                <a:effectLst/>
              </a:rPr>
              <a:t>3</a:t>
            </a:r>
            <a:r>
              <a:rPr lang="en-GB" b="0" i="0" baseline="30000" dirty="0">
                <a:effectLst/>
              </a:rPr>
              <a:t>−</a:t>
            </a:r>
            <a:r>
              <a:rPr lang="en-GB" b="0" i="0" dirty="0">
                <a:effectLst/>
              </a:rPr>
              <a:t> dose, intake duration (e.g. chronic or acute), type of exercise (e.g. cycling vs. running) and muscle contraction (e.g. eccentric vs. concentric), fatigue-related variables chosen as reference (e.g. power output vs. number of repetitions), anaerobic performance levels.</a:t>
            </a:r>
          </a:p>
          <a:p>
            <a:pPr marL="0" indent="0">
              <a:buNone/>
            </a:pPr>
            <a:endParaRPr lang="en-GB" dirty="0"/>
          </a:p>
        </p:txBody>
      </p:sp>
    </p:spTree>
    <p:extLst>
      <p:ext uri="{BB962C8B-B14F-4D97-AF65-F5344CB8AC3E}">
        <p14:creationId xmlns:p14="http://schemas.microsoft.com/office/powerpoint/2010/main" val="3822190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F4E32-FE85-A4B8-81A2-61DCADC0EE3A}"/>
              </a:ext>
            </a:extLst>
          </p:cNvPr>
          <p:cNvSpPr>
            <a:spLocks noGrp="1"/>
          </p:cNvSpPr>
          <p:nvPr>
            <p:ph type="title"/>
          </p:nvPr>
        </p:nvSpPr>
        <p:spPr>
          <a:xfrm>
            <a:off x="1408589" y="452547"/>
            <a:ext cx="10515600" cy="765406"/>
          </a:xfrm>
        </p:spPr>
        <p:txBody>
          <a:bodyPr/>
          <a:lstStyle/>
          <a:p>
            <a:pPr algn="ctr"/>
            <a:r>
              <a:rPr lang="en-GB" dirty="0"/>
              <a:t>Not all Supplements are equal</a:t>
            </a:r>
          </a:p>
        </p:txBody>
      </p:sp>
      <p:pic>
        <p:nvPicPr>
          <p:cNvPr id="7" name="Picture 6">
            <a:extLst>
              <a:ext uri="{FF2B5EF4-FFF2-40B4-BE49-F238E27FC236}">
                <a16:creationId xmlns:a16="http://schemas.microsoft.com/office/drawing/2014/main" id="{2BA75943-80C7-4837-7063-ED44AD5DF8E5}"/>
              </a:ext>
            </a:extLst>
          </p:cNvPr>
          <p:cNvPicPr>
            <a:picLocks noChangeAspect="1"/>
          </p:cNvPicPr>
          <p:nvPr/>
        </p:nvPicPr>
        <p:blipFill>
          <a:blip r:embed="rId2"/>
          <a:stretch>
            <a:fillRect/>
          </a:stretch>
        </p:blipFill>
        <p:spPr>
          <a:xfrm>
            <a:off x="581891" y="1442497"/>
            <a:ext cx="11610109" cy="2975478"/>
          </a:xfrm>
          <a:prstGeom prst="rect">
            <a:avLst/>
          </a:prstGeom>
        </p:spPr>
      </p:pic>
    </p:spTree>
    <p:extLst>
      <p:ext uri="{BB962C8B-B14F-4D97-AF65-F5344CB8AC3E}">
        <p14:creationId xmlns:p14="http://schemas.microsoft.com/office/powerpoint/2010/main" val="3989163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5A76CE-34C2-B7F3-17E5-617B99B66542}"/>
              </a:ext>
            </a:extLst>
          </p:cNvPr>
          <p:cNvPicPr>
            <a:picLocks noChangeAspect="1"/>
          </p:cNvPicPr>
          <p:nvPr/>
        </p:nvPicPr>
        <p:blipFill>
          <a:blip r:embed="rId2"/>
          <a:stretch>
            <a:fillRect/>
          </a:stretch>
        </p:blipFill>
        <p:spPr>
          <a:xfrm>
            <a:off x="365760" y="2440912"/>
            <a:ext cx="11826240" cy="1976176"/>
          </a:xfrm>
          <a:prstGeom prst="rect">
            <a:avLst/>
          </a:prstGeom>
        </p:spPr>
      </p:pic>
      <p:pic>
        <p:nvPicPr>
          <p:cNvPr id="7" name="Picture 6">
            <a:extLst>
              <a:ext uri="{FF2B5EF4-FFF2-40B4-BE49-F238E27FC236}">
                <a16:creationId xmlns:a16="http://schemas.microsoft.com/office/drawing/2014/main" id="{A544227A-5D50-B4A9-7393-D3333379F398}"/>
              </a:ext>
            </a:extLst>
          </p:cNvPr>
          <p:cNvPicPr>
            <a:picLocks noChangeAspect="1"/>
          </p:cNvPicPr>
          <p:nvPr/>
        </p:nvPicPr>
        <p:blipFill>
          <a:blip r:embed="rId3"/>
          <a:stretch>
            <a:fillRect/>
          </a:stretch>
        </p:blipFill>
        <p:spPr>
          <a:xfrm>
            <a:off x="365760" y="1390125"/>
            <a:ext cx="11826240" cy="918913"/>
          </a:xfrm>
          <a:prstGeom prst="rect">
            <a:avLst/>
          </a:prstGeom>
        </p:spPr>
      </p:pic>
      <p:pic>
        <p:nvPicPr>
          <p:cNvPr id="3" name="Picture 2">
            <a:extLst>
              <a:ext uri="{FF2B5EF4-FFF2-40B4-BE49-F238E27FC236}">
                <a16:creationId xmlns:a16="http://schemas.microsoft.com/office/drawing/2014/main" id="{63D04383-9585-4A44-ADF7-B1933FE98719}"/>
              </a:ext>
            </a:extLst>
          </p:cNvPr>
          <p:cNvPicPr>
            <a:picLocks noChangeAspect="1"/>
          </p:cNvPicPr>
          <p:nvPr/>
        </p:nvPicPr>
        <p:blipFill>
          <a:blip r:embed="rId4"/>
          <a:stretch>
            <a:fillRect/>
          </a:stretch>
        </p:blipFill>
        <p:spPr>
          <a:xfrm>
            <a:off x="483870" y="4548962"/>
            <a:ext cx="11590020" cy="1698050"/>
          </a:xfrm>
          <a:prstGeom prst="rect">
            <a:avLst/>
          </a:prstGeom>
        </p:spPr>
      </p:pic>
    </p:spTree>
    <p:extLst>
      <p:ext uri="{BB962C8B-B14F-4D97-AF65-F5344CB8AC3E}">
        <p14:creationId xmlns:p14="http://schemas.microsoft.com/office/powerpoint/2010/main" val="2379896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2C19-E7DF-156C-037C-2F7085DB55BB}"/>
              </a:ext>
            </a:extLst>
          </p:cNvPr>
          <p:cNvSpPr>
            <a:spLocks noGrp="1"/>
          </p:cNvSpPr>
          <p:nvPr>
            <p:ph type="title"/>
          </p:nvPr>
        </p:nvSpPr>
        <p:spPr/>
        <p:txBody>
          <a:bodyPr/>
          <a:lstStyle/>
          <a:p>
            <a:pPr algn="ctr"/>
            <a:r>
              <a:rPr lang="en-GB" dirty="0"/>
              <a:t>Conclusions</a:t>
            </a:r>
          </a:p>
        </p:txBody>
      </p:sp>
      <p:sp>
        <p:nvSpPr>
          <p:cNvPr id="3" name="Content Placeholder 2">
            <a:extLst>
              <a:ext uri="{FF2B5EF4-FFF2-40B4-BE49-F238E27FC236}">
                <a16:creationId xmlns:a16="http://schemas.microsoft.com/office/drawing/2014/main" id="{99430757-C687-DE0B-796D-BF9D8112B600}"/>
              </a:ext>
            </a:extLst>
          </p:cNvPr>
          <p:cNvSpPr>
            <a:spLocks noGrp="1"/>
          </p:cNvSpPr>
          <p:nvPr>
            <p:ph idx="1"/>
          </p:nvPr>
        </p:nvSpPr>
        <p:spPr/>
        <p:txBody>
          <a:bodyPr>
            <a:normAutofit fontScale="92500"/>
          </a:bodyPr>
          <a:lstStyle/>
          <a:p>
            <a:pPr marL="0" indent="0">
              <a:buNone/>
            </a:pPr>
            <a:r>
              <a:rPr lang="en-GB" b="0" i="0" dirty="0">
                <a:effectLst/>
              </a:rPr>
              <a:t>McMahon et al. (2016)</a:t>
            </a:r>
          </a:p>
          <a:p>
            <a:pPr marL="0" indent="0">
              <a:buNone/>
            </a:pPr>
            <a:endParaRPr lang="en-GB" dirty="0"/>
          </a:p>
          <a:p>
            <a:pPr marL="0" indent="0">
              <a:buNone/>
            </a:pPr>
            <a:r>
              <a:rPr lang="en-GB" b="0" i="0" dirty="0">
                <a:effectLst/>
              </a:rPr>
              <a:t>Dietary NO</a:t>
            </a:r>
            <a:r>
              <a:rPr lang="en-GB" b="0" i="0" baseline="-25000" dirty="0">
                <a:effectLst/>
              </a:rPr>
              <a:t>3</a:t>
            </a:r>
            <a:r>
              <a:rPr lang="en-GB" b="0" i="0" baseline="30000" dirty="0">
                <a:effectLst/>
              </a:rPr>
              <a:t>−</a:t>
            </a:r>
            <a:r>
              <a:rPr lang="en-GB" b="0" i="0" dirty="0">
                <a:effectLst/>
              </a:rPr>
              <a:t> supplementation is likely to elicit a positive outcome when testing endurance exercise capacity, whereas dietary NO</a:t>
            </a:r>
            <a:r>
              <a:rPr lang="en-GB" b="0" i="0" baseline="-25000" dirty="0">
                <a:effectLst/>
              </a:rPr>
              <a:t>3</a:t>
            </a:r>
            <a:r>
              <a:rPr lang="en-GB" b="0" i="0" baseline="30000" dirty="0">
                <a:effectLst/>
              </a:rPr>
              <a:t>−</a:t>
            </a:r>
            <a:r>
              <a:rPr lang="en-GB" b="0" i="0" dirty="0">
                <a:effectLst/>
              </a:rPr>
              <a:t> supplementation is less likely to be effective for time-trial performance.</a:t>
            </a:r>
          </a:p>
          <a:p>
            <a:pPr marL="0" indent="0">
              <a:buNone/>
            </a:pPr>
            <a:endParaRPr lang="en-GB" dirty="0"/>
          </a:p>
          <a:p>
            <a:pPr marL="0" indent="0">
              <a:buNone/>
            </a:pPr>
            <a:r>
              <a:rPr lang="en-GB" b="0" i="0" dirty="0">
                <a:effectLst/>
              </a:rPr>
              <a:t> Further work is needed to understand the optimal dosing strategies, which population is most likely to benefit, and under which conditions dietary nitrates are likely to be most effective for performance.</a:t>
            </a:r>
            <a:endParaRPr lang="en-GB" dirty="0"/>
          </a:p>
        </p:txBody>
      </p:sp>
    </p:spTree>
    <p:extLst>
      <p:ext uri="{BB962C8B-B14F-4D97-AF65-F5344CB8AC3E}">
        <p14:creationId xmlns:p14="http://schemas.microsoft.com/office/powerpoint/2010/main" val="3084835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8755-A1B7-3544-01AC-9D593177364A}"/>
              </a:ext>
            </a:extLst>
          </p:cNvPr>
          <p:cNvSpPr>
            <a:spLocks noGrp="1"/>
          </p:cNvSpPr>
          <p:nvPr>
            <p:ph type="title"/>
          </p:nvPr>
        </p:nvSpPr>
        <p:spPr/>
        <p:txBody>
          <a:bodyPr/>
          <a:lstStyle/>
          <a:p>
            <a:pPr algn="ctr"/>
            <a:r>
              <a:rPr lang="en-GB" dirty="0"/>
              <a:t>Consider Impact </a:t>
            </a:r>
            <a:r>
              <a:rPr lang="en-GB"/>
              <a:t>on health?</a:t>
            </a:r>
            <a:endParaRPr lang="en-GB" dirty="0"/>
          </a:p>
        </p:txBody>
      </p:sp>
      <p:sp>
        <p:nvSpPr>
          <p:cNvPr id="3" name="Content Placeholder 2">
            <a:extLst>
              <a:ext uri="{FF2B5EF4-FFF2-40B4-BE49-F238E27FC236}">
                <a16:creationId xmlns:a16="http://schemas.microsoft.com/office/drawing/2014/main" id="{968A1CD3-A49D-C19E-A38E-DDB70C0CF401}"/>
              </a:ext>
            </a:extLst>
          </p:cNvPr>
          <p:cNvSpPr>
            <a:spLocks noGrp="1"/>
          </p:cNvSpPr>
          <p:nvPr>
            <p:ph idx="1"/>
          </p:nvPr>
        </p:nvSpPr>
        <p:spPr/>
        <p:txBody>
          <a:bodyPr/>
          <a:lstStyle/>
          <a:p>
            <a:pPr marL="0" indent="0">
              <a:buNone/>
            </a:pPr>
            <a:r>
              <a:rPr lang="en-GB" dirty="0"/>
              <a:t>Positive impact on cognitive decline?</a:t>
            </a:r>
          </a:p>
          <a:p>
            <a:pPr marL="0" indent="0">
              <a:buNone/>
            </a:pPr>
            <a:endParaRPr lang="en-GB" dirty="0"/>
          </a:p>
          <a:p>
            <a:pPr marL="0" indent="0">
              <a:buNone/>
            </a:pPr>
            <a:r>
              <a:rPr lang="en-GB" dirty="0"/>
              <a:t>Reduced LDL cholesterol</a:t>
            </a:r>
          </a:p>
          <a:p>
            <a:pPr marL="0" indent="0">
              <a:buNone/>
            </a:pPr>
            <a:endParaRPr lang="en-GB" dirty="0"/>
          </a:p>
          <a:p>
            <a:pPr marL="0" indent="0">
              <a:buNone/>
            </a:pPr>
            <a:r>
              <a:rPr lang="en-GB" dirty="0"/>
              <a:t>Reduced inflammation</a:t>
            </a:r>
          </a:p>
          <a:p>
            <a:pPr marL="0" indent="0">
              <a:buNone/>
            </a:pPr>
            <a:endParaRPr lang="en-GB" dirty="0"/>
          </a:p>
          <a:p>
            <a:pPr marL="0" indent="0">
              <a:buNone/>
            </a:pPr>
            <a:r>
              <a:rPr lang="en-GB" dirty="0"/>
              <a:t>Reduce CVD</a:t>
            </a:r>
          </a:p>
        </p:txBody>
      </p:sp>
    </p:spTree>
    <p:extLst>
      <p:ext uri="{BB962C8B-B14F-4D97-AF65-F5344CB8AC3E}">
        <p14:creationId xmlns:p14="http://schemas.microsoft.com/office/powerpoint/2010/main" val="3949572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F132-A0F6-E0C5-F394-810082133F55}"/>
              </a:ext>
            </a:extLst>
          </p:cNvPr>
          <p:cNvSpPr>
            <a:spLocks noGrp="1"/>
          </p:cNvSpPr>
          <p:nvPr>
            <p:ph type="title"/>
          </p:nvPr>
        </p:nvSpPr>
        <p:spPr>
          <a:xfrm>
            <a:off x="838200" y="365125"/>
            <a:ext cx="10515600" cy="610235"/>
          </a:xfrm>
        </p:spPr>
        <p:txBody>
          <a:bodyPr>
            <a:normAutofit fontScale="90000"/>
          </a:bodyPr>
          <a:lstStyle/>
          <a:p>
            <a:pPr algn="ctr"/>
            <a:r>
              <a:rPr lang="en-GB" dirty="0"/>
              <a:t>Research studies</a:t>
            </a:r>
          </a:p>
        </p:txBody>
      </p:sp>
      <p:sp>
        <p:nvSpPr>
          <p:cNvPr id="3" name="Content Placeholder 2">
            <a:extLst>
              <a:ext uri="{FF2B5EF4-FFF2-40B4-BE49-F238E27FC236}">
                <a16:creationId xmlns:a16="http://schemas.microsoft.com/office/drawing/2014/main" id="{C1566E68-D036-3BBC-7944-E45E9B607208}"/>
              </a:ext>
            </a:extLst>
          </p:cNvPr>
          <p:cNvSpPr>
            <a:spLocks noGrp="1"/>
          </p:cNvSpPr>
          <p:nvPr>
            <p:ph idx="1"/>
          </p:nvPr>
        </p:nvSpPr>
        <p:spPr>
          <a:xfrm>
            <a:off x="548640" y="1253331"/>
            <a:ext cx="11289792" cy="4351338"/>
          </a:xfrm>
        </p:spPr>
        <p:txBody>
          <a:bodyPr>
            <a:noAutofit/>
          </a:bodyPr>
          <a:lstStyle/>
          <a:p>
            <a:pPr marL="0" indent="0">
              <a:buNone/>
            </a:pPr>
            <a:r>
              <a:rPr lang="en-GB" sz="1800" dirty="0"/>
              <a:t>The Effects of a Single Dose of Concentrated Beetroot Juice on Performance in Trained Flatwater Kayakers.</a:t>
            </a:r>
          </a:p>
          <a:p>
            <a:pPr marL="0" indent="0">
              <a:buNone/>
            </a:pPr>
            <a:r>
              <a:rPr lang="en-GB" sz="1200" b="0" i="0" dirty="0">
                <a:solidFill>
                  <a:srgbClr val="FF0000"/>
                </a:solidFill>
                <a:effectLst/>
                <a:latin typeface="Arial" panose="020B0604020202020204" pitchFamily="34" charset="0"/>
              </a:rPr>
              <a:t>Muggeridge, D. J., Howe, C. C., Spendiff, O., Pedlar, C., James, P. E., &amp; Easton, C. (2013). The effects of a single dose of concentrated beetroot juice on performance in trained flatwater kayakers. </a:t>
            </a:r>
            <a:r>
              <a:rPr lang="en-GB" sz="1200" b="0" i="1" dirty="0">
                <a:solidFill>
                  <a:srgbClr val="FF0000"/>
                </a:solidFill>
                <a:effectLst/>
                <a:latin typeface="Arial" panose="020B0604020202020204" pitchFamily="34" charset="0"/>
              </a:rPr>
              <a:t>International journal of sport nutrition and exercise metabolism</a:t>
            </a:r>
            <a:r>
              <a:rPr lang="en-GB" sz="1200" b="0" i="0" dirty="0">
                <a:solidFill>
                  <a:srgbClr val="FF0000"/>
                </a:solidFill>
                <a:effectLst/>
                <a:latin typeface="Arial" panose="020B0604020202020204" pitchFamily="34" charset="0"/>
              </a:rPr>
              <a:t>, </a:t>
            </a:r>
            <a:r>
              <a:rPr lang="en-GB" sz="1200" b="0" i="1" dirty="0">
                <a:solidFill>
                  <a:srgbClr val="FF0000"/>
                </a:solidFill>
                <a:effectLst/>
                <a:latin typeface="Arial" panose="020B0604020202020204" pitchFamily="34" charset="0"/>
              </a:rPr>
              <a:t>23</a:t>
            </a:r>
            <a:r>
              <a:rPr lang="en-GB" sz="1200" b="0" i="0" dirty="0">
                <a:solidFill>
                  <a:srgbClr val="FF0000"/>
                </a:solidFill>
                <a:effectLst/>
                <a:latin typeface="Arial" panose="020B0604020202020204" pitchFamily="34" charset="0"/>
              </a:rPr>
              <a:t>(5), 498-506.</a:t>
            </a:r>
            <a:endParaRPr lang="en-GB" sz="1800" dirty="0">
              <a:solidFill>
                <a:srgbClr val="FF0000"/>
              </a:solidFill>
            </a:endParaRPr>
          </a:p>
          <a:p>
            <a:pPr marL="0" indent="0">
              <a:buNone/>
            </a:pPr>
            <a:endParaRPr lang="en-GB" sz="1800" dirty="0"/>
          </a:p>
          <a:p>
            <a:pPr marL="0" indent="0">
              <a:buNone/>
            </a:pPr>
            <a:r>
              <a:rPr lang="en-GB" sz="1800" dirty="0"/>
              <a:t>The performance trials were composed of 15 min of paddling at 60% of maximum work rate, five 10-s all-out sprints, and a 1 km TT. The second and third trials were preceded by ingestion of either 70 ml nitrate-rich concentrated beetroot juice.</a:t>
            </a:r>
          </a:p>
          <a:p>
            <a:pPr marL="0" indent="0">
              <a:buNone/>
            </a:pPr>
            <a:endParaRPr lang="en-GB" sz="1800" dirty="0"/>
          </a:p>
          <a:p>
            <a:pPr marL="0" indent="0">
              <a:buNone/>
            </a:pPr>
            <a:r>
              <a:rPr lang="en-GB" sz="1800" dirty="0"/>
              <a:t>The second and third trials were preceded by ingestion of either 70 ml nitrate-rich concentrated beetroot juice (BR) or tomato juice (placebo [PLA]) 3 hr before exercise using a randomized crossover design. </a:t>
            </a:r>
          </a:p>
          <a:p>
            <a:pPr marL="0" indent="0">
              <a:buNone/>
            </a:pPr>
            <a:endParaRPr lang="en-GB" sz="1800" dirty="0"/>
          </a:p>
          <a:p>
            <a:pPr marL="0" indent="0">
              <a:buNone/>
            </a:pPr>
            <a:r>
              <a:rPr lang="en-GB" sz="1800" dirty="0"/>
              <a:t>There was no difference in either peak power in the sprints (p = .590) or TT performance between conditions (PLA: 277 ± 5 s, BR: 276 ± 5 s, p = .539).</a:t>
            </a:r>
          </a:p>
          <a:p>
            <a:pPr marL="0" indent="0">
              <a:buNone/>
            </a:pPr>
            <a:endParaRPr lang="en-GB" sz="1800" dirty="0"/>
          </a:p>
          <a:p>
            <a:pPr marL="0" indent="0">
              <a:buNone/>
            </a:pPr>
            <a:r>
              <a:rPr lang="en-GB" sz="1800" dirty="0"/>
              <a:t>Despite a reduction in VO2, BR ingestion appears to have no effect on repeated supramaximal sprint or 1 km TT kayaking performance</a:t>
            </a:r>
          </a:p>
        </p:txBody>
      </p:sp>
    </p:spTree>
    <p:extLst>
      <p:ext uri="{BB962C8B-B14F-4D97-AF65-F5344CB8AC3E}">
        <p14:creationId xmlns:p14="http://schemas.microsoft.com/office/powerpoint/2010/main" val="3944904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1430</Words>
  <Application>Microsoft Office PowerPoint</Application>
  <PresentationFormat>Widescreen</PresentationFormat>
  <Paragraphs>135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Open Sans</vt:lpstr>
      <vt:lpstr>Office Theme</vt:lpstr>
      <vt:lpstr>Nitrates and Sport</vt:lpstr>
      <vt:lpstr>Nitrates and Performance</vt:lpstr>
      <vt:lpstr>Nitrates</vt:lpstr>
      <vt:lpstr>Nitrates – strategy of use</vt:lpstr>
      <vt:lpstr>Beetroot</vt:lpstr>
      <vt:lpstr>Beetroot Contains</vt:lpstr>
      <vt:lpstr>Nitric Oxide as a Free Radical</vt:lpstr>
      <vt:lpstr>Single Dose</vt:lpstr>
      <vt:lpstr>Beetroot Contains</vt:lpstr>
      <vt:lpstr>Nitric Oxide as a Free Radical</vt:lpstr>
      <vt:lpstr>Single Dose</vt:lpstr>
      <vt:lpstr>Repeated sprints</vt:lpstr>
      <vt:lpstr>Not all Supplements are equal</vt:lpstr>
      <vt:lpstr>PowerPoint Presentation</vt:lpstr>
      <vt:lpstr>Conclusions</vt:lpstr>
      <vt:lpstr>Consider Impact on health?</vt:lpstr>
      <vt:lpstr>Research studies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Gardner</dc:creator>
  <cp:lastModifiedBy>David Gardner</cp:lastModifiedBy>
  <cp:revision>1</cp:revision>
  <dcterms:created xsi:type="dcterms:W3CDTF">2024-12-11T22:30:22Z</dcterms:created>
  <dcterms:modified xsi:type="dcterms:W3CDTF">2024-12-12T10:21:50Z</dcterms:modified>
</cp:coreProperties>
</file>