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26"/>
  </p:notesMasterIdLst>
  <p:handoutMasterIdLst>
    <p:handoutMasterId r:id="rId27"/>
  </p:handoutMasterIdLst>
  <p:sldIdLst>
    <p:sldId id="256" r:id="rId2"/>
    <p:sldId id="290" r:id="rId3"/>
    <p:sldId id="275" r:id="rId4"/>
    <p:sldId id="278" r:id="rId5"/>
    <p:sldId id="279" r:id="rId6"/>
    <p:sldId id="280" r:id="rId7"/>
    <p:sldId id="281" r:id="rId8"/>
    <p:sldId id="282" r:id="rId9"/>
    <p:sldId id="261" r:id="rId10"/>
    <p:sldId id="269" r:id="rId11"/>
    <p:sldId id="266" r:id="rId12"/>
    <p:sldId id="267" r:id="rId13"/>
    <p:sldId id="268" r:id="rId14"/>
    <p:sldId id="283" r:id="rId15"/>
    <p:sldId id="285" r:id="rId16"/>
    <p:sldId id="286" r:id="rId17"/>
    <p:sldId id="287" r:id="rId18"/>
    <p:sldId id="288" r:id="rId19"/>
    <p:sldId id="289" r:id="rId20"/>
    <p:sldId id="270" r:id="rId21"/>
    <p:sldId id="271" r:id="rId22"/>
    <p:sldId id="272" r:id="rId23"/>
    <p:sldId id="273" r:id="rId24"/>
    <p:sldId id="274" r:id="rId2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72" autoAdjust="0"/>
    <p:restoredTop sz="94660"/>
  </p:normalViewPr>
  <p:slideViewPr>
    <p:cSldViewPr>
      <p:cViewPr>
        <p:scale>
          <a:sx n="89" d="100"/>
          <a:sy n="89" d="100"/>
        </p:scale>
        <p:origin x="-1272"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289A9C92-D5FC-4045-AFCF-E6398A2D6B8C}" type="datetimeFigureOut">
              <a:rPr lang="en-GB"/>
              <a:pPr>
                <a:defRPr/>
              </a:pPr>
              <a:t>06/08/2015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FB9075E6-D1F4-45AD-B029-19442F9C49D5}" type="slidenum">
              <a:rPr lang="en-GB"/>
              <a:pPr>
                <a:defRPr/>
              </a:pPr>
              <a:t>‹#›</a:t>
            </a:fld>
            <a:endParaRPr lang="en-GB"/>
          </a:p>
        </p:txBody>
      </p:sp>
    </p:spTree>
    <p:extLst>
      <p:ext uri="{BB962C8B-B14F-4D97-AF65-F5344CB8AC3E}">
        <p14:creationId xmlns:p14="http://schemas.microsoft.com/office/powerpoint/2010/main" val="3058182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EF3D43-844E-4EA6-80AA-4B35C992185C}" type="datetimeFigureOut">
              <a:rPr lang="en-GB" smtClean="0"/>
              <a:t>06/08/2015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C4D83B-0DE9-4429-ADBC-DA081D28B832}" type="slidenum">
              <a:rPr lang="en-GB" smtClean="0"/>
              <a:t>‹#›</a:t>
            </a:fld>
            <a:endParaRPr lang="en-GB"/>
          </a:p>
        </p:txBody>
      </p:sp>
    </p:spTree>
    <p:extLst>
      <p:ext uri="{BB962C8B-B14F-4D97-AF65-F5344CB8AC3E}">
        <p14:creationId xmlns:p14="http://schemas.microsoft.com/office/powerpoint/2010/main" val="282655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312DE9C0-70C4-4DFA-BFFA-F9D0D35A2755}"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hangingPunct="1">
              <a:defRPr/>
            </a:pPr>
            <a:r>
              <a:rPr lang="en-GB" dirty="0" smtClean="0"/>
              <a:t>CLAH4007: Defenders, Conquerors, Vanquished</a:t>
            </a:r>
          </a:p>
        </p:txBody>
      </p:sp>
      <p:sp>
        <p:nvSpPr>
          <p:cNvPr id="2051" name="Rectangle 3"/>
          <p:cNvSpPr>
            <a:spLocks noGrp="1" noChangeArrowheads="1"/>
          </p:cNvSpPr>
          <p:nvPr>
            <p:ph type="subTitle" idx="1"/>
          </p:nvPr>
        </p:nvSpPr>
        <p:spPr/>
        <p:txBody>
          <a:bodyPr/>
          <a:lstStyle/>
          <a:p>
            <a:pPr eaLnBrk="1" hangingPunct="1">
              <a:defRPr/>
            </a:pPr>
            <a:r>
              <a:rPr lang="en-GB" dirty="0" smtClean="0"/>
              <a:t>03 – World of the Polis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to READ</a:t>
            </a:r>
            <a:endParaRPr lang="en-GB" dirty="0"/>
          </a:p>
        </p:txBody>
      </p:sp>
      <p:sp>
        <p:nvSpPr>
          <p:cNvPr id="3" name="Content Placeholder 2"/>
          <p:cNvSpPr>
            <a:spLocks noGrp="1"/>
          </p:cNvSpPr>
          <p:nvPr>
            <p:ph idx="1"/>
          </p:nvPr>
        </p:nvSpPr>
        <p:spPr/>
        <p:txBody>
          <a:bodyPr/>
          <a:lstStyle/>
          <a:p>
            <a:r>
              <a:rPr lang="en-GB" dirty="0" smtClean="0"/>
              <a:t>The last class of the week is a discussion seminar on the Athenian democracy.</a:t>
            </a:r>
          </a:p>
          <a:p>
            <a:r>
              <a:rPr lang="en-GB" dirty="0" smtClean="0"/>
              <a:t>You need to read: </a:t>
            </a:r>
            <a:r>
              <a:rPr lang="en-GB" dirty="0" err="1" smtClean="0"/>
              <a:t>ps</a:t>
            </a:r>
            <a:r>
              <a:rPr lang="en-GB" dirty="0" smtClean="0"/>
              <a:t>-Aristotle Athenian Constitution.</a:t>
            </a:r>
          </a:p>
        </p:txBody>
      </p:sp>
    </p:spTree>
    <p:extLst>
      <p:ext uri="{BB962C8B-B14F-4D97-AF65-F5344CB8AC3E}">
        <p14:creationId xmlns:p14="http://schemas.microsoft.com/office/powerpoint/2010/main" val="3096350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Syracuse</a:t>
            </a:r>
            <a:endParaRPr lang="en-GB" dirty="0"/>
          </a:p>
        </p:txBody>
      </p:sp>
      <p:sp>
        <p:nvSpPr>
          <p:cNvPr id="5" name="Text Placeholder 4"/>
          <p:cNvSpPr>
            <a:spLocks noGrp="1"/>
          </p:cNvSpPr>
          <p:nvPr>
            <p:ph type="body" idx="1"/>
          </p:nvPr>
        </p:nvSpPr>
        <p:spPr/>
        <p:txBody>
          <a:bodyPr/>
          <a:lstStyle/>
          <a:p>
            <a:r>
              <a:rPr lang="en-GB" dirty="0" smtClean="0"/>
              <a:t>A polis unlike any other</a:t>
            </a:r>
            <a:endParaRPr lang="en-GB" dirty="0"/>
          </a:p>
        </p:txBody>
      </p:sp>
    </p:spTree>
    <p:extLst>
      <p:ext uri="{BB962C8B-B14F-4D97-AF65-F5344CB8AC3E}">
        <p14:creationId xmlns:p14="http://schemas.microsoft.com/office/powerpoint/2010/main" val="4042904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marL="838200" indent="-838200" eaLnBrk="1" hangingPunct="1"/>
            <a:r>
              <a:rPr lang="en-GB" altLang="en-US" smtClean="0"/>
              <a:t>Syracuse</a:t>
            </a:r>
          </a:p>
        </p:txBody>
      </p:sp>
      <p:pic>
        <p:nvPicPr>
          <p:cNvPr id="4099" name="Picture 5" descr="sicily_map"/>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16013" y="1285875"/>
            <a:ext cx="6624637" cy="5386388"/>
          </a:xfrm>
          <a:noFill/>
        </p:spPr>
      </p:pic>
      <p:sp>
        <p:nvSpPr>
          <p:cNvPr id="4100" name="Rectangle 6"/>
          <p:cNvSpPr>
            <a:spLocks noChangeArrowheads="1"/>
          </p:cNvSpPr>
          <p:nvPr/>
        </p:nvSpPr>
        <p:spPr bwMode="auto">
          <a:xfrm>
            <a:off x="6948488" y="5229225"/>
            <a:ext cx="719137" cy="360363"/>
          </a:xfrm>
          <a:prstGeom prst="rect">
            <a:avLst/>
          </a:prstGeom>
          <a:noFill/>
          <a:ln w="539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Tree>
    <p:extLst>
      <p:ext uri="{BB962C8B-B14F-4D97-AF65-F5344CB8AC3E}">
        <p14:creationId xmlns:p14="http://schemas.microsoft.com/office/powerpoint/2010/main" val="1996605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marL="838200" indent="-838200" eaLnBrk="1" hangingPunct="1"/>
            <a:r>
              <a:rPr lang="en-GB" altLang="en-US" smtClean="0"/>
              <a:t>Why Syracuse?</a:t>
            </a:r>
          </a:p>
        </p:txBody>
      </p:sp>
      <p:sp>
        <p:nvSpPr>
          <p:cNvPr id="5123" name="Rectangle 3"/>
          <p:cNvSpPr>
            <a:spLocks noGrp="1" noChangeArrowheads="1"/>
          </p:cNvSpPr>
          <p:nvPr>
            <p:ph type="body" idx="1"/>
          </p:nvPr>
        </p:nvSpPr>
        <p:spPr/>
        <p:txBody>
          <a:bodyPr/>
          <a:lstStyle/>
          <a:p>
            <a:pPr eaLnBrk="1" hangingPunct="1"/>
            <a:r>
              <a:rPr lang="en-GB" altLang="en-US" smtClean="0"/>
              <a:t>Syracuse was the most important Greek city in Sicily and Italy. </a:t>
            </a:r>
          </a:p>
          <a:p>
            <a:pPr eaLnBrk="1" hangingPunct="1"/>
            <a:r>
              <a:rPr lang="en-GB" altLang="en-US" smtClean="0"/>
              <a:t>It had a long history, starting at its foundation in the 8th century.</a:t>
            </a:r>
          </a:p>
          <a:p>
            <a:pPr eaLnBrk="1" hangingPunct="1"/>
            <a:r>
              <a:rPr lang="en-GB" altLang="en-US" smtClean="0"/>
              <a:t>It was the most powerful polis, politically and militarily in the area.</a:t>
            </a:r>
          </a:p>
        </p:txBody>
      </p:sp>
    </p:spTree>
    <p:extLst>
      <p:ext uri="{BB962C8B-B14F-4D97-AF65-F5344CB8AC3E}">
        <p14:creationId xmlns:p14="http://schemas.microsoft.com/office/powerpoint/2010/main" val="2303526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marL="838200" indent="-838200" eaLnBrk="1" hangingPunct="1"/>
            <a:r>
              <a:rPr lang="en-GB" altLang="en-US" smtClean="0"/>
              <a:t>Early Prosperity</a:t>
            </a:r>
          </a:p>
        </p:txBody>
      </p:sp>
      <p:pic>
        <p:nvPicPr>
          <p:cNvPr id="8195" name="Picture 6" descr="IMG_1866"/>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347913"/>
            <a:ext cx="4038600" cy="3028950"/>
          </a:xfrm>
          <a:noFill/>
        </p:spPr>
      </p:pic>
      <p:pic>
        <p:nvPicPr>
          <p:cNvPr id="8196" name="Picture 7" descr="439867136_27562a1898"/>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716463" y="2517775"/>
            <a:ext cx="4032250" cy="2603500"/>
          </a:xfrm>
          <a:noFill/>
        </p:spPr>
      </p:pic>
      <p:sp>
        <p:nvSpPr>
          <p:cNvPr id="8197" name="Text Box 8"/>
          <p:cNvSpPr txBox="1">
            <a:spLocks noChangeArrowheads="1"/>
          </p:cNvSpPr>
          <p:nvPr/>
        </p:nvSpPr>
        <p:spPr bwMode="auto">
          <a:xfrm>
            <a:off x="376238" y="5681663"/>
            <a:ext cx="264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Archaic temple of Apollo</a:t>
            </a:r>
          </a:p>
        </p:txBody>
      </p:sp>
      <p:sp>
        <p:nvSpPr>
          <p:cNvPr id="8198" name="Text Box 9"/>
          <p:cNvSpPr txBox="1">
            <a:spLocks noChangeArrowheads="1"/>
          </p:cNvSpPr>
          <p:nvPr/>
        </p:nvSpPr>
        <p:spPr bwMode="auto">
          <a:xfrm>
            <a:off x="4695825" y="5392738"/>
            <a:ext cx="1771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Temple of Zeus</a:t>
            </a:r>
          </a:p>
        </p:txBody>
      </p:sp>
    </p:spTree>
    <p:extLst>
      <p:ext uri="{BB962C8B-B14F-4D97-AF65-F5344CB8AC3E}">
        <p14:creationId xmlns:p14="http://schemas.microsoft.com/office/powerpoint/2010/main" val="2551928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r>
              <a:rPr lang="en-GB" altLang="en-US" smtClean="0"/>
              <a:t>A history of tyranny: Gelon</a:t>
            </a:r>
          </a:p>
        </p:txBody>
      </p:sp>
      <p:sp>
        <p:nvSpPr>
          <p:cNvPr id="10243" name="Rectangle 3"/>
          <p:cNvSpPr>
            <a:spLocks noGrp="1" noChangeArrowheads="1"/>
          </p:cNvSpPr>
          <p:nvPr>
            <p:ph type="body" idx="1"/>
          </p:nvPr>
        </p:nvSpPr>
        <p:spPr>
          <a:xfrm>
            <a:off x="457200" y="1600200"/>
            <a:ext cx="8229600" cy="5257800"/>
          </a:xfrm>
        </p:spPr>
        <p:txBody>
          <a:bodyPr/>
          <a:lstStyle/>
          <a:p>
            <a:pPr eaLnBrk="1" hangingPunct="1">
              <a:lnSpc>
                <a:spcPct val="90000"/>
              </a:lnSpc>
            </a:pPr>
            <a:r>
              <a:rPr lang="en-GB" altLang="en-US" sz="2400" b="1" dirty="0" err="1" smtClean="0"/>
              <a:t>Gelon</a:t>
            </a:r>
            <a:r>
              <a:rPr lang="en-GB" altLang="en-US" sz="2400" b="1" dirty="0" smtClean="0"/>
              <a:t> had a reputation as a benevolent tyrant for centuries after his rule</a:t>
            </a:r>
            <a:r>
              <a:rPr lang="en-GB" altLang="en-US" sz="2400" dirty="0" smtClean="0"/>
              <a:t>. Furthermore, of the most distinguished of the leaders of the Greeks, Pausanias and Themistocles, the former was put to death by his fellow citizens because of his overweening greed of power and treason, and the latter was driven from every corner of Greece and fled for refuge to Xerxes, his bitterest enemy, on whose hospitality he lived to the end of his life; </a:t>
            </a:r>
            <a:r>
              <a:rPr lang="en-GB" altLang="en-US" sz="2400" b="1" dirty="0" smtClean="0"/>
              <a:t>whereas </a:t>
            </a:r>
            <a:r>
              <a:rPr lang="en-GB" altLang="en-US" sz="2400" b="1" dirty="0" err="1" smtClean="0"/>
              <a:t>Gelon</a:t>
            </a:r>
            <a:r>
              <a:rPr lang="en-GB" altLang="en-US" sz="2400" b="1" dirty="0" smtClean="0"/>
              <a:t> after the battle received greater approbation every year at the hands of the </a:t>
            </a:r>
            <a:r>
              <a:rPr lang="en-GB" altLang="en-US" sz="2400" b="1" dirty="0" err="1" smtClean="0"/>
              <a:t>Syracusans</a:t>
            </a:r>
            <a:r>
              <a:rPr lang="en-GB" altLang="en-US" sz="2400" b="1" dirty="0" smtClean="0"/>
              <a:t>, grew old in the kingship</a:t>
            </a:r>
            <a:r>
              <a:rPr lang="en-GB" altLang="en-US" sz="2400" dirty="0" smtClean="0"/>
              <a:t>, and died in the esteem of his people, and so strong was the goodwill which the citizens felt for him that the kingship was maintained for three members of this house. </a:t>
            </a:r>
            <a:r>
              <a:rPr lang="en-GB" altLang="en-US" sz="2400" dirty="0" err="1" smtClean="0"/>
              <a:t>Diod</a:t>
            </a:r>
            <a:r>
              <a:rPr lang="en-GB" altLang="en-US" sz="2400" dirty="0" smtClean="0"/>
              <a:t> 11.23.3</a:t>
            </a:r>
          </a:p>
        </p:txBody>
      </p:sp>
    </p:spTree>
    <p:extLst>
      <p:ext uri="{BB962C8B-B14F-4D97-AF65-F5344CB8AC3E}">
        <p14:creationId xmlns:p14="http://schemas.microsoft.com/office/powerpoint/2010/main" val="2745874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marL="838200" indent="-838200" eaLnBrk="1" hangingPunct="1"/>
            <a:r>
              <a:rPr lang="en-GB" altLang="en-US" smtClean="0"/>
              <a:t>The greatest tyrant of all</a:t>
            </a:r>
          </a:p>
        </p:txBody>
      </p:sp>
      <p:sp>
        <p:nvSpPr>
          <p:cNvPr id="15363" name="Rectangle 3"/>
          <p:cNvSpPr>
            <a:spLocks noGrp="1" noChangeArrowheads="1"/>
          </p:cNvSpPr>
          <p:nvPr>
            <p:ph type="body" idx="1"/>
          </p:nvPr>
        </p:nvSpPr>
        <p:spPr/>
        <p:txBody>
          <a:bodyPr/>
          <a:lstStyle/>
          <a:p>
            <a:pPr eaLnBrk="1" hangingPunct="1"/>
            <a:r>
              <a:rPr lang="en-GB" altLang="en-US" sz="2800" dirty="0" smtClean="0"/>
              <a:t> [4] Now Dionysius, from a scribe and ordinary private citizen, </a:t>
            </a:r>
            <a:r>
              <a:rPr lang="en-GB" altLang="en-US" sz="2800" b="1" dirty="0" smtClean="0"/>
              <a:t>had become tyrant of the largest city of the Greek world </a:t>
            </a:r>
            <a:r>
              <a:rPr lang="en-GB" altLang="en-US" sz="2800" dirty="0" smtClean="0"/>
              <a:t>; and he maintained his dominance until his death, having </a:t>
            </a:r>
            <a:r>
              <a:rPr lang="en-GB" altLang="en-US" sz="2800" b="1" dirty="0" smtClean="0"/>
              <a:t>ruled as tyrant for thirty-eight years</a:t>
            </a:r>
            <a:r>
              <a:rPr lang="en-GB" altLang="en-US" sz="2800" dirty="0" smtClean="0"/>
              <a:t>. But we shall give a detailed account of his deeds and of the expansion of his rule in connection with the appropriate periods of time; </a:t>
            </a:r>
            <a:r>
              <a:rPr lang="en-GB" altLang="en-US" sz="2800" b="1" dirty="0" smtClean="0"/>
              <a:t>for it seems that this man, single-handed, established the strongest and longest tyranny of any recorded by history</a:t>
            </a:r>
            <a:r>
              <a:rPr lang="en-GB" altLang="en-US" sz="2800" dirty="0" smtClean="0"/>
              <a:t>. </a:t>
            </a:r>
            <a:r>
              <a:rPr lang="en-GB" altLang="en-US" sz="2800" dirty="0" err="1" smtClean="0"/>
              <a:t>Diod</a:t>
            </a:r>
            <a:r>
              <a:rPr lang="en-GB" altLang="en-US" sz="2800" dirty="0" smtClean="0"/>
              <a:t> 13.96</a:t>
            </a:r>
          </a:p>
        </p:txBody>
      </p:sp>
    </p:spTree>
    <p:extLst>
      <p:ext uri="{BB962C8B-B14F-4D97-AF65-F5344CB8AC3E}">
        <p14:creationId xmlns:p14="http://schemas.microsoft.com/office/powerpoint/2010/main" val="3704787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Which polis is most interesting?</a:t>
            </a:r>
          </a:p>
        </p:txBody>
      </p:sp>
      <p:sp>
        <p:nvSpPr>
          <p:cNvPr id="6" name="Text Placeholder 5"/>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97817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Choose your polis</a:t>
            </a:r>
            <a:endParaRPr lang="en-GB" dirty="0"/>
          </a:p>
        </p:txBody>
      </p:sp>
      <p:sp>
        <p:nvSpPr>
          <p:cNvPr id="5" name="Content Placeholder 4"/>
          <p:cNvSpPr>
            <a:spLocks noGrp="1"/>
          </p:cNvSpPr>
          <p:nvPr>
            <p:ph idx="1"/>
          </p:nvPr>
        </p:nvSpPr>
        <p:spPr/>
        <p:txBody>
          <a:bodyPr>
            <a:normAutofit fontScale="92500" lnSpcReduction="20000"/>
          </a:bodyPr>
          <a:lstStyle/>
          <a:p>
            <a:r>
              <a:rPr lang="en-GB" dirty="0"/>
              <a:t>You should have prepared for this class by doing the Essential Exercise in </a:t>
            </a:r>
            <a:r>
              <a:rPr lang="en-GB" dirty="0" smtClean="0"/>
              <a:t>“Preparation </a:t>
            </a:r>
            <a:r>
              <a:rPr lang="en-GB" dirty="0"/>
              <a:t>for weekly class </a:t>
            </a:r>
            <a:r>
              <a:rPr lang="en-GB" dirty="0" smtClean="0"/>
              <a:t>1” in the Moodle lesson for this week.</a:t>
            </a:r>
            <a:endParaRPr lang="en-GB" dirty="0"/>
          </a:p>
          <a:p>
            <a:r>
              <a:rPr lang="en-GB" dirty="0" smtClean="0"/>
              <a:t>You read about 3 of the following poleis:</a:t>
            </a:r>
          </a:p>
          <a:p>
            <a:r>
              <a:rPr lang="en-GB" dirty="0"/>
              <a:t>a. </a:t>
            </a:r>
            <a:r>
              <a:rPr lang="en-GB" dirty="0" err="1"/>
              <a:t>Akragas</a:t>
            </a:r>
            <a:r>
              <a:rPr lang="en-GB" dirty="0"/>
              <a:t> (p.186)</a:t>
            </a:r>
          </a:p>
          <a:p>
            <a:r>
              <a:rPr lang="en-GB" dirty="0"/>
              <a:t>b. </a:t>
            </a:r>
            <a:r>
              <a:rPr lang="en-GB" dirty="0" err="1"/>
              <a:t>Lipara</a:t>
            </a:r>
            <a:r>
              <a:rPr lang="en-GB" dirty="0"/>
              <a:t> (p.211)</a:t>
            </a:r>
          </a:p>
          <a:p>
            <a:r>
              <a:rPr lang="en-GB" dirty="0"/>
              <a:t>c. </a:t>
            </a:r>
            <a:r>
              <a:rPr lang="en-GB" dirty="0" err="1"/>
              <a:t>Dikaiarcheia</a:t>
            </a:r>
            <a:r>
              <a:rPr lang="en-GB" dirty="0"/>
              <a:t> (p.255)</a:t>
            </a:r>
          </a:p>
          <a:p>
            <a:r>
              <a:rPr lang="en-GB" dirty="0"/>
              <a:t>d. </a:t>
            </a:r>
            <a:r>
              <a:rPr lang="en-GB" dirty="0" err="1"/>
              <a:t>Metauros</a:t>
            </a:r>
            <a:r>
              <a:rPr lang="en-GB" dirty="0"/>
              <a:t> (p.282)</a:t>
            </a:r>
          </a:p>
          <a:p>
            <a:r>
              <a:rPr lang="en-GB" dirty="0"/>
              <a:t>e. </a:t>
            </a:r>
            <a:r>
              <a:rPr lang="en-GB" dirty="0" err="1"/>
              <a:t>Hyporeiai</a:t>
            </a:r>
            <a:r>
              <a:rPr lang="en-GB" dirty="0"/>
              <a:t> (p.360)</a:t>
            </a:r>
          </a:p>
          <a:p>
            <a:r>
              <a:rPr lang="en-GB" dirty="0"/>
              <a:t>f. </a:t>
            </a:r>
            <a:r>
              <a:rPr lang="en-GB" dirty="0" err="1"/>
              <a:t>Opous</a:t>
            </a:r>
            <a:r>
              <a:rPr lang="en-GB" dirty="0"/>
              <a:t> (p.500)</a:t>
            </a:r>
          </a:p>
          <a:p>
            <a:r>
              <a:rPr lang="en-GB" dirty="0"/>
              <a:t>g. </a:t>
            </a:r>
            <a:r>
              <a:rPr lang="en-GB" dirty="0" err="1"/>
              <a:t>Troizen</a:t>
            </a:r>
            <a:r>
              <a:rPr lang="en-GB" dirty="0"/>
              <a:t> (p.615)</a:t>
            </a:r>
          </a:p>
          <a:p>
            <a:r>
              <a:rPr lang="en-GB" dirty="0"/>
              <a:t>h. </a:t>
            </a:r>
            <a:r>
              <a:rPr lang="en-GB" dirty="0" err="1"/>
              <a:t>Aigeai</a:t>
            </a:r>
            <a:r>
              <a:rPr lang="en-GB" dirty="0"/>
              <a:t> (p.798)</a:t>
            </a:r>
          </a:p>
          <a:p>
            <a:r>
              <a:rPr lang="en-GB" dirty="0" err="1"/>
              <a:t>i</a:t>
            </a:r>
            <a:r>
              <a:rPr lang="en-GB" dirty="0"/>
              <a:t>. </a:t>
            </a:r>
            <a:r>
              <a:rPr lang="en-GB" dirty="0" err="1"/>
              <a:t>Antandros</a:t>
            </a:r>
            <a:r>
              <a:rPr lang="en-GB" dirty="0"/>
              <a:t> (p.1004)</a:t>
            </a:r>
          </a:p>
          <a:p>
            <a:r>
              <a:rPr lang="en-GB" dirty="0"/>
              <a:t>j. </a:t>
            </a:r>
            <a:r>
              <a:rPr lang="en-GB" dirty="0" err="1"/>
              <a:t>Halikarnassos</a:t>
            </a:r>
            <a:r>
              <a:rPr lang="en-GB" dirty="0"/>
              <a:t> (p.1115)</a:t>
            </a:r>
          </a:p>
          <a:p>
            <a:endParaRPr lang="en-GB" dirty="0" smtClean="0"/>
          </a:p>
        </p:txBody>
      </p:sp>
      <p:sp>
        <p:nvSpPr>
          <p:cNvPr id="6" name="TextBox 5"/>
          <p:cNvSpPr txBox="1"/>
          <p:nvPr/>
        </p:nvSpPr>
        <p:spPr>
          <a:xfrm>
            <a:off x="4716017" y="3501008"/>
            <a:ext cx="3960440" cy="3170099"/>
          </a:xfrm>
          <a:prstGeom prst="rect">
            <a:avLst/>
          </a:prstGeom>
          <a:noFill/>
          <a:ln w="47625" cmpd="tri">
            <a:solidFill>
              <a:srgbClr val="0070C0"/>
            </a:solidFill>
          </a:ln>
        </p:spPr>
        <p:txBody>
          <a:bodyPr wrap="square" rtlCol="0">
            <a:spAutoFit/>
          </a:bodyPr>
          <a:lstStyle/>
          <a:p>
            <a:r>
              <a:rPr lang="en-GB" sz="4000" dirty="0"/>
              <a:t>W</a:t>
            </a:r>
            <a:r>
              <a:rPr lang="en-GB" sz="4000" dirty="0" smtClean="0"/>
              <a:t>hich </a:t>
            </a:r>
            <a:r>
              <a:rPr lang="en-GB" sz="4000" dirty="0"/>
              <a:t>of the poleis </a:t>
            </a:r>
            <a:r>
              <a:rPr lang="en-GB" sz="4000" dirty="0" smtClean="0"/>
              <a:t>did you find most interesting?</a:t>
            </a:r>
          </a:p>
          <a:p>
            <a:r>
              <a:rPr lang="en-GB" sz="4000" dirty="0" smtClean="0"/>
              <a:t>Why?</a:t>
            </a:r>
            <a:endParaRPr lang="en-GB" sz="4000" dirty="0"/>
          </a:p>
        </p:txBody>
      </p:sp>
    </p:spTree>
    <p:extLst>
      <p:ext uri="{BB962C8B-B14F-4D97-AF65-F5344CB8AC3E}">
        <p14:creationId xmlns:p14="http://schemas.microsoft.com/office/powerpoint/2010/main" val="63832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Discussion</a:t>
            </a:r>
            <a:endParaRPr lang="en-GB" dirty="0"/>
          </a:p>
        </p:txBody>
      </p:sp>
      <p:sp>
        <p:nvSpPr>
          <p:cNvPr id="6" name="Content Placeholder 5"/>
          <p:cNvSpPr>
            <a:spLocks noGrp="1"/>
          </p:cNvSpPr>
          <p:nvPr>
            <p:ph idx="1"/>
          </p:nvPr>
        </p:nvSpPr>
        <p:spPr/>
        <p:txBody>
          <a:bodyPr>
            <a:normAutofit/>
          </a:bodyPr>
          <a:lstStyle/>
          <a:p>
            <a:r>
              <a:rPr lang="en-GB" sz="2400" dirty="0" smtClean="0"/>
              <a:t>Get in groups (2-4 people) according to the polis you found most interesting. Make certain that the other poleis that you each chose are different. </a:t>
            </a:r>
          </a:p>
          <a:p>
            <a:endParaRPr lang="en-GB" dirty="0"/>
          </a:p>
          <a:p>
            <a:r>
              <a:rPr lang="en-GB" sz="2400" dirty="0" smtClean="0"/>
              <a:t>THEN:</a:t>
            </a:r>
          </a:p>
          <a:p>
            <a:pPr lvl="1"/>
            <a:r>
              <a:rPr lang="en-GB" sz="2000" dirty="0" smtClean="0"/>
              <a:t>Put together the characteristics that you found interesting in this polis</a:t>
            </a:r>
          </a:p>
          <a:p>
            <a:pPr lvl="1"/>
            <a:r>
              <a:rPr lang="en-GB" dirty="0" smtClean="0"/>
              <a:t>Discuss what you thought was different between this polis and the other poleis that you read about</a:t>
            </a:r>
            <a:r>
              <a:rPr lang="en-GB" dirty="0" smtClean="0"/>
              <a:t>.</a:t>
            </a:r>
          </a:p>
        </p:txBody>
      </p:sp>
    </p:spTree>
    <p:extLst>
      <p:ext uri="{BB962C8B-B14F-4D97-AF65-F5344CB8AC3E}">
        <p14:creationId xmlns:p14="http://schemas.microsoft.com/office/powerpoint/2010/main" val="1324617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Discussion (II)</a:t>
            </a:r>
            <a:endParaRPr lang="en-GB" dirty="0"/>
          </a:p>
        </p:txBody>
      </p:sp>
      <p:sp>
        <p:nvSpPr>
          <p:cNvPr id="6" name="Content Placeholder 5"/>
          <p:cNvSpPr>
            <a:spLocks noGrp="1"/>
          </p:cNvSpPr>
          <p:nvPr>
            <p:ph idx="1"/>
          </p:nvPr>
        </p:nvSpPr>
        <p:spPr/>
        <p:txBody>
          <a:bodyPr/>
          <a:lstStyle/>
          <a:p>
            <a:r>
              <a:rPr lang="en-GB" dirty="0" smtClean="0"/>
              <a:t>Keep individual notes of the discussion of your group. You will need them for the follow-up task.</a:t>
            </a:r>
          </a:p>
          <a:p>
            <a:r>
              <a:rPr lang="en-GB" dirty="0" smtClean="0">
                <a:effectLst/>
              </a:rPr>
              <a:t>Do not be afraid to disagree with each other, and do not hesitate to use knowledge that you have gained from own study.</a:t>
            </a:r>
            <a:endParaRPr lang="en-GB" dirty="0">
              <a:effectLst/>
            </a:endParaRPr>
          </a:p>
        </p:txBody>
      </p:sp>
    </p:spTree>
    <p:extLst>
      <p:ext uri="{BB962C8B-B14F-4D97-AF65-F5344CB8AC3E}">
        <p14:creationId xmlns:p14="http://schemas.microsoft.com/office/powerpoint/2010/main" val="3578200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class</a:t>
            </a:r>
            <a:endParaRPr lang="en-GB" dirty="0"/>
          </a:p>
        </p:txBody>
      </p:sp>
      <p:sp>
        <p:nvSpPr>
          <p:cNvPr id="3" name="Content Placeholder 2"/>
          <p:cNvSpPr>
            <a:spLocks noGrp="1"/>
          </p:cNvSpPr>
          <p:nvPr>
            <p:ph idx="1"/>
          </p:nvPr>
        </p:nvSpPr>
        <p:spPr/>
        <p:txBody>
          <a:bodyPr/>
          <a:lstStyle/>
          <a:p>
            <a:r>
              <a:rPr lang="en-GB" dirty="0" smtClean="0"/>
              <a:t>Continue with the Moodle lesson, if you have not already completed it.</a:t>
            </a:r>
          </a:p>
          <a:p>
            <a:r>
              <a:rPr lang="en-GB" dirty="0" smtClean="0"/>
              <a:t>Prepare for next class using the “Preparation </a:t>
            </a:r>
            <a:r>
              <a:rPr lang="en-GB" dirty="0"/>
              <a:t>for weekly class </a:t>
            </a:r>
            <a:r>
              <a:rPr lang="en-GB" dirty="0" smtClean="0"/>
              <a:t>2” part in the Moodle lesson.</a:t>
            </a:r>
          </a:p>
          <a:p>
            <a:r>
              <a:rPr lang="en-GB" dirty="0" smtClean="0"/>
              <a:t>Complete </a:t>
            </a:r>
            <a:r>
              <a:rPr lang="en-GB" b="1" dirty="0"/>
              <a:t>Class </a:t>
            </a:r>
            <a:r>
              <a:rPr lang="en-GB" b="1" dirty="0" smtClean="0"/>
              <a:t>03-01Follow-up </a:t>
            </a:r>
            <a:r>
              <a:rPr lang="en-GB" dirty="0" smtClean="0"/>
              <a:t>in the Moodle </a:t>
            </a:r>
            <a:r>
              <a:rPr lang="en-GB" dirty="0" smtClean="0"/>
              <a:t>lesson</a:t>
            </a:r>
          </a:p>
          <a:p>
            <a:r>
              <a:rPr lang="en-GB" b="1" dirty="0" smtClean="0"/>
              <a:t>REMEMBER TO CONTINUE READING THE ATHENIAN CONSTITUTION </a:t>
            </a:r>
            <a:endParaRPr lang="en-GB" b="1" dirty="0"/>
          </a:p>
          <a:p>
            <a:endParaRPr lang="en-GB" dirty="0"/>
          </a:p>
          <a:p>
            <a:endParaRPr lang="en-GB" dirty="0"/>
          </a:p>
        </p:txBody>
      </p:sp>
    </p:spTree>
    <p:extLst>
      <p:ext uri="{BB962C8B-B14F-4D97-AF65-F5344CB8AC3E}">
        <p14:creationId xmlns:p14="http://schemas.microsoft.com/office/powerpoint/2010/main" val="2381015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Ancient vs. modern</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389110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53780"/>
          </a:xfrm>
        </p:spPr>
        <p:txBody>
          <a:bodyPr/>
          <a:lstStyle/>
          <a:p>
            <a:r>
              <a:rPr lang="en-GB" dirty="0" smtClean="0"/>
              <a:t>The 30</a:t>
            </a:r>
            <a:endParaRPr lang="en-GB" dirty="0"/>
          </a:p>
        </p:txBody>
      </p:sp>
      <p:sp>
        <p:nvSpPr>
          <p:cNvPr id="3" name="Content Placeholder 2"/>
          <p:cNvSpPr>
            <a:spLocks noGrp="1"/>
          </p:cNvSpPr>
          <p:nvPr>
            <p:ph idx="1"/>
          </p:nvPr>
        </p:nvSpPr>
        <p:spPr>
          <a:xfrm>
            <a:off x="549275" y="861356"/>
            <a:ext cx="8042276" cy="5795903"/>
          </a:xfrm>
        </p:spPr>
        <p:txBody>
          <a:bodyPr>
            <a:normAutofit/>
          </a:bodyPr>
          <a:lstStyle/>
          <a:p>
            <a:r>
              <a:rPr lang="en-GB" sz="3600" dirty="0" smtClean="0"/>
              <a:t>In 403 BCE, the Athenians lost in the Peloponnesian War.</a:t>
            </a:r>
          </a:p>
          <a:p>
            <a:r>
              <a:rPr lang="en-GB" sz="3600" dirty="0" smtClean="0"/>
              <a:t>The victorious Spartans imposed a closed oligarchy on them.</a:t>
            </a:r>
          </a:p>
          <a:p>
            <a:r>
              <a:rPr lang="en-GB" sz="3600" dirty="0" smtClean="0"/>
              <a:t>That oligarchy was one of 30 men (members of the aristocracy).</a:t>
            </a:r>
          </a:p>
          <a:p>
            <a:r>
              <a:rPr lang="en-GB" sz="3600" dirty="0" smtClean="0"/>
              <a:t>The oligarchy was so closed that it was called </a:t>
            </a:r>
            <a:r>
              <a:rPr lang="en-GB" sz="3600" b="1" dirty="0" smtClean="0">
                <a:solidFill>
                  <a:srgbClr val="FF0000"/>
                </a:solidFill>
              </a:rPr>
              <a:t>THE 30 TYRANTS</a:t>
            </a:r>
            <a:endParaRPr lang="en-GB" sz="3600" b="1" dirty="0">
              <a:solidFill>
                <a:srgbClr val="FF0000"/>
              </a:solidFill>
            </a:endParaRPr>
          </a:p>
        </p:txBody>
      </p:sp>
    </p:spTree>
    <p:extLst>
      <p:ext uri="{BB962C8B-B14F-4D97-AF65-F5344CB8AC3E}">
        <p14:creationId xmlns:p14="http://schemas.microsoft.com/office/powerpoint/2010/main" val="351047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Representation </a:t>
            </a:r>
            <a:r>
              <a:rPr lang="en-GB" dirty="0" err="1" smtClean="0"/>
              <a:t>vs</a:t>
            </a:r>
            <a:r>
              <a:rPr lang="en-GB" dirty="0" smtClean="0"/>
              <a:t> Democracy</a:t>
            </a:r>
            <a:endParaRPr lang="en-GB" dirty="0"/>
          </a:p>
        </p:txBody>
      </p:sp>
      <p:sp>
        <p:nvSpPr>
          <p:cNvPr id="3" name="Content Placeholder 2"/>
          <p:cNvSpPr>
            <a:spLocks noGrp="1"/>
          </p:cNvSpPr>
          <p:nvPr>
            <p:ph idx="1"/>
          </p:nvPr>
        </p:nvSpPr>
        <p:spPr/>
        <p:txBody>
          <a:bodyPr>
            <a:noAutofit/>
          </a:bodyPr>
          <a:lstStyle/>
          <a:p>
            <a:r>
              <a:rPr lang="en-GB" sz="3300" dirty="0" smtClean="0"/>
              <a:t>For the ancients representation itself (voted or not) was considered </a:t>
            </a:r>
            <a:r>
              <a:rPr lang="en-GB" sz="3300" b="1" dirty="0" smtClean="0">
                <a:solidFill>
                  <a:srgbClr val="FF0000"/>
                </a:solidFill>
              </a:rPr>
              <a:t>UNDEMOCRATIC </a:t>
            </a:r>
            <a:r>
              <a:rPr lang="en-GB" sz="3300" dirty="0" smtClean="0"/>
              <a:t>because it is inherently oligarchic.</a:t>
            </a:r>
          </a:p>
          <a:p>
            <a:r>
              <a:rPr lang="en-GB" sz="3300" dirty="0" smtClean="0"/>
              <a:t>Oligarchy is </a:t>
            </a:r>
            <a:r>
              <a:rPr lang="en-GB" sz="3300" b="1" dirty="0" smtClean="0"/>
              <a:t>the rule of the few</a:t>
            </a:r>
            <a:r>
              <a:rPr lang="en-GB" sz="3300" dirty="0" smtClean="0"/>
              <a:t>.</a:t>
            </a:r>
          </a:p>
          <a:p>
            <a:r>
              <a:rPr lang="en-GB" sz="3300" dirty="0" smtClean="0"/>
              <a:t>For the ancients, the question was not who got to </a:t>
            </a:r>
            <a:r>
              <a:rPr lang="en-GB" sz="3300" b="1" dirty="0" smtClean="0"/>
              <a:t>vote </a:t>
            </a:r>
            <a:r>
              <a:rPr lang="en-GB" sz="3300" dirty="0" smtClean="0"/>
              <a:t>but who got to </a:t>
            </a:r>
            <a:r>
              <a:rPr lang="en-GB" sz="3300" b="1" dirty="0" smtClean="0"/>
              <a:t>make the important political decisions</a:t>
            </a:r>
            <a:r>
              <a:rPr lang="en-GB" sz="3300" dirty="0" smtClean="0"/>
              <a:t>.</a:t>
            </a:r>
          </a:p>
        </p:txBody>
      </p:sp>
    </p:spTree>
    <p:extLst>
      <p:ext uri="{BB962C8B-B14F-4D97-AF65-F5344CB8AC3E}">
        <p14:creationId xmlns:p14="http://schemas.microsoft.com/office/powerpoint/2010/main" val="1170007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7576"/>
            <a:ext cx="9144000" cy="841376"/>
          </a:xfrm>
        </p:spPr>
        <p:txBody>
          <a:bodyPr/>
          <a:lstStyle/>
          <a:p>
            <a:r>
              <a:rPr lang="en-GB" sz="3600" dirty="0" smtClean="0"/>
              <a:t>The numbers of the Athenian Democracy</a:t>
            </a:r>
            <a:endParaRPr lang="en-GB" sz="3600" dirty="0"/>
          </a:p>
        </p:txBody>
      </p:sp>
      <p:sp>
        <p:nvSpPr>
          <p:cNvPr id="3" name="Content Placeholder 2"/>
          <p:cNvSpPr>
            <a:spLocks noGrp="1"/>
          </p:cNvSpPr>
          <p:nvPr>
            <p:ph idx="1"/>
          </p:nvPr>
        </p:nvSpPr>
        <p:spPr>
          <a:xfrm>
            <a:off x="0" y="948952"/>
            <a:ext cx="9144000" cy="5909048"/>
          </a:xfrm>
        </p:spPr>
        <p:txBody>
          <a:bodyPr>
            <a:normAutofit/>
          </a:bodyPr>
          <a:lstStyle/>
          <a:p>
            <a:r>
              <a:rPr lang="en-GB" sz="2600" dirty="0" smtClean="0"/>
              <a:t>There were about 30,000 Athenian citizen men. 150,000 citizens, including women and children, in total.</a:t>
            </a:r>
          </a:p>
          <a:p>
            <a:r>
              <a:rPr lang="en-GB" sz="2600" dirty="0" smtClean="0"/>
              <a:t>The Athenian Assembly needed </a:t>
            </a:r>
            <a:r>
              <a:rPr lang="en-GB" sz="2600" dirty="0" smtClean="0">
                <a:solidFill>
                  <a:srgbClr val="FF0000"/>
                </a:solidFill>
              </a:rPr>
              <a:t>6,000 men </a:t>
            </a:r>
            <a:r>
              <a:rPr lang="en-GB" sz="2600" dirty="0" smtClean="0"/>
              <a:t>for a quorum.</a:t>
            </a:r>
          </a:p>
          <a:p>
            <a:r>
              <a:rPr lang="en-GB" sz="2600" dirty="0" smtClean="0"/>
              <a:t>So, </a:t>
            </a:r>
            <a:r>
              <a:rPr lang="en-GB" sz="2600" b="1" dirty="0" smtClean="0">
                <a:solidFill>
                  <a:srgbClr val="FF0000"/>
                </a:solidFill>
              </a:rPr>
              <a:t>1 in 5 citizen men </a:t>
            </a:r>
            <a:r>
              <a:rPr lang="en-GB" sz="2600" dirty="0" smtClean="0"/>
              <a:t>was there making decisions. </a:t>
            </a:r>
          </a:p>
          <a:p>
            <a:r>
              <a:rPr lang="en-GB" sz="2600" dirty="0" smtClean="0"/>
              <a:t>And </a:t>
            </a:r>
            <a:r>
              <a:rPr lang="en-GB" sz="2600" b="1" dirty="0" smtClean="0">
                <a:solidFill>
                  <a:srgbClr val="FF0000"/>
                </a:solidFill>
              </a:rPr>
              <a:t>1 in 25 citizen people </a:t>
            </a:r>
            <a:r>
              <a:rPr lang="en-GB" sz="2600" dirty="0" smtClean="0"/>
              <a:t>was making decisions.</a:t>
            </a:r>
          </a:p>
          <a:p>
            <a:r>
              <a:rPr lang="en-GB" sz="2600" dirty="0" smtClean="0"/>
              <a:t>Even if we count in the slaves and immigrants, then there was </a:t>
            </a:r>
            <a:r>
              <a:rPr lang="en-GB" sz="2600" b="1" dirty="0" smtClean="0">
                <a:solidFill>
                  <a:srgbClr val="FF0000"/>
                </a:solidFill>
              </a:rPr>
              <a:t>1 citizen in the assembly for every 67 people </a:t>
            </a:r>
            <a:r>
              <a:rPr lang="en-GB" sz="2600" b="1" dirty="0" smtClean="0"/>
              <a:t>in the state</a:t>
            </a:r>
            <a:r>
              <a:rPr lang="en-GB" sz="2600" dirty="0" smtClean="0"/>
              <a:t>.</a:t>
            </a:r>
            <a:endParaRPr lang="en-GB" sz="2600" dirty="0"/>
          </a:p>
        </p:txBody>
      </p:sp>
    </p:spTree>
    <p:extLst>
      <p:ext uri="{BB962C8B-B14F-4D97-AF65-F5344CB8AC3E}">
        <p14:creationId xmlns:p14="http://schemas.microsoft.com/office/powerpoint/2010/main" val="127728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numbers of the House of Commons</a:t>
            </a:r>
            <a:endParaRPr lang="en-GB" dirty="0"/>
          </a:p>
        </p:txBody>
      </p:sp>
      <p:sp>
        <p:nvSpPr>
          <p:cNvPr id="3" name="Content Placeholder 2"/>
          <p:cNvSpPr>
            <a:spLocks noGrp="1"/>
          </p:cNvSpPr>
          <p:nvPr>
            <p:ph idx="1"/>
          </p:nvPr>
        </p:nvSpPr>
        <p:spPr/>
        <p:txBody>
          <a:bodyPr>
            <a:normAutofit/>
          </a:bodyPr>
          <a:lstStyle/>
          <a:p>
            <a:r>
              <a:rPr lang="en-GB" sz="3600" dirty="0" smtClean="0"/>
              <a:t>The 2001 census showed </a:t>
            </a:r>
            <a:r>
              <a:rPr lang="en-GB" sz="3600" dirty="0" smtClean="0">
                <a:solidFill>
                  <a:srgbClr val="FF0000"/>
                </a:solidFill>
              </a:rPr>
              <a:t>62,000,000 people </a:t>
            </a:r>
            <a:r>
              <a:rPr lang="en-GB" sz="3600" dirty="0" smtClean="0"/>
              <a:t>in the UK.</a:t>
            </a:r>
          </a:p>
          <a:p>
            <a:r>
              <a:rPr lang="en-GB" sz="3600" dirty="0" smtClean="0"/>
              <a:t>The 2010 election brought </a:t>
            </a:r>
            <a:r>
              <a:rPr lang="en-GB" sz="3600" dirty="0" smtClean="0">
                <a:solidFill>
                  <a:srgbClr val="FF0000"/>
                </a:solidFill>
              </a:rPr>
              <a:t>650 MPs </a:t>
            </a:r>
            <a:r>
              <a:rPr lang="en-GB" sz="3600" dirty="0" smtClean="0"/>
              <a:t>in the House of Commons.</a:t>
            </a:r>
          </a:p>
          <a:p>
            <a:r>
              <a:rPr lang="en-GB" sz="3600" dirty="0" smtClean="0"/>
              <a:t>This means </a:t>
            </a:r>
            <a:r>
              <a:rPr lang="en-GB" sz="3600" b="1" dirty="0" smtClean="0">
                <a:solidFill>
                  <a:srgbClr val="FF0000"/>
                </a:solidFill>
              </a:rPr>
              <a:t>1 MP for every 95,000 people</a:t>
            </a:r>
            <a:r>
              <a:rPr lang="en-GB" sz="3600" dirty="0" smtClean="0"/>
              <a:t> in the UK</a:t>
            </a:r>
            <a:endParaRPr lang="en-GB" sz="3600" dirty="0"/>
          </a:p>
        </p:txBody>
      </p:sp>
    </p:spTree>
    <p:extLst>
      <p:ext uri="{BB962C8B-B14F-4D97-AF65-F5344CB8AC3E}">
        <p14:creationId xmlns:p14="http://schemas.microsoft.com/office/powerpoint/2010/main" val="1691721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dreaded </a:t>
            </a:r>
            <a:r>
              <a:rPr lang="en-GB" dirty="0" err="1" smtClean="0"/>
              <a:t>T(yranny</a:t>
            </a:r>
            <a:r>
              <a:rPr lang="en-GB" dirty="0" smtClean="0"/>
              <a:t>) word</a:t>
            </a:r>
            <a:endParaRPr lang="en-GB" dirty="0"/>
          </a:p>
        </p:txBody>
      </p:sp>
      <p:sp>
        <p:nvSpPr>
          <p:cNvPr id="3" name="Content Placeholder 2"/>
          <p:cNvSpPr>
            <a:spLocks noGrp="1"/>
          </p:cNvSpPr>
          <p:nvPr>
            <p:ph idx="1"/>
          </p:nvPr>
        </p:nvSpPr>
        <p:spPr/>
        <p:txBody>
          <a:bodyPr>
            <a:noAutofit/>
          </a:bodyPr>
          <a:lstStyle/>
          <a:p>
            <a:r>
              <a:rPr lang="en-GB" sz="2800" dirty="0" smtClean="0"/>
              <a:t>Under the regime of the 30 tyrants, there was 1 member in government for every 13,000 people in Athens.</a:t>
            </a:r>
          </a:p>
          <a:p>
            <a:r>
              <a:rPr lang="en-GB" sz="2800" dirty="0" smtClean="0"/>
              <a:t>The numbers (under a view of representation) were so incredible for the ancient Greeks that they could only view this as a tyranny.</a:t>
            </a:r>
          </a:p>
          <a:p>
            <a:r>
              <a:rPr lang="en-GB" sz="4000" dirty="0" smtClean="0">
                <a:solidFill>
                  <a:srgbClr val="FF0000"/>
                </a:solidFill>
              </a:rPr>
              <a:t>What do you think they would think of our representative “democracy”?</a:t>
            </a:r>
            <a:endParaRPr lang="en-GB" sz="4000" dirty="0">
              <a:solidFill>
                <a:srgbClr val="FF0000"/>
              </a:solidFill>
            </a:endParaRPr>
          </a:p>
        </p:txBody>
      </p:sp>
    </p:spTree>
    <p:extLst>
      <p:ext uri="{BB962C8B-B14F-4D97-AF65-F5344CB8AC3E}">
        <p14:creationId xmlns:p14="http://schemas.microsoft.com/office/powerpoint/2010/main" val="1080889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Constitutions ancient and modern</a:t>
            </a:r>
            <a:endParaRPr lang="en-GB" dirty="0"/>
          </a:p>
        </p:txBody>
      </p:sp>
      <p:sp>
        <p:nvSpPr>
          <p:cNvPr id="6" name="Text Placeholder 5"/>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955722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How do constitutions differ?</a:t>
            </a:r>
            <a:endParaRPr lang="en-GB" dirty="0"/>
          </a:p>
        </p:txBody>
      </p:sp>
      <p:sp>
        <p:nvSpPr>
          <p:cNvPr id="5" name="Content Placeholder 4"/>
          <p:cNvSpPr>
            <a:spLocks noGrp="1"/>
          </p:cNvSpPr>
          <p:nvPr>
            <p:ph idx="1"/>
          </p:nvPr>
        </p:nvSpPr>
        <p:spPr/>
        <p:txBody>
          <a:bodyPr/>
          <a:lstStyle/>
          <a:p>
            <a:r>
              <a:rPr lang="en-GB" dirty="0"/>
              <a:t>You should have prepared for this class by doing the Essential Exercise in “Preparation for weekly class </a:t>
            </a:r>
            <a:r>
              <a:rPr lang="en-GB" dirty="0" smtClean="0"/>
              <a:t>2” </a:t>
            </a:r>
            <a:r>
              <a:rPr lang="en-GB" dirty="0"/>
              <a:t>in the Moodle lesson for this week</a:t>
            </a:r>
            <a:r>
              <a:rPr lang="en-GB" dirty="0" smtClean="0"/>
              <a:t>.</a:t>
            </a:r>
          </a:p>
          <a:p>
            <a:r>
              <a:rPr lang="en-GB" dirty="0" smtClean="0"/>
              <a:t>You read Aristotle and a brief discussion of ancient democracy.</a:t>
            </a:r>
          </a:p>
          <a:p>
            <a:endParaRPr lang="en-GB" dirty="0"/>
          </a:p>
          <a:p>
            <a:endParaRPr lang="en-GB" dirty="0"/>
          </a:p>
        </p:txBody>
      </p:sp>
    </p:spTree>
    <p:extLst>
      <p:ext uri="{BB962C8B-B14F-4D97-AF65-F5344CB8AC3E}">
        <p14:creationId xmlns:p14="http://schemas.microsoft.com/office/powerpoint/2010/main" val="261293517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Discussion</a:t>
            </a:r>
            <a:endParaRPr lang="en-GB" dirty="0"/>
          </a:p>
        </p:txBody>
      </p:sp>
      <p:sp>
        <p:nvSpPr>
          <p:cNvPr id="6" name="Content Placeholder 5"/>
          <p:cNvSpPr>
            <a:spLocks noGrp="1"/>
          </p:cNvSpPr>
          <p:nvPr>
            <p:ph idx="1"/>
          </p:nvPr>
        </p:nvSpPr>
        <p:spPr/>
        <p:txBody>
          <a:bodyPr>
            <a:normAutofit/>
          </a:bodyPr>
          <a:lstStyle/>
          <a:p>
            <a:r>
              <a:rPr lang="en-GB" sz="2400" dirty="0" smtClean="0"/>
              <a:t>Get in groups (2-4 people).</a:t>
            </a:r>
          </a:p>
          <a:p>
            <a:endParaRPr lang="en-GB" dirty="0"/>
          </a:p>
          <a:p>
            <a:r>
              <a:rPr lang="en-GB" dirty="0" smtClean="0"/>
              <a:t>Consider the following:</a:t>
            </a:r>
          </a:p>
          <a:p>
            <a:endParaRPr lang="en-GB" dirty="0"/>
          </a:p>
          <a:p>
            <a:pPr lvl="1"/>
            <a:r>
              <a:rPr lang="en-GB" dirty="0" smtClean="0"/>
              <a:t>How does ancient democracy compare with modern democracy?</a:t>
            </a:r>
          </a:p>
          <a:p>
            <a:pPr lvl="1"/>
            <a:r>
              <a:rPr lang="en-GB" dirty="0" smtClean="0"/>
              <a:t>What does democracy mean in the modern world, both generally and constitutionally?</a:t>
            </a:r>
          </a:p>
          <a:p>
            <a:pPr lvl="1"/>
            <a:r>
              <a:rPr lang="en-GB" dirty="0" smtClean="0"/>
              <a:t>How did the ancient Greeks understand the differences between democracy and oligarchy?</a:t>
            </a:r>
          </a:p>
          <a:p>
            <a:pPr lvl="1"/>
            <a:r>
              <a:rPr lang="en-GB" dirty="0" smtClean="0"/>
              <a:t>Always remember to give relevant examples.</a:t>
            </a:r>
          </a:p>
          <a:p>
            <a:endParaRPr lang="en-GB" dirty="0"/>
          </a:p>
        </p:txBody>
      </p:sp>
    </p:spTree>
    <p:extLst>
      <p:ext uri="{BB962C8B-B14F-4D97-AF65-F5344CB8AC3E}">
        <p14:creationId xmlns:p14="http://schemas.microsoft.com/office/powerpoint/2010/main" val="22787781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Discussion (II)</a:t>
            </a:r>
            <a:endParaRPr lang="en-GB" dirty="0"/>
          </a:p>
        </p:txBody>
      </p:sp>
      <p:sp>
        <p:nvSpPr>
          <p:cNvPr id="6" name="Content Placeholder 5"/>
          <p:cNvSpPr>
            <a:spLocks noGrp="1"/>
          </p:cNvSpPr>
          <p:nvPr>
            <p:ph idx="1"/>
          </p:nvPr>
        </p:nvSpPr>
        <p:spPr/>
        <p:txBody>
          <a:bodyPr/>
          <a:lstStyle/>
          <a:p>
            <a:r>
              <a:rPr lang="en-GB" dirty="0" smtClean="0"/>
              <a:t>Keep individual notes of the discussion of your group. You will need them for the follow-up task.</a:t>
            </a:r>
          </a:p>
          <a:p>
            <a:r>
              <a:rPr lang="en-GB" dirty="0" smtClean="0">
                <a:effectLst/>
              </a:rPr>
              <a:t>Do not be afraid to disagree with each other, and do not hesitate to use knowledge that you have gained from own study.</a:t>
            </a:r>
            <a:endParaRPr lang="en-GB" dirty="0">
              <a:effectLst/>
            </a:endParaRPr>
          </a:p>
        </p:txBody>
      </p:sp>
    </p:spTree>
    <p:extLst>
      <p:ext uri="{BB962C8B-B14F-4D97-AF65-F5344CB8AC3E}">
        <p14:creationId xmlns:p14="http://schemas.microsoft.com/office/powerpoint/2010/main" val="3673473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class</a:t>
            </a:r>
            <a:endParaRPr lang="en-GB" dirty="0"/>
          </a:p>
        </p:txBody>
      </p:sp>
      <p:sp>
        <p:nvSpPr>
          <p:cNvPr id="3" name="Content Placeholder 2"/>
          <p:cNvSpPr>
            <a:spLocks noGrp="1"/>
          </p:cNvSpPr>
          <p:nvPr>
            <p:ph idx="1"/>
          </p:nvPr>
        </p:nvSpPr>
        <p:spPr/>
        <p:txBody>
          <a:bodyPr/>
          <a:lstStyle/>
          <a:p>
            <a:r>
              <a:rPr lang="en-GB" dirty="0"/>
              <a:t>Complete </a:t>
            </a:r>
            <a:r>
              <a:rPr lang="en-GB" b="1" dirty="0"/>
              <a:t>Class 03-02 Follow-up </a:t>
            </a:r>
            <a:r>
              <a:rPr lang="en-GB" dirty="0"/>
              <a:t>in the Moodle </a:t>
            </a:r>
            <a:r>
              <a:rPr lang="en-GB" dirty="0" smtClean="0"/>
              <a:t>lesson, and finish the lesson for this week</a:t>
            </a:r>
            <a:r>
              <a:rPr lang="en-GB" dirty="0" smtClean="0"/>
              <a:t>.</a:t>
            </a:r>
          </a:p>
          <a:p>
            <a:r>
              <a:rPr lang="en-GB" b="1" dirty="0"/>
              <a:t>REMEMBER TO </a:t>
            </a:r>
            <a:r>
              <a:rPr lang="en-GB" b="1" dirty="0" smtClean="0"/>
              <a:t>READ </a:t>
            </a:r>
            <a:r>
              <a:rPr lang="en-GB" b="1" dirty="0"/>
              <a:t>THE ATHENIAN CONSTITUTION </a:t>
            </a:r>
          </a:p>
          <a:p>
            <a:endParaRPr lang="en-GB" b="1" dirty="0"/>
          </a:p>
          <a:p>
            <a:pPr marL="0" indent="0">
              <a:buNone/>
            </a:pPr>
            <a:endParaRPr lang="en-GB" dirty="0" smtClean="0"/>
          </a:p>
          <a:p>
            <a:endParaRPr lang="en-GB" dirty="0"/>
          </a:p>
          <a:p>
            <a:endParaRPr lang="en-GB" dirty="0"/>
          </a:p>
        </p:txBody>
      </p:sp>
    </p:spTree>
    <p:extLst>
      <p:ext uri="{BB962C8B-B14F-4D97-AF65-F5344CB8AC3E}">
        <p14:creationId xmlns:p14="http://schemas.microsoft.com/office/powerpoint/2010/main" val="1951869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894</TotalTime>
  <Words>1094</Words>
  <Application>Microsoft Office PowerPoint</Application>
  <PresentationFormat>On-screen Show (4:3)</PresentationFormat>
  <Paragraphs>95</Paragraphs>
  <Slides>24</Slides>
  <Notes>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Clarity</vt:lpstr>
      <vt:lpstr>CLAH4007: Defenders, Conquerors, Vanquished</vt:lpstr>
      <vt:lpstr>Remember to READ</vt:lpstr>
      <vt:lpstr>Syracuse</vt:lpstr>
      <vt:lpstr>Syracuse</vt:lpstr>
      <vt:lpstr>Why Syracuse?</vt:lpstr>
      <vt:lpstr>Early Prosperity</vt:lpstr>
      <vt:lpstr>A history of tyranny: Gelon</vt:lpstr>
      <vt:lpstr>The greatest tyrant of all</vt:lpstr>
      <vt:lpstr>Which polis is most interesting?</vt:lpstr>
      <vt:lpstr>Choose your polis</vt:lpstr>
      <vt:lpstr>Discussion</vt:lpstr>
      <vt:lpstr>Discussion (II)</vt:lpstr>
      <vt:lpstr>For next class</vt:lpstr>
      <vt:lpstr>Ancient vs. modern</vt:lpstr>
      <vt:lpstr>The 30</vt:lpstr>
      <vt:lpstr>Representation vs Democracy</vt:lpstr>
      <vt:lpstr>The numbers of the Athenian Democracy</vt:lpstr>
      <vt:lpstr>The numbers of the House of Commons</vt:lpstr>
      <vt:lpstr>The dreaded T(yranny) word</vt:lpstr>
      <vt:lpstr>Constitutions ancient and modern</vt:lpstr>
      <vt:lpstr>How do constitutions differ?</vt:lpstr>
      <vt:lpstr>Discussion</vt:lpstr>
      <vt:lpstr>Discussion (II)</vt:lpstr>
      <vt:lpstr>For next class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Errietta Bissa</cp:lastModifiedBy>
  <cp:revision>124</cp:revision>
  <dcterms:created xsi:type="dcterms:W3CDTF">2012-09-30T09:00:07Z</dcterms:created>
  <dcterms:modified xsi:type="dcterms:W3CDTF">2015-08-06T11:22:05Z</dcterms:modified>
</cp:coreProperties>
</file>