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56912" autoAdjust="0"/>
  </p:normalViewPr>
  <p:slideViewPr>
    <p:cSldViewPr snapToGrid="0" snapToObjects="1" showGuides="1">
      <p:cViewPr varScale="1">
        <p:scale>
          <a:sx n="12" d="100"/>
          <a:sy n="12" d="100"/>
        </p:scale>
        <p:origin x="2464" y="60"/>
      </p:cViewPr>
      <p:guideLst>
        <p:guide orient="horz" pos="2898"/>
        <p:guide pos="288"/>
        <p:guide pos="27369"/>
      </p:guideLst>
    </p:cSldViewPr>
  </p:slideViewPr>
  <p:outlineViewPr>
    <p:cViewPr>
      <p:scale>
        <a:sx n="33" d="100"/>
        <a:sy n="33" d="100"/>
      </p:scale>
      <p:origin x="0" y="0"/>
    </p:cViewPr>
  </p:outlineViewPr>
  <p:notesTextViewPr>
    <p:cViewPr>
      <p:scale>
        <a:sx n="66" d="100"/>
        <a:sy n="66" d="100"/>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11/24/2025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11/24/2025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who.int/news/item/14-02-2025-who-releases-2025-update-to-the-international-classification-of-diseases-(icd-11)"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US" sz="5800" b="1" i="1" u="sng" kern="1200" dirty="0">
                <a:solidFill>
                  <a:schemeClr val="tx1"/>
                </a:solidFill>
                <a:effectLst/>
                <a:latin typeface="+mn-lt"/>
                <a:ea typeface="+mn-ea"/>
                <a:cs typeface="+mn-cs"/>
              </a:rPr>
              <a:t>Introduction</a:t>
            </a:r>
            <a:endParaRPr lang="en-GB" sz="5800" b="1" i="1" kern="1200" dirty="0">
              <a:solidFill>
                <a:schemeClr val="tx1"/>
              </a:solidFill>
              <a:effectLst/>
              <a:latin typeface="+mn-lt"/>
              <a:ea typeface="+mn-ea"/>
              <a:cs typeface="+mn-cs"/>
            </a:endParaRPr>
          </a:p>
          <a:p>
            <a:r>
              <a:rPr lang="en-GB" sz="5800" kern="1200" dirty="0">
                <a:solidFill>
                  <a:schemeClr val="tx1"/>
                </a:solidFill>
                <a:effectLst/>
                <a:latin typeface="+mn-lt"/>
                <a:ea typeface="+mn-ea"/>
                <a:cs typeface="+mn-cs"/>
              </a:rPr>
              <a:t>Obsessive Compulsive Disorder (OCD) is found in Chapter 6 of the International Classification of Diseases, 11th Revision (ICD-11), in the subcategory “Obsessive Compulsive or Related Disorders (WHO, 2025). It is typified by the existence of recurrent, undesirable mental images or impulses, referred to as obsessions, and recurrent actions or mental activities, referred to as compulsions, which the sufferers are compelled to do (</a:t>
            </a:r>
            <a:r>
              <a:rPr lang="en-GB" sz="5800" kern="1200" dirty="0" err="1">
                <a:solidFill>
                  <a:schemeClr val="tx1"/>
                </a:solidFill>
                <a:effectLst/>
                <a:latin typeface="+mn-lt"/>
                <a:ea typeface="+mn-ea"/>
                <a:cs typeface="+mn-cs"/>
              </a:rPr>
              <a:t>Roh</a:t>
            </a:r>
            <a:r>
              <a:rPr lang="en-GB" sz="5800" kern="1200" dirty="0">
                <a:solidFill>
                  <a:schemeClr val="tx1"/>
                </a:solidFill>
                <a:effectLst/>
                <a:latin typeface="+mn-lt"/>
                <a:ea typeface="+mn-ea"/>
                <a:cs typeface="+mn-cs"/>
              </a:rPr>
              <a:t> et al., 2023). Obsessions may be in the form of intrusive thoughts or images that are distressing, compulsions, including excessive handwashing, checking, counting, or repeating words, are performed in order to reduce anxiety or feared events (</a:t>
            </a:r>
            <a:r>
              <a:rPr lang="en-GB" sz="5800" kern="1200" dirty="0" err="1">
                <a:solidFill>
                  <a:schemeClr val="tx1"/>
                </a:solidFill>
                <a:effectLst/>
                <a:latin typeface="+mn-lt"/>
                <a:ea typeface="+mn-ea"/>
                <a:cs typeface="+mn-cs"/>
              </a:rPr>
              <a:t>Gragnani</a:t>
            </a:r>
            <a:r>
              <a:rPr lang="en-GB" sz="5800" kern="1200" dirty="0">
                <a:solidFill>
                  <a:schemeClr val="tx1"/>
                </a:solidFill>
                <a:effectLst/>
                <a:latin typeface="+mn-lt"/>
                <a:ea typeface="+mn-ea"/>
                <a:cs typeface="+mn-cs"/>
              </a:rPr>
              <a:t> et al., 2022). These activities are usually disproportionate or impractical and involve a vicious loop of obsession and compulsion that is time-consuming and highly disruptive to daily operations (Wang et al., 2024).</a:t>
            </a:r>
            <a:endParaRPr lang="en-GB" dirty="0">
              <a:effectLst/>
            </a:endParaRPr>
          </a:p>
          <a:p>
            <a:r>
              <a:rPr lang="en-GB" sz="5800" kern="1200" dirty="0">
                <a:solidFill>
                  <a:schemeClr val="tx1"/>
                </a:solidFill>
                <a:effectLst/>
                <a:latin typeface="+mn-lt"/>
                <a:ea typeface="+mn-ea"/>
                <a:cs typeface="+mn-cs"/>
              </a:rPr>
              <a:t>OCD is not that rare in the world, the lifetime prevalence rates are 1 to 2.3 percent, and the 4.1 percent lifetime and 3.0 percent 12-month rates are estimated in a large multi-country study (Du et al., 2022). In the United States, the lifetime prevalence is 2.3% and 1.2% in the last year. Moreover, relatives of individuals with OCD in the first degree are significantly more prevalent (1011% higher) (Carmi et al., 2022). OCD is a major public health challenge in the world because it is chronic and disabling.</a:t>
            </a:r>
            <a:endParaRPr lang="en-GB" dirty="0">
              <a:effectLst/>
            </a:endParaRPr>
          </a:p>
          <a:p>
            <a:r>
              <a:rPr lang="en-GB" sz="5800" kern="1200" dirty="0">
                <a:solidFill>
                  <a:schemeClr val="tx1"/>
                </a:solidFill>
                <a:effectLst/>
                <a:latin typeface="+mn-lt"/>
                <a:ea typeface="+mn-ea"/>
                <a:cs typeface="+mn-cs"/>
              </a:rPr>
              <a:t> </a:t>
            </a:r>
            <a:endParaRPr lang="en-GB" dirty="0">
              <a:effectLst/>
            </a:endParaRPr>
          </a:p>
          <a:p>
            <a:r>
              <a:rPr lang="en-US" sz="5800" b="1" i="1" u="sng" kern="1200" dirty="0">
                <a:solidFill>
                  <a:schemeClr val="tx1"/>
                </a:solidFill>
                <a:effectLst/>
                <a:latin typeface="+mn-lt"/>
                <a:ea typeface="+mn-ea"/>
                <a:cs typeface="+mn-cs"/>
              </a:rPr>
              <a:t>Causes, Symptoms, and Diagnosis</a:t>
            </a:r>
            <a:endParaRPr lang="en-GB" sz="5800" b="1" i="1" kern="1200" dirty="0">
              <a:solidFill>
                <a:schemeClr val="tx1"/>
              </a:solidFill>
              <a:effectLst/>
              <a:latin typeface="+mn-lt"/>
              <a:ea typeface="+mn-ea"/>
              <a:cs typeface="+mn-cs"/>
            </a:endParaRPr>
          </a:p>
          <a:p>
            <a:r>
              <a:rPr lang="en-GB" sz="5800" kern="1200" dirty="0">
                <a:solidFill>
                  <a:schemeClr val="tx1"/>
                </a:solidFill>
                <a:effectLst/>
                <a:latin typeface="+mn-lt"/>
                <a:ea typeface="+mn-ea"/>
                <a:cs typeface="+mn-cs"/>
              </a:rPr>
              <a:t>Causes of Obsessive Compulsive Disorder (OCD) are multifactorial because they entail complex interactions of genetic, neurobiological, psychological, and environmental factors. The current state of genetic research has proved that there is a heritable aspect, and infrequent copy number variants (CNV) and particular gene mutations play a role in increasing susceptibility (Blanco-Vieira et al., 2023). It is also supported by family and twin studies, which reflect the rate of heritability of about 45–65, especially in cases of OCD in childhood (</a:t>
            </a:r>
            <a:r>
              <a:rPr lang="en-GB" sz="5800" kern="1200" dirty="0" err="1">
                <a:solidFill>
                  <a:schemeClr val="tx1"/>
                </a:solidFill>
                <a:effectLst/>
                <a:latin typeface="+mn-lt"/>
                <a:ea typeface="+mn-ea"/>
                <a:cs typeface="+mn-cs"/>
              </a:rPr>
              <a:t>Mahjani</a:t>
            </a:r>
            <a:r>
              <a:rPr lang="en-GB" sz="5800" kern="1200" dirty="0">
                <a:solidFill>
                  <a:schemeClr val="tx1"/>
                </a:solidFill>
                <a:effectLst/>
                <a:latin typeface="+mn-lt"/>
                <a:ea typeface="+mn-ea"/>
                <a:cs typeface="+mn-cs"/>
              </a:rPr>
              <a:t> et al., 2021). </a:t>
            </a:r>
            <a:r>
              <a:rPr lang="en-GB" sz="5800" kern="1200" dirty="0" err="1">
                <a:solidFill>
                  <a:schemeClr val="tx1"/>
                </a:solidFill>
                <a:effectLst/>
                <a:latin typeface="+mn-lt"/>
                <a:ea typeface="+mn-ea"/>
                <a:cs typeface="+mn-cs"/>
              </a:rPr>
              <a:t>Neurobiologically</a:t>
            </a:r>
            <a:r>
              <a:rPr lang="en-GB" sz="5800" kern="1200" dirty="0">
                <a:solidFill>
                  <a:schemeClr val="tx1"/>
                </a:solidFill>
                <a:effectLst/>
                <a:latin typeface="+mn-lt"/>
                <a:ea typeface="+mn-ea"/>
                <a:cs typeface="+mn-cs"/>
              </a:rPr>
              <a:t>, the impairment of the </a:t>
            </a:r>
            <a:r>
              <a:rPr lang="en-GB" sz="5800" kern="1200" dirty="0" err="1">
                <a:solidFill>
                  <a:schemeClr val="tx1"/>
                </a:solidFill>
                <a:effectLst/>
                <a:latin typeface="+mn-lt"/>
                <a:ea typeface="+mn-ea"/>
                <a:cs typeface="+mn-cs"/>
              </a:rPr>
              <a:t>cortico</a:t>
            </a:r>
            <a:r>
              <a:rPr lang="en-GB" sz="5800" kern="1200" dirty="0">
                <a:solidFill>
                  <a:schemeClr val="tx1"/>
                </a:solidFill>
                <a:effectLst/>
                <a:latin typeface="+mn-lt"/>
                <a:ea typeface="+mn-ea"/>
                <a:cs typeface="+mn-cs"/>
              </a:rPr>
              <a:t>-</a:t>
            </a:r>
            <a:r>
              <a:rPr lang="en-GB" sz="5800" kern="1200" dirty="0" err="1">
                <a:solidFill>
                  <a:schemeClr val="tx1"/>
                </a:solidFill>
                <a:effectLst/>
                <a:latin typeface="+mn-lt"/>
                <a:ea typeface="+mn-ea"/>
                <a:cs typeface="+mn-cs"/>
              </a:rPr>
              <a:t>striato</a:t>
            </a:r>
            <a:r>
              <a:rPr lang="en-GB" sz="5800" kern="1200" dirty="0">
                <a:solidFill>
                  <a:schemeClr val="tx1"/>
                </a:solidFill>
                <a:effectLst/>
                <a:latin typeface="+mn-lt"/>
                <a:ea typeface="+mn-ea"/>
                <a:cs typeface="+mn-cs"/>
              </a:rPr>
              <a:t>-</a:t>
            </a:r>
            <a:r>
              <a:rPr lang="en-GB" sz="5800" kern="1200" dirty="0" err="1">
                <a:solidFill>
                  <a:schemeClr val="tx1"/>
                </a:solidFill>
                <a:effectLst/>
                <a:latin typeface="+mn-lt"/>
                <a:ea typeface="+mn-ea"/>
                <a:cs typeface="+mn-cs"/>
              </a:rPr>
              <a:t>thalamo</a:t>
            </a:r>
            <a:r>
              <a:rPr lang="en-GB" sz="5800" kern="1200" dirty="0">
                <a:solidFill>
                  <a:schemeClr val="tx1"/>
                </a:solidFill>
                <a:effectLst/>
                <a:latin typeface="+mn-lt"/>
                <a:ea typeface="+mn-ea"/>
                <a:cs typeface="+mn-cs"/>
              </a:rPr>
              <a:t>-cortical (CSTC) circuit, which controls the formation of habits and inhibitory control, has been constantly involved (</a:t>
            </a:r>
            <a:r>
              <a:rPr lang="en-GB" sz="5800" kern="1200" dirty="0" err="1">
                <a:solidFill>
                  <a:schemeClr val="tx1"/>
                </a:solidFill>
                <a:effectLst/>
                <a:latin typeface="+mn-lt"/>
                <a:ea typeface="+mn-ea"/>
                <a:cs typeface="+mn-cs"/>
              </a:rPr>
              <a:t>Facchini</a:t>
            </a:r>
            <a:r>
              <a:rPr lang="en-GB" sz="5800" kern="1200" dirty="0">
                <a:solidFill>
                  <a:schemeClr val="tx1"/>
                </a:solidFill>
                <a:effectLst/>
                <a:latin typeface="+mn-lt"/>
                <a:ea typeface="+mn-ea"/>
                <a:cs typeface="+mn-cs"/>
              </a:rPr>
              <a:t> et al., 2023). </a:t>
            </a:r>
            <a:r>
              <a:rPr lang="en-GB" sz="5800" kern="1200" dirty="0" err="1">
                <a:solidFill>
                  <a:schemeClr val="tx1"/>
                </a:solidFill>
                <a:effectLst/>
                <a:latin typeface="+mn-lt"/>
                <a:ea typeface="+mn-ea"/>
                <a:cs typeface="+mn-cs"/>
              </a:rPr>
              <a:t>Hyperconnectivity</a:t>
            </a:r>
            <a:r>
              <a:rPr lang="en-GB" sz="5800" kern="1200" dirty="0">
                <a:solidFill>
                  <a:schemeClr val="tx1"/>
                </a:solidFill>
                <a:effectLst/>
                <a:latin typeface="+mn-lt"/>
                <a:ea typeface="+mn-ea"/>
                <a:cs typeface="+mn-cs"/>
              </a:rPr>
              <a:t> in this circuit is observed by means of functional MRI studies, and it is probable that there are abnormal feedback loops that strengthen obsessive and compulsive behaviours (Wang et al., 2024).</a:t>
            </a:r>
            <a:endParaRPr lang="en-GB" dirty="0">
              <a:effectLst/>
            </a:endParaRPr>
          </a:p>
          <a:p>
            <a:r>
              <a:rPr lang="en-GB" sz="5800" kern="1200" dirty="0">
                <a:solidFill>
                  <a:schemeClr val="tx1"/>
                </a:solidFill>
                <a:effectLst/>
                <a:latin typeface="+mn-lt"/>
                <a:ea typeface="+mn-ea"/>
                <a:cs typeface="+mn-cs"/>
              </a:rPr>
              <a:t>Psychologically, the cognitive-behavioural models point to maladaptive beliefs of inflated responsibility, intolerance to uncertainty, perfectionism, overestimation of threat, etc. Behavioural theories also put forward the idea that compulsions undergo negative reinforcement since they alleviate distress temporarily and hence perpetuate the disorder. Symptoms are also precipitated or worsened by social and environmental factors, such as stress in early life, trauma, infections (including paediatric autoimmune neuropsychiatric disorders linked to streptococcal infection, or PANDAS), and cultural factors (Hassan et al., 2024). All in all, OCD is a result of a dynamic interaction between predisposition and environmental stimuli and not the result of a single identifiable cause.</a:t>
            </a:r>
            <a:endParaRPr lang="en-GB" dirty="0">
              <a:effectLst/>
            </a:endParaRPr>
          </a:p>
          <a:p>
            <a:r>
              <a:rPr lang="en-GB" sz="5800" kern="1200" dirty="0">
                <a:solidFill>
                  <a:schemeClr val="tx1"/>
                </a:solidFill>
                <a:effectLst/>
                <a:latin typeface="+mn-lt"/>
                <a:ea typeface="+mn-ea"/>
                <a:cs typeface="+mn-cs"/>
              </a:rPr>
              <a:t>OCD is symptomatically defined by obsessions, unwanted and intrusive thoughts, urges or images, and compulsions, repetitive behaviours or mental activities conducted to eliminate distress or avert the feared consequences. Obsessions can be contamination, harm, symmetry, taboo thoughts, and doubts, and compulsions can be hand-washing, checking, counting, or mental rituals. The condition is linked to a great degree of distress, time-wasting habits (which can be more than an hour a day), functional disability, and a great prevalence of comorbidity with depression, anxiety, and tic disorders. The symptoms are usually noticed in adolescence or early adulthood, but childhood cases are well-documented (</a:t>
            </a:r>
            <a:r>
              <a:rPr lang="en-GB" sz="5800" kern="1200" dirty="0" err="1">
                <a:solidFill>
                  <a:schemeClr val="tx1"/>
                </a:solidFill>
                <a:effectLst/>
                <a:latin typeface="+mn-lt"/>
                <a:ea typeface="+mn-ea"/>
                <a:cs typeface="+mn-cs"/>
              </a:rPr>
              <a:t>Burchi</a:t>
            </a:r>
            <a:r>
              <a:rPr lang="en-GB" sz="5800" kern="1200" dirty="0">
                <a:solidFill>
                  <a:schemeClr val="tx1"/>
                </a:solidFill>
                <a:effectLst/>
                <a:latin typeface="+mn-lt"/>
                <a:ea typeface="+mn-ea"/>
                <a:cs typeface="+mn-cs"/>
              </a:rPr>
              <a:t> et al., 2019).</a:t>
            </a:r>
            <a:endParaRPr lang="en-GB" dirty="0">
              <a:effectLst/>
            </a:endParaRPr>
          </a:p>
          <a:p>
            <a:r>
              <a:rPr lang="en-GB" sz="5800" kern="1200" dirty="0">
                <a:solidFill>
                  <a:schemeClr val="tx1"/>
                </a:solidFill>
                <a:effectLst/>
                <a:latin typeface="+mn-lt"/>
                <a:ea typeface="+mn-ea"/>
                <a:cs typeface="+mn-cs"/>
              </a:rPr>
              <a:t>Diagnosis mostly relies on clinical criteria (ICD-11 or DSM-5) and is usually accompanied by structured tests that include the </a:t>
            </a:r>
            <a:r>
              <a:rPr lang="en-GB" sz="5800" kern="1200" dirty="0" err="1">
                <a:solidFill>
                  <a:schemeClr val="tx1"/>
                </a:solidFill>
                <a:effectLst/>
                <a:latin typeface="+mn-lt"/>
                <a:ea typeface="+mn-ea"/>
                <a:cs typeface="+mn-cs"/>
              </a:rPr>
              <a:t>YaleBrown</a:t>
            </a:r>
            <a:r>
              <a:rPr lang="en-GB" sz="5800" kern="1200" dirty="0">
                <a:solidFill>
                  <a:schemeClr val="tx1"/>
                </a:solidFill>
                <a:effectLst/>
                <a:latin typeface="+mn-lt"/>
                <a:ea typeface="+mn-ea"/>
                <a:cs typeface="+mn-cs"/>
              </a:rPr>
              <a:t> </a:t>
            </a:r>
            <a:r>
              <a:rPr lang="en-GB" sz="5800" kern="1200" dirty="0" err="1">
                <a:solidFill>
                  <a:schemeClr val="tx1"/>
                </a:solidFill>
                <a:effectLst/>
                <a:latin typeface="+mn-lt"/>
                <a:ea typeface="+mn-ea"/>
                <a:cs typeface="+mn-cs"/>
              </a:rPr>
              <a:t>ObsessiveCompulsive</a:t>
            </a:r>
            <a:r>
              <a:rPr lang="en-GB" sz="5800" kern="1200" dirty="0">
                <a:solidFill>
                  <a:schemeClr val="tx1"/>
                </a:solidFill>
                <a:effectLst/>
                <a:latin typeface="+mn-lt"/>
                <a:ea typeface="+mn-ea"/>
                <a:cs typeface="+mn-cs"/>
              </a:rPr>
              <a:t> Scale (Y-BOCS). ICD-11 includes OCD under the subheading of Obsessive-Compulsive and Related Disorders (6B20), as opposed to other similar disorders, including body dysmorphic disorder and hoarding disorder (WHO, 2025). It is important to be diagnosed early, although significant diagnostic delays affect a large number of individuals, leading to chronicity and functional impairment.</a:t>
            </a:r>
            <a:endParaRPr lang="en-GB" dirty="0">
              <a:effectLst/>
            </a:endParaRPr>
          </a:p>
          <a:p>
            <a:r>
              <a:rPr lang="en-GB" sz="5800" kern="1200" dirty="0">
                <a:solidFill>
                  <a:schemeClr val="tx1"/>
                </a:solidFill>
                <a:effectLst/>
                <a:latin typeface="+mn-lt"/>
                <a:ea typeface="+mn-ea"/>
                <a:cs typeface="+mn-cs"/>
              </a:rPr>
              <a:t> </a:t>
            </a:r>
            <a:endParaRPr lang="en-GB" dirty="0">
              <a:effectLst/>
            </a:endParaRPr>
          </a:p>
          <a:p>
            <a:r>
              <a:rPr lang="en-US" sz="5800" b="1" i="1" u="sng" kern="1200" dirty="0">
                <a:solidFill>
                  <a:schemeClr val="tx1"/>
                </a:solidFill>
                <a:effectLst/>
                <a:latin typeface="+mn-lt"/>
                <a:ea typeface="+mn-ea"/>
                <a:cs typeface="+mn-cs"/>
              </a:rPr>
              <a:t>Historical Perspectives and Treatments</a:t>
            </a:r>
            <a:endParaRPr lang="en-GB" sz="5800" b="1" i="1" kern="1200" dirty="0">
              <a:solidFill>
                <a:schemeClr val="tx1"/>
              </a:solidFill>
              <a:effectLst/>
              <a:latin typeface="+mn-lt"/>
              <a:ea typeface="+mn-ea"/>
              <a:cs typeface="+mn-cs"/>
            </a:endParaRPr>
          </a:p>
          <a:p>
            <a:r>
              <a:rPr lang="en-GB" sz="5800" kern="1200" dirty="0">
                <a:solidFill>
                  <a:schemeClr val="tx1"/>
                </a:solidFill>
                <a:effectLst/>
                <a:latin typeface="+mn-lt"/>
                <a:ea typeface="+mn-ea"/>
                <a:cs typeface="+mn-cs"/>
              </a:rPr>
              <a:t>Obsessive Compulsive Disorder (OCD) has historically been taken through a radical reclassification and reprocessed in its comprehension and therapy. Pierre Janet and Sigmund Freud characterised the OCD-like behaviours as psychodynamic (19th century) and described them as a symptom connected with unconscious conflicts and suppressed impulses (Stein et al., 2025). At this point, patients with obsessive or compulsive actions were frequently seen as weak morally, possessed, or weak-willed- all the indicators of the high level of religious and cultural interpretations (</a:t>
            </a:r>
            <a:r>
              <a:rPr lang="en-GB" sz="5800" kern="1200" dirty="0" err="1">
                <a:solidFill>
                  <a:schemeClr val="tx1"/>
                </a:solidFill>
                <a:effectLst/>
                <a:latin typeface="+mn-lt"/>
                <a:ea typeface="+mn-ea"/>
                <a:cs typeface="+mn-cs"/>
              </a:rPr>
              <a:t>Nicolini</a:t>
            </a:r>
            <a:r>
              <a:rPr lang="en-GB" sz="5800" kern="1200" dirty="0">
                <a:solidFill>
                  <a:schemeClr val="tx1"/>
                </a:solidFill>
                <a:effectLst/>
                <a:latin typeface="+mn-lt"/>
                <a:ea typeface="+mn-ea"/>
                <a:cs typeface="+mn-cs"/>
              </a:rPr>
              <a:t> et al., 2017). The past practice of care was mostly custodial with little therapeutic intervention or knowledge of underlying neurobiological mechanisms.</a:t>
            </a:r>
            <a:endParaRPr lang="en-GB" dirty="0">
              <a:effectLst/>
            </a:endParaRPr>
          </a:p>
          <a:p>
            <a:r>
              <a:rPr lang="en-GB" sz="5800" kern="1200" dirty="0">
                <a:solidFill>
                  <a:schemeClr val="tx1"/>
                </a:solidFill>
                <a:effectLst/>
                <a:latin typeface="+mn-lt"/>
                <a:ea typeface="+mn-ea"/>
                <a:cs typeface="+mn-cs"/>
              </a:rPr>
              <a:t>The mid-20th century was a turning point in the treatment, with the development of psychopharmacology. The management of OCD has been transformed with the introduction of tricyclic antidepressants like clomipramine and selective serotonin reuptake inhibitors (SSRIS), which address the problem of serotonergic dysfunction (Carmi et al., 2023). It was also during this period that OCD came to be considered as a separate diagnostic entity, and not a subset of anxiety or personality disorders. The development of classification systems like the Diagnostic and Statistical Manual of Mental Disorders (DSM) and the International Classification of Diseases (ICD) gradually narrowed down the scope of diagnoses. With the ICD-11, OCD is being included in the group of Obsessive-Compulsive and Related Disorders (6B20) and recognised as having neurobiological and behavioural premises (WHO, 2025).</a:t>
            </a:r>
            <a:endParaRPr lang="en-GB" dirty="0">
              <a:effectLst/>
            </a:endParaRPr>
          </a:p>
          <a:p>
            <a:r>
              <a:rPr lang="en-GB" sz="5800" kern="1200" dirty="0">
                <a:solidFill>
                  <a:schemeClr val="tx1"/>
                </a:solidFill>
                <a:effectLst/>
                <a:latin typeface="+mn-lt"/>
                <a:ea typeface="+mn-ea"/>
                <a:cs typeface="+mn-cs"/>
              </a:rPr>
              <a:t>The evolution of treatment persisted in the late 20th and early 21st century as cognitive-behavioural therapy (CBT) (especially Exposure and Response Prevention (ERP)), emerged as the gold-standard psychological intervention (Vieira, </a:t>
            </a:r>
            <a:r>
              <a:rPr lang="en-GB" sz="5800" kern="1200" dirty="0" err="1">
                <a:solidFill>
                  <a:schemeClr val="tx1"/>
                </a:solidFill>
                <a:effectLst/>
                <a:latin typeface="+mn-lt"/>
                <a:ea typeface="+mn-ea"/>
                <a:cs typeface="+mn-cs"/>
              </a:rPr>
              <a:t>n.d</a:t>
            </a:r>
            <a:r>
              <a:rPr lang="en-GB" sz="5800" kern="1200" dirty="0">
                <a:solidFill>
                  <a:schemeClr val="tx1"/>
                </a:solidFill>
                <a:effectLst/>
                <a:latin typeface="+mn-lt"/>
                <a:ea typeface="+mn-ea"/>
                <a:cs typeface="+mn-cs"/>
              </a:rPr>
              <a:t>). There was also the development of biological methods, including the use of serotonin reuptake inhibitors, augmentation methods, and, in extreme cases, neuromodulation methods, including deep brain stimulation (</a:t>
            </a:r>
            <a:r>
              <a:rPr lang="en-GB" sz="5800" kern="1200" dirty="0" err="1">
                <a:solidFill>
                  <a:schemeClr val="tx1"/>
                </a:solidFill>
                <a:effectLst/>
                <a:latin typeface="+mn-lt"/>
                <a:ea typeface="+mn-ea"/>
                <a:cs typeface="+mn-cs"/>
              </a:rPr>
              <a:t>Bakam</a:t>
            </a:r>
            <a:r>
              <a:rPr lang="en-GB" sz="5800" kern="1200" dirty="0">
                <a:solidFill>
                  <a:schemeClr val="tx1"/>
                </a:solidFill>
                <a:effectLst/>
                <a:latin typeface="+mn-lt"/>
                <a:ea typeface="+mn-ea"/>
                <a:cs typeface="+mn-cs"/>
              </a:rPr>
              <a:t>, 2025). Earlier interventions, like psychosurgical and electroconvulsive therapy, have all been substituted by evidence-based therapy.</a:t>
            </a:r>
            <a:endParaRPr lang="en-GB" dirty="0">
              <a:effectLst/>
            </a:endParaRPr>
          </a:p>
          <a:p>
            <a:r>
              <a:rPr lang="en-GB" sz="5800" kern="1200" dirty="0">
                <a:solidFill>
                  <a:schemeClr val="tx1"/>
                </a:solidFill>
                <a:effectLst/>
                <a:latin typeface="+mn-lt"/>
                <a:ea typeface="+mn-ea"/>
                <a:cs typeface="+mn-cs"/>
              </a:rPr>
              <a:t>Deinstitutionalisation and community mental health reforms socially and politically changed the manner in which care was provided in inpatient institutions to multidisciplinary community-based services, enhancing accessibility and limiting stigma (Hassan et al., 2024). However, cultural stigma and misunderstandings about OCD continue to exist throughout the world and tend to postpone diagnosis and treatment. The historical development of classification and societal attitudes toward people with OCD, which have, over time, resulted in moral condemnation, is reflected in the transformation of the field into a biopsychosocial understanding of mental illness.</a:t>
            </a:r>
            <a:endParaRPr lang="en-GB" dirty="0">
              <a:effectLst/>
            </a:endParaRPr>
          </a:p>
          <a:p>
            <a:r>
              <a:rPr lang="en-GB" sz="5800" kern="1200" dirty="0">
                <a:solidFill>
                  <a:schemeClr val="tx1"/>
                </a:solidFill>
                <a:effectLst/>
                <a:latin typeface="+mn-lt"/>
                <a:ea typeface="+mn-ea"/>
                <a:cs typeface="+mn-cs"/>
              </a:rPr>
              <a:t> </a:t>
            </a:r>
            <a:endParaRPr lang="en-GB" dirty="0">
              <a:effectLst/>
            </a:endParaRPr>
          </a:p>
          <a:p>
            <a:r>
              <a:rPr lang="en-US" sz="5800" b="1" i="1" u="sng" kern="1200" dirty="0">
                <a:solidFill>
                  <a:schemeClr val="tx1"/>
                </a:solidFill>
                <a:effectLst/>
                <a:latin typeface="+mn-lt"/>
                <a:ea typeface="+mn-ea"/>
                <a:cs typeface="+mn-cs"/>
              </a:rPr>
              <a:t>Current Services and Treatments</a:t>
            </a:r>
            <a:endParaRPr lang="en-GB" sz="5800" b="1" i="1" kern="1200" dirty="0">
              <a:solidFill>
                <a:schemeClr val="tx1"/>
              </a:solidFill>
              <a:effectLst/>
              <a:latin typeface="+mn-lt"/>
              <a:ea typeface="+mn-ea"/>
              <a:cs typeface="+mn-cs"/>
            </a:endParaRPr>
          </a:p>
          <a:p>
            <a:r>
              <a:rPr lang="en-GB" sz="5800" kern="1200" dirty="0">
                <a:solidFill>
                  <a:schemeClr val="tx1"/>
                </a:solidFill>
                <a:effectLst/>
                <a:latin typeface="+mn-lt"/>
                <a:ea typeface="+mn-ea"/>
                <a:cs typeface="+mn-cs"/>
              </a:rPr>
              <a:t>The modern service delivery of Obsessive Compulsive Disorder (OCD) has changed significantly, such that instead of receiving care at the institutions, it is now multidisciplinary and community-based. Existing services are traditionally comprised of such teams that consider the presence of psychiatrists (diagnosis and pharmacotherapy), clinical psychologists (Cognitive Behavioural Therapy with Exposure and Response Prevention), psychiatric nurses, social workers, occupational therapists, and peer-support specialists (Hassan et al., 2024). Neurological or neurosurgical specialists can be engaged in case of severe or treatment-resistant cases. Various wealthy nations have established specialised OCD units and intensive care programmes, such as residential and outpatient management of refractory cases (Stein et al., 2025).</a:t>
            </a:r>
            <a:endParaRPr lang="en-GB" dirty="0">
              <a:effectLst/>
            </a:endParaRPr>
          </a:p>
          <a:p>
            <a:r>
              <a:rPr lang="en-GB" sz="5800" kern="1200" dirty="0">
                <a:solidFill>
                  <a:schemeClr val="tx1"/>
                </a:solidFill>
                <a:effectLst/>
                <a:latin typeface="+mn-lt"/>
                <a:ea typeface="+mn-ea"/>
                <a:cs typeface="+mn-cs"/>
              </a:rPr>
              <a:t>Nevertheless, access to the world is very unequal. One of the largest multi-country studies claimed that only 19.8 percent of people with OCD received some type of treatment during the last year, with significant differences between high-income (40.5 percent) and low- and middle-income countries (7 percent) (Carmi et al., 2022). The barriers to help-seeking due to stigma, discrimination, and cultural barriers still persist, particularly in collectivist societies in which mental illness is misconceived (</a:t>
            </a:r>
            <a:r>
              <a:rPr lang="en-GB" sz="5800" kern="1200" dirty="0" err="1">
                <a:solidFill>
                  <a:schemeClr val="tx1"/>
                </a:solidFill>
                <a:effectLst/>
                <a:latin typeface="+mn-lt"/>
                <a:ea typeface="+mn-ea"/>
                <a:cs typeface="+mn-cs"/>
              </a:rPr>
              <a:t>Nicolini</a:t>
            </a:r>
            <a:r>
              <a:rPr lang="en-GB" sz="5800" kern="1200" dirty="0">
                <a:solidFill>
                  <a:schemeClr val="tx1"/>
                </a:solidFill>
                <a:effectLst/>
                <a:latin typeface="+mn-lt"/>
                <a:ea typeface="+mn-ea"/>
                <a:cs typeface="+mn-cs"/>
              </a:rPr>
              <a:t> et al., 2017). There are also Gender differences; women have a slightly higher prevalence and may have more significant social barriers to care access.</a:t>
            </a:r>
            <a:endParaRPr lang="en-GB" dirty="0">
              <a:effectLst/>
            </a:endParaRPr>
          </a:p>
          <a:p>
            <a:r>
              <a:rPr lang="en-GB" sz="5800" kern="1200" dirty="0">
                <a:solidFill>
                  <a:schemeClr val="tx1"/>
                </a:solidFill>
                <a:effectLst/>
                <a:latin typeface="+mn-lt"/>
                <a:ea typeface="+mn-ea"/>
                <a:cs typeface="+mn-cs"/>
              </a:rPr>
              <a:t>OCD is still managed using psychological therapy. Exposure and Response Prevention (ERP) and Cognitive Behavioural Therapy (CBT) are considered the gold-standard first-line therapy. A recent clinical trial proved that CBT/ERP reduces the symptoms significantly and, thus, has solid efficacy (</a:t>
            </a:r>
            <a:r>
              <a:rPr lang="en-GB" sz="5800" kern="1200" dirty="0" err="1">
                <a:solidFill>
                  <a:schemeClr val="tx1"/>
                </a:solidFill>
                <a:effectLst/>
                <a:latin typeface="+mn-lt"/>
                <a:ea typeface="+mn-ea"/>
                <a:cs typeface="+mn-cs"/>
              </a:rPr>
              <a:t>Gragnani</a:t>
            </a:r>
            <a:r>
              <a:rPr lang="en-GB" sz="5800" kern="1200" dirty="0">
                <a:solidFill>
                  <a:schemeClr val="tx1"/>
                </a:solidFill>
                <a:effectLst/>
                <a:latin typeface="+mn-lt"/>
                <a:ea typeface="+mn-ea"/>
                <a:cs typeface="+mn-cs"/>
              </a:rPr>
              <a:t> et al., 2022). A meta-analysis study conducted in 2024 also affirmed that psychological interventions have large effects on symptom reduction (Hedges’ g ≈ -1.14), but both variability in outcomes and follow-up data are still a problem (Wang et al., 2024). Serotonin reuptake inhibitors (SRIs), including fluoxetine and sertraline, are the initial drugs pharmacologically, although many responders to these drugs can partially add atypical antipsychotics. In the case of treatment-resistant ones, neuromodulation techniques, including deep brain stimulation and transcranial magnetic stimulation, are gaining more and more promise (</a:t>
            </a:r>
            <a:r>
              <a:rPr lang="en-GB" sz="5800" kern="1200" dirty="0" err="1">
                <a:solidFill>
                  <a:schemeClr val="tx1"/>
                </a:solidFill>
                <a:effectLst/>
                <a:latin typeface="+mn-lt"/>
                <a:ea typeface="+mn-ea"/>
                <a:cs typeface="+mn-cs"/>
              </a:rPr>
              <a:t>Roh</a:t>
            </a:r>
            <a:r>
              <a:rPr lang="en-GB" sz="5800" kern="1200" dirty="0">
                <a:solidFill>
                  <a:schemeClr val="tx1"/>
                </a:solidFill>
                <a:effectLst/>
                <a:latin typeface="+mn-lt"/>
                <a:ea typeface="+mn-ea"/>
                <a:cs typeface="+mn-cs"/>
              </a:rPr>
              <a:t> et al., 2023).</a:t>
            </a:r>
            <a:endParaRPr lang="en-GB" dirty="0">
              <a:effectLst/>
            </a:endParaRPr>
          </a:p>
          <a:p>
            <a:r>
              <a:rPr lang="en-GB" sz="5800" kern="1200" dirty="0">
                <a:solidFill>
                  <a:schemeClr val="tx1"/>
                </a:solidFill>
                <a:effectLst/>
                <a:latin typeface="+mn-lt"/>
                <a:ea typeface="+mn-ea"/>
                <a:cs typeface="+mn-cs"/>
              </a:rPr>
              <a:t>There are new digital CBT tools and smartphone-based interventions, and telehealth delivery frameworks that have become more accessible, in particular after COVID-19 (</a:t>
            </a:r>
            <a:r>
              <a:rPr lang="en-GB" sz="5800" kern="1200" dirty="0" err="1">
                <a:solidFill>
                  <a:schemeClr val="tx1"/>
                </a:solidFill>
                <a:effectLst/>
                <a:latin typeface="+mn-lt"/>
                <a:ea typeface="+mn-ea"/>
                <a:cs typeface="+mn-cs"/>
              </a:rPr>
              <a:t>Zhong</a:t>
            </a:r>
            <a:r>
              <a:rPr lang="en-GB" sz="5800" kern="1200" dirty="0">
                <a:solidFill>
                  <a:schemeClr val="tx1"/>
                </a:solidFill>
                <a:effectLst/>
                <a:latin typeface="+mn-lt"/>
                <a:ea typeface="+mn-ea"/>
                <a:cs typeface="+mn-cs"/>
              </a:rPr>
              <a:t> et al., 2023). The development of service is being more and more based on stepped-care and early intervention models, which incorporate mental health within the primary care system, and encourage culturally tailored, peer-led, and community-based services (Hassan et al., 2024). The policy frameworks, such as the WHO Mental Health Action Plan (20212030), highlight equality of access, reduction of stigma, and the need to have parity of esteem between mental and physical health. Although such improvements have been achieved, the lack of accessibility, cultural inclusivity, and long-term treatment outcomes is still significant and demands the continuation of policy and research focus.</a:t>
            </a:r>
            <a:endParaRPr lang="en-GB" dirty="0">
              <a:effectLst/>
            </a:endParaRPr>
          </a:p>
          <a:p>
            <a:r>
              <a:rPr lang="en-GB" sz="5800" kern="1200" dirty="0">
                <a:solidFill>
                  <a:schemeClr val="tx1"/>
                </a:solidFill>
                <a:effectLst/>
                <a:latin typeface="+mn-lt"/>
                <a:ea typeface="+mn-ea"/>
                <a:cs typeface="+mn-cs"/>
              </a:rPr>
              <a:t> </a:t>
            </a:r>
            <a:endParaRPr lang="en-GB" dirty="0">
              <a:effectLst/>
            </a:endParaRPr>
          </a:p>
          <a:p>
            <a:r>
              <a:rPr lang="en-US" sz="5800" b="1" i="1" u="sng" kern="1200" dirty="0">
                <a:solidFill>
                  <a:schemeClr val="tx1"/>
                </a:solidFill>
                <a:effectLst/>
                <a:latin typeface="+mn-lt"/>
                <a:ea typeface="+mn-ea"/>
                <a:cs typeface="+mn-cs"/>
              </a:rPr>
              <a:t>Recommendations for Future Policy &amp; Practice</a:t>
            </a:r>
            <a:endParaRPr lang="en-GB" sz="5800" b="1" i="1" kern="1200" dirty="0">
              <a:solidFill>
                <a:schemeClr val="tx1"/>
              </a:solidFill>
              <a:effectLst/>
              <a:latin typeface="+mn-lt"/>
              <a:ea typeface="+mn-ea"/>
              <a:cs typeface="+mn-cs"/>
            </a:endParaRPr>
          </a:p>
          <a:p>
            <a:r>
              <a:rPr lang="en-GB" sz="5800" kern="1200" dirty="0">
                <a:solidFill>
                  <a:schemeClr val="tx1"/>
                </a:solidFill>
                <a:effectLst/>
                <a:latin typeface="+mn-lt"/>
                <a:ea typeface="+mn-ea"/>
                <a:cs typeface="+mn-cs"/>
              </a:rPr>
              <a:t>In accordance with the analysed literature and analysis, some critical recommendations can be offered to the development of further policy and practice related to the management of Obsessive-Compulsive Disorder (OCD). First of all, detection and intervention at early stages should be given priority since OCD often starts during childhood or adolescence. The incorporation of screening and awareness programmes in schools and primary care might help to diagnose it earlier and make it less chronic (Hassan et al., 2024). Secondly, it is important to enhance access in low- and middle-income countries (LMICs). Having such low treatment rates (as low as 7 vs. 40 percent in high-income countries), the efforts should be on capacity building, training of the workforce, task-shifting, and developing tele-mental health and culturally-appropriate service models (Carmi et al., 2022).</a:t>
            </a:r>
            <a:endParaRPr lang="en-GB" dirty="0">
              <a:effectLst/>
            </a:endParaRPr>
          </a:p>
          <a:p>
            <a:r>
              <a:rPr lang="en-GB" sz="5800" kern="1200" dirty="0">
                <a:solidFill>
                  <a:schemeClr val="tx1"/>
                </a:solidFill>
                <a:effectLst/>
                <a:latin typeface="+mn-lt"/>
                <a:ea typeface="+mn-ea"/>
                <a:cs typeface="+mn-cs"/>
              </a:rPr>
              <a:t>Thirdly, it is necessary to decrease stigma and discrimination to promote help-seeking. Awareness of the community, professional training, and the involvement of lived-experience voices may create awareness and inclusion (</a:t>
            </a:r>
            <a:r>
              <a:rPr lang="en-GB" sz="5800" kern="1200" dirty="0" err="1">
                <a:solidFill>
                  <a:schemeClr val="tx1"/>
                </a:solidFill>
                <a:effectLst/>
                <a:latin typeface="+mn-lt"/>
                <a:ea typeface="+mn-ea"/>
                <a:cs typeface="+mn-cs"/>
              </a:rPr>
              <a:t>Nicolini</a:t>
            </a:r>
            <a:r>
              <a:rPr lang="en-GB" sz="5800" kern="1200" dirty="0">
                <a:solidFill>
                  <a:schemeClr val="tx1"/>
                </a:solidFill>
                <a:effectLst/>
                <a:latin typeface="+mn-lt"/>
                <a:ea typeface="+mn-ea"/>
                <a:cs typeface="+mn-cs"/>
              </a:rPr>
              <a:t> et al., 2017). Fourthly, it is essential to increase evidence-based psychosocial interventions, especially Cognitive Behavioural Therapy, with the Exposure and Response Prevention (CBT/ERP). Accessibility can be improved through increasing the therapist training, treatment fidelity, and establishment of digital or remote delivery (</a:t>
            </a:r>
            <a:r>
              <a:rPr lang="en-GB" sz="5800" kern="1200" dirty="0" err="1">
                <a:solidFill>
                  <a:schemeClr val="tx1"/>
                </a:solidFill>
                <a:effectLst/>
                <a:latin typeface="+mn-lt"/>
                <a:ea typeface="+mn-ea"/>
                <a:cs typeface="+mn-cs"/>
              </a:rPr>
              <a:t>Gragnani</a:t>
            </a:r>
            <a:r>
              <a:rPr lang="en-GB" sz="5800" kern="1200" dirty="0">
                <a:solidFill>
                  <a:schemeClr val="tx1"/>
                </a:solidFill>
                <a:effectLst/>
                <a:latin typeface="+mn-lt"/>
                <a:ea typeface="+mn-ea"/>
                <a:cs typeface="+mn-cs"/>
              </a:rPr>
              <a:t> et al., 2022).</a:t>
            </a:r>
            <a:endParaRPr lang="en-GB" dirty="0">
              <a:effectLst/>
            </a:endParaRPr>
          </a:p>
          <a:p>
            <a:r>
              <a:rPr lang="en-GB" sz="5800" kern="1200" dirty="0">
                <a:solidFill>
                  <a:schemeClr val="tx1"/>
                </a:solidFill>
                <a:effectLst/>
                <a:latin typeface="+mn-lt"/>
                <a:ea typeface="+mn-ea"/>
                <a:cs typeface="+mn-cs"/>
              </a:rPr>
              <a:t>Moreover, stepped-care and personalised approaches should be adopted, with the intensity being adjusted to the level of symptom severity and the introduction of new neuromodulation interventions in cases with resistance (</a:t>
            </a:r>
            <a:r>
              <a:rPr lang="en-GB" sz="5800" kern="1200" dirty="0" err="1">
                <a:solidFill>
                  <a:schemeClr val="tx1"/>
                </a:solidFill>
                <a:effectLst/>
                <a:latin typeface="+mn-lt"/>
                <a:ea typeface="+mn-ea"/>
                <a:cs typeface="+mn-cs"/>
              </a:rPr>
              <a:t>Roh</a:t>
            </a:r>
            <a:r>
              <a:rPr lang="en-GB" sz="5800" kern="1200" dirty="0">
                <a:solidFill>
                  <a:schemeClr val="tx1"/>
                </a:solidFill>
                <a:effectLst/>
                <a:latin typeface="+mn-lt"/>
                <a:ea typeface="+mn-ea"/>
                <a:cs typeface="+mn-cs"/>
              </a:rPr>
              <a:t> et al., 2023). Further investigation of genetic and neurobiological processes would help in the targeted treatment (Blanco-Vieira et al., 2023). Lastly, effective policy frameworks are needed to maintain the service infrastructure, incorporate mental health in primary care, and generate long-term outcomes to diminish inequalities. Together, these solutions will be able to increase the equity, access, and recovery in the long-term OCD.</a:t>
            </a:r>
            <a:endParaRPr lang="en-GB" dirty="0">
              <a:effectLst/>
            </a:endParaRPr>
          </a:p>
          <a:p>
            <a:r>
              <a:rPr lang="en-GB" sz="5800" kern="1200" dirty="0">
                <a:solidFill>
                  <a:schemeClr val="tx1"/>
                </a:solidFill>
                <a:effectLst/>
                <a:latin typeface="+mn-lt"/>
                <a:ea typeface="+mn-ea"/>
                <a:cs typeface="+mn-cs"/>
              </a:rPr>
              <a:t> </a:t>
            </a:r>
            <a:endParaRPr lang="en-GB" dirty="0">
              <a:effectLst/>
            </a:endParaRPr>
          </a:p>
          <a:p>
            <a:r>
              <a:rPr lang="en-US" sz="5800" b="1" i="1" u="sng" kern="1200" dirty="0">
                <a:solidFill>
                  <a:schemeClr val="tx1"/>
                </a:solidFill>
                <a:effectLst/>
                <a:latin typeface="+mn-lt"/>
                <a:ea typeface="+mn-ea"/>
                <a:cs typeface="+mn-cs"/>
              </a:rPr>
              <a:t>Conclusions</a:t>
            </a:r>
            <a:endParaRPr lang="en-GB" sz="5800" b="1" i="1" kern="1200" dirty="0">
              <a:solidFill>
                <a:schemeClr val="tx1"/>
              </a:solidFill>
              <a:effectLst/>
              <a:latin typeface="+mn-lt"/>
              <a:ea typeface="+mn-ea"/>
              <a:cs typeface="+mn-cs"/>
            </a:endParaRPr>
          </a:p>
          <a:p>
            <a:r>
              <a:rPr lang="en-GB" sz="5800" kern="1200" dirty="0">
                <a:solidFill>
                  <a:schemeClr val="tx1"/>
                </a:solidFill>
                <a:effectLst/>
                <a:latin typeface="+mn-lt"/>
                <a:ea typeface="+mn-ea"/>
                <a:cs typeface="+mn-cs"/>
              </a:rPr>
              <a:t>Obsessive Compulsive Disorder (OCD) is a highly common and disabling mental illness with a prevalence rate of about 1 to 3% of the world population, with a wide cross-national difference in prevalence and access to services. The way it is placed in ICD-11 Chapter 6 under the category of Obsessive-Compulsive and Related Disorders is an indication of advancement in the clarity and understanding of diagnosis. No longer seen as a historical misunderstanding and thus treated, at the very least, according to the moral or institutional paradigm, OCD has now been identified as a multi-factorial disease incorporating biological, psychological, and social determinants.</a:t>
            </a:r>
            <a:endParaRPr lang="en-GB" dirty="0">
              <a:effectLst/>
            </a:endParaRPr>
          </a:p>
          <a:p>
            <a:r>
              <a:rPr lang="en-GB" sz="5800" kern="1200" dirty="0">
                <a:solidFill>
                  <a:schemeClr val="tx1"/>
                </a:solidFill>
                <a:effectLst/>
                <a:latin typeface="+mn-lt"/>
                <a:ea typeface="+mn-ea"/>
                <a:cs typeface="+mn-cs"/>
              </a:rPr>
              <a:t>Recent interventions, including Cognitive Behavioural Therapy and Exposure and Response Prevention (CBT/ERP), serotonin reuptake inhibitors, and, in extreme cases, neuromodulation, are significant improvements. Nevertheless, inequalities continue to exist worldwide, with LMICs experiencing severe limitations in both access and stigma still being a very prevalent barrier to care. The recommendations are based on the principle of early intervention, equal access, and minimisation of stigma, the growth of evidence-based care, human resources expansion, and long-term follow-up.</a:t>
            </a:r>
            <a:endParaRPr lang="en-GB" dirty="0">
              <a:effectLst/>
            </a:endParaRPr>
          </a:p>
          <a:p>
            <a:r>
              <a:rPr lang="en-GB" sz="5800" kern="1200" dirty="0">
                <a:solidFill>
                  <a:schemeClr val="tx1"/>
                </a:solidFill>
                <a:effectLst/>
                <a:latin typeface="+mn-lt"/>
                <a:ea typeface="+mn-ea"/>
                <a:cs typeface="+mn-cs"/>
              </a:rPr>
              <a:t>In summation, the future of OCD management will be based on the incorporation of clinical excellence with social, cultural, and policy factors. An integrated, participatory, and evidence-based solution will be needed to enhance the results, minimise inequalities, and increase the quality of life of people living with OCD in the global community.</a:t>
            </a:r>
            <a:endParaRPr lang="en-GB" dirty="0">
              <a:effectLst/>
            </a:endParaRPr>
          </a:p>
          <a:p>
            <a:r>
              <a:rPr lang="en-GB" sz="5800" kern="1200" dirty="0">
                <a:solidFill>
                  <a:schemeClr val="tx1"/>
                </a:solidFill>
                <a:effectLst/>
                <a:latin typeface="+mn-lt"/>
                <a:ea typeface="+mn-ea"/>
                <a:cs typeface="+mn-cs"/>
              </a:rPr>
              <a:t> </a:t>
            </a:r>
            <a:endParaRPr lang="en-GB" dirty="0">
              <a:effectLst/>
            </a:endParaRPr>
          </a:p>
          <a:p>
            <a:r>
              <a:rPr lang="en-GB" sz="5800" kern="1200" dirty="0">
                <a:solidFill>
                  <a:schemeClr val="tx1"/>
                </a:solidFill>
                <a:effectLst/>
                <a:latin typeface="+mn-lt"/>
                <a:ea typeface="+mn-ea"/>
                <a:cs typeface="+mn-cs"/>
              </a:rPr>
              <a:t> </a:t>
            </a:r>
            <a:endParaRPr lang="en-GB" dirty="0">
              <a:effectLst/>
            </a:endParaRPr>
          </a:p>
          <a:p>
            <a:r>
              <a:rPr lang="en-GB" sz="5800" kern="1200" dirty="0">
                <a:solidFill>
                  <a:schemeClr val="tx1"/>
                </a:solidFill>
                <a:effectLst/>
                <a:latin typeface="+mn-lt"/>
                <a:ea typeface="+mn-ea"/>
                <a:cs typeface="+mn-cs"/>
              </a:rPr>
              <a:t> </a:t>
            </a:r>
            <a:endParaRPr lang="en-GB" dirty="0">
              <a:effectLst/>
            </a:endParaRPr>
          </a:p>
          <a:p>
            <a:r>
              <a:rPr lang="en-US" sz="5800" b="1" i="0" u="sng" kern="1200" dirty="0">
                <a:solidFill>
                  <a:schemeClr val="tx1"/>
                </a:solidFill>
                <a:effectLst/>
                <a:latin typeface="+mn-lt"/>
                <a:ea typeface="+mn-ea"/>
                <a:cs typeface="+mn-cs"/>
              </a:rPr>
              <a:t>References</a:t>
            </a:r>
            <a:endParaRPr lang="en-GB" sz="5800" b="1" i="1" kern="1200" dirty="0">
              <a:solidFill>
                <a:schemeClr val="tx1"/>
              </a:solidFill>
              <a:effectLst/>
              <a:latin typeface="+mn-lt"/>
              <a:ea typeface="+mn-ea"/>
              <a:cs typeface="+mn-cs"/>
            </a:endParaRPr>
          </a:p>
          <a:p>
            <a:r>
              <a:rPr lang="en-GB" sz="5800" kern="1200" dirty="0" err="1">
                <a:solidFill>
                  <a:schemeClr val="tx1"/>
                </a:solidFill>
                <a:effectLst/>
                <a:latin typeface="+mn-lt"/>
                <a:ea typeface="+mn-ea"/>
                <a:cs typeface="+mn-cs"/>
              </a:rPr>
              <a:t>Bakam</a:t>
            </a:r>
            <a:r>
              <a:rPr lang="en-GB" sz="5800" kern="1200" dirty="0">
                <a:solidFill>
                  <a:schemeClr val="tx1"/>
                </a:solidFill>
                <a:effectLst/>
                <a:latin typeface="+mn-lt"/>
                <a:ea typeface="+mn-ea"/>
                <a:cs typeface="+mn-cs"/>
              </a:rPr>
              <a:t>, A., 2025. Recent Advances in the Treatment of OCD.</a:t>
            </a:r>
            <a:endParaRPr lang="en-GB" dirty="0">
              <a:effectLst/>
            </a:endParaRPr>
          </a:p>
          <a:p>
            <a:r>
              <a:rPr lang="en-GB" sz="5800" kern="1200" dirty="0">
                <a:solidFill>
                  <a:schemeClr val="tx1"/>
                </a:solidFill>
                <a:effectLst/>
                <a:latin typeface="+mn-lt"/>
                <a:ea typeface="+mn-ea"/>
                <a:cs typeface="+mn-cs"/>
              </a:rPr>
              <a:t>Blanco-Vieira, T., </a:t>
            </a:r>
            <a:r>
              <a:rPr lang="en-GB" sz="5800" kern="1200" dirty="0" err="1">
                <a:solidFill>
                  <a:schemeClr val="tx1"/>
                </a:solidFill>
                <a:effectLst/>
                <a:latin typeface="+mn-lt"/>
                <a:ea typeface="+mn-ea"/>
                <a:cs typeface="+mn-cs"/>
              </a:rPr>
              <a:t>Radua</a:t>
            </a:r>
            <a:r>
              <a:rPr lang="en-GB" sz="5800" kern="1200" dirty="0">
                <a:solidFill>
                  <a:schemeClr val="tx1"/>
                </a:solidFill>
                <a:effectLst/>
                <a:latin typeface="+mn-lt"/>
                <a:ea typeface="+mn-ea"/>
                <a:cs typeface="+mn-cs"/>
              </a:rPr>
              <a:t>, J., Marcelino, L., Bloch, M., </a:t>
            </a:r>
            <a:r>
              <a:rPr lang="en-GB" sz="5800" kern="1200" dirty="0" err="1">
                <a:solidFill>
                  <a:schemeClr val="tx1"/>
                </a:solidFill>
                <a:effectLst/>
                <a:latin typeface="+mn-lt"/>
                <a:ea typeface="+mn-ea"/>
                <a:cs typeface="+mn-cs"/>
              </a:rPr>
              <a:t>Mataix</a:t>
            </a:r>
            <a:r>
              <a:rPr lang="en-GB" sz="5800" kern="1200" dirty="0">
                <a:solidFill>
                  <a:schemeClr val="tx1"/>
                </a:solidFill>
                <a:effectLst/>
                <a:latin typeface="+mn-lt"/>
                <a:ea typeface="+mn-ea"/>
                <a:cs typeface="+mn-cs"/>
              </a:rPr>
              <a:t>-Cols, D. and do </a:t>
            </a:r>
            <a:r>
              <a:rPr lang="en-GB" sz="5800" kern="1200" dirty="0" err="1">
                <a:solidFill>
                  <a:schemeClr val="tx1"/>
                </a:solidFill>
                <a:effectLst/>
                <a:latin typeface="+mn-lt"/>
                <a:ea typeface="+mn-ea"/>
                <a:cs typeface="+mn-cs"/>
              </a:rPr>
              <a:t>Rosário</a:t>
            </a:r>
            <a:r>
              <a:rPr lang="en-GB" sz="5800" kern="1200" dirty="0">
                <a:solidFill>
                  <a:schemeClr val="tx1"/>
                </a:solidFill>
                <a:effectLst/>
                <a:latin typeface="+mn-lt"/>
                <a:ea typeface="+mn-ea"/>
                <a:cs typeface="+mn-cs"/>
              </a:rPr>
              <a:t>, M.C., 2023. The genetic epidemiology of obsessive-compulsive disorder: a systematic review and meta-analysis. </a:t>
            </a:r>
            <a:r>
              <a:rPr lang="en-GB" i="1" dirty="0">
                <a:effectLst/>
              </a:rPr>
              <a:t>Translational psychiatry</a:t>
            </a:r>
            <a:r>
              <a:rPr lang="en-GB" dirty="0">
                <a:effectLst/>
              </a:rPr>
              <a:t>, </a:t>
            </a:r>
            <a:r>
              <a:rPr lang="en-GB" i="1" dirty="0">
                <a:effectLst/>
              </a:rPr>
              <a:t>13</a:t>
            </a:r>
            <a:r>
              <a:rPr lang="en-GB" dirty="0">
                <a:effectLst/>
              </a:rPr>
              <a:t>(1), p.230.</a:t>
            </a:r>
          </a:p>
          <a:p>
            <a:r>
              <a:rPr lang="en-GB" sz="5800" kern="1200" dirty="0" err="1">
                <a:solidFill>
                  <a:schemeClr val="tx1"/>
                </a:solidFill>
                <a:effectLst/>
                <a:latin typeface="+mn-lt"/>
                <a:ea typeface="+mn-ea"/>
                <a:cs typeface="+mn-cs"/>
              </a:rPr>
              <a:t>Burchi</a:t>
            </a:r>
            <a:r>
              <a:rPr lang="en-GB" sz="5800" kern="1200" dirty="0">
                <a:solidFill>
                  <a:schemeClr val="tx1"/>
                </a:solidFill>
                <a:effectLst/>
                <a:latin typeface="+mn-lt"/>
                <a:ea typeface="+mn-ea"/>
                <a:cs typeface="+mn-cs"/>
              </a:rPr>
              <a:t>, E. and </a:t>
            </a:r>
            <a:r>
              <a:rPr lang="en-GB" sz="5800" kern="1200" dirty="0" err="1">
                <a:solidFill>
                  <a:schemeClr val="tx1"/>
                </a:solidFill>
                <a:effectLst/>
                <a:latin typeface="+mn-lt"/>
                <a:ea typeface="+mn-ea"/>
                <a:cs typeface="+mn-cs"/>
              </a:rPr>
              <a:t>Pallanti</a:t>
            </a:r>
            <a:r>
              <a:rPr lang="en-GB" sz="5800" kern="1200" dirty="0">
                <a:solidFill>
                  <a:schemeClr val="tx1"/>
                </a:solidFill>
                <a:effectLst/>
                <a:latin typeface="+mn-lt"/>
                <a:ea typeface="+mn-ea"/>
                <a:cs typeface="+mn-cs"/>
              </a:rPr>
              <a:t>, S., 2019. Diagnostic issues in early-onset obsessive-compulsive disorder and their treatment implications. </a:t>
            </a:r>
            <a:r>
              <a:rPr lang="en-GB" i="1" dirty="0">
                <a:effectLst/>
              </a:rPr>
              <a:t>Current neuropharmacology</a:t>
            </a:r>
            <a:r>
              <a:rPr lang="en-GB" dirty="0">
                <a:effectLst/>
              </a:rPr>
              <a:t>, </a:t>
            </a:r>
            <a:r>
              <a:rPr lang="en-GB" i="1" dirty="0">
                <a:effectLst/>
              </a:rPr>
              <a:t>17</a:t>
            </a:r>
            <a:r>
              <a:rPr lang="en-GB" dirty="0">
                <a:effectLst/>
              </a:rPr>
              <a:t>(8), pp.672-680.</a:t>
            </a:r>
          </a:p>
          <a:p>
            <a:r>
              <a:rPr lang="en-GB" sz="5800" kern="1200" dirty="0">
                <a:solidFill>
                  <a:schemeClr val="tx1"/>
                </a:solidFill>
                <a:effectLst/>
                <a:latin typeface="+mn-lt"/>
                <a:ea typeface="+mn-ea"/>
                <a:cs typeface="+mn-cs"/>
              </a:rPr>
              <a:t>Carmi, L., </a:t>
            </a:r>
            <a:r>
              <a:rPr lang="en-GB" sz="5800" kern="1200" dirty="0" err="1">
                <a:solidFill>
                  <a:schemeClr val="tx1"/>
                </a:solidFill>
                <a:effectLst/>
                <a:latin typeface="+mn-lt"/>
                <a:ea typeface="+mn-ea"/>
                <a:cs typeface="+mn-cs"/>
              </a:rPr>
              <a:t>Brakoulias</a:t>
            </a:r>
            <a:r>
              <a:rPr lang="en-GB" sz="5800" kern="1200" dirty="0">
                <a:solidFill>
                  <a:schemeClr val="tx1"/>
                </a:solidFill>
                <a:effectLst/>
                <a:latin typeface="+mn-lt"/>
                <a:ea typeface="+mn-ea"/>
                <a:cs typeface="+mn-cs"/>
              </a:rPr>
              <a:t>, V., </a:t>
            </a:r>
            <a:r>
              <a:rPr lang="en-GB" sz="5800" kern="1200" dirty="0" err="1">
                <a:solidFill>
                  <a:schemeClr val="tx1"/>
                </a:solidFill>
                <a:effectLst/>
                <a:latin typeface="+mn-lt"/>
                <a:ea typeface="+mn-ea"/>
                <a:cs typeface="+mn-cs"/>
              </a:rPr>
              <a:t>Arush</a:t>
            </a:r>
            <a:r>
              <a:rPr lang="en-GB" sz="5800" kern="1200" dirty="0">
                <a:solidFill>
                  <a:schemeClr val="tx1"/>
                </a:solidFill>
                <a:effectLst/>
                <a:latin typeface="+mn-lt"/>
                <a:ea typeface="+mn-ea"/>
                <a:cs typeface="+mn-cs"/>
              </a:rPr>
              <a:t>, O.B., Cohen, H. and Zohar, J., 2022. A prospective clinical cohort-based study of the prevalence of OCD, obsessive compulsive and related disorders, and tics in families of patients with OCD. </a:t>
            </a:r>
            <a:r>
              <a:rPr lang="en-GB" i="1" dirty="0">
                <a:effectLst/>
              </a:rPr>
              <a:t>BMC psychiatry</a:t>
            </a:r>
            <a:r>
              <a:rPr lang="en-GB" dirty="0">
                <a:effectLst/>
              </a:rPr>
              <a:t>, </a:t>
            </a:r>
            <a:r>
              <a:rPr lang="en-GB" i="1" dirty="0">
                <a:effectLst/>
              </a:rPr>
              <a:t>22</a:t>
            </a:r>
            <a:r>
              <a:rPr lang="en-GB" dirty="0">
                <a:effectLst/>
              </a:rPr>
              <a:t>(1), p.190.</a:t>
            </a:r>
          </a:p>
          <a:p>
            <a:r>
              <a:rPr lang="en-GB" sz="5800" kern="1200" dirty="0">
                <a:solidFill>
                  <a:schemeClr val="tx1"/>
                </a:solidFill>
                <a:effectLst/>
                <a:latin typeface="+mn-lt"/>
                <a:ea typeface="+mn-ea"/>
                <a:cs typeface="+mn-cs"/>
              </a:rPr>
              <a:t>Du </a:t>
            </a:r>
            <a:r>
              <a:rPr lang="en-GB" sz="5800" kern="1200" dirty="0" err="1">
                <a:solidFill>
                  <a:schemeClr val="tx1"/>
                </a:solidFill>
                <a:effectLst/>
                <a:latin typeface="+mn-lt"/>
                <a:ea typeface="+mn-ea"/>
                <a:cs typeface="+mn-cs"/>
              </a:rPr>
              <a:t>Mortier</a:t>
            </a:r>
            <a:r>
              <a:rPr lang="en-GB" sz="5800" kern="1200" dirty="0">
                <a:solidFill>
                  <a:schemeClr val="tx1"/>
                </a:solidFill>
                <a:effectLst/>
                <a:latin typeface="+mn-lt"/>
                <a:ea typeface="+mn-ea"/>
                <a:cs typeface="+mn-cs"/>
              </a:rPr>
              <a:t>, J.A., </a:t>
            </a:r>
            <a:r>
              <a:rPr lang="en-GB" sz="5800" kern="1200" dirty="0" err="1">
                <a:solidFill>
                  <a:schemeClr val="tx1"/>
                </a:solidFill>
                <a:effectLst/>
                <a:latin typeface="+mn-lt"/>
                <a:ea typeface="+mn-ea"/>
                <a:cs typeface="+mn-cs"/>
              </a:rPr>
              <a:t>Remmerswaal</a:t>
            </a:r>
            <a:r>
              <a:rPr lang="en-GB" sz="5800" kern="1200" dirty="0">
                <a:solidFill>
                  <a:schemeClr val="tx1"/>
                </a:solidFill>
                <a:effectLst/>
                <a:latin typeface="+mn-lt"/>
                <a:ea typeface="+mn-ea"/>
                <a:cs typeface="+mn-cs"/>
              </a:rPr>
              <a:t>, K.C., </a:t>
            </a:r>
            <a:r>
              <a:rPr lang="en-GB" sz="5800" kern="1200" dirty="0" err="1">
                <a:solidFill>
                  <a:schemeClr val="tx1"/>
                </a:solidFill>
                <a:effectLst/>
                <a:latin typeface="+mn-lt"/>
                <a:ea typeface="+mn-ea"/>
                <a:cs typeface="+mn-cs"/>
              </a:rPr>
              <a:t>Batelaan</a:t>
            </a:r>
            <a:r>
              <a:rPr lang="en-GB" sz="5800" kern="1200" dirty="0">
                <a:solidFill>
                  <a:schemeClr val="tx1"/>
                </a:solidFill>
                <a:effectLst/>
                <a:latin typeface="+mn-lt"/>
                <a:ea typeface="+mn-ea"/>
                <a:cs typeface="+mn-cs"/>
              </a:rPr>
              <a:t>, N.M., </a:t>
            </a:r>
            <a:r>
              <a:rPr lang="en-GB" sz="5800" kern="1200" dirty="0" err="1">
                <a:solidFill>
                  <a:schemeClr val="tx1"/>
                </a:solidFill>
                <a:effectLst/>
                <a:latin typeface="+mn-lt"/>
                <a:ea typeface="+mn-ea"/>
                <a:cs typeface="+mn-cs"/>
              </a:rPr>
              <a:t>Visser</a:t>
            </a:r>
            <a:r>
              <a:rPr lang="en-GB" sz="5800" kern="1200" dirty="0">
                <a:solidFill>
                  <a:schemeClr val="tx1"/>
                </a:solidFill>
                <a:effectLst/>
                <a:latin typeface="+mn-lt"/>
                <a:ea typeface="+mn-ea"/>
                <a:cs typeface="+mn-cs"/>
              </a:rPr>
              <a:t>, H.A., </a:t>
            </a:r>
            <a:r>
              <a:rPr lang="en-GB" sz="5800" kern="1200" dirty="0" err="1">
                <a:solidFill>
                  <a:schemeClr val="tx1"/>
                </a:solidFill>
                <a:effectLst/>
                <a:latin typeface="+mn-lt"/>
                <a:ea typeface="+mn-ea"/>
                <a:cs typeface="+mn-cs"/>
              </a:rPr>
              <a:t>Twisk</a:t>
            </a:r>
            <a:r>
              <a:rPr lang="en-GB" sz="5800" kern="1200" dirty="0">
                <a:solidFill>
                  <a:schemeClr val="tx1"/>
                </a:solidFill>
                <a:effectLst/>
                <a:latin typeface="+mn-lt"/>
                <a:ea typeface="+mn-ea"/>
                <a:cs typeface="+mn-cs"/>
              </a:rPr>
              <a:t>, J.W., Van </a:t>
            </a:r>
            <a:r>
              <a:rPr lang="en-GB" sz="5800" kern="1200" dirty="0" err="1">
                <a:solidFill>
                  <a:schemeClr val="tx1"/>
                </a:solidFill>
                <a:effectLst/>
                <a:latin typeface="+mn-lt"/>
                <a:ea typeface="+mn-ea"/>
                <a:cs typeface="+mn-cs"/>
              </a:rPr>
              <a:t>Oppen</a:t>
            </a:r>
            <a:r>
              <a:rPr lang="en-GB" sz="5800" kern="1200" dirty="0">
                <a:solidFill>
                  <a:schemeClr val="tx1"/>
                </a:solidFill>
                <a:effectLst/>
                <a:latin typeface="+mn-lt"/>
                <a:ea typeface="+mn-ea"/>
                <a:cs typeface="+mn-cs"/>
              </a:rPr>
              <a:t>, P. and Van </a:t>
            </a:r>
            <a:r>
              <a:rPr lang="en-GB" sz="5800" kern="1200" dirty="0" err="1">
                <a:solidFill>
                  <a:schemeClr val="tx1"/>
                </a:solidFill>
                <a:effectLst/>
                <a:latin typeface="+mn-lt"/>
                <a:ea typeface="+mn-ea"/>
                <a:cs typeface="+mn-cs"/>
              </a:rPr>
              <a:t>Balkom</a:t>
            </a:r>
            <a:r>
              <a:rPr lang="en-GB" sz="5800" kern="1200" dirty="0">
                <a:solidFill>
                  <a:schemeClr val="tx1"/>
                </a:solidFill>
                <a:effectLst/>
                <a:latin typeface="+mn-lt"/>
                <a:ea typeface="+mn-ea"/>
                <a:cs typeface="+mn-cs"/>
              </a:rPr>
              <a:t>, A.J., 2021. Predictors of Intensive treatment in patients with obsessive-compulsive disorder. </a:t>
            </a:r>
            <a:r>
              <a:rPr lang="en-GB" i="1" dirty="0">
                <a:effectLst/>
              </a:rPr>
              <a:t>Frontiers in Psychiatry</a:t>
            </a:r>
            <a:r>
              <a:rPr lang="en-GB" dirty="0">
                <a:effectLst/>
              </a:rPr>
              <a:t>, </a:t>
            </a:r>
            <a:r>
              <a:rPr lang="en-GB" i="1" dirty="0">
                <a:effectLst/>
              </a:rPr>
              <a:t>12</a:t>
            </a:r>
            <a:r>
              <a:rPr lang="en-GB" dirty="0">
                <a:effectLst/>
              </a:rPr>
              <a:t>, p.659401.</a:t>
            </a:r>
          </a:p>
          <a:p>
            <a:r>
              <a:rPr lang="en-GB" sz="5800" kern="1200" dirty="0" err="1">
                <a:solidFill>
                  <a:schemeClr val="tx1"/>
                </a:solidFill>
                <a:effectLst/>
                <a:latin typeface="+mn-lt"/>
                <a:ea typeface="+mn-ea"/>
                <a:cs typeface="+mn-cs"/>
              </a:rPr>
              <a:t>Facchini</a:t>
            </a:r>
            <a:r>
              <a:rPr lang="en-GB" sz="5800" kern="1200" dirty="0">
                <a:solidFill>
                  <a:schemeClr val="tx1"/>
                </a:solidFill>
                <a:effectLst/>
                <a:latin typeface="+mn-lt"/>
                <a:ea typeface="+mn-ea"/>
                <a:cs typeface="+mn-cs"/>
              </a:rPr>
              <a:t>, S., </a:t>
            </a:r>
            <a:r>
              <a:rPr lang="en-GB" sz="5800" kern="1200" dirty="0" err="1">
                <a:solidFill>
                  <a:schemeClr val="tx1"/>
                </a:solidFill>
                <a:effectLst/>
                <a:latin typeface="+mn-lt"/>
                <a:ea typeface="+mn-ea"/>
                <a:cs typeface="+mn-cs"/>
              </a:rPr>
              <a:t>Favaretto</a:t>
            </a:r>
            <a:r>
              <a:rPr lang="en-GB" sz="5800" kern="1200" dirty="0">
                <a:solidFill>
                  <a:schemeClr val="tx1"/>
                </a:solidFill>
                <a:effectLst/>
                <a:latin typeface="+mn-lt"/>
                <a:ea typeface="+mn-ea"/>
                <a:cs typeface="+mn-cs"/>
              </a:rPr>
              <a:t>, C., </a:t>
            </a:r>
            <a:r>
              <a:rPr lang="en-GB" sz="5800" kern="1200" dirty="0" err="1">
                <a:solidFill>
                  <a:schemeClr val="tx1"/>
                </a:solidFill>
                <a:effectLst/>
                <a:latin typeface="+mn-lt"/>
                <a:ea typeface="+mn-ea"/>
                <a:cs typeface="+mn-cs"/>
              </a:rPr>
              <a:t>Castellaro</a:t>
            </a:r>
            <a:r>
              <a:rPr lang="en-GB" sz="5800" kern="1200" dirty="0">
                <a:solidFill>
                  <a:schemeClr val="tx1"/>
                </a:solidFill>
                <a:effectLst/>
                <a:latin typeface="+mn-lt"/>
                <a:ea typeface="+mn-ea"/>
                <a:cs typeface="+mn-cs"/>
              </a:rPr>
              <a:t>, M., </a:t>
            </a:r>
            <a:r>
              <a:rPr lang="en-GB" sz="5800" kern="1200" dirty="0" err="1">
                <a:solidFill>
                  <a:schemeClr val="tx1"/>
                </a:solidFill>
                <a:effectLst/>
                <a:latin typeface="+mn-lt"/>
                <a:ea typeface="+mn-ea"/>
                <a:cs typeface="+mn-cs"/>
              </a:rPr>
              <a:t>Zangrossi</a:t>
            </a:r>
            <a:r>
              <a:rPr lang="en-GB" sz="5800" kern="1200" dirty="0">
                <a:solidFill>
                  <a:schemeClr val="tx1"/>
                </a:solidFill>
                <a:effectLst/>
                <a:latin typeface="+mn-lt"/>
                <a:ea typeface="+mn-ea"/>
                <a:cs typeface="+mn-cs"/>
              </a:rPr>
              <a:t>, A., </a:t>
            </a:r>
            <a:r>
              <a:rPr lang="en-GB" sz="5800" kern="1200" dirty="0" err="1">
                <a:solidFill>
                  <a:schemeClr val="tx1"/>
                </a:solidFill>
                <a:effectLst/>
                <a:latin typeface="+mn-lt"/>
                <a:ea typeface="+mn-ea"/>
                <a:cs typeface="+mn-cs"/>
              </a:rPr>
              <a:t>Zannin</a:t>
            </a:r>
            <a:r>
              <a:rPr lang="en-GB" sz="5800" kern="1200" dirty="0">
                <a:solidFill>
                  <a:schemeClr val="tx1"/>
                </a:solidFill>
                <a:effectLst/>
                <a:latin typeface="+mn-lt"/>
                <a:ea typeface="+mn-ea"/>
                <a:cs typeface="+mn-cs"/>
              </a:rPr>
              <a:t>, M., </a:t>
            </a:r>
            <a:r>
              <a:rPr lang="en-GB" sz="5800" kern="1200" dirty="0" err="1">
                <a:solidFill>
                  <a:schemeClr val="tx1"/>
                </a:solidFill>
                <a:effectLst/>
                <a:latin typeface="+mn-lt"/>
                <a:ea typeface="+mn-ea"/>
                <a:cs typeface="+mn-cs"/>
              </a:rPr>
              <a:t>Bisogno</a:t>
            </a:r>
            <a:r>
              <a:rPr lang="en-GB" sz="5800" kern="1200" dirty="0">
                <a:solidFill>
                  <a:schemeClr val="tx1"/>
                </a:solidFill>
                <a:effectLst/>
                <a:latin typeface="+mn-lt"/>
                <a:ea typeface="+mn-ea"/>
                <a:cs typeface="+mn-cs"/>
              </a:rPr>
              <a:t>, A.L., </a:t>
            </a:r>
            <a:r>
              <a:rPr lang="en-GB" sz="5800" kern="1200" dirty="0" err="1">
                <a:solidFill>
                  <a:schemeClr val="tx1"/>
                </a:solidFill>
                <a:effectLst/>
                <a:latin typeface="+mn-lt"/>
                <a:ea typeface="+mn-ea"/>
                <a:cs typeface="+mn-cs"/>
              </a:rPr>
              <a:t>Baro</a:t>
            </a:r>
            <a:r>
              <a:rPr lang="en-GB" sz="5800" kern="1200" dirty="0">
                <a:solidFill>
                  <a:schemeClr val="tx1"/>
                </a:solidFill>
                <a:effectLst/>
                <a:latin typeface="+mn-lt"/>
                <a:ea typeface="+mn-ea"/>
                <a:cs typeface="+mn-cs"/>
              </a:rPr>
              <a:t>, V., </a:t>
            </a:r>
            <a:r>
              <a:rPr lang="en-GB" sz="5800" kern="1200" dirty="0" err="1">
                <a:solidFill>
                  <a:schemeClr val="tx1"/>
                </a:solidFill>
                <a:effectLst/>
                <a:latin typeface="+mn-lt"/>
                <a:ea typeface="+mn-ea"/>
                <a:cs typeface="+mn-cs"/>
              </a:rPr>
              <a:t>Anglani</a:t>
            </a:r>
            <a:r>
              <a:rPr lang="en-GB" sz="5800" kern="1200" dirty="0">
                <a:solidFill>
                  <a:schemeClr val="tx1"/>
                </a:solidFill>
                <a:effectLst/>
                <a:latin typeface="+mn-lt"/>
                <a:ea typeface="+mn-ea"/>
                <a:cs typeface="+mn-cs"/>
              </a:rPr>
              <a:t>, M.G., </a:t>
            </a:r>
            <a:r>
              <a:rPr lang="en-GB" sz="5800" kern="1200" dirty="0" err="1">
                <a:solidFill>
                  <a:schemeClr val="tx1"/>
                </a:solidFill>
                <a:effectLst/>
                <a:latin typeface="+mn-lt"/>
                <a:ea typeface="+mn-ea"/>
                <a:cs typeface="+mn-cs"/>
              </a:rPr>
              <a:t>Vallesi</a:t>
            </a:r>
            <a:r>
              <a:rPr lang="en-GB" sz="5800" kern="1200" dirty="0">
                <a:solidFill>
                  <a:schemeClr val="tx1"/>
                </a:solidFill>
                <a:effectLst/>
                <a:latin typeface="+mn-lt"/>
                <a:ea typeface="+mn-ea"/>
                <a:cs typeface="+mn-cs"/>
              </a:rPr>
              <a:t>, A., </a:t>
            </a:r>
            <a:r>
              <a:rPr lang="en-GB" sz="5800" kern="1200" dirty="0" err="1">
                <a:solidFill>
                  <a:schemeClr val="tx1"/>
                </a:solidFill>
                <a:effectLst/>
                <a:latin typeface="+mn-lt"/>
                <a:ea typeface="+mn-ea"/>
                <a:cs typeface="+mn-cs"/>
              </a:rPr>
              <a:t>Baracchini</a:t>
            </a:r>
            <a:r>
              <a:rPr lang="en-GB" sz="5800" kern="1200" dirty="0">
                <a:solidFill>
                  <a:schemeClr val="tx1"/>
                </a:solidFill>
                <a:effectLst/>
                <a:latin typeface="+mn-lt"/>
                <a:ea typeface="+mn-ea"/>
                <a:cs typeface="+mn-cs"/>
              </a:rPr>
              <a:t>, C. and </a:t>
            </a:r>
            <a:r>
              <a:rPr lang="en-GB" sz="5800" kern="1200" dirty="0" err="1">
                <a:solidFill>
                  <a:schemeClr val="tx1"/>
                </a:solidFill>
                <a:effectLst/>
                <a:latin typeface="+mn-lt"/>
                <a:ea typeface="+mn-ea"/>
                <a:cs typeface="+mn-cs"/>
              </a:rPr>
              <a:t>D'Avella</a:t>
            </a:r>
            <a:r>
              <a:rPr lang="en-GB" sz="5800" kern="1200" dirty="0">
                <a:solidFill>
                  <a:schemeClr val="tx1"/>
                </a:solidFill>
                <a:effectLst/>
                <a:latin typeface="+mn-lt"/>
                <a:ea typeface="+mn-ea"/>
                <a:cs typeface="+mn-cs"/>
              </a:rPr>
              <a:t>, D., 2023. A common low dimensional structure of cognitive impairment in stroke and brain </a:t>
            </a:r>
            <a:r>
              <a:rPr lang="en-GB" sz="5800" kern="1200" dirty="0" err="1">
                <a:solidFill>
                  <a:schemeClr val="tx1"/>
                </a:solidFill>
                <a:effectLst/>
                <a:latin typeface="+mn-lt"/>
                <a:ea typeface="+mn-ea"/>
                <a:cs typeface="+mn-cs"/>
              </a:rPr>
              <a:t>tumors</a:t>
            </a:r>
            <a:r>
              <a:rPr lang="en-GB" sz="5800" kern="1200" dirty="0">
                <a:solidFill>
                  <a:schemeClr val="tx1"/>
                </a:solidFill>
                <a:effectLst/>
                <a:latin typeface="+mn-lt"/>
                <a:ea typeface="+mn-ea"/>
                <a:cs typeface="+mn-cs"/>
              </a:rPr>
              <a:t>. </a:t>
            </a:r>
            <a:r>
              <a:rPr lang="en-GB" i="1" dirty="0" err="1">
                <a:effectLst/>
              </a:rPr>
              <a:t>NeuroImage</a:t>
            </a:r>
            <a:r>
              <a:rPr lang="en-GB" i="1" dirty="0">
                <a:effectLst/>
              </a:rPr>
              <a:t>: Clinical</a:t>
            </a:r>
            <a:r>
              <a:rPr lang="en-GB" dirty="0">
                <a:effectLst/>
              </a:rPr>
              <a:t>, </a:t>
            </a:r>
            <a:r>
              <a:rPr lang="en-GB" i="1" dirty="0">
                <a:effectLst/>
              </a:rPr>
              <a:t>40</a:t>
            </a:r>
            <a:r>
              <a:rPr lang="en-GB" dirty="0">
                <a:effectLst/>
              </a:rPr>
              <a:t>, p.103518.</a:t>
            </a:r>
          </a:p>
          <a:p>
            <a:r>
              <a:rPr lang="en-GB" sz="5800" kern="1200" dirty="0" err="1">
                <a:solidFill>
                  <a:schemeClr val="tx1"/>
                </a:solidFill>
                <a:effectLst/>
                <a:latin typeface="+mn-lt"/>
                <a:ea typeface="+mn-ea"/>
                <a:cs typeface="+mn-cs"/>
              </a:rPr>
              <a:t>Gragnani</a:t>
            </a:r>
            <a:r>
              <a:rPr lang="en-GB" sz="5800" kern="1200" dirty="0">
                <a:solidFill>
                  <a:schemeClr val="tx1"/>
                </a:solidFill>
                <a:effectLst/>
                <a:latin typeface="+mn-lt"/>
                <a:ea typeface="+mn-ea"/>
                <a:cs typeface="+mn-cs"/>
              </a:rPr>
              <a:t>, A., </a:t>
            </a:r>
            <a:r>
              <a:rPr lang="en-GB" sz="5800" kern="1200" dirty="0" err="1">
                <a:solidFill>
                  <a:schemeClr val="tx1"/>
                </a:solidFill>
                <a:effectLst/>
                <a:latin typeface="+mn-lt"/>
                <a:ea typeface="+mn-ea"/>
                <a:cs typeface="+mn-cs"/>
              </a:rPr>
              <a:t>Zaccari</a:t>
            </a:r>
            <a:r>
              <a:rPr lang="en-GB" sz="5800" kern="1200" dirty="0">
                <a:solidFill>
                  <a:schemeClr val="tx1"/>
                </a:solidFill>
                <a:effectLst/>
                <a:latin typeface="+mn-lt"/>
                <a:ea typeface="+mn-ea"/>
                <a:cs typeface="+mn-cs"/>
              </a:rPr>
              <a:t>, V., </a:t>
            </a:r>
            <a:r>
              <a:rPr lang="en-GB" sz="5800" kern="1200" dirty="0" err="1">
                <a:solidFill>
                  <a:schemeClr val="tx1"/>
                </a:solidFill>
                <a:effectLst/>
                <a:latin typeface="+mn-lt"/>
                <a:ea typeface="+mn-ea"/>
                <a:cs typeface="+mn-cs"/>
              </a:rPr>
              <a:t>Femia</a:t>
            </a:r>
            <a:r>
              <a:rPr lang="en-GB" sz="5800" kern="1200" dirty="0">
                <a:solidFill>
                  <a:schemeClr val="tx1"/>
                </a:solidFill>
                <a:effectLst/>
                <a:latin typeface="+mn-lt"/>
                <a:ea typeface="+mn-ea"/>
                <a:cs typeface="+mn-cs"/>
              </a:rPr>
              <a:t>, G., Pellegrini, V., </a:t>
            </a:r>
            <a:r>
              <a:rPr lang="en-GB" sz="5800" kern="1200" dirty="0" err="1">
                <a:solidFill>
                  <a:schemeClr val="tx1"/>
                </a:solidFill>
                <a:effectLst/>
                <a:latin typeface="+mn-lt"/>
                <a:ea typeface="+mn-ea"/>
                <a:cs typeface="+mn-cs"/>
              </a:rPr>
              <a:t>Tenore</a:t>
            </a:r>
            <a:r>
              <a:rPr lang="en-GB" sz="5800" kern="1200" dirty="0">
                <a:solidFill>
                  <a:schemeClr val="tx1"/>
                </a:solidFill>
                <a:effectLst/>
                <a:latin typeface="+mn-lt"/>
                <a:ea typeface="+mn-ea"/>
                <a:cs typeface="+mn-cs"/>
              </a:rPr>
              <a:t>, K., </a:t>
            </a:r>
            <a:r>
              <a:rPr lang="en-GB" sz="5800" kern="1200" dirty="0" err="1">
                <a:solidFill>
                  <a:schemeClr val="tx1"/>
                </a:solidFill>
                <a:effectLst/>
                <a:latin typeface="+mn-lt"/>
                <a:ea typeface="+mn-ea"/>
                <a:cs typeface="+mn-cs"/>
              </a:rPr>
              <a:t>Fadda</a:t>
            </a:r>
            <a:r>
              <a:rPr lang="en-GB" sz="5800" kern="1200" dirty="0">
                <a:solidFill>
                  <a:schemeClr val="tx1"/>
                </a:solidFill>
                <a:effectLst/>
                <a:latin typeface="+mn-lt"/>
                <a:ea typeface="+mn-ea"/>
                <a:cs typeface="+mn-cs"/>
              </a:rPr>
              <a:t>, S., </a:t>
            </a:r>
            <a:r>
              <a:rPr lang="en-GB" sz="5800" kern="1200" dirty="0" err="1">
                <a:solidFill>
                  <a:schemeClr val="tx1"/>
                </a:solidFill>
                <a:effectLst/>
                <a:latin typeface="+mn-lt"/>
                <a:ea typeface="+mn-ea"/>
                <a:cs typeface="+mn-cs"/>
              </a:rPr>
              <a:t>Luppino</a:t>
            </a:r>
            <a:r>
              <a:rPr lang="en-GB" sz="5800" kern="1200" dirty="0">
                <a:solidFill>
                  <a:schemeClr val="tx1"/>
                </a:solidFill>
                <a:effectLst/>
                <a:latin typeface="+mn-lt"/>
                <a:ea typeface="+mn-ea"/>
                <a:cs typeface="+mn-cs"/>
              </a:rPr>
              <a:t>, O.I., </a:t>
            </a:r>
            <a:r>
              <a:rPr lang="en-GB" sz="5800" kern="1200" dirty="0" err="1">
                <a:solidFill>
                  <a:schemeClr val="tx1"/>
                </a:solidFill>
                <a:effectLst/>
                <a:latin typeface="+mn-lt"/>
                <a:ea typeface="+mn-ea"/>
                <a:cs typeface="+mn-cs"/>
              </a:rPr>
              <a:t>Basile</a:t>
            </a:r>
            <a:r>
              <a:rPr lang="en-GB" sz="5800" kern="1200" dirty="0">
                <a:solidFill>
                  <a:schemeClr val="tx1"/>
                </a:solidFill>
                <a:effectLst/>
                <a:latin typeface="+mn-lt"/>
                <a:ea typeface="+mn-ea"/>
                <a:cs typeface="+mn-cs"/>
              </a:rPr>
              <a:t>, B., </a:t>
            </a:r>
            <a:r>
              <a:rPr lang="en-GB" sz="5800" kern="1200" dirty="0" err="1">
                <a:solidFill>
                  <a:schemeClr val="tx1"/>
                </a:solidFill>
                <a:effectLst/>
                <a:latin typeface="+mn-lt"/>
                <a:ea typeface="+mn-ea"/>
                <a:cs typeface="+mn-cs"/>
              </a:rPr>
              <a:t>Cosentino</a:t>
            </a:r>
            <a:r>
              <a:rPr lang="en-GB" sz="5800" kern="1200" dirty="0">
                <a:solidFill>
                  <a:schemeClr val="tx1"/>
                </a:solidFill>
                <a:effectLst/>
                <a:latin typeface="+mn-lt"/>
                <a:ea typeface="+mn-ea"/>
                <a:cs typeface="+mn-cs"/>
              </a:rPr>
              <a:t>, T., </a:t>
            </a:r>
            <a:r>
              <a:rPr lang="en-GB" sz="5800" kern="1200" dirty="0" err="1">
                <a:solidFill>
                  <a:schemeClr val="tx1"/>
                </a:solidFill>
                <a:effectLst/>
                <a:latin typeface="+mn-lt"/>
                <a:ea typeface="+mn-ea"/>
                <a:cs typeface="+mn-cs"/>
              </a:rPr>
              <a:t>Perdighe</a:t>
            </a:r>
            <a:r>
              <a:rPr lang="en-GB" sz="5800" kern="1200" dirty="0">
                <a:solidFill>
                  <a:schemeClr val="tx1"/>
                </a:solidFill>
                <a:effectLst/>
                <a:latin typeface="+mn-lt"/>
                <a:ea typeface="+mn-ea"/>
                <a:cs typeface="+mn-cs"/>
              </a:rPr>
              <a:t>, C. and Romano, G., 2022. Cognitive–</a:t>
            </a:r>
            <a:r>
              <a:rPr lang="en-GB" sz="5800" kern="1200" dirty="0" err="1">
                <a:solidFill>
                  <a:schemeClr val="tx1"/>
                </a:solidFill>
                <a:effectLst/>
                <a:latin typeface="+mn-lt"/>
                <a:ea typeface="+mn-ea"/>
                <a:cs typeface="+mn-cs"/>
              </a:rPr>
              <a:t>behavioral</a:t>
            </a:r>
            <a:r>
              <a:rPr lang="en-GB" sz="5800" kern="1200" dirty="0">
                <a:solidFill>
                  <a:schemeClr val="tx1"/>
                </a:solidFill>
                <a:effectLst/>
                <a:latin typeface="+mn-lt"/>
                <a:ea typeface="+mn-ea"/>
                <a:cs typeface="+mn-cs"/>
              </a:rPr>
              <a:t> treatment of obsessive–compulsive disorder: The results of a naturalistic outcomes study. </a:t>
            </a:r>
            <a:r>
              <a:rPr lang="en-GB" i="1" dirty="0">
                <a:effectLst/>
              </a:rPr>
              <a:t>Journal of clinical medicine</a:t>
            </a:r>
            <a:r>
              <a:rPr lang="en-GB" dirty="0">
                <a:effectLst/>
              </a:rPr>
              <a:t>, </a:t>
            </a:r>
            <a:r>
              <a:rPr lang="en-GB" i="1" dirty="0">
                <a:effectLst/>
              </a:rPr>
              <a:t>11</a:t>
            </a:r>
            <a:r>
              <a:rPr lang="en-GB" dirty="0">
                <a:effectLst/>
              </a:rPr>
              <a:t>(10), p.2762.</a:t>
            </a:r>
          </a:p>
          <a:p>
            <a:r>
              <a:rPr lang="en-GB" sz="5800" kern="1200" dirty="0">
                <a:solidFill>
                  <a:schemeClr val="tx1"/>
                </a:solidFill>
                <a:effectLst/>
                <a:latin typeface="+mn-lt"/>
                <a:ea typeface="+mn-ea"/>
                <a:cs typeface="+mn-cs"/>
              </a:rPr>
              <a:t>Hassan, W., El Hayek, S., de </a:t>
            </a:r>
            <a:r>
              <a:rPr lang="en-GB" sz="5800" kern="1200" dirty="0" err="1">
                <a:solidFill>
                  <a:schemeClr val="tx1"/>
                </a:solidFill>
                <a:effectLst/>
                <a:latin typeface="+mn-lt"/>
                <a:ea typeface="+mn-ea"/>
                <a:cs typeface="+mn-cs"/>
              </a:rPr>
              <a:t>Filippis</a:t>
            </a:r>
            <a:r>
              <a:rPr lang="en-GB" sz="5800" kern="1200" dirty="0">
                <a:solidFill>
                  <a:schemeClr val="tx1"/>
                </a:solidFill>
                <a:effectLst/>
                <a:latin typeface="+mn-lt"/>
                <a:ea typeface="+mn-ea"/>
                <a:cs typeface="+mn-cs"/>
              </a:rPr>
              <a:t>, R., Eid, M., Hassan, S. and </a:t>
            </a:r>
            <a:r>
              <a:rPr lang="en-GB" sz="5800" kern="1200" dirty="0" err="1">
                <a:solidFill>
                  <a:schemeClr val="tx1"/>
                </a:solidFill>
                <a:effectLst/>
                <a:latin typeface="+mn-lt"/>
                <a:ea typeface="+mn-ea"/>
                <a:cs typeface="+mn-cs"/>
              </a:rPr>
              <a:t>Shalbafan</a:t>
            </a:r>
            <a:r>
              <a:rPr lang="en-GB" sz="5800" kern="1200" dirty="0">
                <a:solidFill>
                  <a:schemeClr val="tx1"/>
                </a:solidFill>
                <a:effectLst/>
                <a:latin typeface="+mn-lt"/>
                <a:ea typeface="+mn-ea"/>
                <a:cs typeface="+mn-cs"/>
              </a:rPr>
              <a:t>, M., 2024. Variations in obsessive compulsive disorder symptomatology across cultural dimensions. </a:t>
            </a:r>
            <a:r>
              <a:rPr lang="en-GB" i="1" dirty="0">
                <a:effectLst/>
              </a:rPr>
              <a:t>Frontiers in Psychiatry</a:t>
            </a:r>
            <a:r>
              <a:rPr lang="en-GB" dirty="0">
                <a:effectLst/>
              </a:rPr>
              <a:t>, </a:t>
            </a:r>
            <a:r>
              <a:rPr lang="en-GB" i="1" dirty="0">
                <a:effectLst/>
              </a:rPr>
              <a:t>15</a:t>
            </a:r>
            <a:r>
              <a:rPr lang="en-GB" dirty="0">
                <a:effectLst/>
              </a:rPr>
              <a:t>, p.1329748.</a:t>
            </a:r>
          </a:p>
          <a:p>
            <a:r>
              <a:rPr lang="en-GB" sz="5800" kern="1200" dirty="0" err="1">
                <a:solidFill>
                  <a:schemeClr val="tx1"/>
                </a:solidFill>
                <a:effectLst/>
                <a:latin typeface="+mn-lt"/>
                <a:ea typeface="+mn-ea"/>
                <a:cs typeface="+mn-cs"/>
              </a:rPr>
              <a:t>Mahjani</a:t>
            </a:r>
            <a:r>
              <a:rPr lang="en-GB" sz="5800" kern="1200" dirty="0">
                <a:solidFill>
                  <a:schemeClr val="tx1"/>
                </a:solidFill>
                <a:effectLst/>
                <a:latin typeface="+mn-lt"/>
                <a:ea typeface="+mn-ea"/>
                <a:cs typeface="+mn-cs"/>
              </a:rPr>
              <a:t>, B., </a:t>
            </a:r>
            <a:r>
              <a:rPr lang="en-GB" sz="5800" kern="1200" dirty="0" err="1">
                <a:solidFill>
                  <a:schemeClr val="tx1"/>
                </a:solidFill>
                <a:effectLst/>
                <a:latin typeface="+mn-lt"/>
                <a:ea typeface="+mn-ea"/>
                <a:cs typeface="+mn-cs"/>
              </a:rPr>
              <a:t>Bey</a:t>
            </a:r>
            <a:r>
              <a:rPr lang="en-GB" sz="5800" kern="1200" dirty="0">
                <a:solidFill>
                  <a:schemeClr val="tx1"/>
                </a:solidFill>
                <a:effectLst/>
                <a:latin typeface="+mn-lt"/>
                <a:ea typeface="+mn-ea"/>
                <a:cs typeface="+mn-cs"/>
              </a:rPr>
              <a:t>, K., </a:t>
            </a:r>
            <a:r>
              <a:rPr lang="en-GB" sz="5800" kern="1200" dirty="0" err="1">
                <a:solidFill>
                  <a:schemeClr val="tx1"/>
                </a:solidFill>
                <a:effectLst/>
                <a:latin typeface="+mn-lt"/>
                <a:ea typeface="+mn-ea"/>
                <a:cs typeface="+mn-cs"/>
              </a:rPr>
              <a:t>Boberg</a:t>
            </a:r>
            <a:r>
              <a:rPr lang="en-GB" sz="5800" kern="1200" dirty="0">
                <a:solidFill>
                  <a:schemeClr val="tx1"/>
                </a:solidFill>
                <a:effectLst/>
                <a:latin typeface="+mn-lt"/>
                <a:ea typeface="+mn-ea"/>
                <a:cs typeface="+mn-cs"/>
              </a:rPr>
              <a:t>, J. and Burton, C., 2021. Genetics of obsessive-compulsive disorder. </a:t>
            </a:r>
            <a:r>
              <a:rPr lang="en-GB" i="1" dirty="0">
                <a:effectLst/>
              </a:rPr>
              <a:t>Psychological medicine</a:t>
            </a:r>
            <a:r>
              <a:rPr lang="en-GB" dirty="0">
                <a:effectLst/>
              </a:rPr>
              <a:t>, </a:t>
            </a:r>
            <a:r>
              <a:rPr lang="en-GB" i="1" dirty="0">
                <a:effectLst/>
              </a:rPr>
              <a:t>51</a:t>
            </a:r>
            <a:r>
              <a:rPr lang="en-GB" dirty="0">
                <a:effectLst/>
              </a:rPr>
              <a:t>(13), pp.2247-2259.</a:t>
            </a:r>
          </a:p>
          <a:p>
            <a:r>
              <a:rPr lang="en-GB" sz="5800" kern="1200" dirty="0" err="1">
                <a:solidFill>
                  <a:schemeClr val="tx1"/>
                </a:solidFill>
                <a:effectLst/>
                <a:latin typeface="+mn-lt"/>
                <a:ea typeface="+mn-ea"/>
                <a:cs typeface="+mn-cs"/>
              </a:rPr>
              <a:t>Nicolini</a:t>
            </a:r>
            <a:r>
              <a:rPr lang="en-GB" sz="5800" kern="1200" dirty="0">
                <a:solidFill>
                  <a:schemeClr val="tx1"/>
                </a:solidFill>
                <a:effectLst/>
                <a:latin typeface="+mn-lt"/>
                <a:ea typeface="+mn-ea"/>
                <a:cs typeface="+mn-cs"/>
              </a:rPr>
              <a:t>, H., </a:t>
            </a:r>
            <a:r>
              <a:rPr lang="en-GB" sz="5800" kern="1200" dirty="0" err="1">
                <a:solidFill>
                  <a:schemeClr val="tx1"/>
                </a:solidFill>
                <a:effectLst/>
                <a:latin typeface="+mn-lt"/>
                <a:ea typeface="+mn-ea"/>
                <a:cs typeface="+mn-cs"/>
              </a:rPr>
              <a:t>Salin-Pascual</a:t>
            </a:r>
            <a:r>
              <a:rPr lang="en-GB" sz="5800" kern="1200" dirty="0">
                <a:solidFill>
                  <a:schemeClr val="tx1"/>
                </a:solidFill>
                <a:effectLst/>
                <a:latin typeface="+mn-lt"/>
                <a:ea typeface="+mn-ea"/>
                <a:cs typeface="+mn-cs"/>
              </a:rPr>
              <a:t>, R., Cabrera, B. and </a:t>
            </a:r>
            <a:r>
              <a:rPr lang="en-GB" sz="5800" kern="1200" dirty="0" err="1">
                <a:solidFill>
                  <a:schemeClr val="tx1"/>
                </a:solidFill>
                <a:effectLst/>
                <a:latin typeface="+mn-lt"/>
                <a:ea typeface="+mn-ea"/>
                <a:cs typeface="+mn-cs"/>
              </a:rPr>
              <a:t>Lanzagorta</a:t>
            </a:r>
            <a:r>
              <a:rPr lang="en-GB" sz="5800" kern="1200" dirty="0">
                <a:solidFill>
                  <a:schemeClr val="tx1"/>
                </a:solidFill>
                <a:effectLst/>
                <a:latin typeface="+mn-lt"/>
                <a:ea typeface="+mn-ea"/>
                <a:cs typeface="+mn-cs"/>
              </a:rPr>
              <a:t>, N., 2017. Influence of culture in obsessive-compulsive disorder and its treatment. </a:t>
            </a:r>
            <a:r>
              <a:rPr lang="en-GB" i="1" dirty="0">
                <a:effectLst/>
              </a:rPr>
              <a:t>Current psychiatry reviews</a:t>
            </a:r>
            <a:r>
              <a:rPr lang="en-GB" dirty="0">
                <a:effectLst/>
              </a:rPr>
              <a:t>, </a:t>
            </a:r>
            <a:r>
              <a:rPr lang="en-GB" i="1" dirty="0">
                <a:effectLst/>
              </a:rPr>
              <a:t>13</a:t>
            </a:r>
            <a:r>
              <a:rPr lang="en-GB" dirty="0">
                <a:effectLst/>
              </a:rPr>
              <a:t>(4), pp.285-292.</a:t>
            </a:r>
          </a:p>
          <a:p>
            <a:r>
              <a:rPr lang="en-GB" sz="5800" kern="1200" dirty="0">
                <a:solidFill>
                  <a:schemeClr val="tx1"/>
                </a:solidFill>
                <a:effectLst/>
                <a:latin typeface="+mn-lt"/>
                <a:ea typeface="+mn-ea"/>
                <a:cs typeface="+mn-cs"/>
              </a:rPr>
              <a:t>Ren, X., 2024. Mechanism of compulsive </a:t>
            </a:r>
            <a:r>
              <a:rPr lang="en-GB" sz="5800" kern="1200" dirty="0" err="1">
                <a:solidFill>
                  <a:schemeClr val="tx1"/>
                </a:solidFill>
                <a:effectLst/>
                <a:latin typeface="+mn-lt"/>
                <a:ea typeface="+mn-ea"/>
                <a:cs typeface="+mn-cs"/>
              </a:rPr>
              <a:t>behavior</a:t>
            </a:r>
            <a:r>
              <a:rPr lang="en-GB" sz="5800" kern="1200" dirty="0">
                <a:solidFill>
                  <a:schemeClr val="tx1"/>
                </a:solidFill>
                <a:effectLst/>
                <a:latin typeface="+mn-lt"/>
                <a:ea typeface="+mn-ea"/>
                <a:cs typeface="+mn-cs"/>
              </a:rPr>
              <a:t> formation: An approach to the regulation of malignant emotions due to cognitive dissonance. </a:t>
            </a:r>
            <a:r>
              <a:rPr lang="en-GB" i="1" dirty="0">
                <a:effectLst/>
              </a:rPr>
              <a:t>Applied &amp; Educational Psychology</a:t>
            </a:r>
            <a:r>
              <a:rPr lang="en-GB" dirty="0">
                <a:effectLst/>
              </a:rPr>
              <a:t>, </a:t>
            </a:r>
            <a:r>
              <a:rPr lang="en-GB" i="1" dirty="0">
                <a:effectLst/>
              </a:rPr>
              <a:t>5</a:t>
            </a:r>
            <a:r>
              <a:rPr lang="en-GB" dirty="0">
                <a:effectLst/>
              </a:rPr>
              <a:t>(3), pp.164-169.</a:t>
            </a:r>
          </a:p>
          <a:p>
            <a:r>
              <a:rPr lang="en-GB" sz="5800" kern="1200" dirty="0" err="1">
                <a:solidFill>
                  <a:schemeClr val="tx1"/>
                </a:solidFill>
                <a:effectLst/>
                <a:latin typeface="+mn-lt"/>
                <a:ea typeface="+mn-ea"/>
                <a:cs typeface="+mn-cs"/>
              </a:rPr>
              <a:t>Roh</a:t>
            </a:r>
            <a:r>
              <a:rPr lang="en-GB" sz="5800" kern="1200" dirty="0">
                <a:solidFill>
                  <a:schemeClr val="tx1"/>
                </a:solidFill>
                <a:effectLst/>
                <a:latin typeface="+mn-lt"/>
                <a:ea typeface="+mn-ea"/>
                <a:cs typeface="+mn-cs"/>
              </a:rPr>
              <a:t>, D., Jang, K.W. and Kim, C.H., 2023. Clinical advances in treatment strategies for obsessive-compulsive disorder in adults. </a:t>
            </a:r>
            <a:r>
              <a:rPr lang="en-GB" i="1" dirty="0">
                <a:effectLst/>
              </a:rPr>
              <a:t>Clinical Psychopharmacology and Neuroscience</a:t>
            </a:r>
            <a:r>
              <a:rPr lang="en-GB" dirty="0">
                <a:effectLst/>
              </a:rPr>
              <a:t>, </a:t>
            </a:r>
            <a:r>
              <a:rPr lang="en-GB" i="1" dirty="0">
                <a:effectLst/>
              </a:rPr>
              <a:t>21</a:t>
            </a:r>
            <a:r>
              <a:rPr lang="en-GB" dirty="0">
                <a:effectLst/>
              </a:rPr>
              <a:t>(4), p.676.</a:t>
            </a:r>
          </a:p>
          <a:p>
            <a:r>
              <a:rPr lang="en-GB" sz="5800" kern="1200" dirty="0">
                <a:solidFill>
                  <a:schemeClr val="tx1"/>
                </a:solidFill>
                <a:effectLst/>
                <a:latin typeface="+mn-lt"/>
                <a:ea typeface="+mn-ea"/>
                <a:cs typeface="+mn-cs"/>
              </a:rPr>
              <a:t>Stein, D.J., </a:t>
            </a:r>
            <a:r>
              <a:rPr lang="en-GB" sz="5800" kern="1200" dirty="0" err="1">
                <a:solidFill>
                  <a:schemeClr val="tx1"/>
                </a:solidFill>
                <a:effectLst/>
                <a:latin typeface="+mn-lt"/>
                <a:ea typeface="+mn-ea"/>
                <a:cs typeface="+mn-cs"/>
              </a:rPr>
              <a:t>Ruscio</a:t>
            </a:r>
            <a:r>
              <a:rPr lang="en-GB" sz="5800" kern="1200" dirty="0">
                <a:solidFill>
                  <a:schemeClr val="tx1"/>
                </a:solidFill>
                <a:effectLst/>
                <a:latin typeface="+mn-lt"/>
                <a:ea typeface="+mn-ea"/>
                <a:cs typeface="+mn-cs"/>
              </a:rPr>
              <a:t>, A.M., </a:t>
            </a:r>
            <a:r>
              <a:rPr lang="en-GB" sz="5800" kern="1200" dirty="0" err="1">
                <a:solidFill>
                  <a:schemeClr val="tx1"/>
                </a:solidFill>
                <a:effectLst/>
                <a:latin typeface="+mn-lt"/>
                <a:ea typeface="+mn-ea"/>
                <a:cs typeface="+mn-cs"/>
              </a:rPr>
              <a:t>Altwaijri</a:t>
            </a:r>
            <a:r>
              <a:rPr lang="en-GB" sz="5800" kern="1200" dirty="0">
                <a:solidFill>
                  <a:schemeClr val="tx1"/>
                </a:solidFill>
                <a:effectLst/>
                <a:latin typeface="+mn-lt"/>
                <a:ea typeface="+mn-ea"/>
                <a:cs typeface="+mn-cs"/>
              </a:rPr>
              <a:t>, Y., Chiu, W.T., Sampson, N.A., Aguilar-</a:t>
            </a:r>
            <a:r>
              <a:rPr lang="en-GB" sz="5800" kern="1200" dirty="0" err="1">
                <a:solidFill>
                  <a:schemeClr val="tx1"/>
                </a:solidFill>
                <a:effectLst/>
                <a:latin typeface="+mn-lt"/>
                <a:ea typeface="+mn-ea"/>
                <a:cs typeface="+mn-cs"/>
              </a:rPr>
              <a:t>Gaxiola</a:t>
            </a:r>
            <a:r>
              <a:rPr lang="en-GB" sz="5800" kern="1200" dirty="0">
                <a:solidFill>
                  <a:schemeClr val="tx1"/>
                </a:solidFill>
                <a:effectLst/>
                <a:latin typeface="+mn-lt"/>
                <a:ea typeface="+mn-ea"/>
                <a:cs typeface="+mn-cs"/>
              </a:rPr>
              <a:t>, S., Al-</a:t>
            </a:r>
            <a:r>
              <a:rPr lang="en-GB" sz="5800" kern="1200" dirty="0" err="1">
                <a:solidFill>
                  <a:schemeClr val="tx1"/>
                </a:solidFill>
                <a:effectLst/>
                <a:latin typeface="+mn-lt"/>
                <a:ea typeface="+mn-ea"/>
                <a:cs typeface="+mn-cs"/>
              </a:rPr>
              <a:t>Hamzawi</a:t>
            </a:r>
            <a:r>
              <a:rPr lang="en-GB" sz="5800" kern="1200" dirty="0">
                <a:solidFill>
                  <a:schemeClr val="tx1"/>
                </a:solidFill>
                <a:effectLst/>
                <a:latin typeface="+mn-lt"/>
                <a:ea typeface="+mn-ea"/>
                <a:cs typeface="+mn-cs"/>
              </a:rPr>
              <a:t>, A., Alonso, J., </a:t>
            </a:r>
            <a:r>
              <a:rPr lang="en-GB" sz="5800" kern="1200" dirty="0" err="1">
                <a:solidFill>
                  <a:schemeClr val="tx1"/>
                </a:solidFill>
                <a:effectLst/>
                <a:latin typeface="+mn-lt"/>
                <a:ea typeface="+mn-ea"/>
                <a:cs typeface="+mn-cs"/>
              </a:rPr>
              <a:t>Chardoul</a:t>
            </a:r>
            <a:r>
              <a:rPr lang="en-GB" sz="5800" kern="1200" dirty="0">
                <a:solidFill>
                  <a:schemeClr val="tx1"/>
                </a:solidFill>
                <a:effectLst/>
                <a:latin typeface="+mn-lt"/>
                <a:ea typeface="+mn-ea"/>
                <a:cs typeface="+mn-cs"/>
              </a:rPr>
              <a:t>, S., </a:t>
            </a:r>
            <a:r>
              <a:rPr lang="en-GB" sz="5800" kern="1200" dirty="0" err="1">
                <a:solidFill>
                  <a:schemeClr val="tx1"/>
                </a:solidFill>
                <a:effectLst/>
                <a:latin typeface="+mn-lt"/>
                <a:ea typeface="+mn-ea"/>
                <a:cs typeface="+mn-cs"/>
              </a:rPr>
              <a:t>Gureje</a:t>
            </a:r>
            <a:r>
              <a:rPr lang="en-GB" sz="5800" kern="1200" dirty="0">
                <a:solidFill>
                  <a:schemeClr val="tx1"/>
                </a:solidFill>
                <a:effectLst/>
                <a:latin typeface="+mn-lt"/>
                <a:ea typeface="+mn-ea"/>
                <a:cs typeface="+mn-cs"/>
              </a:rPr>
              <a:t>, O. and Hu, C., 2025. Obsessive-compulsive disorder in the World Mental Health surveys. </a:t>
            </a:r>
            <a:r>
              <a:rPr lang="en-GB" i="1" dirty="0">
                <a:effectLst/>
              </a:rPr>
              <a:t>BMC medicine</a:t>
            </a:r>
            <a:r>
              <a:rPr lang="en-GB" dirty="0">
                <a:effectLst/>
              </a:rPr>
              <a:t>, </a:t>
            </a:r>
            <a:r>
              <a:rPr lang="en-GB" i="1" dirty="0">
                <a:effectLst/>
              </a:rPr>
              <a:t>23</a:t>
            </a:r>
            <a:r>
              <a:rPr lang="en-GB" dirty="0">
                <a:effectLst/>
              </a:rPr>
              <a:t>(1), p.416.</a:t>
            </a:r>
          </a:p>
          <a:p>
            <a:r>
              <a:rPr lang="en-GB" sz="5800" kern="1200" dirty="0">
                <a:solidFill>
                  <a:schemeClr val="tx1"/>
                </a:solidFill>
                <a:effectLst/>
                <a:latin typeface="+mn-lt"/>
                <a:ea typeface="+mn-ea"/>
                <a:cs typeface="+mn-cs"/>
              </a:rPr>
              <a:t>Vieira, F.F.P., Cognitive-</a:t>
            </a:r>
            <a:r>
              <a:rPr lang="en-GB" sz="5800" kern="1200" dirty="0" err="1">
                <a:solidFill>
                  <a:schemeClr val="tx1"/>
                </a:solidFill>
                <a:effectLst/>
                <a:latin typeface="+mn-lt"/>
                <a:ea typeface="+mn-ea"/>
                <a:cs typeface="+mn-cs"/>
              </a:rPr>
              <a:t>Behavioral</a:t>
            </a:r>
            <a:r>
              <a:rPr lang="en-GB" sz="5800" kern="1200" dirty="0">
                <a:solidFill>
                  <a:schemeClr val="tx1"/>
                </a:solidFill>
                <a:effectLst/>
                <a:latin typeface="+mn-lt"/>
                <a:ea typeface="+mn-ea"/>
                <a:cs typeface="+mn-cs"/>
              </a:rPr>
              <a:t> Therapy for Obsessive-Compulsive Disorder: A Comprehensive Synthesis of the Evidence.</a:t>
            </a:r>
            <a:endParaRPr lang="en-GB" dirty="0">
              <a:effectLst/>
            </a:endParaRPr>
          </a:p>
          <a:p>
            <a:r>
              <a:rPr lang="en-GB" sz="5800" kern="1200" dirty="0">
                <a:solidFill>
                  <a:schemeClr val="tx1"/>
                </a:solidFill>
                <a:effectLst/>
                <a:latin typeface="+mn-lt"/>
                <a:ea typeface="+mn-ea"/>
                <a:cs typeface="+mn-cs"/>
              </a:rPr>
              <a:t>Wang, Y., Miguel, C., </a:t>
            </a:r>
            <a:r>
              <a:rPr lang="en-GB" sz="5800" kern="1200" dirty="0" err="1">
                <a:solidFill>
                  <a:schemeClr val="tx1"/>
                </a:solidFill>
                <a:effectLst/>
                <a:latin typeface="+mn-lt"/>
                <a:ea typeface="+mn-ea"/>
                <a:cs typeface="+mn-cs"/>
              </a:rPr>
              <a:t>Ciharova</a:t>
            </a:r>
            <a:r>
              <a:rPr lang="en-GB" sz="5800" kern="1200" dirty="0">
                <a:solidFill>
                  <a:schemeClr val="tx1"/>
                </a:solidFill>
                <a:effectLst/>
                <a:latin typeface="+mn-lt"/>
                <a:ea typeface="+mn-ea"/>
                <a:cs typeface="+mn-cs"/>
              </a:rPr>
              <a:t>, M., </a:t>
            </a:r>
            <a:r>
              <a:rPr lang="en-GB" sz="5800" kern="1200" dirty="0" err="1">
                <a:solidFill>
                  <a:schemeClr val="tx1"/>
                </a:solidFill>
                <a:effectLst/>
                <a:latin typeface="+mn-lt"/>
                <a:ea typeface="+mn-ea"/>
                <a:cs typeface="+mn-cs"/>
              </a:rPr>
              <a:t>Amarnath</a:t>
            </a:r>
            <a:r>
              <a:rPr lang="en-GB" sz="5800" kern="1200" dirty="0">
                <a:solidFill>
                  <a:schemeClr val="tx1"/>
                </a:solidFill>
                <a:effectLst/>
                <a:latin typeface="+mn-lt"/>
                <a:ea typeface="+mn-ea"/>
                <a:cs typeface="+mn-cs"/>
              </a:rPr>
              <a:t>, A., Lin, J., Zhao, R., </a:t>
            </a:r>
            <a:r>
              <a:rPr lang="en-GB" sz="5800" kern="1200" dirty="0" err="1">
                <a:solidFill>
                  <a:schemeClr val="tx1"/>
                </a:solidFill>
                <a:effectLst/>
                <a:latin typeface="+mn-lt"/>
                <a:ea typeface="+mn-ea"/>
                <a:cs typeface="+mn-cs"/>
              </a:rPr>
              <a:t>Toffolo</a:t>
            </a:r>
            <a:r>
              <a:rPr lang="en-GB" sz="5800" kern="1200" dirty="0">
                <a:solidFill>
                  <a:schemeClr val="tx1"/>
                </a:solidFill>
                <a:effectLst/>
                <a:latin typeface="+mn-lt"/>
                <a:ea typeface="+mn-ea"/>
                <a:cs typeface="+mn-cs"/>
              </a:rPr>
              <a:t>, M.B., </a:t>
            </a:r>
            <a:r>
              <a:rPr lang="en-GB" sz="5800" kern="1200" dirty="0" err="1">
                <a:solidFill>
                  <a:schemeClr val="tx1"/>
                </a:solidFill>
                <a:effectLst/>
                <a:latin typeface="+mn-lt"/>
                <a:ea typeface="+mn-ea"/>
                <a:cs typeface="+mn-cs"/>
              </a:rPr>
              <a:t>Struijs</a:t>
            </a:r>
            <a:r>
              <a:rPr lang="en-GB" sz="5800" kern="1200" dirty="0">
                <a:solidFill>
                  <a:schemeClr val="tx1"/>
                </a:solidFill>
                <a:effectLst/>
                <a:latin typeface="+mn-lt"/>
                <a:ea typeface="+mn-ea"/>
                <a:cs typeface="+mn-cs"/>
              </a:rPr>
              <a:t>, S.Y., De Wit, L.M. and </a:t>
            </a:r>
            <a:r>
              <a:rPr lang="en-GB" sz="5800" kern="1200" dirty="0" err="1">
                <a:solidFill>
                  <a:schemeClr val="tx1"/>
                </a:solidFill>
                <a:effectLst/>
                <a:latin typeface="+mn-lt"/>
                <a:ea typeface="+mn-ea"/>
                <a:cs typeface="+mn-cs"/>
              </a:rPr>
              <a:t>Cuijpers</a:t>
            </a:r>
            <a:r>
              <a:rPr lang="en-GB" sz="5800" kern="1200" dirty="0">
                <a:solidFill>
                  <a:schemeClr val="tx1"/>
                </a:solidFill>
                <a:effectLst/>
                <a:latin typeface="+mn-lt"/>
                <a:ea typeface="+mn-ea"/>
                <a:cs typeface="+mn-cs"/>
              </a:rPr>
              <a:t>, P., 2024. The effectiveness of psychological treatments for obsessive-compulsive disorders: a meta-analysis of randomized controlled trials published over last 30 years. </a:t>
            </a:r>
            <a:r>
              <a:rPr lang="en-GB" i="1" dirty="0">
                <a:effectLst/>
              </a:rPr>
              <a:t>Psychological Medicine</a:t>
            </a:r>
            <a:r>
              <a:rPr lang="en-GB" dirty="0">
                <a:effectLst/>
              </a:rPr>
              <a:t>, </a:t>
            </a:r>
            <a:r>
              <a:rPr lang="en-GB" i="1" dirty="0">
                <a:effectLst/>
              </a:rPr>
              <a:t>54</a:t>
            </a:r>
            <a:r>
              <a:rPr lang="en-GB" dirty="0">
                <a:effectLst/>
              </a:rPr>
              <a:t>(11), pp.2838-2851.</a:t>
            </a:r>
          </a:p>
          <a:p>
            <a:r>
              <a:rPr lang="en-GB" sz="5800" kern="1200" dirty="0">
                <a:solidFill>
                  <a:schemeClr val="tx1"/>
                </a:solidFill>
                <a:effectLst/>
                <a:latin typeface="+mn-lt"/>
                <a:ea typeface="+mn-ea"/>
                <a:cs typeface="+mn-cs"/>
              </a:rPr>
              <a:t>WHO. 2025. WHO releases 2025 update to the International Classification of Diseases (ICD-11). Available at: </a:t>
            </a:r>
            <a:r>
              <a:rPr lang="en-GB" sz="5800" u="sng" kern="1200" dirty="0">
                <a:solidFill>
                  <a:schemeClr val="tx1"/>
                </a:solidFill>
                <a:effectLst/>
                <a:latin typeface="+mn-lt"/>
                <a:ea typeface="+mn-ea"/>
                <a:cs typeface="+mn-cs"/>
                <a:hlinkClick r:id="rId3"/>
              </a:rPr>
              <a:t>https://www.who.int/news/item/14-02-2025-who-releases-2025-update-to-the-international-classification-of-diseases-(icd-11)</a:t>
            </a:r>
            <a:endParaRPr lang="en-GB" dirty="0">
              <a:effectLst/>
            </a:endParaRPr>
          </a:p>
          <a:p>
            <a:r>
              <a:rPr lang="en-GB" sz="5800" kern="1200" dirty="0" err="1">
                <a:solidFill>
                  <a:schemeClr val="tx1"/>
                </a:solidFill>
                <a:effectLst/>
                <a:latin typeface="+mn-lt"/>
                <a:ea typeface="+mn-ea"/>
                <a:cs typeface="+mn-cs"/>
              </a:rPr>
              <a:t>Zhong</a:t>
            </a:r>
            <a:r>
              <a:rPr lang="en-GB" sz="5800" kern="1200" dirty="0">
                <a:solidFill>
                  <a:schemeClr val="tx1"/>
                </a:solidFill>
                <a:effectLst/>
                <a:latin typeface="+mn-lt"/>
                <a:ea typeface="+mn-ea"/>
                <a:cs typeface="+mn-cs"/>
              </a:rPr>
              <a:t>, S., Yang, X., Pan, Z., Fan, Y., Chen, Y., Yu, X. and Zhou, L., 2023. The usability, feasibility, acceptability, and efficacy of digital mental health services in the COVID-19 pandemic: scoping review, systematic review, and meta-analysis. </a:t>
            </a:r>
            <a:r>
              <a:rPr lang="en-GB" i="1" dirty="0">
                <a:effectLst/>
              </a:rPr>
              <a:t>JMIR Public Health and Surveillance</a:t>
            </a:r>
            <a:r>
              <a:rPr lang="en-GB" dirty="0">
                <a:effectLst/>
              </a:rPr>
              <a:t>, </a:t>
            </a:r>
            <a:r>
              <a:rPr lang="en-GB" i="1" dirty="0">
                <a:effectLst/>
              </a:rPr>
              <a:t>9</a:t>
            </a:r>
            <a:r>
              <a:rPr lang="en-GB" dirty="0">
                <a:effectLst/>
              </a:rPr>
              <a:t>(1), p.e43730.</a:t>
            </a:r>
          </a:p>
          <a:p>
            <a:endParaRPr lang="en-GB" dirty="0"/>
          </a:p>
        </p:txBody>
      </p:sp>
      <p:sp>
        <p:nvSpPr>
          <p:cNvPr id="4" name="Slide Number Placeholder 3"/>
          <p:cNvSpPr>
            <a:spLocks noGrp="1"/>
          </p:cNvSpPr>
          <p:nvPr>
            <p:ph type="sldNum" sz="quarter" idx="10"/>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865868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24/11/2025</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24/11/2025</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a:p>
            <a:pPr algn="l"/>
            <a:r>
              <a:rPr lang="en-GB" sz="4400" dirty="0">
                <a:solidFill>
                  <a:srgbClr val="FF0000"/>
                </a:solidFill>
                <a:latin typeface="Arial" panose="020B0604020202020204" pitchFamily="34" charset="0"/>
                <a:cs typeface="Arial" panose="020B0604020202020204" pitchFamily="34" charset="0"/>
              </a:rPr>
              <a:t>PLEASE DELETE GUIDANCE TEXT IN RED</a:t>
            </a: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195262" y="4964545"/>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16408572"/>
            <a:ext cx="10038660" cy="2323705"/>
          </a:xfrm>
        </p:spPr>
        <p:txBody>
          <a:bodyPr/>
          <a:lstStyle/>
          <a:p>
            <a:endParaRPr lang="en-GB" dirty="0"/>
          </a:p>
          <a:p>
            <a:r>
              <a:rPr lang="en-GB" sz="4800" dirty="0">
                <a:latin typeface="Aptos" panose="020B0004020202020204" pitchFamily="34" charset="0"/>
              </a:rPr>
              <a:t>Causes, Symptoms, Diagnosis</a:t>
            </a:r>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1"/>
            <a:ext cx="10058400" cy="18959028"/>
          </a:xfrm>
        </p:spPr>
        <p:txBody>
          <a:bodyPr/>
          <a:lstStyle/>
          <a:p>
            <a:r>
              <a:rPr lang="en-GB" sz="4800" dirty="0">
                <a:latin typeface="Aptos" panose="020B0004020202020204" pitchFamily="34" charset="0"/>
              </a:rPr>
              <a:t>Current services and treatments </a:t>
            </a:r>
            <a:endParaRPr lang="en-US" sz="4800" b="0" dirty="0">
              <a:solidFill>
                <a:schemeClr val="tx1">
                  <a:lumMod val="95000"/>
                  <a:lumOff val="5000"/>
                </a:schemeClr>
              </a:solidFill>
              <a:latin typeface="Aptos" panose="020B0004020202020204" pitchFamily="34" charset="0"/>
            </a:endParaRPr>
          </a:p>
          <a:p>
            <a:pPr marL="457200" indent="-457200" algn="l">
              <a:buFont typeface="Arial" panose="020B0604020202020204" pitchFamily="34" charset="0"/>
              <a:buChar char="•"/>
            </a:pPr>
            <a:r>
              <a:rPr lang="en-GB" sz="2800" b="0" u="none" dirty="0"/>
              <a:t>Existing services are traditionally comprised of such teams that consider the presence of psychiatrists (diagnosis and pharmacotherapy), clinical psychologists (Cognitive Behavioural Therapy with Exposure and Response Prevention), psychiatric nurses, social workers, occupational therapists, and peer-support specialists (Hassan et al., 2024). Neurological or neurosurgical specialists can be engaged in case of severe or treatment-resistant cases. Various wealthy nations have established specialised OCD units and intensive care programmes, such as residential and outpatient management of refractory cases (Stein et al., 2025).</a:t>
            </a:r>
          </a:p>
          <a:p>
            <a:pPr marL="457200" indent="-457200" algn="l">
              <a:buFont typeface="Arial" panose="020B0604020202020204" pitchFamily="34" charset="0"/>
              <a:buChar char="•"/>
            </a:pPr>
            <a:r>
              <a:rPr lang="en-GB" sz="2800" b="0" u="none" dirty="0">
                <a:solidFill>
                  <a:schemeClr val="tx1">
                    <a:lumMod val="95000"/>
                    <a:lumOff val="5000"/>
                  </a:schemeClr>
                </a:solidFill>
              </a:rPr>
              <a:t>One of the largest multi-country studies claimed that only 19.8 percent of people with OCD received some type of treatment during the last year, with significant differences between high-income (40.5 percent) and low- and middle-income countries (7 percent) (Carmi et al., 2022). The barriers to help-seeking due to stigma, discrimination, and cultural barriers still persist, particularly in collectivist societies in which mental illness is misconceived (</a:t>
            </a:r>
            <a:r>
              <a:rPr lang="en-GB" sz="2800" b="0" u="none" dirty="0" err="1">
                <a:solidFill>
                  <a:schemeClr val="tx1">
                    <a:lumMod val="95000"/>
                    <a:lumOff val="5000"/>
                  </a:schemeClr>
                </a:solidFill>
              </a:rPr>
              <a:t>Nicolini</a:t>
            </a:r>
            <a:r>
              <a:rPr lang="en-GB" sz="2800" b="0" u="none" dirty="0">
                <a:solidFill>
                  <a:schemeClr val="tx1">
                    <a:lumMod val="95000"/>
                    <a:lumOff val="5000"/>
                  </a:schemeClr>
                </a:solidFill>
              </a:rPr>
              <a:t> et al., 2017). </a:t>
            </a:r>
          </a:p>
          <a:p>
            <a:pPr marL="457200" indent="-457200" algn="l">
              <a:buFont typeface="Arial" panose="020B0604020202020204" pitchFamily="34" charset="0"/>
              <a:buChar char="•"/>
            </a:pPr>
            <a:r>
              <a:rPr lang="en-GB" sz="2800" b="0" u="none" dirty="0"/>
              <a:t>OCD is still managed using psychological therapy. Exposure and Response Prevention (ERP) and Cognitive Behavioural Therapy (CBT) are considered the gold-standard first-line therapy. A recent clinical trial proved that CBT/ERP reduces the symptoms significantly and, thus, has solid efficacy (</a:t>
            </a:r>
            <a:r>
              <a:rPr lang="en-GB" sz="2800" b="0" u="none" dirty="0" err="1"/>
              <a:t>Gragnani</a:t>
            </a:r>
            <a:r>
              <a:rPr lang="en-GB" sz="2800" b="0" u="none" dirty="0"/>
              <a:t> et al., 2022). A meta-analysis study conducted in 2024 also affirmed that psychological interventions have large effects on symptom reduction (Hedges’ g ≈ -1.14), but both variability in outcomes and follow-up data are still a problem (Wang et al., 2024).</a:t>
            </a:r>
          </a:p>
          <a:p>
            <a:pPr marL="457200" indent="-457200" algn="l">
              <a:buFont typeface="Arial" panose="020B0604020202020204" pitchFamily="34" charset="0"/>
              <a:buChar char="•"/>
            </a:pPr>
            <a:r>
              <a:rPr lang="en-GB" sz="2800" b="0" u="none" dirty="0"/>
              <a:t>There are new digital CBT tools and smartphone-based interventions, and telehealth delivery frameworks that have become more accessible, in particular after COVID-19 (</a:t>
            </a:r>
            <a:r>
              <a:rPr lang="en-GB" sz="2800" b="0" u="none" dirty="0" err="1"/>
              <a:t>Zhong</a:t>
            </a:r>
            <a:r>
              <a:rPr lang="en-GB" sz="2800" b="0" u="none" dirty="0"/>
              <a:t> et al., 2023). The development of service is being more and more based on stepped-care and early intervention models, which incorporate mental health within the primary care system, and encourage culturally tailored, peer-led, and community-based services (Hassan et al., 2024). The policy frameworks, such as the WHO Mental Health Action Plan (20212030), highlight equality of access, reduction of stigma, and the need to have parity of esteem between mental and physical health. </a:t>
            </a:r>
            <a:endParaRPr lang="en-GB" sz="2800" b="0" u="none" dirty="0">
              <a:solidFill>
                <a:schemeClr val="tx1">
                  <a:lumMod val="95000"/>
                  <a:lumOff val="5000"/>
                </a:schemeClr>
              </a:solidFill>
            </a:endParaRPr>
          </a:p>
          <a:p>
            <a:pPr algn="l"/>
            <a:endParaRPr lang="en-GB" sz="4800" b="0" u="none" dirty="0">
              <a:solidFill>
                <a:schemeClr val="tx1">
                  <a:lumMod val="95000"/>
                  <a:lumOff val="5000"/>
                </a:schemeClr>
              </a:solidFill>
              <a:latin typeface="Aptos" panose="020B0004020202020204" pitchFamily="34" charset="0"/>
            </a:endParaRP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p:spPr>
        <p:txBody>
          <a:bodyPr/>
          <a:lstStyle/>
          <a:p>
            <a:r>
              <a:rPr lang="en-GB" sz="4800" dirty="0">
                <a:latin typeface="Aptos" panose="020B0004020202020204" pitchFamily="34" charset="0"/>
              </a:rPr>
              <a:t>Recommendations</a:t>
            </a:r>
          </a:p>
          <a:p>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66355" y="15654527"/>
            <a:ext cx="10047018" cy="923322"/>
          </a:xfrm>
        </p:spPr>
        <p:txBody>
          <a:bodyPr/>
          <a:lstStyle/>
          <a:p>
            <a:r>
              <a:rPr lang="en-GB" sz="4800" dirty="0">
                <a:latin typeface="Aptos" panose="020B0004020202020204" pitchFamily="34" charset="0"/>
              </a:rPr>
              <a:t>Conclusions </a:t>
            </a: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422043" y="24804751"/>
            <a:ext cx="10047018" cy="923322"/>
          </a:xfrm>
        </p:spPr>
        <p:txBody>
          <a:bodyPr/>
          <a:lstStyle/>
          <a:p>
            <a:r>
              <a:rPr lang="en-GB" sz="4800" dirty="0">
                <a:latin typeface="Aptos" panose="020B0004020202020204" pitchFamily="34" charset="0"/>
              </a:rPr>
              <a:t>References </a:t>
            </a: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769441"/>
          </a:xfrm>
        </p:spPr>
        <p:txBody>
          <a:bodyPr/>
          <a:lstStyle/>
          <a:p>
            <a:endParaRPr lang="en-GB" dirty="0"/>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dirty="0"/>
              <a:t>NAME OF DISORDER (E.G., BIOPLAR DISORDER)</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GB" sz="8000" dirty="0"/>
              <a:t>(Title - name of the chosen mental disorder)  </a:t>
            </a:r>
          </a:p>
        </p:txBody>
      </p:sp>
      <p:sp>
        <p:nvSpPr>
          <p:cNvPr id="24" name="TextBox 23"/>
          <p:cNvSpPr txBox="1"/>
          <p:nvPr/>
        </p:nvSpPr>
        <p:spPr>
          <a:xfrm>
            <a:off x="914400" y="6280685"/>
            <a:ext cx="8610600" cy="8710077"/>
          </a:xfrm>
          <a:prstGeom prst="rect">
            <a:avLst/>
          </a:prstGeom>
          <a:noFill/>
        </p:spPr>
        <p:txBody>
          <a:bodyPr wrap="square" rtlCol="0">
            <a:spAutoFit/>
          </a:bodyPr>
          <a:lstStyle/>
          <a:p>
            <a:r>
              <a:rPr lang="en-GB" sz="2800" dirty="0"/>
              <a:t>Obsessive Compulsive Disorder (OCD) is found in Chapter 6 of the International Classification of Diseases, 11th Revision (ICD-11), in the subcategory “Obsessive Compulsive or Related Disorders (WHO, 2025). It is typified by the existence of recurrent, undesirable mental images or impulses, referred to as obsessions, and recurrent actions or mental activities, referred to as compulsions, which the sufferers are compelled to do (</a:t>
            </a:r>
            <a:r>
              <a:rPr lang="en-GB" sz="2800" dirty="0" err="1"/>
              <a:t>Roh</a:t>
            </a:r>
            <a:r>
              <a:rPr lang="en-GB" sz="2800" dirty="0"/>
              <a:t> et al., 2023). </a:t>
            </a:r>
          </a:p>
          <a:p>
            <a:endParaRPr lang="en-US" sz="2800" dirty="0"/>
          </a:p>
          <a:p>
            <a:r>
              <a:rPr lang="en-GB" sz="2800" dirty="0"/>
              <a:t>Obsessions may be in the form of intrusive thoughts or images that are distressing, compulsions, including excessive handwashing, checking, counting, or repeating words, are performed in order to reduce anxiety or feared events (</a:t>
            </a:r>
            <a:r>
              <a:rPr lang="en-GB" sz="2800" dirty="0" err="1"/>
              <a:t>Gragnani</a:t>
            </a:r>
            <a:r>
              <a:rPr lang="en-GB" sz="2800" dirty="0"/>
              <a:t> et al., 2022). </a:t>
            </a:r>
          </a:p>
          <a:p>
            <a:endParaRPr lang="en-GB" sz="2800" dirty="0"/>
          </a:p>
          <a:p>
            <a:r>
              <a:rPr lang="en-GB" sz="2800" dirty="0"/>
              <a:t>OCD is not that rare in the world, the lifetime prevalence rates are 1 to 2.3 percent, and the 4.1 percent lifetime and 3.0 percent 12-month rates are estimated in a large multi-country study (Du et al., 2022). </a:t>
            </a:r>
          </a:p>
        </p:txBody>
      </p:sp>
      <p:sp>
        <p:nvSpPr>
          <p:cNvPr id="27" name="TextBox 26"/>
          <p:cNvSpPr txBox="1"/>
          <p:nvPr/>
        </p:nvSpPr>
        <p:spPr>
          <a:xfrm>
            <a:off x="914400" y="18732277"/>
            <a:ext cx="9067800" cy="11747723"/>
          </a:xfrm>
          <a:prstGeom prst="rect">
            <a:avLst/>
          </a:prstGeom>
          <a:noFill/>
        </p:spPr>
        <p:txBody>
          <a:bodyPr wrap="square" rtlCol="0">
            <a:spAutoFit/>
          </a:bodyPr>
          <a:lstStyle/>
          <a:p>
            <a:endParaRPr lang="en-GB" dirty="0"/>
          </a:p>
        </p:txBody>
      </p:sp>
      <p:sp>
        <p:nvSpPr>
          <p:cNvPr id="28"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48122" y="18113547"/>
            <a:ext cx="10038659" cy="11713954"/>
          </a:xfrm>
        </p:spPr>
        <p:txBody>
          <a:bodyPr/>
          <a:lstStyle/>
          <a:p>
            <a:pPr marL="457200" indent="-457200">
              <a:buFont typeface="Arial" panose="020B0604020202020204" pitchFamily="34" charset="0"/>
              <a:buChar char="•"/>
            </a:pPr>
            <a:r>
              <a:rPr lang="en-GB" sz="2800" dirty="0"/>
              <a:t>Causes of Obsessive Compulsive Disorder (OCD) are multifactorial because they entail complex interactions of genetic, neurobiological, psychological, and environmental factors. The current state of genetic research has proved that there is a heritable aspect, and infrequent copy number variants (CNV) and particular gene mutations play a role in increasing susceptibility (Blanco-Vieira et al., 2023). It is also supported by family and twin studies, which reflect the rate of heritability of about 45–65, especially in cases of OCD in childhood (</a:t>
            </a:r>
            <a:r>
              <a:rPr lang="en-GB" sz="2800" dirty="0" err="1"/>
              <a:t>Mahjani</a:t>
            </a:r>
            <a:r>
              <a:rPr lang="en-GB" sz="2800" dirty="0"/>
              <a:t> et al., 2021). </a:t>
            </a:r>
            <a:endParaRPr lang="en-GB" sz="2800" kern="100" dirty="0">
              <a:solidFill>
                <a:schemeClr val="tx1">
                  <a:lumMod val="95000"/>
                  <a:lumOff val="5000"/>
                </a:schemeClr>
              </a:solidFill>
              <a:effectLst/>
              <a:latin typeface="Aptos" panose="020B0004020202020204" pitchFamily="34" charset="0"/>
              <a:ea typeface="Aptos" panose="020B0004020202020204" pitchFamily="34" charset="0"/>
            </a:endParaRPr>
          </a:p>
          <a:p>
            <a:endParaRPr lang="en-US" sz="40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buFont typeface="Arial" panose="020B0604020202020204" pitchFamily="34" charset="0"/>
              <a:buChar char="•"/>
            </a:pPr>
            <a:r>
              <a:rPr lang="en-GB" sz="2800" dirty="0"/>
              <a:t>Psychologically, the cognitive-behavioural models point to maladaptive beliefs of inflated responsibility, intolerance to uncertainty, perfectionism, overestimation of threat, etc. Behavioural theories also put forward the idea that compulsions undergo negative reinforcement since they alleviate distress temporarily and hence perpetuate the disorder. Symptoms are also precipitated or worsened by social and environmental factors, such as stress in early life, trauma, infections (including paediatric autoimmune neuropsychiatric disorders linked to streptococcal infection, or PANDAS), and cultural factors (Hassan et al., 2024). All in all, OCD is a result of a dynamic interaction between predisposition and environmental stimuli and not the result of a single identifiable cause.</a:t>
            </a:r>
          </a:p>
          <a:p>
            <a:endParaRPr lang="en-GB" sz="2800" kern="100" dirty="0">
              <a:effectLst/>
              <a:latin typeface="Aptos" panose="020B0004020202020204" pitchFamily="34" charset="0"/>
              <a:ea typeface="Aptos" panose="020B0004020202020204" pitchFamily="34" charset="0"/>
            </a:endParaRPr>
          </a:p>
        </p:txBody>
      </p:sp>
      <p:sp>
        <p:nvSpPr>
          <p:cNvPr id="29" name="TextBox 28"/>
          <p:cNvSpPr txBox="1"/>
          <p:nvPr/>
        </p:nvSpPr>
        <p:spPr>
          <a:xfrm>
            <a:off x="11696700" y="7108160"/>
            <a:ext cx="9780586" cy="21205805"/>
          </a:xfrm>
          <a:prstGeom prst="rect">
            <a:avLst/>
          </a:prstGeom>
          <a:noFill/>
        </p:spPr>
        <p:txBody>
          <a:bodyPr wrap="square" rtlCol="0">
            <a:spAutoFit/>
          </a:bodyPr>
          <a:lstStyle/>
          <a:p>
            <a:pPr marL="457200" indent="-457200">
              <a:buFont typeface="Arial" panose="020B0604020202020204" pitchFamily="34" charset="0"/>
              <a:buChar char="•"/>
            </a:pPr>
            <a:r>
              <a:rPr lang="en-GB" sz="2800" dirty="0"/>
              <a:t>Obsessive Compulsive Disorder (OCD) has historically been taken through a radical reclassification and reprocessed in its comprehension and therapy. Pierre Janet and Sigmund Freud characterised the OCD-like behaviours as psychodynamic (19th century) and described them as a symptom connected with unconscious conflicts and suppressed impulses (Stein et al., 2025). At this point, patients with obsessive or compulsive actions were frequently seen as weak morally, possessed, or weak-willed- all the indicators of the high level of religious and cultural interpretations (</a:t>
            </a:r>
            <a:r>
              <a:rPr lang="en-GB" sz="2800" dirty="0" err="1"/>
              <a:t>Nicolini</a:t>
            </a:r>
            <a:r>
              <a:rPr lang="en-GB" sz="2800" dirty="0"/>
              <a:t> et al., 2017). The past practice of care was mostly custodial with little therapeutic intervention or knowledge of underlying neurobiological mechanisms.</a:t>
            </a:r>
          </a:p>
          <a:p>
            <a:pPr marL="457200" indent="-457200">
              <a:buFont typeface="Arial" panose="020B0604020202020204" pitchFamily="34" charset="0"/>
              <a:buChar char="•"/>
            </a:pPr>
            <a:r>
              <a:rPr lang="en-GB" sz="2800" dirty="0"/>
              <a:t>The mid-20th century was a turning point in the treatment, with the development of psychopharmacology. The management of OCD has been transformed with the introduction of tricyclic antidepressants like clomipramine and selective serotonin reuptake inhibitors (SSRIS), which address the problem of serotonergic dysfunction (Carmi et al., 2023). It was also during this period that OCD came to be considered as a separate diagnostic entity, and not a subset of anxiety or personality disorders. The development of classification systems like the Diagnostic and Statistical Manual of Mental Disorders (DSM) and the International Classification of Diseases (ICD) gradually narrowed down the scope of diagnoses. With the ICD-11, OCD is being included in the group of Obsessive-Compulsive and Related Disorders (6B20) and recognised as having neurobiological and behavioural premises (WHO, 2025).</a:t>
            </a:r>
          </a:p>
          <a:p>
            <a:pPr marL="457200" indent="-457200">
              <a:buFont typeface="Arial" panose="020B0604020202020204" pitchFamily="34" charset="0"/>
              <a:buChar char="•"/>
            </a:pPr>
            <a:r>
              <a:rPr lang="en-GB" sz="2800" dirty="0"/>
              <a:t>The evolution of treatment persisted in the late 20th and early 21st century as cognitive-behavioural therapy (CBT) (especially Exposure and Response Prevention (ERP)), emerged as the gold-standard psychological intervention (Vieira, </a:t>
            </a:r>
            <a:r>
              <a:rPr lang="en-GB" sz="2800" dirty="0" err="1"/>
              <a:t>n.d</a:t>
            </a:r>
            <a:r>
              <a:rPr lang="en-GB" sz="2800" dirty="0"/>
              <a:t>). There was also the development of biological methods, including the use of serotonin reuptake inhibitors, augmentation methods, and, in extreme cases, neuromodulation methods, including deep brain stimulation (</a:t>
            </a:r>
            <a:r>
              <a:rPr lang="en-GB" sz="2800" dirty="0" err="1"/>
              <a:t>Bakam</a:t>
            </a:r>
            <a:r>
              <a:rPr lang="en-GB" sz="2800" dirty="0"/>
              <a:t>, 2025). Earlier interventions, like psychosurgical and electroconvulsive therapy, have all been substituted by evidence-based therapy.</a:t>
            </a:r>
          </a:p>
          <a:p>
            <a:pPr marL="457200" indent="-457200">
              <a:buFont typeface="Arial" panose="020B0604020202020204" pitchFamily="34" charset="0"/>
              <a:buChar char="•"/>
            </a:pPr>
            <a:r>
              <a:rPr lang="en-GB" sz="2800" dirty="0"/>
              <a:t>Deinstitutionalisation and community mental health reforms socially and politically changed the manner in which care was provided in inpatient institutions to multidisciplinary community-based services, enhancing accessibility and limiting stigma (Hassan et al., 2024). However, cultural stigma and misunderstandings about OCD continue to exist throughout the world and tend to postpone diagnosis and treatment. The historical development of classification and societal attitudes toward people with OCD, which have, over time, resulted in moral condemnation, is reflected in the transformation of the field into a biopsychosocial understanding of mental illness.</a:t>
            </a:r>
            <a:endParaRPr lang="en-GB" sz="2800" dirty="0">
              <a:effectLst/>
            </a:endParaRPr>
          </a:p>
        </p:txBody>
      </p:sp>
      <p:sp>
        <p:nvSpPr>
          <p:cNvPr id="34" name="TextBox 33"/>
          <p:cNvSpPr txBox="1"/>
          <p:nvPr/>
        </p:nvSpPr>
        <p:spPr>
          <a:xfrm>
            <a:off x="33478804" y="5879328"/>
            <a:ext cx="9934569" cy="9571851"/>
          </a:xfrm>
          <a:prstGeom prst="rect">
            <a:avLst/>
          </a:prstGeom>
          <a:noFill/>
        </p:spPr>
        <p:txBody>
          <a:bodyPr wrap="square" rtlCol="0">
            <a:spAutoFit/>
          </a:bodyPr>
          <a:lstStyle/>
          <a:p>
            <a:pPr marL="457200" indent="-457200">
              <a:buFont typeface="Arial" panose="020B0604020202020204" pitchFamily="34" charset="0"/>
              <a:buChar char="•"/>
            </a:pPr>
            <a:r>
              <a:rPr lang="en-GB" sz="2800" dirty="0"/>
              <a:t>Detection and intervention at early stages should be given priority since OCD often starts during childhood or adolescence. The incorporation of screening and awareness programmes in schools and primary care might help to diagnose it earlier and make it less chronic (Hassan et al., 2024).</a:t>
            </a:r>
          </a:p>
          <a:p>
            <a:pPr marL="457200" indent="-457200">
              <a:buFont typeface="Arial" panose="020B0604020202020204" pitchFamily="34" charset="0"/>
              <a:buChar char="•"/>
            </a:pPr>
            <a:r>
              <a:rPr lang="en-GB" sz="2800" dirty="0"/>
              <a:t>Secondly, it is important to enhance access in low- and middle-income countries (LMICs). Having such low treatment rates (as low as 7 vs. 40 percent in high-income countries), the efforts should be on capacity building, training of the workforce, task-shifting, and developing tele-mental health and culturally-appropriate service models (Carmi et al., 2022).</a:t>
            </a:r>
          </a:p>
          <a:p>
            <a:pPr marL="457200" indent="-457200">
              <a:buFont typeface="Arial" panose="020B0604020202020204" pitchFamily="34" charset="0"/>
              <a:buChar char="•"/>
            </a:pPr>
            <a:r>
              <a:rPr lang="en-GB" sz="2800" dirty="0"/>
              <a:t>Thirdly, it is necessary to decrease stigma and discrimination to promote help-seeking. Awareness of the community, professional training, and the involvement of lived-experience voices may create awareness and inclusion (</a:t>
            </a:r>
            <a:r>
              <a:rPr lang="en-GB" sz="2800" dirty="0" err="1"/>
              <a:t>Nicolini</a:t>
            </a:r>
            <a:r>
              <a:rPr lang="en-GB" sz="2800" dirty="0"/>
              <a:t> et al., 2017).</a:t>
            </a:r>
          </a:p>
          <a:p>
            <a:pPr marL="457200" indent="-457200">
              <a:buFont typeface="Arial" panose="020B0604020202020204" pitchFamily="34" charset="0"/>
              <a:buChar char="•"/>
            </a:pPr>
            <a:r>
              <a:rPr lang="en-GB" sz="2800" dirty="0"/>
              <a:t>Fourthly, it is essential to increase evidence-based psychosocial interventions, especially Cognitive Behavioural Therapy, with the Exposure and Response Prevention (CBT/ERP). Accessibility can be improved through increasing the therapist training, treatment fidelity, and establishment of digital or remote delivery (</a:t>
            </a:r>
            <a:r>
              <a:rPr lang="en-GB" sz="2800" dirty="0" err="1"/>
              <a:t>Gragnani</a:t>
            </a:r>
            <a:r>
              <a:rPr lang="en-GB" sz="2800" dirty="0"/>
              <a:t> et al., 2022).</a:t>
            </a:r>
          </a:p>
        </p:txBody>
      </p:sp>
      <p:sp>
        <p:nvSpPr>
          <p:cNvPr id="36" name="TextBox 35"/>
          <p:cNvSpPr txBox="1"/>
          <p:nvPr/>
        </p:nvSpPr>
        <p:spPr>
          <a:xfrm>
            <a:off x="33480247" y="16692274"/>
            <a:ext cx="9991330" cy="7848302"/>
          </a:xfrm>
          <a:prstGeom prst="rect">
            <a:avLst/>
          </a:prstGeom>
          <a:noFill/>
        </p:spPr>
        <p:txBody>
          <a:bodyPr wrap="square" rtlCol="0">
            <a:spAutoFit/>
          </a:bodyPr>
          <a:lstStyle/>
          <a:p>
            <a:r>
              <a:rPr lang="en-GB" sz="2800" dirty="0"/>
              <a:t>Obsessive Compulsive Disorder (OCD) is a highly common and disabling mental illness with a prevalence rate of about 1 to 3% of the world population, with a wide cross-national difference in prevalence and access to services. The way it is placed in ICD-11 Chapter 6 under the category of Obsessive-Compulsive and Related Disorders is an indication of advancement in the clarity and understanding of diagnosis. No longer seen as a historical misunderstanding and thus treated, at the very least, according to the moral or institutional paradigm, OCD has now been identified as a multi-factorial disease incorporating biological, psychological, and social determinants.</a:t>
            </a:r>
          </a:p>
          <a:p>
            <a:r>
              <a:rPr lang="en-GB" sz="2800" dirty="0"/>
              <a:t>Recent interventions, including Cognitive Behavioural Therapy and Exposure and Response Prevention (CBT/ERP), serotonin reuptake inhibitors, and, in extreme cases, neuromodulation, are significant improvements. The recommendations are based on the principle of early intervention, equal access, and minimisation of stigma, the growth of evidence-based care, human resources expansion, and long-term follow-up.</a:t>
            </a:r>
          </a:p>
        </p:txBody>
      </p:sp>
      <p:sp>
        <p:nvSpPr>
          <p:cNvPr id="38" name="TextBox 37"/>
          <p:cNvSpPr txBox="1"/>
          <p:nvPr/>
        </p:nvSpPr>
        <p:spPr>
          <a:xfrm>
            <a:off x="33423301" y="25728073"/>
            <a:ext cx="9933126" cy="5909310"/>
          </a:xfrm>
          <a:prstGeom prst="rect">
            <a:avLst/>
          </a:prstGeom>
          <a:noFill/>
        </p:spPr>
        <p:txBody>
          <a:bodyPr wrap="square" rtlCol="0">
            <a:spAutoFit/>
          </a:bodyPr>
          <a:lstStyle/>
          <a:p>
            <a:r>
              <a:rPr lang="en-GB" sz="1800" dirty="0" err="1"/>
              <a:t>Bakam</a:t>
            </a:r>
            <a:r>
              <a:rPr lang="en-GB" sz="1800" dirty="0"/>
              <a:t>, A., 2025. Recent Advances in the Treatment of OCD.</a:t>
            </a:r>
          </a:p>
          <a:p>
            <a:r>
              <a:rPr lang="en-GB" sz="1800" dirty="0"/>
              <a:t>Blanco-Vieira, T., </a:t>
            </a:r>
            <a:r>
              <a:rPr lang="en-GB" sz="1800" dirty="0" err="1"/>
              <a:t>Radua</a:t>
            </a:r>
            <a:r>
              <a:rPr lang="en-GB" sz="1800" dirty="0"/>
              <a:t>, J., Marcelino, L., Bloch, M., </a:t>
            </a:r>
            <a:r>
              <a:rPr lang="en-GB" sz="1800" dirty="0" err="1"/>
              <a:t>Mataix</a:t>
            </a:r>
            <a:r>
              <a:rPr lang="en-GB" sz="1800" dirty="0"/>
              <a:t>-Cols, D. and do </a:t>
            </a:r>
            <a:r>
              <a:rPr lang="en-GB" sz="1800" dirty="0" err="1"/>
              <a:t>Rosário</a:t>
            </a:r>
            <a:r>
              <a:rPr lang="en-GB" sz="1800" dirty="0"/>
              <a:t>, M.C., 2023. The genetic epidemiology of obsessive-compulsive disorder: a systematic review and meta-analysis. </a:t>
            </a:r>
            <a:r>
              <a:rPr lang="en-GB" sz="1800" i="1" dirty="0"/>
              <a:t>Translational psychiatry</a:t>
            </a:r>
            <a:r>
              <a:rPr lang="en-GB" sz="1800" dirty="0"/>
              <a:t>, </a:t>
            </a:r>
            <a:r>
              <a:rPr lang="en-GB" sz="1800" i="1" dirty="0"/>
              <a:t>13</a:t>
            </a:r>
            <a:r>
              <a:rPr lang="en-GB" sz="1800" dirty="0"/>
              <a:t>(1), p.230.</a:t>
            </a:r>
          </a:p>
          <a:p>
            <a:r>
              <a:rPr lang="en-GB" sz="1800" dirty="0" err="1"/>
              <a:t>Burchi</a:t>
            </a:r>
            <a:r>
              <a:rPr lang="en-GB" sz="1800" dirty="0"/>
              <a:t>, E. and </a:t>
            </a:r>
            <a:r>
              <a:rPr lang="en-GB" sz="1800" dirty="0" err="1"/>
              <a:t>Pallanti</a:t>
            </a:r>
            <a:r>
              <a:rPr lang="en-GB" sz="1800" dirty="0"/>
              <a:t>, S., 2019. Diagnostic issues in early-onset obsessive-compulsive disorder and their treatment implications. </a:t>
            </a:r>
            <a:r>
              <a:rPr lang="en-GB" sz="1800" i="1" dirty="0"/>
              <a:t>Current neuropharmacology</a:t>
            </a:r>
            <a:r>
              <a:rPr lang="en-GB" sz="1800" dirty="0"/>
              <a:t>, </a:t>
            </a:r>
            <a:r>
              <a:rPr lang="en-GB" sz="1800" i="1" dirty="0"/>
              <a:t>17</a:t>
            </a:r>
            <a:r>
              <a:rPr lang="en-GB" sz="1800" dirty="0"/>
              <a:t>(8), pp.672-680.</a:t>
            </a:r>
          </a:p>
          <a:p>
            <a:r>
              <a:rPr lang="en-GB" sz="1800" dirty="0"/>
              <a:t>Carmi, L., </a:t>
            </a:r>
            <a:r>
              <a:rPr lang="en-GB" sz="1800" dirty="0" err="1"/>
              <a:t>Brakoulias</a:t>
            </a:r>
            <a:r>
              <a:rPr lang="en-GB" sz="1800" dirty="0"/>
              <a:t>, V., </a:t>
            </a:r>
            <a:r>
              <a:rPr lang="en-GB" sz="1800" dirty="0" err="1"/>
              <a:t>Arush</a:t>
            </a:r>
            <a:r>
              <a:rPr lang="en-GB" sz="1800" dirty="0"/>
              <a:t>, O.B., Cohen, H. and Zohar, J., 2022. A prospective clinical cohort-based study of the prevalence of OCD, obsessive compulsive and related disorders, and tics in families of patients with OCD. </a:t>
            </a:r>
            <a:r>
              <a:rPr lang="en-GB" sz="1800" i="1" dirty="0"/>
              <a:t>BMC psychiatry</a:t>
            </a:r>
            <a:r>
              <a:rPr lang="en-GB" sz="1800" dirty="0"/>
              <a:t>, </a:t>
            </a:r>
            <a:r>
              <a:rPr lang="en-GB" sz="1800" i="1" dirty="0"/>
              <a:t>22</a:t>
            </a:r>
            <a:r>
              <a:rPr lang="en-GB" sz="1800" dirty="0"/>
              <a:t>(1), p.190.</a:t>
            </a:r>
          </a:p>
          <a:p>
            <a:r>
              <a:rPr lang="en-GB" sz="1800" dirty="0"/>
              <a:t>Du </a:t>
            </a:r>
            <a:r>
              <a:rPr lang="en-GB" sz="1800" dirty="0" err="1"/>
              <a:t>Mortier</a:t>
            </a:r>
            <a:r>
              <a:rPr lang="en-GB" sz="1800" dirty="0"/>
              <a:t>, J.A., </a:t>
            </a:r>
            <a:r>
              <a:rPr lang="en-GB" sz="1800" dirty="0" err="1"/>
              <a:t>Remmerswaal</a:t>
            </a:r>
            <a:r>
              <a:rPr lang="en-GB" sz="1800" dirty="0"/>
              <a:t>, K.C., </a:t>
            </a:r>
            <a:r>
              <a:rPr lang="en-GB" sz="1800" dirty="0" err="1"/>
              <a:t>Batelaan</a:t>
            </a:r>
            <a:r>
              <a:rPr lang="en-GB" sz="1800" dirty="0"/>
              <a:t>, N.M., </a:t>
            </a:r>
            <a:r>
              <a:rPr lang="en-GB" sz="1800" dirty="0" err="1"/>
              <a:t>Visser</a:t>
            </a:r>
            <a:r>
              <a:rPr lang="en-GB" sz="1800" dirty="0"/>
              <a:t>, H.A., </a:t>
            </a:r>
            <a:r>
              <a:rPr lang="en-GB" sz="1800" dirty="0" err="1"/>
              <a:t>Twisk</a:t>
            </a:r>
            <a:r>
              <a:rPr lang="en-GB" sz="1800" dirty="0"/>
              <a:t>, J.W., Van </a:t>
            </a:r>
            <a:r>
              <a:rPr lang="en-GB" sz="1800" dirty="0" err="1"/>
              <a:t>Oppen</a:t>
            </a:r>
            <a:r>
              <a:rPr lang="en-GB" sz="1800" dirty="0"/>
              <a:t>, P. and Van </a:t>
            </a:r>
            <a:r>
              <a:rPr lang="en-GB" sz="1800" dirty="0" err="1"/>
              <a:t>Balkom</a:t>
            </a:r>
            <a:r>
              <a:rPr lang="en-GB" sz="1800" dirty="0"/>
              <a:t>, A.J., 2021. Predictors of Intensive treatment in patients with obsessive-compulsive disorder. </a:t>
            </a:r>
            <a:r>
              <a:rPr lang="en-GB" sz="1800" i="1" dirty="0"/>
              <a:t>Frontiers in Psychiatry</a:t>
            </a:r>
            <a:r>
              <a:rPr lang="en-GB" sz="1800" dirty="0"/>
              <a:t>, </a:t>
            </a:r>
            <a:r>
              <a:rPr lang="en-GB" sz="1800" i="1" dirty="0"/>
              <a:t>12</a:t>
            </a:r>
            <a:r>
              <a:rPr lang="en-GB" sz="1800" dirty="0"/>
              <a:t>, p.659401.</a:t>
            </a:r>
          </a:p>
          <a:p>
            <a:r>
              <a:rPr lang="en-GB" sz="1800" dirty="0" err="1"/>
              <a:t>Facchini</a:t>
            </a:r>
            <a:r>
              <a:rPr lang="en-GB" sz="1800" dirty="0"/>
              <a:t>, S., </a:t>
            </a:r>
            <a:r>
              <a:rPr lang="en-GB" sz="1800" dirty="0" err="1"/>
              <a:t>Favaretto</a:t>
            </a:r>
            <a:r>
              <a:rPr lang="en-GB" sz="1800" dirty="0"/>
              <a:t>, C., </a:t>
            </a:r>
            <a:r>
              <a:rPr lang="en-GB" sz="1800" dirty="0" err="1"/>
              <a:t>Castellaro</a:t>
            </a:r>
            <a:r>
              <a:rPr lang="en-GB" sz="1800" dirty="0"/>
              <a:t>, M., </a:t>
            </a:r>
            <a:r>
              <a:rPr lang="en-GB" sz="1800" dirty="0" err="1"/>
              <a:t>Zangrossi</a:t>
            </a:r>
            <a:r>
              <a:rPr lang="en-GB" sz="1800" dirty="0"/>
              <a:t>, A., </a:t>
            </a:r>
            <a:r>
              <a:rPr lang="en-GB" sz="1800" dirty="0" err="1"/>
              <a:t>Zannin</a:t>
            </a:r>
            <a:r>
              <a:rPr lang="en-GB" sz="1800" dirty="0"/>
              <a:t>, M., </a:t>
            </a:r>
            <a:r>
              <a:rPr lang="en-GB" sz="1800" dirty="0" err="1"/>
              <a:t>Bisogno</a:t>
            </a:r>
            <a:r>
              <a:rPr lang="en-GB" sz="1800" dirty="0"/>
              <a:t>, A.L., </a:t>
            </a:r>
            <a:r>
              <a:rPr lang="en-GB" sz="1800" dirty="0" err="1"/>
              <a:t>Baro</a:t>
            </a:r>
            <a:r>
              <a:rPr lang="en-GB" sz="1800" dirty="0"/>
              <a:t>, V., </a:t>
            </a:r>
            <a:r>
              <a:rPr lang="en-GB" sz="1800" dirty="0" err="1"/>
              <a:t>Anglani</a:t>
            </a:r>
            <a:r>
              <a:rPr lang="en-GB" sz="1800" dirty="0"/>
              <a:t>, M.G., </a:t>
            </a:r>
            <a:r>
              <a:rPr lang="en-GB" sz="1800" dirty="0" err="1"/>
              <a:t>Vallesi</a:t>
            </a:r>
            <a:r>
              <a:rPr lang="en-GB" sz="1800" dirty="0"/>
              <a:t>, A., </a:t>
            </a:r>
            <a:r>
              <a:rPr lang="en-GB" sz="1800" dirty="0" err="1"/>
              <a:t>Baracchini</a:t>
            </a:r>
            <a:r>
              <a:rPr lang="en-GB" sz="1800" dirty="0"/>
              <a:t>, C. and </a:t>
            </a:r>
            <a:r>
              <a:rPr lang="en-GB" sz="1800" dirty="0" err="1"/>
              <a:t>D'Avella</a:t>
            </a:r>
            <a:r>
              <a:rPr lang="en-GB" sz="1800" dirty="0"/>
              <a:t>, D., 2023. A common low dimensional structure of cognitive impairment in stroke and brain </a:t>
            </a:r>
            <a:r>
              <a:rPr lang="en-GB" sz="1800" dirty="0" err="1"/>
              <a:t>tumors</a:t>
            </a:r>
            <a:r>
              <a:rPr lang="en-GB" sz="1800" dirty="0"/>
              <a:t>. </a:t>
            </a:r>
            <a:r>
              <a:rPr lang="en-GB" sz="1800" i="1" dirty="0" err="1"/>
              <a:t>NeuroImage</a:t>
            </a:r>
            <a:r>
              <a:rPr lang="en-GB" sz="1800" i="1" dirty="0"/>
              <a:t>: Clinical</a:t>
            </a:r>
            <a:r>
              <a:rPr lang="en-GB" sz="1800" dirty="0"/>
              <a:t>, </a:t>
            </a:r>
            <a:r>
              <a:rPr lang="en-GB" sz="1800" i="1" dirty="0"/>
              <a:t>40</a:t>
            </a:r>
            <a:r>
              <a:rPr lang="en-GB" sz="1800" dirty="0"/>
              <a:t>, p.103518.</a:t>
            </a:r>
          </a:p>
          <a:p>
            <a:r>
              <a:rPr lang="en-GB" sz="1800" dirty="0" err="1"/>
              <a:t>Gragnani</a:t>
            </a:r>
            <a:r>
              <a:rPr lang="en-GB" sz="1800" dirty="0"/>
              <a:t>, A., </a:t>
            </a:r>
            <a:r>
              <a:rPr lang="en-GB" sz="1800" dirty="0" err="1"/>
              <a:t>Zaccari</a:t>
            </a:r>
            <a:r>
              <a:rPr lang="en-GB" sz="1800" dirty="0"/>
              <a:t>, V., </a:t>
            </a:r>
            <a:r>
              <a:rPr lang="en-GB" sz="1800" dirty="0" err="1"/>
              <a:t>Femia</a:t>
            </a:r>
            <a:r>
              <a:rPr lang="en-GB" sz="1800" dirty="0"/>
              <a:t>, G., Pellegrini, V., </a:t>
            </a:r>
            <a:r>
              <a:rPr lang="en-GB" sz="1800" dirty="0" err="1"/>
              <a:t>Tenore</a:t>
            </a:r>
            <a:r>
              <a:rPr lang="en-GB" sz="1800" dirty="0"/>
              <a:t>, K., </a:t>
            </a:r>
            <a:r>
              <a:rPr lang="en-GB" sz="1800" dirty="0" err="1"/>
              <a:t>Fadda</a:t>
            </a:r>
            <a:r>
              <a:rPr lang="en-GB" sz="1800" dirty="0"/>
              <a:t>, S., </a:t>
            </a:r>
            <a:r>
              <a:rPr lang="en-GB" sz="1800" dirty="0" err="1"/>
              <a:t>Luppino</a:t>
            </a:r>
            <a:r>
              <a:rPr lang="en-GB" sz="1800" dirty="0"/>
              <a:t>, O.I., </a:t>
            </a:r>
            <a:r>
              <a:rPr lang="en-GB" sz="1800" dirty="0" err="1"/>
              <a:t>Basile</a:t>
            </a:r>
            <a:r>
              <a:rPr lang="en-GB" sz="1800" dirty="0"/>
              <a:t>, B., </a:t>
            </a:r>
            <a:r>
              <a:rPr lang="en-GB" sz="1800" dirty="0" err="1"/>
              <a:t>Cosentino</a:t>
            </a:r>
            <a:r>
              <a:rPr lang="en-GB" sz="1800" dirty="0"/>
              <a:t>, T., </a:t>
            </a:r>
            <a:r>
              <a:rPr lang="en-GB" sz="1800" dirty="0" err="1"/>
              <a:t>Perdighe</a:t>
            </a:r>
            <a:r>
              <a:rPr lang="en-GB" sz="1800" dirty="0"/>
              <a:t>, C. and Romano, G., 2022. Cognitive–</a:t>
            </a:r>
            <a:r>
              <a:rPr lang="en-GB" sz="1800" dirty="0" err="1"/>
              <a:t>behavioral</a:t>
            </a:r>
            <a:r>
              <a:rPr lang="en-GB" sz="1800" dirty="0"/>
              <a:t> treatment of obsessive–compulsive disorder: The results of a naturalistic outcomes study. </a:t>
            </a:r>
            <a:r>
              <a:rPr lang="en-GB" sz="1800" i="1" dirty="0"/>
              <a:t>Journal of clinical medicine</a:t>
            </a:r>
            <a:r>
              <a:rPr lang="en-GB" sz="1800" dirty="0"/>
              <a:t>, </a:t>
            </a:r>
            <a:r>
              <a:rPr lang="en-GB" sz="1800" i="1" dirty="0"/>
              <a:t>11</a:t>
            </a:r>
            <a:r>
              <a:rPr lang="en-GB" sz="1800" dirty="0"/>
              <a:t>(10), p.2762.</a:t>
            </a:r>
          </a:p>
          <a:p>
            <a:r>
              <a:rPr lang="en-GB" sz="1800" dirty="0"/>
              <a:t>Hassan, W., El Hayek, S., de </a:t>
            </a:r>
            <a:r>
              <a:rPr lang="en-GB" sz="1800" dirty="0" err="1"/>
              <a:t>Filippis</a:t>
            </a:r>
            <a:r>
              <a:rPr lang="en-GB" sz="1800" dirty="0"/>
              <a:t>, R., Eid, M., Hassan, S. and </a:t>
            </a:r>
            <a:r>
              <a:rPr lang="en-GB" sz="1800" dirty="0" err="1"/>
              <a:t>Shalbafan</a:t>
            </a:r>
            <a:r>
              <a:rPr lang="en-GB" sz="1800" dirty="0"/>
              <a:t>, M., 2024. Variations in obsessive compulsive disorder symptomatology across cultural dimensions. </a:t>
            </a:r>
            <a:r>
              <a:rPr lang="en-GB" sz="1800" i="1" dirty="0"/>
              <a:t>Frontiers in Psychiatry</a:t>
            </a:r>
            <a:r>
              <a:rPr lang="en-GB" sz="1800" dirty="0"/>
              <a:t>, </a:t>
            </a:r>
            <a:r>
              <a:rPr lang="en-GB" sz="1800" i="1" dirty="0"/>
              <a:t>15</a:t>
            </a:r>
            <a:r>
              <a:rPr lang="en-GB" sz="1800" dirty="0"/>
              <a:t>, p.1329748.</a:t>
            </a:r>
          </a:p>
        </p:txBody>
      </p:sp>
      <p:pic>
        <p:nvPicPr>
          <p:cNvPr id="40" name="Picture 39"/>
          <p:cNvPicPr>
            <a:picLocks noChangeAspect="1"/>
          </p:cNvPicPr>
          <p:nvPr/>
        </p:nvPicPr>
        <p:blipFill>
          <a:blip r:embed="rId3"/>
          <a:stretch>
            <a:fillRect/>
          </a:stretch>
        </p:blipFill>
        <p:spPr>
          <a:xfrm>
            <a:off x="22647283" y="23469600"/>
            <a:ext cx="9204317" cy="7010400"/>
          </a:xfrm>
          <a:prstGeom prst="rect">
            <a:avLst/>
          </a:prstGeom>
        </p:spPr>
      </p:pic>
      <p:pic>
        <p:nvPicPr>
          <p:cNvPr id="41" name="Picture 40"/>
          <p:cNvPicPr>
            <a:picLocks noChangeAspect="1"/>
          </p:cNvPicPr>
          <p:nvPr/>
        </p:nvPicPr>
        <p:blipFill>
          <a:blip r:embed="rId4"/>
          <a:stretch>
            <a:fillRect/>
          </a:stretch>
        </p:blipFill>
        <p:spPr>
          <a:xfrm>
            <a:off x="12098403" y="28459280"/>
            <a:ext cx="8149026" cy="2314575"/>
          </a:xfrm>
          <a:prstGeom prst="rect">
            <a:avLst/>
          </a:prstGeom>
        </p:spPr>
      </p:pic>
      <p:pic>
        <p:nvPicPr>
          <p:cNvPr id="42" name="Picture 41"/>
          <p:cNvPicPr>
            <a:picLocks noChangeAspect="1"/>
          </p:cNvPicPr>
          <p:nvPr/>
        </p:nvPicPr>
        <p:blipFill>
          <a:blip r:embed="rId5"/>
          <a:stretch>
            <a:fillRect/>
          </a:stretch>
        </p:blipFill>
        <p:spPr>
          <a:xfrm>
            <a:off x="914400" y="15220035"/>
            <a:ext cx="8610600" cy="1704975"/>
          </a:xfrm>
          <a:prstGeom prst="rect">
            <a:avLst/>
          </a:prstGeom>
        </p:spPr>
      </p:pic>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2943</TotalTime>
  <Words>5463</Words>
  <Application>Microsoft Office PowerPoint</Application>
  <PresentationFormat>Custom</PresentationFormat>
  <Paragraphs>100</Paragraphs>
  <Slides>2</Slides>
  <Notes>1</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Student number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Bart Plange</dc:creator>
  <cp:lastModifiedBy>Bart Plange</cp:lastModifiedBy>
  <cp:revision>1</cp:revision>
  <cp:lastPrinted>2015-06-29T17:31:11Z</cp:lastPrinted>
  <dcterms:created xsi:type="dcterms:W3CDTF">2012-02-03T19:11:35Z</dcterms:created>
  <dcterms:modified xsi:type="dcterms:W3CDTF">2025-11-24T14:35:37Z</dcterms:modified>
</cp:coreProperties>
</file>