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2"/>
  </p:notesMasterIdLst>
  <p:sldIdLst>
    <p:sldId id="256" r:id="rId5"/>
    <p:sldId id="258" r:id="rId6"/>
    <p:sldId id="261" r:id="rId7"/>
    <p:sldId id="257" r:id="rId8"/>
    <p:sldId id="259"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 Id="rId4"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051C2-4F96-436D-A22E-BF4E1858E30F}"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E630395E-36AC-4378-94C4-FBC3B184CC70}">
      <dgm:prSet phldrT="[Text]"/>
      <dgm:spPr/>
      <dgm:t>
        <a:bodyPr/>
        <a:lstStyle/>
        <a:p>
          <a:r>
            <a:rPr lang="en-GB" altLang="en-US" dirty="0">
              <a:latin typeface="Arial" panose="020B0604020202020204" pitchFamily="34" charset="0"/>
              <a:cs typeface="Arial" panose="020B0604020202020204" pitchFamily="34" charset="0"/>
            </a:rPr>
            <a:t>Verbal – </a:t>
          </a:r>
          <a:r>
            <a:rPr lang="en-GB" altLang="en-US" dirty="0" err="1">
              <a:latin typeface="Arial" panose="020B0604020202020204" pitchFamily="34" charset="0"/>
              <a:cs typeface="Arial" panose="020B0604020202020204" pitchFamily="34" charset="0"/>
            </a:rPr>
            <a:t>eg</a:t>
          </a:r>
          <a:r>
            <a:rPr lang="en-GB" altLang="en-US" dirty="0">
              <a:latin typeface="Arial" panose="020B0604020202020204" pitchFamily="34" charset="0"/>
              <a:cs typeface="Arial" panose="020B0604020202020204" pitchFamily="34" charset="0"/>
            </a:rPr>
            <a:t> clarity/tone/pace/</a:t>
          </a:r>
        </a:p>
        <a:p>
          <a:r>
            <a:rPr lang="en-GB" altLang="en-US" dirty="0">
              <a:latin typeface="Arial" panose="020B0604020202020204" pitchFamily="34" charset="0"/>
              <a:cs typeface="Arial" panose="020B0604020202020204" pitchFamily="34" charset="0"/>
            </a:rPr>
            <a:t>empathy</a:t>
          </a:r>
          <a:endParaRPr lang="en-GB" dirty="0"/>
        </a:p>
      </dgm:t>
    </dgm:pt>
    <dgm:pt modelId="{5FD61863-CDCC-46CD-AE2E-EF3782AD24FF}" type="parTrans" cxnId="{F4DED655-D01C-4C37-9134-2DD355B391EA}">
      <dgm:prSet/>
      <dgm:spPr/>
      <dgm:t>
        <a:bodyPr/>
        <a:lstStyle/>
        <a:p>
          <a:endParaRPr lang="en-GB"/>
        </a:p>
      </dgm:t>
    </dgm:pt>
    <dgm:pt modelId="{149D7595-6211-41BA-AC02-0CBBCA38C063}" type="sibTrans" cxnId="{F4DED655-D01C-4C37-9134-2DD355B391EA}">
      <dgm:prSet/>
      <dgm:spPr/>
      <dgm:t>
        <a:bodyPr/>
        <a:lstStyle/>
        <a:p>
          <a:endParaRPr lang="en-GB"/>
        </a:p>
      </dgm:t>
    </dgm:pt>
    <dgm:pt modelId="{C3A2B4BE-C80D-4C41-8396-16A1D7286AB1}">
      <dgm:prSet phldrT="[Text]"/>
      <dgm:spPr/>
      <dgm:t>
        <a:bodyPr/>
        <a:lstStyle/>
        <a:p>
          <a:r>
            <a:rPr lang="en-GB" altLang="en-US" dirty="0">
              <a:latin typeface="Arial" panose="020B0604020202020204" pitchFamily="34" charset="0"/>
              <a:cs typeface="Arial" panose="020B0604020202020204" pitchFamily="34" charset="0"/>
            </a:rPr>
            <a:t>Non-verbal – </a:t>
          </a:r>
          <a:r>
            <a:rPr lang="en-GB" altLang="en-US" dirty="0" err="1">
              <a:latin typeface="Arial" panose="020B0604020202020204" pitchFamily="34" charset="0"/>
              <a:cs typeface="Arial" panose="020B0604020202020204" pitchFamily="34" charset="0"/>
            </a:rPr>
            <a:t>eg</a:t>
          </a:r>
          <a:r>
            <a:rPr lang="en-GB" altLang="en-US" dirty="0">
              <a:latin typeface="Arial" panose="020B0604020202020204" pitchFamily="34" charset="0"/>
              <a:cs typeface="Arial" panose="020B0604020202020204" pitchFamily="34" charset="0"/>
            </a:rPr>
            <a:t> </a:t>
          </a:r>
        </a:p>
        <a:p>
          <a:r>
            <a:rPr lang="en-GB" altLang="en-US" dirty="0">
              <a:latin typeface="Arial" panose="020B0604020202020204" pitchFamily="34" charset="0"/>
              <a:cs typeface="Arial" panose="020B0604020202020204" pitchFamily="34" charset="0"/>
            </a:rPr>
            <a:t>Body language/gestures/facial expressions</a:t>
          </a:r>
          <a:endParaRPr lang="en-GB" dirty="0"/>
        </a:p>
      </dgm:t>
    </dgm:pt>
    <dgm:pt modelId="{03051BA6-09CB-4869-9C90-F5F6A3FFAC5F}" type="parTrans" cxnId="{B4D3E0DE-9D11-4A9E-A162-7CDB0263885E}">
      <dgm:prSet/>
      <dgm:spPr/>
      <dgm:t>
        <a:bodyPr/>
        <a:lstStyle/>
        <a:p>
          <a:endParaRPr lang="en-GB"/>
        </a:p>
      </dgm:t>
    </dgm:pt>
    <dgm:pt modelId="{2E373933-CDCB-4990-8C7B-7AE35C8D52D9}" type="sibTrans" cxnId="{B4D3E0DE-9D11-4A9E-A162-7CDB0263885E}">
      <dgm:prSet/>
      <dgm:spPr/>
      <dgm:t>
        <a:bodyPr/>
        <a:lstStyle/>
        <a:p>
          <a:endParaRPr lang="en-GB"/>
        </a:p>
      </dgm:t>
    </dgm:pt>
    <dgm:pt modelId="{FB4CEC3E-8987-4289-A645-4570EE3CE6E0}">
      <dgm:prSet phldrT="[Text]"/>
      <dgm:spPr/>
      <dgm:t>
        <a:bodyPr/>
        <a:lstStyle/>
        <a:p>
          <a:r>
            <a:rPr lang="en-GB" altLang="en-US" dirty="0">
              <a:latin typeface="Arial" panose="020B0604020202020204" pitchFamily="34" charset="0"/>
              <a:cs typeface="Arial" panose="020B0604020202020204" pitchFamily="34" charset="0"/>
            </a:rPr>
            <a:t>Written – </a:t>
          </a:r>
          <a:r>
            <a:rPr lang="en-GB" altLang="en-US" dirty="0" err="1">
              <a:latin typeface="Arial" panose="020B0604020202020204" pitchFamily="34" charset="0"/>
              <a:cs typeface="Arial" panose="020B0604020202020204" pitchFamily="34" charset="0"/>
            </a:rPr>
            <a:t>eg</a:t>
          </a:r>
          <a:r>
            <a:rPr lang="en-GB" altLang="en-US" dirty="0">
              <a:latin typeface="Arial" panose="020B0604020202020204" pitchFamily="34" charset="0"/>
              <a:cs typeface="Arial" panose="020B0604020202020204" pitchFamily="34" charset="0"/>
            </a:rPr>
            <a:t> leaflets/letters/care plans</a:t>
          </a:r>
          <a:endParaRPr lang="en-GB" dirty="0"/>
        </a:p>
      </dgm:t>
    </dgm:pt>
    <dgm:pt modelId="{A63C4AA0-ED53-46E1-BA71-C39C7F1602F3}" type="parTrans" cxnId="{8E74B51E-4B76-4DCC-9252-6BA4B1BC7FFF}">
      <dgm:prSet/>
      <dgm:spPr/>
      <dgm:t>
        <a:bodyPr/>
        <a:lstStyle/>
        <a:p>
          <a:endParaRPr lang="en-GB"/>
        </a:p>
      </dgm:t>
    </dgm:pt>
    <dgm:pt modelId="{ABCFD874-B13B-4054-AEE3-CEDC3E87A7FE}" type="sibTrans" cxnId="{8E74B51E-4B76-4DCC-9252-6BA4B1BC7FFF}">
      <dgm:prSet/>
      <dgm:spPr/>
      <dgm:t>
        <a:bodyPr/>
        <a:lstStyle/>
        <a:p>
          <a:endParaRPr lang="en-GB"/>
        </a:p>
      </dgm:t>
    </dgm:pt>
    <dgm:pt modelId="{3791507F-734F-4D9F-8857-25D18212F381}">
      <dgm:prSet/>
      <dgm:spPr/>
      <dgm:t>
        <a:bodyPr/>
        <a:lstStyle/>
        <a:p>
          <a:r>
            <a:rPr lang="en-GB" altLang="en-US">
              <a:latin typeface="Arial" panose="020B0604020202020204" pitchFamily="34" charset="0"/>
              <a:cs typeface="Arial" panose="020B0604020202020204" pitchFamily="34" charset="0"/>
            </a:rPr>
            <a:t>Specialist – eg braille/sign language/advocates</a:t>
          </a:r>
          <a:endParaRPr lang="en-GB" altLang="en-US" dirty="0">
            <a:latin typeface="Arial" panose="020B0604020202020204" pitchFamily="34" charset="0"/>
            <a:cs typeface="Arial" panose="020B0604020202020204" pitchFamily="34" charset="0"/>
          </a:endParaRPr>
        </a:p>
      </dgm:t>
    </dgm:pt>
    <dgm:pt modelId="{9133FEA8-CE2D-4A28-BEEF-07F7CF612BC5}" type="parTrans" cxnId="{46A2D0A6-BBBF-4896-A86D-A1EA0EFC6599}">
      <dgm:prSet/>
      <dgm:spPr/>
      <dgm:t>
        <a:bodyPr/>
        <a:lstStyle/>
        <a:p>
          <a:endParaRPr lang="en-GB"/>
        </a:p>
      </dgm:t>
    </dgm:pt>
    <dgm:pt modelId="{C26A7720-578D-4C5E-981C-9FD87DEEAAD0}" type="sibTrans" cxnId="{46A2D0A6-BBBF-4896-A86D-A1EA0EFC6599}">
      <dgm:prSet/>
      <dgm:spPr/>
      <dgm:t>
        <a:bodyPr/>
        <a:lstStyle/>
        <a:p>
          <a:endParaRPr lang="en-GB"/>
        </a:p>
      </dgm:t>
    </dgm:pt>
    <dgm:pt modelId="{D2937999-A69A-4A8A-9545-7F28A73DDC56}" type="pres">
      <dgm:prSet presAssocID="{D69051C2-4F96-436D-A22E-BF4E1858E30F}" presName="Name0" presStyleCnt="0">
        <dgm:presLayoutVars>
          <dgm:dir/>
          <dgm:resizeHandles val="exact"/>
        </dgm:presLayoutVars>
      </dgm:prSet>
      <dgm:spPr/>
    </dgm:pt>
    <dgm:pt modelId="{79FB1247-67C9-4718-ABDD-C8471B0ABA1A}" type="pres">
      <dgm:prSet presAssocID="{E630395E-36AC-4378-94C4-FBC3B184CC70}" presName="composite" presStyleCnt="0"/>
      <dgm:spPr/>
    </dgm:pt>
    <dgm:pt modelId="{C1B2F52C-802B-4A29-8E2B-76CBAF4A640C}" type="pres">
      <dgm:prSet presAssocID="{E630395E-36AC-4378-94C4-FBC3B184CC70}" presName="rect1" presStyleLbl="trAlignAcc1" presStyleIdx="0" presStyleCnt="4">
        <dgm:presLayoutVars>
          <dgm:bulletEnabled val="1"/>
        </dgm:presLayoutVars>
      </dgm:prSet>
      <dgm:spPr/>
    </dgm:pt>
    <dgm:pt modelId="{DEA2C267-E02C-4469-A320-4BD93583818E}" type="pres">
      <dgm:prSet presAssocID="{E630395E-36AC-4378-94C4-FBC3B184CC70}" presName="rect2" presStyleLbl="fgImgPlac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AC5A4FFF-82BA-4385-BCA8-F8202CB05482}" type="pres">
      <dgm:prSet presAssocID="{149D7595-6211-41BA-AC02-0CBBCA38C063}" presName="sibTrans" presStyleCnt="0"/>
      <dgm:spPr/>
    </dgm:pt>
    <dgm:pt modelId="{0C210070-371B-4BBB-9587-9FBEC7316DA6}" type="pres">
      <dgm:prSet presAssocID="{C3A2B4BE-C80D-4C41-8396-16A1D7286AB1}" presName="composite" presStyleCnt="0"/>
      <dgm:spPr/>
    </dgm:pt>
    <dgm:pt modelId="{EF524BC1-603F-4CD2-B507-0FF1075FC339}" type="pres">
      <dgm:prSet presAssocID="{C3A2B4BE-C80D-4C41-8396-16A1D7286AB1}" presName="rect1" presStyleLbl="trAlignAcc1" presStyleIdx="1" presStyleCnt="4">
        <dgm:presLayoutVars>
          <dgm:bulletEnabled val="1"/>
        </dgm:presLayoutVars>
      </dgm:prSet>
      <dgm:spPr/>
    </dgm:pt>
    <dgm:pt modelId="{051C8825-4871-42C8-AF72-486B8B806C8F}" type="pres">
      <dgm:prSet presAssocID="{C3A2B4BE-C80D-4C41-8396-16A1D7286AB1}" presName="rect2" presStyleLbl="fgImgPlac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281A3777-A6BC-409E-8A62-FCF036E4DB18}" type="pres">
      <dgm:prSet presAssocID="{2E373933-CDCB-4990-8C7B-7AE35C8D52D9}" presName="sibTrans" presStyleCnt="0"/>
      <dgm:spPr/>
    </dgm:pt>
    <dgm:pt modelId="{FE9D1AC9-4290-47B6-B653-E9767372E9F6}" type="pres">
      <dgm:prSet presAssocID="{FB4CEC3E-8987-4289-A645-4570EE3CE6E0}" presName="composite" presStyleCnt="0"/>
      <dgm:spPr/>
    </dgm:pt>
    <dgm:pt modelId="{E8EEBA3F-218C-45E9-B1F9-31D908CA0A92}" type="pres">
      <dgm:prSet presAssocID="{FB4CEC3E-8987-4289-A645-4570EE3CE6E0}" presName="rect1" presStyleLbl="trAlignAcc1" presStyleIdx="2" presStyleCnt="4">
        <dgm:presLayoutVars>
          <dgm:bulletEnabled val="1"/>
        </dgm:presLayoutVars>
      </dgm:prSet>
      <dgm:spPr/>
    </dgm:pt>
    <dgm:pt modelId="{DE8FB596-60B5-4E39-B84A-2F969953F102}" type="pres">
      <dgm:prSet presAssocID="{FB4CEC3E-8987-4289-A645-4570EE3CE6E0}" presName="rect2" presStyleLbl="fgImgPlace1" presStyleIdx="2" presStyleCnt="4"/>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F5E192AA-6EFF-47E8-B76F-C42C0C0B838E}" type="pres">
      <dgm:prSet presAssocID="{ABCFD874-B13B-4054-AEE3-CEDC3E87A7FE}" presName="sibTrans" presStyleCnt="0"/>
      <dgm:spPr/>
    </dgm:pt>
    <dgm:pt modelId="{C34762A0-C172-46C5-9F70-D4A6E77453E8}" type="pres">
      <dgm:prSet presAssocID="{3791507F-734F-4D9F-8857-25D18212F381}" presName="composite" presStyleCnt="0"/>
      <dgm:spPr/>
    </dgm:pt>
    <dgm:pt modelId="{163015FE-F05E-4B9C-9899-02BCFBE1FFD8}" type="pres">
      <dgm:prSet presAssocID="{3791507F-734F-4D9F-8857-25D18212F381}" presName="rect1" presStyleLbl="trAlignAcc1" presStyleIdx="3" presStyleCnt="4">
        <dgm:presLayoutVars>
          <dgm:bulletEnabled val="1"/>
        </dgm:presLayoutVars>
      </dgm:prSet>
      <dgm:spPr/>
    </dgm:pt>
    <dgm:pt modelId="{65099598-57C5-4B1F-B0D4-A1FC0085EEC4}" type="pres">
      <dgm:prSet presAssocID="{3791507F-734F-4D9F-8857-25D18212F381}" presName="rect2" presStyleLbl="fgImgPlace1" presStyleIdx="3" presStyleCnt="4"/>
      <dgm:spPr>
        <a:blipFill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Lst>
  <dgm:cxnLst>
    <dgm:cxn modelId="{61672B0C-3100-4AF2-8E51-20CC5DCD254E}" type="presOf" srcId="{FB4CEC3E-8987-4289-A645-4570EE3CE6E0}" destId="{E8EEBA3F-218C-45E9-B1F9-31D908CA0A92}" srcOrd="0" destOrd="0" presId="urn:microsoft.com/office/officeart/2008/layout/PictureStrips"/>
    <dgm:cxn modelId="{8E74B51E-4B76-4DCC-9252-6BA4B1BC7FFF}" srcId="{D69051C2-4F96-436D-A22E-BF4E1858E30F}" destId="{FB4CEC3E-8987-4289-A645-4570EE3CE6E0}" srcOrd="2" destOrd="0" parTransId="{A63C4AA0-ED53-46E1-BA71-C39C7F1602F3}" sibTransId="{ABCFD874-B13B-4054-AEE3-CEDC3E87A7FE}"/>
    <dgm:cxn modelId="{781CAA3F-52F4-4B3C-AEC5-4081EFB29172}" type="presOf" srcId="{3791507F-734F-4D9F-8857-25D18212F381}" destId="{163015FE-F05E-4B9C-9899-02BCFBE1FFD8}" srcOrd="0" destOrd="0" presId="urn:microsoft.com/office/officeart/2008/layout/PictureStrips"/>
    <dgm:cxn modelId="{A382EC5F-5C57-43C2-BB42-766E2F663BAB}" type="presOf" srcId="{E630395E-36AC-4378-94C4-FBC3B184CC70}" destId="{C1B2F52C-802B-4A29-8E2B-76CBAF4A640C}" srcOrd="0" destOrd="0" presId="urn:microsoft.com/office/officeart/2008/layout/PictureStrips"/>
    <dgm:cxn modelId="{F4DED655-D01C-4C37-9134-2DD355B391EA}" srcId="{D69051C2-4F96-436D-A22E-BF4E1858E30F}" destId="{E630395E-36AC-4378-94C4-FBC3B184CC70}" srcOrd="0" destOrd="0" parTransId="{5FD61863-CDCC-46CD-AE2E-EF3782AD24FF}" sibTransId="{149D7595-6211-41BA-AC02-0CBBCA38C063}"/>
    <dgm:cxn modelId="{46A2D0A6-BBBF-4896-A86D-A1EA0EFC6599}" srcId="{D69051C2-4F96-436D-A22E-BF4E1858E30F}" destId="{3791507F-734F-4D9F-8857-25D18212F381}" srcOrd="3" destOrd="0" parTransId="{9133FEA8-CE2D-4A28-BEEF-07F7CF612BC5}" sibTransId="{C26A7720-578D-4C5E-981C-9FD87DEEAAD0}"/>
    <dgm:cxn modelId="{089701CE-94D0-4305-9B2F-33F21A83CCC0}" type="presOf" srcId="{C3A2B4BE-C80D-4C41-8396-16A1D7286AB1}" destId="{EF524BC1-603F-4CD2-B507-0FF1075FC339}" srcOrd="0" destOrd="0" presId="urn:microsoft.com/office/officeart/2008/layout/PictureStrips"/>
    <dgm:cxn modelId="{B68A6ED8-BEBB-4F3F-941D-738C5CDD6FC7}" type="presOf" srcId="{D69051C2-4F96-436D-A22E-BF4E1858E30F}" destId="{D2937999-A69A-4A8A-9545-7F28A73DDC56}" srcOrd="0" destOrd="0" presId="urn:microsoft.com/office/officeart/2008/layout/PictureStrips"/>
    <dgm:cxn modelId="{B4D3E0DE-9D11-4A9E-A162-7CDB0263885E}" srcId="{D69051C2-4F96-436D-A22E-BF4E1858E30F}" destId="{C3A2B4BE-C80D-4C41-8396-16A1D7286AB1}" srcOrd="1" destOrd="0" parTransId="{03051BA6-09CB-4869-9C90-F5F6A3FFAC5F}" sibTransId="{2E373933-CDCB-4990-8C7B-7AE35C8D52D9}"/>
    <dgm:cxn modelId="{8B67ECF9-D12D-423A-AAEE-97EA4999C77D}" type="presParOf" srcId="{D2937999-A69A-4A8A-9545-7F28A73DDC56}" destId="{79FB1247-67C9-4718-ABDD-C8471B0ABA1A}" srcOrd="0" destOrd="0" presId="urn:microsoft.com/office/officeart/2008/layout/PictureStrips"/>
    <dgm:cxn modelId="{613AF130-9F08-49FA-944D-03DAB6F0F4E7}" type="presParOf" srcId="{79FB1247-67C9-4718-ABDD-C8471B0ABA1A}" destId="{C1B2F52C-802B-4A29-8E2B-76CBAF4A640C}" srcOrd="0" destOrd="0" presId="urn:microsoft.com/office/officeart/2008/layout/PictureStrips"/>
    <dgm:cxn modelId="{108D79BD-8FF2-4789-BB85-CFF0D7FA253F}" type="presParOf" srcId="{79FB1247-67C9-4718-ABDD-C8471B0ABA1A}" destId="{DEA2C267-E02C-4469-A320-4BD93583818E}" srcOrd="1" destOrd="0" presId="urn:microsoft.com/office/officeart/2008/layout/PictureStrips"/>
    <dgm:cxn modelId="{37706059-3380-4BB2-9439-8C327E72337A}" type="presParOf" srcId="{D2937999-A69A-4A8A-9545-7F28A73DDC56}" destId="{AC5A4FFF-82BA-4385-BCA8-F8202CB05482}" srcOrd="1" destOrd="0" presId="urn:microsoft.com/office/officeart/2008/layout/PictureStrips"/>
    <dgm:cxn modelId="{106BCA3A-8BA8-454B-97EA-31658DDAA908}" type="presParOf" srcId="{D2937999-A69A-4A8A-9545-7F28A73DDC56}" destId="{0C210070-371B-4BBB-9587-9FBEC7316DA6}" srcOrd="2" destOrd="0" presId="urn:microsoft.com/office/officeart/2008/layout/PictureStrips"/>
    <dgm:cxn modelId="{A90461EA-2745-44F0-BBF9-0B211DF4C79F}" type="presParOf" srcId="{0C210070-371B-4BBB-9587-9FBEC7316DA6}" destId="{EF524BC1-603F-4CD2-B507-0FF1075FC339}" srcOrd="0" destOrd="0" presId="urn:microsoft.com/office/officeart/2008/layout/PictureStrips"/>
    <dgm:cxn modelId="{90FE914C-5BA3-4168-85AE-70F67423EC86}" type="presParOf" srcId="{0C210070-371B-4BBB-9587-9FBEC7316DA6}" destId="{051C8825-4871-42C8-AF72-486B8B806C8F}" srcOrd="1" destOrd="0" presId="urn:microsoft.com/office/officeart/2008/layout/PictureStrips"/>
    <dgm:cxn modelId="{503AA402-0FD3-4648-8319-D4584BCCBB5A}" type="presParOf" srcId="{D2937999-A69A-4A8A-9545-7F28A73DDC56}" destId="{281A3777-A6BC-409E-8A62-FCF036E4DB18}" srcOrd="3" destOrd="0" presId="urn:microsoft.com/office/officeart/2008/layout/PictureStrips"/>
    <dgm:cxn modelId="{9A5AAA54-63C5-4809-9EF9-4C3CDCCFC46A}" type="presParOf" srcId="{D2937999-A69A-4A8A-9545-7F28A73DDC56}" destId="{FE9D1AC9-4290-47B6-B653-E9767372E9F6}" srcOrd="4" destOrd="0" presId="urn:microsoft.com/office/officeart/2008/layout/PictureStrips"/>
    <dgm:cxn modelId="{FF145958-F8F1-4479-8D57-C8FA51CCBB77}" type="presParOf" srcId="{FE9D1AC9-4290-47B6-B653-E9767372E9F6}" destId="{E8EEBA3F-218C-45E9-B1F9-31D908CA0A92}" srcOrd="0" destOrd="0" presId="urn:microsoft.com/office/officeart/2008/layout/PictureStrips"/>
    <dgm:cxn modelId="{535D0D25-DAE2-4FEE-BEB2-D79EA960E375}" type="presParOf" srcId="{FE9D1AC9-4290-47B6-B653-E9767372E9F6}" destId="{DE8FB596-60B5-4E39-B84A-2F969953F102}" srcOrd="1" destOrd="0" presId="urn:microsoft.com/office/officeart/2008/layout/PictureStrips"/>
    <dgm:cxn modelId="{25A29BEC-AB67-4026-AB29-56DC68F3AA86}" type="presParOf" srcId="{D2937999-A69A-4A8A-9545-7F28A73DDC56}" destId="{F5E192AA-6EFF-47E8-B76F-C42C0C0B838E}" srcOrd="5" destOrd="0" presId="urn:microsoft.com/office/officeart/2008/layout/PictureStrips"/>
    <dgm:cxn modelId="{CE38BABF-023C-4CC7-A579-EC454B86DC64}" type="presParOf" srcId="{D2937999-A69A-4A8A-9545-7F28A73DDC56}" destId="{C34762A0-C172-46C5-9F70-D4A6E77453E8}" srcOrd="6" destOrd="0" presId="urn:microsoft.com/office/officeart/2008/layout/PictureStrips"/>
    <dgm:cxn modelId="{DC60EAB9-F776-40D1-AD36-B565ADB65814}" type="presParOf" srcId="{C34762A0-C172-46C5-9F70-D4A6E77453E8}" destId="{163015FE-F05E-4B9C-9899-02BCFBE1FFD8}" srcOrd="0" destOrd="0" presId="urn:microsoft.com/office/officeart/2008/layout/PictureStrips"/>
    <dgm:cxn modelId="{814B4F50-7BE5-4051-AC14-B9E96A4BF246}" type="presParOf" srcId="{C34762A0-C172-46C5-9F70-D4A6E77453E8}" destId="{65099598-57C5-4B1F-B0D4-A1FC0085EEC4}"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2F52C-802B-4A29-8E2B-76CBAF4A640C}">
      <dsp:nvSpPr>
        <dsp:cNvPr id="0" name=""/>
        <dsp:cNvSpPr/>
      </dsp:nvSpPr>
      <dsp:spPr>
        <a:xfrm>
          <a:off x="131210" y="717876"/>
          <a:ext cx="3088858" cy="965268"/>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53808" tIns="53340" rIns="53340" bIns="53340" numCol="1" spcCol="1270" anchor="ctr" anchorCtr="0">
          <a:noAutofit/>
        </a:bodyPr>
        <a:lstStyle/>
        <a:p>
          <a:pPr marL="0" lvl="0" indent="0" algn="l" defTabSz="622300">
            <a:lnSpc>
              <a:spcPct val="90000"/>
            </a:lnSpc>
            <a:spcBef>
              <a:spcPct val="0"/>
            </a:spcBef>
            <a:spcAft>
              <a:spcPct val="35000"/>
            </a:spcAft>
            <a:buNone/>
          </a:pPr>
          <a:r>
            <a:rPr lang="en-GB" altLang="en-US" sz="1400" kern="1200" dirty="0">
              <a:latin typeface="Arial" panose="020B0604020202020204" pitchFamily="34" charset="0"/>
              <a:cs typeface="Arial" panose="020B0604020202020204" pitchFamily="34" charset="0"/>
            </a:rPr>
            <a:t>Verbal – </a:t>
          </a:r>
          <a:r>
            <a:rPr lang="en-GB" altLang="en-US" sz="1400" kern="1200" dirty="0" err="1">
              <a:latin typeface="Arial" panose="020B0604020202020204" pitchFamily="34" charset="0"/>
              <a:cs typeface="Arial" panose="020B0604020202020204" pitchFamily="34" charset="0"/>
            </a:rPr>
            <a:t>eg</a:t>
          </a:r>
          <a:r>
            <a:rPr lang="en-GB" altLang="en-US" sz="1400" kern="1200" dirty="0">
              <a:latin typeface="Arial" panose="020B0604020202020204" pitchFamily="34" charset="0"/>
              <a:cs typeface="Arial" panose="020B0604020202020204" pitchFamily="34" charset="0"/>
            </a:rPr>
            <a:t> clarity/tone/pace/</a:t>
          </a:r>
        </a:p>
        <a:p>
          <a:pPr marL="0" lvl="0" indent="0" algn="l" defTabSz="622300">
            <a:lnSpc>
              <a:spcPct val="90000"/>
            </a:lnSpc>
            <a:spcBef>
              <a:spcPct val="0"/>
            </a:spcBef>
            <a:spcAft>
              <a:spcPct val="35000"/>
            </a:spcAft>
            <a:buNone/>
          </a:pPr>
          <a:r>
            <a:rPr lang="en-GB" altLang="en-US" sz="1400" kern="1200" dirty="0">
              <a:latin typeface="Arial" panose="020B0604020202020204" pitchFamily="34" charset="0"/>
              <a:cs typeface="Arial" panose="020B0604020202020204" pitchFamily="34" charset="0"/>
            </a:rPr>
            <a:t>empathy</a:t>
          </a:r>
          <a:endParaRPr lang="en-GB" sz="1400" kern="1200" dirty="0"/>
        </a:p>
      </dsp:txBody>
      <dsp:txXfrm>
        <a:off x="131210" y="717876"/>
        <a:ext cx="3088858" cy="965268"/>
      </dsp:txXfrm>
    </dsp:sp>
    <dsp:sp modelId="{DEA2C267-E02C-4469-A320-4BD93583818E}">
      <dsp:nvSpPr>
        <dsp:cNvPr id="0" name=""/>
        <dsp:cNvSpPr/>
      </dsp:nvSpPr>
      <dsp:spPr>
        <a:xfrm>
          <a:off x="2508" y="578448"/>
          <a:ext cx="675687" cy="101353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524BC1-603F-4CD2-B507-0FF1075FC339}">
      <dsp:nvSpPr>
        <dsp:cNvPr id="0" name=""/>
        <dsp:cNvSpPr/>
      </dsp:nvSpPr>
      <dsp:spPr>
        <a:xfrm>
          <a:off x="3518025" y="717876"/>
          <a:ext cx="3088858" cy="965268"/>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53808" tIns="53340" rIns="53340" bIns="53340" numCol="1" spcCol="1270" anchor="ctr" anchorCtr="0">
          <a:noAutofit/>
        </a:bodyPr>
        <a:lstStyle/>
        <a:p>
          <a:pPr marL="0" lvl="0" indent="0" algn="l" defTabSz="622300">
            <a:lnSpc>
              <a:spcPct val="90000"/>
            </a:lnSpc>
            <a:spcBef>
              <a:spcPct val="0"/>
            </a:spcBef>
            <a:spcAft>
              <a:spcPct val="35000"/>
            </a:spcAft>
            <a:buNone/>
          </a:pPr>
          <a:r>
            <a:rPr lang="en-GB" altLang="en-US" sz="1400" kern="1200" dirty="0">
              <a:latin typeface="Arial" panose="020B0604020202020204" pitchFamily="34" charset="0"/>
              <a:cs typeface="Arial" panose="020B0604020202020204" pitchFamily="34" charset="0"/>
            </a:rPr>
            <a:t>Non-verbal – </a:t>
          </a:r>
          <a:r>
            <a:rPr lang="en-GB" altLang="en-US" sz="1400" kern="1200" dirty="0" err="1">
              <a:latin typeface="Arial" panose="020B0604020202020204" pitchFamily="34" charset="0"/>
              <a:cs typeface="Arial" panose="020B0604020202020204" pitchFamily="34" charset="0"/>
            </a:rPr>
            <a:t>eg</a:t>
          </a:r>
          <a:r>
            <a:rPr lang="en-GB" altLang="en-US" sz="1400" kern="1200" dirty="0">
              <a:latin typeface="Arial" panose="020B0604020202020204" pitchFamily="34" charset="0"/>
              <a:cs typeface="Arial" panose="020B0604020202020204" pitchFamily="34" charset="0"/>
            </a:rPr>
            <a:t> </a:t>
          </a:r>
        </a:p>
        <a:p>
          <a:pPr marL="0" lvl="0" indent="0" algn="l" defTabSz="622300">
            <a:lnSpc>
              <a:spcPct val="90000"/>
            </a:lnSpc>
            <a:spcBef>
              <a:spcPct val="0"/>
            </a:spcBef>
            <a:spcAft>
              <a:spcPct val="35000"/>
            </a:spcAft>
            <a:buNone/>
          </a:pPr>
          <a:r>
            <a:rPr lang="en-GB" altLang="en-US" sz="1400" kern="1200" dirty="0">
              <a:latin typeface="Arial" panose="020B0604020202020204" pitchFamily="34" charset="0"/>
              <a:cs typeface="Arial" panose="020B0604020202020204" pitchFamily="34" charset="0"/>
            </a:rPr>
            <a:t>Body language/gestures/facial expressions</a:t>
          </a:r>
          <a:endParaRPr lang="en-GB" sz="1400" kern="1200" dirty="0"/>
        </a:p>
      </dsp:txBody>
      <dsp:txXfrm>
        <a:off x="3518025" y="717876"/>
        <a:ext cx="3088858" cy="965268"/>
      </dsp:txXfrm>
    </dsp:sp>
    <dsp:sp modelId="{051C8825-4871-42C8-AF72-486B8B806C8F}">
      <dsp:nvSpPr>
        <dsp:cNvPr id="0" name=""/>
        <dsp:cNvSpPr/>
      </dsp:nvSpPr>
      <dsp:spPr>
        <a:xfrm>
          <a:off x="3389323" y="578448"/>
          <a:ext cx="675687" cy="1013531"/>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EEBA3F-218C-45E9-B1F9-31D908CA0A92}">
      <dsp:nvSpPr>
        <dsp:cNvPr id="0" name=""/>
        <dsp:cNvSpPr/>
      </dsp:nvSpPr>
      <dsp:spPr>
        <a:xfrm>
          <a:off x="131210" y="1933041"/>
          <a:ext cx="3088858" cy="965268"/>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53808" tIns="53340" rIns="53340" bIns="53340" numCol="1" spcCol="1270" anchor="ctr" anchorCtr="0">
          <a:noAutofit/>
        </a:bodyPr>
        <a:lstStyle/>
        <a:p>
          <a:pPr marL="0" lvl="0" indent="0" algn="l" defTabSz="622300">
            <a:lnSpc>
              <a:spcPct val="90000"/>
            </a:lnSpc>
            <a:spcBef>
              <a:spcPct val="0"/>
            </a:spcBef>
            <a:spcAft>
              <a:spcPct val="35000"/>
            </a:spcAft>
            <a:buNone/>
          </a:pPr>
          <a:r>
            <a:rPr lang="en-GB" altLang="en-US" sz="1400" kern="1200" dirty="0">
              <a:latin typeface="Arial" panose="020B0604020202020204" pitchFamily="34" charset="0"/>
              <a:cs typeface="Arial" panose="020B0604020202020204" pitchFamily="34" charset="0"/>
            </a:rPr>
            <a:t>Written – </a:t>
          </a:r>
          <a:r>
            <a:rPr lang="en-GB" altLang="en-US" sz="1400" kern="1200" dirty="0" err="1">
              <a:latin typeface="Arial" panose="020B0604020202020204" pitchFamily="34" charset="0"/>
              <a:cs typeface="Arial" panose="020B0604020202020204" pitchFamily="34" charset="0"/>
            </a:rPr>
            <a:t>eg</a:t>
          </a:r>
          <a:r>
            <a:rPr lang="en-GB" altLang="en-US" sz="1400" kern="1200" dirty="0">
              <a:latin typeface="Arial" panose="020B0604020202020204" pitchFamily="34" charset="0"/>
              <a:cs typeface="Arial" panose="020B0604020202020204" pitchFamily="34" charset="0"/>
            </a:rPr>
            <a:t> leaflets/letters/care plans</a:t>
          </a:r>
          <a:endParaRPr lang="en-GB" sz="1400" kern="1200" dirty="0"/>
        </a:p>
      </dsp:txBody>
      <dsp:txXfrm>
        <a:off x="131210" y="1933041"/>
        <a:ext cx="3088858" cy="965268"/>
      </dsp:txXfrm>
    </dsp:sp>
    <dsp:sp modelId="{DE8FB596-60B5-4E39-B84A-2F969953F102}">
      <dsp:nvSpPr>
        <dsp:cNvPr id="0" name=""/>
        <dsp:cNvSpPr/>
      </dsp:nvSpPr>
      <dsp:spPr>
        <a:xfrm>
          <a:off x="2508" y="1793614"/>
          <a:ext cx="675687" cy="1013531"/>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3015FE-F05E-4B9C-9899-02BCFBE1FFD8}">
      <dsp:nvSpPr>
        <dsp:cNvPr id="0" name=""/>
        <dsp:cNvSpPr/>
      </dsp:nvSpPr>
      <dsp:spPr>
        <a:xfrm>
          <a:off x="3518025" y="1933041"/>
          <a:ext cx="3088858" cy="965268"/>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53808" tIns="53340" rIns="53340" bIns="53340" numCol="1" spcCol="1270" anchor="ctr" anchorCtr="0">
          <a:noAutofit/>
        </a:bodyPr>
        <a:lstStyle/>
        <a:p>
          <a:pPr marL="0" lvl="0" indent="0" algn="l" defTabSz="622300">
            <a:lnSpc>
              <a:spcPct val="90000"/>
            </a:lnSpc>
            <a:spcBef>
              <a:spcPct val="0"/>
            </a:spcBef>
            <a:spcAft>
              <a:spcPct val="35000"/>
            </a:spcAft>
            <a:buNone/>
          </a:pPr>
          <a:r>
            <a:rPr lang="en-GB" altLang="en-US" sz="1400" kern="1200">
              <a:latin typeface="Arial" panose="020B0604020202020204" pitchFamily="34" charset="0"/>
              <a:cs typeface="Arial" panose="020B0604020202020204" pitchFamily="34" charset="0"/>
            </a:rPr>
            <a:t>Specialist – eg braille/sign language/advocates</a:t>
          </a:r>
          <a:endParaRPr lang="en-GB" altLang="en-US" sz="1400" kern="1200" dirty="0">
            <a:latin typeface="Arial" panose="020B0604020202020204" pitchFamily="34" charset="0"/>
            <a:cs typeface="Arial" panose="020B0604020202020204" pitchFamily="34" charset="0"/>
          </a:endParaRPr>
        </a:p>
      </dsp:txBody>
      <dsp:txXfrm>
        <a:off x="3518025" y="1933041"/>
        <a:ext cx="3088858" cy="965268"/>
      </dsp:txXfrm>
    </dsp:sp>
    <dsp:sp modelId="{65099598-57C5-4B1F-B0D4-A1FC0085EEC4}">
      <dsp:nvSpPr>
        <dsp:cNvPr id="0" name=""/>
        <dsp:cNvSpPr/>
      </dsp:nvSpPr>
      <dsp:spPr>
        <a:xfrm>
          <a:off x="3389323" y="1793614"/>
          <a:ext cx="675687" cy="1013531"/>
        </a:xfrm>
        <a:prstGeom prst="rect">
          <a:avLst/>
        </a:prstGeom>
        <a:blipFill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882CC-1D38-421B-B870-45753AFBF10B}"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AEDFED-8B3F-4900-A90C-5FB59418CF59}" type="slidenum">
              <a:rPr lang="en-GB" smtClean="0"/>
              <a:t>‹#›</a:t>
            </a:fld>
            <a:endParaRPr lang="en-GB"/>
          </a:p>
        </p:txBody>
      </p:sp>
    </p:spTree>
    <p:extLst>
      <p:ext uri="{BB962C8B-B14F-4D97-AF65-F5344CB8AC3E}">
        <p14:creationId xmlns:p14="http://schemas.microsoft.com/office/powerpoint/2010/main" val="127858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AEDFED-8B3F-4900-A90C-5FB59418CF59}" type="slidenum">
              <a:rPr lang="en-GB" smtClean="0"/>
              <a:t>2</a:t>
            </a:fld>
            <a:endParaRPr lang="en-GB"/>
          </a:p>
        </p:txBody>
      </p:sp>
    </p:spTree>
    <p:extLst>
      <p:ext uri="{BB962C8B-B14F-4D97-AF65-F5344CB8AC3E}">
        <p14:creationId xmlns:p14="http://schemas.microsoft.com/office/powerpoint/2010/main" val="4254614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AA16-E50B-3A4D-9C98-5B81A14EDF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B6E48E9-2C56-445D-A74B-71F3198379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1E89851-86FD-8AD3-D0AD-7EB3D3CED641}"/>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059E3A9E-0D21-68A0-BF56-60BB4BC008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72CB5-401A-1A4F-AF1B-E314F7A79D4C}"/>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241850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1C328-F7C5-EBFA-12D9-20620BC2E3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C31AB2-0291-81BC-4E6C-863C0587E12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397EE9-314E-1D3A-4BB9-1E82A3C8F179}"/>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12E636C1-6FBB-0999-8BE6-E48F11473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5FAB8-04A7-9A70-3365-B313873632AB}"/>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3782597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30CE6-BBDF-582B-E911-3F7BE30613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9FEB40E-4714-D932-314A-F713D0C0A2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69EBB4-4D60-0A1C-0F87-C1EEE980A50B}"/>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85166150-FE4E-AA22-A346-453E698DC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D3482B-F22E-853D-23B8-2E62E7A6F8B8}"/>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2220708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04A06-7463-8FAC-4A8A-9A8580138D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299658-1BA7-D511-4BB6-3A40E6B4DE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EBCBDC-5BED-0FC3-EAF8-7FA83BBEB5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2ACAE4F-8FA6-50F7-522C-145A96D38E97}"/>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6" name="Footer Placeholder 5">
            <a:extLst>
              <a:ext uri="{FF2B5EF4-FFF2-40B4-BE49-F238E27FC236}">
                <a16:creationId xmlns:a16="http://schemas.microsoft.com/office/drawing/2014/main" id="{1C9FE69A-F67E-2945-BF2E-284C1BA21C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BA3DBE-CD21-B900-45CA-BCB48D5E9F91}"/>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4200877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E65AD-865E-70FE-DC7E-2773D3EE5E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B1E82CD-2FC6-1D0C-0F1A-00D485DFB2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6305745-9F18-041B-EC9D-41CE71AFD2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2BE1C6-C63B-EFFF-66FE-3D1018A55B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0C6B64-9B50-A6B6-6F05-3475EE863D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DE491F9-2B5F-2F76-850F-EBFA93CEBD9F}"/>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8" name="Footer Placeholder 7">
            <a:extLst>
              <a:ext uri="{FF2B5EF4-FFF2-40B4-BE49-F238E27FC236}">
                <a16:creationId xmlns:a16="http://schemas.microsoft.com/office/drawing/2014/main" id="{561210B2-16C0-E371-9846-79C337157F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C1C1E4-B482-035B-CA9F-6506408ADEE6}"/>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4110992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3CC9C-C5C5-9E35-900D-B75D52724D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F01CD8A-BB1D-2D81-AA11-C5EAF002747C}"/>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4" name="Footer Placeholder 3">
            <a:extLst>
              <a:ext uri="{FF2B5EF4-FFF2-40B4-BE49-F238E27FC236}">
                <a16:creationId xmlns:a16="http://schemas.microsoft.com/office/drawing/2014/main" id="{BBB75A09-9D71-16AB-A6D0-EA18B3E570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F01CFD-EE1B-29B8-4B39-FFBC9B31DBBC}"/>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211624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1856F0-E7E9-17A5-1A90-68DC7D2856F8}"/>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3" name="Footer Placeholder 2">
            <a:extLst>
              <a:ext uri="{FF2B5EF4-FFF2-40B4-BE49-F238E27FC236}">
                <a16:creationId xmlns:a16="http://schemas.microsoft.com/office/drawing/2014/main" id="{C2AF7A06-F412-7496-35AE-9AD51E8656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67AA4C-D43F-47A8-8C31-64F68F01E573}"/>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986831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01C1-3BDC-0E81-D828-7BD2DC470A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9DC93FC-3F6F-593E-E812-08172652B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E987F30-7716-0EB0-3275-4C836F07C4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00F548-E5D9-5C7A-FBC9-94F3643CFED1}"/>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6" name="Footer Placeholder 5">
            <a:extLst>
              <a:ext uri="{FF2B5EF4-FFF2-40B4-BE49-F238E27FC236}">
                <a16:creationId xmlns:a16="http://schemas.microsoft.com/office/drawing/2014/main" id="{CBEF5DD1-9A73-7E3A-968F-EC15249413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F4879-74DE-5202-30C3-F57648D6E69C}"/>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2397441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7B74-27B7-904E-05FC-474BF30DF8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1EB5D46-A0CA-779B-58FB-FBC29AC800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17315D-6392-A7E7-D98C-36B5C18775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26DE39F-D183-38C8-B06C-1A37945B6341}"/>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6" name="Footer Placeholder 5">
            <a:extLst>
              <a:ext uri="{FF2B5EF4-FFF2-40B4-BE49-F238E27FC236}">
                <a16:creationId xmlns:a16="http://schemas.microsoft.com/office/drawing/2014/main" id="{38507537-6694-CCB1-ED83-263A6343A3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A74608-E5EB-6D0F-2B95-1BB70FF09C8B}"/>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4080606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F5D24-7E2A-CA27-79B6-650C5AF3B72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8827972-B93A-1819-73A3-73E0235ECCE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8B09A4-474D-FF35-D9D3-4F1972CCA56D}"/>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CCA03D71-C384-B5F1-FA56-9E374096B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61931-E01B-6506-AFED-A33C51B2747B}"/>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143442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548D1E-0C0A-251F-CF1C-464378C030C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300E86A-7654-649B-88E2-1E6BDF2B31C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EFDB44-22AA-2AA8-855A-D639F04D4C30}"/>
              </a:ext>
            </a:extLst>
          </p:cNvPr>
          <p:cNvSpPr>
            <a:spLocks noGrp="1"/>
          </p:cNvSpPr>
          <p:nvPr>
            <p:ph type="dt" sz="half" idx="10"/>
          </p:nvPr>
        </p:nvSpPr>
        <p:spPr/>
        <p:txBody>
          <a:body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1BFEA88B-D589-F47F-BA9D-09ADEC270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AB36F-045A-8840-F661-D303DDF19A65}"/>
              </a:ext>
            </a:extLst>
          </p:cNvPr>
          <p:cNvSpPr>
            <a:spLocks noGrp="1"/>
          </p:cNvSpPr>
          <p:nvPr>
            <p:ph type="sldNum" sz="quarter" idx="12"/>
          </p:nvPr>
        </p:nvSpPr>
        <p:spPr/>
        <p:txBody>
          <a:bodyPr/>
          <a:lstStyle/>
          <a:p>
            <a:fld id="{57527E71-FE0A-4E06-9DCA-DFE9275C884C}" type="slidenum">
              <a:rPr lang="en-GB" smtClean="0"/>
              <a:t>‹#›</a:t>
            </a:fld>
            <a:endParaRPr lang="en-GB"/>
          </a:p>
        </p:txBody>
      </p:sp>
    </p:spTree>
    <p:extLst>
      <p:ext uri="{BB962C8B-B14F-4D97-AF65-F5344CB8AC3E}">
        <p14:creationId xmlns:p14="http://schemas.microsoft.com/office/powerpoint/2010/main" val="4056269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0CE092-D532-F890-E432-42835DBC4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C0AB35B-3600-48F4-B7E3-EF920B2FF2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6CD2CD-E06B-88D1-83E7-F6B0715BA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CDF0-1E63-445A-B1FF-1420BCB4BE88}" type="datetimeFigureOut">
              <a:rPr lang="en-GB" smtClean="0"/>
              <a:t>08/03/2023</a:t>
            </a:fld>
            <a:endParaRPr lang="en-GB"/>
          </a:p>
        </p:txBody>
      </p:sp>
      <p:sp>
        <p:nvSpPr>
          <p:cNvPr id="5" name="Footer Placeholder 4">
            <a:extLst>
              <a:ext uri="{FF2B5EF4-FFF2-40B4-BE49-F238E27FC236}">
                <a16:creationId xmlns:a16="http://schemas.microsoft.com/office/drawing/2014/main" id="{17F3EDBE-1230-EDDD-DCF6-53EC3B007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713853-9D62-3CBA-A430-C5E3975CE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527E71-FE0A-4E06-9DCA-DFE9275C884C}" type="slidenum">
              <a:rPr lang="en-GB" smtClean="0"/>
              <a:t>‹#›</a:t>
            </a:fld>
            <a:endParaRPr lang="en-GB"/>
          </a:p>
        </p:txBody>
      </p:sp>
    </p:spTree>
    <p:extLst>
      <p:ext uri="{BB962C8B-B14F-4D97-AF65-F5344CB8AC3E}">
        <p14:creationId xmlns:p14="http://schemas.microsoft.com/office/powerpoint/2010/main" val="1121811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MMUNICATING EFFECTIVELY IS THE KEY TO SUCCESS - Plaid for Women">
            <a:extLst>
              <a:ext uri="{FF2B5EF4-FFF2-40B4-BE49-F238E27FC236}">
                <a16:creationId xmlns:a16="http://schemas.microsoft.com/office/drawing/2014/main" id="{FA848F10-B783-04E0-5617-5DC5E701AE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A9E69-E1C7-9FCA-03C1-5504B7D1F1D0}"/>
              </a:ext>
            </a:extLst>
          </p:cNvPr>
          <p:cNvSpPr>
            <a:spLocks noGrp="1"/>
          </p:cNvSpPr>
          <p:nvPr>
            <p:ph type="ctrTitle"/>
          </p:nvPr>
        </p:nvSpPr>
        <p:spPr>
          <a:xfrm>
            <a:off x="699715" y="5635366"/>
            <a:ext cx="7091299" cy="898581"/>
          </a:xfrm>
        </p:spPr>
        <p:txBody>
          <a:bodyPr anchor="ctr">
            <a:normAutofit/>
          </a:bodyPr>
          <a:lstStyle/>
          <a:p>
            <a:pPr algn="l"/>
            <a:r>
              <a:rPr lang="en-GB" sz="3100" dirty="0">
                <a:solidFill>
                  <a:srgbClr val="FFFFFF"/>
                </a:solidFill>
              </a:rPr>
              <a:t>Communication in Health and Social Care</a:t>
            </a:r>
          </a:p>
        </p:txBody>
      </p:sp>
      <p:sp>
        <p:nvSpPr>
          <p:cNvPr id="1039" name="Rectangle 103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4A62CD3-867B-BBE5-A426-FC21362C24CB}"/>
              </a:ext>
            </a:extLst>
          </p:cNvPr>
          <p:cNvSpPr>
            <a:spLocks noGrp="1"/>
          </p:cNvSpPr>
          <p:nvPr>
            <p:ph type="subTitle" idx="1"/>
          </p:nvPr>
        </p:nvSpPr>
        <p:spPr>
          <a:xfrm>
            <a:off x="8318090" y="5484888"/>
            <a:ext cx="3309282" cy="1199535"/>
          </a:xfrm>
        </p:spPr>
        <p:txBody>
          <a:bodyPr anchor="ctr">
            <a:normAutofit fontScale="92500" lnSpcReduction="20000"/>
          </a:bodyPr>
          <a:lstStyle/>
          <a:p>
            <a:pPr algn="r"/>
            <a:r>
              <a:rPr lang="en-GB" sz="2000" dirty="0">
                <a:solidFill>
                  <a:srgbClr val="FFFFFF"/>
                </a:solidFill>
              </a:rPr>
              <a:t>Shazia Malik (2127945)</a:t>
            </a:r>
          </a:p>
          <a:p>
            <a:pPr algn="l"/>
            <a:r>
              <a:rPr lang="en-GB" sz="1300" dirty="0">
                <a:solidFill>
                  <a:srgbClr val="FFFFFF"/>
                </a:solidFill>
              </a:rPr>
              <a:t>Professional Development within Health and Social Care</a:t>
            </a:r>
          </a:p>
          <a:p>
            <a:pPr algn="l"/>
            <a:r>
              <a:rPr lang="en-GB" sz="1300" dirty="0">
                <a:solidFill>
                  <a:srgbClr val="FFFFFF"/>
                </a:solidFill>
              </a:rPr>
              <a:t>(LCHS4005_BIRM)</a:t>
            </a:r>
          </a:p>
          <a:p>
            <a:pPr algn="l"/>
            <a:r>
              <a:rPr lang="en-GB" sz="1200" dirty="0">
                <a:solidFill>
                  <a:srgbClr val="FFFFFF"/>
                </a:solidFill>
              </a:rPr>
              <a:t>Dr Emmanuel Asante</a:t>
            </a:r>
          </a:p>
        </p:txBody>
      </p:sp>
      <p:pic>
        <p:nvPicPr>
          <p:cNvPr id="1028" name="Picture 4" descr="Health and Social Care | Communication Skills | Pinnacle">
            <a:extLst>
              <a:ext uri="{FF2B5EF4-FFF2-40B4-BE49-F238E27FC236}">
                <a16:creationId xmlns:a16="http://schemas.microsoft.com/office/drawing/2014/main" id="{1DE25288-AC4E-67E2-F29C-1B9289974B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 b="-3"/>
          <a:stretch/>
        </p:blipFill>
        <p:spPr bwMode="auto">
          <a:xfrm>
            <a:off x="8128854" y="-40188"/>
            <a:ext cx="4063143" cy="4167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4596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41BA98-A76D-404D-AE3D-85D466EFEA8E}"/>
              </a:ext>
            </a:extLst>
          </p:cNvPr>
          <p:cNvSpPr>
            <a:spLocks noGrp="1"/>
          </p:cNvSpPr>
          <p:nvPr>
            <p:ph type="title"/>
          </p:nvPr>
        </p:nvSpPr>
        <p:spPr>
          <a:xfrm>
            <a:off x="517889" y="4873712"/>
            <a:ext cx="3876086" cy="1556907"/>
          </a:xfrm>
          <a:prstGeom prst="ellipse">
            <a:avLst/>
          </a:prstGeom>
        </p:spPr>
        <p:txBody>
          <a:bodyPr anchor="ctr">
            <a:normAutofit/>
          </a:bodyPr>
          <a:lstStyle/>
          <a:p>
            <a:r>
              <a:rPr lang="en-GB" sz="3200" dirty="0"/>
              <a:t>Introduction</a:t>
            </a:r>
          </a:p>
        </p:txBody>
      </p:sp>
      <p:sp>
        <p:nvSpPr>
          <p:cNvPr id="18" name="Rectangle 17">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1D98D7EB-96AC-0668-664A-B05630DF04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a:stretch/>
        </p:blipFill>
        <p:spPr bwMode="auto">
          <a:xfrm>
            <a:off x="936346" y="746907"/>
            <a:ext cx="3796281" cy="270813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E7CD90-CA03-D3B6-BFA6-BFD455C63B37}"/>
              </a:ext>
            </a:extLst>
          </p:cNvPr>
          <p:cNvSpPr>
            <a:spLocks noGrp="1"/>
          </p:cNvSpPr>
          <p:nvPr>
            <p:ph idx="1"/>
          </p:nvPr>
        </p:nvSpPr>
        <p:spPr>
          <a:xfrm>
            <a:off x="4942115" y="4458976"/>
            <a:ext cx="6639643" cy="1812123"/>
          </a:xfrm>
        </p:spPr>
        <p:txBody>
          <a:bodyPr anchor="ctr">
            <a:noAutofit/>
          </a:bodyPr>
          <a:lstStyle/>
          <a:p>
            <a:pPr marL="0" indent="0">
              <a:buNone/>
            </a:pPr>
            <a:r>
              <a:rPr lang="en-GB" sz="1800" dirty="0"/>
              <a:t>In this presentation I will be talking about communication is the exchange of information.</a:t>
            </a:r>
          </a:p>
          <a:p>
            <a:pPr marL="0" indent="0">
              <a:buNone/>
            </a:pPr>
            <a:r>
              <a:rPr lang="en-GB" sz="1800" dirty="0"/>
              <a:t>Communication is usually refers to key to success. </a:t>
            </a:r>
          </a:p>
          <a:p>
            <a:r>
              <a:rPr lang="en-GB" sz="1800" dirty="0"/>
              <a:t>Verbal, nonverbal, visual, and written are the four modes of human interaction and expression(Doherty et al., 2022).</a:t>
            </a:r>
          </a:p>
          <a:p>
            <a:r>
              <a:rPr lang="en-GB" sz="1800" dirty="0"/>
              <a:t>Before beginning any form of communication, we must first consider the desired reaction of the recipient.</a:t>
            </a:r>
          </a:p>
          <a:p>
            <a:r>
              <a:rPr lang="en-GB" sz="1800" dirty="0"/>
              <a:t>My aim to discuss about communication in health and social care.</a:t>
            </a:r>
          </a:p>
        </p:txBody>
      </p:sp>
      <p:graphicFrame>
        <p:nvGraphicFramePr>
          <p:cNvPr id="8" name="Diagram 7">
            <a:extLst>
              <a:ext uri="{FF2B5EF4-FFF2-40B4-BE49-F238E27FC236}">
                <a16:creationId xmlns:a16="http://schemas.microsoft.com/office/drawing/2014/main" id="{4B139146-D328-72C6-27BE-E1594733901B}"/>
              </a:ext>
            </a:extLst>
          </p:cNvPr>
          <p:cNvGraphicFramePr/>
          <p:nvPr>
            <p:extLst>
              <p:ext uri="{D42A27DB-BD31-4B8C-83A1-F6EECF244321}">
                <p14:modId xmlns:p14="http://schemas.microsoft.com/office/powerpoint/2010/main" val="1130355978"/>
              </p:ext>
            </p:extLst>
          </p:nvPr>
        </p:nvGraphicFramePr>
        <p:xfrm>
          <a:off x="4942115" y="298828"/>
          <a:ext cx="6609392" cy="34767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7561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94E04-C9CD-2172-79DE-D6B40237FFB2}"/>
              </a:ext>
            </a:extLst>
          </p:cNvPr>
          <p:cNvSpPr>
            <a:spLocks noGrp="1"/>
          </p:cNvSpPr>
          <p:nvPr>
            <p:ph type="title"/>
          </p:nvPr>
        </p:nvSpPr>
        <p:spPr>
          <a:xfrm>
            <a:off x="648928" y="4675886"/>
            <a:ext cx="3685032" cy="1608328"/>
          </a:xfrm>
        </p:spPr>
        <p:txBody>
          <a:bodyPr>
            <a:normAutofit/>
          </a:bodyPr>
          <a:lstStyle/>
          <a:p>
            <a:r>
              <a:rPr lang="en-GB" sz="3600"/>
              <a:t>Examples</a:t>
            </a:r>
          </a:p>
        </p:txBody>
      </p:sp>
      <p:sp>
        <p:nvSpPr>
          <p:cNvPr id="30" name="Rectangle 29">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ounded Rectangle 26">
            <a:extLst>
              <a:ext uri="{FF2B5EF4-FFF2-40B4-BE49-F238E27FC236}">
                <a16:creationId xmlns:a16="http://schemas.microsoft.com/office/drawing/2014/main" id="{1B9CAF73-92E0-421B-9CBB-6CAF38509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320843"/>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9" descr="A person holding a sign&#10;&#10;Description automatically generated">
            <a:extLst>
              <a:ext uri="{FF2B5EF4-FFF2-40B4-BE49-F238E27FC236}">
                <a16:creationId xmlns:a16="http://schemas.microsoft.com/office/drawing/2014/main" id="{1DAF2799-8BE8-8AE4-E0C4-72933B6600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5550" y="644525"/>
            <a:ext cx="3805595" cy="3291840"/>
          </a:xfrm>
          <a:prstGeom prst="rect">
            <a:avLst/>
          </a:prstGeom>
        </p:spPr>
      </p:pic>
      <p:sp>
        <p:nvSpPr>
          <p:cNvPr id="34" name="Rounded Rectangle 16">
            <a:extLst>
              <a:ext uri="{FF2B5EF4-FFF2-40B4-BE49-F238E27FC236}">
                <a16:creationId xmlns:a16="http://schemas.microsoft.com/office/drawing/2014/main" id="{A6705D2C-3D75-4306-94DF-E75EE9F2D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320843"/>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7" descr="A person with the arms raised&#10;&#10;Description automatically generated with low confidence">
            <a:extLst>
              <a:ext uri="{FF2B5EF4-FFF2-40B4-BE49-F238E27FC236}">
                <a16:creationId xmlns:a16="http://schemas.microsoft.com/office/drawing/2014/main" id="{A98576B6-FF97-1097-1254-E9134A89FA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6094" y="598805"/>
            <a:ext cx="4275116" cy="3291840"/>
          </a:xfrm>
          <a:prstGeom prst="rect">
            <a:avLst/>
          </a:prstGeom>
        </p:spPr>
      </p:pic>
      <p:sp>
        <p:nvSpPr>
          <p:cNvPr id="3" name="Content Placeholder 2">
            <a:extLst>
              <a:ext uri="{FF2B5EF4-FFF2-40B4-BE49-F238E27FC236}">
                <a16:creationId xmlns:a16="http://schemas.microsoft.com/office/drawing/2014/main" id="{20A870AC-53CC-13DE-B5F5-68C9AD97CC27}"/>
              </a:ext>
            </a:extLst>
          </p:cNvPr>
          <p:cNvSpPr>
            <a:spLocks noGrp="1"/>
          </p:cNvSpPr>
          <p:nvPr>
            <p:ph idx="1"/>
          </p:nvPr>
        </p:nvSpPr>
        <p:spPr>
          <a:xfrm>
            <a:off x="4864100" y="4675886"/>
            <a:ext cx="6675627" cy="1605083"/>
          </a:xfrm>
        </p:spPr>
        <p:txBody>
          <a:bodyPr anchor="ctr">
            <a:normAutofit/>
          </a:bodyPr>
          <a:lstStyle/>
          <a:p>
            <a:r>
              <a:rPr lang="en-GB" sz="2000"/>
              <a:t>You do not need word to hear to get person’s message in both cases.</a:t>
            </a:r>
          </a:p>
          <a:p>
            <a:r>
              <a:rPr lang="en-GB" sz="2000"/>
              <a:t>The above expressions clearly indicate influence of individuals during transactional process</a:t>
            </a:r>
          </a:p>
          <a:p>
            <a:pPr marL="0" indent="0">
              <a:buNone/>
            </a:pPr>
            <a:endParaRPr lang="en-GB" sz="2000"/>
          </a:p>
        </p:txBody>
      </p:sp>
    </p:spTree>
    <p:extLst>
      <p:ext uri="{BB962C8B-B14F-4D97-AF65-F5344CB8AC3E}">
        <p14:creationId xmlns:p14="http://schemas.microsoft.com/office/powerpoint/2010/main" val="2130004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26" name="Rectangle 2125">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E04B8-7A22-893F-9BA0-4B239D41E85B}"/>
              </a:ext>
            </a:extLst>
          </p:cNvPr>
          <p:cNvSpPr>
            <a:spLocks noGrp="1"/>
          </p:cNvSpPr>
          <p:nvPr>
            <p:ph type="title"/>
          </p:nvPr>
        </p:nvSpPr>
        <p:spPr>
          <a:xfrm>
            <a:off x="589560" y="856180"/>
            <a:ext cx="5279408" cy="1128068"/>
          </a:xfrm>
        </p:spPr>
        <p:txBody>
          <a:bodyPr anchor="ctr">
            <a:normAutofit/>
          </a:bodyPr>
          <a:lstStyle/>
          <a:p>
            <a:r>
              <a:rPr lang="en-GB" sz="3700"/>
              <a:t>Communication in Health and Social Care</a:t>
            </a:r>
          </a:p>
        </p:txBody>
      </p:sp>
      <p:grpSp>
        <p:nvGrpSpPr>
          <p:cNvPr id="2128" name="Group 21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29" name="Rectangle 21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0" name="Rectangle 21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32" name="Rectangle 21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9E1547-0CD8-3EB3-F995-3FE512C120FF}"/>
              </a:ext>
            </a:extLst>
          </p:cNvPr>
          <p:cNvSpPr>
            <a:spLocks noGrp="1"/>
          </p:cNvSpPr>
          <p:nvPr>
            <p:ph idx="1"/>
          </p:nvPr>
        </p:nvSpPr>
        <p:spPr>
          <a:xfrm>
            <a:off x="590719" y="2330505"/>
            <a:ext cx="5278066" cy="3979585"/>
          </a:xfrm>
        </p:spPr>
        <p:txBody>
          <a:bodyPr anchor="ctr">
            <a:normAutofit/>
          </a:bodyPr>
          <a:lstStyle/>
          <a:p>
            <a:r>
              <a:rPr lang="en-GB" sz="1800" dirty="0"/>
              <a:t>The term "communication" in the context of healthcare and social services refers to the passing of knowledge and instructions between different care providers, as well as between care providers and their patients or their patients' loved ones. </a:t>
            </a:r>
          </a:p>
          <a:p>
            <a:r>
              <a:rPr lang="en-GB" sz="1800" dirty="0"/>
              <a:t>The quality of medical and social services supplied to patients depends on this.</a:t>
            </a:r>
          </a:p>
          <a:p>
            <a:r>
              <a:rPr lang="en-GB" sz="1800" dirty="0"/>
              <a:t>Transactional Model - The Transactional Model of Communication (TMC) suggests that all communication between two entities is reciprocal (Montgomery et al., 2022).</a:t>
            </a:r>
          </a:p>
        </p:txBody>
      </p:sp>
      <p:sp>
        <p:nvSpPr>
          <p:cNvPr id="2134" name="Rectangle 21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6" name="Rectangle 21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Models of communication - Wikipedia">
            <a:extLst>
              <a:ext uri="{FF2B5EF4-FFF2-40B4-BE49-F238E27FC236}">
                <a16:creationId xmlns:a16="http://schemas.microsoft.com/office/drawing/2014/main" id="{FCCB84D6-EF8A-9D7B-AE84-0BEDB5A5F3C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83423" y="762525"/>
            <a:ext cx="4397433" cy="2157490"/>
          </a:xfrm>
          <a:prstGeom prst="rect">
            <a:avLst/>
          </a:prstGeom>
          <a:noFill/>
          <a:extLst>
            <a:ext uri="{909E8E84-426E-40DD-AFC4-6F175D3DCCD1}">
              <a14:hiddenFill xmlns:a14="http://schemas.microsoft.com/office/drawing/2010/main">
                <a:solidFill>
                  <a:srgbClr val="FFFFFF"/>
                </a:solidFill>
              </a14:hiddenFill>
            </a:ext>
          </a:extLst>
        </p:spPr>
      </p:pic>
      <p:sp>
        <p:nvSpPr>
          <p:cNvPr id="2138" name="Rectangle 213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ommunication – the key to success › Krones AG Blog">
            <a:extLst>
              <a:ext uri="{FF2B5EF4-FFF2-40B4-BE49-F238E27FC236}">
                <a16:creationId xmlns:a16="http://schemas.microsoft.com/office/drawing/2014/main" id="{E8598915-823B-8C0F-3599-CE5B8DAB3A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441884" y="3707894"/>
            <a:ext cx="3678647" cy="25187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2D3FECA-1D0B-B725-B219-41D47D75AE5B}"/>
              </a:ext>
            </a:extLst>
          </p:cNvPr>
          <p:cNvSpPr txBox="1"/>
          <p:nvPr/>
        </p:nvSpPr>
        <p:spPr>
          <a:xfrm>
            <a:off x="7336972" y="2915859"/>
            <a:ext cx="3929742" cy="307777"/>
          </a:xfrm>
          <a:prstGeom prst="rect">
            <a:avLst/>
          </a:prstGeom>
          <a:noFill/>
        </p:spPr>
        <p:txBody>
          <a:bodyPr wrap="square" rtlCol="0">
            <a:spAutoFit/>
          </a:bodyPr>
          <a:lstStyle/>
          <a:p>
            <a:r>
              <a:rPr lang="en-GB" sz="1400" dirty="0"/>
              <a:t>Transactional Model (Montgomery et al., 2022)</a:t>
            </a:r>
          </a:p>
        </p:txBody>
      </p:sp>
      <p:sp>
        <p:nvSpPr>
          <p:cNvPr id="5" name="TextBox 4">
            <a:extLst>
              <a:ext uri="{FF2B5EF4-FFF2-40B4-BE49-F238E27FC236}">
                <a16:creationId xmlns:a16="http://schemas.microsoft.com/office/drawing/2014/main" id="{DB609EEA-C751-83BC-BDC1-6F6058A3B44C}"/>
              </a:ext>
            </a:extLst>
          </p:cNvPr>
          <p:cNvSpPr txBox="1"/>
          <p:nvPr/>
        </p:nvSpPr>
        <p:spPr>
          <a:xfrm>
            <a:off x="7668986" y="6181550"/>
            <a:ext cx="3265714" cy="307777"/>
          </a:xfrm>
          <a:prstGeom prst="rect">
            <a:avLst/>
          </a:prstGeom>
          <a:noFill/>
        </p:spPr>
        <p:txBody>
          <a:bodyPr wrap="square" rtlCol="0">
            <a:spAutoFit/>
          </a:bodyPr>
          <a:lstStyle/>
          <a:p>
            <a:r>
              <a:rPr lang="en-GB" sz="1400" dirty="0"/>
              <a:t>Conflict Management (de Almeida, 2022)</a:t>
            </a:r>
          </a:p>
        </p:txBody>
      </p:sp>
    </p:spTree>
    <p:extLst>
      <p:ext uri="{BB962C8B-B14F-4D97-AF65-F5344CB8AC3E}">
        <p14:creationId xmlns:p14="http://schemas.microsoft.com/office/powerpoint/2010/main" val="3951221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are staff shortages pile pressure on NHS, say hospital managers - BBC News">
            <a:extLst>
              <a:ext uri="{FF2B5EF4-FFF2-40B4-BE49-F238E27FC236}">
                <a16:creationId xmlns:a16="http://schemas.microsoft.com/office/drawing/2014/main" id="{E283126C-0E83-3C6B-E84D-73FC034463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47C0-FFDD-7636-85D1-5E7CACDF3205}"/>
              </a:ext>
            </a:extLst>
          </p:cNvPr>
          <p:cNvSpPr>
            <a:spLocks noGrp="1"/>
          </p:cNvSpPr>
          <p:nvPr>
            <p:ph type="title"/>
          </p:nvPr>
        </p:nvSpPr>
        <p:spPr>
          <a:xfrm>
            <a:off x="594804" y="640263"/>
            <a:ext cx="6619811" cy="1344975"/>
          </a:xfrm>
        </p:spPr>
        <p:txBody>
          <a:bodyPr>
            <a:normAutofit/>
          </a:bodyPr>
          <a:lstStyle/>
          <a:p>
            <a:r>
              <a:rPr lang="en-GB" sz="4000" dirty="0"/>
              <a:t>Practical Experience</a:t>
            </a:r>
          </a:p>
        </p:txBody>
      </p:sp>
      <p:sp>
        <p:nvSpPr>
          <p:cNvPr id="3" name="Content Placeholder 2">
            <a:extLst>
              <a:ext uri="{FF2B5EF4-FFF2-40B4-BE49-F238E27FC236}">
                <a16:creationId xmlns:a16="http://schemas.microsoft.com/office/drawing/2014/main" id="{1BCDE7C8-10BA-93BF-F3BC-5A06150E4AF5}"/>
              </a:ext>
            </a:extLst>
          </p:cNvPr>
          <p:cNvSpPr>
            <a:spLocks noGrp="1"/>
          </p:cNvSpPr>
          <p:nvPr>
            <p:ph idx="1"/>
          </p:nvPr>
        </p:nvSpPr>
        <p:spPr>
          <a:xfrm>
            <a:off x="594109" y="2121763"/>
            <a:ext cx="6620505" cy="3773010"/>
          </a:xfrm>
        </p:spPr>
        <p:txBody>
          <a:bodyPr>
            <a:normAutofit/>
          </a:bodyPr>
          <a:lstStyle/>
          <a:p>
            <a:r>
              <a:rPr lang="en-GB" sz="2000" dirty="0"/>
              <a:t>When a patient is brought to the hospital because of been unwell.</a:t>
            </a:r>
          </a:p>
          <a:p>
            <a:r>
              <a:rPr lang="en-GB" sz="2000" dirty="0"/>
              <a:t>To give the right care, the healthcare team must communicate well.</a:t>
            </a:r>
          </a:p>
          <a:p>
            <a:r>
              <a:rPr lang="en-GB" sz="2000" dirty="0"/>
              <a:t>To properly manage the patient's pain and give recommended drugs, the doctor must communicate with the nursing staff.</a:t>
            </a:r>
          </a:p>
          <a:p>
            <a:r>
              <a:rPr lang="en-GB" sz="2000" dirty="0"/>
              <a:t>High-quality NHS care improves her results and happiness through effective communication.</a:t>
            </a:r>
          </a:p>
          <a:p>
            <a:r>
              <a:rPr lang="en-GB" sz="2000" dirty="0"/>
              <a:t>Communication reduces fear, builds trust, and ensures coordinated and complete care.</a:t>
            </a:r>
          </a:p>
        </p:txBody>
      </p:sp>
    </p:spTree>
    <p:extLst>
      <p:ext uri="{BB962C8B-B14F-4D97-AF65-F5344CB8AC3E}">
        <p14:creationId xmlns:p14="http://schemas.microsoft.com/office/powerpoint/2010/main" val="3463532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16E59-C9E8-D432-BF46-B320DD78494F}"/>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64DE1C-3923-8342-AA2B-030DF72FCA8C}"/>
              </a:ext>
            </a:extLst>
          </p:cNvPr>
          <p:cNvSpPr>
            <a:spLocks noGrp="1"/>
          </p:cNvSpPr>
          <p:nvPr>
            <p:ph idx="1"/>
          </p:nvPr>
        </p:nvSpPr>
        <p:spPr>
          <a:xfrm>
            <a:off x="4447308" y="591344"/>
            <a:ext cx="6906491" cy="5585619"/>
          </a:xfrm>
        </p:spPr>
        <p:txBody>
          <a:bodyPr anchor="ctr">
            <a:normAutofit/>
          </a:bodyPr>
          <a:lstStyle/>
          <a:p>
            <a:pPr marL="0" indent="0">
              <a:buNone/>
            </a:pPr>
            <a:r>
              <a:rPr lang="en-GB" dirty="0"/>
              <a:t>The ability to effectively communicate improves patient outcomes. </a:t>
            </a:r>
          </a:p>
          <a:p>
            <a:pPr marL="0" indent="0">
              <a:buNone/>
            </a:pPr>
            <a:r>
              <a:rPr lang="en-GB" dirty="0"/>
              <a:t>Every personnel must communicate sensitively and humanely since patients and their loved ones want to know about and engage in their health care and decision-making (de Almeida, 2022).</a:t>
            </a:r>
          </a:p>
          <a:p>
            <a:pPr marL="0" indent="0">
              <a:buNone/>
            </a:pPr>
            <a:r>
              <a:rPr lang="en-GB" dirty="0"/>
              <a:t>Effective communication can improve patient understanding off treatment, compliance, and, in some cases, Health. </a:t>
            </a:r>
          </a:p>
          <a:p>
            <a:endParaRPr lang="en-GB" dirty="0"/>
          </a:p>
        </p:txBody>
      </p:sp>
    </p:spTree>
    <p:extLst>
      <p:ext uri="{BB962C8B-B14F-4D97-AF65-F5344CB8AC3E}">
        <p14:creationId xmlns:p14="http://schemas.microsoft.com/office/powerpoint/2010/main" val="851800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0CBB7-CD9C-BB74-58BA-12FCD9CFB448}"/>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681901-CA2F-7B7F-27A9-29A9EC115EE6}"/>
              </a:ext>
            </a:extLst>
          </p:cNvPr>
          <p:cNvSpPr>
            <a:spLocks noGrp="1"/>
          </p:cNvSpPr>
          <p:nvPr>
            <p:ph idx="1"/>
          </p:nvPr>
        </p:nvSpPr>
        <p:spPr>
          <a:xfrm>
            <a:off x="4447308" y="591344"/>
            <a:ext cx="6906491" cy="5585619"/>
          </a:xfrm>
        </p:spPr>
        <p:txBody>
          <a:bodyPr anchor="ctr">
            <a:normAutofit/>
          </a:bodyPr>
          <a:lstStyle/>
          <a:p>
            <a:r>
              <a:rPr lang="en-GB" sz="2200" b="0" i="0">
                <a:effectLst/>
                <a:latin typeface="Arial" panose="020B0604020202020204" pitchFamily="34" charset="0"/>
              </a:rPr>
              <a:t>Doherty, M., Neilson, S., O'Sullivan, J., Carravallah, L., Johnson, M., Cullen, W. and Shaw, S.C., 2022. Barriers to healthcare and self-reported adverse outcomes for autistic adults: a cross-sectional study. </a:t>
            </a:r>
            <a:r>
              <a:rPr lang="en-GB" sz="2200" b="0" i="1">
                <a:effectLst/>
                <a:latin typeface="Arial" panose="020B0604020202020204" pitchFamily="34" charset="0"/>
              </a:rPr>
              <a:t>BMJ open</a:t>
            </a:r>
            <a:r>
              <a:rPr lang="en-GB" sz="2200" b="0" i="0">
                <a:effectLst/>
                <a:latin typeface="Arial" panose="020B0604020202020204" pitchFamily="34" charset="0"/>
              </a:rPr>
              <a:t>, </a:t>
            </a:r>
            <a:r>
              <a:rPr lang="en-GB" sz="2200" b="0" i="1">
                <a:effectLst/>
                <a:latin typeface="Arial" panose="020B0604020202020204" pitchFamily="34" charset="0"/>
              </a:rPr>
              <a:t>12</a:t>
            </a:r>
            <a:r>
              <a:rPr lang="en-GB" sz="2200" b="0" i="0">
                <a:effectLst/>
                <a:latin typeface="Arial" panose="020B0604020202020204" pitchFamily="34" charset="0"/>
              </a:rPr>
              <a:t>(2), p.e056904.</a:t>
            </a:r>
          </a:p>
          <a:p>
            <a:r>
              <a:rPr lang="en-GB" sz="2200" b="0" i="0">
                <a:effectLst/>
                <a:latin typeface="Arial" panose="020B0604020202020204" pitchFamily="34" charset="0"/>
              </a:rPr>
              <a:t>de Almeida, C.V., 2022. Communication on all sides: Models of health communication. In </a:t>
            </a:r>
            <a:r>
              <a:rPr lang="en-GB" sz="2200" b="0" i="1">
                <a:effectLst/>
                <a:latin typeface="Arial" panose="020B0604020202020204" pitchFamily="34" charset="0"/>
              </a:rPr>
              <a:t>Health Communication Models and Practices in Interpersonal and Media Contexts: Emerging Research and Opportunities</a:t>
            </a:r>
            <a:r>
              <a:rPr lang="en-GB" sz="2200" b="0" i="0">
                <a:effectLst/>
                <a:latin typeface="Arial" panose="020B0604020202020204" pitchFamily="34" charset="0"/>
              </a:rPr>
              <a:t> (pp. 54-107). IGI Global.</a:t>
            </a:r>
          </a:p>
          <a:p>
            <a:r>
              <a:rPr lang="en-GB" sz="2200" b="0" i="0">
                <a:effectLst/>
                <a:latin typeface="Arial" panose="020B0604020202020204" pitchFamily="34" charset="0"/>
              </a:rPr>
              <a:t>Montgomery, J., Kaufman, K. and Williams, R., 2022. Thinking, Talking and Acting about Public Health Ethics in the COVID-19 Pandemic. </a:t>
            </a:r>
            <a:r>
              <a:rPr lang="en-GB" sz="2200" b="0" i="1">
                <a:effectLst/>
                <a:latin typeface="Arial" panose="020B0604020202020204" pitchFamily="34" charset="0"/>
              </a:rPr>
              <a:t>Faculty of Laws University College London Law Research Paper</a:t>
            </a:r>
            <a:r>
              <a:rPr lang="en-GB" sz="2200" b="0" i="0">
                <a:effectLst/>
                <a:latin typeface="Arial" panose="020B0604020202020204" pitchFamily="34" charset="0"/>
              </a:rPr>
              <a:t>, (4).</a:t>
            </a:r>
            <a:endParaRPr lang="en-GB" sz="2200"/>
          </a:p>
        </p:txBody>
      </p:sp>
    </p:spTree>
    <p:extLst>
      <p:ext uri="{BB962C8B-B14F-4D97-AF65-F5344CB8AC3E}">
        <p14:creationId xmlns:p14="http://schemas.microsoft.com/office/powerpoint/2010/main" val="4260117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4e415809f6bbf36c9be23d2b046be9d7">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9cebb0b18c85da3d41f683be34e4a36b"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06A1CA36-1C04-4E67-A03D-86406581DC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61865A9-8981-4316-92D9-1E7BA5AD5B83}">
  <ds:schemaRefs>
    <ds:schemaRef ds:uri="http://schemas.microsoft.com/sharepoint/v3/contenttype/forms"/>
  </ds:schemaRefs>
</ds:datastoreItem>
</file>

<file path=customXml/itemProps3.xml><?xml version="1.0" encoding="utf-8"?>
<ds:datastoreItem xmlns:ds="http://schemas.openxmlformats.org/officeDocument/2006/customXml" ds:itemID="{B5213895-F241-4F60-89CC-B358DE15DEC1}">
  <ds:schemaRefs>
    <ds:schemaRef ds:uri="http://purl.org/dc/terms/"/>
    <ds:schemaRef ds:uri="http://schemas.microsoft.com/office/infopath/2007/PartnerControls"/>
    <ds:schemaRef ds:uri="http://schemas.openxmlformats.org/package/2006/metadata/core-properties"/>
    <ds:schemaRef ds:uri="5c225c8a-d58b-4f92-9659-fc93657787ef"/>
    <ds:schemaRef ds:uri="http://purl.org/dc/dcmitype/"/>
    <ds:schemaRef ds:uri="http://schemas.microsoft.com/office/2006/documentManagement/types"/>
    <ds:schemaRef ds:uri="http://purl.org/dc/elements/1.1/"/>
    <ds:schemaRef ds:uri="01059ada-d055-41df-ae87-635bd8b92658"/>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554</Words>
  <Application>Microsoft Office PowerPoint</Application>
  <PresentationFormat>Widescreen</PresentationFormat>
  <Paragraphs>41</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Communication in Health and Social Care</vt:lpstr>
      <vt:lpstr>Introduction</vt:lpstr>
      <vt:lpstr>Examples</vt:lpstr>
      <vt:lpstr>Communication in Health and Social Care</vt:lpstr>
      <vt:lpstr>Practical Experience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2023-03-06T01:35:36Z</dcterms:created>
  <dcterms:modified xsi:type="dcterms:W3CDTF">2023-03-08T18:55:37Z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