
<file path=[Content_Types].xml><?xml version="1.0" encoding="utf-8"?>
<Types xmlns="http://schemas.openxmlformats.org/package/2006/content-types">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ink/ink1.xml" ContentType="application/inkml+xml"/>
  <Override PartName="/ppt/notesSlides/notesSlide8.xml" ContentType="application/vnd.openxmlformats-officedocument.presentationml.notesSlide+xml"/>
  <Override PartName="/ppt/ink/ink2.xml" ContentType="application/inkml+xml"/>
  <Override PartName="/ppt/notesSlides/notesSlide9.xml" ContentType="application/vnd.openxmlformats-officedocument.presentationml.notesSlide+xml"/>
  <Override PartName="/ppt/ink/ink3.xml" ContentType="application/inkml+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ink/ink21.xml" ContentType="application/inkml+xml"/>
  <Override PartName="/ppt/ink/ink22.xml" ContentType="application/inkml+xml"/>
  <Override PartName="/ppt/ink/ink23.xml" ContentType="application/inkml+xml"/>
  <Override PartName="/ppt/ink/ink24.xml" ContentType="application/inkml+xml"/>
  <Override PartName="/ppt/ink/ink25.xml" ContentType="application/inkml+xml"/>
  <Override PartName="/ppt/ink/ink26.xml" ContentType="application/inkml+xml"/>
  <Override PartName="/ppt/ink/ink27.xml" ContentType="application/inkml+xml"/>
  <Override PartName="/ppt/ink/ink28.xml" ContentType="application/inkml+xml"/>
  <Override PartName="/ppt/ink/ink29.xml" ContentType="application/inkml+xml"/>
  <Override PartName="/ppt/ink/ink30.xml" ContentType="application/inkml+xml"/>
  <Override PartName="/ppt/ink/ink31.xml" ContentType="application/inkml+xml"/>
  <Override PartName="/ppt/ink/ink32.xml" ContentType="application/inkml+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5"/>
  </p:notesMasterIdLst>
  <p:sldIdLst>
    <p:sldId id="256" r:id="rId2"/>
    <p:sldId id="258" r:id="rId3"/>
    <p:sldId id="309" r:id="rId4"/>
    <p:sldId id="308" r:id="rId5"/>
    <p:sldId id="270" r:id="rId6"/>
    <p:sldId id="273" r:id="rId7"/>
    <p:sldId id="314" r:id="rId8"/>
    <p:sldId id="316" r:id="rId9"/>
    <p:sldId id="312" r:id="rId10"/>
    <p:sldId id="315" r:id="rId11"/>
    <p:sldId id="279" r:id="rId12"/>
    <p:sldId id="274" r:id="rId13"/>
    <p:sldId id="275" r:id="rId14"/>
    <p:sldId id="276" r:id="rId15"/>
    <p:sldId id="277" r:id="rId16"/>
    <p:sldId id="278" r:id="rId17"/>
    <p:sldId id="260" r:id="rId18"/>
    <p:sldId id="311" r:id="rId19"/>
    <p:sldId id="297" r:id="rId20"/>
    <p:sldId id="333" r:id="rId21"/>
    <p:sldId id="266" r:id="rId22"/>
    <p:sldId id="280" r:id="rId23"/>
    <p:sldId id="306"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2997E"/>
    <a:srgbClr val="BCE1E9"/>
    <a:srgbClr val="FCC14B"/>
    <a:srgbClr val="E95F5C"/>
    <a:srgbClr val="FFFEFE"/>
    <a:srgbClr val="265161"/>
    <a:srgbClr val="00CDD2"/>
    <a:srgbClr val="FF9000"/>
    <a:srgbClr val="40FDFD"/>
    <a:srgbClr val="03045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5" autoAdjust="0"/>
    <p:restoredTop sz="73403" autoAdjust="0"/>
  </p:normalViewPr>
  <p:slideViewPr>
    <p:cSldViewPr snapToGrid="0">
      <p:cViewPr>
        <p:scale>
          <a:sx n="53" d="100"/>
          <a:sy n="53" d="100"/>
        </p:scale>
        <p:origin x="420"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05-28T16:48:55.468"/>
    </inkml:context>
    <inkml:brush xml:id="br0">
      <inkml:brushProperty name="width" value="0.035" units="cm"/>
      <inkml:brushProperty name="height" value="0.035" units="cm"/>
      <inkml:brushProperty name="color" value="#E71224"/>
      <inkml:brushProperty name="ignorePressure" value="1"/>
    </inkml:brush>
  </inkml:definitions>
  <inkml:trace contextRef="#ctx0" brushRef="#br0">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05-28T16:48:55.468"/>
    </inkml:context>
    <inkml:brush xml:id="br0">
      <inkml:brushProperty name="width" value="0.035" units="cm"/>
      <inkml:brushProperty name="height" value="0.035" units="cm"/>
      <inkml:brushProperty name="color" value="#E71224"/>
      <inkml:brushProperty name="ignorePressure" value="1"/>
    </inkml:brush>
  </inkml:definitions>
  <inkml:trace contextRef="#ctx0" brushRef="#br0">0 0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05-28T16:48:55.468"/>
    </inkml:context>
    <inkml:brush xml:id="br0">
      <inkml:brushProperty name="width" value="0.035" units="cm"/>
      <inkml:brushProperty name="height" value="0.035" units="cm"/>
      <inkml:brushProperty name="color" value="#E71224"/>
      <inkml:brushProperty name="ignorePressure" value="1"/>
    </inkml:brush>
  </inkml:definitions>
  <inkml:trace contextRef="#ctx0" brushRef="#br0">0 0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5-28T17:46:56.674"/>
    </inkml:context>
    <inkml:brush xml:id="br0">
      <inkml:brushProperty name="width" value="0.35" units="cm"/>
      <inkml:brushProperty name="height" value="0.35" units="cm"/>
      <inkml:brushProperty name="color" value="#FFFFFF"/>
    </inkml:brush>
  </inkml:definitions>
  <inkml:trace contextRef="#ctx0" brushRef="#br0">0 0 24575,'0'0'-8191</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5-28T17:47:02.839"/>
    </inkml:context>
    <inkml:brush xml:id="br0">
      <inkml:brushProperty name="width" value="0.35" units="cm"/>
      <inkml:brushProperty name="height" value="0.35" units="cm"/>
      <inkml:brushProperty name="color" value="#FFFFFF"/>
    </inkml:brush>
  </inkml:definitions>
  <inkml:trace contextRef="#ctx0" brushRef="#br0">1 0 24575,'0'0'-8191</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5-28T17:47:06.634"/>
    </inkml:context>
    <inkml:brush xml:id="br0">
      <inkml:brushProperty name="width" value="0.35" units="cm"/>
      <inkml:brushProperty name="height" value="0.35" units="cm"/>
      <inkml:brushProperty name="color" value="#FFFFFF"/>
    </inkml:brush>
  </inkml:definitions>
  <inkml:trace contextRef="#ctx0" brushRef="#br0">1 0 24575,'0'0'-8191</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5-28T17:47:11.731"/>
    </inkml:context>
    <inkml:brush xml:id="br0">
      <inkml:brushProperty name="width" value="0.35" units="cm"/>
      <inkml:brushProperty name="height" value="0.35" units="cm"/>
      <inkml:brushProperty name="color" value="#FFFFFF"/>
    </inkml:brush>
  </inkml:definitions>
  <inkml:trace contextRef="#ctx0" brushRef="#br0">0 0 24575,'0'0'-8191</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5-28T17:47:18.177"/>
    </inkml:context>
    <inkml:brush xml:id="br0">
      <inkml:brushProperty name="width" value="0.35" units="cm"/>
      <inkml:brushProperty name="height" value="0.35" units="cm"/>
      <inkml:brushProperty name="color" value="#FFFFFF"/>
    </inkml:brush>
  </inkml:definitions>
  <inkml:trace contextRef="#ctx0" brushRef="#br0">0 0 24575,'0'0'-8191</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5-28T17:47:45.724"/>
    </inkml:context>
    <inkml:brush xml:id="br0">
      <inkml:brushProperty name="width" value="0.35" units="cm"/>
      <inkml:brushProperty name="height" value="0.35" units="cm"/>
      <inkml:brushProperty name="color" value="#FFFFFF"/>
    </inkml:brush>
  </inkml:definitions>
  <inkml:trace contextRef="#ctx0" brushRef="#br0">1 1 24575,'0'4070'0,"3"-4011"0,3 0 0,3 0 0,18 65 0,-12-60 0,-3 2 0,5 71 0,-16-13 0,-2-73 0,3 1 0,12 84 0,1-65 0,27 150 0,-32-152 0,1 88 0,-13 330 0,0-159 0,2-261 0,-1 24 0,19 165 0,-8-193 0,25 128 0,10-30 0,69 191 0,-79-254 0,13 50 0,73 232 0,-39-137 0,-74-211 0,-1 0 0,-1 1 0,3 58 0,-10 102 0,-2-87 0,3 71-1365</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5-28T17:48:00.795"/>
    </inkml:context>
    <inkml:brush xml:id="br0">
      <inkml:brushProperty name="width" value="0.35" units="cm"/>
      <inkml:brushProperty name="height" value="0.35" units="cm"/>
      <inkml:brushProperty name="color" value="#FFFFFF"/>
    </inkml:brush>
  </inkml:definitions>
  <inkml:trace contextRef="#ctx0" brushRef="#br0">271 9791 24575,'0'-2366'0,"1"2339"0,2 0 0,1 0 0,10-36 0,-6 32 0,6-62 0,-11-267 0,-5 186 0,2-494 0,2 639 0,1 0 0,1 0 0,8-28 0,-4 23 0,5-56 0,-9 55 0,15-62 0,-11 63 0,7-67 0,-12-287 0,-6 197 0,4-210 0,1 365 0,2-1 0,2 1 0,1 1 0,18-55 0,-12 51 0,-3 0 0,-1-1 0,4-54 0,-12-254 0,-3 162 0,1 117 0,3-84 0,2 128 0,12-46 0,-9 47 0,6-41 0,-6-43 0,-7-126 0,-3 91 0,3-1532 0,0 5583 0,0-3886 0,-2-1 0,-1 0 0,0 0 0,-2 0 0,-11 32 0,-47 96 0,41-101 0,19-42 0,-1 1 0,1-1 0,-2 1 0,1-1 0,-1-1 0,0 1 0,0-1 0,0 1 0,-1-1 0,0-1 0,-9 7 0,13-10 0,0 0 0,0 0 0,0 0 0,0 0 0,-1-1 0,1 1 0,0 0 0,0-1 0,-1 0 0,1 1 0,0-1 0,-1 0 0,1 0 0,0-1 0,0 1 0,-4-1 0,3 0 0,1 0 0,0-1 0,-1 1 0,1 0 0,0-1 0,0 0 0,0 1 0,0-1 0,0 0 0,1 0 0,-1 0 0,0 0 0,1 0 0,0-1 0,-1 1 0,1 0 0,0-1 0,-1-2 0,-2-8 0,0 1 0,1-1 0,0-1 0,1 1 0,-1-25 0,5-73 0,0 60 0,-2 50 0,1-48 0,2-1 0,15-78 0,4 38 0,-7 34 0,-3-1 0,10-103 0,-22 29 0,-1 66 0,10-88 0,28-298 0,-14 211 0,0 7 0,-22 201 0,0-50 0,14-83 0,13-189 0,-29-4 0,-1 136 0,2-1339 0,-2 1520 0,-3 0 0,0 0 0,-18-58 0,21 92 0,0 0 0,-1 0 0,0 0 0,0 0 0,-1 1 0,-5-8 0,8 13 0,0-1 0,0 0 0,-1 1 0,1-1 0,-1 1 0,1 0 0,-1-1 0,0 1 0,0 0 0,1 0 0,-5-1 0,5 1 0,0 1 0,0 0 0,0 0 0,0 0 0,0 0 0,0 0 0,0 0 0,0 0 0,0 0 0,0 0 0,0 1 0,0-1 0,0 0 0,0 1 0,0-1 0,0 1 0,0-1 0,0 1 0,0-1 0,0 1 0,1-1 0,-1 1 0,0 0 0,-1 1 0,-1 1 0,1 1 0,-1 0 0,1 0 0,-1 0 0,1 0 0,0 0 0,1 0 0,-1 0 0,1 1 0,0-1 0,0 1 0,-1 4 0,-2 62 0,3-57 0,2 343 0,2-129 0,-3 2720-1966,0-2937 1671,0-1 0,0 0 1,-1 1-1,-1-1 0,0 0 0,0 0 0,-1 0 0,0 0 0,-9 17 0,-31 60-1412,5 2 3511,31-67-1302,0 0 0,2 0 0,1 0 1,1 0-1,0 1 0,2 0 0,2 24 0,-4 33 299,-1-48-801,-2-1 0,-1 0 0,-2-1 0,-20 49 0,-4 13 0,14-30 0,-41 90 0,50-129 0,0 1 0,2 1 0,0 0 0,2 0 0,-6 42 0,13-61 0,5-14 0,5-16 0,25-73 0,28-88 0,21-197 0,-61 257 0,-13 76 0,2 0 0,25-63 0,-16 56 0,16-62 0,-25 80 0,1 1 0,2 0 0,1 1 0,24-35 0,29-61 0,-54 96 0,2 0 0,2 1 0,1 1 0,2 1 0,42-49 0,-59 77-195,-1 0 0,0 0 0,1 1 0,0 0 0,0 0 0,12-6 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5-28T17:48:12.808"/>
    </inkml:context>
    <inkml:brush xml:id="br0">
      <inkml:brushProperty name="width" value="0.35" units="cm"/>
      <inkml:brushProperty name="height" value="0.35" units="cm"/>
      <inkml:brushProperty name="color" value="#FFFFFF"/>
    </inkml:brush>
  </inkml:definitions>
  <inkml:trace contextRef="#ctx0" brushRef="#br0">316 1 24575,'-3'-1'0,"-1"1"0,1 0 0,0 0 0,0 1 0,0-1 0,0 1 0,0-1 0,0 1 0,0 0 0,0 0 0,0 0 0,0 1 0,1-1 0,-1 1 0,0-1 0,1 1 0,-1 0 0,1 0 0,0 0 0,0 0 0,-1 1 0,1-1 0,1 1 0,-1-1 0,0 1 0,1 0 0,-1-1 0,1 1 0,0 0 0,-2 4 0,-3 16 0,1-1 0,1 0 0,1 1 0,1 0 0,1 0 0,2 30 0,0-15 0,-6 48 0,-9 31 0,-24 150 0,26-196 0,-6 132 0,19 74 0,1-105 0,-2 2367 0,-1-2506 0,-3-1 0,-12 57 0,-4 27 0,14 290 0,8-238 0,-2 1573 0,-2-1700 0,-2-1 0,-11 50 0,6-43 0,-3 55 0,9 372 0,5-242 0,-5-183 0,-1 0 0,-12 48 0,-6 63 0,19 231 0,6-202 0,-4 1282 0,3-1444 0,1 0 0,1 0 0,10 36 0,-6-32 0,6 62 0,-11 281 0,-5-197 0,1-146 0,1-12 0,0 0 0,1 1 0,0-1 0,6 21 0,-7-38 0,0-1 0,1 1 0,-1-1 0,1 1 0,-1-1 0,1 0 0,0 1 0,-1-1 0,1 0 0,0 1 0,0-1 0,0 0 0,2 2 0,-3-3 0,1 0 0,-1 1 0,1-1 0,-1 0 0,0 0 0,1 0 0,-1 0 0,1 1 0,-1-1 0,1 0 0,-1 0 0,1 0 0,0 0 0,-1 0 0,1 0 0,-1 0 0,1-1 0,-1 1 0,1 0 0,-1 0 0,1 0 0,-1 0 0,0-1 0,1 1 0,-1 0 0,1-1 0,2-1 0,-1 0 0,1-1 0,-1 1 0,0-1 0,0 1 0,0-1 0,0 0 0,0 0 0,-1 0 0,3-5 0,28-83-1132,-4-2 0,16-100 0,-27 114 596,1-15 883,-4-2 0,2-111 0,-17-197 1981,-2 178-1765,3-990-563,2 1189 0,1 1 0,1-1 0,10-36 0,-7 32 0,8-61 0,-11 54 0,13-54 0,-9 55 0,6-63 0,-9 51 0,13-57 0,-9 57 0,5-58 0,-13 33 0,-1 45 0,1 0 0,1 1 0,1-1 0,9-32 0,-4 29 0,-1 0 0,-2-1 0,-1 1 0,0-40 0,-4 205 0,-1 2639 0,3-2732 0,2 0 0,11 51 0,6 52 0,-19-21 0,-3-75 0,2-1 0,3 0 0,9 49 0,-2-33 0,-2-1 0,1 72 0,-11 126 0,-1-105 0,2 513-1365</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5-28T17:48:17.738"/>
    </inkml:context>
    <inkml:brush xml:id="br0">
      <inkml:brushProperty name="width" value="0.35" units="cm"/>
      <inkml:brushProperty name="height" value="0.35" units="cm"/>
      <inkml:brushProperty name="color" value="#FFFFFF"/>
    </inkml:brush>
  </inkml:definitions>
  <inkml:trace contextRef="#ctx0" brushRef="#br0">0 2793 24575,'0'-2793'0,"2"2809"0,0 0 0,0 0 0,2 0 0,5 17 0,8 34 0,-10-1-527,-3 124 0,-4-180 216</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5-28T17:48:38.260"/>
    </inkml:context>
    <inkml:brush xml:id="br0">
      <inkml:brushProperty name="width" value="0.35" units="cm"/>
      <inkml:brushProperty name="height" value="0.35" units="cm"/>
      <inkml:brushProperty name="color" value="#FFFFFF"/>
    </inkml:brush>
  </inkml:definitions>
  <inkml:trace contextRef="#ctx0" brushRef="#br0">315 11338 24575,'1'-69'0,"1"14"0,-3 0 0,-2 1 0,-14-70 0,-5-32 0,15 88 0,4 52 0,0-1 0,0 1 0,-2-1 0,0 1 0,0 0 0,-2 1 0,0-1 0,-1 1 0,-11-16 0,8 14 0,0 0 0,1-1 0,1 0 0,1-1 0,-6-20 0,1-6 0,-8-50 0,11 18 0,4 0 0,7-137 0,1 89 0,-1 45 0,-3-108 0,-18 73 0,0 7 0,13-267 0,10 216 0,-3-580 0,0 1394 0,1-630 0,1-1 0,1 0 0,1 0 0,1 0 0,16 42 0,56 109 0,-72-164 0,-2-5 0,15 32 0,15 43 0,11 50 0,-26-78 0,-11-32 0,0 1 0,-1 0 0,5 35 0,-6 252 0,-8-174 0,3 105 0,0-1721 0,-1 1450 0,-2 1 0,-2 0 0,-8-33 0,5 27 0,-6-57 0,10 64 0,0 0 0,-10-30 0,6 26 0,-5-40 0,-9-61 0,12 81 0,-4-68 0,14-60 0,-2-40 0,-4 177 0,-16-60 0,15 74 0,-11-37 0,-8-44 0,3-7 0,12 67 0,-9-92 0,19-155 0,3 150 0,-4 111 0,-2 0 0,-13-58 0,8 50 0,-4-53 0,11-61 0,32 262 0,-13-54 0,1-2 0,39 70 0,-28-59 0,-22-40 0,0 0 0,-2 1 0,0-1 0,-2 1 0,0 0 0,0 0 0,-2 31 0,0-22 0,1 0 0,9 42 0,-2-30 0,-2 0 0,2 59 0,-8 81 0,-2-119 0,1-51 0,1 38 0,0-45 0,-1 0 0,1 0 0,-1 0 0,1 0 0,0 0 0,0-1 0,0 1 0,0 0 0,0-1 0,1 1 0,-1-1 0,4 5 0,-4-7 0,-1 1 0,0-1 0,0 0 0,0 0 0,1 0 0,-1 1 0,0-1 0,0 0 0,1 0 0,-1 0 0,0 0 0,0 0 0,1 0 0,-1 1 0,0-1 0,1 0 0,-1 0 0,0 0 0,0 0 0,1 0 0,-1 0 0,0 0 0,1 0 0,-1 0 0,0 0 0,0-1 0,1 1 0,-1 0 0,0 0 0,0 0 0,1 0 0,-1 0 0,0 0 0,0 0 0,1-1 0,-1 1 0,0 0 0,0 0 0,0 0 0,1-1 0,-1 1 0,0 0 0,0 0 0,0-1 0,0 1 0,1 0 0,-1-1 0,6-14 0,0-16 0,-2 0 0,-1 0 0,-1 0 0,-4-49 0,1 26 0,0-19 0,-18-518 0,-11-81 0,30-2 0,2 272 0,-2-311 0,-2 680 0,-1 1 0,-2 0 0,-11-38 0,2 9 0,-2-12 0,5 28 0,2 1 0,-3-55 0,12-46 0,-2-23 0,-1 143 0,-12-46 0,8 45 0,-5-35 0,10 36 0,-1-6 0,-1 0 0,-11-37 0,6 32 0,2-1 0,1 0 0,-1-49 0,8-115 0,1 89 0,-1-1671 0,-1 1760 0,1 1 0,1-1 0,1 1 0,1-1 0,2 1 0,0 0 0,1 0 0,1 1 0,14-27 0,-21 45 0,1 0 0,-1 1 0,1-1 0,0 0 0,0 1 0,0 0 0,0-1 0,1 1 0,-1 0 0,0 0 0,1 0 0,0 1 0,2-2 0,-3 2 0,-1 1 0,1-1 0,0 1 0,-1 0 0,1 0 0,-1 0 0,1 0 0,0 0 0,-1 0 0,1 1 0,-1-1 0,1 0 0,0 1 0,-1-1 0,1 1 0,-1 0 0,0-1 0,1 1 0,-1 0 0,1 0 0,-1 0 0,0 0 0,0 0 0,0 0 0,1 0 0,0 3 0,3 2 0,0 0 0,-1 0 0,0 0 0,0 1 0,-1 0 0,0 0 0,0 0 0,0 0 0,-1 1 0,0-1 0,2 14 0,-1 10 0,0 48 0,-3-62 0,-1 60 0,3 68 0,0-124 0,1-1 0,0 1 0,2 0 0,13 37 0,-7-28 0,-2 0 0,0 0 0,4 40 0,3 94 0,-14-147 0,16 143 0,4 55 0,-22 331 0,-2-249 0,5-254 0,1 0 0,18 72 0,-8-49 0,-3-17 0,2-2 0,25 63 0,-29-82 0,-1 0 0,-2 1 0,0 0 0,1 36 0,-4-29 0,2-1 0,11 41 0,36 69 0,-40-116 84,1-2 0,1 1-1,32 46 1,-31-54-327,-2 2 0,0 0 0,-1 0 1,-1 1-1,-1 1 0,8 30 0</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5-28T17:48:49.742"/>
    </inkml:context>
    <inkml:brush xml:id="br0">
      <inkml:brushProperty name="width" value="0.35" units="cm"/>
      <inkml:brushProperty name="height" value="0.35" units="cm"/>
      <inkml:brushProperty name="color" value="#FFFFFF"/>
    </inkml:brush>
  </inkml:definitions>
  <inkml:trace contextRef="#ctx0" brushRef="#br0">359 9255 24575,'0'-494'0,"-3"456"0,0 1 0,-14-58 0,8 51 0,-4-54 0,10-292 0,5 201 0,-10 16 0,5 152 0,-1 0 0,0 0 0,-2 0 0,0 1 0,-2 0 0,-11-22 0,18 41 0,-17-33 0,2 0 0,-17-50 0,20 42 0,1 0 0,3-1 0,1-1 0,-2-50 0,6 46 0,-14-65 0,-4-39 0,20-237 0,4 199 0,-2-612 0,-2 762 0,-2 1 0,-12-52 0,7 44 0,-2-48 0,8-295 0,5 201 0,-2-703 0,-3 859 0,-1 0 0,-1 0 0,-2 0 0,-15-43 0,19 73 0,1 12 0,0 17 0,4 533 0,2-482 0,15 87 0,-5-60 0,30 178 0,0-1 0,-21-120 0,-10-83 0,5 138 0,-20 1610 0,2-1808 0,1-1 0,1 1 0,1-1 0,0 0 0,1 0 0,1 0 0,13 30 0,-18-47 0,0 0 0,0 0 0,0 1 0,0-1 0,0 0 0,0 0 0,0 0 0,0 0 0,0 0 0,0 0 0,0 0 0,0 1 0,0-1 0,0 0 0,0 0 0,0 0 0,0 0 0,0 0 0,0 0 0,0 0 0,0 0 0,1 0 0,-1 0 0,0 1 0,0-1 0,0 0 0,0 0 0,0 0 0,0 0 0,0 0 0,0 0 0,1 0 0,-1 0 0,0 0 0,0 0 0,0 0 0,0 0 0,0 0 0,0 0 0,0 0 0,1 0 0,-1 0 0,0 0 0,0 0 0,0 0 0,0 0 0,0 0 0,0 0 0,0 0 0,0 0 0,1-1 0,-1 1 0,0 0 0,0 0 0,0 0 0,0 0 0,0 0 0,0 0 0,0 0 0,0 0 0,4-11 0,-1-17 0,-5-22 0,-1 0 0,-12-56 0,6 44 0,-8-56 0,-28-299 0,44-126 0,3 250 0,-2-2573 0,-2 2829 0,-2-1 0,-12-56 0,7 49 0,-4-53 0,10-292 0,5 201 0,-2-168 0,-2 328 0,-1 1 0,-1-1 0,-8-29 0,4 25 0,-5-58 0,10-298 0,5 200 0,-2-550 0,0 782 0,2 92 0,0-110 0,1 0 0,2-1 0,10 38 0,2-13 0,-7-20 0,0 0 0,-2 1 0,5 39 0,9 49 0,-13-79 0,6 73 0,-13-65 0,-2-19 0,2 0 0,0 0 0,11 44 0,-3-31 0,-3 0 0,-1 0 0,1 47 0,-8 128 0,-1-89 0,2 1013 0,0-2027 0,-24 621 0,0 1 0,25-527 255,0 359-1875</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5-28T17:48:58.848"/>
    </inkml:context>
    <inkml:brush xml:id="br0">
      <inkml:brushProperty name="width" value="0.35" units="cm"/>
      <inkml:brushProperty name="height" value="0.35" units="cm"/>
      <inkml:brushProperty name="color" value="#FFFFFF"/>
    </inkml:brush>
  </inkml:definitions>
  <inkml:trace contextRef="#ctx0" brushRef="#br0">48 6978 24575,'0'-6642'0,"-1"6614"0,-2 0 0,-2 0 0,-9-35 0,7 31 0,-7-56 0,11 19-1365</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5-28T17:49:04.437"/>
    </inkml:context>
    <inkml:brush xml:id="br0">
      <inkml:brushProperty name="width" value="0.35" units="cm"/>
      <inkml:brushProperty name="height" value="0.35" units="cm"/>
      <inkml:brushProperty name="color" value="#FFFFFF"/>
    </inkml:brush>
  </inkml:definitions>
  <inkml:trace contextRef="#ctx0" brushRef="#br0">1 4753 24575,'0'-4592'0,"-1"4584"0,1 1 0,0-1 0,1 1 0,-1 0 0,1-1 0,1 1 0,-1-1 0,1 1 0,1 0 0,-1 0 0,1 0 0,0 1 0,5-9 0,28-36-1365</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5-28T17:52:02.997"/>
    </inkml:context>
    <inkml:brush xml:id="br0">
      <inkml:brushProperty name="width" value="0.1" units="cm"/>
      <inkml:brushProperty name="height" value="0.1" units="cm"/>
      <inkml:brushProperty name="color" value="#FFFFFF"/>
    </inkml:brush>
  </inkml:definitions>
  <inkml:trace contextRef="#ctx0" brushRef="#br0">1 1 24575</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5-28T17:52:13.258"/>
    </inkml:context>
    <inkml:brush xml:id="br0">
      <inkml:brushProperty name="width" value="0.1" units="cm"/>
      <inkml:brushProperty name="height" value="0.1" units="cm"/>
      <inkml:brushProperty name="color" value="#FFFFFF"/>
    </inkml:brush>
  </inkml:definitions>
  <inkml:trace contextRef="#ctx0" brushRef="#br0">565 1610 24575,'-1'0'0,"0"0"0,0 0 0,0-1 0,0 1 0,0 0 0,0-1 0,0 1 0,1-1 0,-1 1 0,0-1 0,0 1 0,1-1 0,-1 0 0,0 1 0,1-1 0,-1 0 0,1 0 0,-1 1 0,1-1 0,-1 0 0,1 0 0,-1 0 0,1 0 0,0 1 0,-1-1 0,1-2 0,-6-27 0,6 27 0,-2-26 0,1-32 0,2 41 0,-1 0 0,-1 0 0,0 0 0,-8-32 0,-23-96 0,26 111 0,2-1 0,2 0 0,3-69 0,1 28 0,-1 51 0,-2 1 0,-1-1 0,-11-53 0,7 46 0,1-1 0,2 1 0,2-1 0,3-44 0,0 5 0,-1 28 0,-2-60 0,0 104 0,0-1 0,0 1 0,0 0 0,0-1 0,0 1 0,-1 0 0,0 0 0,1 0 0,-1 0 0,0 0 0,0 1 0,-1-1 0,1 0 0,0 1 0,-1 0 0,0-1 0,-4-1 0,4 1 0,0 1 0,0-1 0,0 0 0,0 0 0,0 0 0,0 0 0,1 0 0,-1 0 0,1-1 0,0 0 0,0 1 0,1-1 0,-3-7 0,1-8 0,0-1 0,2 0 0,1 0 0,2-21 0,-1 13 0,-1 27 0,-1-1 0,1 1 0,0 0 0,0-1 0,1 1 0,-1 0 0,0-1 0,0 1 0,1 0 0,-1 0 0,0-1 0,1 1 0,1-2 0,-2 3 0,1 0 0,-1 0 0,0 0 0,1 0 0,-1 0 0,0 0 0,1 1 0,-1-1 0,0 0 0,1 0 0,-1 1 0,0-1 0,1 0 0,-1 0 0,0 1 0,1-1 0,-1 0 0,0 1 0,0-1 0,0 0 0,1 1 0,-1-1 0,0 0 0,0 1 0,0-1 0,0 0 0,1 1 0,13 39 0,14 65 0,-18-60 0,31 82 0,-26-93 0,-8-21 0,-1 1 0,0-1 0,-2 1 0,7 28 0,-7-26 0,-5-35 0,1 4 0,0 4 0,0 3 0,0 0 0,-1-1 0,0 1 0,0 0 0,-4-12 0,5 18 0,-1-1 0,-1 1 0,1 0 0,0 0 0,0 0 0,-1 0 0,1 0 0,-1 0 0,0 0 0,1 0 0,-1 0 0,0 1 0,0-1 0,0 1 0,-1-1 0,1 1 0,0 0 0,0 0 0,-1 0 0,1 0 0,0 0 0,-5 0 0,4 0 0,0 0 0,-1 1 0,1-1 0,0 1 0,0 0 0,-1 0 0,1 0 0,0 1 0,-1-1 0,1 1 0,0 0 0,0 0 0,-1 0 0,1 0 0,0 0 0,0 1 0,-3 1 0,2 1 0,0-1 0,0 0 0,0 1 0,0 0 0,1 0 0,0 0 0,-1 1 0,1-1 0,-4 10 0,1-2 0,1 1 0,1 0 0,0 1 0,1-1 0,0 1 0,1 0 0,-1 21 0,3 396 0,2-175 0,-2 695 0,0-951 0,3 38 0,5-22 0,-8-15 0,1-1 0,-1 0 0,1 1 0,-1-1 0,1 0 0,-1 0 0,1 1 0,-1-1 0,1 0 0,-1 0 0,1 0 0,-1 0 0,1 1 0,-1-1 0,1 0 0,-1 0 0,1 0 0,-1 0 0,1 0 0,-1 0 0,1-1 0,-1 1 0,1 0 0,-1 0 0,1 0 0,-1 0 0,1-1 0,0 1 0,1-2 0,0 1 0,0-1 0,-1 1 0,1-1 0,0 0 0,-1 0 0,1 0 0,-1 0 0,0 0 0,0 0 0,0 0 0,0 0 0,0-1 0,0 1 0,0 0 0,-1-1 0,1 1 0,-1-4 0,5-48 0,-5 47 0,0-310 0,-2 139 0,3 167 0,0 1 0,1-1 0,0 1 0,1-1 0,0 1 0,1 0 0,6-13 0,-5 12 0,0-1 0,-1 1 0,-1-1 0,0 0 0,2-14 0,-3-195 0,-4 109 0,1 29 0,3-90 0,5 147 0,-1 20 0,-5 6 0,-1 0 0,1 1 0,-1-1 0,1 1 0,-1-1 0,1 1 0,-1-1 0,0 0 0,1 1 0,-1-1 0,0 1 0,0-1 0,1 1 0,-1 0 0,0-1 0,0 1 0,0-1 0,0 1 0,0-1 0,1 2 0,3 24-356,-1 1 0,-1-1 0,-1 1 0,-3 29 0,1 3-875,13 304 2114,0 0 1245,-10-322-2128,9 56 0,2 23 0,-11-98 0,0-1 0,7 24 0,-4-24 0,-2 1 0,2 24 0,-4 308 0,-2-167 0,-13-31 0,0-4 0,15-143 0,-1 0 0,-1 0 0,0 0 0,0 0 0,-1 0 0,0 0 0,0-1 0,-6 13 0,8-20 0,0-1 0,0 1 0,-1 0 0,1-1 0,0 1 0,0-1 0,-1 1 0,1-1 0,-1 1 0,1-1 0,0 1 0,-1-1 0,1 0 0,-1 1 0,1-1 0,-1 0 0,1 1 0,-1-1 0,1 0 0,-1 0 0,0 1 0,1-1 0,-1 0 0,1 0 0,-1 0 0,0 0 0,1 0 0,-1 0 0,1 0 0,-2 0 0,1 0 0,0-1 0,0 1 0,0-1 0,0 0 0,0 1 0,-1-1 0,2 0 0,-1 0 0,0 0 0,0 0 0,0 0 0,0 0 0,0-2 0,-4-3 0,2-1 0,-1 0 0,-4-13 0,-19-79 0,-17-115 0,-18-74 0,53 257 0,1-1 0,2 0 0,1 0 0,-1-65 0,6 96 0,-1 1 0,1-1 0,0 0 0,0 0 0,0 0 0,0 0 0,0 0 0,0 0 0,1 0 0,-1 0 0,0 0 0,0 0 0,1 0 0,-1 1 0,0-1 0,1 0 0,-1 0 0,1 0 0,-1 0 0,1 1 0,0-1 0,0-1 0,0 2 0,0 0 0,0 0 0,-1 0 0,1 0 0,0 1 0,0-1 0,-1 0 0,1 0 0,0 0 0,0 1 0,-1-1 0,1 0 0,-1 1 0,1-1 0,0 1 0,-1-1 0,1 1 0,-1-1 0,1 1 0,-1-1 0,1 2 0,28 37 0,-29-38 0,20 36 0,-2 1 0,-1 1 0,16 56 0,-27-69 0,-1-1 0,-1 0 0,-1 1 0,-2 0 0,-2 45 0,2 39 0,6-85 0,-1-19 0,1-17 0,-4-7 0,4-32 0,-1-4 0,3-10 0,-3 0 0,-5-122 0,-3 85 0,2 94 0,1 4 0,-1-1 0,0 1 0,0 0 0,0 0 0,0-1 0,-1 1 0,0 0 0,1 0 0,-1-1 0,0 1 0,0 0 0,-1 0 0,-2-5 0,4 8 0,-1 0 0,1 0 0,0 0 0,-1 0 0,1 0 0,-1 0 0,1 0 0,-1 0 0,1 0 0,-1 0 0,1 1 0,-1-1 0,1 0 0,-1 0 0,1 0 0,0 1 0,-1-1 0,1 0 0,-1 0 0,1 1 0,0-1 0,-1 0 0,1 1 0,0-1 0,0 0 0,-1 1 0,1-1 0,-1 1 0,-12 16 0,10-13 0,-5 4 0,0-1 0,-1 0 0,1 0 0,-2 0 0,1-1 0,-15 6 0,-20 14 0,34-21 0,0 0 0,0 0 0,-1-1 0,1-1 0,-1 0 0,0 0 0,0-1 0,0-1 0,0 0 0,-16 0 0,-38 6 0,47-4 0,-51 8 0,61-10 0,1 0 0,-1-1 0,1 0 0,-1-1 0,1 0 0,-14-3 0,21 4 0,1 0 0,-1 0 0,0 0 0,1 0 0,-1 0 0,0-1 0,1 1 0,-1 0 0,0 0 0,1 0 0,-1 0 0,0-1 0,0 1 0,1 0 0,-1 0 0,0-1 0,0 1 0,1 0 0,-1-1 0,0 1 0,0 0 0,0-1 0,0 1 0,0 0 0,1-1 0,-1 1 0,0 0 0,0-1 0,0 1 0,0 0 0,0-1 0,0 1 0,0 0 0,0-1 0,0 1 0,0 0 0,0-1 0,-1 1 0,1 0 0,0-1 0,0 1 0,0 0 0,0-1 0,0 1 0,-1 0 0,1-1 0,0 1 0,0 0 0,0 0 0,-1-1 0,1 1 0,0 0 0,-1 0 0,1-1 0,0 1 0,0 0 0,-1 0 0,1 0 0,0 0 0,-1 0 0,1-1 0,0 1 0,-1 0 0,1 0 0,-1 0 0,1 0 0,0 0 0,-1 0 0,0 0 0,34-16 0,-23 12 0,198-91 0,-160 69 0,-38 19 0,1 1 0,0 0 0,0 1 0,0 0 0,1 1 0,0 1 0,23-5 0,18 5 0,66 4 0,-35 1 0,-64-1 0,1 2 0,-1 0 0,23 7 0,-17-4 0,-24-6 0,-1 0 0,1 1 0,-1-1 0,1 0 0,-1 1 0,1 0 0,-1-1 0,0 1 0,1 0 0,-1-1 0,0 1 0,0 0 0,1 0 0,-1 0 0,0 0 0,0 0 0,0 1 0,1 1 0,-1-2 0,-1 1 0,1-1 0,-1 0 0,0 1 0,0-1 0,0 0 0,0 1 0,0-1 0,0 0 0,0 1 0,0-1 0,0 0 0,-1 1 0,1-1 0,0 0 0,-1 0 0,0 2 0,-4 6 0,0-1 0,0 0 0,-1-1 0,-12 14 0,11-13 0,-105 114 0,99-107-157,0 0 0,1 0 0,1 1-1,0 1 1,-9 20 0,-32 90-1020,42-102 1132,8-19 56,-2 5 217,0-1 0,-1 1 0,0-1 0,-7 11 0,10-18-171,0-1-1,0 1 0,-1 0 1,1-1-1,-1 0 0,0 1 1,1-1-1,-1 0 0,0-1 1,0 1-1,0 0 0,-1-1 1,1 0-1,0 1 0,0-1 1,-1-1-1,-5 2 0,-14 0-295,-40-3-1,50 1-646,-10-1-5940</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5-28T17:53:11.868"/>
    </inkml:context>
    <inkml:brush xml:id="br0">
      <inkml:brushProperty name="width" value="0.35" units="cm"/>
      <inkml:brushProperty name="height" value="0.35" units="cm"/>
      <inkml:brushProperty name="color" value="#FFFFFF"/>
    </inkml:brush>
  </inkml:definitions>
  <inkml:trace contextRef="#ctx0" brushRef="#br0">5456 1522 24575,'3'57'0,"12"72"0,2 39 0,-16-136 0,1 0 0,9 48 0,-2-35 0,-3 0 0,1 47 0,-7 91 0,-1-91 0,0-72 0,-2 0 0,0 0 0,-1 0 0,-1 0 0,-13 32 0,8-21 0,-8 33 0,13-34 0,-1-2 0,-12 42 0,15-62 0,0 0 0,0 0 0,-1 0 0,0-1 0,-1 1 0,0-1 0,0 0 0,0 0 0,-10 8 0,14-14 0,-11 9 0,0 1 0,0 1 0,1 0 0,1 0 0,0 1 0,-13 23 0,14-21 0,0 1 0,-1-2 0,-1 1 0,0-1 0,-1-1 0,0 0 0,-1-1 0,0 0 0,-1-1 0,-1 0 0,0-1 0,-22 10 0,-1 4 0,-43 34 0,-19 13 0,87-63 0,0 0 0,0-1 0,0 0 0,-1-2 0,0 1 0,0-1 0,0-1 0,-1-1 0,0 0 0,-27 1 0,-7-3 0,-1-3 0,0-2 0,1-2 0,0-3 0,0-1 0,1-3 0,-55-22 0,10 0 0,3-5 0,-118-69 0,-238-188 0,347 228 0,43 30 0,0-3 0,3-2 0,2-2 0,-46-54 0,-9-27-1189,-198-219-4242,229 267 8741,-76-102 0,119 140-3310,-55-56 0,68 79 0,0 1 0,-2 1 0,0 0 0,0 2 0,-26-13 0,-278-115 0,107 67 0,118 42 0,-117-33 0,-239-40 0,138 39 0,302 63 0,0 0 0,0-1 0,1-1 0,-1 0 0,1-1 0,1-1 0,0 0 0,0-1 0,-18-14 0,25 16 0,-1 0 0,1 0 0,1 0 0,-1-1 0,1 0 0,1-1 0,-7-10 0,9 13 0,1 0 0,0 0 0,0 0 0,0 0 0,0-1 0,1 1 0,0 0 0,0-1 0,1 1 0,0-1 0,1-12 0,0 15 0,0 0 0,0 0 0,0 1 0,0-1 0,1 0 0,-1 0 0,1 1 0,0-1 0,0 1 0,0-1 0,1 1 0,-1 0 0,1 0 0,0 0 0,0 0 0,0 1 0,0-1 0,0 1 0,0 0 0,6-3 0,6-2 0,0 1 0,0 0 0,31-6 0,5-2 0,-5-2 0,1 2 0,0 2 0,0 2 0,1 2 0,78-3 0,-67 12 0,32-2 0,-88 1 0,-1 0 0,1 0 0,-1 0 0,1 0 0,-1-1 0,0 1 0,1-1 0,-1 0 0,0 0 0,1 0 0,-1 0 0,0 0 0,0 0 0,0 0 0,0-1 0,0 1 0,0-1 0,0 1 0,-1-1 0,1 0 0,0 0 0,-1 0 0,0 0 0,1 0 0,-1 0 0,0 0 0,0 0 0,0-1 0,0 1 0,0 0 0,-1-1 0,1 1 0,-1 0 0,0-1 0,1 1 0,-1-1 0,0 1 0,0-1 0,-1 1 0,1 0 0,0-1 0,-1 1 0,0-1 0,1 1 0,-1 0 0,0 0 0,0-1 0,0 1 0,-1 0 0,1 0 0,-3-3 0,-4-4 0,0-1 0,-1 1 0,-1 0 0,0 1 0,0 0 0,-20-12 0,2 1 0,-32-24 0,1-2 0,-79-82 0,45 27 0,82 89 0,0 0 0,-16-10 0,-19-19 0,40 34 0,-1 0 0,1 1 0,-1 0 0,0 1 0,0-1 0,0 1 0,-1 1 0,0-1 0,0 1 0,1 1 0,-2-1 0,1 2 0,0-1 0,0 1 0,-1 0 0,-15 0 0,-1 2 0,1 2 0,0 0 0,0 1 0,-37 11 0,50-11-114,0 0 1,0 1-1,1 0 0,0 0 0,0 1 1,0 0-1,0 1 0,1 0 0,0 1 1,1 0-1,-11 12 0</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5-28T17:53:39.828"/>
    </inkml:context>
    <inkml:brush xml:id="br0">
      <inkml:brushProperty name="width" value="0.35" units="cm"/>
      <inkml:brushProperty name="height" value="0.35" units="cm"/>
      <inkml:brushProperty name="color" value="#FFFFFF"/>
    </inkml:brush>
  </inkml:definitions>
  <inkml:trace contextRef="#ctx0" brushRef="#br0">1 1 24575,'0'3'0,"1"0"0,-1-1 0,1 1 0,0 0 0,0 0 0,0-1 0,0 1 0,1 0 0,-1-1 0,1 0 0,-1 1 0,1-1 0,3 3 0,28 28 0,-30-30 0,23 20 0,-11-9 0,29 22 0,-38-32 0,1 0 0,0 0 0,0-1 0,1 0 0,-1 0 0,1 0 0,-1-1 0,9 1 0,28 2 0,-36-5 0,1 0 0,-1 1 0,1 0 0,-1 0 0,0 1 0,0 0 0,1 1 0,-2 0 0,1 0 0,13 8 0,-14-7 0,28 21 0,58 31 0,-40-27 0,-29-14 0,53 21 0,-73-34 0,0-1 0,-1 0 0,1 0 0,0 0 0,0 0 0,0 0 0,0-1 0,0 0 0,8 0 0,-12 0 0,0-1 0,1 1 0,-1 0 0,0-1 0,0 1 0,1 0 0,-1-1 0,0 1 0,0-1 0,1 1 0,-1 0 0,0-1 0,0 1 0,0-1 0,0 1 0,0 0 0,0-1 0,0 1 0,0-1 0,0 1 0,0-1 0,0 1 0,0 0 0,0-1 0,0 1 0,0-1 0,0 1 0,0-1 0,0 1 0,0 0 0,-1-1 0,1 1 0,0-1 0,0 1 0,-1 0 0,1-1 0,0 1 0,0 0 0,-1-1 0,1 1 0,0 0 0,-1-1 0,-15-19 0,15 19 0,-108-108 0,25 28 0,79 76-91,0 0 0,-1 0 0,1 1 0,-1 0 0,0 0 0,0 1 0,-1-1 0,1 1 0,-1 1 0,1-1 0,-1 1 0,0 0 0,0 1 0,-8-1 0</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5-28T17:53:42.541"/>
    </inkml:context>
    <inkml:brush xml:id="br0">
      <inkml:brushProperty name="width" value="0.35" units="cm"/>
      <inkml:brushProperty name="height" value="0.35" units="cm"/>
      <inkml:brushProperty name="color" value="#FFFFFF"/>
    </inkml:brush>
  </inkml:definitions>
  <inkml:trace contextRef="#ctx0" brushRef="#br0">61 0 24575,'-6'0'0,"-8"0"0,-7 0 0,5 0 0,12 0 0,12 0 0,12 0 0,7 0 0,5 0 0,4 0 0,2 0 0</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5-28T17:53:44.604"/>
    </inkml:context>
    <inkml:brush xml:id="br0">
      <inkml:brushProperty name="width" value="0.35" units="cm"/>
      <inkml:brushProperty name="height" value="0.35" units="cm"/>
      <inkml:brushProperty name="color" value="#FFFFFF"/>
    </inkml:brush>
  </inkml:definitions>
  <inkml:trace contextRef="#ctx0" brushRef="#br0">1 0 24575,'0'0'-8191</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5-28T17:53:45.993"/>
    </inkml:context>
    <inkml:brush xml:id="br0">
      <inkml:brushProperty name="width" value="0.35" units="cm"/>
      <inkml:brushProperty name="height" value="0.35" units="cm"/>
      <inkml:brushProperty name="color" value="#FFFFFF"/>
    </inkml:brush>
  </inkml:definitions>
  <inkml:trace contextRef="#ctx0" brushRef="#br0">1 0 24575,'0'0'-8191</inkml:trace>
</inkml:ink>
</file>

<file path=ppt/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5-28T17:47:28.351"/>
    </inkml:context>
    <inkml:brush xml:id="br0">
      <inkml:brushProperty name="width" value="0.35" units="cm"/>
      <inkml:brushProperty name="height" value="0.35" units="cm"/>
      <inkml:brushProperty name="color" value="#FFFFFF"/>
    </inkml:brush>
  </inkml:definitions>
  <inkml:trace contextRef="#ctx0" brushRef="#br0">0 0 24575,'0'0'-8191</inkml:trace>
</inkml:ink>
</file>

<file path=ppt/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5-28T17:47:29.630"/>
    </inkml:context>
    <inkml:brush xml:id="br0">
      <inkml:brushProperty name="width" value="0.35" units="cm"/>
      <inkml:brushProperty name="height" value="0.35" units="cm"/>
      <inkml:brushProperty name="color" value="#FFFFFF"/>
    </inkml:brush>
  </inkml:definitions>
  <inkml:trace contextRef="#ctx0" brushRef="#br0">1 0 24575,'0'0'-8191</inkml:trace>
</inkml:ink>
</file>

<file path=ppt/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5-28T17:53:47.412"/>
    </inkml:context>
    <inkml:brush xml:id="br0">
      <inkml:brushProperty name="width" value="0.35" units="cm"/>
      <inkml:brushProperty name="height" value="0.35" units="cm"/>
      <inkml:brushProperty name="color" value="#FFFFFF"/>
    </inkml:brush>
  </inkml:definitions>
  <inkml:trace contextRef="#ctx0" brushRef="#br0">0 0 24575,'0'0'-8191</inkml:trace>
</inkml:ink>
</file>

<file path=ppt/ink/ink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5-28T17:46:50.385"/>
    </inkml:context>
    <inkml:brush xml:id="br0">
      <inkml:brushProperty name="width" value="0.35" units="cm"/>
      <inkml:brushProperty name="height" value="0.35" units="cm"/>
      <inkml:brushProperty name="color" value="#FFFFFF"/>
    </inkml:brush>
  </inkml:definitions>
  <inkml:trace contextRef="#ctx0" brushRef="#br0">0 0 24575,'0'0'-8191</inkml:trace>
</inkml:ink>
</file>

<file path=ppt/ink/ink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5-28T17:46:51.569"/>
    </inkml:context>
    <inkml:brush xml:id="br0">
      <inkml:brushProperty name="width" value="0.35" units="cm"/>
      <inkml:brushProperty name="height" value="0.35" units="cm"/>
      <inkml:brushProperty name="color" value="#FFFFFF"/>
    </inkml:brush>
  </inkml:definitions>
  <inkml:trace contextRef="#ctx0" brushRef="#br0">0 0 24575,'0'0'-8191</inkml:trace>
</inkml:ink>
</file>

<file path=ppt/ink/ink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5-28T17:53:50.659"/>
    </inkml:context>
    <inkml:brush xml:id="br0">
      <inkml:brushProperty name="width" value="0.35" units="cm"/>
      <inkml:brushProperty name="height" value="0.35" units="cm"/>
      <inkml:brushProperty name="color" value="#FFFFFF"/>
    </inkml:brush>
  </inkml:definitions>
  <inkml:trace contextRef="#ctx0" brushRef="#br0">1 1 24575,'0'0'-8191</inkml:trace>
</inkml:ink>
</file>

<file path=ppt/ink/ink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5-28T17:53:52.019"/>
    </inkml:context>
    <inkml:brush xml:id="br0">
      <inkml:brushProperty name="width" value="0.35" units="cm"/>
      <inkml:brushProperty name="height" value="0.35" units="cm"/>
      <inkml:brushProperty name="color" value="#FFFFFF"/>
    </inkml:brush>
  </inkml:definitions>
  <inkml:trace contextRef="#ctx0" brushRef="#br0">1 1 24575</inkml:trace>
</inkml:ink>
</file>

<file path=ppt/ink/ink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5-28T17:53:53.828"/>
    </inkml:context>
    <inkml:brush xml:id="br0">
      <inkml:brushProperty name="width" value="0.35" units="cm"/>
      <inkml:brushProperty name="height" value="0.35" units="cm"/>
      <inkml:brushProperty name="color" value="#FFFFFF"/>
    </inkml:brush>
  </inkml:definitions>
  <inkml:trace contextRef="#ctx0" brushRef="#br0">1 1 24575,'0'0'-8191</inkml:trace>
</inkml:ink>
</file>

<file path=ppt/ink/ink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5-28T17:53:54.860"/>
    </inkml:context>
    <inkml:brush xml:id="br0">
      <inkml:brushProperty name="width" value="0.35" units="cm"/>
      <inkml:brushProperty name="height" value="0.35" units="cm"/>
      <inkml:brushProperty name="color" value="#FFFFFF"/>
    </inkml:brush>
  </inkml:definitions>
  <inkml:trace contextRef="#ctx0" brushRef="#br0">1 1 24575,'0'0'-8191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A3C8BB0-E9C1-44D5-9B92-31376F8799D9}" type="datetimeFigureOut">
              <a:rPr lang="en-GB" smtClean="0"/>
              <a:t>18/11/2024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2F88633-0830-4D7C-ADFA-9A832C2F4A1D}" type="slidenum">
              <a:rPr lang="en-GB" smtClean="0"/>
              <a:t>‹#›</a:t>
            </a:fld>
            <a:endParaRPr lang="en-GB"/>
          </a:p>
        </p:txBody>
      </p:sp>
    </p:spTree>
    <p:extLst>
      <p:ext uri="{BB962C8B-B14F-4D97-AF65-F5344CB8AC3E}">
        <p14:creationId xmlns:p14="http://schemas.microsoft.com/office/powerpoint/2010/main" val="39593928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en.wikipedia.org/wiki/Member_of_Parliament" TargetMode="External"/><Relationship Id="rId2" Type="http://schemas.openxmlformats.org/officeDocument/2006/relationships/slide" Target="../slides/slide8.xml"/><Relationship Id="rId1" Type="http://schemas.openxmlformats.org/officeDocument/2006/relationships/notesMaster" Target="../notesMasters/notesMaster1.xml"/><Relationship Id="rId6" Type="http://schemas.openxmlformats.org/officeDocument/2006/relationships/hyperlink" Target="https://en.wikipedia.org/wiki/Lord_Chancellor" TargetMode="External"/><Relationship Id="rId5" Type="http://schemas.openxmlformats.org/officeDocument/2006/relationships/hyperlink" Target="https://en.wikipedia.org/wiki/John_Major" TargetMode="External"/><Relationship Id="rId4" Type="http://schemas.openxmlformats.org/officeDocument/2006/relationships/hyperlink" Target="https://en.wikipedia.org/wiki/Home_Office"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2F88633-0830-4D7C-ADFA-9A832C2F4A1D}" type="slidenum">
              <a:rPr lang="en-GB" smtClean="0"/>
              <a:t>1</a:t>
            </a:fld>
            <a:endParaRPr lang="en-GB"/>
          </a:p>
        </p:txBody>
      </p:sp>
    </p:spTree>
    <p:extLst>
      <p:ext uri="{BB962C8B-B14F-4D97-AF65-F5344CB8AC3E}">
        <p14:creationId xmlns:p14="http://schemas.microsoft.com/office/powerpoint/2010/main" val="19433440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292B2C"/>
                </a:solidFill>
                <a:effectLst/>
                <a:latin typeface="Times New Roman" panose="02020603050405020304" pitchFamily="18" charset="0"/>
                <a:ea typeface="Georgia" panose="02040502050405020303" pitchFamily="18" charset="0"/>
              </a:rPr>
              <a:t>This is perhaps best illustrated by Sheridan and Davies (2001, p.136), who state that "</a:t>
            </a:r>
            <a:r>
              <a:rPr lang="en-GB" sz="1800" dirty="0">
                <a:effectLst/>
                <a:latin typeface="Times New Roman" panose="02020603050405020304" pitchFamily="18" charset="0"/>
                <a:ea typeface="Georgia" panose="02040502050405020303" pitchFamily="18" charset="0"/>
              </a:rPr>
              <a:t>Stalking is an extraordinary crime, given that it may often consist of no more than the targeted repetition of ostensibly ordinary behaviour". Therefore, the difficulties in legislating against this offence exist in avoiding criminalising ordinary, potentially misguided behaviour and developing effective ways to safeguard victims </a:t>
            </a:r>
          </a:p>
          <a:p>
            <a:endParaRPr lang="en-GB" dirty="0"/>
          </a:p>
        </p:txBody>
      </p:sp>
      <p:sp>
        <p:nvSpPr>
          <p:cNvPr id="4" name="Slide Number Placeholder 3"/>
          <p:cNvSpPr>
            <a:spLocks noGrp="1"/>
          </p:cNvSpPr>
          <p:nvPr>
            <p:ph type="sldNum" sz="quarter" idx="5"/>
          </p:nvPr>
        </p:nvSpPr>
        <p:spPr/>
        <p:txBody>
          <a:bodyPr/>
          <a:lstStyle/>
          <a:p>
            <a:fld id="{12F88633-0830-4D7C-ADFA-9A832C2F4A1D}" type="slidenum">
              <a:rPr lang="en-GB" smtClean="0"/>
              <a:t>2</a:t>
            </a:fld>
            <a:endParaRPr lang="en-GB"/>
          </a:p>
        </p:txBody>
      </p:sp>
    </p:spTree>
    <p:extLst>
      <p:ext uri="{BB962C8B-B14F-4D97-AF65-F5344CB8AC3E}">
        <p14:creationId xmlns:p14="http://schemas.microsoft.com/office/powerpoint/2010/main" val="18297812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86C829-D619-E025-C1D9-73A0B1AAA89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8AD3F61-786B-9735-5661-ECF06CFA755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7A9F2B6-1FEE-F748-A353-6E32C4061A6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2E3DC97-773B-EE4B-C268-EAAAED3D8D89}"/>
              </a:ext>
            </a:extLst>
          </p:cNvPr>
          <p:cNvSpPr>
            <a:spLocks noGrp="1"/>
          </p:cNvSpPr>
          <p:nvPr>
            <p:ph type="sldNum" sz="quarter" idx="5"/>
          </p:nvPr>
        </p:nvSpPr>
        <p:spPr/>
        <p:txBody>
          <a:bodyPr/>
          <a:lstStyle/>
          <a:p>
            <a:fld id="{2D23DC81-20EC-4B7D-9E44-4EA0A03941F8}" type="slidenum">
              <a:rPr lang="en-GB" smtClean="0"/>
              <a:t>3</a:t>
            </a:fld>
            <a:endParaRPr lang="en-GB"/>
          </a:p>
        </p:txBody>
      </p:sp>
    </p:spTree>
    <p:extLst>
      <p:ext uri="{BB962C8B-B14F-4D97-AF65-F5344CB8AC3E}">
        <p14:creationId xmlns:p14="http://schemas.microsoft.com/office/powerpoint/2010/main" val="39398278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AFF6B4-77BF-ACDE-4CEC-2C0126C9530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90943DB-5D20-A740-D976-392B78D9B71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EFBAF14-1040-F42A-C561-3CE181F4C5BC}"/>
              </a:ext>
            </a:extLst>
          </p:cNvPr>
          <p:cNvSpPr>
            <a:spLocks noGrp="1"/>
          </p:cNvSpPr>
          <p:nvPr>
            <p:ph type="body" idx="1"/>
          </p:nvPr>
        </p:nvSpPr>
        <p:spPr/>
        <p:txBody>
          <a:bodyPr/>
          <a:lstStyle/>
          <a:p>
            <a:r>
              <a:rPr lang="en-GB" sz="1200" dirty="0">
                <a:effectLst/>
                <a:latin typeface="Times New Roman" panose="02020603050405020304" pitchFamily="18" charset="0"/>
                <a:ea typeface="Georgia" panose="02040502050405020303" pitchFamily="18" charset="0"/>
              </a:rPr>
              <a:t>in a meta-analysis of existing stalking research completed by </a:t>
            </a:r>
            <a:r>
              <a:rPr lang="en-GB" sz="1200" dirty="0" err="1">
                <a:effectLst/>
                <a:latin typeface="Times New Roman" panose="02020603050405020304" pitchFamily="18" charset="0"/>
                <a:ea typeface="Georgia" panose="02040502050405020303" pitchFamily="18" charset="0"/>
              </a:rPr>
              <a:t>Cupach</a:t>
            </a:r>
            <a:r>
              <a:rPr lang="en-GB" sz="1200" dirty="0">
                <a:effectLst/>
                <a:latin typeface="Times New Roman" panose="02020603050405020304" pitchFamily="18" charset="0"/>
                <a:ea typeface="Georgia" panose="02040502050405020303" pitchFamily="18" charset="0"/>
              </a:rPr>
              <a:t> and </a:t>
            </a:r>
            <a:r>
              <a:rPr lang="en-GB" sz="1200" dirty="0" err="1">
                <a:effectLst/>
                <a:latin typeface="Times New Roman" panose="02020603050405020304" pitchFamily="18" charset="0"/>
                <a:ea typeface="Georgia" panose="02040502050405020303" pitchFamily="18" charset="0"/>
              </a:rPr>
              <a:t>Spitzberg</a:t>
            </a:r>
            <a:r>
              <a:rPr lang="en-GB" sz="1200" dirty="0">
                <a:effectLst/>
                <a:latin typeface="Times New Roman" panose="02020603050405020304" pitchFamily="18" charset="0"/>
                <a:ea typeface="Georgia" panose="02040502050405020303" pitchFamily="18" charset="0"/>
              </a:rPr>
              <a:t> (2004), it was found that of the 51 studies reviewed, 75% of victims were female, and 77% of perpetrators were male.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Times New Roman" panose="02020603050405020304" pitchFamily="18" charset="0"/>
                <a:ea typeface="Georgia" panose="02040502050405020303" pitchFamily="18" charset="0"/>
                <a:cs typeface="Times New Roman" panose="02020603050405020304" pitchFamily="18"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Times New Roman" panose="02020603050405020304" pitchFamily="18" charset="0"/>
                <a:ea typeface="Georgia" panose="02040502050405020303" pitchFamily="18" charset="0"/>
                <a:cs typeface="Times New Roman" panose="02020603050405020304" pitchFamily="18" charset="0"/>
              </a:rPr>
              <a:t>There does exist some discrepancy within research as to the percentage of cases where women are victims that can be attributed to (ex) intimate partners, with one study putting the estimate at approximately 50-60% of cases (Douglas and Dutton, 2001) but with other studies producing numbers closer to 30% (Budd et al., 2000).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Bahnschrift SemiCondensed" panose="020B0502040204020203" pitchFamily="34" charset="0"/>
              </a:rPr>
              <a:t>Around half if not more of stalking cases involve ex intimate partners. According to the National Stalking Helpline cases of ‘stranger’ stalking only account for 7% of cases handled by their service.</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tx1">
                    <a:lumMod val="95000"/>
                    <a:lumOff val="5000"/>
                  </a:schemeClr>
                </a:solidFill>
                <a:latin typeface="Bahnschrift SemiCondensed" panose="020B0502040204020203" pitchFamily="34" charset="0"/>
              </a:rPr>
              <a:t>Prolonged victimisation is also far too common, with 77% of victims suffering 100 incidents of stalking or more before they contact the police</a:t>
            </a:r>
          </a:p>
          <a:p>
            <a:endParaRPr lang="en-GB" dirty="0"/>
          </a:p>
        </p:txBody>
      </p:sp>
      <p:sp>
        <p:nvSpPr>
          <p:cNvPr id="4" name="Slide Number Placeholder 3">
            <a:extLst>
              <a:ext uri="{FF2B5EF4-FFF2-40B4-BE49-F238E27FC236}">
                <a16:creationId xmlns:a16="http://schemas.microsoft.com/office/drawing/2014/main" id="{28E6B984-2143-B8DC-D6C2-5534F8EC53AC}"/>
              </a:ext>
            </a:extLst>
          </p:cNvPr>
          <p:cNvSpPr>
            <a:spLocks noGrp="1"/>
          </p:cNvSpPr>
          <p:nvPr>
            <p:ph type="sldNum" sz="quarter" idx="5"/>
          </p:nvPr>
        </p:nvSpPr>
        <p:spPr/>
        <p:txBody>
          <a:bodyPr/>
          <a:lstStyle/>
          <a:p>
            <a:fld id="{2D23DC81-20EC-4B7D-9E44-4EA0A03941F8}" type="slidenum">
              <a:rPr lang="en-GB" smtClean="0"/>
              <a:t>4</a:t>
            </a:fld>
            <a:endParaRPr lang="en-GB"/>
          </a:p>
        </p:txBody>
      </p:sp>
    </p:spTree>
    <p:extLst>
      <p:ext uri="{BB962C8B-B14F-4D97-AF65-F5344CB8AC3E}">
        <p14:creationId xmlns:p14="http://schemas.microsoft.com/office/powerpoint/2010/main" val="41184851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2F88633-0830-4D7C-ADFA-9A832C2F4A1D}" type="slidenum">
              <a:rPr lang="en-GB" smtClean="0"/>
              <a:t>5</a:t>
            </a:fld>
            <a:endParaRPr lang="en-GB"/>
          </a:p>
        </p:txBody>
      </p:sp>
    </p:spTree>
    <p:extLst>
      <p:ext uri="{BB962C8B-B14F-4D97-AF65-F5344CB8AC3E}">
        <p14:creationId xmlns:p14="http://schemas.microsoft.com/office/powerpoint/2010/main" val="21397336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02122"/>
                </a:solidFill>
                <a:effectLst/>
                <a:latin typeface="Arial" panose="020B0604020202020204" pitchFamily="34" charset="0"/>
              </a:rPr>
              <a:t>The Act resulted from the efforts of Evonne Leonora Von </a:t>
            </a:r>
            <a:r>
              <a:rPr lang="en-GB" b="0" i="0" dirty="0" err="1">
                <a:solidFill>
                  <a:srgbClr val="202122"/>
                </a:solidFill>
                <a:effectLst/>
                <a:latin typeface="Arial" panose="020B0604020202020204" pitchFamily="34" charset="0"/>
              </a:rPr>
              <a:t>Heussen</a:t>
            </a:r>
            <a:r>
              <a:rPr lang="en-GB" b="0" i="0" dirty="0">
                <a:solidFill>
                  <a:srgbClr val="202122"/>
                </a:solidFill>
                <a:effectLst/>
                <a:latin typeface="Arial" panose="020B0604020202020204" pitchFamily="34" charset="0"/>
              </a:rPr>
              <a:t>. A stalking victim herself, she launched the National Association for Victims of Stalking and Harassment (NASH) in 1993, when her then teen-age daughter was stalked by a dangerous character who was known to carry a knife.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202122"/>
              </a:solidFill>
              <a:effectLst/>
              <a:latin typeface="Arial" panose="020B0604020202020204" pitchFamily="34" charset="0"/>
            </a:endParaRPr>
          </a:p>
          <a:p>
            <a:pPr algn="l"/>
            <a:r>
              <a:rPr lang="en-GB" b="0" i="0" dirty="0">
                <a:solidFill>
                  <a:srgbClr val="222222"/>
                </a:solidFill>
                <a:effectLst/>
                <a:latin typeface="Indy Serif"/>
              </a:rPr>
              <a:t>Evonne von </a:t>
            </a:r>
            <a:r>
              <a:rPr lang="en-GB" b="0" i="0" dirty="0" err="1">
                <a:solidFill>
                  <a:srgbClr val="222222"/>
                </a:solidFill>
                <a:effectLst/>
                <a:latin typeface="Indy Serif"/>
              </a:rPr>
              <a:t>Heussen</a:t>
            </a:r>
            <a:r>
              <a:rPr lang="en-GB" b="0" i="0" dirty="0">
                <a:solidFill>
                  <a:srgbClr val="222222"/>
                </a:solidFill>
                <a:effectLst/>
                <a:latin typeface="Indy Serif"/>
              </a:rPr>
              <a:t>, a British woman now in her early forties, was stalked from 1975 to 1991. For the first three years she received silent phone calls, envelopes with photographs of herself and her two young daughters, pornographic literature and underwear. Bouquets of dead flowers were left on her doorstep and on top of her car.</a:t>
            </a:r>
          </a:p>
          <a:p>
            <a:pPr algn="l"/>
            <a:r>
              <a:rPr lang="en-GB" b="0" i="0" dirty="0">
                <a:solidFill>
                  <a:srgbClr val="222222"/>
                </a:solidFill>
                <a:effectLst/>
                <a:latin typeface="Indy Serif"/>
              </a:rPr>
              <a:t>She only recognised the man responsible when he turned up at her door one Sunday afternoon in 1978. As a medical student in London, she had attended two of his psychology lectures. They had communicated once: he had bumped into her on the stairs of the college library and apologised politely.</a:t>
            </a:r>
          </a:p>
          <a:p>
            <a:endParaRPr lang="en-GB" dirty="0"/>
          </a:p>
        </p:txBody>
      </p:sp>
      <p:sp>
        <p:nvSpPr>
          <p:cNvPr id="4" name="Slide Number Placeholder 3"/>
          <p:cNvSpPr>
            <a:spLocks noGrp="1"/>
          </p:cNvSpPr>
          <p:nvPr>
            <p:ph type="sldNum" sz="quarter" idx="5"/>
          </p:nvPr>
        </p:nvSpPr>
        <p:spPr/>
        <p:txBody>
          <a:bodyPr/>
          <a:lstStyle/>
          <a:p>
            <a:fld id="{12F88633-0830-4D7C-ADFA-9A832C2F4A1D}" type="slidenum">
              <a:rPr lang="en-GB" smtClean="0"/>
              <a:t>7</a:t>
            </a:fld>
            <a:endParaRPr lang="en-GB"/>
          </a:p>
        </p:txBody>
      </p:sp>
    </p:spTree>
    <p:extLst>
      <p:ext uri="{BB962C8B-B14F-4D97-AF65-F5344CB8AC3E}">
        <p14:creationId xmlns:p14="http://schemas.microsoft.com/office/powerpoint/2010/main" val="36722275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02122"/>
                </a:solidFill>
                <a:effectLst/>
                <a:latin typeface="Arial" panose="020B0604020202020204" pitchFamily="34" charset="0"/>
              </a:rPr>
              <a:t>The Act resulted from the efforts of Evonne Leonora Von </a:t>
            </a:r>
            <a:r>
              <a:rPr lang="en-GB" b="0" i="0" dirty="0" err="1">
                <a:solidFill>
                  <a:srgbClr val="202122"/>
                </a:solidFill>
                <a:effectLst/>
                <a:latin typeface="Arial" panose="020B0604020202020204" pitchFamily="34" charset="0"/>
              </a:rPr>
              <a:t>Heussen</a:t>
            </a:r>
            <a:r>
              <a:rPr lang="en-GB" b="0" i="0" dirty="0">
                <a:solidFill>
                  <a:srgbClr val="202122"/>
                </a:solidFill>
                <a:effectLst/>
                <a:latin typeface="Arial" panose="020B0604020202020204" pitchFamily="34" charset="0"/>
              </a:rPr>
              <a:t>. A stalking victim herself, she launched the National Association for Victims of Stalking and Harassment (NASH) in 1993, when her then teen-age daughter was stalked by a dangerous character who was known to carry a knife.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202122"/>
              </a:solidFill>
              <a:effectLst/>
              <a:latin typeface="Arial" panose="020B0604020202020204" pitchFamily="34" charset="0"/>
            </a:endParaRPr>
          </a:p>
          <a:p>
            <a:pPr algn="l"/>
            <a:r>
              <a:rPr lang="en-GB" b="0" i="0" dirty="0">
                <a:solidFill>
                  <a:srgbClr val="222222"/>
                </a:solidFill>
                <a:effectLst/>
                <a:latin typeface="Indy Serif"/>
              </a:rPr>
              <a:t>Evonne von </a:t>
            </a:r>
            <a:r>
              <a:rPr lang="en-GB" b="0" i="0" dirty="0" err="1">
                <a:solidFill>
                  <a:srgbClr val="222222"/>
                </a:solidFill>
                <a:effectLst/>
                <a:latin typeface="Indy Serif"/>
              </a:rPr>
              <a:t>Heussen</a:t>
            </a:r>
            <a:r>
              <a:rPr lang="en-GB" b="0" i="0" dirty="0">
                <a:solidFill>
                  <a:srgbClr val="222222"/>
                </a:solidFill>
                <a:effectLst/>
                <a:latin typeface="Indy Serif"/>
              </a:rPr>
              <a:t>, a British woman now in her early forties, was stalked from 1975 to 1991. For the first three years she received silent phone calls, envelopes with photographs of herself and her two young daughters, pornographic literature and underwear. Bouquets of dead flowers were left on her doorstep and on top of her car.</a:t>
            </a:r>
          </a:p>
          <a:p>
            <a:pPr algn="l"/>
            <a:r>
              <a:rPr lang="en-GB" b="0" i="0" dirty="0">
                <a:solidFill>
                  <a:srgbClr val="222222"/>
                </a:solidFill>
                <a:effectLst/>
                <a:latin typeface="Indy Serif"/>
              </a:rPr>
              <a:t>She only recognised the man responsible when he turned up at her door one Sunday afternoon in 1978. As a medical student in London, she had attended two of his psychology lectures. They had communicated once: he had bumped into her on the stairs of the college library and apologised politely.</a:t>
            </a:r>
          </a:p>
          <a:p>
            <a:pPr algn="l"/>
            <a:endParaRPr lang="en-GB" b="0" i="0" dirty="0">
              <a:solidFill>
                <a:srgbClr val="222222"/>
              </a:solidFill>
              <a:effectLst/>
              <a:latin typeface="Indy Serif"/>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202122"/>
              </a:solidFill>
              <a:effectLst/>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202122"/>
              </a:solidFill>
              <a:effectLst/>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02122"/>
                </a:solidFill>
                <a:effectLst/>
                <a:latin typeface="Arial" panose="020B0604020202020204" pitchFamily="34" charset="0"/>
              </a:rPr>
              <a:t>After Von </a:t>
            </a:r>
            <a:r>
              <a:rPr lang="en-GB" b="0" i="0" dirty="0" err="1">
                <a:solidFill>
                  <a:srgbClr val="202122"/>
                </a:solidFill>
                <a:effectLst/>
                <a:latin typeface="Arial" panose="020B0604020202020204" pitchFamily="34" charset="0"/>
              </a:rPr>
              <a:t>Heussen</a:t>
            </a:r>
            <a:r>
              <a:rPr lang="en-GB" b="0" i="0" dirty="0">
                <a:solidFill>
                  <a:srgbClr val="202122"/>
                </a:solidFill>
                <a:effectLst/>
                <a:latin typeface="Arial" panose="020B0604020202020204" pitchFamily="34" charset="0"/>
              </a:rPr>
              <a:t> found that she could get no help from the police, lawyers, or her local </a:t>
            </a:r>
            <a:r>
              <a:rPr lang="en-GB" b="0" i="0" u="none" strike="noStrike" dirty="0">
                <a:solidFill>
                  <a:srgbClr val="3366CC"/>
                </a:solidFill>
                <a:effectLst/>
                <a:latin typeface="Arial" panose="020B0604020202020204" pitchFamily="34" charset="0"/>
                <a:hlinkClick r:id="rId3" tooltip="Member of Parliament"/>
              </a:rPr>
              <a:t>Member of Parliament</a:t>
            </a:r>
            <a:r>
              <a:rPr lang="en-GB" b="0" i="0" dirty="0">
                <a:solidFill>
                  <a:srgbClr val="202122"/>
                </a:solidFill>
                <a:effectLst/>
                <a:latin typeface="Arial" panose="020B0604020202020204" pitchFamily="34" charset="0"/>
              </a:rPr>
              <a:t> she began researching anti-stalking laws in other countries. She opened a help line on which she eventually took tens of thousands of calls. She pursued each call with each victim's MP, and attracted a large amount of media attention. After several years of effort she persuaded the </a:t>
            </a:r>
            <a:r>
              <a:rPr lang="en-GB" b="0" i="0" u="none" strike="noStrike" dirty="0">
                <a:solidFill>
                  <a:srgbClr val="3366CC"/>
                </a:solidFill>
                <a:effectLst/>
                <a:latin typeface="Arial" panose="020B0604020202020204" pitchFamily="34" charset="0"/>
                <a:hlinkClick r:id="rId4" tooltip="Home Office"/>
              </a:rPr>
              <a:t>Home Office</a:t>
            </a:r>
            <a:r>
              <a:rPr lang="en-GB" b="0" i="0" dirty="0">
                <a:solidFill>
                  <a:srgbClr val="202122"/>
                </a:solidFill>
                <a:effectLst/>
                <a:latin typeface="Arial" panose="020B0604020202020204" pitchFamily="34" charset="0"/>
              </a:rPr>
              <a:t> under Prime Minister </a:t>
            </a:r>
            <a:r>
              <a:rPr lang="en-GB" b="0" i="0" u="none" strike="noStrike" dirty="0">
                <a:solidFill>
                  <a:srgbClr val="3366CC"/>
                </a:solidFill>
                <a:effectLst/>
                <a:latin typeface="Arial" panose="020B0604020202020204" pitchFamily="34" charset="0"/>
                <a:hlinkClick r:id="rId5" tooltip="John Major"/>
              </a:rPr>
              <a:t>John Major</a:t>
            </a:r>
            <a:r>
              <a:rPr lang="en-GB" b="0" i="0" dirty="0">
                <a:solidFill>
                  <a:srgbClr val="202122"/>
                </a:solidFill>
                <a:effectLst/>
                <a:latin typeface="Arial" panose="020B0604020202020204" pitchFamily="34" charset="0"/>
              </a:rPr>
              <a:t> to take the issue on as a matter of government policy. She wrote the first draft of the Act and worked closely with ministers and senior civil servants in the Home Office and the </a:t>
            </a:r>
            <a:r>
              <a:rPr lang="en-GB" b="0" i="0" u="none" strike="noStrike" dirty="0">
                <a:solidFill>
                  <a:srgbClr val="3366CC"/>
                </a:solidFill>
                <a:effectLst/>
                <a:latin typeface="Arial" panose="020B0604020202020204" pitchFamily="34" charset="0"/>
                <a:hlinkClick r:id="rId6" tooltip="Lord Chancellor"/>
              </a:rPr>
              <a:t>Lord Chancellor</a:t>
            </a:r>
            <a:r>
              <a:rPr lang="en-GB" b="0" i="0" dirty="0">
                <a:solidFill>
                  <a:srgbClr val="202122"/>
                </a:solidFill>
                <a:effectLst/>
                <a:latin typeface="Arial" panose="020B0604020202020204" pitchFamily="34" charset="0"/>
              </a:rPr>
              <a:t>'s Department as the final version took shape. </a:t>
            </a:r>
          </a:p>
          <a:p>
            <a:endParaRPr lang="en-GB" dirty="0"/>
          </a:p>
        </p:txBody>
      </p:sp>
      <p:sp>
        <p:nvSpPr>
          <p:cNvPr id="4" name="Slide Number Placeholder 3"/>
          <p:cNvSpPr>
            <a:spLocks noGrp="1"/>
          </p:cNvSpPr>
          <p:nvPr>
            <p:ph type="sldNum" sz="quarter" idx="5"/>
          </p:nvPr>
        </p:nvSpPr>
        <p:spPr/>
        <p:txBody>
          <a:bodyPr/>
          <a:lstStyle/>
          <a:p>
            <a:fld id="{12F88633-0830-4D7C-ADFA-9A832C2F4A1D}" type="slidenum">
              <a:rPr lang="en-GB" smtClean="0"/>
              <a:t>8</a:t>
            </a:fld>
            <a:endParaRPr lang="en-GB"/>
          </a:p>
        </p:txBody>
      </p:sp>
    </p:spTree>
    <p:extLst>
      <p:ext uri="{BB962C8B-B14F-4D97-AF65-F5344CB8AC3E}">
        <p14:creationId xmlns:p14="http://schemas.microsoft.com/office/powerpoint/2010/main" val="22693373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Times New Roman" panose="02020603050405020304" pitchFamily="18" charset="0"/>
                <a:ea typeface="Georgia" panose="02040502050405020303" pitchFamily="18" charset="0"/>
                <a:cs typeface="Times New Roman" panose="02020603050405020304" pitchFamily="18" charset="0"/>
              </a:rPr>
              <a:t>Following the widescale criticism of the Protection from Harassment Act (PHA) 1997 in terms of its protection of victims of stalking, there were amendments made to legislation in the form of the Protection of Freedoms Act 2012. </a:t>
            </a:r>
            <a:r>
              <a:rPr lang="en-GB" sz="1200" dirty="0">
                <a:solidFill>
                  <a:srgbClr val="000000"/>
                </a:solidFill>
                <a:effectLst/>
                <a:latin typeface="Times New Roman" panose="02020603050405020304" pitchFamily="18" charset="0"/>
                <a:ea typeface="Georgia" panose="02040502050405020303" pitchFamily="18" charset="0"/>
                <a:cs typeface="Times New Roman" panose="02020603050405020304" pitchFamily="18" charset="0"/>
              </a:rPr>
              <a:t>The Protection of Freedoms Act 2012 </a:t>
            </a:r>
            <a:r>
              <a:rPr lang="en-GB" sz="1200" dirty="0">
                <a:effectLst/>
                <a:latin typeface="Times New Roman" panose="02020603050405020304" pitchFamily="18" charset="0"/>
                <a:ea typeface="Georgia" panose="02040502050405020303" pitchFamily="18" charset="0"/>
                <a:cs typeface="Times New Roman" panose="02020603050405020304" pitchFamily="18" charset="0"/>
              </a:rPr>
              <a:t>introduced two new offences that sort to address the gaps in current criminal law around stalking that now feature under sections 2A and 4A of the PHA 1997, which can be seen in the below table: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2F88633-0830-4D7C-ADFA-9A832C2F4A1D}" type="slidenum">
              <a:rPr lang="en-GB" smtClean="0"/>
              <a:t>9</a:t>
            </a:fld>
            <a:endParaRPr lang="en-GB"/>
          </a:p>
        </p:txBody>
      </p:sp>
    </p:spTree>
    <p:extLst>
      <p:ext uri="{BB962C8B-B14F-4D97-AF65-F5344CB8AC3E}">
        <p14:creationId xmlns:p14="http://schemas.microsoft.com/office/powerpoint/2010/main" val="27397309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2F88633-0830-4D7C-ADFA-9A832C2F4A1D}" type="slidenum">
              <a:rPr lang="en-GB" smtClean="0"/>
              <a:t>10</a:t>
            </a:fld>
            <a:endParaRPr lang="en-GB"/>
          </a:p>
        </p:txBody>
      </p:sp>
    </p:spTree>
    <p:extLst>
      <p:ext uri="{BB962C8B-B14F-4D97-AF65-F5344CB8AC3E}">
        <p14:creationId xmlns:p14="http://schemas.microsoft.com/office/powerpoint/2010/main" val="17928022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2F88633-0830-4D7C-ADFA-9A832C2F4A1D}" type="slidenum">
              <a:rPr lang="en-GB" smtClean="0"/>
              <a:t>11</a:t>
            </a:fld>
            <a:endParaRPr lang="en-GB"/>
          </a:p>
        </p:txBody>
      </p:sp>
    </p:spTree>
    <p:extLst>
      <p:ext uri="{BB962C8B-B14F-4D97-AF65-F5344CB8AC3E}">
        <p14:creationId xmlns:p14="http://schemas.microsoft.com/office/powerpoint/2010/main" val="8430201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r>
              <a:rPr lang="en-US" dirty="0">
                <a:solidFill>
                  <a:srgbClr val="FF0000"/>
                </a:solidFill>
                <a:latin typeface="Aptos Light" panose="020B0004020202020204" pitchFamily="34" charset="0"/>
              </a:rPr>
              <a:t>Often triggered by the b</a:t>
            </a:r>
            <a:r>
              <a:rPr lang="en-US" sz="1200" dirty="0">
                <a:solidFill>
                  <a:srgbClr val="FF0000"/>
                </a:solidFill>
                <a:latin typeface="Aptos Light" panose="020B0004020202020204" pitchFamily="34" charset="0"/>
              </a:rPr>
              <a:t>reakdown of a close or intimate relationship</a:t>
            </a:r>
          </a:p>
          <a:p>
            <a:pPr marL="0"/>
            <a:endParaRPr lang="en-US" sz="1200" dirty="0">
              <a:solidFill>
                <a:srgbClr val="FF0000"/>
              </a:solidFill>
              <a:latin typeface="Aptos Light" panose="020B0004020202020204" pitchFamily="34" charset="0"/>
            </a:endParaRPr>
          </a:p>
          <a:p>
            <a:pPr marL="0"/>
            <a:r>
              <a:rPr lang="en-US" sz="1200" dirty="0">
                <a:solidFill>
                  <a:srgbClr val="FF0000"/>
                </a:solidFill>
                <a:latin typeface="Aptos Light" panose="020B0004020202020204" pitchFamily="34" charset="0"/>
              </a:rPr>
              <a:t>Looks for reconciliation or revenge (or a mixture of both) for the perceived rejection</a:t>
            </a:r>
          </a:p>
          <a:p>
            <a:pPr marL="0"/>
            <a:endParaRPr lang="en-US" sz="1200" dirty="0">
              <a:solidFill>
                <a:srgbClr val="FF0000"/>
              </a:solidFill>
              <a:latin typeface="Aptos Light" panose="020B0004020202020204" pitchFamily="34" charset="0"/>
            </a:endParaRPr>
          </a:p>
          <a:p>
            <a:pPr marL="0"/>
            <a:r>
              <a:rPr lang="en-US" sz="1200" dirty="0" err="1">
                <a:solidFill>
                  <a:srgbClr val="FF0000"/>
                </a:solidFill>
                <a:latin typeface="Aptos Light" panose="020B0004020202020204" pitchFamily="34" charset="0"/>
              </a:rPr>
              <a:t>Behaviour</a:t>
            </a:r>
            <a:r>
              <a:rPr lang="en-US" sz="1200" dirty="0">
                <a:solidFill>
                  <a:srgbClr val="FF0000"/>
                </a:solidFill>
                <a:latin typeface="Aptos Light" panose="020B0004020202020204" pitchFamily="34" charset="0"/>
              </a:rPr>
              <a:t> tends to last the longest and they are thought to be the second most dangerous typology</a:t>
            </a:r>
            <a:endParaRPr lang="en-GB" dirty="0">
              <a:solidFill>
                <a:srgbClr val="FF0000"/>
              </a:solidFill>
              <a:latin typeface="Aptos Light" panose="020B0004020202020204" pitchFamily="34" charset="0"/>
            </a:endParaRPr>
          </a:p>
          <a:p>
            <a:pPr marL="0"/>
            <a:r>
              <a:rPr lang="en-US" sz="1200" b="1" dirty="0">
                <a:solidFill>
                  <a:schemeClr val="bg1">
                    <a:alpha val="80000"/>
                  </a:schemeClr>
                </a:solidFill>
                <a:latin typeface="Aptos SemiBold" panose="020F0502020204030204" pitchFamily="34" charset="0"/>
              </a:rPr>
              <a:t>REJECTED</a:t>
            </a:r>
          </a:p>
          <a:p>
            <a:pPr marL="0"/>
            <a:r>
              <a:rPr lang="en-US" sz="1200" b="1" dirty="0">
                <a:solidFill>
                  <a:schemeClr val="bg1">
                    <a:alpha val="80000"/>
                  </a:schemeClr>
                </a:solidFill>
                <a:latin typeface="Aptos SemiBold" panose="020F0502020204030204" pitchFamily="34" charset="0"/>
              </a:rPr>
              <a:t>STALKER</a:t>
            </a:r>
            <a:endParaRPr lang="en-US" sz="1050" dirty="0">
              <a:solidFill>
                <a:schemeClr val="bg1">
                  <a:alpha val="80000"/>
                </a:schemeClr>
              </a:solidFill>
              <a:latin typeface="Bahnschrift Light SemiCondensed" panose="020B0502040204020203" pitchFamily="34" charset="0"/>
            </a:endParaRPr>
          </a:p>
          <a:p>
            <a:endParaRPr lang="en-GB" dirty="0"/>
          </a:p>
        </p:txBody>
      </p:sp>
      <p:sp>
        <p:nvSpPr>
          <p:cNvPr id="4" name="Slide Number Placeholder 3"/>
          <p:cNvSpPr>
            <a:spLocks noGrp="1"/>
          </p:cNvSpPr>
          <p:nvPr>
            <p:ph type="sldNum" sz="quarter" idx="5"/>
          </p:nvPr>
        </p:nvSpPr>
        <p:spPr/>
        <p:txBody>
          <a:bodyPr/>
          <a:lstStyle/>
          <a:p>
            <a:fld id="{12F88633-0830-4D7C-ADFA-9A832C2F4A1D}" type="slidenum">
              <a:rPr lang="en-GB" smtClean="0"/>
              <a:t>12</a:t>
            </a:fld>
            <a:endParaRPr lang="en-GB"/>
          </a:p>
        </p:txBody>
      </p:sp>
    </p:spTree>
    <p:extLst>
      <p:ext uri="{BB962C8B-B14F-4D97-AF65-F5344CB8AC3E}">
        <p14:creationId xmlns:p14="http://schemas.microsoft.com/office/powerpoint/2010/main" val="330163695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solidFill>
                  <a:srgbClr val="FFFFFF">
                    <a:alpha val="80000"/>
                  </a:srgbClr>
                </a:solidFill>
                <a:latin typeface="Aptos Light" panose="020B0004020202020204" pitchFamily="34" charset="0"/>
              </a:rPr>
              <a:t>They feel that they have been mistreated, a victim of injustice or humiliation</a:t>
            </a:r>
          </a:p>
          <a:p>
            <a:r>
              <a:rPr lang="en-US" sz="1200" dirty="0">
                <a:solidFill>
                  <a:srgbClr val="FFFFFF">
                    <a:alpha val="80000"/>
                  </a:srgbClr>
                </a:solidFill>
                <a:latin typeface="Aptos Light" panose="020B0004020202020204" pitchFamily="34" charset="0"/>
              </a:rPr>
              <a:t>Their goal is to frighten the victim</a:t>
            </a:r>
            <a:r>
              <a:rPr lang="en-US" dirty="0">
                <a:solidFill>
                  <a:srgbClr val="FFFFFF">
                    <a:alpha val="80000"/>
                  </a:srgbClr>
                </a:solidFill>
                <a:latin typeface="Aptos Light" panose="020B0004020202020204" pitchFamily="34" charset="0"/>
              </a:rPr>
              <a:t>.</a:t>
            </a:r>
          </a:p>
          <a:p>
            <a:endParaRPr lang="en-US" sz="1200" dirty="0">
              <a:solidFill>
                <a:srgbClr val="FFFFFF">
                  <a:alpha val="80000"/>
                </a:srgbClr>
              </a:solidFill>
              <a:latin typeface="Aptos Light" panose="020B0004020202020204" pitchFamily="34" charset="0"/>
            </a:endParaRPr>
          </a:p>
          <a:p>
            <a:r>
              <a:rPr lang="en-US" sz="1200" dirty="0">
                <a:solidFill>
                  <a:srgbClr val="FFFFFF">
                    <a:alpha val="80000"/>
                  </a:srgbClr>
                </a:solidFill>
                <a:latin typeface="Aptos Light" panose="020B0004020202020204" pitchFamily="34" charset="0"/>
              </a:rPr>
              <a:t>Their victims can be strangers or acquaintances who the stalker perceives has mistreated them</a:t>
            </a:r>
          </a:p>
          <a:p>
            <a:r>
              <a:rPr lang="en-US" sz="1200" dirty="0">
                <a:solidFill>
                  <a:srgbClr val="FFFFFF">
                    <a:alpha val="80000"/>
                  </a:srgbClr>
                </a:solidFill>
                <a:latin typeface="Aptos Light" panose="020B0004020202020204" pitchFamily="34" charset="0"/>
              </a:rPr>
              <a:t>They have a desire for revenge and feel justified in their actions and will often present themselves as the victim.</a:t>
            </a:r>
          </a:p>
          <a:p>
            <a:endParaRPr lang="en-GB" dirty="0"/>
          </a:p>
        </p:txBody>
      </p:sp>
      <p:sp>
        <p:nvSpPr>
          <p:cNvPr id="4" name="Slide Number Placeholder 3"/>
          <p:cNvSpPr>
            <a:spLocks noGrp="1"/>
          </p:cNvSpPr>
          <p:nvPr>
            <p:ph type="sldNum" sz="quarter" idx="5"/>
          </p:nvPr>
        </p:nvSpPr>
        <p:spPr/>
        <p:txBody>
          <a:bodyPr/>
          <a:lstStyle/>
          <a:p>
            <a:fld id="{12F88633-0830-4D7C-ADFA-9A832C2F4A1D}" type="slidenum">
              <a:rPr lang="en-GB" smtClean="0"/>
              <a:t>13</a:t>
            </a:fld>
            <a:endParaRPr lang="en-GB"/>
          </a:p>
        </p:txBody>
      </p:sp>
    </p:spTree>
    <p:extLst>
      <p:ext uri="{BB962C8B-B14F-4D97-AF65-F5344CB8AC3E}">
        <p14:creationId xmlns:p14="http://schemas.microsoft.com/office/powerpoint/2010/main" val="289737641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solidFill>
                  <a:schemeClr val="bg1">
                    <a:alpha val="80000"/>
                  </a:schemeClr>
                </a:solidFill>
                <a:latin typeface="Aptos Light" panose="020B0004020202020204" pitchFamily="34" charset="0"/>
              </a:rPr>
              <a:t>Usually as a result of loneliness and or lack of a close confidante.</a:t>
            </a:r>
          </a:p>
          <a:p>
            <a:endParaRPr lang="en-US" sz="1200" dirty="0">
              <a:solidFill>
                <a:schemeClr val="bg1">
                  <a:alpha val="80000"/>
                </a:schemeClr>
              </a:solidFill>
              <a:latin typeface="Aptos Light" panose="020B0004020202020204" pitchFamily="34" charset="0"/>
            </a:endParaRPr>
          </a:p>
          <a:p>
            <a:r>
              <a:rPr lang="en-US" sz="1200" dirty="0">
                <a:solidFill>
                  <a:schemeClr val="bg1">
                    <a:alpha val="80000"/>
                  </a:schemeClr>
                </a:solidFill>
                <a:latin typeface="Aptos Light" panose="020B0004020202020204" pitchFamily="34" charset="0"/>
              </a:rPr>
              <a:t>Victims are usually strangers.</a:t>
            </a:r>
          </a:p>
          <a:p>
            <a:r>
              <a:rPr lang="en-US" sz="1200" dirty="0">
                <a:solidFill>
                  <a:schemeClr val="bg1">
                    <a:alpha val="80000"/>
                  </a:schemeClr>
                </a:solidFill>
                <a:latin typeface="Aptos Light" panose="020B0004020202020204" pitchFamily="34" charset="0"/>
              </a:rPr>
              <a:t> </a:t>
            </a:r>
          </a:p>
          <a:p>
            <a:r>
              <a:rPr lang="en-US" dirty="0">
                <a:solidFill>
                  <a:schemeClr val="bg1">
                    <a:alpha val="80000"/>
                  </a:schemeClr>
                </a:solidFill>
                <a:latin typeface="Aptos Light" panose="020B0004020202020204" pitchFamily="34" charset="0"/>
              </a:rPr>
              <a:t>S</a:t>
            </a:r>
            <a:r>
              <a:rPr lang="en-US" sz="1200" dirty="0">
                <a:solidFill>
                  <a:schemeClr val="bg1">
                    <a:alpha val="80000"/>
                  </a:schemeClr>
                </a:solidFill>
                <a:latin typeface="Aptos Light" panose="020B0004020202020204" pitchFamily="34" charset="0"/>
              </a:rPr>
              <a:t>ubjects often truly believe their feelings of affection were mutual. </a:t>
            </a:r>
          </a:p>
          <a:p>
            <a:endParaRPr lang="en-US" sz="1200" dirty="0">
              <a:solidFill>
                <a:schemeClr val="bg1">
                  <a:alpha val="80000"/>
                </a:schemeClr>
              </a:solidFill>
              <a:latin typeface="Aptos Light" panose="020B0004020202020204" pitchFamily="34" charset="0"/>
            </a:endParaRPr>
          </a:p>
          <a:p>
            <a:r>
              <a:rPr lang="en-US" sz="1200" dirty="0">
                <a:solidFill>
                  <a:schemeClr val="bg1">
                    <a:alpha val="80000"/>
                  </a:schemeClr>
                </a:solidFill>
                <a:latin typeface="Aptos Light" panose="020B0004020202020204" pitchFamily="34" charset="0"/>
              </a:rPr>
              <a:t>Often their </a:t>
            </a:r>
            <a:r>
              <a:rPr lang="en-US" sz="1200" dirty="0" err="1">
                <a:solidFill>
                  <a:schemeClr val="bg1">
                    <a:alpha val="80000"/>
                  </a:schemeClr>
                </a:solidFill>
                <a:latin typeface="Aptos Light" panose="020B0004020202020204" pitchFamily="34" charset="0"/>
              </a:rPr>
              <a:t>behaviour</a:t>
            </a:r>
            <a:r>
              <a:rPr lang="en-US" sz="1200" dirty="0">
                <a:solidFill>
                  <a:schemeClr val="bg1">
                    <a:alpha val="80000"/>
                  </a:schemeClr>
                </a:solidFill>
                <a:latin typeface="Aptos Light" panose="020B0004020202020204" pitchFamily="34" charset="0"/>
              </a:rPr>
              <a:t> is fueled by mental illness (delusional disorder)</a:t>
            </a:r>
          </a:p>
          <a:p>
            <a:endParaRPr lang="en-GB" dirty="0"/>
          </a:p>
        </p:txBody>
      </p:sp>
      <p:sp>
        <p:nvSpPr>
          <p:cNvPr id="4" name="Slide Number Placeholder 3"/>
          <p:cNvSpPr>
            <a:spLocks noGrp="1"/>
          </p:cNvSpPr>
          <p:nvPr>
            <p:ph type="sldNum" sz="quarter" idx="5"/>
          </p:nvPr>
        </p:nvSpPr>
        <p:spPr/>
        <p:txBody>
          <a:bodyPr/>
          <a:lstStyle/>
          <a:p>
            <a:fld id="{12F88633-0830-4D7C-ADFA-9A832C2F4A1D}" type="slidenum">
              <a:rPr lang="en-GB" smtClean="0"/>
              <a:t>14</a:t>
            </a:fld>
            <a:endParaRPr lang="en-GB"/>
          </a:p>
        </p:txBody>
      </p:sp>
    </p:spTree>
    <p:extLst>
      <p:ext uri="{BB962C8B-B14F-4D97-AF65-F5344CB8AC3E}">
        <p14:creationId xmlns:p14="http://schemas.microsoft.com/office/powerpoint/2010/main" val="41894201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solidFill>
                  <a:schemeClr val="bg1">
                    <a:alpha val="80000"/>
                  </a:schemeClr>
                </a:solidFill>
                <a:latin typeface="Aptos Light" panose="020B0004020202020204" pitchFamily="34" charset="0"/>
              </a:rPr>
              <a:t>Deviant sexual practices and interests.</a:t>
            </a:r>
          </a:p>
          <a:p>
            <a:endParaRPr lang="en-US" sz="1200" dirty="0">
              <a:solidFill>
                <a:schemeClr val="bg1">
                  <a:alpha val="80000"/>
                </a:schemeClr>
              </a:solidFill>
              <a:latin typeface="Aptos Light" panose="020B0004020202020204" pitchFamily="34" charset="0"/>
            </a:endParaRPr>
          </a:p>
          <a:p>
            <a:r>
              <a:rPr lang="en-US" sz="1200" dirty="0">
                <a:solidFill>
                  <a:schemeClr val="bg1">
                    <a:alpha val="80000"/>
                  </a:schemeClr>
                </a:solidFill>
                <a:latin typeface="Aptos Light" panose="020B0004020202020204" pitchFamily="34" charset="0"/>
              </a:rPr>
              <a:t>Usually, male perpetrator and the victims are usually female strangers.</a:t>
            </a:r>
          </a:p>
          <a:p>
            <a:endParaRPr lang="en-US" sz="1200" dirty="0">
              <a:solidFill>
                <a:schemeClr val="bg1">
                  <a:alpha val="80000"/>
                </a:schemeClr>
              </a:solidFill>
              <a:latin typeface="Aptos Light" panose="020B0004020202020204" pitchFamily="34" charset="0"/>
            </a:endParaRPr>
          </a:p>
          <a:p>
            <a:r>
              <a:rPr lang="en-US" sz="1200" dirty="0">
                <a:solidFill>
                  <a:schemeClr val="bg1">
                    <a:alpha val="80000"/>
                  </a:schemeClr>
                </a:solidFill>
                <a:latin typeface="Aptos Light" panose="020B0004020202020204" pitchFamily="34" charset="0"/>
              </a:rPr>
              <a:t>Gratification linked to voyeurism and  sexual violence (the stalking may be an information gathering exercise prior to a sexual assault).</a:t>
            </a:r>
          </a:p>
          <a:p>
            <a:endParaRPr lang="en-GB" dirty="0"/>
          </a:p>
        </p:txBody>
      </p:sp>
      <p:sp>
        <p:nvSpPr>
          <p:cNvPr id="4" name="Slide Number Placeholder 3"/>
          <p:cNvSpPr>
            <a:spLocks noGrp="1"/>
          </p:cNvSpPr>
          <p:nvPr>
            <p:ph type="sldNum" sz="quarter" idx="5"/>
          </p:nvPr>
        </p:nvSpPr>
        <p:spPr/>
        <p:txBody>
          <a:bodyPr/>
          <a:lstStyle/>
          <a:p>
            <a:fld id="{12F88633-0830-4D7C-ADFA-9A832C2F4A1D}" type="slidenum">
              <a:rPr lang="en-GB" smtClean="0"/>
              <a:t>15</a:t>
            </a:fld>
            <a:endParaRPr lang="en-GB"/>
          </a:p>
        </p:txBody>
      </p:sp>
    </p:spTree>
    <p:extLst>
      <p:ext uri="{BB962C8B-B14F-4D97-AF65-F5344CB8AC3E}">
        <p14:creationId xmlns:p14="http://schemas.microsoft.com/office/powerpoint/2010/main" val="35126672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2F88633-0830-4D7C-ADFA-9A832C2F4A1D}" type="slidenum">
              <a:rPr lang="en-GB" smtClean="0"/>
              <a:t>16</a:t>
            </a:fld>
            <a:endParaRPr lang="en-GB"/>
          </a:p>
        </p:txBody>
      </p:sp>
    </p:spTree>
    <p:extLst>
      <p:ext uri="{BB962C8B-B14F-4D97-AF65-F5344CB8AC3E}">
        <p14:creationId xmlns:p14="http://schemas.microsoft.com/office/powerpoint/2010/main" val="360728298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000000"/>
                </a:solidFill>
                <a:effectLst/>
                <a:latin typeface="Inter"/>
              </a:rPr>
              <a:t>I think he will kill me': Haunting texts of mother-of-two, 43, who was stabbed to death by abusive ex in Maida Vale as she tells her friend: 'He's had cameras in my house recording me for months’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Police failing to recognise the link between stalking and serious harm or homicide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rPr>
              <a:t>The impact of stalking on a victim can be life-altering, with some victims reporting having to change their daily routines, withdrawing from social activities, losing relationships and repeated relocations, all in an attempt to regain a feeling of safety and avoid the perpetrator (</a:t>
            </a:r>
            <a:r>
              <a:rPr lang="en-GB" sz="1800" dirty="0" err="1">
                <a:effectLst/>
                <a:latin typeface="Times New Roman" panose="02020603050405020304" pitchFamily="18" charset="0"/>
                <a:ea typeface="Calibri" panose="020F0502020204030204" pitchFamily="34" charset="0"/>
              </a:rPr>
              <a:t>Pathé</a:t>
            </a:r>
            <a:r>
              <a:rPr lang="en-GB" sz="1800" dirty="0">
                <a:effectLst/>
                <a:latin typeface="Times New Roman" panose="02020603050405020304" pitchFamily="18" charset="0"/>
                <a:ea typeface="Calibri" panose="020F0502020204030204" pitchFamily="34" charset="0"/>
              </a:rPr>
              <a:t> &amp; Mullen, 1997). Tragically some victims do not make it out of these situations with their lives, with research indicating that 94% of homicides perpetrated on women by men feature stalking behaviours in the direct lead-up to the murder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Georgia" panose="02040502050405020303" pitchFamily="18" charset="0"/>
              </a:rPr>
              <a:t>The link between stalking and homicide is one that has previously been explored in a report published in association with the Suzy Lamplugh Trust. In this report, 358 criminal homicides (that took place between 2012-2014) were analysed, and it was found that in 94% of the cases, stalking behaviours were present. Furthermore, in 71% of cases, there was evidence of a current or previous intimate relationship, with half of these relationships ongoing at the time of the murder.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Stage 4 trigger – ending relationship</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5 – escalation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2F88633-0830-4D7C-ADFA-9A832C2F4A1D}" type="slidenum">
              <a:rPr lang="en-GB" smtClean="0"/>
              <a:t>17</a:t>
            </a:fld>
            <a:endParaRPr lang="en-GB"/>
          </a:p>
        </p:txBody>
      </p:sp>
    </p:spTree>
    <p:extLst>
      <p:ext uri="{BB962C8B-B14F-4D97-AF65-F5344CB8AC3E}">
        <p14:creationId xmlns:p14="http://schemas.microsoft.com/office/powerpoint/2010/main" val="10338176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Criminal record or allegations (C&amp;C, DVA and stalking). </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dirty="0"/>
              <a:t>Relationship sped up with early declarations of love, possessiveness and jealousy. </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dirty="0"/>
              <a:t>Relationship dominated by coercive control, usually with some of the H/R markers.</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dirty="0"/>
              <a:t>An event occurs which threaten the control of perp. Possibly separation or the threat of, could also be illness or financial issues. </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dirty="0"/>
              <a:t> An increase in frequency or severity of control tactics like suicide threats, begging, violence and stalking. </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dirty="0"/>
              <a:t>Change in thinking - Feelings of revenge, injustice or humiliation may drive a decision to resolve issues, through either moving on, revenge or homicide. </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endParaRPr lang="en-GB" dirty="0"/>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dirty="0"/>
              <a:t>Planning May include buying weapons, seeking opportunities to get victim alone, stalking &amp; threats. </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8. Homicide May involve extreme violence, suicide, suspicious death, misper, multiple victims. </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dirty="0"/>
              <a:t>This research study looked at 358 cases of criminal homicide which occurred in the UK in the years 2012, 2013, and 2014. All cases included a female victim and male perpetrator. However, it is important to note that men and children can also be victims, and women can be perpetrators.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Stalking behaviours were present in 94% of the cases: Obsession 94%, fixation 88%. • Surveillance activity which included covert watching was recorded in 63% of the cases (we estimate this is likely to be much higher in reality).</a:t>
            </a:r>
          </a:p>
          <a:p>
            <a:pPr marL="228600" indent="-228600">
              <a:buAutoNum type="arabicPeriod"/>
            </a:pPr>
            <a:endParaRPr lang="en-GB" dirty="0"/>
          </a:p>
          <a:p>
            <a:pPr marL="228600" indent="-228600">
              <a:buAutoNum type="arabicPeriod"/>
            </a:pPr>
            <a:endParaRPr lang="en-GB" dirty="0"/>
          </a:p>
          <a:p>
            <a:endParaRPr lang="en-GB" dirty="0"/>
          </a:p>
        </p:txBody>
      </p:sp>
      <p:sp>
        <p:nvSpPr>
          <p:cNvPr id="4" name="Slide Number Placeholder 3"/>
          <p:cNvSpPr>
            <a:spLocks noGrp="1"/>
          </p:cNvSpPr>
          <p:nvPr>
            <p:ph type="sldNum" sz="quarter" idx="5"/>
          </p:nvPr>
        </p:nvSpPr>
        <p:spPr/>
        <p:txBody>
          <a:bodyPr/>
          <a:lstStyle/>
          <a:p>
            <a:fld id="{12F88633-0830-4D7C-ADFA-9A832C2F4A1D}" type="slidenum">
              <a:rPr lang="en-GB" smtClean="0"/>
              <a:t>18</a:t>
            </a:fld>
            <a:endParaRPr lang="en-GB"/>
          </a:p>
        </p:txBody>
      </p:sp>
    </p:spTree>
    <p:extLst>
      <p:ext uri="{BB962C8B-B14F-4D97-AF65-F5344CB8AC3E}">
        <p14:creationId xmlns:p14="http://schemas.microsoft.com/office/powerpoint/2010/main" val="251761057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92B2C"/>
                </a:solidFill>
                <a:effectLst/>
                <a:latin typeface="cabin"/>
              </a:rPr>
              <a:t>The Consortium, which is comprised of 21 stalking specialists including frontline services, victims and academics, has collated evidence that suggests there are deep-rooted systemic issues across police forces that are putting many victims at risk. Only 5% of reports of stalking to the police in the year ending March 2022 resulted in a charge by the Crown Prosecution Service (CPS). It is our expert opinion that in many cases police are failing to identify stalking behaviours as a course of conduct at an early stage, contributing to them being mischarged by the CPS. </a:t>
            </a:r>
          </a:p>
          <a:p>
            <a:r>
              <a:rPr lang="en-GB" sz="1200" dirty="0">
                <a:solidFill>
                  <a:srgbClr val="020455"/>
                </a:solidFill>
                <a:latin typeface="Aptos Display" panose="020B0004020202020204" pitchFamily="34" charset="0"/>
              </a:rPr>
              <a:t>In 2022 the National Stalking Consortium </a:t>
            </a:r>
            <a:r>
              <a:rPr lang="en-GB" sz="1200" i="0" dirty="0">
                <a:solidFill>
                  <a:srgbClr val="020455"/>
                </a:solidFill>
                <a:effectLst/>
                <a:latin typeface="Aptos Display" panose="020B0004020202020204" pitchFamily="34" charset="0"/>
              </a:rPr>
              <a:t>launched a </a:t>
            </a:r>
            <a:r>
              <a:rPr lang="en-GB" sz="1200" b="1" i="0" dirty="0">
                <a:solidFill>
                  <a:srgbClr val="020455"/>
                </a:solidFill>
                <a:effectLst/>
                <a:latin typeface="Aptos Display" panose="020B0004020202020204" pitchFamily="34" charset="0"/>
              </a:rPr>
              <a:t>super-complaint </a:t>
            </a:r>
            <a:r>
              <a:rPr lang="en-GB" sz="1200" i="0" dirty="0">
                <a:solidFill>
                  <a:srgbClr val="020455"/>
                </a:solidFill>
                <a:effectLst/>
                <a:latin typeface="Aptos Display" panose="020B0004020202020204" pitchFamily="34" charset="0"/>
              </a:rPr>
              <a:t>against the police finding </a:t>
            </a:r>
            <a:r>
              <a:rPr lang="en-GB" sz="1200" b="1" i="0" dirty="0">
                <a:solidFill>
                  <a:srgbClr val="020455"/>
                </a:solidFill>
                <a:effectLst/>
                <a:latin typeface="Aptos Display" panose="020B0004020202020204" pitchFamily="34" charset="0"/>
              </a:rPr>
              <a:t>systemic issues </a:t>
            </a:r>
            <a:r>
              <a:rPr lang="en-GB" sz="1200" i="0" dirty="0">
                <a:solidFill>
                  <a:srgbClr val="020455"/>
                </a:solidFill>
                <a:effectLst/>
                <a:latin typeface="Aptos Display" panose="020B0004020202020204" pitchFamily="34" charset="0"/>
              </a:rPr>
              <a:t>in the response to stalking across England and Wales.</a:t>
            </a:r>
          </a:p>
          <a:p>
            <a:endParaRPr lang="en-GB" sz="1200" dirty="0">
              <a:solidFill>
                <a:srgbClr val="020455"/>
              </a:solidFill>
              <a:latin typeface="Aptos Display" panose="020B0004020202020204" pitchFamily="34" charset="0"/>
            </a:endParaRPr>
          </a:p>
          <a:p>
            <a:r>
              <a:rPr lang="en-GB" sz="1200" dirty="0">
                <a:solidFill>
                  <a:srgbClr val="020455"/>
                </a:solidFill>
                <a:latin typeface="Aptos Display" panose="020B0004020202020204" pitchFamily="34" charset="0"/>
              </a:rPr>
              <a:t>Here are some of the areas of </a:t>
            </a:r>
            <a:r>
              <a:rPr lang="en-GB" sz="1200" u="sng" dirty="0">
                <a:solidFill>
                  <a:srgbClr val="020455"/>
                </a:solidFill>
                <a:latin typeface="Aptos Display" panose="020B0004020202020204" pitchFamily="34" charset="0"/>
              </a:rPr>
              <a:t>improvement</a:t>
            </a:r>
            <a:r>
              <a:rPr lang="en-GB" sz="1200" dirty="0">
                <a:solidFill>
                  <a:srgbClr val="020455"/>
                </a:solidFill>
                <a:latin typeface="Aptos Display" panose="020B0004020202020204" pitchFamily="34" charset="0"/>
              </a:rPr>
              <a:t> identified… </a:t>
            </a:r>
          </a:p>
          <a:p>
            <a:endParaRPr lang="en-GB" b="0" i="0" dirty="0">
              <a:solidFill>
                <a:srgbClr val="292B2C"/>
              </a:solidFill>
              <a:effectLst/>
              <a:latin typeface="cabin"/>
            </a:endParaRPr>
          </a:p>
          <a:p>
            <a:r>
              <a:rPr lang="en-GB" b="0" i="0" dirty="0">
                <a:solidFill>
                  <a:srgbClr val="292B2C"/>
                </a:solidFill>
                <a:effectLst/>
                <a:latin typeface="cabin"/>
              </a:rPr>
              <a:t>2022 – 10 YEARS SINCE THE PROTECTION OF FREEDOMS ACT 2012 </a:t>
            </a:r>
          </a:p>
          <a:p>
            <a:r>
              <a:rPr lang="en-GB" b="1" i="0" dirty="0">
                <a:solidFill>
                  <a:srgbClr val="292B2C"/>
                </a:solidFill>
                <a:effectLst/>
                <a:latin typeface="cabin"/>
              </a:rPr>
              <a:t>A decade on from the stalking legislation being brought into force, it is clear that police are failing to understand and implement it appropriately, ultimately leaving many victims unprotected. </a:t>
            </a:r>
            <a:r>
              <a:rPr lang="en-GB" b="0" i="0" dirty="0">
                <a:solidFill>
                  <a:srgbClr val="292B2C"/>
                </a:solidFill>
                <a:effectLst/>
                <a:latin typeface="cabin"/>
              </a:rPr>
              <a:t>The Consortium therefore strongly urges the College of Policing, Her Majesty’s Inspectorate of Constabulary and Fire &amp; Rescue Service (HMICFRS) and the Independent Office for Police Conduct (IOPC) to investigate this issue in depth and put forward recommendations to reform the police response to stalking. </a:t>
            </a:r>
            <a:endParaRPr lang="en-GB" dirty="0"/>
          </a:p>
        </p:txBody>
      </p:sp>
      <p:sp>
        <p:nvSpPr>
          <p:cNvPr id="4" name="Slide Number Placeholder 3"/>
          <p:cNvSpPr>
            <a:spLocks noGrp="1"/>
          </p:cNvSpPr>
          <p:nvPr>
            <p:ph type="sldNum" sz="quarter" idx="5"/>
          </p:nvPr>
        </p:nvSpPr>
        <p:spPr/>
        <p:txBody>
          <a:bodyPr/>
          <a:lstStyle/>
          <a:p>
            <a:fld id="{12F88633-0830-4D7C-ADFA-9A832C2F4A1D}" type="slidenum">
              <a:rPr lang="en-GB" smtClean="0"/>
              <a:t>19</a:t>
            </a:fld>
            <a:endParaRPr lang="en-GB"/>
          </a:p>
        </p:txBody>
      </p:sp>
    </p:spTree>
    <p:extLst>
      <p:ext uri="{BB962C8B-B14F-4D97-AF65-F5344CB8AC3E}">
        <p14:creationId xmlns:p14="http://schemas.microsoft.com/office/powerpoint/2010/main" val="359635474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HMIC ‘Living in Fear’ report - </a:t>
            </a:r>
            <a:r>
              <a:rPr lang="en-GB" b="1" i="0" dirty="0">
                <a:solidFill>
                  <a:srgbClr val="282828"/>
                </a:solidFill>
                <a:effectLst/>
                <a:latin typeface="Agenda"/>
              </a:rPr>
              <a:t>Living in fear - the police and CPS response to harassment and stalking</a:t>
            </a:r>
          </a:p>
          <a:p>
            <a:r>
              <a:rPr lang="en-GB" dirty="0"/>
              <a:t>This report was published in the wake of the murder of Alice Ruggles in October 2016. It highlights some key areas of concern in relation to the police response to stalking – some of these are: </a:t>
            </a:r>
          </a:p>
          <a:p>
            <a:r>
              <a:rPr lang="en-GB" dirty="0"/>
              <a:t>Stalking behaviours can be misclassified as less serious offenses, which can result in victims not receiving appropriate protections</a:t>
            </a:r>
          </a:p>
          <a:p>
            <a:r>
              <a:rPr lang="en-GB" dirty="0"/>
              <a:t>There is often a lack of integrated support services for victims, such as </a:t>
            </a:r>
            <a:r>
              <a:rPr lang="en-GB" dirty="0" err="1"/>
              <a:t>counseling</a:t>
            </a:r>
            <a:r>
              <a:rPr lang="en-GB" dirty="0"/>
              <a:t> and legal advice, which can be critical for their safety and well-being</a:t>
            </a:r>
          </a:p>
          <a:p>
            <a:r>
              <a:rPr lang="en-GB" dirty="0"/>
              <a:t>HMICFRS published a report of their findings and recommendations for police, CPS and the courts and government.</a:t>
            </a:r>
          </a:p>
        </p:txBody>
      </p:sp>
      <p:sp>
        <p:nvSpPr>
          <p:cNvPr id="4" name="Slide Number Placeholder 3"/>
          <p:cNvSpPr>
            <a:spLocks noGrp="1"/>
          </p:cNvSpPr>
          <p:nvPr>
            <p:ph type="sldNum" sz="quarter" idx="5"/>
          </p:nvPr>
        </p:nvSpPr>
        <p:spPr/>
        <p:txBody>
          <a:bodyPr/>
          <a:lstStyle/>
          <a:p>
            <a:fld id="{3430FC02-3D89-4BBD-9ED6-6DF6DF519DD1}" type="slidenum">
              <a:rPr lang="en-GB" smtClean="0"/>
              <a:t>20</a:t>
            </a:fld>
            <a:endParaRPr lang="en-GB"/>
          </a:p>
        </p:txBody>
      </p:sp>
    </p:spTree>
    <p:extLst>
      <p:ext uri="{BB962C8B-B14F-4D97-AF65-F5344CB8AC3E}">
        <p14:creationId xmlns:p14="http://schemas.microsoft.com/office/powerpoint/2010/main" val="381636221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police there are a few steps we take in order to safeguard victims. </a:t>
            </a:r>
          </a:p>
          <a:p>
            <a:r>
              <a:rPr lang="en-GB" dirty="0"/>
              <a:t>RISK ASSESSMENT </a:t>
            </a:r>
          </a:p>
          <a:p>
            <a:r>
              <a:rPr lang="en-GB" dirty="0"/>
              <a:t>These include – arrest of the suspect </a:t>
            </a:r>
          </a:p>
          <a:p>
            <a:r>
              <a:rPr lang="en-GB" dirty="0"/>
              <a:t>Warning markers to assist with fast deployment </a:t>
            </a:r>
          </a:p>
          <a:p>
            <a:r>
              <a:rPr lang="en-GB" dirty="0"/>
              <a:t>Bail conditions </a:t>
            </a:r>
          </a:p>
          <a:p>
            <a:r>
              <a:rPr lang="en-GB" dirty="0"/>
              <a:t>DVPO/DVPN’s </a:t>
            </a:r>
          </a:p>
          <a:p>
            <a:r>
              <a:rPr lang="en-GB" dirty="0"/>
              <a:t>SPO’s </a:t>
            </a:r>
          </a:p>
          <a:p>
            <a:r>
              <a:rPr lang="en-GB" dirty="0"/>
              <a:t>Offender management </a:t>
            </a:r>
          </a:p>
        </p:txBody>
      </p:sp>
      <p:sp>
        <p:nvSpPr>
          <p:cNvPr id="4" name="Slide Number Placeholder 3"/>
          <p:cNvSpPr>
            <a:spLocks noGrp="1"/>
          </p:cNvSpPr>
          <p:nvPr>
            <p:ph type="sldNum" sz="quarter" idx="5"/>
          </p:nvPr>
        </p:nvSpPr>
        <p:spPr/>
        <p:txBody>
          <a:bodyPr/>
          <a:lstStyle/>
          <a:p>
            <a:fld id="{EDA053A3-1CE8-4DB8-A69C-AB1CF578BBC5}" type="slidenum">
              <a:rPr lang="en-GB" smtClean="0"/>
              <a:t>21</a:t>
            </a:fld>
            <a:endParaRPr lang="en-GB"/>
          </a:p>
        </p:txBody>
      </p:sp>
    </p:spTree>
    <p:extLst>
      <p:ext uri="{BB962C8B-B14F-4D97-AF65-F5344CB8AC3E}">
        <p14:creationId xmlns:p14="http://schemas.microsoft.com/office/powerpoint/2010/main" val="206647455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DA053A3-1CE8-4DB8-A69C-AB1CF578BBC5}" type="slidenum">
              <a:rPr lang="en-GB" smtClean="0"/>
              <a:t>22</a:t>
            </a:fld>
            <a:endParaRPr lang="en-GB"/>
          </a:p>
        </p:txBody>
      </p:sp>
    </p:spTree>
    <p:extLst>
      <p:ext uri="{BB962C8B-B14F-4D97-AF65-F5344CB8AC3E}">
        <p14:creationId xmlns:p14="http://schemas.microsoft.com/office/powerpoint/2010/main" val="8577942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B19626-E32C-07F9-4EA2-52049B986DD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AB2B447-1353-32CD-76C0-EA694880525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E9C1BE-D84C-6D53-E7EA-E82186BFA605}"/>
              </a:ext>
            </a:extLst>
          </p:cNvPr>
          <p:cNvSpPr>
            <a:spLocks noGrp="1"/>
          </p:cNvSpPr>
          <p:nvPr>
            <p:ph type="dt" sz="half" idx="10"/>
          </p:nvPr>
        </p:nvSpPr>
        <p:spPr/>
        <p:txBody>
          <a:bodyPr/>
          <a:lstStyle/>
          <a:p>
            <a:fld id="{98327DAA-BFCE-4FF5-89DA-91A34BF8977E}" type="datetimeFigureOut">
              <a:rPr lang="en-GB" smtClean="0"/>
              <a:t>18/11/2024</a:t>
            </a:fld>
            <a:endParaRPr lang="en-GB"/>
          </a:p>
        </p:txBody>
      </p:sp>
      <p:sp>
        <p:nvSpPr>
          <p:cNvPr id="5" name="Footer Placeholder 4">
            <a:extLst>
              <a:ext uri="{FF2B5EF4-FFF2-40B4-BE49-F238E27FC236}">
                <a16:creationId xmlns:a16="http://schemas.microsoft.com/office/drawing/2014/main" id="{107611B1-A3E6-3CB5-CB5D-6B7186E45F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9D42FD-3C9F-EA3E-8D29-D6227E50162D}"/>
              </a:ext>
            </a:extLst>
          </p:cNvPr>
          <p:cNvSpPr>
            <a:spLocks noGrp="1"/>
          </p:cNvSpPr>
          <p:nvPr>
            <p:ph type="sldNum" sz="quarter" idx="12"/>
          </p:nvPr>
        </p:nvSpPr>
        <p:spPr/>
        <p:txBody>
          <a:bodyPr/>
          <a:lstStyle/>
          <a:p>
            <a:fld id="{E4D1E963-17BC-4A2B-83B5-996CBCB91EB3}" type="slidenum">
              <a:rPr lang="en-GB" smtClean="0"/>
              <a:t>‹#›</a:t>
            </a:fld>
            <a:endParaRPr lang="en-GB"/>
          </a:p>
        </p:txBody>
      </p:sp>
    </p:spTree>
    <p:extLst>
      <p:ext uri="{BB962C8B-B14F-4D97-AF65-F5344CB8AC3E}">
        <p14:creationId xmlns:p14="http://schemas.microsoft.com/office/powerpoint/2010/main" val="30443234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C8E7D0-14A3-0D77-C4AA-46BB10B84C5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9E8E208-00DE-3CDA-9E61-2B548A34311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0C84070-9631-D4CB-0894-E2AA71277E8B}"/>
              </a:ext>
            </a:extLst>
          </p:cNvPr>
          <p:cNvSpPr>
            <a:spLocks noGrp="1"/>
          </p:cNvSpPr>
          <p:nvPr>
            <p:ph type="dt" sz="half" idx="10"/>
          </p:nvPr>
        </p:nvSpPr>
        <p:spPr/>
        <p:txBody>
          <a:bodyPr/>
          <a:lstStyle/>
          <a:p>
            <a:fld id="{98327DAA-BFCE-4FF5-89DA-91A34BF8977E}" type="datetimeFigureOut">
              <a:rPr lang="en-GB" smtClean="0"/>
              <a:t>18/11/2024</a:t>
            </a:fld>
            <a:endParaRPr lang="en-GB"/>
          </a:p>
        </p:txBody>
      </p:sp>
      <p:sp>
        <p:nvSpPr>
          <p:cNvPr id="5" name="Footer Placeholder 4">
            <a:extLst>
              <a:ext uri="{FF2B5EF4-FFF2-40B4-BE49-F238E27FC236}">
                <a16:creationId xmlns:a16="http://schemas.microsoft.com/office/drawing/2014/main" id="{8C3DE1A3-BE4B-5F05-6F4C-5204691212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D035F7-A39F-C875-B0E5-6ABC435DE63D}"/>
              </a:ext>
            </a:extLst>
          </p:cNvPr>
          <p:cNvSpPr>
            <a:spLocks noGrp="1"/>
          </p:cNvSpPr>
          <p:nvPr>
            <p:ph type="sldNum" sz="quarter" idx="12"/>
          </p:nvPr>
        </p:nvSpPr>
        <p:spPr/>
        <p:txBody>
          <a:bodyPr/>
          <a:lstStyle/>
          <a:p>
            <a:fld id="{E4D1E963-17BC-4A2B-83B5-996CBCB91EB3}" type="slidenum">
              <a:rPr lang="en-GB" smtClean="0"/>
              <a:t>‹#›</a:t>
            </a:fld>
            <a:endParaRPr lang="en-GB"/>
          </a:p>
        </p:txBody>
      </p:sp>
    </p:spTree>
    <p:extLst>
      <p:ext uri="{BB962C8B-B14F-4D97-AF65-F5344CB8AC3E}">
        <p14:creationId xmlns:p14="http://schemas.microsoft.com/office/powerpoint/2010/main" val="300260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AEC905-9D5C-57A8-CD4A-2EDB4A0FCB0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A94969C-0D8F-4647-7783-B5C1E76DEA8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B529B0F-7030-A25F-9086-B288566DBDE8}"/>
              </a:ext>
            </a:extLst>
          </p:cNvPr>
          <p:cNvSpPr>
            <a:spLocks noGrp="1"/>
          </p:cNvSpPr>
          <p:nvPr>
            <p:ph type="dt" sz="half" idx="10"/>
          </p:nvPr>
        </p:nvSpPr>
        <p:spPr/>
        <p:txBody>
          <a:bodyPr/>
          <a:lstStyle/>
          <a:p>
            <a:fld id="{98327DAA-BFCE-4FF5-89DA-91A34BF8977E}" type="datetimeFigureOut">
              <a:rPr lang="en-GB" smtClean="0"/>
              <a:t>18/11/2024</a:t>
            </a:fld>
            <a:endParaRPr lang="en-GB"/>
          </a:p>
        </p:txBody>
      </p:sp>
      <p:sp>
        <p:nvSpPr>
          <p:cNvPr id="5" name="Footer Placeholder 4">
            <a:extLst>
              <a:ext uri="{FF2B5EF4-FFF2-40B4-BE49-F238E27FC236}">
                <a16:creationId xmlns:a16="http://schemas.microsoft.com/office/drawing/2014/main" id="{9AD82AB6-C8BC-4B3F-9260-33D3821961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1F1BB69-9C35-B1B2-6E7A-9C87F8EC7DA7}"/>
              </a:ext>
            </a:extLst>
          </p:cNvPr>
          <p:cNvSpPr>
            <a:spLocks noGrp="1"/>
          </p:cNvSpPr>
          <p:nvPr>
            <p:ph type="sldNum" sz="quarter" idx="12"/>
          </p:nvPr>
        </p:nvSpPr>
        <p:spPr/>
        <p:txBody>
          <a:bodyPr/>
          <a:lstStyle/>
          <a:p>
            <a:fld id="{E4D1E963-17BC-4A2B-83B5-996CBCB91EB3}" type="slidenum">
              <a:rPr lang="en-GB" smtClean="0"/>
              <a:t>‹#›</a:t>
            </a:fld>
            <a:endParaRPr lang="en-GB"/>
          </a:p>
        </p:txBody>
      </p:sp>
    </p:spTree>
    <p:extLst>
      <p:ext uri="{BB962C8B-B14F-4D97-AF65-F5344CB8AC3E}">
        <p14:creationId xmlns:p14="http://schemas.microsoft.com/office/powerpoint/2010/main" val="875435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C69C4-B7AE-DBF4-9ED2-D97F80C1A93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96A25F7-2654-C262-D12C-B79A91C1177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7F242F4-47FB-F6E0-D1ED-DBE802831E1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2BBACC3-A70B-199B-A180-84FCFE54B809}"/>
              </a:ext>
            </a:extLst>
          </p:cNvPr>
          <p:cNvSpPr>
            <a:spLocks noGrp="1"/>
          </p:cNvSpPr>
          <p:nvPr>
            <p:ph type="dt" sz="half" idx="10"/>
          </p:nvPr>
        </p:nvSpPr>
        <p:spPr/>
        <p:txBody>
          <a:bodyPr/>
          <a:lstStyle/>
          <a:p>
            <a:fld id="{98327DAA-BFCE-4FF5-89DA-91A34BF8977E}" type="datetimeFigureOut">
              <a:rPr lang="en-GB" smtClean="0"/>
              <a:t>18/11/2024</a:t>
            </a:fld>
            <a:endParaRPr lang="en-GB"/>
          </a:p>
        </p:txBody>
      </p:sp>
      <p:sp>
        <p:nvSpPr>
          <p:cNvPr id="6" name="Footer Placeholder 5">
            <a:extLst>
              <a:ext uri="{FF2B5EF4-FFF2-40B4-BE49-F238E27FC236}">
                <a16:creationId xmlns:a16="http://schemas.microsoft.com/office/drawing/2014/main" id="{D626E756-8E7E-B7A6-4164-D1CDECD16C8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022FBB4-D34B-3DF5-D20F-C55DF22986FC}"/>
              </a:ext>
            </a:extLst>
          </p:cNvPr>
          <p:cNvSpPr>
            <a:spLocks noGrp="1"/>
          </p:cNvSpPr>
          <p:nvPr>
            <p:ph type="sldNum" sz="quarter" idx="12"/>
          </p:nvPr>
        </p:nvSpPr>
        <p:spPr/>
        <p:txBody>
          <a:bodyPr/>
          <a:lstStyle/>
          <a:p>
            <a:fld id="{E4D1E963-17BC-4A2B-83B5-996CBCB91EB3}" type="slidenum">
              <a:rPr lang="en-GB" smtClean="0"/>
              <a:t>‹#›</a:t>
            </a:fld>
            <a:endParaRPr lang="en-GB"/>
          </a:p>
        </p:txBody>
      </p:sp>
    </p:spTree>
    <p:extLst>
      <p:ext uri="{BB962C8B-B14F-4D97-AF65-F5344CB8AC3E}">
        <p14:creationId xmlns:p14="http://schemas.microsoft.com/office/powerpoint/2010/main" val="17671290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A6AE0E-9FBB-1AF0-4EEC-B594403C93C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E255D69-189F-B60A-4679-C15C725AFEE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4485CF6-1ADC-0620-0296-1A120D63AD2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21A1A54-7F2E-BAC6-41FA-BCFF9E0C99A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8D75878-420B-E246-F00A-7D518DA6244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0A841D8-A900-789B-1996-28706AB50A8C}"/>
              </a:ext>
            </a:extLst>
          </p:cNvPr>
          <p:cNvSpPr>
            <a:spLocks noGrp="1"/>
          </p:cNvSpPr>
          <p:nvPr>
            <p:ph type="dt" sz="half" idx="10"/>
          </p:nvPr>
        </p:nvSpPr>
        <p:spPr/>
        <p:txBody>
          <a:bodyPr/>
          <a:lstStyle/>
          <a:p>
            <a:fld id="{98327DAA-BFCE-4FF5-89DA-91A34BF8977E}" type="datetimeFigureOut">
              <a:rPr lang="en-GB" smtClean="0"/>
              <a:t>18/11/2024</a:t>
            </a:fld>
            <a:endParaRPr lang="en-GB"/>
          </a:p>
        </p:txBody>
      </p:sp>
      <p:sp>
        <p:nvSpPr>
          <p:cNvPr id="8" name="Footer Placeholder 7">
            <a:extLst>
              <a:ext uri="{FF2B5EF4-FFF2-40B4-BE49-F238E27FC236}">
                <a16:creationId xmlns:a16="http://schemas.microsoft.com/office/drawing/2014/main" id="{EECD63C4-84E0-229E-6B0F-EA002331B8D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B19FC34-E3F4-A4FE-92C9-78143BB33D7C}"/>
              </a:ext>
            </a:extLst>
          </p:cNvPr>
          <p:cNvSpPr>
            <a:spLocks noGrp="1"/>
          </p:cNvSpPr>
          <p:nvPr>
            <p:ph type="sldNum" sz="quarter" idx="12"/>
          </p:nvPr>
        </p:nvSpPr>
        <p:spPr/>
        <p:txBody>
          <a:bodyPr/>
          <a:lstStyle/>
          <a:p>
            <a:fld id="{E4D1E963-17BC-4A2B-83B5-996CBCB91EB3}" type="slidenum">
              <a:rPr lang="en-GB" smtClean="0"/>
              <a:t>‹#›</a:t>
            </a:fld>
            <a:endParaRPr lang="en-GB"/>
          </a:p>
        </p:txBody>
      </p:sp>
    </p:spTree>
    <p:extLst>
      <p:ext uri="{BB962C8B-B14F-4D97-AF65-F5344CB8AC3E}">
        <p14:creationId xmlns:p14="http://schemas.microsoft.com/office/powerpoint/2010/main" val="19591157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B849FC-778C-3505-38D1-D708A27DA08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A9F37DA-FDE5-6897-6E1F-D772D3841739}"/>
              </a:ext>
            </a:extLst>
          </p:cNvPr>
          <p:cNvSpPr>
            <a:spLocks noGrp="1"/>
          </p:cNvSpPr>
          <p:nvPr>
            <p:ph type="dt" sz="half" idx="10"/>
          </p:nvPr>
        </p:nvSpPr>
        <p:spPr/>
        <p:txBody>
          <a:bodyPr/>
          <a:lstStyle/>
          <a:p>
            <a:fld id="{98327DAA-BFCE-4FF5-89DA-91A34BF8977E}" type="datetimeFigureOut">
              <a:rPr lang="en-GB" smtClean="0"/>
              <a:t>18/11/2024</a:t>
            </a:fld>
            <a:endParaRPr lang="en-GB"/>
          </a:p>
        </p:txBody>
      </p:sp>
      <p:sp>
        <p:nvSpPr>
          <p:cNvPr id="4" name="Footer Placeholder 3">
            <a:extLst>
              <a:ext uri="{FF2B5EF4-FFF2-40B4-BE49-F238E27FC236}">
                <a16:creationId xmlns:a16="http://schemas.microsoft.com/office/drawing/2014/main" id="{142A1D20-439A-4B02-317E-161D15423F1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367D8A4-753C-706B-62C1-F800AE8D4D1F}"/>
              </a:ext>
            </a:extLst>
          </p:cNvPr>
          <p:cNvSpPr>
            <a:spLocks noGrp="1"/>
          </p:cNvSpPr>
          <p:nvPr>
            <p:ph type="sldNum" sz="quarter" idx="12"/>
          </p:nvPr>
        </p:nvSpPr>
        <p:spPr/>
        <p:txBody>
          <a:bodyPr/>
          <a:lstStyle/>
          <a:p>
            <a:fld id="{E4D1E963-17BC-4A2B-83B5-996CBCB91EB3}" type="slidenum">
              <a:rPr lang="en-GB" smtClean="0"/>
              <a:t>‹#›</a:t>
            </a:fld>
            <a:endParaRPr lang="en-GB"/>
          </a:p>
        </p:txBody>
      </p:sp>
    </p:spTree>
    <p:extLst>
      <p:ext uri="{BB962C8B-B14F-4D97-AF65-F5344CB8AC3E}">
        <p14:creationId xmlns:p14="http://schemas.microsoft.com/office/powerpoint/2010/main" val="33867534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256F0B5-021A-2418-306F-DAFCAB4FEF3A}"/>
              </a:ext>
            </a:extLst>
          </p:cNvPr>
          <p:cNvSpPr>
            <a:spLocks noGrp="1"/>
          </p:cNvSpPr>
          <p:nvPr>
            <p:ph type="dt" sz="half" idx="10"/>
          </p:nvPr>
        </p:nvSpPr>
        <p:spPr/>
        <p:txBody>
          <a:bodyPr/>
          <a:lstStyle/>
          <a:p>
            <a:fld id="{98327DAA-BFCE-4FF5-89DA-91A34BF8977E}" type="datetimeFigureOut">
              <a:rPr lang="en-GB" smtClean="0"/>
              <a:t>18/11/2024</a:t>
            </a:fld>
            <a:endParaRPr lang="en-GB"/>
          </a:p>
        </p:txBody>
      </p:sp>
      <p:sp>
        <p:nvSpPr>
          <p:cNvPr id="3" name="Footer Placeholder 2">
            <a:extLst>
              <a:ext uri="{FF2B5EF4-FFF2-40B4-BE49-F238E27FC236}">
                <a16:creationId xmlns:a16="http://schemas.microsoft.com/office/drawing/2014/main" id="{49434016-C064-029B-4815-2E9629679D8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39CD2F0-745E-466E-28B5-78F5E68AE151}"/>
              </a:ext>
            </a:extLst>
          </p:cNvPr>
          <p:cNvSpPr>
            <a:spLocks noGrp="1"/>
          </p:cNvSpPr>
          <p:nvPr>
            <p:ph type="sldNum" sz="quarter" idx="12"/>
          </p:nvPr>
        </p:nvSpPr>
        <p:spPr/>
        <p:txBody>
          <a:bodyPr/>
          <a:lstStyle/>
          <a:p>
            <a:fld id="{E4D1E963-17BC-4A2B-83B5-996CBCB91EB3}" type="slidenum">
              <a:rPr lang="en-GB" smtClean="0"/>
              <a:t>‹#›</a:t>
            </a:fld>
            <a:endParaRPr lang="en-GB"/>
          </a:p>
        </p:txBody>
      </p:sp>
    </p:spTree>
    <p:extLst>
      <p:ext uri="{BB962C8B-B14F-4D97-AF65-F5344CB8AC3E}">
        <p14:creationId xmlns:p14="http://schemas.microsoft.com/office/powerpoint/2010/main" val="33389497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CF6023-0F8F-0969-4739-44BFF24F728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CAEE5B6-D71E-6D90-5D99-2EEB65CB2E0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2262B37-26E8-531E-C097-A38792CFBE8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D543EBB-36D8-3F36-0D79-BA2AC18F5C76}"/>
              </a:ext>
            </a:extLst>
          </p:cNvPr>
          <p:cNvSpPr>
            <a:spLocks noGrp="1"/>
          </p:cNvSpPr>
          <p:nvPr>
            <p:ph type="dt" sz="half" idx="10"/>
          </p:nvPr>
        </p:nvSpPr>
        <p:spPr/>
        <p:txBody>
          <a:bodyPr/>
          <a:lstStyle/>
          <a:p>
            <a:fld id="{98327DAA-BFCE-4FF5-89DA-91A34BF8977E}" type="datetimeFigureOut">
              <a:rPr lang="en-GB" smtClean="0"/>
              <a:t>18/11/2024</a:t>
            </a:fld>
            <a:endParaRPr lang="en-GB"/>
          </a:p>
        </p:txBody>
      </p:sp>
      <p:sp>
        <p:nvSpPr>
          <p:cNvPr id="6" name="Footer Placeholder 5">
            <a:extLst>
              <a:ext uri="{FF2B5EF4-FFF2-40B4-BE49-F238E27FC236}">
                <a16:creationId xmlns:a16="http://schemas.microsoft.com/office/drawing/2014/main" id="{C2006FF0-05DD-7790-D973-F30602F0181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FA08FCD-0DF7-10E3-7431-40BC26ADA240}"/>
              </a:ext>
            </a:extLst>
          </p:cNvPr>
          <p:cNvSpPr>
            <a:spLocks noGrp="1"/>
          </p:cNvSpPr>
          <p:nvPr>
            <p:ph type="sldNum" sz="quarter" idx="12"/>
          </p:nvPr>
        </p:nvSpPr>
        <p:spPr/>
        <p:txBody>
          <a:bodyPr/>
          <a:lstStyle/>
          <a:p>
            <a:fld id="{E4D1E963-17BC-4A2B-83B5-996CBCB91EB3}" type="slidenum">
              <a:rPr lang="en-GB" smtClean="0"/>
              <a:t>‹#›</a:t>
            </a:fld>
            <a:endParaRPr lang="en-GB"/>
          </a:p>
        </p:txBody>
      </p:sp>
    </p:spTree>
    <p:extLst>
      <p:ext uri="{BB962C8B-B14F-4D97-AF65-F5344CB8AC3E}">
        <p14:creationId xmlns:p14="http://schemas.microsoft.com/office/powerpoint/2010/main" val="27047340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DC019-4DBE-7438-F86C-25CE8102DD2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50364D8-7EEC-FDC2-7339-A90259DE141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3000BA1-F15F-7E45-A81A-2C750B51B2A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BC92B9F-7137-EC16-03BD-23AE9C42EFC2}"/>
              </a:ext>
            </a:extLst>
          </p:cNvPr>
          <p:cNvSpPr>
            <a:spLocks noGrp="1"/>
          </p:cNvSpPr>
          <p:nvPr>
            <p:ph type="dt" sz="half" idx="10"/>
          </p:nvPr>
        </p:nvSpPr>
        <p:spPr/>
        <p:txBody>
          <a:bodyPr/>
          <a:lstStyle/>
          <a:p>
            <a:fld id="{98327DAA-BFCE-4FF5-89DA-91A34BF8977E}" type="datetimeFigureOut">
              <a:rPr lang="en-GB" smtClean="0"/>
              <a:t>18/11/2024</a:t>
            </a:fld>
            <a:endParaRPr lang="en-GB"/>
          </a:p>
        </p:txBody>
      </p:sp>
      <p:sp>
        <p:nvSpPr>
          <p:cNvPr id="6" name="Footer Placeholder 5">
            <a:extLst>
              <a:ext uri="{FF2B5EF4-FFF2-40B4-BE49-F238E27FC236}">
                <a16:creationId xmlns:a16="http://schemas.microsoft.com/office/drawing/2014/main" id="{93C4EBE6-E4E3-1180-14CE-AA5A7E0BD82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01E4BAC-8475-B7A0-EFF8-61297BFA0CF4}"/>
              </a:ext>
            </a:extLst>
          </p:cNvPr>
          <p:cNvSpPr>
            <a:spLocks noGrp="1"/>
          </p:cNvSpPr>
          <p:nvPr>
            <p:ph type="sldNum" sz="quarter" idx="12"/>
          </p:nvPr>
        </p:nvSpPr>
        <p:spPr/>
        <p:txBody>
          <a:bodyPr/>
          <a:lstStyle/>
          <a:p>
            <a:fld id="{E4D1E963-17BC-4A2B-83B5-996CBCB91EB3}" type="slidenum">
              <a:rPr lang="en-GB" smtClean="0"/>
              <a:t>‹#›</a:t>
            </a:fld>
            <a:endParaRPr lang="en-GB"/>
          </a:p>
        </p:txBody>
      </p:sp>
    </p:spTree>
    <p:extLst>
      <p:ext uri="{BB962C8B-B14F-4D97-AF65-F5344CB8AC3E}">
        <p14:creationId xmlns:p14="http://schemas.microsoft.com/office/powerpoint/2010/main" val="17083526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EA06FB-7B99-938C-DFBB-2417CA42F88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1D4199E-3C2F-4BD8-CC63-C8E844735F2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56B2D6-963C-7651-F305-FCBE9A2A8F23}"/>
              </a:ext>
            </a:extLst>
          </p:cNvPr>
          <p:cNvSpPr>
            <a:spLocks noGrp="1"/>
          </p:cNvSpPr>
          <p:nvPr>
            <p:ph type="dt" sz="half" idx="10"/>
          </p:nvPr>
        </p:nvSpPr>
        <p:spPr/>
        <p:txBody>
          <a:bodyPr/>
          <a:lstStyle/>
          <a:p>
            <a:fld id="{98327DAA-BFCE-4FF5-89DA-91A34BF8977E}" type="datetimeFigureOut">
              <a:rPr lang="en-GB" smtClean="0"/>
              <a:t>18/11/2024</a:t>
            </a:fld>
            <a:endParaRPr lang="en-GB"/>
          </a:p>
        </p:txBody>
      </p:sp>
      <p:sp>
        <p:nvSpPr>
          <p:cNvPr id="5" name="Footer Placeholder 4">
            <a:extLst>
              <a:ext uri="{FF2B5EF4-FFF2-40B4-BE49-F238E27FC236}">
                <a16:creationId xmlns:a16="http://schemas.microsoft.com/office/drawing/2014/main" id="{D9A943E3-2B78-C886-F3D2-C3BF952F93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714B1A8-0717-19A8-F464-B804F25469E5}"/>
              </a:ext>
            </a:extLst>
          </p:cNvPr>
          <p:cNvSpPr>
            <a:spLocks noGrp="1"/>
          </p:cNvSpPr>
          <p:nvPr>
            <p:ph type="sldNum" sz="quarter" idx="12"/>
          </p:nvPr>
        </p:nvSpPr>
        <p:spPr/>
        <p:txBody>
          <a:bodyPr/>
          <a:lstStyle/>
          <a:p>
            <a:fld id="{E4D1E963-17BC-4A2B-83B5-996CBCB91EB3}" type="slidenum">
              <a:rPr lang="en-GB" smtClean="0"/>
              <a:t>‹#›</a:t>
            </a:fld>
            <a:endParaRPr lang="en-GB"/>
          </a:p>
        </p:txBody>
      </p:sp>
    </p:spTree>
    <p:extLst>
      <p:ext uri="{BB962C8B-B14F-4D97-AF65-F5344CB8AC3E}">
        <p14:creationId xmlns:p14="http://schemas.microsoft.com/office/powerpoint/2010/main" val="3338636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36EC889-B524-08F9-9CB4-DA9BEC64F4D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64F5979-F436-4F3B-8962-E99EB17314C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190BF77-F710-9EAF-DF53-AFEC85CE1C7F}"/>
              </a:ext>
            </a:extLst>
          </p:cNvPr>
          <p:cNvSpPr>
            <a:spLocks noGrp="1"/>
          </p:cNvSpPr>
          <p:nvPr>
            <p:ph type="dt" sz="half" idx="10"/>
          </p:nvPr>
        </p:nvSpPr>
        <p:spPr/>
        <p:txBody>
          <a:bodyPr/>
          <a:lstStyle/>
          <a:p>
            <a:fld id="{98327DAA-BFCE-4FF5-89DA-91A34BF8977E}" type="datetimeFigureOut">
              <a:rPr lang="en-GB" smtClean="0"/>
              <a:t>18/11/2024</a:t>
            </a:fld>
            <a:endParaRPr lang="en-GB"/>
          </a:p>
        </p:txBody>
      </p:sp>
      <p:sp>
        <p:nvSpPr>
          <p:cNvPr id="5" name="Footer Placeholder 4">
            <a:extLst>
              <a:ext uri="{FF2B5EF4-FFF2-40B4-BE49-F238E27FC236}">
                <a16:creationId xmlns:a16="http://schemas.microsoft.com/office/drawing/2014/main" id="{E55C2461-FFE3-95A2-5A21-9CBE1A0BA2A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31B516D-3C8C-940A-5937-35ABA047797A}"/>
              </a:ext>
            </a:extLst>
          </p:cNvPr>
          <p:cNvSpPr>
            <a:spLocks noGrp="1"/>
          </p:cNvSpPr>
          <p:nvPr>
            <p:ph type="sldNum" sz="quarter" idx="12"/>
          </p:nvPr>
        </p:nvSpPr>
        <p:spPr/>
        <p:txBody>
          <a:bodyPr/>
          <a:lstStyle/>
          <a:p>
            <a:fld id="{E4D1E963-17BC-4A2B-83B5-996CBCB91EB3}" type="slidenum">
              <a:rPr lang="en-GB" smtClean="0"/>
              <a:t>‹#›</a:t>
            </a:fld>
            <a:endParaRPr lang="en-GB"/>
          </a:p>
        </p:txBody>
      </p:sp>
    </p:spTree>
    <p:extLst>
      <p:ext uri="{BB962C8B-B14F-4D97-AF65-F5344CB8AC3E}">
        <p14:creationId xmlns:p14="http://schemas.microsoft.com/office/powerpoint/2010/main" val="42460840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
        <p:nvSpPr>
          <p:cNvPr id="19" name="Picture Placeholder 18">
            <a:extLst>
              <a:ext uri="{FF2B5EF4-FFF2-40B4-BE49-F238E27FC236}">
                <a16:creationId xmlns:a16="http://schemas.microsoft.com/office/drawing/2014/main" id="{B1FF98E5-B0B5-39C5-78A2-66DCF1828076}"/>
              </a:ext>
            </a:extLst>
          </p:cNvPr>
          <p:cNvSpPr>
            <a:spLocks noGrp="1"/>
          </p:cNvSpPr>
          <p:nvPr>
            <p:ph type="pic" sz="quarter" idx="10"/>
          </p:nvPr>
        </p:nvSpPr>
        <p:spPr>
          <a:xfrm>
            <a:off x="4868636" y="1343024"/>
            <a:ext cx="2231571" cy="4171950"/>
          </a:xfrm>
          <a:custGeom>
            <a:avLst/>
            <a:gdLst>
              <a:gd name="connsiteX0" fmla="*/ 0 w 2231571"/>
              <a:gd name="connsiteY0" fmla="*/ 0 h 4171950"/>
              <a:gd name="connsiteX1" fmla="*/ 2231571 w 2231571"/>
              <a:gd name="connsiteY1" fmla="*/ 0 h 4171950"/>
              <a:gd name="connsiteX2" fmla="*/ 2231571 w 2231571"/>
              <a:gd name="connsiteY2" fmla="*/ 4171950 h 4171950"/>
              <a:gd name="connsiteX3" fmla="*/ 0 w 2231571"/>
              <a:gd name="connsiteY3" fmla="*/ 4171950 h 4171950"/>
            </a:gdLst>
            <a:ahLst/>
            <a:cxnLst>
              <a:cxn ang="0">
                <a:pos x="connsiteX0" y="connsiteY0"/>
              </a:cxn>
              <a:cxn ang="0">
                <a:pos x="connsiteX1" y="connsiteY1"/>
              </a:cxn>
              <a:cxn ang="0">
                <a:pos x="connsiteX2" y="connsiteY2"/>
              </a:cxn>
              <a:cxn ang="0">
                <a:pos x="connsiteX3" y="connsiteY3"/>
              </a:cxn>
            </a:cxnLst>
            <a:rect l="l" t="t" r="r" b="b"/>
            <a:pathLst>
              <a:path w="2231571" h="4171950">
                <a:moveTo>
                  <a:pt x="0" y="0"/>
                </a:moveTo>
                <a:lnTo>
                  <a:pt x="2231571" y="0"/>
                </a:lnTo>
                <a:lnTo>
                  <a:pt x="2231571" y="4171950"/>
                </a:lnTo>
                <a:lnTo>
                  <a:pt x="0" y="4171950"/>
                </a:lnTo>
                <a:close/>
              </a:path>
            </a:pathLst>
          </a:custGeom>
          <a:pattFill prst="pct10">
            <a:fgClr>
              <a:schemeClr val="accent1"/>
            </a:fgClr>
            <a:bgClr>
              <a:schemeClr val="bg1"/>
            </a:bgClr>
          </a:pattFill>
          <a:effectLst>
            <a:outerShdw blurRad="50800" dist="50800" dir="5400000" sx="102000" sy="102000" algn="t" rotWithShape="0">
              <a:prstClr val="black">
                <a:alpha val="63000"/>
              </a:prstClr>
            </a:outerShdw>
          </a:effectLst>
        </p:spPr>
        <p:txBody>
          <a:bodyPr wrap="square">
            <a:noAutofit/>
          </a:bodyPr>
          <a:lstStyle/>
          <a:p>
            <a:endParaRPr lang="en-GB"/>
          </a:p>
        </p:txBody>
      </p:sp>
      <p:sp>
        <p:nvSpPr>
          <p:cNvPr id="22" name="Picture Placeholder 21">
            <a:extLst>
              <a:ext uri="{FF2B5EF4-FFF2-40B4-BE49-F238E27FC236}">
                <a16:creationId xmlns:a16="http://schemas.microsoft.com/office/drawing/2014/main" id="{C34A397F-C14D-C75C-E622-668F71D4FD5D}"/>
              </a:ext>
            </a:extLst>
          </p:cNvPr>
          <p:cNvSpPr>
            <a:spLocks noGrp="1"/>
          </p:cNvSpPr>
          <p:nvPr>
            <p:ph type="pic" sz="quarter" idx="11"/>
          </p:nvPr>
        </p:nvSpPr>
        <p:spPr>
          <a:xfrm>
            <a:off x="7349217" y="2267630"/>
            <a:ext cx="2231571" cy="2322739"/>
          </a:xfrm>
          <a:custGeom>
            <a:avLst/>
            <a:gdLst>
              <a:gd name="connsiteX0" fmla="*/ 0 w 2231571"/>
              <a:gd name="connsiteY0" fmla="*/ 0 h 2322739"/>
              <a:gd name="connsiteX1" fmla="*/ 2231571 w 2231571"/>
              <a:gd name="connsiteY1" fmla="*/ 0 h 2322739"/>
              <a:gd name="connsiteX2" fmla="*/ 2231571 w 2231571"/>
              <a:gd name="connsiteY2" fmla="*/ 2322739 h 2322739"/>
              <a:gd name="connsiteX3" fmla="*/ 0 w 2231571"/>
              <a:gd name="connsiteY3" fmla="*/ 2322739 h 2322739"/>
            </a:gdLst>
            <a:ahLst/>
            <a:cxnLst>
              <a:cxn ang="0">
                <a:pos x="connsiteX0" y="connsiteY0"/>
              </a:cxn>
              <a:cxn ang="0">
                <a:pos x="connsiteX1" y="connsiteY1"/>
              </a:cxn>
              <a:cxn ang="0">
                <a:pos x="connsiteX2" y="connsiteY2"/>
              </a:cxn>
              <a:cxn ang="0">
                <a:pos x="connsiteX3" y="connsiteY3"/>
              </a:cxn>
            </a:cxnLst>
            <a:rect l="l" t="t" r="r" b="b"/>
            <a:pathLst>
              <a:path w="2231571" h="2322739">
                <a:moveTo>
                  <a:pt x="0" y="0"/>
                </a:moveTo>
                <a:lnTo>
                  <a:pt x="2231571" y="0"/>
                </a:lnTo>
                <a:lnTo>
                  <a:pt x="2231571" y="2322739"/>
                </a:lnTo>
                <a:lnTo>
                  <a:pt x="0" y="2322739"/>
                </a:lnTo>
                <a:close/>
              </a:path>
            </a:pathLst>
          </a:custGeom>
          <a:pattFill prst="pct10">
            <a:fgClr>
              <a:schemeClr val="accent1"/>
            </a:fgClr>
            <a:bgClr>
              <a:schemeClr val="bg1"/>
            </a:bgClr>
          </a:pattFill>
          <a:effectLst>
            <a:outerShdw blurRad="50800" dist="50800" dir="5400000" sx="102000" sy="102000" algn="t" rotWithShape="0">
              <a:prstClr val="black">
                <a:alpha val="63000"/>
              </a:prstClr>
            </a:outerShdw>
          </a:effectLst>
        </p:spPr>
        <p:txBody>
          <a:bodyPr wrap="square">
            <a:noAutofit/>
          </a:bodyPr>
          <a:lstStyle/>
          <a:p>
            <a:endParaRPr lang="en-GB"/>
          </a:p>
        </p:txBody>
      </p:sp>
      <p:sp>
        <p:nvSpPr>
          <p:cNvPr id="25" name="Picture Placeholder 24">
            <a:extLst>
              <a:ext uri="{FF2B5EF4-FFF2-40B4-BE49-F238E27FC236}">
                <a16:creationId xmlns:a16="http://schemas.microsoft.com/office/drawing/2014/main" id="{9A9ABCF0-3CA9-5B2D-9398-8C86D05B4E1B}"/>
              </a:ext>
            </a:extLst>
          </p:cNvPr>
          <p:cNvSpPr>
            <a:spLocks noGrp="1"/>
          </p:cNvSpPr>
          <p:nvPr>
            <p:ph type="pic" sz="quarter" idx="12"/>
          </p:nvPr>
        </p:nvSpPr>
        <p:spPr>
          <a:xfrm>
            <a:off x="9829798" y="2267630"/>
            <a:ext cx="2231571" cy="2322739"/>
          </a:xfrm>
          <a:custGeom>
            <a:avLst/>
            <a:gdLst>
              <a:gd name="connsiteX0" fmla="*/ 0 w 2231571"/>
              <a:gd name="connsiteY0" fmla="*/ 0 h 2322739"/>
              <a:gd name="connsiteX1" fmla="*/ 2231571 w 2231571"/>
              <a:gd name="connsiteY1" fmla="*/ 0 h 2322739"/>
              <a:gd name="connsiteX2" fmla="*/ 2231571 w 2231571"/>
              <a:gd name="connsiteY2" fmla="*/ 2322739 h 2322739"/>
              <a:gd name="connsiteX3" fmla="*/ 0 w 2231571"/>
              <a:gd name="connsiteY3" fmla="*/ 2322739 h 2322739"/>
            </a:gdLst>
            <a:ahLst/>
            <a:cxnLst>
              <a:cxn ang="0">
                <a:pos x="connsiteX0" y="connsiteY0"/>
              </a:cxn>
              <a:cxn ang="0">
                <a:pos x="connsiteX1" y="connsiteY1"/>
              </a:cxn>
              <a:cxn ang="0">
                <a:pos x="connsiteX2" y="connsiteY2"/>
              </a:cxn>
              <a:cxn ang="0">
                <a:pos x="connsiteX3" y="connsiteY3"/>
              </a:cxn>
            </a:cxnLst>
            <a:rect l="l" t="t" r="r" b="b"/>
            <a:pathLst>
              <a:path w="2231571" h="2322739">
                <a:moveTo>
                  <a:pt x="0" y="0"/>
                </a:moveTo>
                <a:lnTo>
                  <a:pt x="2231571" y="0"/>
                </a:lnTo>
                <a:lnTo>
                  <a:pt x="2231571" y="2322739"/>
                </a:lnTo>
                <a:lnTo>
                  <a:pt x="0" y="2322739"/>
                </a:lnTo>
                <a:close/>
              </a:path>
            </a:pathLst>
          </a:custGeom>
          <a:pattFill prst="pct10">
            <a:fgClr>
              <a:schemeClr val="accent1"/>
            </a:fgClr>
            <a:bgClr>
              <a:schemeClr val="bg1"/>
            </a:bgClr>
          </a:pattFill>
          <a:effectLst>
            <a:outerShdw blurRad="50800" dist="50800" dir="5400000" sx="102000" sy="102000" algn="t" rotWithShape="0">
              <a:prstClr val="black">
                <a:alpha val="63000"/>
              </a:prstClr>
            </a:outerShdw>
          </a:effectLst>
        </p:spPr>
        <p:txBody>
          <a:bodyPr wrap="square">
            <a:noAutofit/>
          </a:bodyPr>
          <a:lstStyle>
            <a:lvl1pPr>
              <a:defRPr baseline="0"/>
            </a:lvl1pPr>
          </a:lstStyle>
          <a:p>
            <a:endParaRPr lang="en-GB"/>
          </a:p>
        </p:txBody>
      </p:sp>
      <p:sp>
        <p:nvSpPr>
          <p:cNvPr id="26" name="Picture Placeholder 25">
            <a:extLst>
              <a:ext uri="{FF2B5EF4-FFF2-40B4-BE49-F238E27FC236}">
                <a16:creationId xmlns:a16="http://schemas.microsoft.com/office/drawing/2014/main" id="{C3DDF956-1751-D1E0-3C70-4D279C3C1CA5}"/>
              </a:ext>
            </a:extLst>
          </p:cNvPr>
          <p:cNvSpPr>
            <a:spLocks noGrp="1"/>
          </p:cNvSpPr>
          <p:nvPr>
            <p:ph type="pic" sz="quarter" idx="13"/>
          </p:nvPr>
        </p:nvSpPr>
        <p:spPr>
          <a:xfrm>
            <a:off x="12310379" y="2267630"/>
            <a:ext cx="2231571" cy="2322739"/>
          </a:xfrm>
          <a:custGeom>
            <a:avLst/>
            <a:gdLst>
              <a:gd name="connsiteX0" fmla="*/ 0 w 2231571"/>
              <a:gd name="connsiteY0" fmla="*/ 0 h 2322739"/>
              <a:gd name="connsiteX1" fmla="*/ 2231571 w 2231571"/>
              <a:gd name="connsiteY1" fmla="*/ 0 h 2322739"/>
              <a:gd name="connsiteX2" fmla="*/ 2231571 w 2231571"/>
              <a:gd name="connsiteY2" fmla="*/ 2322739 h 2322739"/>
              <a:gd name="connsiteX3" fmla="*/ 0 w 2231571"/>
              <a:gd name="connsiteY3" fmla="*/ 2322739 h 2322739"/>
            </a:gdLst>
            <a:ahLst/>
            <a:cxnLst>
              <a:cxn ang="0">
                <a:pos x="connsiteX0" y="connsiteY0"/>
              </a:cxn>
              <a:cxn ang="0">
                <a:pos x="connsiteX1" y="connsiteY1"/>
              </a:cxn>
              <a:cxn ang="0">
                <a:pos x="connsiteX2" y="connsiteY2"/>
              </a:cxn>
              <a:cxn ang="0">
                <a:pos x="connsiteX3" y="connsiteY3"/>
              </a:cxn>
            </a:cxnLst>
            <a:rect l="l" t="t" r="r" b="b"/>
            <a:pathLst>
              <a:path w="2231571" h="2322739">
                <a:moveTo>
                  <a:pt x="0" y="0"/>
                </a:moveTo>
                <a:lnTo>
                  <a:pt x="2231571" y="0"/>
                </a:lnTo>
                <a:lnTo>
                  <a:pt x="2231571" y="2322739"/>
                </a:lnTo>
                <a:lnTo>
                  <a:pt x="0" y="2322739"/>
                </a:lnTo>
                <a:close/>
              </a:path>
            </a:pathLst>
          </a:custGeom>
          <a:pattFill prst="pct10">
            <a:fgClr>
              <a:schemeClr val="accent1"/>
            </a:fgClr>
            <a:bgClr>
              <a:schemeClr val="bg1"/>
            </a:bgClr>
          </a:pattFill>
          <a:effectLst>
            <a:outerShdw blurRad="50800" dist="50800" dir="5400000" sx="102000" sy="102000" algn="t" rotWithShape="0">
              <a:prstClr val="black">
                <a:alpha val="63000"/>
              </a:prstClr>
            </a:outerShdw>
          </a:effectLst>
        </p:spPr>
        <p:txBody>
          <a:bodyPr wrap="square">
            <a:noAutofit/>
          </a:bodyPr>
          <a:lstStyle>
            <a:lvl1pPr>
              <a:defRPr baseline="0"/>
            </a:lvl1pPr>
          </a:lstStyle>
          <a:p>
            <a:endParaRPr lang="en-GB"/>
          </a:p>
        </p:txBody>
      </p:sp>
      <p:sp>
        <p:nvSpPr>
          <p:cNvPr id="27" name="Picture Placeholder 26">
            <a:extLst>
              <a:ext uri="{FF2B5EF4-FFF2-40B4-BE49-F238E27FC236}">
                <a16:creationId xmlns:a16="http://schemas.microsoft.com/office/drawing/2014/main" id="{7215B800-84EF-2EEF-5102-F6B4940AA0A5}"/>
              </a:ext>
            </a:extLst>
          </p:cNvPr>
          <p:cNvSpPr>
            <a:spLocks noGrp="1"/>
          </p:cNvSpPr>
          <p:nvPr>
            <p:ph type="pic" sz="quarter" idx="14"/>
          </p:nvPr>
        </p:nvSpPr>
        <p:spPr>
          <a:xfrm>
            <a:off x="14790960" y="2294210"/>
            <a:ext cx="2231571" cy="2322739"/>
          </a:xfrm>
          <a:custGeom>
            <a:avLst/>
            <a:gdLst>
              <a:gd name="connsiteX0" fmla="*/ 0 w 2231571"/>
              <a:gd name="connsiteY0" fmla="*/ 0 h 2322739"/>
              <a:gd name="connsiteX1" fmla="*/ 2231571 w 2231571"/>
              <a:gd name="connsiteY1" fmla="*/ 0 h 2322739"/>
              <a:gd name="connsiteX2" fmla="*/ 2231571 w 2231571"/>
              <a:gd name="connsiteY2" fmla="*/ 2322739 h 2322739"/>
              <a:gd name="connsiteX3" fmla="*/ 0 w 2231571"/>
              <a:gd name="connsiteY3" fmla="*/ 2322739 h 2322739"/>
            </a:gdLst>
            <a:ahLst/>
            <a:cxnLst>
              <a:cxn ang="0">
                <a:pos x="connsiteX0" y="connsiteY0"/>
              </a:cxn>
              <a:cxn ang="0">
                <a:pos x="connsiteX1" y="connsiteY1"/>
              </a:cxn>
              <a:cxn ang="0">
                <a:pos x="connsiteX2" y="connsiteY2"/>
              </a:cxn>
              <a:cxn ang="0">
                <a:pos x="connsiteX3" y="connsiteY3"/>
              </a:cxn>
            </a:cxnLst>
            <a:rect l="l" t="t" r="r" b="b"/>
            <a:pathLst>
              <a:path w="2231571" h="2322739">
                <a:moveTo>
                  <a:pt x="0" y="0"/>
                </a:moveTo>
                <a:lnTo>
                  <a:pt x="2231571" y="0"/>
                </a:lnTo>
                <a:lnTo>
                  <a:pt x="2231571" y="2322739"/>
                </a:lnTo>
                <a:lnTo>
                  <a:pt x="0" y="2322739"/>
                </a:lnTo>
                <a:close/>
              </a:path>
            </a:pathLst>
          </a:custGeom>
          <a:pattFill prst="pct10">
            <a:fgClr>
              <a:schemeClr val="accent1"/>
            </a:fgClr>
            <a:bgClr>
              <a:schemeClr val="bg1"/>
            </a:bgClr>
          </a:pattFill>
          <a:effectLst>
            <a:outerShdw blurRad="50800" dist="50800" dir="5400000" sx="102000" sy="102000" algn="t" rotWithShape="0">
              <a:prstClr val="black">
                <a:alpha val="63000"/>
              </a:prstClr>
            </a:outerShdw>
          </a:effectLst>
        </p:spPr>
        <p:txBody>
          <a:bodyPr wrap="square">
            <a:noAutofit/>
          </a:bodyPr>
          <a:lstStyle>
            <a:lvl1pPr>
              <a:defRPr baseline="0"/>
            </a:lvl1pPr>
          </a:lstStyle>
          <a:p>
            <a:endParaRPr lang="en-GB" dirty="0"/>
          </a:p>
        </p:txBody>
      </p:sp>
      <p:sp>
        <p:nvSpPr>
          <p:cNvPr id="29" name="Picture Placeholder 28">
            <a:extLst>
              <a:ext uri="{FF2B5EF4-FFF2-40B4-BE49-F238E27FC236}">
                <a16:creationId xmlns:a16="http://schemas.microsoft.com/office/drawing/2014/main" id="{A049AC48-94BB-E0D0-E7B6-2D78D18E8AFF}"/>
              </a:ext>
            </a:extLst>
          </p:cNvPr>
          <p:cNvSpPr>
            <a:spLocks noGrp="1"/>
          </p:cNvSpPr>
          <p:nvPr>
            <p:ph type="pic" sz="quarter" idx="15"/>
          </p:nvPr>
        </p:nvSpPr>
        <p:spPr>
          <a:xfrm>
            <a:off x="17271541" y="2320790"/>
            <a:ext cx="2231571" cy="2322739"/>
          </a:xfrm>
          <a:custGeom>
            <a:avLst/>
            <a:gdLst>
              <a:gd name="connsiteX0" fmla="*/ 0 w 2231571"/>
              <a:gd name="connsiteY0" fmla="*/ 0 h 2322739"/>
              <a:gd name="connsiteX1" fmla="*/ 2231571 w 2231571"/>
              <a:gd name="connsiteY1" fmla="*/ 0 h 2322739"/>
              <a:gd name="connsiteX2" fmla="*/ 2231571 w 2231571"/>
              <a:gd name="connsiteY2" fmla="*/ 2322739 h 2322739"/>
              <a:gd name="connsiteX3" fmla="*/ 0 w 2231571"/>
              <a:gd name="connsiteY3" fmla="*/ 2322739 h 2322739"/>
            </a:gdLst>
            <a:ahLst/>
            <a:cxnLst>
              <a:cxn ang="0">
                <a:pos x="connsiteX0" y="connsiteY0"/>
              </a:cxn>
              <a:cxn ang="0">
                <a:pos x="connsiteX1" y="connsiteY1"/>
              </a:cxn>
              <a:cxn ang="0">
                <a:pos x="connsiteX2" y="connsiteY2"/>
              </a:cxn>
              <a:cxn ang="0">
                <a:pos x="connsiteX3" y="connsiteY3"/>
              </a:cxn>
            </a:cxnLst>
            <a:rect l="l" t="t" r="r" b="b"/>
            <a:pathLst>
              <a:path w="2231571" h="2322739">
                <a:moveTo>
                  <a:pt x="0" y="0"/>
                </a:moveTo>
                <a:lnTo>
                  <a:pt x="2231571" y="0"/>
                </a:lnTo>
                <a:lnTo>
                  <a:pt x="2231571" y="2322739"/>
                </a:lnTo>
                <a:lnTo>
                  <a:pt x="0" y="2322739"/>
                </a:lnTo>
                <a:close/>
              </a:path>
            </a:pathLst>
          </a:custGeom>
          <a:pattFill prst="pct10">
            <a:fgClr>
              <a:schemeClr val="accent1"/>
            </a:fgClr>
            <a:bgClr>
              <a:schemeClr val="bg1"/>
            </a:bgClr>
          </a:pattFill>
          <a:effectLst>
            <a:outerShdw blurRad="50800" dist="50800" dir="5400000" sx="102000" sy="102000" algn="t" rotWithShape="0">
              <a:prstClr val="black">
                <a:alpha val="63000"/>
              </a:prstClr>
            </a:outerShdw>
          </a:effectLst>
        </p:spPr>
        <p:txBody>
          <a:bodyPr wrap="square">
            <a:noAutofit/>
          </a:bodyPr>
          <a:lstStyle>
            <a:lvl1pPr>
              <a:defRPr baseline="0"/>
            </a:lvl1pPr>
          </a:lstStyle>
          <a:p>
            <a:endParaRPr lang="en-GB" dirty="0"/>
          </a:p>
        </p:txBody>
      </p:sp>
    </p:spTree>
    <p:extLst>
      <p:ext uri="{BB962C8B-B14F-4D97-AF65-F5344CB8AC3E}">
        <p14:creationId xmlns:p14="http://schemas.microsoft.com/office/powerpoint/2010/main" val="31797758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FF3E6A4-2B8D-9903-D21C-B0D8244701B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7D413F7-0975-EE07-3F9C-0DC4ACF56A0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4E9C10-0EBC-FCC4-D788-07C9A4DCED8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8327DAA-BFCE-4FF5-89DA-91A34BF8977E}" type="datetimeFigureOut">
              <a:rPr lang="en-GB" smtClean="0"/>
              <a:t>18/11/2024</a:t>
            </a:fld>
            <a:endParaRPr lang="en-GB"/>
          </a:p>
        </p:txBody>
      </p:sp>
      <p:sp>
        <p:nvSpPr>
          <p:cNvPr id="5" name="Footer Placeholder 4">
            <a:extLst>
              <a:ext uri="{FF2B5EF4-FFF2-40B4-BE49-F238E27FC236}">
                <a16:creationId xmlns:a16="http://schemas.microsoft.com/office/drawing/2014/main" id="{C7484F58-68D5-7560-4E3B-5EA0562FD8A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A180607-0996-67B3-DDD6-18D470D5FCB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4D1E963-17BC-4A2B-83B5-996CBCB91EB3}" type="slidenum">
              <a:rPr lang="en-GB" smtClean="0"/>
              <a:t>‹#›</a:t>
            </a:fld>
            <a:endParaRPr lang="en-GB"/>
          </a:p>
        </p:txBody>
      </p:sp>
    </p:spTree>
    <p:extLst>
      <p:ext uri="{BB962C8B-B14F-4D97-AF65-F5344CB8AC3E}">
        <p14:creationId xmlns:p14="http://schemas.microsoft.com/office/powerpoint/2010/main" val="426311198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hyperlink" Target="https://youtu.be/ATym2s6gZM4?si=5Fhl0b4brWJTkZeC"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4.sv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slides/_rels/slide4.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5.gif"/><Relationship Id="rId5" Type="http://schemas.openxmlformats.org/officeDocument/2006/relationships/hyperlink" Target="https://www.youtube.com/watch?v=LpfYBKP-bJ8" TargetMode="External"/><Relationship Id="rId4" Type="http://schemas.openxmlformats.org/officeDocument/2006/relationships/image" Target="../media/image14.svg"/></Relationships>
</file>

<file path=ppt/slides/_rels/slide6.xml.rels><?xml version="1.0" encoding="UTF-8" standalone="yes"?>
<Relationships xmlns="http://schemas.openxmlformats.org/package/2006/relationships"><Relationship Id="rId3" Type="http://schemas.openxmlformats.org/officeDocument/2006/relationships/hyperlink" Target="https://www.themoviedb.org/person/199483-rebecca-schaeffer" TargetMode="External"/><Relationship Id="rId2" Type="http://schemas.openxmlformats.org/officeDocument/2006/relationships/image" Target="../media/image16.jp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hyperlink" Target="https://www.themoviedb.org/person/199483-rebecca-schaeffer" TargetMode="External"/></Relationships>
</file>

<file path=ppt/slides/_rels/slide8.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3" Type="http://schemas.openxmlformats.org/officeDocument/2006/relationships/customXml" Target="../ink/ink2.xml"/><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customXml" Target="../ink/ink3.xml"/><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7.pn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3" Type="http://schemas.openxmlformats.org/officeDocument/2006/relationships/image" Target="../media/image18.jpg"/><Relationship Id="rId7" Type="http://schemas.openxmlformats.org/officeDocument/2006/relationships/image" Target="../media/image22.PNG"/><Relationship Id="rId2" Type="http://schemas.openxmlformats.org/officeDocument/2006/relationships/notesSlide" Target="../notesSlides/notesSlide11.xml"/><Relationship Id="rId1" Type="http://schemas.openxmlformats.org/officeDocument/2006/relationships/slideLayout" Target="../slideLayouts/slideLayout12.xml"/><Relationship Id="rId6" Type="http://schemas.openxmlformats.org/officeDocument/2006/relationships/image" Target="../media/image21.jpg"/><Relationship Id="rId5" Type="http://schemas.openxmlformats.org/officeDocument/2006/relationships/image" Target="../media/image20.jpg"/><Relationship Id="rId4" Type="http://schemas.openxmlformats.org/officeDocument/2006/relationships/image" Target="../media/image19.jpg"/></Relationships>
</file>

<file path=ppt/slides/_rels/slide13.xml.rels><?xml version="1.0" encoding="UTF-8" standalone="yes"?>
<Relationships xmlns="http://schemas.openxmlformats.org/package/2006/relationships"><Relationship Id="rId3" Type="http://schemas.openxmlformats.org/officeDocument/2006/relationships/image" Target="../media/image18.jpg"/><Relationship Id="rId7" Type="http://schemas.openxmlformats.org/officeDocument/2006/relationships/image" Target="../media/image23.jpg"/><Relationship Id="rId2" Type="http://schemas.openxmlformats.org/officeDocument/2006/relationships/notesSlide" Target="../notesSlides/notesSlide12.xml"/><Relationship Id="rId1" Type="http://schemas.openxmlformats.org/officeDocument/2006/relationships/slideLayout" Target="../slideLayouts/slideLayout12.xml"/><Relationship Id="rId6" Type="http://schemas.openxmlformats.org/officeDocument/2006/relationships/image" Target="../media/image21.jpg"/><Relationship Id="rId5" Type="http://schemas.openxmlformats.org/officeDocument/2006/relationships/image" Target="../media/image20.jpg"/><Relationship Id="rId4" Type="http://schemas.openxmlformats.org/officeDocument/2006/relationships/image" Target="../media/image19.jpg"/></Relationships>
</file>

<file path=ppt/slides/_rels/slide14.xml.rels><?xml version="1.0" encoding="UTF-8" standalone="yes"?>
<Relationships xmlns="http://schemas.openxmlformats.org/package/2006/relationships"><Relationship Id="rId3" Type="http://schemas.openxmlformats.org/officeDocument/2006/relationships/image" Target="../media/image19.jpg"/><Relationship Id="rId7" Type="http://schemas.openxmlformats.org/officeDocument/2006/relationships/image" Target="../media/image18.jpg"/><Relationship Id="rId2" Type="http://schemas.openxmlformats.org/officeDocument/2006/relationships/notesSlide" Target="../notesSlides/notesSlide13.xml"/><Relationship Id="rId1" Type="http://schemas.openxmlformats.org/officeDocument/2006/relationships/slideLayout" Target="../slideLayouts/slideLayout12.xml"/><Relationship Id="rId6" Type="http://schemas.openxmlformats.org/officeDocument/2006/relationships/image" Target="../media/image23.jpg"/><Relationship Id="rId5" Type="http://schemas.openxmlformats.org/officeDocument/2006/relationships/image" Target="../media/image21.jpg"/><Relationship Id="rId4" Type="http://schemas.openxmlformats.org/officeDocument/2006/relationships/image" Target="../media/image20.jpg"/></Relationships>
</file>

<file path=ppt/slides/_rels/slide15.xml.rels><?xml version="1.0" encoding="UTF-8" standalone="yes"?>
<Relationships xmlns="http://schemas.openxmlformats.org/package/2006/relationships"><Relationship Id="rId3" Type="http://schemas.openxmlformats.org/officeDocument/2006/relationships/image" Target="../media/image20.jpg"/><Relationship Id="rId7" Type="http://schemas.openxmlformats.org/officeDocument/2006/relationships/image" Target="../media/image19.jpg"/><Relationship Id="rId2" Type="http://schemas.openxmlformats.org/officeDocument/2006/relationships/notesSlide" Target="../notesSlides/notesSlide14.xml"/><Relationship Id="rId1" Type="http://schemas.openxmlformats.org/officeDocument/2006/relationships/slideLayout" Target="../slideLayouts/slideLayout12.xml"/><Relationship Id="rId6" Type="http://schemas.openxmlformats.org/officeDocument/2006/relationships/image" Target="../media/image18.jpg"/><Relationship Id="rId5" Type="http://schemas.openxmlformats.org/officeDocument/2006/relationships/image" Target="../media/image23.jpg"/><Relationship Id="rId4" Type="http://schemas.openxmlformats.org/officeDocument/2006/relationships/image" Target="../media/image21.jpg"/></Relationships>
</file>

<file path=ppt/slides/_rels/slide16.xml.rels><?xml version="1.0" encoding="UTF-8" standalone="yes"?>
<Relationships xmlns="http://schemas.openxmlformats.org/package/2006/relationships"><Relationship Id="rId3" Type="http://schemas.openxmlformats.org/officeDocument/2006/relationships/image" Target="../media/image21.jpg"/><Relationship Id="rId7" Type="http://schemas.openxmlformats.org/officeDocument/2006/relationships/image" Target="../media/image20.jpg"/><Relationship Id="rId2" Type="http://schemas.openxmlformats.org/officeDocument/2006/relationships/notesSlide" Target="../notesSlides/notesSlide15.xml"/><Relationship Id="rId1" Type="http://schemas.openxmlformats.org/officeDocument/2006/relationships/slideLayout" Target="../slideLayouts/slideLayout12.xml"/><Relationship Id="rId6" Type="http://schemas.openxmlformats.org/officeDocument/2006/relationships/image" Target="../media/image19.jpg"/><Relationship Id="rId5" Type="http://schemas.openxmlformats.org/officeDocument/2006/relationships/image" Target="../media/image18.jpg"/><Relationship Id="rId4" Type="http://schemas.openxmlformats.org/officeDocument/2006/relationships/image" Target="../media/image23.jpg"/></Relationships>
</file>

<file path=ppt/slides/_rels/slide1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image" Target="../media/image26.png"/><Relationship Id="rId4" Type="http://schemas.openxmlformats.org/officeDocument/2006/relationships/image" Target="../media/image25.jpeg"/></Relationships>
</file>

<file path=ppt/slides/_rels/slide18.xml.rels><?xml version="1.0" encoding="UTF-8" standalone="yes"?>
<Relationships xmlns="http://schemas.openxmlformats.org/package/2006/relationships"><Relationship Id="rId13" Type="http://schemas.openxmlformats.org/officeDocument/2006/relationships/customXml" Target="../ink/ink11.xml"/><Relationship Id="rId18" Type="http://schemas.openxmlformats.org/officeDocument/2006/relationships/image" Target="../media/image34.png"/><Relationship Id="rId26" Type="http://schemas.openxmlformats.org/officeDocument/2006/relationships/image" Target="../media/image38.png"/><Relationship Id="rId39" Type="http://schemas.openxmlformats.org/officeDocument/2006/relationships/customXml" Target="../ink/ink26.xml"/><Relationship Id="rId21" Type="http://schemas.openxmlformats.org/officeDocument/2006/relationships/customXml" Target="../ink/ink15.xml"/><Relationship Id="rId34" Type="http://schemas.openxmlformats.org/officeDocument/2006/relationships/image" Target="../media/image42.png"/><Relationship Id="rId42" Type="http://schemas.openxmlformats.org/officeDocument/2006/relationships/customXml" Target="../ink/ink29.xml"/><Relationship Id="rId7" Type="http://schemas.openxmlformats.org/officeDocument/2006/relationships/customXml" Target="../ink/ink7.xml"/><Relationship Id="rId2" Type="http://schemas.openxmlformats.org/officeDocument/2006/relationships/notesSlide" Target="../notesSlides/notesSlide17.xml"/><Relationship Id="rId16" Type="http://schemas.openxmlformats.org/officeDocument/2006/relationships/image" Target="../media/image33.png"/><Relationship Id="rId29" Type="http://schemas.openxmlformats.org/officeDocument/2006/relationships/customXml" Target="../ink/ink19.xml"/><Relationship Id="rId1" Type="http://schemas.openxmlformats.org/officeDocument/2006/relationships/slideLayout" Target="../slideLayouts/slideLayout7.xml"/><Relationship Id="rId6" Type="http://schemas.openxmlformats.org/officeDocument/2006/relationships/customXml" Target="../ink/ink6.xml"/><Relationship Id="rId11" Type="http://schemas.openxmlformats.org/officeDocument/2006/relationships/customXml" Target="../ink/ink10.xml"/><Relationship Id="rId24" Type="http://schemas.openxmlformats.org/officeDocument/2006/relationships/image" Target="../media/image37.png"/><Relationship Id="rId32" Type="http://schemas.openxmlformats.org/officeDocument/2006/relationships/image" Target="../media/image41.png"/><Relationship Id="rId37" Type="http://schemas.openxmlformats.org/officeDocument/2006/relationships/customXml" Target="../ink/ink24.xml"/><Relationship Id="rId40" Type="http://schemas.openxmlformats.org/officeDocument/2006/relationships/customXml" Target="../ink/ink27.xml"/><Relationship Id="rId45" Type="http://schemas.openxmlformats.org/officeDocument/2006/relationships/customXml" Target="../ink/ink32.xml"/><Relationship Id="rId5" Type="http://schemas.openxmlformats.org/officeDocument/2006/relationships/customXml" Target="../ink/ink5.xml"/><Relationship Id="rId15" Type="http://schemas.openxmlformats.org/officeDocument/2006/relationships/customXml" Target="../ink/ink12.xml"/><Relationship Id="rId23" Type="http://schemas.openxmlformats.org/officeDocument/2006/relationships/customXml" Target="../ink/ink16.xml"/><Relationship Id="rId28" Type="http://schemas.openxmlformats.org/officeDocument/2006/relationships/image" Target="../media/image39.png"/><Relationship Id="rId36" Type="http://schemas.openxmlformats.org/officeDocument/2006/relationships/customXml" Target="../ink/ink23.xml"/><Relationship Id="rId10" Type="http://schemas.openxmlformats.org/officeDocument/2006/relationships/image" Target="../media/image30.png"/><Relationship Id="rId19" Type="http://schemas.openxmlformats.org/officeDocument/2006/relationships/customXml" Target="../ink/ink14.xml"/><Relationship Id="rId31" Type="http://schemas.openxmlformats.org/officeDocument/2006/relationships/customXml" Target="../ink/ink20.xml"/><Relationship Id="rId44" Type="http://schemas.openxmlformats.org/officeDocument/2006/relationships/customXml" Target="../ink/ink31.xml"/><Relationship Id="rId4" Type="http://schemas.openxmlformats.org/officeDocument/2006/relationships/image" Target="../media/image29.png"/><Relationship Id="rId9" Type="http://schemas.openxmlformats.org/officeDocument/2006/relationships/customXml" Target="../ink/ink9.xml"/><Relationship Id="rId14" Type="http://schemas.openxmlformats.org/officeDocument/2006/relationships/image" Target="../media/image32.png"/><Relationship Id="rId22" Type="http://schemas.openxmlformats.org/officeDocument/2006/relationships/image" Target="../media/image36.png"/><Relationship Id="rId27" Type="http://schemas.openxmlformats.org/officeDocument/2006/relationships/customXml" Target="../ink/ink18.xml"/><Relationship Id="rId30" Type="http://schemas.openxmlformats.org/officeDocument/2006/relationships/image" Target="../media/image40.png"/><Relationship Id="rId35" Type="http://schemas.openxmlformats.org/officeDocument/2006/relationships/customXml" Target="../ink/ink22.xml"/><Relationship Id="rId43" Type="http://schemas.openxmlformats.org/officeDocument/2006/relationships/customXml" Target="../ink/ink30.xml"/><Relationship Id="rId8" Type="http://schemas.openxmlformats.org/officeDocument/2006/relationships/customXml" Target="../ink/ink8.xml"/><Relationship Id="rId3" Type="http://schemas.openxmlformats.org/officeDocument/2006/relationships/customXml" Target="../ink/ink4.xml"/><Relationship Id="rId12" Type="http://schemas.openxmlformats.org/officeDocument/2006/relationships/image" Target="../media/image31.png"/><Relationship Id="rId17" Type="http://schemas.openxmlformats.org/officeDocument/2006/relationships/customXml" Target="../ink/ink13.xml"/><Relationship Id="rId25" Type="http://schemas.openxmlformats.org/officeDocument/2006/relationships/customXml" Target="../ink/ink17.xml"/><Relationship Id="rId33" Type="http://schemas.openxmlformats.org/officeDocument/2006/relationships/customXml" Target="../ink/ink21.xml"/><Relationship Id="rId38" Type="http://schemas.openxmlformats.org/officeDocument/2006/relationships/customXml" Target="../ink/ink25.xml"/><Relationship Id="rId20" Type="http://schemas.openxmlformats.org/officeDocument/2006/relationships/image" Target="../media/image35.png"/><Relationship Id="rId41" Type="http://schemas.openxmlformats.org/officeDocument/2006/relationships/customXml" Target="../ink/ink28.xml"/></Relationships>
</file>

<file path=ppt/slides/_rels/slide19.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28.png"/></Relationships>
</file>

<file path=ppt/slides/_rels/slide20.xml.rels><?xml version="1.0" encoding="UTF-8" standalone="yes"?>
<Relationships xmlns="http://schemas.openxmlformats.org/package/2006/relationships"><Relationship Id="rId8" Type="http://schemas.openxmlformats.org/officeDocument/2006/relationships/image" Target="../media/image48.gif"/><Relationship Id="rId3" Type="http://schemas.openxmlformats.org/officeDocument/2006/relationships/image" Target="../media/image43.png"/><Relationship Id="rId7" Type="http://schemas.openxmlformats.org/officeDocument/2006/relationships/image" Target="../media/image47.gif"/><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image" Target="../media/image46.gif"/><Relationship Id="rId5" Type="http://schemas.openxmlformats.org/officeDocument/2006/relationships/image" Target="../media/image45.gif"/><Relationship Id="rId4" Type="http://schemas.openxmlformats.org/officeDocument/2006/relationships/image" Target="../media/image44.svg"/></Relationships>
</file>

<file path=ppt/slides/_rels/slide21.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50.gif"/></Relationships>
</file>

<file path=ppt/slides/_rels/slide22.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8" Type="http://schemas.openxmlformats.org/officeDocument/2006/relationships/image" Target="../media/image56.png"/><Relationship Id="rId3" Type="http://schemas.openxmlformats.org/officeDocument/2006/relationships/image" Target="../media/image53.jpg"/><Relationship Id="rId7" Type="http://schemas.openxmlformats.org/officeDocument/2006/relationships/image" Target="../media/image55.png"/><Relationship Id="rId2" Type="http://schemas.openxmlformats.org/officeDocument/2006/relationships/image" Target="../media/image52.png"/><Relationship Id="rId1" Type="http://schemas.openxmlformats.org/officeDocument/2006/relationships/slideLayout" Target="../slideLayouts/slideLayout7.xml"/><Relationship Id="rId6" Type="http://schemas.openxmlformats.org/officeDocument/2006/relationships/hyperlink" Target="https://www.victims-first.org.uk/crimes/paladin-national-stalking-advocacy-service/" TargetMode="External"/><Relationship Id="rId5" Type="http://schemas.openxmlformats.org/officeDocument/2006/relationships/image" Target="../media/image54.jpeg"/><Relationship Id="rId4" Type="http://schemas.openxmlformats.org/officeDocument/2006/relationships/hyperlink" Target="https://www.justgiving.com/Maisie2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94000"/>
            <a:lum/>
          </a:blip>
          <a:srcRect/>
          <a:stretch>
            <a:fillRect/>
          </a:stretch>
        </a:blipFill>
        <a:effectLst/>
      </p:bgPr>
    </p:bg>
    <p:spTree>
      <p:nvGrpSpPr>
        <p:cNvPr id="1" name=""/>
        <p:cNvGrpSpPr/>
        <p:nvPr/>
      </p:nvGrpSpPr>
      <p:grpSpPr>
        <a:xfrm>
          <a:off x="0" y="0"/>
          <a:ext cx="0" cy="0"/>
          <a:chOff x="0" y="0"/>
          <a:chExt cx="0" cy="0"/>
        </a:xfrm>
      </p:grpSpPr>
      <p:sp>
        <p:nvSpPr>
          <p:cNvPr id="15" name="TextBox 14">
            <a:extLst>
              <a:ext uri="{FF2B5EF4-FFF2-40B4-BE49-F238E27FC236}">
                <a16:creationId xmlns:a16="http://schemas.microsoft.com/office/drawing/2014/main" id="{681F07D9-1D64-936F-D968-5F093EAA9C2B}"/>
              </a:ext>
            </a:extLst>
          </p:cNvPr>
          <p:cNvSpPr txBox="1"/>
          <p:nvPr/>
        </p:nvSpPr>
        <p:spPr>
          <a:xfrm>
            <a:off x="8001000" y="0"/>
            <a:ext cx="4191000" cy="6858000"/>
          </a:xfrm>
          <a:custGeom>
            <a:avLst/>
            <a:gdLst/>
            <a:ahLst/>
            <a:cxnLst/>
            <a:rect l="l" t="t" r="r" b="b"/>
            <a:pathLst>
              <a:path w="4191000" h="6858000">
                <a:moveTo>
                  <a:pt x="1365014" y="1760980"/>
                </a:moveTo>
                <a:lnTo>
                  <a:pt x="1447144" y="1997542"/>
                </a:lnTo>
                <a:lnTo>
                  <a:pt x="1283102" y="1997542"/>
                </a:lnTo>
                <a:close/>
                <a:moveTo>
                  <a:pt x="2944415" y="1609138"/>
                </a:moveTo>
                <a:lnTo>
                  <a:pt x="2944415" y="2203818"/>
                </a:lnTo>
                <a:lnTo>
                  <a:pt x="3039368" y="2203818"/>
                </a:lnTo>
                <a:lnTo>
                  <a:pt x="3039368" y="1770141"/>
                </a:lnTo>
                <a:lnTo>
                  <a:pt x="3284934" y="2203818"/>
                </a:lnTo>
                <a:lnTo>
                  <a:pt x="3392164" y="2203818"/>
                </a:lnTo>
                <a:lnTo>
                  <a:pt x="3392164" y="1609138"/>
                </a:lnTo>
                <a:lnTo>
                  <a:pt x="3297212" y="1609138"/>
                </a:lnTo>
                <a:lnTo>
                  <a:pt x="3297212" y="2049561"/>
                </a:lnTo>
                <a:lnTo>
                  <a:pt x="3050827" y="1609138"/>
                </a:lnTo>
                <a:close/>
                <a:moveTo>
                  <a:pt x="2711722" y="1609138"/>
                </a:moveTo>
                <a:lnTo>
                  <a:pt x="2711722" y="2204227"/>
                </a:lnTo>
                <a:lnTo>
                  <a:pt x="2811586" y="2204227"/>
                </a:lnTo>
                <a:lnTo>
                  <a:pt x="2811586" y="1609138"/>
                </a:lnTo>
                <a:close/>
                <a:moveTo>
                  <a:pt x="2182415" y="1609138"/>
                </a:moveTo>
                <a:lnTo>
                  <a:pt x="2182415" y="2204227"/>
                </a:lnTo>
                <a:lnTo>
                  <a:pt x="2280232" y="2204227"/>
                </a:lnTo>
                <a:lnTo>
                  <a:pt x="2280232" y="2053478"/>
                </a:lnTo>
                <a:lnTo>
                  <a:pt x="2371486" y="1934688"/>
                </a:lnTo>
                <a:lnTo>
                  <a:pt x="2529073" y="2204227"/>
                </a:lnTo>
                <a:lnTo>
                  <a:pt x="2646536" y="2204227"/>
                </a:lnTo>
                <a:lnTo>
                  <a:pt x="2437764" y="1848410"/>
                </a:lnTo>
                <a:lnTo>
                  <a:pt x="2621570" y="1609138"/>
                </a:lnTo>
                <a:lnTo>
                  <a:pt x="2499605" y="1609138"/>
                </a:lnTo>
                <a:lnTo>
                  <a:pt x="2280232" y="1914181"/>
                </a:lnTo>
                <a:lnTo>
                  <a:pt x="2280232" y="1609138"/>
                </a:lnTo>
                <a:close/>
                <a:moveTo>
                  <a:pt x="1706165" y="1609138"/>
                </a:moveTo>
                <a:lnTo>
                  <a:pt x="1706165" y="2204227"/>
                </a:lnTo>
                <a:lnTo>
                  <a:pt x="1752004" y="2204227"/>
                </a:lnTo>
                <a:lnTo>
                  <a:pt x="1803982" y="2204227"/>
                </a:lnTo>
                <a:lnTo>
                  <a:pt x="2096616" y="2204227"/>
                </a:lnTo>
                <a:lnTo>
                  <a:pt x="2096616" y="2110503"/>
                </a:lnTo>
                <a:lnTo>
                  <a:pt x="1803982" y="2110503"/>
                </a:lnTo>
                <a:lnTo>
                  <a:pt x="1803982" y="1609138"/>
                </a:lnTo>
                <a:close/>
                <a:moveTo>
                  <a:pt x="1329407" y="1609138"/>
                </a:moveTo>
                <a:lnTo>
                  <a:pt x="1105941" y="2204227"/>
                </a:lnTo>
                <a:lnTo>
                  <a:pt x="1211535" y="2204227"/>
                </a:lnTo>
                <a:lnTo>
                  <a:pt x="1250649" y="2091267"/>
                </a:lnTo>
                <a:lnTo>
                  <a:pt x="1479684" y="2091267"/>
                </a:lnTo>
                <a:lnTo>
                  <a:pt x="1518902" y="2204227"/>
                </a:lnTo>
                <a:lnTo>
                  <a:pt x="1624086" y="2204227"/>
                </a:lnTo>
                <a:lnTo>
                  <a:pt x="1400621" y="1609138"/>
                </a:lnTo>
                <a:close/>
                <a:moveTo>
                  <a:pt x="681335" y="1609138"/>
                </a:moveTo>
                <a:lnTo>
                  <a:pt x="681335" y="1702862"/>
                </a:lnTo>
                <a:lnTo>
                  <a:pt x="846683" y="1702862"/>
                </a:lnTo>
                <a:lnTo>
                  <a:pt x="846683" y="2204227"/>
                </a:lnTo>
                <a:lnTo>
                  <a:pt x="944500" y="2204227"/>
                </a:lnTo>
                <a:lnTo>
                  <a:pt x="944500" y="1702862"/>
                </a:lnTo>
                <a:lnTo>
                  <a:pt x="1109439" y="1702862"/>
                </a:lnTo>
                <a:lnTo>
                  <a:pt x="1109439" y="1609138"/>
                </a:lnTo>
                <a:close/>
                <a:moveTo>
                  <a:pt x="3735102" y="1602999"/>
                </a:moveTo>
                <a:cubicBezTo>
                  <a:pt x="3692810" y="1602999"/>
                  <a:pt x="3655634" y="1612207"/>
                  <a:pt x="3623574" y="1630625"/>
                </a:cubicBezTo>
                <a:cubicBezTo>
                  <a:pt x="3591514" y="1649042"/>
                  <a:pt x="3566684" y="1675032"/>
                  <a:pt x="3549085" y="1708592"/>
                </a:cubicBezTo>
                <a:cubicBezTo>
                  <a:pt x="3531486" y="1742153"/>
                  <a:pt x="3522687" y="1781034"/>
                  <a:pt x="3522687" y="1825236"/>
                </a:cubicBezTo>
                <a:lnTo>
                  <a:pt x="3522687" y="2000816"/>
                </a:lnTo>
                <a:cubicBezTo>
                  <a:pt x="3522687" y="2042563"/>
                  <a:pt x="3531623" y="2079261"/>
                  <a:pt x="3549494" y="2110912"/>
                </a:cubicBezTo>
                <a:cubicBezTo>
                  <a:pt x="3567366" y="2142563"/>
                  <a:pt x="3592537" y="2167051"/>
                  <a:pt x="3625006" y="2184377"/>
                </a:cubicBezTo>
                <a:cubicBezTo>
                  <a:pt x="3657476" y="2201703"/>
                  <a:pt x="3694993" y="2210366"/>
                  <a:pt x="3737558" y="2210366"/>
                </a:cubicBezTo>
                <a:cubicBezTo>
                  <a:pt x="3779850" y="2210366"/>
                  <a:pt x="3817094" y="2201158"/>
                  <a:pt x="3849290" y="2182740"/>
                </a:cubicBezTo>
                <a:cubicBezTo>
                  <a:pt x="3881487" y="2164323"/>
                  <a:pt x="3906316" y="2138265"/>
                  <a:pt x="3923779" y="2104568"/>
                </a:cubicBezTo>
                <a:cubicBezTo>
                  <a:pt x="3941241" y="2070871"/>
                  <a:pt x="3949972" y="2031921"/>
                  <a:pt x="3949972" y="1987719"/>
                </a:cubicBezTo>
                <a:lnTo>
                  <a:pt x="3949972" y="1877624"/>
                </a:lnTo>
                <a:lnTo>
                  <a:pt x="3743697" y="1877624"/>
                </a:lnTo>
                <a:lnTo>
                  <a:pt x="3743697" y="1971348"/>
                </a:lnTo>
                <a:lnTo>
                  <a:pt x="3849290" y="1971348"/>
                </a:lnTo>
                <a:lnTo>
                  <a:pt x="3849290" y="1989357"/>
                </a:lnTo>
                <a:cubicBezTo>
                  <a:pt x="3849290" y="2014459"/>
                  <a:pt x="3844720" y="2036219"/>
                  <a:pt x="3835580" y="2054636"/>
                </a:cubicBezTo>
                <a:cubicBezTo>
                  <a:pt x="3826439" y="2073054"/>
                  <a:pt x="3813410" y="2087106"/>
                  <a:pt x="3796494" y="2096792"/>
                </a:cubicBezTo>
                <a:cubicBezTo>
                  <a:pt x="3779577" y="2106478"/>
                  <a:pt x="3759932" y="2111321"/>
                  <a:pt x="3737558" y="2111321"/>
                </a:cubicBezTo>
                <a:cubicBezTo>
                  <a:pt x="3714911" y="2111321"/>
                  <a:pt x="3694993" y="2106751"/>
                  <a:pt x="3677803" y="2097610"/>
                </a:cubicBezTo>
                <a:cubicBezTo>
                  <a:pt x="3660613" y="2088470"/>
                  <a:pt x="3647312" y="2075578"/>
                  <a:pt x="3637898" y="2058934"/>
                </a:cubicBezTo>
                <a:cubicBezTo>
                  <a:pt x="3628485" y="2042290"/>
                  <a:pt x="3623778" y="2022917"/>
                  <a:pt x="3623778" y="2000816"/>
                </a:cubicBezTo>
                <a:lnTo>
                  <a:pt x="3623778" y="1825236"/>
                </a:lnTo>
                <a:cubicBezTo>
                  <a:pt x="3623778" y="1800680"/>
                  <a:pt x="3628349" y="1779056"/>
                  <a:pt x="3637489" y="1760366"/>
                </a:cubicBezTo>
                <a:cubicBezTo>
                  <a:pt x="3646630" y="1741676"/>
                  <a:pt x="3659658" y="1727214"/>
                  <a:pt x="3676575" y="1716982"/>
                </a:cubicBezTo>
                <a:cubicBezTo>
                  <a:pt x="3693492" y="1706751"/>
                  <a:pt x="3713001" y="1701635"/>
                  <a:pt x="3735102" y="1701635"/>
                </a:cubicBezTo>
                <a:cubicBezTo>
                  <a:pt x="3750382" y="1701635"/>
                  <a:pt x="3765184" y="1704704"/>
                  <a:pt x="3779508" y="1710843"/>
                </a:cubicBezTo>
                <a:cubicBezTo>
                  <a:pt x="3793833" y="1716982"/>
                  <a:pt x="3806248" y="1725918"/>
                  <a:pt x="3816753" y="1737651"/>
                </a:cubicBezTo>
                <a:cubicBezTo>
                  <a:pt x="3827258" y="1749384"/>
                  <a:pt x="3834829" y="1763435"/>
                  <a:pt x="3839468" y="1779807"/>
                </a:cubicBezTo>
                <a:lnTo>
                  <a:pt x="3945061" y="1779807"/>
                </a:lnTo>
                <a:cubicBezTo>
                  <a:pt x="3938240" y="1744609"/>
                  <a:pt x="3924938" y="1713640"/>
                  <a:pt x="3905156" y="1686901"/>
                </a:cubicBezTo>
                <a:cubicBezTo>
                  <a:pt x="3885375" y="1660161"/>
                  <a:pt x="3860818" y="1639493"/>
                  <a:pt x="3831487" y="1624895"/>
                </a:cubicBezTo>
                <a:cubicBezTo>
                  <a:pt x="3802155" y="1610298"/>
                  <a:pt x="3770027" y="1602999"/>
                  <a:pt x="3735102" y="1602999"/>
                </a:cubicBezTo>
                <a:close/>
                <a:moveTo>
                  <a:pt x="455525" y="1602999"/>
                </a:moveTo>
                <a:cubicBezTo>
                  <a:pt x="410232" y="1602999"/>
                  <a:pt x="371487" y="1609956"/>
                  <a:pt x="339291" y="1623872"/>
                </a:cubicBezTo>
                <a:cubicBezTo>
                  <a:pt x="307094" y="1637787"/>
                  <a:pt x="282538" y="1658115"/>
                  <a:pt x="265621" y="1684854"/>
                </a:cubicBezTo>
                <a:cubicBezTo>
                  <a:pt x="248704" y="1711594"/>
                  <a:pt x="240246" y="1743790"/>
                  <a:pt x="240246" y="1781444"/>
                </a:cubicBezTo>
                <a:lnTo>
                  <a:pt x="240246" y="1781853"/>
                </a:lnTo>
                <a:cubicBezTo>
                  <a:pt x="240246" y="1824418"/>
                  <a:pt x="249250" y="1857296"/>
                  <a:pt x="267258" y="1880489"/>
                </a:cubicBezTo>
                <a:cubicBezTo>
                  <a:pt x="285266" y="1903681"/>
                  <a:pt x="307094" y="1919779"/>
                  <a:pt x="332742" y="1928783"/>
                </a:cubicBezTo>
                <a:cubicBezTo>
                  <a:pt x="358390" y="1937788"/>
                  <a:pt x="391132" y="1945564"/>
                  <a:pt x="430969" y="1952112"/>
                </a:cubicBezTo>
                <a:lnTo>
                  <a:pt x="438336" y="1953340"/>
                </a:lnTo>
                <a:cubicBezTo>
                  <a:pt x="439154" y="1953613"/>
                  <a:pt x="439973" y="1953749"/>
                  <a:pt x="440791" y="1953749"/>
                </a:cubicBezTo>
                <a:cubicBezTo>
                  <a:pt x="441610" y="1953749"/>
                  <a:pt x="442428" y="1953886"/>
                  <a:pt x="443247" y="1954159"/>
                </a:cubicBezTo>
                <a:cubicBezTo>
                  <a:pt x="468076" y="1958524"/>
                  <a:pt x="488404" y="1963231"/>
                  <a:pt x="504229" y="1968279"/>
                </a:cubicBezTo>
                <a:cubicBezTo>
                  <a:pt x="520055" y="1973327"/>
                  <a:pt x="532879" y="1981239"/>
                  <a:pt x="542701" y="1992017"/>
                </a:cubicBezTo>
                <a:cubicBezTo>
                  <a:pt x="552524" y="2002794"/>
                  <a:pt x="557435" y="2017324"/>
                  <a:pt x="557435" y="2035605"/>
                </a:cubicBezTo>
                <a:lnTo>
                  <a:pt x="557435" y="2036014"/>
                </a:lnTo>
                <a:cubicBezTo>
                  <a:pt x="557435" y="2061935"/>
                  <a:pt x="546453" y="2081990"/>
                  <a:pt x="524488" y="2096178"/>
                </a:cubicBezTo>
                <a:cubicBezTo>
                  <a:pt x="502524" y="2110366"/>
                  <a:pt x="471623" y="2117460"/>
                  <a:pt x="431787" y="2117460"/>
                </a:cubicBezTo>
                <a:cubicBezTo>
                  <a:pt x="400136" y="2117460"/>
                  <a:pt x="369987" y="2112413"/>
                  <a:pt x="341337" y="2102317"/>
                </a:cubicBezTo>
                <a:cubicBezTo>
                  <a:pt x="312688" y="2092222"/>
                  <a:pt x="286903" y="2077624"/>
                  <a:pt x="263984" y="2058524"/>
                </a:cubicBezTo>
                <a:lnTo>
                  <a:pt x="212005" y="2136697"/>
                </a:lnTo>
                <a:cubicBezTo>
                  <a:pt x="231105" y="2152522"/>
                  <a:pt x="252183" y="2165960"/>
                  <a:pt x="275239" y="2177010"/>
                </a:cubicBezTo>
                <a:cubicBezTo>
                  <a:pt x="298295" y="2188061"/>
                  <a:pt x="323056" y="2196383"/>
                  <a:pt x="349523" y="2201976"/>
                </a:cubicBezTo>
                <a:cubicBezTo>
                  <a:pt x="375989" y="2207570"/>
                  <a:pt x="403411" y="2210366"/>
                  <a:pt x="431787" y="2210366"/>
                </a:cubicBezTo>
                <a:cubicBezTo>
                  <a:pt x="478718" y="2210366"/>
                  <a:pt x="518827" y="2203409"/>
                  <a:pt x="552115" y="2189493"/>
                </a:cubicBezTo>
                <a:cubicBezTo>
                  <a:pt x="585403" y="2175578"/>
                  <a:pt x="610778" y="2155455"/>
                  <a:pt x="628240" y="2129125"/>
                </a:cubicBezTo>
                <a:cubicBezTo>
                  <a:pt x="645703" y="2102795"/>
                  <a:pt x="654434" y="2071076"/>
                  <a:pt x="654434" y="2033968"/>
                </a:cubicBezTo>
                <a:lnTo>
                  <a:pt x="654434" y="2033149"/>
                </a:lnTo>
                <a:cubicBezTo>
                  <a:pt x="654434" y="1993313"/>
                  <a:pt x="646180" y="1961935"/>
                  <a:pt x="629673" y="1939015"/>
                </a:cubicBezTo>
                <a:cubicBezTo>
                  <a:pt x="613165" y="1916096"/>
                  <a:pt x="592565" y="1899520"/>
                  <a:pt x="567872" y="1889288"/>
                </a:cubicBezTo>
                <a:cubicBezTo>
                  <a:pt x="543179" y="1879056"/>
                  <a:pt x="512415" y="1870257"/>
                  <a:pt x="475580" y="1862890"/>
                </a:cubicBezTo>
                <a:cubicBezTo>
                  <a:pt x="473943" y="1862617"/>
                  <a:pt x="472374" y="1862276"/>
                  <a:pt x="470873" y="1861867"/>
                </a:cubicBezTo>
                <a:cubicBezTo>
                  <a:pt x="469372" y="1861457"/>
                  <a:pt x="467804" y="1861116"/>
                  <a:pt x="466166" y="1860843"/>
                </a:cubicBezTo>
                <a:cubicBezTo>
                  <a:pt x="465075" y="1860571"/>
                  <a:pt x="464052" y="1860366"/>
                  <a:pt x="463097" y="1860230"/>
                </a:cubicBezTo>
                <a:cubicBezTo>
                  <a:pt x="462142" y="1860093"/>
                  <a:pt x="461119" y="1859889"/>
                  <a:pt x="460027" y="1859616"/>
                </a:cubicBezTo>
                <a:cubicBezTo>
                  <a:pt x="431378" y="1854159"/>
                  <a:pt x="409140" y="1848838"/>
                  <a:pt x="393315" y="1843654"/>
                </a:cubicBezTo>
                <a:cubicBezTo>
                  <a:pt x="377490" y="1838470"/>
                  <a:pt x="364188" y="1830489"/>
                  <a:pt x="353411" y="1819711"/>
                </a:cubicBezTo>
                <a:cubicBezTo>
                  <a:pt x="342633" y="1808933"/>
                  <a:pt x="337244" y="1794131"/>
                  <a:pt x="337244" y="1775305"/>
                </a:cubicBezTo>
                <a:lnTo>
                  <a:pt x="337244" y="1774895"/>
                </a:lnTo>
                <a:cubicBezTo>
                  <a:pt x="337244" y="1749793"/>
                  <a:pt x="347613" y="1730352"/>
                  <a:pt x="368349" y="1716573"/>
                </a:cubicBezTo>
                <a:cubicBezTo>
                  <a:pt x="389086" y="1702794"/>
                  <a:pt x="418145" y="1695905"/>
                  <a:pt x="455525" y="1695905"/>
                </a:cubicBezTo>
                <a:cubicBezTo>
                  <a:pt x="478445" y="1695905"/>
                  <a:pt x="501774" y="1700134"/>
                  <a:pt x="525512" y="1708592"/>
                </a:cubicBezTo>
                <a:cubicBezTo>
                  <a:pt x="549250" y="1717051"/>
                  <a:pt x="572442" y="1729465"/>
                  <a:pt x="595089" y="1745837"/>
                </a:cubicBezTo>
                <a:lnTo>
                  <a:pt x="642565" y="1665209"/>
                </a:lnTo>
                <a:cubicBezTo>
                  <a:pt x="623465" y="1651566"/>
                  <a:pt x="603547" y="1640175"/>
                  <a:pt x="582811" y="1631034"/>
                </a:cubicBezTo>
                <a:cubicBezTo>
                  <a:pt x="562074" y="1621894"/>
                  <a:pt x="540996" y="1614936"/>
                  <a:pt x="519577" y="1610161"/>
                </a:cubicBezTo>
                <a:cubicBezTo>
                  <a:pt x="498158" y="1605386"/>
                  <a:pt x="476808" y="1602999"/>
                  <a:pt x="455525" y="1602999"/>
                </a:cubicBezTo>
                <a:close/>
                <a:moveTo>
                  <a:pt x="0" y="0"/>
                </a:moveTo>
                <a:lnTo>
                  <a:pt x="4191000" y="0"/>
                </a:lnTo>
                <a:lnTo>
                  <a:pt x="4191000" y="6858000"/>
                </a:lnTo>
                <a:lnTo>
                  <a:pt x="0" y="6858000"/>
                </a:lnTo>
                <a:close/>
              </a:path>
            </a:pathLst>
          </a:custGeom>
          <a:solidFill>
            <a:schemeClr val="bg1"/>
          </a:solidFill>
          <a:ln>
            <a:noFill/>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endParaRPr lang="en-GB" sz="6600" dirty="0">
              <a:latin typeface="Bahnschrift SemiBold" panose="020B0502040204020203" pitchFamily="34" charset="0"/>
            </a:endParaRPr>
          </a:p>
        </p:txBody>
      </p:sp>
      <p:sp>
        <p:nvSpPr>
          <p:cNvPr id="12" name="TextBox 11">
            <a:extLst>
              <a:ext uri="{FF2B5EF4-FFF2-40B4-BE49-F238E27FC236}">
                <a16:creationId xmlns:a16="http://schemas.microsoft.com/office/drawing/2014/main" id="{06001015-A803-69F7-3F79-788945BB9580}"/>
              </a:ext>
            </a:extLst>
          </p:cNvPr>
          <p:cNvSpPr txBox="1"/>
          <p:nvPr/>
        </p:nvSpPr>
        <p:spPr>
          <a:xfrm>
            <a:off x="9814441" y="4405516"/>
            <a:ext cx="2377559" cy="1477328"/>
          </a:xfrm>
          <a:prstGeom prst="rect">
            <a:avLst/>
          </a:prstGeom>
          <a:noFill/>
        </p:spPr>
        <p:txBody>
          <a:bodyPr wrap="square" rtlCol="0">
            <a:spAutoFit/>
          </a:bodyPr>
          <a:lstStyle/>
          <a:p>
            <a:r>
              <a:rPr lang="en-GB" dirty="0">
                <a:latin typeface="Bahnschrift Light" panose="020B0502040204020203" pitchFamily="34" charset="0"/>
              </a:rPr>
              <a:t>FORCE STALKING COORDINATOR</a:t>
            </a:r>
          </a:p>
          <a:p>
            <a:endParaRPr lang="en-GB" dirty="0">
              <a:latin typeface="Bahnschrift Light" panose="020B0502040204020203" pitchFamily="34" charset="0"/>
            </a:endParaRPr>
          </a:p>
          <a:p>
            <a:r>
              <a:rPr lang="en-GB" dirty="0">
                <a:latin typeface="Bahnschrift Light" panose="020B0502040204020203" pitchFamily="34" charset="0"/>
              </a:rPr>
              <a:t>ELINOR</a:t>
            </a:r>
          </a:p>
          <a:p>
            <a:r>
              <a:rPr lang="en-GB" dirty="0">
                <a:latin typeface="Bahnschrift Light" panose="020B0502040204020203" pitchFamily="34" charset="0"/>
              </a:rPr>
              <a:t>SPIERS-MORGAN</a:t>
            </a:r>
          </a:p>
        </p:txBody>
      </p:sp>
      <p:pic>
        <p:nvPicPr>
          <p:cNvPr id="3" name="Picture 2">
            <a:extLst>
              <a:ext uri="{FF2B5EF4-FFF2-40B4-BE49-F238E27FC236}">
                <a16:creationId xmlns:a16="http://schemas.microsoft.com/office/drawing/2014/main" id="{AE1F78E3-866B-8943-DABD-697773D9C0A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001000" y="4177155"/>
            <a:ext cx="1695184" cy="1934051"/>
          </a:xfrm>
          <a:prstGeom prst="rect">
            <a:avLst/>
          </a:prstGeom>
        </p:spPr>
      </p:pic>
    </p:spTree>
    <p:extLst>
      <p:ext uri="{BB962C8B-B14F-4D97-AF65-F5344CB8AC3E}">
        <p14:creationId xmlns:p14="http://schemas.microsoft.com/office/powerpoint/2010/main" val="38898309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500" fill="hold"/>
                                        <p:tgtEl>
                                          <p:spTgt spid="12"/>
                                        </p:tgtEl>
                                        <p:attrNameLst>
                                          <p:attrName>ppt_x</p:attrName>
                                        </p:attrNameLst>
                                      </p:cBhvr>
                                      <p:tavLst>
                                        <p:tav tm="0">
                                          <p:val>
                                            <p:strVal val="#ppt_x"/>
                                          </p:val>
                                        </p:tav>
                                        <p:tav tm="100000">
                                          <p:val>
                                            <p:strVal val="#ppt_x"/>
                                          </p:val>
                                        </p:tav>
                                      </p:tavLst>
                                    </p:anim>
                                    <p:anim calcmode="lin" valueType="num">
                                      <p:cBhvr additive="base">
                                        <p:cTn id="8" dur="500" fill="hold"/>
                                        <p:tgtEl>
                                          <p:spTgt spid="1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gtEl>
                                        <p:attrNameLst>
                                          <p:attrName>style.visibility</p:attrName>
                                        </p:attrNameLst>
                                      </p:cBhvr>
                                      <p:to>
                                        <p:strVal val="visible"/>
                                      </p:to>
                                    </p:set>
                                    <p:anim calcmode="lin" valueType="num">
                                      <p:cBhvr additive="base">
                                        <p:cTn id="11" dur="500" fill="hold"/>
                                        <p:tgtEl>
                                          <p:spTgt spid="3"/>
                                        </p:tgtEl>
                                        <p:attrNameLst>
                                          <p:attrName>ppt_x</p:attrName>
                                        </p:attrNameLst>
                                      </p:cBhvr>
                                      <p:tavLst>
                                        <p:tav tm="0">
                                          <p:val>
                                            <p:strVal val="#ppt_x"/>
                                          </p:val>
                                        </p:tav>
                                        <p:tav tm="100000">
                                          <p:val>
                                            <p:strVal val="#ppt_x"/>
                                          </p:val>
                                        </p:tav>
                                      </p:tavLst>
                                    </p:anim>
                                    <p:anim calcmode="lin" valueType="num">
                                      <p:cBhvr additive="base">
                                        <p:cTn id="12"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588B8B"/>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EAEDC5D-FC7F-0038-3D80-7C151F90FFCA}"/>
              </a:ext>
            </a:extLst>
          </p:cNvPr>
          <p:cNvSpPr>
            <a:spLocks noGrp="1"/>
          </p:cNvSpPr>
          <p:nvPr>
            <p:ph idx="1"/>
          </p:nvPr>
        </p:nvSpPr>
        <p:spPr>
          <a:xfrm>
            <a:off x="838200" y="1985962"/>
            <a:ext cx="10515600" cy="4351338"/>
          </a:xfrm>
        </p:spPr>
        <p:txBody>
          <a:bodyPr/>
          <a:lstStyle/>
          <a:p>
            <a:pPr marL="0" indent="0">
              <a:buNone/>
            </a:pPr>
            <a:r>
              <a:rPr lang="en-GB" sz="4800" dirty="0">
                <a:solidFill>
                  <a:schemeClr val="bg1"/>
                </a:solidFill>
                <a:latin typeface="Arial Nova Light" panose="020B0304020202020204" pitchFamily="34" charset="0"/>
              </a:rPr>
              <a:t>A pattern of </a:t>
            </a:r>
            <a:r>
              <a:rPr lang="en-GB" sz="5400" b="1" dirty="0">
                <a:solidFill>
                  <a:srgbClr val="F28F3B"/>
                </a:solidFill>
                <a:latin typeface="Arial Nova Light" panose="020B0304020202020204" pitchFamily="34" charset="0"/>
              </a:rPr>
              <a:t>unwanted</a:t>
            </a:r>
            <a:r>
              <a:rPr lang="en-GB" sz="4800" dirty="0">
                <a:solidFill>
                  <a:schemeClr val="bg1"/>
                </a:solidFill>
                <a:latin typeface="Arial Nova Light" panose="020B0304020202020204" pitchFamily="34" charset="0"/>
              </a:rPr>
              <a:t>, </a:t>
            </a:r>
            <a:r>
              <a:rPr lang="en-GB" sz="5400" b="1" dirty="0">
                <a:solidFill>
                  <a:srgbClr val="F28F3B"/>
                </a:solidFill>
                <a:latin typeface="Arial Nova Light" panose="020B0304020202020204" pitchFamily="34" charset="0"/>
              </a:rPr>
              <a:t>fixated</a:t>
            </a:r>
            <a:r>
              <a:rPr lang="en-GB" sz="4800" dirty="0">
                <a:solidFill>
                  <a:schemeClr val="bg1"/>
                </a:solidFill>
                <a:latin typeface="Arial Nova Light" panose="020B0304020202020204" pitchFamily="34" charset="0"/>
              </a:rPr>
              <a:t> and </a:t>
            </a:r>
            <a:r>
              <a:rPr lang="en-GB" sz="5400" b="1" dirty="0">
                <a:solidFill>
                  <a:srgbClr val="F28F3B"/>
                </a:solidFill>
                <a:latin typeface="Arial Nova Light" panose="020B0304020202020204" pitchFamily="34" charset="0"/>
              </a:rPr>
              <a:t>obsessive</a:t>
            </a:r>
            <a:r>
              <a:rPr lang="en-GB" sz="4800" dirty="0">
                <a:solidFill>
                  <a:schemeClr val="bg1"/>
                </a:solidFill>
                <a:latin typeface="Arial Nova Light" panose="020B0304020202020204" pitchFamily="34" charset="0"/>
              </a:rPr>
              <a:t> behaviour which is </a:t>
            </a:r>
            <a:r>
              <a:rPr lang="en-GB" sz="4800" u="sng" dirty="0">
                <a:solidFill>
                  <a:schemeClr val="bg1"/>
                </a:solidFill>
                <a:latin typeface="Arial Nova Light" panose="020B0304020202020204" pitchFamily="34" charset="0"/>
              </a:rPr>
              <a:t>intrusive</a:t>
            </a:r>
            <a:r>
              <a:rPr lang="en-GB" sz="4800" dirty="0">
                <a:solidFill>
                  <a:schemeClr val="bg1"/>
                </a:solidFill>
                <a:latin typeface="Arial Nova Light" panose="020B0304020202020204" pitchFamily="34" charset="0"/>
              </a:rPr>
              <a:t> and causes fear of violence or serious alarm or distress. </a:t>
            </a:r>
          </a:p>
          <a:p>
            <a:endParaRPr lang="en-GB" dirty="0"/>
          </a:p>
        </p:txBody>
      </p:sp>
      <p:sp>
        <p:nvSpPr>
          <p:cNvPr id="7" name="TextBox 6">
            <a:extLst>
              <a:ext uri="{FF2B5EF4-FFF2-40B4-BE49-F238E27FC236}">
                <a16:creationId xmlns:a16="http://schemas.microsoft.com/office/drawing/2014/main" id="{2EC09312-2A9A-E00E-A998-CAF4924A252A}"/>
              </a:ext>
            </a:extLst>
          </p:cNvPr>
          <p:cNvSpPr txBox="1"/>
          <p:nvPr/>
        </p:nvSpPr>
        <p:spPr>
          <a:xfrm>
            <a:off x="1155700" y="282863"/>
            <a:ext cx="8229600" cy="1323439"/>
          </a:xfrm>
          <a:prstGeom prst="rect">
            <a:avLst/>
          </a:prstGeom>
          <a:noFill/>
        </p:spPr>
        <p:txBody>
          <a:bodyPr wrap="square" rtlCol="0">
            <a:spAutoFit/>
          </a:bodyPr>
          <a:lstStyle/>
          <a:p>
            <a:r>
              <a:rPr lang="en-GB" sz="8000" b="1" dirty="0">
                <a:solidFill>
                  <a:srgbClr val="FFD5C2"/>
                </a:solidFill>
                <a:latin typeface="Arial Nova" panose="020B0504020202020204" pitchFamily="34" charset="0"/>
              </a:rPr>
              <a:t>STALKING IS…</a:t>
            </a:r>
          </a:p>
        </p:txBody>
      </p:sp>
      <p:sp>
        <p:nvSpPr>
          <p:cNvPr id="10" name="TextBox 9">
            <a:extLst>
              <a:ext uri="{FF2B5EF4-FFF2-40B4-BE49-F238E27FC236}">
                <a16:creationId xmlns:a16="http://schemas.microsoft.com/office/drawing/2014/main" id="{CF59847D-0CF3-9498-C0D8-287037097C8B}"/>
              </a:ext>
            </a:extLst>
          </p:cNvPr>
          <p:cNvSpPr txBox="1"/>
          <p:nvPr/>
        </p:nvSpPr>
        <p:spPr>
          <a:xfrm>
            <a:off x="0" y="1265058"/>
            <a:ext cx="673100" cy="2215991"/>
          </a:xfrm>
          <a:prstGeom prst="rect">
            <a:avLst/>
          </a:prstGeom>
          <a:noFill/>
        </p:spPr>
        <p:txBody>
          <a:bodyPr wrap="square" rtlCol="0">
            <a:spAutoFit/>
          </a:bodyPr>
          <a:lstStyle/>
          <a:p>
            <a:r>
              <a:rPr lang="en-GB" sz="13800" dirty="0">
                <a:solidFill>
                  <a:srgbClr val="F28F3B"/>
                </a:solidFill>
              </a:rPr>
              <a:t>“</a:t>
            </a:r>
          </a:p>
        </p:txBody>
      </p:sp>
      <p:sp>
        <p:nvSpPr>
          <p:cNvPr id="11" name="TextBox 10">
            <a:extLst>
              <a:ext uri="{FF2B5EF4-FFF2-40B4-BE49-F238E27FC236}">
                <a16:creationId xmlns:a16="http://schemas.microsoft.com/office/drawing/2014/main" id="{4F9E853A-E4F4-1D15-ED63-EBCA482D28A4}"/>
              </a:ext>
            </a:extLst>
          </p:cNvPr>
          <p:cNvSpPr txBox="1"/>
          <p:nvPr/>
        </p:nvSpPr>
        <p:spPr>
          <a:xfrm flipV="1">
            <a:off x="5759450" y="2852649"/>
            <a:ext cx="673100" cy="2215991"/>
          </a:xfrm>
          <a:prstGeom prst="rect">
            <a:avLst/>
          </a:prstGeom>
          <a:noFill/>
        </p:spPr>
        <p:txBody>
          <a:bodyPr wrap="square" rtlCol="0">
            <a:spAutoFit/>
          </a:bodyPr>
          <a:lstStyle/>
          <a:p>
            <a:r>
              <a:rPr lang="en-GB" sz="13800" dirty="0">
                <a:solidFill>
                  <a:srgbClr val="F28F3B"/>
                </a:solidFill>
              </a:rPr>
              <a:t>“</a:t>
            </a:r>
          </a:p>
        </p:txBody>
      </p:sp>
      <p:cxnSp>
        <p:nvCxnSpPr>
          <p:cNvPr id="13" name="Straight Connector 12">
            <a:extLst>
              <a:ext uri="{FF2B5EF4-FFF2-40B4-BE49-F238E27FC236}">
                <a16:creationId xmlns:a16="http://schemas.microsoft.com/office/drawing/2014/main" id="{DB74E22C-A1D8-07EF-9059-EE3F5636E5F4}"/>
              </a:ext>
            </a:extLst>
          </p:cNvPr>
          <p:cNvCxnSpPr/>
          <p:nvPr/>
        </p:nvCxnSpPr>
        <p:spPr>
          <a:xfrm>
            <a:off x="0" y="6096000"/>
            <a:ext cx="12192000" cy="0"/>
          </a:xfrm>
          <a:prstGeom prst="line">
            <a:avLst/>
          </a:prstGeom>
          <a:ln w="57150">
            <a:solidFill>
              <a:srgbClr val="C8553D"/>
            </a:solidFill>
          </a:ln>
        </p:spPr>
        <p:style>
          <a:lnRef idx="1">
            <a:schemeClr val="dk1"/>
          </a:lnRef>
          <a:fillRef idx="0">
            <a:schemeClr val="dk1"/>
          </a:fillRef>
          <a:effectRef idx="0">
            <a:schemeClr val="dk1"/>
          </a:effectRef>
          <a:fontRef idx="minor">
            <a:schemeClr val="tx1"/>
          </a:fontRef>
        </p:style>
      </p:cxnSp>
      <p:pic>
        <p:nvPicPr>
          <p:cNvPr id="18" name="Graphic 17" descr="Video camera with solid fill">
            <a:hlinkClick r:id="rId3"/>
            <a:extLst>
              <a:ext uri="{FF2B5EF4-FFF2-40B4-BE49-F238E27FC236}">
                <a16:creationId xmlns:a16="http://schemas.microsoft.com/office/drawing/2014/main" id="{332476DD-A20F-04FD-420B-3BFE306E3BD4}"/>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807200" y="4179640"/>
            <a:ext cx="1536700" cy="1536700"/>
          </a:xfrm>
          <a:prstGeom prst="rect">
            <a:avLst/>
          </a:prstGeom>
        </p:spPr>
      </p:pic>
    </p:spTree>
    <p:extLst>
      <p:ext uri="{BB962C8B-B14F-4D97-AF65-F5344CB8AC3E}">
        <p14:creationId xmlns:p14="http://schemas.microsoft.com/office/powerpoint/2010/main" val="34590046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504589-8589-5443-3DC3-33604404464E}"/>
            </a:ext>
          </a:extLst>
        </p:cNvPr>
        <p:cNvGrpSpPr/>
        <p:nvPr/>
      </p:nvGrpSpPr>
      <p:grpSpPr>
        <a:xfrm>
          <a:off x="0" y="0"/>
          <a:ext cx="0" cy="0"/>
          <a:chOff x="0" y="0"/>
          <a:chExt cx="0" cy="0"/>
        </a:xfrm>
      </p:grpSpPr>
      <p:sp>
        <p:nvSpPr>
          <p:cNvPr id="11" name="TextBox 10">
            <a:extLst>
              <a:ext uri="{FF2B5EF4-FFF2-40B4-BE49-F238E27FC236}">
                <a16:creationId xmlns:a16="http://schemas.microsoft.com/office/drawing/2014/main" id="{825BAE57-A2E6-39E8-3F58-A0666C459B63}"/>
              </a:ext>
            </a:extLst>
          </p:cNvPr>
          <p:cNvSpPr txBox="1"/>
          <p:nvPr/>
        </p:nvSpPr>
        <p:spPr>
          <a:xfrm>
            <a:off x="3048000" y="2214483"/>
            <a:ext cx="7366000" cy="1200329"/>
          </a:xfrm>
          <a:prstGeom prst="rect">
            <a:avLst/>
          </a:prstGeom>
          <a:noFill/>
        </p:spPr>
        <p:txBody>
          <a:bodyPr wrap="square">
            <a:spAutoFit/>
          </a:bodyPr>
          <a:lstStyle/>
          <a:p>
            <a:pPr algn="ctr"/>
            <a:r>
              <a:rPr lang="en-US" sz="7200" b="1" cap="none" spc="0" dirty="0">
                <a:ln w="6600">
                  <a:noFill/>
                  <a:prstDash val="solid"/>
                </a:ln>
                <a:solidFill>
                  <a:srgbClr val="FFC000"/>
                </a:solidFill>
                <a:effectLst>
                  <a:outerShdw dist="38100" dir="2700000" algn="tl" rotWithShape="0">
                    <a:schemeClr val="accent2"/>
                  </a:outerShdw>
                </a:effectLst>
                <a:latin typeface="Amasis MT Pro Black" panose="020F0502020204030204" pitchFamily="18" charset="0"/>
                <a:ea typeface="ADLaM Display" panose="020F0502020204030204" pitchFamily="2" charset="0"/>
                <a:cs typeface="ADLaM Display" panose="020F0502020204030204" pitchFamily="2" charset="0"/>
              </a:rPr>
              <a:t>BACKGROUND</a:t>
            </a:r>
          </a:p>
        </p:txBody>
      </p:sp>
      <p:grpSp>
        <p:nvGrpSpPr>
          <p:cNvPr id="8" name="Group 7">
            <a:extLst>
              <a:ext uri="{FF2B5EF4-FFF2-40B4-BE49-F238E27FC236}">
                <a16:creationId xmlns:a16="http://schemas.microsoft.com/office/drawing/2014/main" id="{75E7AF3C-64C7-FEC8-A54B-5F13ED2EEC5A}"/>
              </a:ext>
            </a:extLst>
          </p:cNvPr>
          <p:cNvGrpSpPr/>
          <p:nvPr/>
        </p:nvGrpSpPr>
        <p:grpSpPr>
          <a:xfrm>
            <a:off x="-307180" y="14189"/>
            <a:ext cx="3517146" cy="6858000"/>
            <a:chOff x="9141620" y="0"/>
            <a:chExt cx="3517146" cy="6858000"/>
          </a:xfrm>
        </p:grpSpPr>
        <p:grpSp>
          <p:nvGrpSpPr>
            <p:cNvPr id="12" name="Group 11">
              <a:extLst>
                <a:ext uri="{FF2B5EF4-FFF2-40B4-BE49-F238E27FC236}">
                  <a16:creationId xmlns:a16="http://schemas.microsoft.com/office/drawing/2014/main" id="{FEEA6D07-9444-82BF-9B20-D5908CEFEED5}"/>
                </a:ext>
              </a:extLst>
            </p:cNvPr>
            <p:cNvGrpSpPr/>
            <p:nvPr/>
          </p:nvGrpSpPr>
          <p:grpSpPr>
            <a:xfrm>
              <a:off x="9141620" y="0"/>
              <a:ext cx="3517146" cy="6858000"/>
              <a:chOff x="9156700" y="0"/>
              <a:chExt cx="3517146" cy="6858000"/>
            </a:xfrm>
          </p:grpSpPr>
          <p:sp>
            <p:nvSpPr>
              <p:cNvPr id="22" name="Rectangle 21">
                <a:extLst>
                  <a:ext uri="{FF2B5EF4-FFF2-40B4-BE49-F238E27FC236}">
                    <a16:creationId xmlns:a16="http://schemas.microsoft.com/office/drawing/2014/main" id="{A8C594C6-A770-9695-7C86-BC14A675D278}"/>
                  </a:ext>
                </a:extLst>
              </p:cNvPr>
              <p:cNvSpPr/>
              <p:nvPr/>
            </p:nvSpPr>
            <p:spPr>
              <a:xfrm>
                <a:off x="9156700" y="0"/>
                <a:ext cx="3035300" cy="6858000"/>
              </a:xfrm>
              <a:prstGeom prst="rect">
                <a:avLst/>
              </a:prstGeom>
              <a:solidFill>
                <a:srgbClr val="4682C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TextBox 24">
                <a:extLst>
                  <a:ext uri="{FF2B5EF4-FFF2-40B4-BE49-F238E27FC236}">
                    <a16:creationId xmlns:a16="http://schemas.microsoft.com/office/drawing/2014/main" id="{8D576D9F-AAF1-C1DA-7C37-143DB66F755D}"/>
                  </a:ext>
                </a:extLst>
              </p:cNvPr>
              <p:cNvSpPr txBox="1"/>
              <p:nvPr/>
            </p:nvSpPr>
            <p:spPr>
              <a:xfrm>
                <a:off x="9550400" y="3932028"/>
                <a:ext cx="2425700" cy="369332"/>
              </a:xfrm>
              <a:prstGeom prst="rect">
                <a:avLst/>
              </a:prstGeom>
              <a:noFill/>
            </p:spPr>
            <p:txBody>
              <a:bodyPr wrap="square" rtlCol="0">
                <a:spAutoFit/>
              </a:bodyPr>
              <a:lstStyle/>
              <a:p>
                <a:endParaRPr lang="en-GB" dirty="0">
                  <a:latin typeface="Arial Nova Light" panose="020B0304020202020204" pitchFamily="34" charset="0"/>
                </a:endParaRPr>
              </a:p>
            </p:txBody>
          </p:sp>
          <p:sp>
            <p:nvSpPr>
              <p:cNvPr id="26" name="Isosceles Triangle 25">
                <a:extLst>
                  <a:ext uri="{FF2B5EF4-FFF2-40B4-BE49-F238E27FC236}">
                    <a16:creationId xmlns:a16="http://schemas.microsoft.com/office/drawing/2014/main" id="{F76F1B18-996E-5E3A-A5F6-4AC5803FD5E6}"/>
                  </a:ext>
                </a:extLst>
              </p:cNvPr>
              <p:cNvSpPr/>
              <p:nvPr/>
            </p:nvSpPr>
            <p:spPr>
              <a:xfrm rot="5400000">
                <a:off x="11889711" y="892948"/>
                <a:ext cx="1072970" cy="495300"/>
              </a:xfrm>
              <a:prstGeom prst="triangle">
                <a:avLst/>
              </a:prstGeom>
              <a:solidFill>
                <a:srgbClr val="4682C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18" name="TextBox 17">
              <a:extLst>
                <a:ext uri="{FF2B5EF4-FFF2-40B4-BE49-F238E27FC236}">
                  <a16:creationId xmlns:a16="http://schemas.microsoft.com/office/drawing/2014/main" id="{DA09CE62-5B92-9CD8-353D-3C5DB4F534A1}"/>
                </a:ext>
              </a:extLst>
            </p:cNvPr>
            <p:cNvSpPr txBox="1"/>
            <p:nvPr/>
          </p:nvSpPr>
          <p:spPr>
            <a:xfrm>
              <a:off x="9344881" y="3654569"/>
              <a:ext cx="2377322" cy="3139321"/>
            </a:xfrm>
            <a:prstGeom prst="rect">
              <a:avLst/>
            </a:prstGeom>
            <a:noFill/>
          </p:spPr>
          <p:txBody>
            <a:bodyPr wrap="square" rtlCol="0">
              <a:spAutoFit/>
            </a:bodyPr>
            <a:lstStyle/>
            <a:p>
              <a:r>
                <a:rPr lang="en-GB" dirty="0">
                  <a:solidFill>
                    <a:srgbClr val="FFFFFF"/>
                  </a:solidFill>
                  <a:latin typeface="Arial Nova Light" panose="020B0304020202020204" pitchFamily="34" charset="0"/>
                </a:rPr>
                <a:t>Approx 1 in 5 women and 1 in 10 men are stalked, on average a victim is stalked between 6mo to 2yrs. However, there are cases whereby someone has been targeted for up to 43 years.</a:t>
              </a:r>
            </a:p>
            <a:p>
              <a:endParaRPr lang="en-GB" dirty="0"/>
            </a:p>
          </p:txBody>
        </p:sp>
        <p:pic>
          <p:nvPicPr>
            <p:cNvPr id="19" name="Graphic 18" descr="Alarm clock with solid fill">
              <a:extLst>
                <a:ext uri="{FF2B5EF4-FFF2-40B4-BE49-F238E27FC236}">
                  <a16:creationId xmlns:a16="http://schemas.microsoft.com/office/drawing/2014/main" id="{D0AA1631-F90A-B81C-F05F-7DA5C29BC1B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148183" y="1300744"/>
              <a:ext cx="1022377" cy="1022377"/>
            </a:xfrm>
            <a:prstGeom prst="rect">
              <a:avLst/>
            </a:prstGeom>
          </p:spPr>
        </p:pic>
      </p:grpSp>
      <p:grpSp>
        <p:nvGrpSpPr>
          <p:cNvPr id="27" name="Group 26">
            <a:extLst>
              <a:ext uri="{FF2B5EF4-FFF2-40B4-BE49-F238E27FC236}">
                <a16:creationId xmlns:a16="http://schemas.microsoft.com/office/drawing/2014/main" id="{E4D5BDA7-B502-BA78-3BB5-85ABCA915BB2}"/>
              </a:ext>
            </a:extLst>
          </p:cNvPr>
          <p:cNvGrpSpPr/>
          <p:nvPr/>
        </p:nvGrpSpPr>
        <p:grpSpPr>
          <a:xfrm>
            <a:off x="-552480" y="0"/>
            <a:ext cx="3512446" cy="6858000"/>
            <a:chOff x="6108843" y="-460"/>
            <a:chExt cx="3512446" cy="6858000"/>
          </a:xfrm>
        </p:grpSpPr>
        <p:grpSp>
          <p:nvGrpSpPr>
            <p:cNvPr id="28" name="Group 27">
              <a:extLst>
                <a:ext uri="{FF2B5EF4-FFF2-40B4-BE49-F238E27FC236}">
                  <a16:creationId xmlns:a16="http://schemas.microsoft.com/office/drawing/2014/main" id="{0712672F-4ED8-DB8D-EB4B-3508C1502928}"/>
                </a:ext>
              </a:extLst>
            </p:cNvPr>
            <p:cNvGrpSpPr/>
            <p:nvPr/>
          </p:nvGrpSpPr>
          <p:grpSpPr>
            <a:xfrm>
              <a:off x="6108843" y="-460"/>
              <a:ext cx="3512446" cy="6858000"/>
              <a:chOff x="6129276" y="0"/>
              <a:chExt cx="3512446" cy="6858000"/>
            </a:xfrm>
          </p:grpSpPr>
          <p:sp>
            <p:nvSpPr>
              <p:cNvPr id="33" name="Rectangle 32">
                <a:extLst>
                  <a:ext uri="{FF2B5EF4-FFF2-40B4-BE49-F238E27FC236}">
                    <a16:creationId xmlns:a16="http://schemas.microsoft.com/office/drawing/2014/main" id="{C7B4C0A1-FCC3-E380-A674-F59F200A2575}"/>
                  </a:ext>
                </a:extLst>
              </p:cNvPr>
              <p:cNvSpPr/>
              <p:nvPr/>
            </p:nvSpPr>
            <p:spPr>
              <a:xfrm>
                <a:off x="6129276" y="0"/>
                <a:ext cx="3035300" cy="6858000"/>
              </a:xfrm>
              <a:prstGeom prst="rect">
                <a:avLst/>
              </a:prstGeom>
              <a:solidFill>
                <a:srgbClr val="336DB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5" name="Group 34">
                <a:extLst>
                  <a:ext uri="{FF2B5EF4-FFF2-40B4-BE49-F238E27FC236}">
                    <a16:creationId xmlns:a16="http://schemas.microsoft.com/office/drawing/2014/main" id="{BBE41EA0-5A7D-9158-D079-E1A67368C83A}"/>
                  </a:ext>
                </a:extLst>
              </p:cNvPr>
              <p:cNvGrpSpPr/>
              <p:nvPr/>
            </p:nvGrpSpPr>
            <p:grpSpPr>
              <a:xfrm>
                <a:off x="6525459" y="649764"/>
                <a:ext cx="3116263" cy="5867587"/>
                <a:chOff x="6525459" y="649764"/>
                <a:chExt cx="3116263" cy="5867587"/>
              </a:xfrm>
            </p:grpSpPr>
            <p:sp>
              <p:nvSpPr>
                <p:cNvPr id="36" name="TextBox 35">
                  <a:extLst>
                    <a:ext uri="{FF2B5EF4-FFF2-40B4-BE49-F238E27FC236}">
                      <a16:creationId xmlns:a16="http://schemas.microsoft.com/office/drawing/2014/main" id="{AE23D715-0891-0879-AA98-17B3A8606482}"/>
                    </a:ext>
                  </a:extLst>
                </p:cNvPr>
                <p:cNvSpPr txBox="1"/>
                <p:nvPr/>
              </p:nvSpPr>
              <p:spPr>
                <a:xfrm>
                  <a:off x="6525459" y="3655029"/>
                  <a:ext cx="2184400" cy="2862322"/>
                </a:xfrm>
                <a:prstGeom prst="rect">
                  <a:avLst/>
                </a:prstGeom>
                <a:noFill/>
              </p:spPr>
              <p:txBody>
                <a:bodyPr wrap="square" rtlCol="0">
                  <a:spAutoFit/>
                </a:bodyPr>
                <a:lstStyle/>
                <a:p>
                  <a:r>
                    <a:rPr lang="en-GB" dirty="0">
                      <a:solidFill>
                        <a:schemeClr val="bg1"/>
                      </a:solidFill>
                      <a:latin typeface="Arial Nova Light" panose="020B0304020202020204" pitchFamily="34" charset="0"/>
                    </a:rPr>
                    <a:t>Of those reports only 6.6% resulted in a charge and 1.4% in conviction. These low rates of reporting, charge and conviction potentially leave victims without protection. </a:t>
                  </a:r>
                </a:p>
              </p:txBody>
            </p:sp>
            <p:sp>
              <p:nvSpPr>
                <p:cNvPr id="37" name="Isosceles Triangle 36">
                  <a:extLst>
                    <a:ext uri="{FF2B5EF4-FFF2-40B4-BE49-F238E27FC236}">
                      <a16:creationId xmlns:a16="http://schemas.microsoft.com/office/drawing/2014/main" id="{5C1CBB77-4DD0-930F-F760-96EFBC03A6D3}"/>
                    </a:ext>
                  </a:extLst>
                </p:cNvPr>
                <p:cNvSpPr/>
                <p:nvPr/>
              </p:nvSpPr>
              <p:spPr>
                <a:xfrm rot="5400000">
                  <a:off x="8857587" y="938599"/>
                  <a:ext cx="1072970" cy="495300"/>
                </a:xfrm>
                <a:prstGeom prst="triangle">
                  <a:avLst/>
                </a:prstGeom>
                <a:solidFill>
                  <a:srgbClr val="336DB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pic>
          <p:nvPicPr>
            <p:cNvPr id="29" name="Graphic 28" descr="Judge female with solid fill">
              <a:extLst>
                <a:ext uri="{FF2B5EF4-FFF2-40B4-BE49-F238E27FC236}">
                  <a16:creationId xmlns:a16="http://schemas.microsoft.com/office/drawing/2014/main" id="{6E0671BE-1CC2-8471-9C15-A4CD7C2E7531}"/>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7061138" y="1283551"/>
              <a:ext cx="1072970" cy="1072970"/>
            </a:xfrm>
            <a:prstGeom prst="rect">
              <a:avLst/>
            </a:prstGeom>
          </p:spPr>
        </p:pic>
      </p:grpSp>
      <p:grpSp>
        <p:nvGrpSpPr>
          <p:cNvPr id="38" name="Group 37">
            <a:extLst>
              <a:ext uri="{FF2B5EF4-FFF2-40B4-BE49-F238E27FC236}">
                <a16:creationId xmlns:a16="http://schemas.microsoft.com/office/drawing/2014/main" id="{BFEF77C6-5F00-78B1-A4B1-CAF5453B2076}"/>
              </a:ext>
            </a:extLst>
          </p:cNvPr>
          <p:cNvGrpSpPr/>
          <p:nvPr/>
        </p:nvGrpSpPr>
        <p:grpSpPr>
          <a:xfrm>
            <a:off x="-792090" y="28838"/>
            <a:ext cx="3520210" cy="6857540"/>
            <a:chOff x="3088734" y="460"/>
            <a:chExt cx="3520210" cy="6857540"/>
          </a:xfrm>
        </p:grpSpPr>
        <p:grpSp>
          <p:nvGrpSpPr>
            <p:cNvPr id="39" name="Group 38">
              <a:extLst>
                <a:ext uri="{FF2B5EF4-FFF2-40B4-BE49-F238E27FC236}">
                  <a16:creationId xmlns:a16="http://schemas.microsoft.com/office/drawing/2014/main" id="{9CB0BF7D-BDCF-497E-AC2F-D3D14287F0FF}"/>
                </a:ext>
              </a:extLst>
            </p:cNvPr>
            <p:cNvGrpSpPr/>
            <p:nvPr/>
          </p:nvGrpSpPr>
          <p:grpSpPr>
            <a:xfrm>
              <a:off x="3088734" y="460"/>
              <a:ext cx="3520210" cy="6857540"/>
              <a:chOff x="3096490" y="460"/>
              <a:chExt cx="3520210" cy="6857540"/>
            </a:xfrm>
          </p:grpSpPr>
          <p:sp>
            <p:nvSpPr>
              <p:cNvPr id="41" name="Rectangle 40">
                <a:extLst>
                  <a:ext uri="{FF2B5EF4-FFF2-40B4-BE49-F238E27FC236}">
                    <a16:creationId xmlns:a16="http://schemas.microsoft.com/office/drawing/2014/main" id="{57B78C5F-7E8C-2DCE-05EA-595A1375B1E9}"/>
                  </a:ext>
                </a:extLst>
              </p:cNvPr>
              <p:cNvSpPr/>
              <p:nvPr/>
            </p:nvSpPr>
            <p:spPr>
              <a:xfrm>
                <a:off x="3096490" y="460"/>
                <a:ext cx="3035096" cy="6857540"/>
              </a:xfrm>
              <a:prstGeom prst="rect">
                <a:avLst/>
              </a:prstGeom>
              <a:solidFill>
                <a:srgbClr val="234B7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2" name="Isosceles Triangle 41">
                <a:extLst>
                  <a:ext uri="{FF2B5EF4-FFF2-40B4-BE49-F238E27FC236}">
                    <a16:creationId xmlns:a16="http://schemas.microsoft.com/office/drawing/2014/main" id="{CF0181D5-A3E1-53CC-92B2-1D15BAE3D4BC}"/>
                  </a:ext>
                </a:extLst>
              </p:cNvPr>
              <p:cNvSpPr/>
              <p:nvPr/>
            </p:nvSpPr>
            <p:spPr>
              <a:xfrm rot="5400000">
                <a:off x="5832565" y="906483"/>
                <a:ext cx="1072970" cy="495300"/>
              </a:xfrm>
              <a:prstGeom prst="triangle">
                <a:avLst/>
              </a:prstGeom>
              <a:solidFill>
                <a:srgbClr val="234B7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3" name="TextBox 42">
                <a:extLst>
                  <a:ext uri="{FF2B5EF4-FFF2-40B4-BE49-F238E27FC236}">
                    <a16:creationId xmlns:a16="http://schemas.microsoft.com/office/drawing/2014/main" id="{352B80B4-5A14-4AA9-AF44-9BF481B999D0}"/>
                  </a:ext>
                </a:extLst>
              </p:cNvPr>
              <p:cNvSpPr txBox="1"/>
              <p:nvPr/>
            </p:nvSpPr>
            <p:spPr>
              <a:xfrm>
                <a:off x="3553659" y="3822589"/>
                <a:ext cx="2120758" cy="2031189"/>
              </a:xfrm>
              <a:prstGeom prst="rect">
                <a:avLst/>
              </a:prstGeom>
              <a:noFill/>
            </p:spPr>
            <p:txBody>
              <a:bodyPr wrap="square" rtlCol="0">
                <a:spAutoFit/>
              </a:bodyPr>
              <a:lstStyle/>
              <a:p>
                <a:r>
                  <a:rPr lang="en-GB" sz="1800" dirty="0">
                    <a:solidFill>
                      <a:schemeClr val="bg1"/>
                    </a:solidFill>
                    <a:latin typeface="Arial Nova Light" panose="020B0304020202020204" pitchFamily="34" charset="0"/>
                  </a:rPr>
                  <a:t>In 2022 this however only translated to </a:t>
                </a:r>
                <a:r>
                  <a:rPr lang="en-GB" sz="1800" dirty="0">
                    <a:solidFill>
                      <a:schemeClr val="bg1"/>
                    </a:solidFill>
                    <a:effectLst/>
                    <a:latin typeface="Arial Nova Light" panose="020B0304020202020204" pitchFamily="34" charset="0"/>
                    <a:ea typeface="Calibri" panose="020F0502020204030204" pitchFamily="34" charset="0"/>
                    <a:cs typeface="Times New Roman" panose="02020603050405020304" pitchFamily="18" charset="0"/>
                  </a:rPr>
                  <a:t>117,672  reports of stalking made to the Police. </a:t>
                </a:r>
                <a:endParaRPr lang="en-GB" sz="1800" dirty="0">
                  <a:solidFill>
                    <a:schemeClr val="bg1"/>
                  </a:solidFill>
                  <a:latin typeface="Arial Nova Light" panose="020B0304020202020204" pitchFamily="34" charset="0"/>
                </a:endParaRPr>
              </a:p>
              <a:p>
                <a:endParaRPr lang="en-GB" dirty="0"/>
              </a:p>
            </p:txBody>
          </p:sp>
        </p:grpSp>
        <p:pic>
          <p:nvPicPr>
            <p:cNvPr id="40" name="Graphic 39" descr="Police female with solid fill">
              <a:extLst>
                <a:ext uri="{FF2B5EF4-FFF2-40B4-BE49-F238E27FC236}">
                  <a16:creationId xmlns:a16="http://schemas.microsoft.com/office/drawing/2014/main" id="{4EDDDCD1-7D3F-5421-4165-30BD74754F65}"/>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4005175" y="1283551"/>
              <a:ext cx="1039570" cy="1039570"/>
            </a:xfrm>
            <a:prstGeom prst="rect">
              <a:avLst/>
            </a:prstGeom>
          </p:spPr>
        </p:pic>
      </p:grpSp>
      <p:grpSp>
        <p:nvGrpSpPr>
          <p:cNvPr id="44" name="Group 43">
            <a:extLst>
              <a:ext uri="{FF2B5EF4-FFF2-40B4-BE49-F238E27FC236}">
                <a16:creationId xmlns:a16="http://schemas.microsoft.com/office/drawing/2014/main" id="{82D47CA2-A9F1-4E47-FEFD-1D46E1BBE652}"/>
              </a:ext>
            </a:extLst>
          </p:cNvPr>
          <p:cNvGrpSpPr/>
          <p:nvPr/>
        </p:nvGrpSpPr>
        <p:grpSpPr>
          <a:xfrm>
            <a:off x="-1092504" y="0"/>
            <a:ext cx="3543300" cy="6858000"/>
            <a:chOff x="2634" y="0"/>
            <a:chExt cx="3543300" cy="6858000"/>
          </a:xfrm>
        </p:grpSpPr>
        <p:grpSp>
          <p:nvGrpSpPr>
            <p:cNvPr id="45" name="Group 44">
              <a:extLst>
                <a:ext uri="{FF2B5EF4-FFF2-40B4-BE49-F238E27FC236}">
                  <a16:creationId xmlns:a16="http://schemas.microsoft.com/office/drawing/2014/main" id="{BCB5F223-E93F-8B83-11AD-6CD280F96F9B}"/>
                </a:ext>
              </a:extLst>
            </p:cNvPr>
            <p:cNvGrpSpPr/>
            <p:nvPr/>
          </p:nvGrpSpPr>
          <p:grpSpPr>
            <a:xfrm>
              <a:off x="2634" y="0"/>
              <a:ext cx="3543300" cy="6858000"/>
              <a:chOff x="10359" y="0"/>
              <a:chExt cx="3543300" cy="6858000"/>
            </a:xfrm>
          </p:grpSpPr>
          <p:sp>
            <p:nvSpPr>
              <p:cNvPr id="47" name="Rectangle 46">
                <a:extLst>
                  <a:ext uri="{FF2B5EF4-FFF2-40B4-BE49-F238E27FC236}">
                    <a16:creationId xmlns:a16="http://schemas.microsoft.com/office/drawing/2014/main" id="{0CA0DB4C-9C25-7429-84B1-489AF362B353}"/>
                  </a:ext>
                </a:extLst>
              </p:cNvPr>
              <p:cNvSpPr/>
              <p:nvPr/>
            </p:nvSpPr>
            <p:spPr>
              <a:xfrm>
                <a:off x="10359" y="0"/>
                <a:ext cx="3086100" cy="6858000"/>
              </a:xfrm>
              <a:prstGeom prst="rect">
                <a:avLst/>
              </a:prstGeom>
              <a:solidFill>
                <a:srgbClr val="152D4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latin typeface="Arial Nova" panose="020B0504020202020204" pitchFamily="34" charset="0"/>
                </a:endParaRPr>
              </a:p>
            </p:txBody>
          </p:sp>
          <p:sp>
            <p:nvSpPr>
              <p:cNvPr id="48" name="TextBox 47">
                <a:extLst>
                  <a:ext uri="{FF2B5EF4-FFF2-40B4-BE49-F238E27FC236}">
                    <a16:creationId xmlns:a16="http://schemas.microsoft.com/office/drawing/2014/main" id="{85B13B7D-67A0-A585-DE67-CF1150C155DB}"/>
                  </a:ext>
                </a:extLst>
              </p:cNvPr>
              <p:cNvSpPr txBox="1"/>
              <p:nvPr/>
            </p:nvSpPr>
            <p:spPr>
              <a:xfrm>
                <a:off x="334209" y="3808918"/>
                <a:ext cx="2413000" cy="2554545"/>
              </a:xfrm>
              <a:prstGeom prst="rect">
                <a:avLst/>
              </a:prstGeom>
              <a:noFill/>
            </p:spPr>
            <p:txBody>
              <a:bodyPr wrap="square" rtlCol="0">
                <a:spAutoFit/>
              </a:bodyPr>
              <a:lstStyle/>
              <a:p>
                <a:r>
                  <a:rPr lang="en-GB" sz="2000" dirty="0">
                    <a:solidFill>
                      <a:schemeClr val="bg1"/>
                    </a:solidFill>
                    <a:latin typeface="Arial Nova Light" panose="020B0304020202020204" pitchFamily="34" charset="0"/>
                  </a:rPr>
                  <a:t>The Crime Survey for England and Wales estimates that in the year 2022-2023 there were potentially 1.6 to 1.8 million victims of stalking. </a:t>
                </a:r>
              </a:p>
            </p:txBody>
          </p:sp>
          <p:sp>
            <p:nvSpPr>
              <p:cNvPr id="49" name="Isosceles Triangle 48">
                <a:extLst>
                  <a:ext uri="{FF2B5EF4-FFF2-40B4-BE49-F238E27FC236}">
                    <a16:creationId xmlns:a16="http://schemas.microsoft.com/office/drawing/2014/main" id="{0290D752-5B47-8892-E9DF-9297D6820D5A}"/>
                  </a:ext>
                </a:extLst>
              </p:cNvPr>
              <p:cNvSpPr/>
              <p:nvPr/>
            </p:nvSpPr>
            <p:spPr>
              <a:xfrm rot="5400000">
                <a:off x="2769524" y="938599"/>
                <a:ext cx="1072970" cy="495300"/>
              </a:xfrm>
              <a:prstGeom prst="triangle">
                <a:avLst/>
              </a:prstGeom>
              <a:solidFill>
                <a:srgbClr val="152D4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rgbClr val="152D49"/>
                  </a:solidFill>
                </a:endParaRPr>
              </a:p>
            </p:txBody>
          </p:sp>
        </p:grpSp>
        <p:pic>
          <p:nvPicPr>
            <p:cNvPr id="46" name="Graphic 45" descr="Business Growth with solid fill">
              <a:extLst>
                <a:ext uri="{FF2B5EF4-FFF2-40B4-BE49-F238E27FC236}">
                  <a16:creationId xmlns:a16="http://schemas.microsoft.com/office/drawing/2014/main" id="{B4A851EB-0650-375B-7A11-261EBD95F18A}"/>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983532" y="1300744"/>
              <a:ext cx="1022377" cy="1022377"/>
            </a:xfrm>
            <a:prstGeom prst="rect">
              <a:avLst/>
            </a:prstGeom>
          </p:spPr>
        </p:pic>
      </p:grpSp>
    </p:spTree>
    <p:extLst>
      <p:ext uri="{BB962C8B-B14F-4D97-AF65-F5344CB8AC3E}">
        <p14:creationId xmlns:p14="http://schemas.microsoft.com/office/powerpoint/2010/main" val="310531838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ECF458-019E-13FD-FBB1-0D595AF21A24}"/>
            </a:ext>
          </a:extLst>
        </p:cNvPr>
        <p:cNvGrpSpPr/>
        <p:nvPr/>
      </p:nvGrpSpPr>
      <p:grpSpPr>
        <a:xfrm>
          <a:off x="0" y="0"/>
          <a:ext cx="0" cy="0"/>
          <a:chOff x="0" y="0"/>
          <a:chExt cx="0" cy="0"/>
        </a:xfrm>
      </p:grpSpPr>
      <p:grpSp>
        <p:nvGrpSpPr>
          <p:cNvPr id="35" name="Group 34">
            <a:extLst>
              <a:ext uri="{FF2B5EF4-FFF2-40B4-BE49-F238E27FC236}">
                <a16:creationId xmlns:a16="http://schemas.microsoft.com/office/drawing/2014/main" id="{12786034-A239-CDBB-22A0-C1C92023BFF4}"/>
              </a:ext>
            </a:extLst>
          </p:cNvPr>
          <p:cNvGrpSpPr/>
          <p:nvPr/>
        </p:nvGrpSpPr>
        <p:grpSpPr>
          <a:xfrm>
            <a:off x="9141620" y="0"/>
            <a:ext cx="3517146" cy="6858000"/>
            <a:chOff x="9141620" y="0"/>
            <a:chExt cx="3517146" cy="6858000"/>
          </a:xfrm>
        </p:grpSpPr>
        <p:grpSp>
          <p:nvGrpSpPr>
            <p:cNvPr id="10" name="Group 9">
              <a:extLst>
                <a:ext uri="{FF2B5EF4-FFF2-40B4-BE49-F238E27FC236}">
                  <a16:creationId xmlns:a16="http://schemas.microsoft.com/office/drawing/2014/main" id="{72CD8063-3850-7174-3AC1-FAC3029FC42F}"/>
                </a:ext>
              </a:extLst>
            </p:cNvPr>
            <p:cNvGrpSpPr/>
            <p:nvPr/>
          </p:nvGrpSpPr>
          <p:grpSpPr>
            <a:xfrm>
              <a:off x="9141620" y="0"/>
              <a:ext cx="3517146" cy="6858000"/>
              <a:chOff x="9156700" y="0"/>
              <a:chExt cx="3517146" cy="6858000"/>
            </a:xfrm>
          </p:grpSpPr>
          <p:sp>
            <p:nvSpPr>
              <p:cNvPr id="14" name="Rectangle 13">
                <a:extLst>
                  <a:ext uri="{FF2B5EF4-FFF2-40B4-BE49-F238E27FC236}">
                    <a16:creationId xmlns:a16="http://schemas.microsoft.com/office/drawing/2014/main" id="{E6931E69-9571-3A9C-4464-E9FA37594F4E}"/>
                  </a:ext>
                </a:extLst>
              </p:cNvPr>
              <p:cNvSpPr/>
              <p:nvPr/>
            </p:nvSpPr>
            <p:spPr>
              <a:xfrm>
                <a:off x="9156700" y="0"/>
                <a:ext cx="3035300" cy="6858000"/>
              </a:xfrm>
              <a:prstGeom prst="rect">
                <a:avLst/>
              </a:prstGeom>
              <a:solidFill>
                <a:srgbClr val="4682C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a:extLst>
                  <a:ext uri="{FF2B5EF4-FFF2-40B4-BE49-F238E27FC236}">
                    <a16:creationId xmlns:a16="http://schemas.microsoft.com/office/drawing/2014/main" id="{B27690FF-5497-4034-53E3-6256E219707D}"/>
                  </a:ext>
                </a:extLst>
              </p:cNvPr>
              <p:cNvSpPr txBox="1"/>
              <p:nvPr/>
            </p:nvSpPr>
            <p:spPr>
              <a:xfrm>
                <a:off x="9550400" y="3932028"/>
                <a:ext cx="2425700" cy="369332"/>
              </a:xfrm>
              <a:prstGeom prst="rect">
                <a:avLst/>
              </a:prstGeom>
              <a:noFill/>
            </p:spPr>
            <p:txBody>
              <a:bodyPr wrap="square" rtlCol="0">
                <a:spAutoFit/>
              </a:bodyPr>
              <a:lstStyle/>
              <a:p>
                <a:endParaRPr lang="en-GB" dirty="0">
                  <a:latin typeface="Arial Nova Light" panose="020B0304020202020204" pitchFamily="34" charset="0"/>
                </a:endParaRPr>
              </a:p>
            </p:txBody>
          </p:sp>
          <p:sp>
            <p:nvSpPr>
              <p:cNvPr id="3" name="Isosceles Triangle 2">
                <a:extLst>
                  <a:ext uri="{FF2B5EF4-FFF2-40B4-BE49-F238E27FC236}">
                    <a16:creationId xmlns:a16="http://schemas.microsoft.com/office/drawing/2014/main" id="{28DA0A65-3816-B138-4647-CC51B5640F4F}"/>
                  </a:ext>
                </a:extLst>
              </p:cNvPr>
              <p:cNvSpPr/>
              <p:nvPr/>
            </p:nvSpPr>
            <p:spPr>
              <a:xfrm rot="5400000">
                <a:off x="11889711" y="892948"/>
                <a:ext cx="1072970" cy="495300"/>
              </a:xfrm>
              <a:prstGeom prst="triangle">
                <a:avLst/>
              </a:prstGeom>
              <a:solidFill>
                <a:srgbClr val="4682C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25" name="TextBox 24">
              <a:extLst>
                <a:ext uri="{FF2B5EF4-FFF2-40B4-BE49-F238E27FC236}">
                  <a16:creationId xmlns:a16="http://schemas.microsoft.com/office/drawing/2014/main" id="{598157A4-0E28-8FD8-A3A3-81F092C8CD83}"/>
                </a:ext>
              </a:extLst>
            </p:cNvPr>
            <p:cNvSpPr txBox="1"/>
            <p:nvPr/>
          </p:nvSpPr>
          <p:spPr>
            <a:xfrm>
              <a:off x="9344881" y="3654569"/>
              <a:ext cx="2377322" cy="3139321"/>
            </a:xfrm>
            <a:prstGeom prst="rect">
              <a:avLst/>
            </a:prstGeom>
            <a:noFill/>
          </p:spPr>
          <p:txBody>
            <a:bodyPr wrap="square" rtlCol="0">
              <a:spAutoFit/>
            </a:bodyPr>
            <a:lstStyle/>
            <a:p>
              <a:r>
                <a:rPr lang="en-GB" dirty="0">
                  <a:solidFill>
                    <a:srgbClr val="FFFFFF"/>
                  </a:solidFill>
                  <a:latin typeface="Arial Nova Light" panose="020B0304020202020204" pitchFamily="34" charset="0"/>
                </a:rPr>
                <a:t>Approx 1 in 5 women and 1 in 10 men are stalked, on average a victim is stalked between 6mo to 2yrs. However, there are cases whereby someone has been targeted for up to 43 years.</a:t>
              </a:r>
            </a:p>
            <a:p>
              <a:endParaRPr lang="en-GB" dirty="0"/>
            </a:p>
          </p:txBody>
        </p:sp>
        <p:pic>
          <p:nvPicPr>
            <p:cNvPr id="27" name="Graphic 26" descr="Alarm clock with solid fill">
              <a:extLst>
                <a:ext uri="{FF2B5EF4-FFF2-40B4-BE49-F238E27FC236}">
                  <a16:creationId xmlns:a16="http://schemas.microsoft.com/office/drawing/2014/main" id="{675CC786-715B-55AF-12EB-7B24952DC41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148183" y="1300744"/>
              <a:ext cx="1022377" cy="1022377"/>
            </a:xfrm>
            <a:prstGeom prst="rect">
              <a:avLst/>
            </a:prstGeom>
          </p:spPr>
        </p:pic>
      </p:grpSp>
      <p:grpSp>
        <p:nvGrpSpPr>
          <p:cNvPr id="36" name="Group 35">
            <a:extLst>
              <a:ext uri="{FF2B5EF4-FFF2-40B4-BE49-F238E27FC236}">
                <a16:creationId xmlns:a16="http://schemas.microsoft.com/office/drawing/2014/main" id="{DE7E9AAD-5D3A-19F2-0752-0403362840B7}"/>
              </a:ext>
            </a:extLst>
          </p:cNvPr>
          <p:cNvGrpSpPr/>
          <p:nvPr/>
        </p:nvGrpSpPr>
        <p:grpSpPr>
          <a:xfrm>
            <a:off x="6108843" y="-460"/>
            <a:ext cx="3512446" cy="6858000"/>
            <a:chOff x="6108843" y="-460"/>
            <a:chExt cx="3512446" cy="6858000"/>
          </a:xfrm>
        </p:grpSpPr>
        <p:grpSp>
          <p:nvGrpSpPr>
            <p:cNvPr id="13" name="Group 12">
              <a:extLst>
                <a:ext uri="{FF2B5EF4-FFF2-40B4-BE49-F238E27FC236}">
                  <a16:creationId xmlns:a16="http://schemas.microsoft.com/office/drawing/2014/main" id="{7FA51B8F-7C0A-DFD5-4E44-EA87D510638F}"/>
                </a:ext>
              </a:extLst>
            </p:cNvPr>
            <p:cNvGrpSpPr/>
            <p:nvPr/>
          </p:nvGrpSpPr>
          <p:grpSpPr>
            <a:xfrm>
              <a:off x="6108843" y="-460"/>
              <a:ext cx="3512446" cy="6858000"/>
              <a:chOff x="6129276" y="0"/>
              <a:chExt cx="3512446" cy="6858000"/>
            </a:xfrm>
          </p:grpSpPr>
          <p:sp>
            <p:nvSpPr>
              <p:cNvPr id="15" name="Rectangle 14">
                <a:extLst>
                  <a:ext uri="{FF2B5EF4-FFF2-40B4-BE49-F238E27FC236}">
                    <a16:creationId xmlns:a16="http://schemas.microsoft.com/office/drawing/2014/main" id="{E59ECF54-C03B-5565-00B7-6FF5B5E8F04D}"/>
                  </a:ext>
                </a:extLst>
              </p:cNvPr>
              <p:cNvSpPr/>
              <p:nvPr/>
            </p:nvSpPr>
            <p:spPr>
              <a:xfrm>
                <a:off x="6129276" y="0"/>
                <a:ext cx="3035300" cy="6858000"/>
              </a:xfrm>
              <a:prstGeom prst="rect">
                <a:avLst/>
              </a:prstGeom>
              <a:solidFill>
                <a:srgbClr val="336DB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9" name="Group 8">
                <a:extLst>
                  <a:ext uri="{FF2B5EF4-FFF2-40B4-BE49-F238E27FC236}">
                    <a16:creationId xmlns:a16="http://schemas.microsoft.com/office/drawing/2014/main" id="{EF9C1895-1C44-0DF8-3471-65C297B2D247}"/>
                  </a:ext>
                </a:extLst>
              </p:cNvPr>
              <p:cNvGrpSpPr/>
              <p:nvPr/>
            </p:nvGrpSpPr>
            <p:grpSpPr>
              <a:xfrm>
                <a:off x="6525459" y="649764"/>
                <a:ext cx="3116263" cy="5867587"/>
                <a:chOff x="6525459" y="649764"/>
                <a:chExt cx="3116263" cy="5867587"/>
              </a:xfrm>
            </p:grpSpPr>
            <p:sp>
              <p:nvSpPr>
                <p:cNvPr id="20" name="TextBox 19">
                  <a:extLst>
                    <a:ext uri="{FF2B5EF4-FFF2-40B4-BE49-F238E27FC236}">
                      <a16:creationId xmlns:a16="http://schemas.microsoft.com/office/drawing/2014/main" id="{9FCE5F4D-62B4-5C40-8580-6A9766CF2E7F}"/>
                    </a:ext>
                  </a:extLst>
                </p:cNvPr>
                <p:cNvSpPr txBox="1"/>
                <p:nvPr/>
              </p:nvSpPr>
              <p:spPr>
                <a:xfrm>
                  <a:off x="6525459" y="3655029"/>
                  <a:ext cx="2184400" cy="2862322"/>
                </a:xfrm>
                <a:prstGeom prst="rect">
                  <a:avLst/>
                </a:prstGeom>
                <a:noFill/>
              </p:spPr>
              <p:txBody>
                <a:bodyPr wrap="square" rtlCol="0">
                  <a:spAutoFit/>
                </a:bodyPr>
                <a:lstStyle/>
                <a:p>
                  <a:r>
                    <a:rPr lang="en-GB" dirty="0">
                      <a:solidFill>
                        <a:schemeClr val="bg1"/>
                      </a:solidFill>
                      <a:latin typeface="Arial Nova Light" panose="020B0304020202020204" pitchFamily="34" charset="0"/>
                    </a:rPr>
                    <a:t>Of those reports only 6.6% resulted in a charge and 1.4% in conviction. These low rates of reporting, charge and conviction potentially leave victims without protection. </a:t>
                  </a:r>
                </a:p>
              </p:txBody>
            </p:sp>
            <p:sp>
              <p:nvSpPr>
                <p:cNvPr id="34" name="Isosceles Triangle 33">
                  <a:extLst>
                    <a:ext uri="{FF2B5EF4-FFF2-40B4-BE49-F238E27FC236}">
                      <a16:creationId xmlns:a16="http://schemas.microsoft.com/office/drawing/2014/main" id="{C9FAE419-00DF-6510-B1FD-414C0D4DD9AC}"/>
                    </a:ext>
                  </a:extLst>
                </p:cNvPr>
                <p:cNvSpPr/>
                <p:nvPr/>
              </p:nvSpPr>
              <p:spPr>
                <a:xfrm rot="5400000">
                  <a:off x="8857587" y="938599"/>
                  <a:ext cx="1072970" cy="495300"/>
                </a:xfrm>
                <a:prstGeom prst="triangle">
                  <a:avLst/>
                </a:prstGeom>
                <a:solidFill>
                  <a:srgbClr val="336DB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pic>
          <p:nvPicPr>
            <p:cNvPr id="18" name="Graphic 17" descr="Judge female with solid fill">
              <a:extLst>
                <a:ext uri="{FF2B5EF4-FFF2-40B4-BE49-F238E27FC236}">
                  <a16:creationId xmlns:a16="http://schemas.microsoft.com/office/drawing/2014/main" id="{DB9C58F9-97EC-C89D-ED1C-FCBADBE0CE2F}"/>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7061138" y="1283551"/>
              <a:ext cx="1072970" cy="1072970"/>
            </a:xfrm>
            <a:prstGeom prst="rect">
              <a:avLst/>
            </a:prstGeom>
          </p:spPr>
        </p:pic>
      </p:grpSp>
      <p:grpSp>
        <p:nvGrpSpPr>
          <p:cNvPr id="37" name="Group 36">
            <a:extLst>
              <a:ext uri="{FF2B5EF4-FFF2-40B4-BE49-F238E27FC236}">
                <a16:creationId xmlns:a16="http://schemas.microsoft.com/office/drawing/2014/main" id="{8CA541E3-F1B5-22DC-7D6B-A4D5EF762FDF}"/>
              </a:ext>
            </a:extLst>
          </p:cNvPr>
          <p:cNvGrpSpPr/>
          <p:nvPr/>
        </p:nvGrpSpPr>
        <p:grpSpPr>
          <a:xfrm>
            <a:off x="3088734" y="460"/>
            <a:ext cx="3520210" cy="6857540"/>
            <a:chOff x="3088734" y="460"/>
            <a:chExt cx="3520210" cy="6857540"/>
          </a:xfrm>
        </p:grpSpPr>
        <p:grpSp>
          <p:nvGrpSpPr>
            <p:cNvPr id="24" name="Group 23">
              <a:extLst>
                <a:ext uri="{FF2B5EF4-FFF2-40B4-BE49-F238E27FC236}">
                  <a16:creationId xmlns:a16="http://schemas.microsoft.com/office/drawing/2014/main" id="{2CA526CA-2B28-2BA0-DC55-51BA43BAA70C}"/>
                </a:ext>
              </a:extLst>
            </p:cNvPr>
            <p:cNvGrpSpPr/>
            <p:nvPr/>
          </p:nvGrpSpPr>
          <p:grpSpPr>
            <a:xfrm>
              <a:off x="3088734" y="460"/>
              <a:ext cx="3520210" cy="6857540"/>
              <a:chOff x="3096490" y="460"/>
              <a:chExt cx="3520210" cy="6857540"/>
            </a:xfrm>
          </p:grpSpPr>
          <p:sp>
            <p:nvSpPr>
              <p:cNvPr id="16" name="Rectangle 15">
                <a:extLst>
                  <a:ext uri="{FF2B5EF4-FFF2-40B4-BE49-F238E27FC236}">
                    <a16:creationId xmlns:a16="http://schemas.microsoft.com/office/drawing/2014/main" id="{2E1652D1-C2F4-C0A6-FBDF-CE9A8C57D017}"/>
                  </a:ext>
                </a:extLst>
              </p:cNvPr>
              <p:cNvSpPr/>
              <p:nvPr/>
            </p:nvSpPr>
            <p:spPr>
              <a:xfrm>
                <a:off x="3096490" y="460"/>
                <a:ext cx="3035096" cy="6857540"/>
              </a:xfrm>
              <a:prstGeom prst="rect">
                <a:avLst/>
              </a:prstGeom>
              <a:solidFill>
                <a:srgbClr val="234B7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Isosceles Triangle 4">
                <a:extLst>
                  <a:ext uri="{FF2B5EF4-FFF2-40B4-BE49-F238E27FC236}">
                    <a16:creationId xmlns:a16="http://schemas.microsoft.com/office/drawing/2014/main" id="{76C1B687-6197-A457-D6F1-31B3A506FA20}"/>
                  </a:ext>
                </a:extLst>
              </p:cNvPr>
              <p:cNvSpPr/>
              <p:nvPr/>
            </p:nvSpPr>
            <p:spPr>
              <a:xfrm rot="5400000">
                <a:off x="5832565" y="906483"/>
                <a:ext cx="1072970" cy="495300"/>
              </a:xfrm>
              <a:prstGeom prst="triangle">
                <a:avLst/>
              </a:prstGeom>
              <a:solidFill>
                <a:srgbClr val="234B7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TextBox 6">
                <a:extLst>
                  <a:ext uri="{FF2B5EF4-FFF2-40B4-BE49-F238E27FC236}">
                    <a16:creationId xmlns:a16="http://schemas.microsoft.com/office/drawing/2014/main" id="{3364BBB2-D09A-DC9D-137F-C2F19930EC1F}"/>
                  </a:ext>
                </a:extLst>
              </p:cNvPr>
              <p:cNvSpPr txBox="1"/>
              <p:nvPr/>
            </p:nvSpPr>
            <p:spPr>
              <a:xfrm>
                <a:off x="3553659" y="3822589"/>
                <a:ext cx="2120758" cy="2031189"/>
              </a:xfrm>
              <a:prstGeom prst="rect">
                <a:avLst/>
              </a:prstGeom>
              <a:noFill/>
            </p:spPr>
            <p:txBody>
              <a:bodyPr wrap="square" rtlCol="0">
                <a:spAutoFit/>
              </a:bodyPr>
              <a:lstStyle/>
              <a:p>
                <a:r>
                  <a:rPr lang="en-GB" sz="1800" dirty="0">
                    <a:solidFill>
                      <a:schemeClr val="bg1"/>
                    </a:solidFill>
                    <a:latin typeface="Arial Nova Light" panose="020B0304020202020204" pitchFamily="34" charset="0"/>
                  </a:rPr>
                  <a:t>In 2022 this however only translated to </a:t>
                </a:r>
                <a:r>
                  <a:rPr lang="en-GB" sz="1800" dirty="0">
                    <a:solidFill>
                      <a:schemeClr val="bg1"/>
                    </a:solidFill>
                    <a:effectLst/>
                    <a:latin typeface="Arial Nova Light" panose="020B0304020202020204" pitchFamily="34" charset="0"/>
                    <a:ea typeface="Calibri" panose="020F0502020204030204" pitchFamily="34" charset="0"/>
                    <a:cs typeface="Times New Roman" panose="02020603050405020304" pitchFamily="18" charset="0"/>
                  </a:rPr>
                  <a:t>117,672  reports of stalking made to the Police. </a:t>
                </a:r>
                <a:endParaRPr lang="en-GB" sz="1800" dirty="0">
                  <a:solidFill>
                    <a:schemeClr val="bg1"/>
                  </a:solidFill>
                  <a:latin typeface="Arial Nova Light" panose="020B0304020202020204" pitchFamily="34" charset="0"/>
                </a:endParaRPr>
              </a:p>
              <a:p>
                <a:endParaRPr lang="en-GB" dirty="0"/>
              </a:p>
            </p:txBody>
          </p:sp>
        </p:grpSp>
        <p:pic>
          <p:nvPicPr>
            <p:cNvPr id="19" name="Graphic 18" descr="Police female with solid fill">
              <a:extLst>
                <a:ext uri="{FF2B5EF4-FFF2-40B4-BE49-F238E27FC236}">
                  <a16:creationId xmlns:a16="http://schemas.microsoft.com/office/drawing/2014/main" id="{7E038EDD-24DC-A046-194A-9DACCCD25B67}"/>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4005175" y="1283551"/>
              <a:ext cx="1039570" cy="1039570"/>
            </a:xfrm>
            <a:prstGeom prst="rect">
              <a:avLst/>
            </a:prstGeom>
          </p:spPr>
        </p:pic>
      </p:grpSp>
      <p:grpSp>
        <p:nvGrpSpPr>
          <p:cNvPr id="38" name="Group 37">
            <a:extLst>
              <a:ext uri="{FF2B5EF4-FFF2-40B4-BE49-F238E27FC236}">
                <a16:creationId xmlns:a16="http://schemas.microsoft.com/office/drawing/2014/main" id="{7D392140-8DB6-A7CC-9B55-AC5E5F7BD571}"/>
              </a:ext>
            </a:extLst>
          </p:cNvPr>
          <p:cNvGrpSpPr/>
          <p:nvPr/>
        </p:nvGrpSpPr>
        <p:grpSpPr>
          <a:xfrm>
            <a:off x="2634" y="0"/>
            <a:ext cx="3543300" cy="6858000"/>
            <a:chOff x="2634" y="0"/>
            <a:chExt cx="3543300" cy="6858000"/>
          </a:xfrm>
        </p:grpSpPr>
        <p:grpSp>
          <p:nvGrpSpPr>
            <p:cNvPr id="4" name="Group 3">
              <a:extLst>
                <a:ext uri="{FF2B5EF4-FFF2-40B4-BE49-F238E27FC236}">
                  <a16:creationId xmlns:a16="http://schemas.microsoft.com/office/drawing/2014/main" id="{F1476F1A-B98F-3968-5709-C1B0CCA5F1D2}"/>
                </a:ext>
              </a:extLst>
            </p:cNvPr>
            <p:cNvGrpSpPr/>
            <p:nvPr/>
          </p:nvGrpSpPr>
          <p:grpSpPr>
            <a:xfrm>
              <a:off x="2634" y="0"/>
              <a:ext cx="3543300" cy="6858000"/>
              <a:chOff x="10359" y="0"/>
              <a:chExt cx="3543300" cy="6858000"/>
            </a:xfrm>
          </p:grpSpPr>
          <p:sp>
            <p:nvSpPr>
              <p:cNvPr id="2" name="Rectangle 1">
                <a:extLst>
                  <a:ext uri="{FF2B5EF4-FFF2-40B4-BE49-F238E27FC236}">
                    <a16:creationId xmlns:a16="http://schemas.microsoft.com/office/drawing/2014/main" id="{10E2AC45-AA91-D5E8-FB19-8B881C5075B8}"/>
                  </a:ext>
                </a:extLst>
              </p:cNvPr>
              <p:cNvSpPr/>
              <p:nvPr/>
            </p:nvSpPr>
            <p:spPr>
              <a:xfrm>
                <a:off x="10359" y="0"/>
                <a:ext cx="3086100" cy="6858000"/>
              </a:xfrm>
              <a:prstGeom prst="rect">
                <a:avLst/>
              </a:prstGeom>
              <a:solidFill>
                <a:srgbClr val="152D4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latin typeface="Arial Nova" panose="020B0504020202020204" pitchFamily="34" charset="0"/>
                </a:endParaRPr>
              </a:p>
            </p:txBody>
          </p:sp>
          <p:sp>
            <p:nvSpPr>
              <p:cNvPr id="17" name="TextBox 16">
                <a:extLst>
                  <a:ext uri="{FF2B5EF4-FFF2-40B4-BE49-F238E27FC236}">
                    <a16:creationId xmlns:a16="http://schemas.microsoft.com/office/drawing/2014/main" id="{96F0AA01-3855-C58B-810A-F201CD45B7AF}"/>
                  </a:ext>
                </a:extLst>
              </p:cNvPr>
              <p:cNvSpPr txBox="1"/>
              <p:nvPr/>
            </p:nvSpPr>
            <p:spPr>
              <a:xfrm>
                <a:off x="334209" y="3808918"/>
                <a:ext cx="2413000" cy="2554545"/>
              </a:xfrm>
              <a:prstGeom prst="rect">
                <a:avLst/>
              </a:prstGeom>
              <a:noFill/>
            </p:spPr>
            <p:txBody>
              <a:bodyPr wrap="square" rtlCol="0">
                <a:spAutoFit/>
              </a:bodyPr>
              <a:lstStyle/>
              <a:p>
                <a:r>
                  <a:rPr lang="en-GB" sz="2000" dirty="0">
                    <a:solidFill>
                      <a:schemeClr val="bg1"/>
                    </a:solidFill>
                    <a:latin typeface="Arial Nova Light" panose="020B0304020202020204" pitchFamily="34" charset="0"/>
                  </a:rPr>
                  <a:t>The Crime Survey for England and Wales estimates that in the year 2022-2023 there were potentially 1.6 to 1.8 million victims of stalking. </a:t>
                </a:r>
              </a:p>
            </p:txBody>
          </p:sp>
          <p:sp>
            <p:nvSpPr>
              <p:cNvPr id="32" name="Isosceles Triangle 31">
                <a:extLst>
                  <a:ext uri="{FF2B5EF4-FFF2-40B4-BE49-F238E27FC236}">
                    <a16:creationId xmlns:a16="http://schemas.microsoft.com/office/drawing/2014/main" id="{2893F3E1-D551-1751-2693-E4DC0A1D659D}"/>
                  </a:ext>
                </a:extLst>
              </p:cNvPr>
              <p:cNvSpPr/>
              <p:nvPr/>
            </p:nvSpPr>
            <p:spPr>
              <a:xfrm rot="5400000">
                <a:off x="2769524" y="938599"/>
                <a:ext cx="1072970" cy="495300"/>
              </a:xfrm>
              <a:prstGeom prst="triangle">
                <a:avLst/>
              </a:prstGeom>
              <a:solidFill>
                <a:srgbClr val="152D4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rgbClr val="152D49"/>
                  </a:solidFill>
                </a:endParaRPr>
              </a:p>
            </p:txBody>
          </p:sp>
        </p:grpSp>
        <p:pic>
          <p:nvPicPr>
            <p:cNvPr id="33" name="Graphic 32" descr="Business Growth with solid fill">
              <a:extLst>
                <a:ext uri="{FF2B5EF4-FFF2-40B4-BE49-F238E27FC236}">
                  <a16:creationId xmlns:a16="http://schemas.microsoft.com/office/drawing/2014/main" id="{96DD598C-5255-8A3D-F2D2-0E355B212FFD}"/>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983532" y="1300744"/>
              <a:ext cx="1022377" cy="1022377"/>
            </a:xfrm>
            <a:prstGeom prst="rect">
              <a:avLst/>
            </a:prstGeom>
          </p:spPr>
        </p:pic>
      </p:grpSp>
    </p:spTree>
    <p:extLst>
      <p:ext uri="{BB962C8B-B14F-4D97-AF65-F5344CB8AC3E}">
        <p14:creationId xmlns:p14="http://schemas.microsoft.com/office/powerpoint/2010/main" val="62264410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lumMod val="65000"/>
            <a:lumOff val="35000"/>
          </a:schemeClr>
        </a:solidFill>
        <a:effectLst/>
      </p:bgPr>
    </p:bg>
    <p:spTree>
      <p:nvGrpSpPr>
        <p:cNvPr id="1" name=""/>
        <p:cNvGrpSpPr/>
        <p:nvPr/>
      </p:nvGrpSpPr>
      <p:grpSpPr>
        <a:xfrm>
          <a:off x="0" y="0"/>
          <a:ext cx="0" cy="0"/>
          <a:chOff x="0" y="0"/>
          <a:chExt cx="0" cy="0"/>
        </a:xfrm>
      </p:grpSpPr>
      <p:sp>
        <p:nvSpPr>
          <p:cNvPr id="30" name="Flowchart: Delay 29">
            <a:extLst>
              <a:ext uri="{FF2B5EF4-FFF2-40B4-BE49-F238E27FC236}">
                <a16:creationId xmlns:a16="http://schemas.microsoft.com/office/drawing/2014/main" id="{BF873406-5131-C323-659C-03F0A228A5F8}"/>
              </a:ext>
            </a:extLst>
          </p:cNvPr>
          <p:cNvSpPr/>
          <p:nvPr/>
        </p:nvSpPr>
        <p:spPr>
          <a:xfrm rot="16200000">
            <a:off x="1007270" y="1337467"/>
            <a:ext cx="4851397" cy="4183065"/>
          </a:xfrm>
          <a:prstGeom prst="flowChartDelay">
            <a:avLst/>
          </a:prstGeom>
          <a:noFill/>
          <a:ln w="38100">
            <a:solidFill>
              <a:schemeClr val="bg1"/>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Flowchart: Delay 28">
            <a:extLst>
              <a:ext uri="{FF2B5EF4-FFF2-40B4-BE49-F238E27FC236}">
                <a16:creationId xmlns:a16="http://schemas.microsoft.com/office/drawing/2014/main" id="{1F7A49EC-A381-3ACF-DC91-66F16336BC32}"/>
              </a:ext>
            </a:extLst>
          </p:cNvPr>
          <p:cNvSpPr/>
          <p:nvPr/>
        </p:nvSpPr>
        <p:spPr>
          <a:xfrm rot="16200000">
            <a:off x="1525585" y="1906585"/>
            <a:ext cx="3848100" cy="3108329"/>
          </a:xfrm>
          <a:prstGeom prst="flowChartDelay">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24" name="Graphic 23" descr="Thought outline">
            <a:extLst>
              <a:ext uri="{FF2B5EF4-FFF2-40B4-BE49-F238E27FC236}">
                <a16:creationId xmlns:a16="http://schemas.microsoft.com/office/drawing/2014/main" id="{3437FC95-81B4-FB58-697E-811F7578579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981198" y="2171699"/>
            <a:ext cx="2755901" cy="2755901"/>
          </a:xfrm>
          <a:prstGeom prst="rect">
            <a:avLst/>
          </a:prstGeom>
        </p:spPr>
      </p:pic>
      <p:sp>
        <p:nvSpPr>
          <p:cNvPr id="31" name="TextBox 30">
            <a:extLst>
              <a:ext uri="{FF2B5EF4-FFF2-40B4-BE49-F238E27FC236}">
                <a16:creationId xmlns:a16="http://schemas.microsoft.com/office/drawing/2014/main" id="{E23F8522-48B2-70A3-8812-A061C491A4AE}"/>
              </a:ext>
            </a:extLst>
          </p:cNvPr>
          <p:cNvSpPr txBox="1"/>
          <p:nvPr/>
        </p:nvSpPr>
        <p:spPr>
          <a:xfrm>
            <a:off x="5918200" y="1257300"/>
            <a:ext cx="5651500" cy="2954655"/>
          </a:xfrm>
          <a:prstGeom prst="rect">
            <a:avLst/>
          </a:prstGeom>
          <a:noFill/>
        </p:spPr>
        <p:txBody>
          <a:bodyPr wrap="square" rtlCol="0">
            <a:spAutoFit/>
          </a:bodyPr>
          <a:lstStyle/>
          <a:p>
            <a:r>
              <a:rPr lang="en-GB" sz="3200" dirty="0">
                <a:solidFill>
                  <a:schemeClr val="bg1">
                    <a:lumMod val="95000"/>
                  </a:schemeClr>
                </a:solidFill>
                <a:effectLst/>
                <a:latin typeface="Aptos Serif" panose="02020604070405020304" pitchFamily="18" charset="0"/>
                <a:ea typeface="Georgia" panose="02040502050405020303" pitchFamily="18" charset="0"/>
                <a:cs typeface="Aptos Serif" panose="02020604070405020304" pitchFamily="18" charset="0"/>
              </a:rPr>
              <a:t>Research has suggested on average; victims are subjected to over </a:t>
            </a:r>
            <a:r>
              <a:rPr lang="en-GB" sz="3600" b="1" dirty="0">
                <a:solidFill>
                  <a:schemeClr val="bg1"/>
                </a:solidFill>
                <a:effectLst/>
                <a:latin typeface="Aptos Serif" panose="02020604070405020304" pitchFamily="18" charset="0"/>
                <a:ea typeface="Georgia" panose="02040502050405020303" pitchFamily="18" charset="0"/>
                <a:cs typeface="Aptos Serif" panose="02020604070405020304" pitchFamily="18" charset="0"/>
                <a:hlinkClick r:id="rId5">
                  <a:extLst>
                    <a:ext uri="{A12FA001-AC4F-418D-AE19-62706E023703}">
                      <ahyp:hlinkClr xmlns:ahyp="http://schemas.microsoft.com/office/drawing/2018/hyperlinkcolor" val="tx"/>
                    </a:ext>
                  </a:extLst>
                </a:hlinkClick>
              </a:rPr>
              <a:t>100 stalking incidents</a:t>
            </a:r>
            <a:r>
              <a:rPr lang="en-GB" sz="3200" dirty="0">
                <a:solidFill>
                  <a:srgbClr val="0563C1"/>
                </a:solidFill>
                <a:effectLst/>
                <a:latin typeface="Aptos Serif" panose="02020604070405020304" pitchFamily="18" charset="0"/>
                <a:ea typeface="Georgia" panose="02040502050405020303" pitchFamily="18" charset="0"/>
                <a:cs typeface="Aptos Serif" panose="02020604070405020304" pitchFamily="18" charset="0"/>
                <a:hlinkClick r:id="rId5">
                  <a:extLst>
                    <a:ext uri="{A12FA001-AC4F-418D-AE19-62706E023703}">
                      <ahyp:hlinkClr xmlns:ahyp="http://schemas.microsoft.com/office/drawing/2018/hyperlinkcolor" val="tx"/>
                    </a:ext>
                  </a:extLst>
                </a:hlinkClick>
              </a:rPr>
              <a:t> </a:t>
            </a:r>
            <a:r>
              <a:rPr lang="en-GB" sz="3200" dirty="0">
                <a:solidFill>
                  <a:schemeClr val="bg1">
                    <a:lumMod val="95000"/>
                  </a:schemeClr>
                </a:solidFill>
                <a:effectLst/>
                <a:latin typeface="Aptos Serif" panose="02020604070405020304" pitchFamily="18" charset="0"/>
                <a:ea typeface="Georgia" panose="02040502050405020303" pitchFamily="18" charset="0"/>
                <a:cs typeface="Aptos Serif" panose="02020604070405020304" pitchFamily="18" charset="0"/>
              </a:rPr>
              <a:t>before seeking help.</a:t>
            </a:r>
            <a:endParaRPr lang="en-GB" sz="3200" dirty="0">
              <a:solidFill>
                <a:schemeClr val="bg1">
                  <a:lumMod val="95000"/>
                </a:schemeClr>
              </a:solidFill>
              <a:latin typeface="Aptos Serif" panose="02020604070405020304" pitchFamily="18" charset="0"/>
              <a:cs typeface="Aptos Serif" panose="02020604070405020304" pitchFamily="18" charset="0"/>
            </a:endParaRPr>
          </a:p>
          <a:p>
            <a:endParaRPr lang="en-GB" dirty="0"/>
          </a:p>
        </p:txBody>
      </p:sp>
      <p:cxnSp>
        <p:nvCxnSpPr>
          <p:cNvPr id="33" name="Straight Connector 32">
            <a:extLst>
              <a:ext uri="{FF2B5EF4-FFF2-40B4-BE49-F238E27FC236}">
                <a16:creationId xmlns:a16="http://schemas.microsoft.com/office/drawing/2014/main" id="{77D7DEE6-D779-A5FB-755F-4873B0747A63}"/>
              </a:ext>
            </a:extLst>
          </p:cNvPr>
          <p:cNvCxnSpPr>
            <a:cxnSpLocks/>
          </p:cNvCxnSpPr>
          <p:nvPr/>
        </p:nvCxnSpPr>
        <p:spPr>
          <a:xfrm>
            <a:off x="11569700" y="825500"/>
            <a:ext cx="0" cy="3386455"/>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pic>
        <p:nvPicPr>
          <p:cNvPr id="3" name="Picture 2" descr="A cartoon of a police car&#10;&#10;Description automatically generated">
            <a:extLst>
              <a:ext uri="{FF2B5EF4-FFF2-40B4-BE49-F238E27FC236}">
                <a16:creationId xmlns:a16="http://schemas.microsoft.com/office/drawing/2014/main" id="{FDC450D7-F3C6-C946-AEB4-B986CB0259F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512912" y="2390573"/>
            <a:ext cx="1159076" cy="1159076"/>
          </a:xfrm>
          <a:prstGeom prst="rect">
            <a:avLst/>
          </a:prstGeom>
        </p:spPr>
      </p:pic>
    </p:spTree>
    <p:extLst>
      <p:ext uri="{BB962C8B-B14F-4D97-AF65-F5344CB8AC3E}">
        <p14:creationId xmlns:p14="http://schemas.microsoft.com/office/powerpoint/2010/main" val="3999282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erson with curly hair and a white lace blouse&#10;&#10;Description automatically generated">
            <a:extLst>
              <a:ext uri="{FF2B5EF4-FFF2-40B4-BE49-F238E27FC236}">
                <a16:creationId xmlns:a16="http://schemas.microsoft.com/office/drawing/2014/main" id="{707CD19E-0B77-05B0-343E-65A93C9E29C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875116" y="97674"/>
            <a:ext cx="4441768" cy="6662652"/>
          </a:xfrm>
          <a:prstGeom prst="roundRect">
            <a:avLst>
              <a:gd name="adj" fmla="val 16667"/>
            </a:avLst>
          </a:prstGeom>
          <a:ln>
            <a:noFill/>
          </a:ln>
          <a:effectLst/>
          <a:scene3d>
            <a:camera prst="orthographicFront"/>
            <a:lightRig rig="contrasting" dir="t">
              <a:rot lat="0" lon="0" rev="4200000"/>
            </a:lightRig>
          </a:scene3d>
          <a:sp3d prstMaterial="plastic">
            <a:bevelT w="381000" h="114300" prst="relaxedInset"/>
            <a:contourClr>
              <a:srgbClr val="969696"/>
            </a:contourClr>
          </a:sp3d>
        </p:spPr>
      </p:pic>
      <p:sp>
        <p:nvSpPr>
          <p:cNvPr id="5" name="TextBox 4">
            <a:extLst>
              <a:ext uri="{FF2B5EF4-FFF2-40B4-BE49-F238E27FC236}">
                <a16:creationId xmlns:a16="http://schemas.microsoft.com/office/drawing/2014/main" id="{9A70B47E-23EA-B91C-5CAA-BB9D44979166}"/>
              </a:ext>
            </a:extLst>
          </p:cNvPr>
          <p:cNvSpPr txBox="1"/>
          <p:nvPr/>
        </p:nvSpPr>
        <p:spPr>
          <a:xfrm>
            <a:off x="-2407758" y="-2053682"/>
            <a:ext cx="3667874" cy="1846659"/>
          </a:xfrm>
          <a:prstGeom prst="rect">
            <a:avLst/>
          </a:prstGeom>
          <a:noFill/>
        </p:spPr>
        <p:txBody>
          <a:bodyPr wrap="square" rtlCol="0">
            <a:spAutoFit/>
          </a:bodyPr>
          <a:lstStyle/>
          <a:p>
            <a:r>
              <a:rPr lang="en-GB" sz="5400" dirty="0">
                <a:solidFill>
                  <a:srgbClr val="F1B482"/>
                </a:solidFill>
                <a:latin typeface="Bahnschrift Condensed" panose="020B0502040204020203" pitchFamily="34" charset="0"/>
              </a:rPr>
              <a:t>REBECCA </a:t>
            </a:r>
            <a:r>
              <a:rPr lang="en-GB" sz="6000" dirty="0">
                <a:solidFill>
                  <a:srgbClr val="F1B482"/>
                </a:solidFill>
                <a:latin typeface="Bahnschrift Condensed" panose="020B0502040204020203" pitchFamily="34" charset="0"/>
              </a:rPr>
              <a:t>SCHAEFFER</a:t>
            </a:r>
            <a:endParaRPr lang="en-GB" sz="5400" dirty="0">
              <a:solidFill>
                <a:srgbClr val="F1B482"/>
              </a:solidFill>
              <a:latin typeface="Bahnschrift Condensed" panose="020B0502040204020203" pitchFamily="34" charset="0"/>
            </a:endParaRPr>
          </a:p>
        </p:txBody>
      </p:sp>
      <p:cxnSp>
        <p:nvCxnSpPr>
          <p:cNvPr id="7" name="Straight Connector 6">
            <a:extLst>
              <a:ext uri="{FF2B5EF4-FFF2-40B4-BE49-F238E27FC236}">
                <a16:creationId xmlns:a16="http://schemas.microsoft.com/office/drawing/2014/main" id="{A4B2686E-1C74-4707-7067-6FA5A12CBD6E}"/>
              </a:ext>
            </a:extLst>
          </p:cNvPr>
          <p:cNvCxnSpPr/>
          <p:nvPr/>
        </p:nvCxnSpPr>
        <p:spPr>
          <a:xfrm>
            <a:off x="13459181" y="3429000"/>
            <a:ext cx="1908000" cy="0"/>
          </a:xfrm>
          <a:prstGeom prst="line">
            <a:avLst/>
          </a:prstGeom>
          <a:ln w="53975">
            <a:solidFill>
              <a:srgbClr val="F1B48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6093057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erson with curly hair and a white lace blouse&#10;&#10;Description automatically generated">
            <a:extLst>
              <a:ext uri="{FF2B5EF4-FFF2-40B4-BE49-F238E27FC236}">
                <a16:creationId xmlns:a16="http://schemas.microsoft.com/office/drawing/2014/main" id="{707CD19E-0B77-05B0-343E-65A93C9E29C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531031" y="448887"/>
            <a:ext cx="3751814" cy="5627721"/>
          </a:xfrm>
          <a:prstGeom prst="roundRect">
            <a:avLst>
              <a:gd name="adj" fmla="val 16667"/>
            </a:avLst>
          </a:prstGeom>
          <a:ln>
            <a:noFill/>
          </a:ln>
          <a:effectLst/>
          <a:scene3d>
            <a:camera prst="orthographicFront"/>
            <a:lightRig rig="contrasting" dir="t">
              <a:rot lat="0" lon="0" rev="4200000"/>
            </a:lightRig>
          </a:scene3d>
          <a:sp3d prstMaterial="plastic">
            <a:bevelT w="381000" h="114300" prst="relaxedInset"/>
            <a:contourClr>
              <a:srgbClr val="969696"/>
            </a:contourClr>
          </a:sp3d>
        </p:spPr>
      </p:pic>
      <p:sp>
        <p:nvSpPr>
          <p:cNvPr id="5" name="TextBox 4">
            <a:extLst>
              <a:ext uri="{FF2B5EF4-FFF2-40B4-BE49-F238E27FC236}">
                <a16:creationId xmlns:a16="http://schemas.microsoft.com/office/drawing/2014/main" id="{9A70B47E-23EA-B91C-5CAA-BB9D44979166}"/>
              </a:ext>
            </a:extLst>
          </p:cNvPr>
          <p:cNvSpPr txBox="1"/>
          <p:nvPr/>
        </p:nvSpPr>
        <p:spPr>
          <a:xfrm>
            <a:off x="1294273" y="73783"/>
            <a:ext cx="3667874" cy="1846659"/>
          </a:xfrm>
          <a:prstGeom prst="rect">
            <a:avLst/>
          </a:prstGeom>
          <a:noFill/>
        </p:spPr>
        <p:txBody>
          <a:bodyPr wrap="square" rtlCol="0">
            <a:spAutoFit/>
          </a:bodyPr>
          <a:lstStyle/>
          <a:p>
            <a:r>
              <a:rPr lang="en-GB" sz="5400" dirty="0">
                <a:solidFill>
                  <a:srgbClr val="F1B482"/>
                </a:solidFill>
                <a:latin typeface="Bahnschrift Condensed" panose="020B0502040204020203" pitchFamily="34" charset="0"/>
              </a:rPr>
              <a:t>REBECCA </a:t>
            </a:r>
            <a:r>
              <a:rPr lang="en-GB" sz="6000" dirty="0">
                <a:solidFill>
                  <a:srgbClr val="F1B482"/>
                </a:solidFill>
                <a:latin typeface="Bahnschrift Condensed" panose="020B0502040204020203" pitchFamily="34" charset="0"/>
              </a:rPr>
              <a:t>SCHAEFFER</a:t>
            </a:r>
            <a:endParaRPr lang="en-GB" sz="5400" dirty="0">
              <a:solidFill>
                <a:srgbClr val="F1B482"/>
              </a:solidFill>
              <a:latin typeface="Bahnschrift Condensed" panose="020B0502040204020203" pitchFamily="34" charset="0"/>
            </a:endParaRPr>
          </a:p>
        </p:txBody>
      </p:sp>
      <p:cxnSp>
        <p:nvCxnSpPr>
          <p:cNvPr id="7" name="Straight Connector 6">
            <a:extLst>
              <a:ext uri="{FF2B5EF4-FFF2-40B4-BE49-F238E27FC236}">
                <a16:creationId xmlns:a16="http://schemas.microsoft.com/office/drawing/2014/main" id="{A4B2686E-1C74-4707-7067-6FA5A12CBD6E}"/>
              </a:ext>
            </a:extLst>
          </p:cNvPr>
          <p:cNvCxnSpPr/>
          <p:nvPr/>
        </p:nvCxnSpPr>
        <p:spPr>
          <a:xfrm>
            <a:off x="10282844" y="3429000"/>
            <a:ext cx="1908000" cy="0"/>
          </a:xfrm>
          <a:prstGeom prst="line">
            <a:avLst/>
          </a:prstGeom>
          <a:ln w="53975">
            <a:solidFill>
              <a:srgbClr val="F1B482"/>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1E8F3951-D3AB-7B68-14E0-CF861F950BDC}"/>
              </a:ext>
            </a:extLst>
          </p:cNvPr>
          <p:cNvSpPr txBox="1"/>
          <p:nvPr/>
        </p:nvSpPr>
        <p:spPr>
          <a:xfrm>
            <a:off x="753979" y="1920442"/>
            <a:ext cx="5342021" cy="923330"/>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rgbClr val="845D33"/>
                </a:solidFill>
                <a:latin typeface="Aptos Light" panose="020B0004020202020204" pitchFamily="34" charset="0"/>
              </a:rPr>
              <a:t>Rebecca was an actress and model, best known for her portrayal of Patricia "Patti" Russell in the CBS comedy My Sister Sam</a:t>
            </a:r>
            <a:r>
              <a:rPr lang="en-GB" dirty="0">
                <a:solidFill>
                  <a:srgbClr val="845D33"/>
                </a:solidFill>
                <a:latin typeface="Bahnschrift Light" panose="020B0502040204020203" pitchFamily="34" charset="0"/>
              </a:rPr>
              <a:t>. </a:t>
            </a:r>
          </a:p>
        </p:txBody>
      </p:sp>
      <p:sp>
        <p:nvSpPr>
          <p:cNvPr id="4" name="TextBox 3">
            <a:extLst>
              <a:ext uri="{FF2B5EF4-FFF2-40B4-BE49-F238E27FC236}">
                <a16:creationId xmlns:a16="http://schemas.microsoft.com/office/drawing/2014/main" id="{A4C3495C-A504-A810-5DE1-F337864C9572}"/>
              </a:ext>
            </a:extLst>
          </p:cNvPr>
          <p:cNvSpPr txBox="1"/>
          <p:nvPr/>
        </p:nvSpPr>
        <p:spPr>
          <a:xfrm>
            <a:off x="753978" y="2843772"/>
            <a:ext cx="4735937" cy="923330"/>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rgbClr val="845D33"/>
                </a:solidFill>
                <a:latin typeface="Aptos Light" panose="020B0004020202020204" pitchFamily="34" charset="0"/>
              </a:rPr>
              <a:t>It was during her time on this show that Robert John Bardo first became obsessed with her. </a:t>
            </a:r>
          </a:p>
        </p:txBody>
      </p:sp>
      <p:sp>
        <p:nvSpPr>
          <p:cNvPr id="6" name="TextBox 5">
            <a:extLst>
              <a:ext uri="{FF2B5EF4-FFF2-40B4-BE49-F238E27FC236}">
                <a16:creationId xmlns:a16="http://schemas.microsoft.com/office/drawing/2014/main" id="{DDC1CE9B-4A39-F5D6-C2BD-75D6A3E6D0A6}"/>
              </a:ext>
            </a:extLst>
          </p:cNvPr>
          <p:cNvSpPr txBox="1"/>
          <p:nvPr/>
        </p:nvSpPr>
        <p:spPr>
          <a:xfrm>
            <a:off x="741453" y="3767101"/>
            <a:ext cx="4748463" cy="923330"/>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rgbClr val="845D33"/>
                </a:solidFill>
                <a:latin typeface="Aptos Light" panose="020B0004020202020204" pitchFamily="34" charset="0"/>
              </a:rPr>
              <a:t>He sent her letters and unwanted gifts, he even resorted to paying a private investigator to track her down. </a:t>
            </a:r>
          </a:p>
        </p:txBody>
      </p:sp>
      <p:sp>
        <p:nvSpPr>
          <p:cNvPr id="8" name="TextBox 7">
            <a:extLst>
              <a:ext uri="{FF2B5EF4-FFF2-40B4-BE49-F238E27FC236}">
                <a16:creationId xmlns:a16="http://schemas.microsoft.com/office/drawing/2014/main" id="{9FF90DE9-0934-1A87-0413-95DF4AEBC394}"/>
              </a:ext>
            </a:extLst>
          </p:cNvPr>
          <p:cNvSpPr txBox="1"/>
          <p:nvPr/>
        </p:nvSpPr>
        <p:spPr>
          <a:xfrm>
            <a:off x="741453" y="4690431"/>
            <a:ext cx="4919517" cy="646331"/>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rgbClr val="845D33"/>
                </a:solidFill>
                <a:latin typeface="Aptos Light" panose="020B0004020202020204" pitchFamily="34" charset="0"/>
              </a:rPr>
              <a:t>On the 18</a:t>
            </a:r>
            <a:r>
              <a:rPr lang="en-GB" baseline="30000" dirty="0">
                <a:solidFill>
                  <a:srgbClr val="845D33"/>
                </a:solidFill>
                <a:latin typeface="Aptos Light" panose="020B0004020202020204" pitchFamily="34" charset="0"/>
              </a:rPr>
              <a:t>th</a:t>
            </a:r>
            <a:r>
              <a:rPr lang="en-GB" dirty="0">
                <a:solidFill>
                  <a:srgbClr val="845D33"/>
                </a:solidFill>
                <a:latin typeface="Aptos Light" panose="020B0004020202020204" pitchFamily="34" charset="0"/>
              </a:rPr>
              <a:t> July 1989 he turned up to her apartment and shot her in the chest.</a:t>
            </a:r>
          </a:p>
        </p:txBody>
      </p:sp>
      <p:sp>
        <p:nvSpPr>
          <p:cNvPr id="9" name="TextBox 8">
            <a:extLst>
              <a:ext uri="{FF2B5EF4-FFF2-40B4-BE49-F238E27FC236}">
                <a16:creationId xmlns:a16="http://schemas.microsoft.com/office/drawing/2014/main" id="{1238AF49-C3D6-BD2F-82BC-D0B3923401E9}"/>
              </a:ext>
            </a:extLst>
          </p:cNvPr>
          <p:cNvSpPr txBox="1"/>
          <p:nvPr/>
        </p:nvSpPr>
        <p:spPr>
          <a:xfrm>
            <a:off x="775338" y="5336762"/>
            <a:ext cx="4727104" cy="923330"/>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rgbClr val="845D33"/>
                </a:solidFill>
                <a:latin typeface="Aptos Light" panose="020B0004020202020204" pitchFamily="34" charset="0"/>
              </a:rPr>
              <a:t>Her death sparked a national movement for anti-stalking legislation – which was subsequently passed in California in 1990</a:t>
            </a:r>
            <a:r>
              <a:rPr lang="en-GB" dirty="0">
                <a:latin typeface="Aptos Light" panose="020B0004020202020204" pitchFamily="34" charset="0"/>
              </a:rPr>
              <a:t>.</a:t>
            </a:r>
          </a:p>
        </p:txBody>
      </p:sp>
    </p:spTree>
    <p:extLst>
      <p:ext uri="{BB962C8B-B14F-4D97-AF65-F5344CB8AC3E}">
        <p14:creationId xmlns:p14="http://schemas.microsoft.com/office/powerpoint/2010/main" val="348381543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p14="http://schemas.microsoft.com/office/powerpoint/2010/main">
        <mc:Choice Requires="p14">
          <p:contentPart p14:bwMode="auto" r:id="rId3">
            <p14:nvContentPartPr>
              <p14:cNvPr id="5" name="Ink 4">
                <a:extLst>
                  <a:ext uri="{FF2B5EF4-FFF2-40B4-BE49-F238E27FC236}">
                    <a16:creationId xmlns:a16="http://schemas.microsoft.com/office/drawing/2014/main" id="{7F260EBD-DD29-72F8-1332-87F4E905E134}"/>
                  </a:ext>
                </a:extLst>
              </p14:cNvPr>
              <p14:cNvContentPartPr/>
              <p14:nvPr/>
            </p14:nvContentPartPr>
            <p14:xfrm>
              <a:off x="6133740" y="1193860"/>
              <a:ext cx="360" cy="360"/>
            </p14:xfrm>
          </p:contentPart>
        </mc:Choice>
        <mc:Fallback xmlns="">
          <p:pic>
            <p:nvPicPr>
              <p:cNvPr id="5" name="Ink 4">
                <a:extLst>
                  <a:ext uri="{FF2B5EF4-FFF2-40B4-BE49-F238E27FC236}">
                    <a16:creationId xmlns:a16="http://schemas.microsoft.com/office/drawing/2014/main" id="{7F260EBD-DD29-72F8-1332-87F4E905E134}"/>
                  </a:ext>
                </a:extLst>
              </p:cNvPr>
              <p:cNvPicPr/>
              <p:nvPr/>
            </p:nvPicPr>
            <p:blipFill>
              <a:blip r:embed="rId4"/>
              <a:stretch>
                <a:fillRect/>
              </a:stretch>
            </p:blipFill>
            <p:spPr>
              <a:xfrm>
                <a:off x="6127620" y="1187740"/>
                <a:ext cx="12600" cy="12600"/>
              </a:xfrm>
              <a:prstGeom prst="rect">
                <a:avLst/>
              </a:prstGeom>
            </p:spPr>
          </p:pic>
        </mc:Fallback>
      </mc:AlternateContent>
      <p:sp>
        <p:nvSpPr>
          <p:cNvPr id="12" name="Rectangle 11">
            <a:extLst>
              <a:ext uri="{FF2B5EF4-FFF2-40B4-BE49-F238E27FC236}">
                <a16:creationId xmlns:a16="http://schemas.microsoft.com/office/drawing/2014/main" id="{975A02F5-22F4-9527-9FB8-CFEBE685CBE7}"/>
              </a:ext>
            </a:extLst>
          </p:cNvPr>
          <p:cNvSpPr/>
          <p:nvPr/>
        </p:nvSpPr>
        <p:spPr>
          <a:xfrm>
            <a:off x="0" y="2160"/>
            <a:ext cx="4063640" cy="6855840"/>
          </a:xfrm>
          <a:prstGeom prst="rect">
            <a:avLst/>
          </a:prstGeom>
          <a:solidFill>
            <a:schemeClr val="accent6">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6">
                  <a:lumMod val="60000"/>
                  <a:lumOff val="40000"/>
                </a:schemeClr>
              </a:solidFill>
            </a:endParaRPr>
          </a:p>
        </p:txBody>
      </p:sp>
      <p:sp>
        <p:nvSpPr>
          <p:cNvPr id="17" name="Rectangle 16">
            <a:extLst>
              <a:ext uri="{FF2B5EF4-FFF2-40B4-BE49-F238E27FC236}">
                <a16:creationId xmlns:a16="http://schemas.microsoft.com/office/drawing/2014/main" id="{0541CB1E-7A1A-1D08-EE1F-A28FCD1939DD}"/>
              </a:ext>
            </a:extLst>
          </p:cNvPr>
          <p:cNvSpPr/>
          <p:nvPr/>
        </p:nvSpPr>
        <p:spPr>
          <a:xfrm>
            <a:off x="4064722" y="0"/>
            <a:ext cx="4063640" cy="6855840"/>
          </a:xfrm>
          <a:prstGeom prst="rect">
            <a:avLst/>
          </a:prstGeom>
          <a:solidFill>
            <a:schemeClr val="accent6">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2B7E4FB4-637D-7041-E23F-DC411C2CC0BD}"/>
              </a:ext>
            </a:extLst>
          </p:cNvPr>
          <p:cNvSpPr/>
          <p:nvPr/>
        </p:nvSpPr>
        <p:spPr>
          <a:xfrm>
            <a:off x="8128360" y="2160"/>
            <a:ext cx="4063640" cy="6855840"/>
          </a:xfrm>
          <a:prstGeom prst="rect">
            <a:avLst/>
          </a:prstGeom>
          <a:solidFill>
            <a:schemeClr val="accent6">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Oval 18">
            <a:extLst>
              <a:ext uri="{FF2B5EF4-FFF2-40B4-BE49-F238E27FC236}">
                <a16:creationId xmlns:a16="http://schemas.microsoft.com/office/drawing/2014/main" id="{85E83C5D-BDB2-7DD0-FD9F-6691C7ECF69C}"/>
              </a:ext>
            </a:extLst>
          </p:cNvPr>
          <p:cNvSpPr/>
          <p:nvPr/>
        </p:nvSpPr>
        <p:spPr>
          <a:xfrm>
            <a:off x="0" y="1434050"/>
            <a:ext cx="4063640" cy="3987740"/>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1"/>
              </a:solidFill>
            </a:endParaRPr>
          </a:p>
        </p:txBody>
      </p:sp>
      <p:sp>
        <p:nvSpPr>
          <p:cNvPr id="2" name="TextBox 1">
            <a:extLst>
              <a:ext uri="{FF2B5EF4-FFF2-40B4-BE49-F238E27FC236}">
                <a16:creationId xmlns:a16="http://schemas.microsoft.com/office/drawing/2014/main" id="{0A3E9949-543B-9544-8D9B-CAE6EA71A9B4}"/>
              </a:ext>
            </a:extLst>
          </p:cNvPr>
          <p:cNvSpPr txBox="1"/>
          <p:nvPr/>
        </p:nvSpPr>
        <p:spPr>
          <a:xfrm>
            <a:off x="279762" y="2872896"/>
            <a:ext cx="3505200" cy="1569660"/>
          </a:xfrm>
          <a:prstGeom prst="rect">
            <a:avLst/>
          </a:prstGeom>
          <a:noFill/>
        </p:spPr>
        <p:txBody>
          <a:bodyPr wrap="square" rtlCol="0">
            <a:spAutoFit/>
          </a:bodyPr>
          <a:lstStyle/>
          <a:p>
            <a:pPr algn="ctr"/>
            <a:r>
              <a:rPr lang="en-GB" sz="2400" dirty="0">
                <a:solidFill>
                  <a:schemeClr val="accent6">
                    <a:lumMod val="50000"/>
                  </a:schemeClr>
                </a:solidFill>
                <a:latin typeface="Aptos" panose="020B0004020202020204" pitchFamily="34" charset="0"/>
              </a:rPr>
              <a:t>Pursuing a course of conduct (two or more occasions) that amounts to stalking. </a:t>
            </a:r>
          </a:p>
        </p:txBody>
      </p:sp>
      <p:sp>
        <p:nvSpPr>
          <p:cNvPr id="3" name="TextBox 2">
            <a:extLst>
              <a:ext uri="{FF2B5EF4-FFF2-40B4-BE49-F238E27FC236}">
                <a16:creationId xmlns:a16="http://schemas.microsoft.com/office/drawing/2014/main" id="{554097B3-ADFC-33D2-44B8-01A8818F6CD0}"/>
              </a:ext>
            </a:extLst>
          </p:cNvPr>
          <p:cNvSpPr txBox="1"/>
          <p:nvPr/>
        </p:nvSpPr>
        <p:spPr>
          <a:xfrm>
            <a:off x="1326970" y="1672567"/>
            <a:ext cx="1733730" cy="1200329"/>
          </a:xfrm>
          <a:prstGeom prst="rect">
            <a:avLst/>
          </a:prstGeom>
          <a:noFill/>
        </p:spPr>
        <p:txBody>
          <a:bodyPr wrap="square" rtlCol="0">
            <a:spAutoFit/>
          </a:bodyPr>
          <a:lstStyle/>
          <a:p>
            <a:r>
              <a:rPr lang="en-GB" sz="7200" dirty="0">
                <a:solidFill>
                  <a:srgbClr val="213315"/>
                </a:solidFill>
                <a:latin typeface="Aptos SemiBold" panose="020B0004020202020204" pitchFamily="34" charset="0"/>
              </a:rPr>
              <a:t>2A.</a:t>
            </a:r>
          </a:p>
        </p:txBody>
      </p:sp>
    </p:spTree>
    <p:extLst>
      <p:ext uri="{BB962C8B-B14F-4D97-AF65-F5344CB8AC3E}">
        <p14:creationId xmlns:p14="http://schemas.microsoft.com/office/powerpoint/2010/main" val="185640712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p14="http://schemas.microsoft.com/office/powerpoint/2010/main">
        <mc:Choice Requires="p14">
          <p:contentPart p14:bwMode="auto" r:id="rId3">
            <p14:nvContentPartPr>
              <p14:cNvPr id="5" name="Ink 4">
                <a:extLst>
                  <a:ext uri="{FF2B5EF4-FFF2-40B4-BE49-F238E27FC236}">
                    <a16:creationId xmlns:a16="http://schemas.microsoft.com/office/drawing/2014/main" id="{7F260EBD-DD29-72F8-1332-87F4E905E134}"/>
                  </a:ext>
                </a:extLst>
              </p14:cNvPr>
              <p14:cNvContentPartPr/>
              <p14:nvPr/>
            </p14:nvContentPartPr>
            <p14:xfrm>
              <a:off x="6133740" y="1193860"/>
              <a:ext cx="360" cy="360"/>
            </p14:xfrm>
          </p:contentPart>
        </mc:Choice>
        <mc:Fallback xmlns="">
          <p:pic>
            <p:nvPicPr>
              <p:cNvPr id="5" name="Ink 4">
                <a:extLst>
                  <a:ext uri="{FF2B5EF4-FFF2-40B4-BE49-F238E27FC236}">
                    <a16:creationId xmlns:a16="http://schemas.microsoft.com/office/drawing/2014/main" id="{7F260EBD-DD29-72F8-1332-87F4E905E134}"/>
                  </a:ext>
                </a:extLst>
              </p:cNvPr>
              <p:cNvPicPr/>
              <p:nvPr/>
            </p:nvPicPr>
            <p:blipFill>
              <a:blip r:embed="rId4"/>
              <a:stretch>
                <a:fillRect/>
              </a:stretch>
            </p:blipFill>
            <p:spPr>
              <a:xfrm>
                <a:off x="6127620" y="1187740"/>
                <a:ext cx="12600" cy="12600"/>
              </a:xfrm>
              <a:prstGeom prst="rect">
                <a:avLst/>
              </a:prstGeom>
            </p:spPr>
          </p:pic>
        </mc:Fallback>
      </mc:AlternateContent>
      <p:sp>
        <p:nvSpPr>
          <p:cNvPr id="12" name="Rectangle 11">
            <a:extLst>
              <a:ext uri="{FF2B5EF4-FFF2-40B4-BE49-F238E27FC236}">
                <a16:creationId xmlns:a16="http://schemas.microsoft.com/office/drawing/2014/main" id="{975A02F5-22F4-9527-9FB8-CFEBE685CBE7}"/>
              </a:ext>
            </a:extLst>
          </p:cNvPr>
          <p:cNvSpPr/>
          <p:nvPr/>
        </p:nvSpPr>
        <p:spPr>
          <a:xfrm>
            <a:off x="0" y="2160"/>
            <a:ext cx="4063640" cy="6855840"/>
          </a:xfrm>
          <a:prstGeom prst="rect">
            <a:avLst/>
          </a:prstGeom>
          <a:solidFill>
            <a:schemeClr val="accent6">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6">
                  <a:lumMod val="60000"/>
                  <a:lumOff val="40000"/>
                </a:schemeClr>
              </a:solidFill>
            </a:endParaRPr>
          </a:p>
        </p:txBody>
      </p:sp>
      <p:sp>
        <p:nvSpPr>
          <p:cNvPr id="17" name="Rectangle 16">
            <a:extLst>
              <a:ext uri="{FF2B5EF4-FFF2-40B4-BE49-F238E27FC236}">
                <a16:creationId xmlns:a16="http://schemas.microsoft.com/office/drawing/2014/main" id="{0541CB1E-7A1A-1D08-EE1F-A28FCD1939DD}"/>
              </a:ext>
            </a:extLst>
          </p:cNvPr>
          <p:cNvSpPr/>
          <p:nvPr/>
        </p:nvSpPr>
        <p:spPr>
          <a:xfrm>
            <a:off x="4064722" y="0"/>
            <a:ext cx="4063640" cy="6855840"/>
          </a:xfrm>
          <a:prstGeom prst="rect">
            <a:avLst/>
          </a:prstGeom>
          <a:solidFill>
            <a:schemeClr val="accent6">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2B7E4FB4-637D-7041-E23F-DC411C2CC0BD}"/>
              </a:ext>
            </a:extLst>
          </p:cNvPr>
          <p:cNvSpPr/>
          <p:nvPr/>
        </p:nvSpPr>
        <p:spPr>
          <a:xfrm>
            <a:off x="8128360" y="2160"/>
            <a:ext cx="4063640" cy="6855840"/>
          </a:xfrm>
          <a:prstGeom prst="rect">
            <a:avLst/>
          </a:prstGeom>
          <a:solidFill>
            <a:schemeClr val="accent6">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Oval 19">
            <a:extLst>
              <a:ext uri="{FF2B5EF4-FFF2-40B4-BE49-F238E27FC236}">
                <a16:creationId xmlns:a16="http://schemas.microsoft.com/office/drawing/2014/main" id="{63775318-5AEC-1C86-838C-93A410302A5A}"/>
              </a:ext>
            </a:extLst>
          </p:cNvPr>
          <p:cNvSpPr/>
          <p:nvPr/>
        </p:nvSpPr>
        <p:spPr>
          <a:xfrm>
            <a:off x="4063639" y="1434050"/>
            <a:ext cx="4063640" cy="3987740"/>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1"/>
              </a:solidFill>
            </a:endParaRPr>
          </a:p>
        </p:txBody>
      </p:sp>
      <p:sp>
        <p:nvSpPr>
          <p:cNvPr id="21" name="TextBox 20">
            <a:extLst>
              <a:ext uri="{FF2B5EF4-FFF2-40B4-BE49-F238E27FC236}">
                <a16:creationId xmlns:a16="http://schemas.microsoft.com/office/drawing/2014/main" id="{789C34C6-DCBB-3175-E294-792D61A4260A}"/>
              </a:ext>
            </a:extLst>
          </p:cNvPr>
          <p:cNvSpPr txBox="1"/>
          <p:nvPr/>
        </p:nvSpPr>
        <p:spPr>
          <a:xfrm>
            <a:off x="5266875" y="1787915"/>
            <a:ext cx="1733730" cy="1200329"/>
          </a:xfrm>
          <a:prstGeom prst="rect">
            <a:avLst/>
          </a:prstGeom>
          <a:noFill/>
        </p:spPr>
        <p:txBody>
          <a:bodyPr wrap="square" rtlCol="0">
            <a:spAutoFit/>
          </a:bodyPr>
          <a:lstStyle/>
          <a:p>
            <a:r>
              <a:rPr lang="en-GB" sz="7200" dirty="0">
                <a:solidFill>
                  <a:srgbClr val="213315"/>
                </a:solidFill>
                <a:latin typeface="Aptos SemiBold" panose="020B0004020202020204" pitchFamily="34" charset="0"/>
              </a:rPr>
              <a:t>4A.</a:t>
            </a:r>
          </a:p>
        </p:txBody>
      </p:sp>
      <p:sp>
        <p:nvSpPr>
          <p:cNvPr id="24" name="TextBox 23">
            <a:extLst>
              <a:ext uri="{FF2B5EF4-FFF2-40B4-BE49-F238E27FC236}">
                <a16:creationId xmlns:a16="http://schemas.microsoft.com/office/drawing/2014/main" id="{53D21981-5B65-16B9-778A-C98D0D365D53}"/>
              </a:ext>
            </a:extLst>
          </p:cNvPr>
          <p:cNvSpPr txBox="1"/>
          <p:nvPr/>
        </p:nvSpPr>
        <p:spPr>
          <a:xfrm>
            <a:off x="4324352" y="2812717"/>
            <a:ext cx="3618776" cy="1785104"/>
          </a:xfrm>
          <a:prstGeom prst="rect">
            <a:avLst/>
          </a:prstGeom>
          <a:noFill/>
        </p:spPr>
        <p:txBody>
          <a:bodyPr wrap="square" rtlCol="0">
            <a:spAutoFit/>
          </a:bodyPr>
          <a:lstStyle/>
          <a:p>
            <a:pPr algn="ctr"/>
            <a:r>
              <a:rPr lang="en-GB" sz="1800" dirty="0">
                <a:solidFill>
                  <a:schemeClr val="accent6">
                    <a:lumMod val="50000"/>
                  </a:schemeClr>
                </a:solidFill>
                <a:latin typeface="Aptos" panose="020B0004020202020204" pitchFamily="34" charset="0"/>
              </a:rPr>
              <a:t>Pursuing a course of conduct (two or more occasions) that amounts to stalking &amp; </a:t>
            </a:r>
            <a:r>
              <a:rPr lang="en-GB" b="0" i="0" dirty="0">
                <a:solidFill>
                  <a:schemeClr val="accent6">
                    <a:lumMod val="50000"/>
                  </a:schemeClr>
                </a:solidFill>
                <a:effectLst/>
                <a:highlight>
                  <a:srgbClr val="FFFFFF"/>
                </a:highlight>
                <a:latin typeface="arial" panose="020B0604020202020204" pitchFamily="34" charset="0"/>
              </a:rPr>
              <a:t>causes another to fear, on at least two occasions, that </a:t>
            </a:r>
            <a:r>
              <a:rPr lang="en-GB" sz="2000" b="1" i="0" dirty="0">
                <a:solidFill>
                  <a:schemeClr val="accent6">
                    <a:lumMod val="50000"/>
                  </a:schemeClr>
                </a:solidFill>
                <a:effectLst/>
                <a:highlight>
                  <a:srgbClr val="FFFFFF"/>
                </a:highlight>
                <a:latin typeface="arial" panose="020B0604020202020204" pitchFamily="34" charset="0"/>
              </a:rPr>
              <a:t>violence</a:t>
            </a:r>
            <a:r>
              <a:rPr lang="en-GB" b="0" i="0" dirty="0">
                <a:solidFill>
                  <a:schemeClr val="accent6">
                    <a:lumMod val="50000"/>
                  </a:schemeClr>
                </a:solidFill>
                <a:effectLst/>
                <a:highlight>
                  <a:srgbClr val="FFFFFF"/>
                </a:highlight>
                <a:latin typeface="arial" panose="020B0604020202020204" pitchFamily="34" charset="0"/>
              </a:rPr>
              <a:t> will be used against them </a:t>
            </a:r>
            <a:endParaRPr lang="en-GB" sz="1800" dirty="0">
              <a:solidFill>
                <a:schemeClr val="accent6">
                  <a:lumMod val="50000"/>
                </a:schemeClr>
              </a:solidFill>
              <a:latin typeface="Aptos" panose="020B0004020202020204" pitchFamily="34" charset="0"/>
            </a:endParaRPr>
          </a:p>
        </p:txBody>
      </p:sp>
    </p:spTree>
    <p:extLst>
      <p:ext uri="{BB962C8B-B14F-4D97-AF65-F5344CB8AC3E}">
        <p14:creationId xmlns:p14="http://schemas.microsoft.com/office/powerpoint/2010/main" val="213676390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p14="http://schemas.microsoft.com/office/powerpoint/2010/main">
        <mc:Choice Requires="p14">
          <p:contentPart p14:bwMode="auto" r:id="rId3">
            <p14:nvContentPartPr>
              <p14:cNvPr id="5" name="Ink 4">
                <a:extLst>
                  <a:ext uri="{FF2B5EF4-FFF2-40B4-BE49-F238E27FC236}">
                    <a16:creationId xmlns:a16="http://schemas.microsoft.com/office/drawing/2014/main" id="{7F260EBD-DD29-72F8-1332-87F4E905E134}"/>
                  </a:ext>
                </a:extLst>
              </p14:cNvPr>
              <p14:cNvContentPartPr/>
              <p14:nvPr/>
            </p14:nvContentPartPr>
            <p14:xfrm>
              <a:off x="6133740" y="1193860"/>
              <a:ext cx="360" cy="360"/>
            </p14:xfrm>
          </p:contentPart>
        </mc:Choice>
        <mc:Fallback xmlns="">
          <p:pic>
            <p:nvPicPr>
              <p:cNvPr id="5" name="Ink 4">
                <a:extLst>
                  <a:ext uri="{FF2B5EF4-FFF2-40B4-BE49-F238E27FC236}">
                    <a16:creationId xmlns:a16="http://schemas.microsoft.com/office/drawing/2014/main" id="{7F260EBD-DD29-72F8-1332-87F4E905E134}"/>
                  </a:ext>
                </a:extLst>
              </p:cNvPr>
              <p:cNvPicPr/>
              <p:nvPr/>
            </p:nvPicPr>
            <p:blipFill>
              <a:blip r:embed="rId4"/>
              <a:stretch>
                <a:fillRect/>
              </a:stretch>
            </p:blipFill>
            <p:spPr>
              <a:xfrm>
                <a:off x="6127620" y="1187740"/>
                <a:ext cx="12600" cy="12600"/>
              </a:xfrm>
              <a:prstGeom prst="rect">
                <a:avLst/>
              </a:prstGeom>
            </p:spPr>
          </p:pic>
        </mc:Fallback>
      </mc:AlternateContent>
      <p:sp>
        <p:nvSpPr>
          <p:cNvPr id="12" name="Rectangle 11">
            <a:extLst>
              <a:ext uri="{FF2B5EF4-FFF2-40B4-BE49-F238E27FC236}">
                <a16:creationId xmlns:a16="http://schemas.microsoft.com/office/drawing/2014/main" id="{975A02F5-22F4-9527-9FB8-CFEBE685CBE7}"/>
              </a:ext>
            </a:extLst>
          </p:cNvPr>
          <p:cNvSpPr/>
          <p:nvPr/>
        </p:nvSpPr>
        <p:spPr>
          <a:xfrm>
            <a:off x="0" y="2160"/>
            <a:ext cx="4063640" cy="6855840"/>
          </a:xfrm>
          <a:prstGeom prst="rect">
            <a:avLst/>
          </a:prstGeom>
          <a:solidFill>
            <a:schemeClr val="accent6">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6">
                  <a:lumMod val="60000"/>
                  <a:lumOff val="40000"/>
                </a:schemeClr>
              </a:solidFill>
            </a:endParaRPr>
          </a:p>
        </p:txBody>
      </p:sp>
      <p:sp>
        <p:nvSpPr>
          <p:cNvPr id="17" name="Rectangle 16">
            <a:extLst>
              <a:ext uri="{FF2B5EF4-FFF2-40B4-BE49-F238E27FC236}">
                <a16:creationId xmlns:a16="http://schemas.microsoft.com/office/drawing/2014/main" id="{0541CB1E-7A1A-1D08-EE1F-A28FCD1939DD}"/>
              </a:ext>
            </a:extLst>
          </p:cNvPr>
          <p:cNvSpPr/>
          <p:nvPr/>
        </p:nvSpPr>
        <p:spPr>
          <a:xfrm>
            <a:off x="4064722" y="0"/>
            <a:ext cx="4063640" cy="6855840"/>
          </a:xfrm>
          <a:prstGeom prst="rect">
            <a:avLst/>
          </a:prstGeom>
          <a:solidFill>
            <a:schemeClr val="accent6">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2B7E4FB4-637D-7041-E23F-DC411C2CC0BD}"/>
              </a:ext>
            </a:extLst>
          </p:cNvPr>
          <p:cNvSpPr/>
          <p:nvPr/>
        </p:nvSpPr>
        <p:spPr>
          <a:xfrm>
            <a:off x="8128360" y="2160"/>
            <a:ext cx="4063640" cy="6855840"/>
          </a:xfrm>
          <a:prstGeom prst="rect">
            <a:avLst/>
          </a:prstGeom>
          <a:solidFill>
            <a:schemeClr val="accent6">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Oval 1">
            <a:extLst>
              <a:ext uri="{FF2B5EF4-FFF2-40B4-BE49-F238E27FC236}">
                <a16:creationId xmlns:a16="http://schemas.microsoft.com/office/drawing/2014/main" id="{E6FB5DFF-28B0-A020-7888-931C6D1C1338}"/>
              </a:ext>
            </a:extLst>
          </p:cNvPr>
          <p:cNvSpPr/>
          <p:nvPr/>
        </p:nvSpPr>
        <p:spPr>
          <a:xfrm>
            <a:off x="8128360" y="1431890"/>
            <a:ext cx="4063640" cy="3987740"/>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bg1"/>
              </a:solidFill>
            </a:endParaRPr>
          </a:p>
        </p:txBody>
      </p:sp>
      <p:sp>
        <p:nvSpPr>
          <p:cNvPr id="3" name="TextBox 2">
            <a:extLst>
              <a:ext uri="{FF2B5EF4-FFF2-40B4-BE49-F238E27FC236}">
                <a16:creationId xmlns:a16="http://schemas.microsoft.com/office/drawing/2014/main" id="{9C90B9C7-B4A8-2377-AE96-39DE65F79880}"/>
              </a:ext>
            </a:extLst>
          </p:cNvPr>
          <p:cNvSpPr txBox="1"/>
          <p:nvPr/>
        </p:nvSpPr>
        <p:spPr>
          <a:xfrm>
            <a:off x="8419381" y="2803803"/>
            <a:ext cx="3581400" cy="2122614"/>
          </a:xfrm>
          <a:prstGeom prst="rect">
            <a:avLst/>
          </a:prstGeom>
          <a:noFill/>
        </p:spPr>
        <p:txBody>
          <a:bodyPr wrap="square" rtlCol="0">
            <a:spAutoFit/>
          </a:bodyPr>
          <a:lstStyle/>
          <a:p>
            <a:pPr algn="ctr"/>
            <a:r>
              <a:rPr lang="en-GB" sz="1800" dirty="0">
                <a:solidFill>
                  <a:schemeClr val="accent6">
                    <a:lumMod val="50000"/>
                  </a:schemeClr>
                </a:solidFill>
                <a:latin typeface="Aptos" panose="020B0004020202020204" pitchFamily="34" charset="0"/>
              </a:rPr>
              <a:t>Pursuing a course of conduct (two or more occasions) that amounts to stalking </a:t>
            </a:r>
            <a:r>
              <a:rPr lang="en-GB" dirty="0">
                <a:solidFill>
                  <a:schemeClr val="accent6">
                    <a:lumMod val="50000"/>
                  </a:schemeClr>
                </a:solidFill>
                <a:latin typeface="Aptos" panose="020B0004020202020204" pitchFamily="34" charset="0"/>
              </a:rPr>
              <a:t>&amp; </a:t>
            </a:r>
            <a:r>
              <a:rPr lang="en-GB" b="0" i="0" dirty="0">
                <a:solidFill>
                  <a:schemeClr val="accent6">
                    <a:lumMod val="50000"/>
                  </a:schemeClr>
                </a:solidFill>
                <a:effectLst/>
                <a:highlight>
                  <a:srgbClr val="FFFFFF"/>
                </a:highlight>
                <a:latin typeface="arial" panose="020B0604020202020204" pitchFamily="34" charset="0"/>
              </a:rPr>
              <a:t>causes </a:t>
            </a:r>
            <a:r>
              <a:rPr lang="en-GB" sz="2000" b="1" i="0" dirty="0">
                <a:solidFill>
                  <a:schemeClr val="accent6">
                    <a:lumMod val="50000"/>
                  </a:schemeClr>
                </a:solidFill>
                <a:effectLst/>
                <a:highlight>
                  <a:srgbClr val="FFFFFF"/>
                </a:highlight>
                <a:latin typeface="arial" panose="020B0604020202020204" pitchFamily="34" charset="0"/>
              </a:rPr>
              <a:t>serious alarm/distress </a:t>
            </a:r>
            <a:r>
              <a:rPr lang="en-GB" b="0" i="0" dirty="0">
                <a:solidFill>
                  <a:schemeClr val="accent6">
                    <a:lumMod val="50000"/>
                  </a:schemeClr>
                </a:solidFill>
                <a:effectLst/>
                <a:highlight>
                  <a:srgbClr val="FFFFFF"/>
                </a:highlight>
                <a:latin typeface="arial" panose="020B0604020202020204" pitchFamily="34" charset="0"/>
              </a:rPr>
              <a:t>which has a substantial adverse effect on victim’s usual day-to-day </a:t>
            </a:r>
          </a:p>
          <a:p>
            <a:pPr algn="ctr"/>
            <a:r>
              <a:rPr lang="en-GB" dirty="0">
                <a:solidFill>
                  <a:schemeClr val="accent6">
                    <a:lumMod val="50000"/>
                  </a:schemeClr>
                </a:solidFill>
                <a:highlight>
                  <a:srgbClr val="FFFFFF"/>
                </a:highlight>
                <a:latin typeface="arial" panose="020B0604020202020204" pitchFamily="34" charset="0"/>
              </a:rPr>
              <a:t>a</a:t>
            </a:r>
            <a:r>
              <a:rPr lang="en-GB" b="0" i="0" dirty="0">
                <a:solidFill>
                  <a:schemeClr val="accent6">
                    <a:lumMod val="50000"/>
                  </a:schemeClr>
                </a:solidFill>
                <a:effectLst/>
                <a:highlight>
                  <a:srgbClr val="FFFFFF"/>
                </a:highlight>
                <a:latin typeface="arial" panose="020B0604020202020204" pitchFamily="34" charset="0"/>
              </a:rPr>
              <a:t>ctivities.</a:t>
            </a:r>
            <a:endParaRPr lang="en-GB" dirty="0">
              <a:solidFill>
                <a:schemeClr val="accent6">
                  <a:lumMod val="50000"/>
                </a:schemeClr>
              </a:solidFill>
            </a:endParaRPr>
          </a:p>
        </p:txBody>
      </p:sp>
      <p:sp>
        <p:nvSpPr>
          <p:cNvPr id="4" name="TextBox 3">
            <a:extLst>
              <a:ext uri="{FF2B5EF4-FFF2-40B4-BE49-F238E27FC236}">
                <a16:creationId xmlns:a16="http://schemas.microsoft.com/office/drawing/2014/main" id="{8C170BC7-9B2B-28F0-ECD9-60E20DD948C0}"/>
              </a:ext>
            </a:extLst>
          </p:cNvPr>
          <p:cNvSpPr txBox="1"/>
          <p:nvPr/>
        </p:nvSpPr>
        <p:spPr>
          <a:xfrm>
            <a:off x="9458417" y="1787914"/>
            <a:ext cx="1733730" cy="1200329"/>
          </a:xfrm>
          <a:prstGeom prst="rect">
            <a:avLst/>
          </a:prstGeom>
          <a:noFill/>
        </p:spPr>
        <p:txBody>
          <a:bodyPr wrap="square" rtlCol="0">
            <a:spAutoFit/>
          </a:bodyPr>
          <a:lstStyle/>
          <a:p>
            <a:r>
              <a:rPr lang="en-GB" sz="7200" dirty="0">
                <a:solidFill>
                  <a:srgbClr val="213315"/>
                </a:solidFill>
                <a:latin typeface="Aptos SemiBold" panose="020B0004020202020204" pitchFamily="34" charset="0"/>
              </a:rPr>
              <a:t>4A.</a:t>
            </a:r>
          </a:p>
        </p:txBody>
      </p:sp>
    </p:spTree>
    <p:extLst>
      <p:ext uri="{BB962C8B-B14F-4D97-AF65-F5344CB8AC3E}">
        <p14:creationId xmlns:p14="http://schemas.microsoft.com/office/powerpoint/2010/main" val="256914963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Video 70" title="Four Lit Lightbulbs">
            <a:hlinkClick r:id="" action="ppaction://media"/>
            <a:extLst>
              <a:ext uri="{FF2B5EF4-FFF2-40B4-BE49-F238E27FC236}">
                <a16:creationId xmlns:a16="http://schemas.microsoft.com/office/drawing/2014/main" id="{DA97F740-817B-37C7-908F-12BCC1368E0F}"/>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
        <p:nvSpPr>
          <p:cNvPr id="3" name="TextBox 2">
            <a:extLst>
              <a:ext uri="{FF2B5EF4-FFF2-40B4-BE49-F238E27FC236}">
                <a16:creationId xmlns:a16="http://schemas.microsoft.com/office/drawing/2014/main" id="{2BDA7225-73C1-11AC-F46D-4999B874D9BE}"/>
              </a:ext>
            </a:extLst>
          </p:cNvPr>
          <p:cNvSpPr txBox="1"/>
          <p:nvPr/>
        </p:nvSpPr>
        <p:spPr>
          <a:xfrm rot="5400000">
            <a:off x="-608824" y="2448475"/>
            <a:ext cx="5200114" cy="1938992"/>
          </a:xfrm>
          <a:prstGeom prst="rect">
            <a:avLst/>
          </a:prstGeom>
          <a:noFill/>
        </p:spPr>
        <p:txBody>
          <a:bodyPr wrap="square" rtlCol="0">
            <a:spAutoFit/>
          </a:bodyPr>
          <a:lstStyle/>
          <a:p>
            <a:r>
              <a:rPr lang="en-GB" sz="6000" dirty="0">
                <a:solidFill>
                  <a:srgbClr val="FFFFFF"/>
                </a:solidFill>
                <a:latin typeface="Aptos Black" panose="020B0004020202020204" pitchFamily="34" charset="0"/>
              </a:rPr>
              <a:t>STALKER TYPOLOGIES</a:t>
            </a:r>
          </a:p>
        </p:txBody>
      </p:sp>
      <p:cxnSp>
        <p:nvCxnSpPr>
          <p:cNvPr id="4" name="Straight Connector 3">
            <a:extLst>
              <a:ext uri="{FF2B5EF4-FFF2-40B4-BE49-F238E27FC236}">
                <a16:creationId xmlns:a16="http://schemas.microsoft.com/office/drawing/2014/main" id="{49B9A545-03EC-3141-0270-FED1EAB098EA}"/>
              </a:ext>
            </a:extLst>
          </p:cNvPr>
          <p:cNvCxnSpPr>
            <a:cxnSpLocks/>
          </p:cNvCxnSpPr>
          <p:nvPr/>
        </p:nvCxnSpPr>
        <p:spPr>
          <a:xfrm>
            <a:off x="659219" y="754912"/>
            <a:ext cx="0" cy="5263116"/>
          </a:xfrm>
          <a:prstGeom prst="line">
            <a:avLst/>
          </a:prstGeom>
          <a:ln w="57150">
            <a:solidFill>
              <a:srgbClr val="FBF0C3"/>
            </a:solidFill>
          </a:ln>
        </p:spPr>
        <p:style>
          <a:lnRef idx="1">
            <a:schemeClr val="accent1"/>
          </a:lnRef>
          <a:fillRef idx="0">
            <a:schemeClr val="accent1"/>
          </a:fillRef>
          <a:effectRef idx="0">
            <a:schemeClr val="accent1"/>
          </a:effectRef>
          <a:fontRef idx="minor">
            <a:schemeClr val="tx1"/>
          </a:fontRef>
        </p:style>
      </p:cxnSp>
      <p:sp>
        <p:nvSpPr>
          <p:cNvPr id="10" name="Flowchart: Connector 9">
            <a:extLst>
              <a:ext uri="{FF2B5EF4-FFF2-40B4-BE49-F238E27FC236}">
                <a16:creationId xmlns:a16="http://schemas.microsoft.com/office/drawing/2014/main" id="{A32ADB3C-E681-2A7E-8EC9-C9CD7BAD5141}"/>
              </a:ext>
            </a:extLst>
          </p:cNvPr>
          <p:cNvSpPr/>
          <p:nvPr/>
        </p:nvSpPr>
        <p:spPr>
          <a:xfrm>
            <a:off x="464619" y="362400"/>
            <a:ext cx="389199" cy="403668"/>
          </a:xfrm>
          <a:prstGeom prst="flowChartConnector">
            <a:avLst/>
          </a:prstGeom>
          <a:solidFill>
            <a:srgbClr val="FBF0C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Flowchart: Connector 10">
            <a:extLst>
              <a:ext uri="{FF2B5EF4-FFF2-40B4-BE49-F238E27FC236}">
                <a16:creationId xmlns:a16="http://schemas.microsoft.com/office/drawing/2014/main" id="{E582B924-9EED-AD9C-ADD5-D8AF0781CFF8}"/>
              </a:ext>
            </a:extLst>
          </p:cNvPr>
          <p:cNvSpPr/>
          <p:nvPr/>
        </p:nvSpPr>
        <p:spPr>
          <a:xfrm>
            <a:off x="464619" y="6018028"/>
            <a:ext cx="389199" cy="403668"/>
          </a:xfrm>
          <a:prstGeom prst="flowChartConnector">
            <a:avLst/>
          </a:prstGeom>
          <a:solidFill>
            <a:srgbClr val="FBF0C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Flowchart: Connector 11">
            <a:extLst>
              <a:ext uri="{FF2B5EF4-FFF2-40B4-BE49-F238E27FC236}">
                <a16:creationId xmlns:a16="http://schemas.microsoft.com/office/drawing/2014/main" id="{F385CFE2-2D8C-CBF9-7D13-DD89A5222B33}"/>
              </a:ext>
            </a:extLst>
          </p:cNvPr>
          <p:cNvSpPr/>
          <p:nvPr/>
        </p:nvSpPr>
        <p:spPr>
          <a:xfrm>
            <a:off x="464619" y="1852165"/>
            <a:ext cx="389199" cy="403668"/>
          </a:xfrm>
          <a:prstGeom prst="flowChartConnector">
            <a:avLst/>
          </a:prstGeom>
          <a:solidFill>
            <a:srgbClr val="FBF0C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Flowchart: Connector 12">
            <a:extLst>
              <a:ext uri="{FF2B5EF4-FFF2-40B4-BE49-F238E27FC236}">
                <a16:creationId xmlns:a16="http://schemas.microsoft.com/office/drawing/2014/main" id="{5A7718EB-83EE-920B-2B7F-147B362F144C}"/>
              </a:ext>
            </a:extLst>
          </p:cNvPr>
          <p:cNvSpPr/>
          <p:nvPr/>
        </p:nvSpPr>
        <p:spPr>
          <a:xfrm>
            <a:off x="464619" y="3184636"/>
            <a:ext cx="389199" cy="403668"/>
          </a:xfrm>
          <a:prstGeom prst="flowChartConnector">
            <a:avLst/>
          </a:prstGeom>
          <a:solidFill>
            <a:srgbClr val="FBF0C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Flowchart: Connector 13">
            <a:extLst>
              <a:ext uri="{FF2B5EF4-FFF2-40B4-BE49-F238E27FC236}">
                <a16:creationId xmlns:a16="http://schemas.microsoft.com/office/drawing/2014/main" id="{1A92DF1A-BF56-436C-C0EE-D73E771D7763}"/>
              </a:ext>
            </a:extLst>
          </p:cNvPr>
          <p:cNvSpPr/>
          <p:nvPr/>
        </p:nvSpPr>
        <p:spPr>
          <a:xfrm>
            <a:off x="464619" y="4679979"/>
            <a:ext cx="389199" cy="403668"/>
          </a:xfrm>
          <a:prstGeom prst="flowChartConnector">
            <a:avLst/>
          </a:prstGeom>
          <a:solidFill>
            <a:srgbClr val="FBF0C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96823356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000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2"/>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2"/>
                                        </p:tgtEl>
                                      </p:cBhvr>
                                    </p:cmd>
                                  </p:childTnLst>
                                </p:cTn>
                              </p:par>
                            </p:childTnLst>
                          </p:cTn>
                        </p:par>
                      </p:childTnLst>
                    </p:cTn>
                  </p:par>
                </p:childTnLst>
              </p:cTn>
              <p:nextCondLst>
                <p:cond evt="onClick" delay="0">
                  <p:tgtEl>
                    <p:spTgt spid="2"/>
                  </p:tgtEl>
                </p:cond>
              </p:nextCondLst>
            </p:seq>
            <p:video>
              <p:cMediaNode vol="80000" mute="1">
                <p:cTn id="12" repeatCount="indefinite" fill="hold" display="0">
                  <p:stCondLst>
                    <p:cond delay="indefinite"/>
                  </p:stCondLst>
                </p:cTn>
                <p:tgtEl>
                  <p:spTgt spid="2"/>
                </p:tgtEl>
              </p:cMediaNode>
            </p:vide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1">
            <a:lumMod val="95000"/>
            <a:lumOff val="5000"/>
          </a:schemeClr>
        </a:solidFill>
        <a:effectLst/>
      </p:bgPr>
    </p:bg>
    <p:spTree>
      <p:nvGrpSpPr>
        <p:cNvPr id="1" name=""/>
        <p:cNvGrpSpPr/>
        <p:nvPr/>
      </p:nvGrpSpPr>
      <p:grpSpPr>
        <a:xfrm>
          <a:off x="0" y="0"/>
          <a:ext cx="0" cy="0"/>
          <a:chOff x="0" y="0"/>
          <a:chExt cx="0" cy="0"/>
        </a:xfrm>
      </p:grpSpPr>
      <p:pic>
        <p:nvPicPr>
          <p:cNvPr id="23" name="Picture Placeholder 22" descr="A person holding a blue box with a red ribbon&#10;&#10;Description automatically generated">
            <a:extLst>
              <a:ext uri="{FF2B5EF4-FFF2-40B4-BE49-F238E27FC236}">
                <a16:creationId xmlns:a16="http://schemas.microsoft.com/office/drawing/2014/main" id="{EF7D073C-A245-C419-573E-598E19E8E0BC}"/>
              </a:ext>
            </a:extLst>
          </p:cNvPr>
          <p:cNvPicPr>
            <a:picLocks noGrp="1" noChangeAspect="1"/>
          </p:cNvPicPr>
          <p:nvPr>
            <p:ph type="pic" sz="quarter" idx="11"/>
          </p:nvPr>
        </p:nvPicPr>
        <p:blipFill>
          <a:blip r:embed="rId3">
            <a:extLst>
              <a:ext uri="{28A0092B-C50C-407E-A947-70E740481C1C}">
                <a14:useLocalDpi xmlns:a14="http://schemas.microsoft.com/office/drawing/2010/main" val="0"/>
              </a:ext>
            </a:extLst>
          </a:blip>
          <a:srcRect t="14748" b="14748"/>
          <a:stretch>
            <a:fillRect/>
          </a:stretch>
        </p:blipFill>
        <p:spPr/>
      </p:pic>
      <p:pic>
        <p:nvPicPr>
          <p:cNvPr id="25" name="Picture Placeholder 24" descr="A person wearing glasses and a red light&#10;&#10;Description automatically generated">
            <a:extLst>
              <a:ext uri="{FF2B5EF4-FFF2-40B4-BE49-F238E27FC236}">
                <a16:creationId xmlns:a16="http://schemas.microsoft.com/office/drawing/2014/main" id="{87222244-7CDD-D616-46E6-3705247EAEAA}"/>
              </a:ext>
            </a:extLst>
          </p:cNvPr>
          <p:cNvPicPr>
            <a:picLocks noGrp="1" noChangeAspect="1"/>
          </p:cNvPicPr>
          <p:nvPr>
            <p:ph type="pic" sz="quarter" idx="12"/>
          </p:nvPr>
        </p:nvPicPr>
        <p:blipFill>
          <a:blip r:embed="rId4">
            <a:extLst>
              <a:ext uri="{28A0092B-C50C-407E-A947-70E740481C1C}">
                <a14:useLocalDpi xmlns:a14="http://schemas.microsoft.com/office/drawing/2010/main" val="0"/>
              </a:ext>
            </a:extLst>
          </a:blip>
          <a:srcRect t="15292" b="15292"/>
          <a:stretch>
            <a:fillRect/>
          </a:stretch>
        </p:blipFill>
        <p:spPr/>
      </p:pic>
      <p:pic>
        <p:nvPicPr>
          <p:cNvPr id="29" name="Picture Placeholder 28" descr="A person and person standing together&#10;&#10;Description automatically generated">
            <a:extLst>
              <a:ext uri="{FF2B5EF4-FFF2-40B4-BE49-F238E27FC236}">
                <a16:creationId xmlns:a16="http://schemas.microsoft.com/office/drawing/2014/main" id="{C7014D99-A1E2-C39C-F524-53B61FE8CE5D}"/>
              </a:ext>
            </a:extLst>
          </p:cNvPr>
          <p:cNvPicPr>
            <a:picLocks noGrp="1" noChangeAspect="1"/>
          </p:cNvPicPr>
          <p:nvPr>
            <p:ph type="pic" sz="quarter" idx="13"/>
          </p:nvPr>
        </p:nvPicPr>
        <p:blipFill>
          <a:blip r:embed="rId5">
            <a:extLst>
              <a:ext uri="{28A0092B-C50C-407E-A947-70E740481C1C}">
                <a14:useLocalDpi xmlns:a14="http://schemas.microsoft.com/office/drawing/2010/main" val="0"/>
              </a:ext>
            </a:extLst>
          </a:blip>
          <a:srcRect t="13120" b="13120"/>
          <a:stretch>
            <a:fillRect/>
          </a:stretch>
        </p:blipFill>
        <p:spPr/>
      </p:pic>
      <p:pic>
        <p:nvPicPr>
          <p:cNvPr id="37" name="Picture Placeholder 36" descr="A person in a pink dress&#10;&#10;Description automatically generated">
            <a:extLst>
              <a:ext uri="{FF2B5EF4-FFF2-40B4-BE49-F238E27FC236}">
                <a16:creationId xmlns:a16="http://schemas.microsoft.com/office/drawing/2014/main" id="{C5C78B5D-9918-E020-2E11-C62DA9089DE7}"/>
              </a:ext>
            </a:extLst>
          </p:cNvPr>
          <p:cNvPicPr>
            <a:picLocks noGrp="1" noChangeAspect="1"/>
          </p:cNvPicPr>
          <p:nvPr>
            <p:ph type="pic" sz="quarter" idx="14"/>
          </p:nvPr>
        </p:nvPicPr>
        <p:blipFill>
          <a:blip r:embed="rId6">
            <a:extLst>
              <a:ext uri="{28A0092B-C50C-407E-A947-70E740481C1C}">
                <a14:useLocalDpi xmlns:a14="http://schemas.microsoft.com/office/drawing/2010/main" val="0"/>
              </a:ext>
            </a:extLst>
          </a:blip>
          <a:srcRect t="15315" b="15315"/>
          <a:stretch>
            <a:fillRect/>
          </a:stretch>
        </p:blipFill>
        <p:spPr/>
      </p:pic>
      <p:sp>
        <p:nvSpPr>
          <p:cNvPr id="44" name="TextBox 43">
            <a:extLst>
              <a:ext uri="{FF2B5EF4-FFF2-40B4-BE49-F238E27FC236}">
                <a16:creationId xmlns:a16="http://schemas.microsoft.com/office/drawing/2014/main" id="{0EF4CEEF-E632-A1B4-EF03-B46CCF016E29}"/>
              </a:ext>
            </a:extLst>
          </p:cNvPr>
          <p:cNvSpPr txBox="1"/>
          <p:nvPr/>
        </p:nvSpPr>
        <p:spPr>
          <a:xfrm>
            <a:off x="4868635" y="4790553"/>
            <a:ext cx="2231571" cy="830997"/>
          </a:xfrm>
          <a:prstGeom prst="rect">
            <a:avLst/>
          </a:prstGeom>
          <a:noFill/>
        </p:spPr>
        <p:txBody>
          <a:bodyPr wrap="square" rtlCol="0">
            <a:spAutoFit/>
          </a:bodyPr>
          <a:lstStyle/>
          <a:p>
            <a:r>
              <a:rPr lang="en-GB" sz="2400" dirty="0">
                <a:solidFill>
                  <a:schemeClr val="accent3">
                    <a:lumMod val="60000"/>
                    <a:lumOff val="40000"/>
                  </a:schemeClr>
                </a:solidFill>
                <a:latin typeface="Aptos Black" panose="020F0502020204030204" pitchFamily="34" charset="0"/>
                <a:cs typeface="Aptos Serif" panose="020B0502040204020203" pitchFamily="18" charset="0"/>
              </a:rPr>
              <a:t>Rejected</a:t>
            </a:r>
          </a:p>
          <a:p>
            <a:r>
              <a:rPr lang="en-GB" sz="2400" dirty="0">
                <a:solidFill>
                  <a:schemeClr val="accent3">
                    <a:lumMod val="60000"/>
                    <a:lumOff val="40000"/>
                  </a:schemeClr>
                </a:solidFill>
                <a:latin typeface="Aptos Narrow" panose="020B0004020202020204" pitchFamily="34" charset="0"/>
              </a:rPr>
              <a:t>Stalker</a:t>
            </a:r>
          </a:p>
        </p:txBody>
      </p:sp>
      <p:sp>
        <p:nvSpPr>
          <p:cNvPr id="48" name="TextBox 47">
            <a:extLst>
              <a:ext uri="{FF2B5EF4-FFF2-40B4-BE49-F238E27FC236}">
                <a16:creationId xmlns:a16="http://schemas.microsoft.com/office/drawing/2014/main" id="{D0A5B5B7-6CAB-8828-99E6-A6CE32EB2851}"/>
              </a:ext>
            </a:extLst>
          </p:cNvPr>
          <p:cNvSpPr txBox="1"/>
          <p:nvPr/>
        </p:nvSpPr>
        <p:spPr>
          <a:xfrm>
            <a:off x="14790960" y="3759372"/>
            <a:ext cx="2231571" cy="830997"/>
          </a:xfrm>
          <a:prstGeom prst="rect">
            <a:avLst/>
          </a:prstGeom>
          <a:noFill/>
        </p:spPr>
        <p:txBody>
          <a:bodyPr wrap="square" rtlCol="0">
            <a:spAutoFit/>
          </a:bodyPr>
          <a:lstStyle/>
          <a:p>
            <a:r>
              <a:rPr lang="en-GB" sz="2400" dirty="0">
                <a:solidFill>
                  <a:srgbClr val="EF0088"/>
                </a:solidFill>
                <a:latin typeface="Aptos Black" panose="020B0004020202020204" pitchFamily="34" charset="0"/>
              </a:rPr>
              <a:t>Incompetent</a:t>
            </a:r>
          </a:p>
          <a:p>
            <a:r>
              <a:rPr lang="en-GB" sz="2400" dirty="0">
                <a:solidFill>
                  <a:srgbClr val="EF0088"/>
                </a:solidFill>
                <a:latin typeface="Aptos Narrow" panose="020B0004020202020204" pitchFamily="34" charset="0"/>
              </a:rPr>
              <a:t>Suitor</a:t>
            </a:r>
          </a:p>
        </p:txBody>
      </p:sp>
      <p:pic>
        <p:nvPicPr>
          <p:cNvPr id="5" name="Picture Placeholder 4" descr="A movie cover with a person's face&#10;&#10;Description automatically generated">
            <a:extLst>
              <a:ext uri="{FF2B5EF4-FFF2-40B4-BE49-F238E27FC236}">
                <a16:creationId xmlns:a16="http://schemas.microsoft.com/office/drawing/2014/main" id="{B74A82B3-B979-2A06-DC2F-E356EAD32356}"/>
              </a:ext>
            </a:extLst>
          </p:cNvPr>
          <p:cNvPicPr>
            <a:picLocks noGrp="1" noChangeAspect="1"/>
          </p:cNvPicPr>
          <p:nvPr>
            <p:ph type="pic" sz="quarter" idx="10"/>
          </p:nvPr>
        </p:nvPicPr>
        <p:blipFill>
          <a:blip r:embed="rId7">
            <a:extLst>
              <a:ext uri="{28A0092B-C50C-407E-A947-70E740481C1C}">
                <a14:useLocalDpi xmlns:a14="http://schemas.microsoft.com/office/drawing/2010/main" val="0"/>
              </a:ext>
            </a:extLst>
          </a:blip>
          <a:srcRect l="9780" r="9780"/>
          <a:stretch>
            <a:fillRect/>
          </a:stretch>
        </p:blipFill>
        <p:spPr/>
      </p:pic>
      <p:cxnSp>
        <p:nvCxnSpPr>
          <p:cNvPr id="6" name="Straight Connector 5">
            <a:extLst>
              <a:ext uri="{FF2B5EF4-FFF2-40B4-BE49-F238E27FC236}">
                <a16:creationId xmlns:a16="http://schemas.microsoft.com/office/drawing/2014/main" id="{9CBEEFCC-0461-AE92-E58C-28DB28B682F4}"/>
              </a:ext>
            </a:extLst>
          </p:cNvPr>
          <p:cNvCxnSpPr>
            <a:cxnSpLocks/>
          </p:cNvCxnSpPr>
          <p:nvPr/>
        </p:nvCxnSpPr>
        <p:spPr>
          <a:xfrm>
            <a:off x="659219" y="754912"/>
            <a:ext cx="0" cy="5263116"/>
          </a:xfrm>
          <a:prstGeom prst="line">
            <a:avLst/>
          </a:prstGeom>
          <a:ln w="57150">
            <a:solidFill>
              <a:srgbClr val="FBF0C3"/>
            </a:solidFill>
          </a:ln>
        </p:spPr>
        <p:style>
          <a:lnRef idx="1">
            <a:schemeClr val="accent1"/>
          </a:lnRef>
          <a:fillRef idx="0">
            <a:schemeClr val="accent1"/>
          </a:fillRef>
          <a:effectRef idx="0">
            <a:schemeClr val="accent1"/>
          </a:effectRef>
          <a:fontRef idx="minor">
            <a:schemeClr val="tx1"/>
          </a:fontRef>
        </p:style>
      </p:cxnSp>
      <p:sp>
        <p:nvSpPr>
          <p:cNvPr id="7" name="Flowchart: Connector 6">
            <a:extLst>
              <a:ext uri="{FF2B5EF4-FFF2-40B4-BE49-F238E27FC236}">
                <a16:creationId xmlns:a16="http://schemas.microsoft.com/office/drawing/2014/main" id="{C35F9918-95C8-54A8-D11D-2FA74AB766E7}"/>
              </a:ext>
            </a:extLst>
          </p:cNvPr>
          <p:cNvSpPr/>
          <p:nvPr/>
        </p:nvSpPr>
        <p:spPr>
          <a:xfrm>
            <a:off x="464619" y="362400"/>
            <a:ext cx="389199" cy="403668"/>
          </a:xfrm>
          <a:prstGeom prst="flowChartConnector">
            <a:avLst/>
          </a:prstGeom>
          <a:solidFill>
            <a:srgbClr val="FBF0C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lowchart: Connector 7">
            <a:extLst>
              <a:ext uri="{FF2B5EF4-FFF2-40B4-BE49-F238E27FC236}">
                <a16:creationId xmlns:a16="http://schemas.microsoft.com/office/drawing/2014/main" id="{355C8A9D-DE4C-CA98-7BBC-0E5B8D5270B9}"/>
              </a:ext>
            </a:extLst>
          </p:cNvPr>
          <p:cNvSpPr/>
          <p:nvPr/>
        </p:nvSpPr>
        <p:spPr>
          <a:xfrm>
            <a:off x="464619" y="6018028"/>
            <a:ext cx="389199" cy="403668"/>
          </a:xfrm>
          <a:prstGeom prst="flowChartConnector">
            <a:avLst/>
          </a:prstGeom>
          <a:solidFill>
            <a:srgbClr val="FBF0C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Flowchart: Connector 8">
            <a:extLst>
              <a:ext uri="{FF2B5EF4-FFF2-40B4-BE49-F238E27FC236}">
                <a16:creationId xmlns:a16="http://schemas.microsoft.com/office/drawing/2014/main" id="{5AFE16EE-EA3E-7813-28D1-AB13A6D7B47E}"/>
              </a:ext>
            </a:extLst>
          </p:cNvPr>
          <p:cNvSpPr/>
          <p:nvPr/>
        </p:nvSpPr>
        <p:spPr>
          <a:xfrm>
            <a:off x="451279" y="1852165"/>
            <a:ext cx="389199" cy="403668"/>
          </a:xfrm>
          <a:prstGeom prst="flowChartConnector">
            <a:avLst/>
          </a:prstGeom>
          <a:solidFill>
            <a:srgbClr val="FBF0C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lowchart: Connector 9">
            <a:extLst>
              <a:ext uri="{FF2B5EF4-FFF2-40B4-BE49-F238E27FC236}">
                <a16:creationId xmlns:a16="http://schemas.microsoft.com/office/drawing/2014/main" id="{FCD77C4D-A30C-7A2F-FA06-397945138E92}"/>
              </a:ext>
            </a:extLst>
          </p:cNvPr>
          <p:cNvSpPr/>
          <p:nvPr/>
        </p:nvSpPr>
        <p:spPr>
          <a:xfrm>
            <a:off x="451279" y="3190214"/>
            <a:ext cx="389199" cy="403668"/>
          </a:xfrm>
          <a:prstGeom prst="flowChartConnector">
            <a:avLst/>
          </a:prstGeom>
          <a:solidFill>
            <a:srgbClr val="FBF0C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Flowchart: Connector 10">
            <a:extLst>
              <a:ext uri="{FF2B5EF4-FFF2-40B4-BE49-F238E27FC236}">
                <a16:creationId xmlns:a16="http://schemas.microsoft.com/office/drawing/2014/main" id="{F25A15EA-6BBD-B769-F75C-517C8E5CACB2}"/>
              </a:ext>
            </a:extLst>
          </p:cNvPr>
          <p:cNvSpPr/>
          <p:nvPr/>
        </p:nvSpPr>
        <p:spPr>
          <a:xfrm>
            <a:off x="464619" y="4679979"/>
            <a:ext cx="389199" cy="403668"/>
          </a:xfrm>
          <a:prstGeom prst="flowChartConnector">
            <a:avLst/>
          </a:prstGeom>
          <a:solidFill>
            <a:srgbClr val="FBF0C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Flowchart: Connector 11">
            <a:extLst>
              <a:ext uri="{FF2B5EF4-FFF2-40B4-BE49-F238E27FC236}">
                <a16:creationId xmlns:a16="http://schemas.microsoft.com/office/drawing/2014/main" id="{BD782744-44F4-1096-F1F5-D251486FA97D}"/>
              </a:ext>
            </a:extLst>
          </p:cNvPr>
          <p:cNvSpPr/>
          <p:nvPr/>
        </p:nvSpPr>
        <p:spPr>
          <a:xfrm>
            <a:off x="376857" y="202502"/>
            <a:ext cx="564721" cy="563566"/>
          </a:xfrm>
          <a:prstGeom prst="flowChartConnector">
            <a:avLst/>
          </a:prstGeom>
          <a:solidFill>
            <a:srgbClr val="FFFF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F03F6A9E-772E-417C-8E53-948CE2B666AA}"/>
              </a:ext>
            </a:extLst>
          </p:cNvPr>
          <p:cNvSpPr txBox="1"/>
          <p:nvPr/>
        </p:nvSpPr>
        <p:spPr>
          <a:xfrm>
            <a:off x="1048418" y="1453834"/>
            <a:ext cx="2882899" cy="1200329"/>
          </a:xfrm>
          <a:prstGeom prst="rect">
            <a:avLst/>
          </a:prstGeom>
          <a:noFill/>
        </p:spPr>
        <p:txBody>
          <a:bodyPr wrap="square" rtlCol="0">
            <a:spAutoFit/>
          </a:bodyPr>
          <a:lstStyle/>
          <a:p>
            <a:pPr marL="0"/>
            <a:r>
              <a:rPr lang="en-US" sz="3600" b="1" dirty="0">
                <a:solidFill>
                  <a:srgbClr val="FFFFFF">
                    <a:alpha val="80000"/>
                  </a:srgbClr>
                </a:solidFill>
                <a:latin typeface="Aptos SemiBold" panose="020F0502020204030204" pitchFamily="34" charset="0"/>
              </a:rPr>
              <a:t>REJECTED</a:t>
            </a:r>
          </a:p>
          <a:p>
            <a:pPr marL="0"/>
            <a:r>
              <a:rPr lang="en-US" sz="3600" b="1" dirty="0">
                <a:solidFill>
                  <a:srgbClr val="FFFFFF">
                    <a:alpha val="80000"/>
                  </a:srgbClr>
                </a:solidFill>
                <a:latin typeface="Aptos SemiBold" panose="020F0502020204030204" pitchFamily="34" charset="0"/>
              </a:rPr>
              <a:t>STALKER</a:t>
            </a:r>
            <a:endParaRPr lang="en-US" sz="2800" dirty="0">
              <a:solidFill>
                <a:srgbClr val="FFFFFF">
                  <a:alpha val="80000"/>
                </a:srgbClr>
              </a:solidFill>
              <a:latin typeface="Bahnschrift Light SemiCondensed" panose="020B0502040204020203" pitchFamily="34" charset="0"/>
            </a:endParaRPr>
          </a:p>
        </p:txBody>
      </p:sp>
      <p:sp>
        <p:nvSpPr>
          <p:cNvPr id="15" name="TextBox 14">
            <a:extLst>
              <a:ext uri="{FF2B5EF4-FFF2-40B4-BE49-F238E27FC236}">
                <a16:creationId xmlns:a16="http://schemas.microsoft.com/office/drawing/2014/main" id="{72269CB6-1270-B1C0-4FE9-4C9F096D2AE6}"/>
              </a:ext>
            </a:extLst>
          </p:cNvPr>
          <p:cNvSpPr txBox="1"/>
          <p:nvPr/>
        </p:nvSpPr>
        <p:spPr>
          <a:xfrm>
            <a:off x="1143000" y="2654163"/>
            <a:ext cx="3037308" cy="3416320"/>
          </a:xfrm>
          <a:prstGeom prst="rect">
            <a:avLst/>
          </a:prstGeom>
          <a:noFill/>
        </p:spPr>
        <p:txBody>
          <a:bodyPr wrap="square" rtlCol="0">
            <a:spAutoFit/>
          </a:bodyPr>
          <a:lstStyle/>
          <a:p>
            <a:pPr marL="0"/>
            <a:r>
              <a:rPr lang="en-US" dirty="0">
                <a:solidFill>
                  <a:srgbClr val="FFFFFF"/>
                </a:solidFill>
                <a:latin typeface="Aptos Light" panose="020B0004020202020204" pitchFamily="34" charset="0"/>
              </a:rPr>
              <a:t>Often triggered by the b</a:t>
            </a:r>
            <a:r>
              <a:rPr lang="en-US" sz="1800" dirty="0">
                <a:solidFill>
                  <a:srgbClr val="FFFFFF"/>
                </a:solidFill>
                <a:latin typeface="Aptos Light" panose="020B0004020202020204" pitchFamily="34" charset="0"/>
              </a:rPr>
              <a:t>reakdown of a close or intimate relationship</a:t>
            </a:r>
          </a:p>
          <a:p>
            <a:pPr marL="0"/>
            <a:endParaRPr lang="en-US" sz="1800" dirty="0">
              <a:solidFill>
                <a:srgbClr val="FFFFFF"/>
              </a:solidFill>
              <a:latin typeface="Aptos Light" panose="020B0004020202020204" pitchFamily="34" charset="0"/>
            </a:endParaRPr>
          </a:p>
          <a:p>
            <a:pPr marL="0"/>
            <a:r>
              <a:rPr lang="en-US" sz="1800" dirty="0">
                <a:solidFill>
                  <a:srgbClr val="FFFFFF"/>
                </a:solidFill>
                <a:latin typeface="Aptos Light" panose="020B0004020202020204" pitchFamily="34" charset="0"/>
              </a:rPr>
              <a:t>Looks for reconciliation or revenge (or a mixture of both) for the perceived rejection</a:t>
            </a:r>
          </a:p>
          <a:p>
            <a:pPr marL="0"/>
            <a:endParaRPr lang="en-US" sz="1800" dirty="0">
              <a:solidFill>
                <a:srgbClr val="FFFFFF"/>
              </a:solidFill>
              <a:latin typeface="Aptos Light" panose="020B0004020202020204" pitchFamily="34" charset="0"/>
            </a:endParaRPr>
          </a:p>
          <a:p>
            <a:pPr marL="0"/>
            <a:r>
              <a:rPr lang="en-US" sz="1800" dirty="0" err="1">
                <a:solidFill>
                  <a:srgbClr val="FFFFFF"/>
                </a:solidFill>
                <a:latin typeface="Aptos Light" panose="020B0004020202020204" pitchFamily="34" charset="0"/>
              </a:rPr>
              <a:t>Behaviour</a:t>
            </a:r>
            <a:r>
              <a:rPr lang="en-US" sz="1800" dirty="0">
                <a:solidFill>
                  <a:srgbClr val="FFFFFF"/>
                </a:solidFill>
                <a:latin typeface="Aptos Light" panose="020B0004020202020204" pitchFamily="34" charset="0"/>
              </a:rPr>
              <a:t> tends to last the longest and they are thought to be the second most dangerous typology</a:t>
            </a:r>
            <a:endParaRPr lang="en-GB" dirty="0">
              <a:solidFill>
                <a:srgbClr val="FFFFFF"/>
              </a:solidFill>
              <a:latin typeface="Aptos Light" panose="020B0004020202020204" pitchFamily="34" charset="0"/>
            </a:endParaRPr>
          </a:p>
        </p:txBody>
      </p:sp>
    </p:spTree>
    <p:extLst>
      <p:ext uri="{BB962C8B-B14F-4D97-AF65-F5344CB8AC3E}">
        <p14:creationId xmlns:p14="http://schemas.microsoft.com/office/powerpoint/2010/main" val="147509521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tx1">
            <a:lumMod val="95000"/>
            <a:lumOff val="5000"/>
          </a:schemeClr>
        </a:solidFill>
        <a:effectLst/>
      </p:bgPr>
    </p:bg>
    <p:spTree>
      <p:nvGrpSpPr>
        <p:cNvPr id="1" name=""/>
        <p:cNvGrpSpPr/>
        <p:nvPr/>
      </p:nvGrpSpPr>
      <p:grpSpPr>
        <a:xfrm>
          <a:off x="0" y="0"/>
          <a:ext cx="0" cy="0"/>
          <a:chOff x="0" y="0"/>
          <a:chExt cx="0" cy="0"/>
        </a:xfrm>
      </p:grpSpPr>
      <p:pic>
        <p:nvPicPr>
          <p:cNvPr id="9" name="Picture Placeholder 8" descr="A person holding a blue box with a red ribbon&#10;&#10;Description automatically generated">
            <a:extLst>
              <a:ext uri="{FF2B5EF4-FFF2-40B4-BE49-F238E27FC236}">
                <a16:creationId xmlns:a16="http://schemas.microsoft.com/office/drawing/2014/main" id="{FB8D6A50-D34C-84FA-3ECA-C2A5A28CB3AE}"/>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0494" r="10494"/>
          <a:stretch>
            <a:fillRect/>
          </a:stretch>
        </p:blipFill>
        <p:spPr/>
      </p:pic>
      <p:pic>
        <p:nvPicPr>
          <p:cNvPr id="13" name="Picture Placeholder 12" descr="A person wearing glasses and a red light&#10;&#10;Description automatically generated">
            <a:extLst>
              <a:ext uri="{FF2B5EF4-FFF2-40B4-BE49-F238E27FC236}">
                <a16:creationId xmlns:a16="http://schemas.microsoft.com/office/drawing/2014/main" id="{2BFB71CA-2F1A-8F83-B1E4-8C484DA464BB}"/>
              </a:ext>
            </a:extLst>
          </p:cNvPr>
          <p:cNvPicPr>
            <a:picLocks noGrp="1" noChangeAspect="1"/>
          </p:cNvPicPr>
          <p:nvPr>
            <p:ph type="pic" sz="quarter" idx="11"/>
          </p:nvPr>
        </p:nvPicPr>
        <p:blipFill>
          <a:blip r:embed="rId4">
            <a:extLst>
              <a:ext uri="{28A0092B-C50C-407E-A947-70E740481C1C}">
                <a14:useLocalDpi xmlns:a14="http://schemas.microsoft.com/office/drawing/2010/main" val="0"/>
              </a:ext>
            </a:extLst>
          </a:blip>
          <a:srcRect t="15292" b="15292"/>
          <a:stretch>
            <a:fillRect/>
          </a:stretch>
        </p:blipFill>
        <p:spPr/>
      </p:pic>
      <p:pic>
        <p:nvPicPr>
          <p:cNvPr id="15" name="Picture Placeholder 14" descr="A person and person standing together&#10;&#10;Description automatically generated">
            <a:extLst>
              <a:ext uri="{FF2B5EF4-FFF2-40B4-BE49-F238E27FC236}">
                <a16:creationId xmlns:a16="http://schemas.microsoft.com/office/drawing/2014/main" id="{AE32D7E9-01F4-5BE9-8D1A-783F17717173}"/>
              </a:ext>
            </a:extLst>
          </p:cNvPr>
          <p:cNvPicPr>
            <a:picLocks noGrp="1" noChangeAspect="1"/>
          </p:cNvPicPr>
          <p:nvPr>
            <p:ph type="pic" sz="quarter" idx="12"/>
          </p:nvPr>
        </p:nvPicPr>
        <p:blipFill>
          <a:blip r:embed="rId5">
            <a:extLst>
              <a:ext uri="{28A0092B-C50C-407E-A947-70E740481C1C}">
                <a14:useLocalDpi xmlns:a14="http://schemas.microsoft.com/office/drawing/2010/main" val="0"/>
              </a:ext>
            </a:extLst>
          </a:blip>
          <a:srcRect t="13147" b="13147"/>
          <a:stretch>
            <a:fillRect/>
          </a:stretch>
        </p:blipFill>
        <p:spPr/>
      </p:pic>
      <p:pic>
        <p:nvPicPr>
          <p:cNvPr id="17" name="Picture Placeholder 16" descr="A person in a pink dress&#10;&#10;Description automatically generated">
            <a:extLst>
              <a:ext uri="{FF2B5EF4-FFF2-40B4-BE49-F238E27FC236}">
                <a16:creationId xmlns:a16="http://schemas.microsoft.com/office/drawing/2014/main" id="{3A72A028-8864-4948-FEE8-8075FCB9E4D1}"/>
              </a:ext>
            </a:extLst>
          </p:cNvPr>
          <p:cNvPicPr>
            <a:picLocks noGrp="1" noChangeAspect="1"/>
          </p:cNvPicPr>
          <p:nvPr>
            <p:ph type="pic" sz="quarter" idx="13"/>
          </p:nvPr>
        </p:nvPicPr>
        <p:blipFill>
          <a:blip r:embed="rId6">
            <a:extLst>
              <a:ext uri="{28A0092B-C50C-407E-A947-70E740481C1C}">
                <a14:useLocalDpi xmlns:a14="http://schemas.microsoft.com/office/drawing/2010/main" val="0"/>
              </a:ext>
            </a:extLst>
          </a:blip>
          <a:srcRect t="15267" b="15267"/>
          <a:stretch>
            <a:fillRect/>
          </a:stretch>
        </p:blipFill>
        <p:spPr/>
      </p:pic>
      <p:pic>
        <p:nvPicPr>
          <p:cNvPr id="19" name="Picture Placeholder 18" descr="A person with long hair and a handprint on a wall&#10;&#10;Description automatically generated">
            <a:extLst>
              <a:ext uri="{FF2B5EF4-FFF2-40B4-BE49-F238E27FC236}">
                <a16:creationId xmlns:a16="http://schemas.microsoft.com/office/drawing/2014/main" id="{F0DF501C-AC64-828D-6168-7E6BE3752E10}"/>
              </a:ext>
            </a:extLst>
          </p:cNvPr>
          <p:cNvPicPr>
            <a:picLocks noGrp="1" noChangeAspect="1"/>
          </p:cNvPicPr>
          <p:nvPr>
            <p:ph type="pic" sz="quarter" idx="14"/>
          </p:nvPr>
        </p:nvPicPr>
        <p:blipFill>
          <a:blip r:embed="rId7">
            <a:extLst>
              <a:ext uri="{28A0092B-C50C-407E-A947-70E740481C1C}">
                <a14:useLocalDpi xmlns:a14="http://schemas.microsoft.com/office/drawing/2010/main" val="0"/>
              </a:ext>
            </a:extLst>
          </a:blip>
          <a:srcRect t="14744" b="14744"/>
          <a:stretch>
            <a:fillRect/>
          </a:stretch>
        </p:blipFill>
        <p:spPr/>
      </p:pic>
      <p:sp>
        <p:nvSpPr>
          <p:cNvPr id="21" name="TextBox 20">
            <a:extLst>
              <a:ext uri="{FF2B5EF4-FFF2-40B4-BE49-F238E27FC236}">
                <a16:creationId xmlns:a16="http://schemas.microsoft.com/office/drawing/2014/main" id="{AAF82E18-4190-0D5E-3FBE-1BF58B2E2FE3}"/>
              </a:ext>
            </a:extLst>
          </p:cNvPr>
          <p:cNvSpPr txBox="1"/>
          <p:nvPr/>
        </p:nvSpPr>
        <p:spPr>
          <a:xfrm>
            <a:off x="14790960" y="3785952"/>
            <a:ext cx="2231571" cy="830997"/>
          </a:xfrm>
          <a:prstGeom prst="rect">
            <a:avLst/>
          </a:prstGeom>
          <a:noFill/>
        </p:spPr>
        <p:txBody>
          <a:bodyPr wrap="square" rtlCol="0">
            <a:spAutoFit/>
          </a:bodyPr>
          <a:lstStyle/>
          <a:p>
            <a:r>
              <a:rPr lang="en-GB" sz="2400" dirty="0">
                <a:solidFill>
                  <a:schemeClr val="accent3">
                    <a:lumMod val="60000"/>
                    <a:lumOff val="40000"/>
                  </a:schemeClr>
                </a:solidFill>
                <a:latin typeface="Aptos Black" panose="020F0502020204030204" pitchFamily="34" charset="0"/>
                <a:cs typeface="Aptos Serif" panose="020B0502040204020203" pitchFamily="18" charset="0"/>
              </a:rPr>
              <a:t>Rejected</a:t>
            </a:r>
          </a:p>
          <a:p>
            <a:r>
              <a:rPr lang="en-GB" sz="2400" dirty="0">
                <a:solidFill>
                  <a:schemeClr val="accent3">
                    <a:lumMod val="60000"/>
                    <a:lumOff val="40000"/>
                  </a:schemeClr>
                </a:solidFill>
                <a:latin typeface="Aptos Narrow" panose="020B0004020202020204" pitchFamily="34" charset="0"/>
              </a:rPr>
              <a:t>Stalker</a:t>
            </a:r>
          </a:p>
        </p:txBody>
      </p:sp>
      <p:sp>
        <p:nvSpPr>
          <p:cNvPr id="31" name="TextBox 30">
            <a:extLst>
              <a:ext uri="{FF2B5EF4-FFF2-40B4-BE49-F238E27FC236}">
                <a16:creationId xmlns:a16="http://schemas.microsoft.com/office/drawing/2014/main" id="{61FCDAB9-8DC6-A94A-3FBF-656D02CA0AC5}"/>
              </a:ext>
            </a:extLst>
          </p:cNvPr>
          <p:cNvSpPr txBox="1"/>
          <p:nvPr/>
        </p:nvSpPr>
        <p:spPr>
          <a:xfrm>
            <a:off x="14790960" y="3759372"/>
            <a:ext cx="2231571" cy="830997"/>
          </a:xfrm>
          <a:prstGeom prst="rect">
            <a:avLst/>
          </a:prstGeom>
          <a:noFill/>
        </p:spPr>
        <p:txBody>
          <a:bodyPr wrap="square" rtlCol="0">
            <a:spAutoFit/>
          </a:bodyPr>
          <a:lstStyle/>
          <a:p>
            <a:r>
              <a:rPr lang="en-GB" sz="2400" dirty="0">
                <a:solidFill>
                  <a:schemeClr val="accent3">
                    <a:lumMod val="60000"/>
                    <a:lumOff val="40000"/>
                  </a:schemeClr>
                </a:solidFill>
                <a:latin typeface="Aptos Black" panose="020B0004020202020204" pitchFamily="34" charset="0"/>
              </a:rPr>
              <a:t>Incompetent</a:t>
            </a:r>
          </a:p>
          <a:p>
            <a:r>
              <a:rPr lang="en-GB" sz="2400" dirty="0">
                <a:solidFill>
                  <a:schemeClr val="accent3">
                    <a:lumMod val="60000"/>
                    <a:lumOff val="40000"/>
                  </a:schemeClr>
                </a:solidFill>
                <a:latin typeface="Aptos Narrow" panose="020B0004020202020204" pitchFamily="34" charset="0"/>
              </a:rPr>
              <a:t>Suitor</a:t>
            </a:r>
          </a:p>
        </p:txBody>
      </p:sp>
      <p:cxnSp>
        <p:nvCxnSpPr>
          <p:cNvPr id="4" name="Straight Connector 3">
            <a:extLst>
              <a:ext uri="{FF2B5EF4-FFF2-40B4-BE49-F238E27FC236}">
                <a16:creationId xmlns:a16="http://schemas.microsoft.com/office/drawing/2014/main" id="{B742567E-0665-2E35-9ED9-A057EDF1B0FF}"/>
              </a:ext>
            </a:extLst>
          </p:cNvPr>
          <p:cNvCxnSpPr>
            <a:cxnSpLocks/>
          </p:cNvCxnSpPr>
          <p:nvPr/>
        </p:nvCxnSpPr>
        <p:spPr>
          <a:xfrm>
            <a:off x="659219" y="754912"/>
            <a:ext cx="0" cy="5263116"/>
          </a:xfrm>
          <a:prstGeom prst="line">
            <a:avLst/>
          </a:prstGeom>
          <a:ln w="57150">
            <a:solidFill>
              <a:srgbClr val="FBF0C3"/>
            </a:solidFill>
          </a:ln>
        </p:spPr>
        <p:style>
          <a:lnRef idx="1">
            <a:schemeClr val="accent1"/>
          </a:lnRef>
          <a:fillRef idx="0">
            <a:schemeClr val="accent1"/>
          </a:fillRef>
          <a:effectRef idx="0">
            <a:schemeClr val="accent1"/>
          </a:effectRef>
          <a:fontRef idx="minor">
            <a:schemeClr val="tx1"/>
          </a:fontRef>
        </p:style>
      </p:cxnSp>
      <p:sp>
        <p:nvSpPr>
          <p:cNvPr id="5" name="Flowchart: Connector 4">
            <a:extLst>
              <a:ext uri="{FF2B5EF4-FFF2-40B4-BE49-F238E27FC236}">
                <a16:creationId xmlns:a16="http://schemas.microsoft.com/office/drawing/2014/main" id="{A3FCA734-FF31-2D46-BD5F-52164658C819}"/>
              </a:ext>
            </a:extLst>
          </p:cNvPr>
          <p:cNvSpPr/>
          <p:nvPr/>
        </p:nvSpPr>
        <p:spPr>
          <a:xfrm>
            <a:off x="464619" y="362400"/>
            <a:ext cx="389199" cy="403668"/>
          </a:xfrm>
          <a:prstGeom prst="flowChartConnector">
            <a:avLst/>
          </a:prstGeom>
          <a:solidFill>
            <a:srgbClr val="FBF0C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Flowchart: Connector 5">
            <a:extLst>
              <a:ext uri="{FF2B5EF4-FFF2-40B4-BE49-F238E27FC236}">
                <a16:creationId xmlns:a16="http://schemas.microsoft.com/office/drawing/2014/main" id="{F8E2F075-8780-3A11-18C4-A340B0DB2F77}"/>
              </a:ext>
            </a:extLst>
          </p:cNvPr>
          <p:cNvSpPr/>
          <p:nvPr/>
        </p:nvSpPr>
        <p:spPr>
          <a:xfrm>
            <a:off x="464619" y="6018028"/>
            <a:ext cx="389199" cy="403668"/>
          </a:xfrm>
          <a:prstGeom prst="flowChartConnector">
            <a:avLst/>
          </a:prstGeom>
          <a:solidFill>
            <a:srgbClr val="FBF0C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lowchart: Connector 6">
            <a:extLst>
              <a:ext uri="{FF2B5EF4-FFF2-40B4-BE49-F238E27FC236}">
                <a16:creationId xmlns:a16="http://schemas.microsoft.com/office/drawing/2014/main" id="{01B3D222-23F5-1C75-A80C-36715994B43B}"/>
              </a:ext>
            </a:extLst>
          </p:cNvPr>
          <p:cNvSpPr/>
          <p:nvPr/>
        </p:nvSpPr>
        <p:spPr>
          <a:xfrm>
            <a:off x="451279" y="1852165"/>
            <a:ext cx="389199" cy="403668"/>
          </a:xfrm>
          <a:prstGeom prst="flowChartConnector">
            <a:avLst/>
          </a:prstGeom>
          <a:solidFill>
            <a:srgbClr val="FBF0C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lowchart: Connector 7">
            <a:extLst>
              <a:ext uri="{FF2B5EF4-FFF2-40B4-BE49-F238E27FC236}">
                <a16:creationId xmlns:a16="http://schemas.microsoft.com/office/drawing/2014/main" id="{BAFFAF0A-0A2D-5201-6195-2438E742EFF0}"/>
              </a:ext>
            </a:extLst>
          </p:cNvPr>
          <p:cNvSpPr/>
          <p:nvPr/>
        </p:nvSpPr>
        <p:spPr>
          <a:xfrm>
            <a:off x="451279" y="3190214"/>
            <a:ext cx="389199" cy="403668"/>
          </a:xfrm>
          <a:prstGeom prst="flowChartConnector">
            <a:avLst/>
          </a:prstGeom>
          <a:solidFill>
            <a:srgbClr val="FBF0C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lowchart: Connector 9">
            <a:extLst>
              <a:ext uri="{FF2B5EF4-FFF2-40B4-BE49-F238E27FC236}">
                <a16:creationId xmlns:a16="http://schemas.microsoft.com/office/drawing/2014/main" id="{75560C2F-EE53-B140-3F59-B7CA322F3208}"/>
              </a:ext>
            </a:extLst>
          </p:cNvPr>
          <p:cNvSpPr/>
          <p:nvPr/>
        </p:nvSpPr>
        <p:spPr>
          <a:xfrm>
            <a:off x="464619" y="4679979"/>
            <a:ext cx="389199" cy="403668"/>
          </a:xfrm>
          <a:prstGeom prst="flowChartConnector">
            <a:avLst/>
          </a:prstGeom>
          <a:solidFill>
            <a:srgbClr val="FBF0C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Flowchart: Connector 11">
            <a:extLst>
              <a:ext uri="{FF2B5EF4-FFF2-40B4-BE49-F238E27FC236}">
                <a16:creationId xmlns:a16="http://schemas.microsoft.com/office/drawing/2014/main" id="{8615DB17-D09A-39D5-BE76-FA67BA9B1A86}"/>
              </a:ext>
            </a:extLst>
          </p:cNvPr>
          <p:cNvSpPr/>
          <p:nvPr/>
        </p:nvSpPr>
        <p:spPr>
          <a:xfrm>
            <a:off x="380209" y="1730644"/>
            <a:ext cx="564721" cy="563566"/>
          </a:xfrm>
          <a:prstGeom prst="flowChartConnector">
            <a:avLst/>
          </a:prstGeom>
          <a:solidFill>
            <a:srgbClr val="FFFF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16" name="TextBox 15">
            <a:extLst>
              <a:ext uri="{FF2B5EF4-FFF2-40B4-BE49-F238E27FC236}">
                <a16:creationId xmlns:a16="http://schemas.microsoft.com/office/drawing/2014/main" id="{77C28D1C-4AFF-062A-D837-B8AD54356F07}"/>
              </a:ext>
            </a:extLst>
          </p:cNvPr>
          <p:cNvSpPr txBox="1"/>
          <p:nvPr/>
        </p:nvSpPr>
        <p:spPr>
          <a:xfrm>
            <a:off x="1143000" y="2654163"/>
            <a:ext cx="3037308" cy="4247317"/>
          </a:xfrm>
          <a:prstGeom prst="rect">
            <a:avLst/>
          </a:prstGeom>
          <a:noFill/>
        </p:spPr>
        <p:txBody>
          <a:bodyPr wrap="square" rtlCol="0">
            <a:spAutoFit/>
          </a:bodyPr>
          <a:lstStyle/>
          <a:p>
            <a:r>
              <a:rPr lang="en-US" sz="1800" dirty="0">
                <a:solidFill>
                  <a:srgbClr val="FFFFFF">
                    <a:alpha val="80000"/>
                  </a:srgbClr>
                </a:solidFill>
                <a:latin typeface="Aptos Light" panose="020B0004020202020204" pitchFamily="34" charset="0"/>
              </a:rPr>
              <a:t>They feel that they have been mistreated, a victim of injustice or humiliation</a:t>
            </a:r>
          </a:p>
          <a:p>
            <a:r>
              <a:rPr lang="en-US" sz="1800" dirty="0">
                <a:solidFill>
                  <a:srgbClr val="FFFFFF">
                    <a:alpha val="80000"/>
                  </a:srgbClr>
                </a:solidFill>
                <a:latin typeface="Aptos Light" panose="020B0004020202020204" pitchFamily="34" charset="0"/>
              </a:rPr>
              <a:t>Their goal is to frighten the victim</a:t>
            </a:r>
            <a:r>
              <a:rPr lang="en-US" dirty="0">
                <a:solidFill>
                  <a:srgbClr val="FFFFFF">
                    <a:alpha val="80000"/>
                  </a:srgbClr>
                </a:solidFill>
                <a:latin typeface="Aptos Light" panose="020B0004020202020204" pitchFamily="34" charset="0"/>
              </a:rPr>
              <a:t>.</a:t>
            </a:r>
          </a:p>
          <a:p>
            <a:endParaRPr lang="en-US" sz="1800" dirty="0">
              <a:solidFill>
                <a:srgbClr val="FFFFFF">
                  <a:alpha val="80000"/>
                </a:srgbClr>
              </a:solidFill>
              <a:latin typeface="Aptos Light" panose="020B0004020202020204" pitchFamily="34" charset="0"/>
            </a:endParaRPr>
          </a:p>
          <a:p>
            <a:r>
              <a:rPr lang="en-US" sz="1800" dirty="0">
                <a:solidFill>
                  <a:srgbClr val="FFFFFF">
                    <a:alpha val="80000"/>
                  </a:srgbClr>
                </a:solidFill>
                <a:latin typeface="Aptos Light" panose="020B0004020202020204" pitchFamily="34" charset="0"/>
              </a:rPr>
              <a:t>Their victims can be strangers or acquaintances who the stalker perceives has mistreated them</a:t>
            </a:r>
          </a:p>
          <a:p>
            <a:r>
              <a:rPr lang="en-US" sz="1800" dirty="0">
                <a:solidFill>
                  <a:srgbClr val="FFFFFF">
                    <a:alpha val="80000"/>
                  </a:srgbClr>
                </a:solidFill>
                <a:latin typeface="Aptos Light" panose="020B0004020202020204" pitchFamily="34" charset="0"/>
              </a:rPr>
              <a:t>They have a desire for revenge and feel justified in their actions and will often present themselves as the victim.</a:t>
            </a:r>
          </a:p>
          <a:p>
            <a:pPr marL="0"/>
            <a:endParaRPr lang="en-GB" dirty="0">
              <a:solidFill>
                <a:srgbClr val="FFFFFF"/>
              </a:solidFill>
              <a:latin typeface="Aptos Light" panose="020B0004020202020204" pitchFamily="34" charset="0"/>
            </a:endParaRPr>
          </a:p>
        </p:txBody>
      </p:sp>
      <p:sp>
        <p:nvSpPr>
          <p:cNvPr id="18" name="TextBox 17">
            <a:extLst>
              <a:ext uri="{FF2B5EF4-FFF2-40B4-BE49-F238E27FC236}">
                <a16:creationId xmlns:a16="http://schemas.microsoft.com/office/drawing/2014/main" id="{5F4068EF-4E97-099A-431E-89C25B77B119}"/>
              </a:ext>
            </a:extLst>
          </p:cNvPr>
          <p:cNvSpPr txBox="1"/>
          <p:nvPr/>
        </p:nvSpPr>
        <p:spPr>
          <a:xfrm>
            <a:off x="1048418" y="1453834"/>
            <a:ext cx="2882899" cy="1200329"/>
          </a:xfrm>
          <a:prstGeom prst="rect">
            <a:avLst/>
          </a:prstGeom>
          <a:noFill/>
        </p:spPr>
        <p:txBody>
          <a:bodyPr wrap="square" rtlCol="0">
            <a:spAutoFit/>
          </a:bodyPr>
          <a:lstStyle/>
          <a:p>
            <a:pPr marL="0"/>
            <a:r>
              <a:rPr lang="en-US" sz="3600" b="1" dirty="0">
                <a:solidFill>
                  <a:srgbClr val="FFFFFF">
                    <a:alpha val="80000"/>
                  </a:srgbClr>
                </a:solidFill>
                <a:latin typeface="Aptos SemiBold" panose="020F0502020204030204" pitchFamily="34" charset="0"/>
              </a:rPr>
              <a:t>RESENTFUL STALKER</a:t>
            </a:r>
            <a:endParaRPr lang="en-US" sz="2800" dirty="0">
              <a:solidFill>
                <a:srgbClr val="FFFFFF">
                  <a:alpha val="80000"/>
                </a:srgbClr>
              </a:solidFill>
              <a:latin typeface="Bahnschrift Light SemiCondensed" panose="020B0502040204020203" pitchFamily="34" charset="0"/>
            </a:endParaRPr>
          </a:p>
        </p:txBody>
      </p:sp>
    </p:spTree>
    <p:extLst>
      <p:ext uri="{BB962C8B-B14F-4D97-AF65-F5344CB8AC3E}">
        <p14:creationId xmlns:p14="http://schemas.microsoft.com/office/powerpoint/2010/main" val="20160325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tx1">
            <a:lumMod val="95000"/>
            <a:lumOff val="5000"/>
          </a:schemeClr>
        </a:solidFill>
        <a:effectLst/>
      </p:bgPr>
    </p:bg>
    <p:spTree>
      <p:nvGrpSpPr>
        <p:cNvPr id="1" name=""/>
        <p:cNvGrpSpPr/>
        <p:nvPr/>
      </p:nvGrpSpPr>
      <p:grpSpPr>
        <a:xfrm>
          <a:off x="0" y="0"/>
          <a:ext cx="0" cy="0"/>
          <a:chOff x="0" y="0"/>
          <a:chExt cx="0" cy="0"/>
        </a:xfrm>
      </p:grpSpPr>
      <p:pic>
        <p:nvPicPr>
          <p:cNvPr id="9" name="Picture Placeholder 8" descr="A person wearing glasses and a red light&#10;&#10;Description automatically generated">
            <a:extLst>
              <a:ext uri="{FF2B5EF4-FFF2-40B4-BE49-F238E27FC236}">
                <a16:creationId xmlns:a16="http://schemas.microsoft.com/office/drawing/2014/main" id="{996680D6-78AB-35A1-E3FB-C7918529C78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9874" r="9874"/>
          <a:stretch>
            <a:fillRect/>
          </a:stretch>
        </p:blipFill>
        <p:spPr/>
      </p:pic>
      <p:pic>
        <p:nvPicPr>
          <p:cNvPr id="11" name="Picture Placeholder 10" descr="A person and person standing together&#10;&#10;Description automatically generated">
            <a:extLst>
              <a:ext uri="{FF2B5EF4-FFF2-40B4-BE49-F238E27FC236}">
                <a16:creationId xmlns:a16="http://schemas.microsoft.com/office/drawing/2014/main" id="{2AE29D32-17EB-60F7-5C90-E84E8EB08F33}"/>
              </a:ext>
            </a:extLst>
          </p:cNvPr>
          <p:cNvPicPr>
            <a:picLocks noGrp="1" noChangeAspect="1"/>
          </p:cNvPicPr>
          <p:nvPr>
            <p:ph type="pic" sz="quarter" idx="11"/>
          </p:nvPr>
        </p:nvPicPr>
        <p:blipFill>
          <a:blip r:embed="rId4">
            <a:extLst>
              <a:ext uri="{28A0092B-C50C-407E-A947-70E740481C1C}">
                <a14:useLocalDpi xmlns:a14="http://schemas.microsoft.com/office/drawing/2010/main" val="0"/>
              </a:ext>
            </a:extLst>
          </a:blip>
          <a:srcRect t="13147" b="13147"/>
          <a:stretch>
            <a:fillRect/>
          </a:stretch>
        </p:blipFill>
        <p:spPr/>
      </p:pic>
      <p:pic>
        <p:nvPicPr>
          <p:cNvPr id="13" name="Picture Placeholder 12" descr="A person in a pink dress&#10;&#10;Description automatically generated">
            <a:extLst>
              <a:ext uri="{FF2B5EF4-FFF2-40B4-BE49-F238E27FC236}">
                <a16:creationId xmlns:a16="http://schemas.microsoft.com/office/drawing/2014/main" id="{88B9B042-E43E-0A70-363E-A0885A363230}"/>
              </a:ext>
            </a:extLst>
          </p:cNvPr>
          <p:cNvPicPr>
            <a:picLocks noGrp="1" noChangeAspect="1"/>
          </p:cNvPicPr>
          <p:nvPr>
            <p:ph type="pic" sz="quarter" idx="12"/>
          </p:nvPr>
        </p:nvPicPr>
        <p:blipFill>
          <a:blip r:embed="rId5">
            <a:extLst>
              <a:ext uri="{28A0092B-C50C-407E-A947-70E740481C1C}">
                <a14:useLocalDpi xmlns:a14="http://schemas.microsoft.com/office/drawing/2010/main" val="0"/>
              </a:ext>
            </a:extLst>
          </a:blip>
          <a:srcRect t="15292" b="15292"/>
          <a:stretch>
            <a:fillRect/>
          </a:stretch>
        </p:blipFill>
        <p:spPr/>
      </p:pic>
      <p:pic>
        <p:nvPicPr>
          <p:cNvPr id="15" name="Picture Placeholder 14" descr="A person with long hair and a handprint on a wall&#10;&#10;Description automatically generated">
            <a:extLst>
              <a:ext uri="{FF2B5EF4-FFF2-40B4-BE49-F238E27FC236}">
                <a16:creationId xmlns:a16="http://schemas.microsoft.com/office/drawing/2014/main" id="{38B4D4AB-56D8-6AE6-1877-3F410E421553}"/>
              </a:ext>
            </a:extLst>
          </p:cNvPr>
          <p:cNvPicPr>
            <a:picLocks noGrp="1" noChangeAspect="1"/>
          </p:cNvPicPr>
          <p:nvPr>
            <p:ph type="pic" sz="quarter" idx="13"/>
          </p:nvPr>
        </p:nvPicPr>
        <p:blipFill>
          <a:blip r:embed="rId6">
            <a:extLst>
              <a:ext uri="{28A0092B-C50C-407E-A947-70E740481C1C}">
                <a14:useLocalDpi xmlns:a14="http://schemas.microsoft.com/office/drawing/2010/main" val="0"/>
              </a:ext>
            </a:extLst>
          </a:blip>
          <a:srcRect t="14694" b="14694"/>
          <a:stretch>
            <a:fillRect/>
          </a:stretch>
        </p:blipFill>
        <p:spPr/>
      </p:pic>
      <p:pic>
        <p:nvPicPr>
          <p:cNvPr id="17" name="Picture Placeholder 16" descr="A person holding a blue box with a red ribbon&#10;&#10;Description automatically generated">
            <a:extLst>
              <a:ext uri="{FF2B5EF4-FFF2-40B4-BE49-F238E27FC236}">
                <a16:creationId xmlns:a16="http://schemas.microsoft.com/office/drawing/2014/main" id="{4B689AD4-A571-3232-42AB-9A7FB053DDD5}"/>
              </a:ext>
            </a:extLst>
          </p:cNvPr>
          <p:cNvPicPr>
            <a:picLocks noGrp="1" noChangeAspect="1"/>
          </p:cNvPicPr>
          <p:nvPr>
            <p:ph type="pic" sz="quarter" idx="14"/>
          </p:nvPr>
        </p:nvPicPr>
        <p:blipFill>
          <a:blip r:embed="rId7">
            <a:extLst>
              <a:ext uri="{28A0092B-C50C-407E-A947-70E740481C1C}">
                <a14:useLocalDpi xmlns:a14="http://schemas.microsoft.com/office/drawing/2010/main" val="0"/>
              </a:ext>
            </a:extLst>
          </a:blip>
          <a:srcRect t="14772" b="14772"/>
          <a:stretch>
            <a:fillRect/>
          </a:stretch>
        </p:blipFill>
        <p:spPr/>
      </p:pic>
      <p:sp>
        <p:nvSpPr>
          <p:cNvPr id="19" name="TextBox 18">
            <a:extLst>
              <a:ext uri="{FF2B5EF4-FFF2-40B4-BE49-F238E27FC236}">
                <a16:creationId xmlns:a16="http://schemas.microsoft.com/office/drawing/2014/main" id="{5B06F062-BA3B-2ED0-9810-F4C587EF6CC1}"/>
              </a:ext>
            </a:extLst>
          </p:cNvPr>
          <p:cNvSpPr txBox="1"/>
          <p:nvPr/>
        </p:nvSpPr>
        <p:spPr>
          <a:xfrm>
            <a:off x="14790960" y="3785951"/>
            <a:ext cx="2231571" cy="830997"/>
          </a:xfrm>
          <a:prstGeom prst="rect">
            <a:avLst/>
          </a:prstGeom>
          <a:noFill/>
        </p:spPr>
        <p:txBody>
          <a:bodyPr wrap="square" rtlCol="0">
            <a:spAutoFit/>
          </a:bodyPr>
          <a:lstStyle/>
          <a:p>
            <a:r>
              <a:rPr lang="en-GB" sz="2400" dirty="0">
                <a:solidFill>
                  <a:srgbClr val="83C6CF"/>
                </a:solidFill>
                <a:latin typeface="Aptos Black" panose="020B0004020202020204" pitchFamily="34" charset="0"/>
              </a:rPr>
              <a:t>Resentful</a:t>
            </a:r>
          </a:p>
          <a:p>
            <a:r>
              <a:rPr lang="en-GB" sz="2400" dirty="0">
                <a:solidFill>
                  <a:srgbClr val="83C6CF"/>
                </a:solidFill>
                <a:latin typeface="Aptos Narrow" panose="020B0004020202020204" pitchFamily="34" charset="0"/>
              </a:rPr>
              <a:t>Stalker</a:t>
            </a:r>
          </a:p>
        </p:txBody>
      </p:sp>
      <p:cxnSp>
        <p:nvCxnSpPr>
          <p:cNvPr id="2" name="Straight Connector 1">
            <a:extLst>
              <a:ext uri="{FF2B5EF4-FFF2-40B4-BE49-F238E27FC236}">
                <a16:creationId xmlns:a16="http://schemas.microsoft.com/office/drawing/2014/main" id="{CC346735-8113-30BC-7284-AFF2BED5FB1E}"/>
              </a:ext>
            </a:extLst>
          </p:cNvPr>
          <p:cNvCxnSpPr>
            <a:cxnSpLocks/>
          </p:cNvCxnSpPr>
          <p:nvPr/>
        </p:nvCxnSpPr>
        <p:spPr>
          <a:xfrm>
            <a:off x="659219" y="754912"/>
            <a:ext cx="0" cy="5263116"/>
          </a:xfrm>
          <a:prstGeom prst="line">
            <a:avLst/>
          </a:prstGeom>
          <a:ln w="57150">
            <a:solidFill>
              <a:srgbClr val="FBF0C3"/>
            </a:solidFill>
          </a:ln>
        </p:spPr>
        <p:style>
          <a:lnRef idx="1">
            <a:schemeClr val="accent1"/>
          </a:lnRef>
          <a:fillRef idx="0">
            <a:schemeClr val="accent1"/>
          </a:fillRef>
          <a:effectRef idx="0">
            <a:schemeClr val="accent1"/>
          </a:effectRef>
          <a:fontRef idx="minor">
            <a:schemeClr val="tx1"/>
          </a:fontRef>
        </p:style>
      </p:cxnSp>
      <p:sp>
        <p:nvSpPr>
          <p:cNvPr id="3" name="Flowchart: Connector 2">
            <a:extLst>
              <a:ext uri="{FF2B5EF4-FFF2-40B4-BE49-F238E27FC236}">
                <a16:creationId xmlns:a16="http://schemas.microsoft.com/office/drawing/2014/main" id="{4F67F18B-35E8-4D7C-4BE0-21427C863F30}"/>
              </a:ext>
            </a:extLst>
          </p:cNvPr>
          <p:cNvSpPr/>
          <p:nvPr/>
        </p:nvSpPr>
        <p:spPr>
          <a:xfrm>
            <a:off x="464619" y="362400"/>
            <a:ext cx="389199" cy="403668"/>
          </a:xfrm>
          <a:prstGeom prst="flowChartConnector">
            <a:avLst/>
          </a:prstGeom>
          <a:solidFill>
            <a:srgbClr val="FBF0C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Flowchart: Connector 3">
            <a:extLst>
              <a:ext uri="{FF2B5EF4-FFF2-40B4-BE49-F238E27FC236}">
                <a16:creationId xmlns:a16="http://schemas.microsoft.com/office/drawing/2014/main" id="{459D028A-F736-EE5B-F75C-9F530B7EFFF2}"/>
              </a:ext>
            </a:extLst>
          </p:cNvPr>
          <p:cNvSpPr/>
          <p:nvPr/>
        </p:nvSpPr>
        <p:spPr>
          <a:xfrm>
            <a:off x="464619" y="6018028"/>
            <a:ext cx="389199" cy="403668"/>
          </a:xfrm>
          <a:prstGeom prst="flowChartConnector">
            <a:avLst/>
          </a:prstGeom>
          <a:solidFill>
            <a:srgbClr val="FBF0C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Flowchart: Connector 5">
            <a:extLst>
              <a:ext uri="{FF2B5EF4-FFF2-40B4-BE49-F238E27FC236}">
                <a16:creationId xmlns:a16="http://schemas.microsoft.com/office/drawing/2014/main" id="{912CA67C-D0EA-651A-EB70-0192CA37EB7A}"/>
              </a:ext>
            </a:extLst>
          </p:cNvPr>
          <p:cNvSpPr/>
          <p:nvPr/>
        </p:nvSpPr>
        <p:spPr>
          <a:xfrm>
            <a:off x="451279" y="3190214"/>
            <a:ext cx="389199" cy="403668"/>
          </a:xfrm>
          <a:prstGeom prst="flowChartConnector">
            <a:avLst/>
          </a:prstGeom>
          <a:solidFill>
            <a:srgbClr val="FBF0C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lowchart: Connector 6">
            <a:extLst>
              <a:ext uri="{FF2B5EF4-FFF2-40B4-BE49-F238E27FC236}">
                <a16:creationId xmlns:a16="http://schemas.microsoft.com/office/drawing/2014/main" id="{4FD1B544-D437-43C9-E24F-1BB2C43ABB48}"/>
              </a:ext>
            </a:extLst>
          </p:cNvPr>
          <p:cNvSpPr/>
          <p:nvPr/>
        </p:nvSpPr>
        <p:spPr>
          <a:xfrm>
            <a:off x="464619" y="4679979"/>
            <a:ext cx="389199" cy="403668"/>
          </a:xfrm>
          <a:prstGeom prst="flowChartConnector">
            <a:avLst/>
          </a:prstGeom>
          <a:solidFill>
            <a:srgbClr val="FBF0C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lowchart: Connector 7">
            <a:extLst>
              <a:ext uri="{FF2B5EF4-FFF2-40B4-BE49-F238E27FC236}">
                <a16:creationId xmlns:a16="http://schemas.microsoft.com/office/drawing/2014/main" id="{4DAAD6CB-66D2-23EC-DA7A-56B52031AD40}"/>
              </a:ext>
            </a:extLst>
          </p:cNvPr>
          <p:cNvSpPr/>
          <p:nvPr/>
        </p:nvSpPr>
        <p:spPr>
          <a:xfrm>
            <a:off x="387238" y="3104687"/>
            <a:ext cx="564721" cy="563566"/>
          </a:xfrm>
          <a:prstGeom prst="flowChartConnector">
            <a:avLst/>
          </a:prstGeom>
          <a:solidFill>
            <a:srgbClr val="FFFF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lowchart: Connector 9">
            <a:extLst>
              <a:ext uri="{FF2B5EF4-FFF2-40B4-BE49-F238E27FC236}">
                <a16:creationId xmlns:a16="http://schemas.microsoft.com/office/drawing/2014/main" id="{79C6BBDC-2B69-7952-9F44-D48146C4EE5A}"/>
              </a:ext>
            </a:extLst>
          </p:cNvPr>
          <p:cNvSpPr/>
          <p:nvPr/>
        </p:nvSpPr>
        <p:spPr>
          <a:xfrm>
            <a:off x="464619" y="1733543"/>
            <a:ext cx="389199" cy="403668"/>
          </a:xfrm>
          <a:prstGeom prst="flowChartConnector">
            <a:avLst/>
          </a:prstGeom>
          <a:solidFill>
            <a:srgbClr val="FBF0C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73390C66-71EE-B400-DD1A-A64E474A2B1F}"/>
              </a:ext>
            </a:extLst>
          </p:cNvPr>
          <p:cNvSpPr txBox="1"/>
          <p:nvPr/>
        </p:nvSpPr>
        <p:spPr>
          <a:xfrm>
            <a:off x="1143000" y="2654163"/>
            <a:ext cx="3037308" cy="3693319"/>
          </a:xfrm>
          <a:prstGeom prst="rect">
            <a:avLst/>
          </a:prstGeom>
          <a:noFill/>
        </p:spPr>
        <p:txBody>
          <a:bodyPr wrap="square" rtlCol="0">
            <a:spAutoFit/>
          </a:bodyPr>
          <a:lstStyle/>
          <a:p>
            <a:r>
              <a:rPr lang="en-US" sz="1800">
                <a:solidFill>
                  <a:schemeClr val="bg1">
                    <a:alpha val="80000"/>
                  </a:schemeClr>
                </a:solidFill>
                <a:latin typeface="Aptos Light" panose="020B0004020202020204" pitchFamily="34" charset="0"/>
              </a:rPr>
              <a:t>Usually as a result of loneliness and or lack of a close confidante.</a:t>
            </a:r>
          </a:p>
          <a:p>
            <a:endParaRPr lang="en-US" sz="1800">
              <a:solidFill>
                <a:schemeClr val="bg1">
                  <a:alpha val="80000"/>
                </a:schemeClr>
              </a:solidFill>
              <a:latin typeface="Aptos Light" panose="020B0004020202020204" pitchFamily="34" charset="0"/>
            </a:endParaRPr>
          </a:p>
          <a:p>
            <a:r>
              <a:rPr lang="en-US" sz="1800">
                <a:solidFill>
                  <a:schemeClr val="bg1">
                    <a:alpha val="80000"/>
                  </a:schemeClr>
                </a:solidFill>
                <a:latin typeface="Aptos Light" panose="020B0004020202020204" pitchFamily="34" charset="0"/>
              </a:rPr>
              <a:t>Victims are usually strangers.</a:t>
            </a:r>
          </a:p>
          <a:p>
            <a:r>
              <a:rPr lang="en-US" sz="1800">
                <a:solidFill>
                  <a:schemeClr val="bg1">
                    <a:alpha val="80000"/>
                  </a:schemeClr>
                </a:solidFill>
                <a:latin typeface="Aptos Light" panose="020B0004020202020204" pitchFamily="34" charset="0"/>
              </a:rPr>
              <a:t> </a:t>
            </a:r>
          </a:p>
          <a:p>
            <a:r>
              <a:rPr lang="en-US">
                <a:solidFill>
                  <a:schemeClr val="bg1">
                    <a:alpha val="80000"/>
                  </a:schemeClr>
                </a:solidFill>
                <a:latin typeface="Aptos Light" panose="020B0004020202020204" pitchFamily="34" charset="0"/>
              </a:rPr>
              <a:t>S</a:t>
            </a:r>
            <a:r>
              <a:rPr lang="en-US" sz="1800">
                <a:solidFill>
                  <a:schemeClr val="bg1">
                    <a:alpha val="80000"/>
                  </a:schemeClr>
                </a:solidFill>
                <a:latin typeface="Aptos Light" panose="020B0004020202020204" pitchFamily="34" charset="0"/>
              </a:rPr>
              <a:t>ubjects often truly believe their feelings of affection were mutual. </a:t>
            </a:r>
          </a:p>
          <a:p>
            <a:endParaRPr lang="en-US" sz="1800">
              <a:solidFill>
                <a:schemeClr val="bg1">
                  <a:alpha val="80000"/>
                </a:schemeClr>
              </a:solidFill>
              <a:latin typeface="Aptos Light" panose="020B0004020202020204" pitchFamily="34" charset="0"/>
            </a:endParaRPr>
          </a:p>
          <a:p>
            <a:r>
              <a:rPr lang="en-US" sz="1800">
                <a:solidFill>
                  <a:schemeClr val="bg1">
                    <a:alpha val="80000"/>
                  </a:schemeClr>
                </a:solidFill>
                <a:latin typeface="Aptos Light" panose="020B0004020202020204" pitchFamily="34" charset="0"/>
              </a:rPr>
              <a:t>Often their behaviour is fueled by mental illness (delusional disorder)</a:t>
            </a:r>
            <a:endParaRPr lang="en-US" sz="1800" dirty="0">
              <a:solidFill>
                <a:schemeClr val="bg1">
                  <a:alpha val="80000"/>
                </a:schemeClr>
              </a:solidFill>
              <a:latin typeface="Aptos Light" panose="020B0004020202020204" pitchFamily="34" charset="0"/>
            </a:endParaRPr>
          </a:p>
        </p:txBody>
      </p:sp>
      <p:sp>
        <p:nvSpPr>
          <p:cNvPr id="14" name="TextBox 13">
            <a:extLst>
              <a:ext uri="{FF2B5EF4-FFF2-40B4-BE49-F238E27FC236}">
                <a16:creationId xmlns:a16="http://schemas.microsoft.com/office/drawing/2014/main" id="{E9177A80-1E29-4C34-D459-FEBE069E5C2C}"/>
              </a:ext>
            </a:extLst>
          </p:cNvPr>
          <p:cNvSpPr txBox="1"/>
          <p:nvPr/>
        </p:nvSpPr>
        <p:spPr>
          <a:xfrm>
            <a:off x="1048418" y="1453834"/>
            <a:ext cx="2882899" cy="1200329"/>
          </a:xfrm>
          <a:prstGeom prst="rect">
            <a:avLst/>
          </a:prstGeom>
          <a:noFill/>
        </p:spPr>
        <p:txBody>
          <a:bodyPr wrap="square" rtlCol="0">
            <a:spAutoFit/>
          </a:bodyPr>
          <a:lstStyle/>
          <a:p>
            <a:pPr marL="0"/>
            <a:r>
              <a:rPr lang="en-US" sz="3600" b="1" dirty="0">
                <a:solidFill>
                  <a:srgbClr val="FFFFFF">
                    <a:alpha val="80000"/>
                  </a:srgbClr>
                </a:solidFill>
                <a:latin typeface="Aptos SemiBold" panose="020F0502020204030204" pitchFamily="34" charset="0"/>
              </a:rPr>
              <a:t>INTIMACY SEEKER</a:t>
            </a:r>
            <a:endParaRPr lang="en-US" sz="2800" dirty="0">
              <a:solidFill>
                <a:srgbClr val="FFFFFF">
                  <a:alpha val="80000"/>
                </a:srgbClr>
              </a:solidFill>
              <a:latin typeface="Bahnschrift Light SemiCondensed" panose="020B0502040204020203" pitchFamily="34" charset="0"/>
            </a:endParaRPr>
          </a:p>
        </p:txBody>
      </p:sp>
    </p:spTree>
    <p:extLst>
      <p:ext uri="{BB962C8B-B14F-4D97-AF65-F5344CB8AC3E}">
        <p14:creationId xmlns:p14="http://schemas.microsoft.com/office/powerpoint/2010/main" val="257251740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tx1">
            <a:lumMod val="95000"/>
            <a:lumOff val="5000"/>
          </a:schemeClr>
        </a:solidFill>
        <a:effectLst/>
      </p:bgPr>
    </p:bg>
    <p:spTree>
      <p:nvGrpSpPr>
        <p:cNvPr id="1" name=""/>
        <p:cNvGrpSpPr/>
        <p:nvPr/>
      </p:nvGrpSpPr>
      <p:grpSpPr>
        <a:xfrm>
          <a:off x="0" y="0"/>
          <a:ext cx="0" cy="0"/>
          <a:chOff x="0" y="0"/>
          <a:chExt cx="0" cy="0"/>
        </a:xfrm>
      </p:grpSpPr>
      <p:pic>
        <p:nvPicPr>
          <p:cNvPr id="9" name="Picture Placeholder 8" descr="A person and person standing together&#10;&#10;Description automatically generated">
            <a:extLst>
              <a:ext uri="{FF2B5EF4-FFF2-40B4-BE49-F238E27FC236}">
                <a16:creationId xmlns:a16="http://schemas.microsoft.com/office/drawing/2014/main" id="{FDD3A7AA-DF1E-9647-5C52-F38AF984E39B}"/>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2210" r="12210"/>
          <a:stretch>
            <a:fillRect/>
          </a:stretch>
        </p:blipFill>
        <p:spPr/>
      </p:pic>
      <p:pic>
        <p:nvPicPr>
          <p:cNvPr id="11" name="Picture Placeholder 10" descr="A person in a pink dress&#10;&#10;Description automatically generated">
            <a:extLst>
              <a:ext uri="{FF2B5EF4-FFF2-40B4-BE49-F238E27FC236}">
                <a16:creationId xmlns:a16="http://schemas.microsoft.com/office/drawing/2014/main" id="{66878E10-3E51-E15E-E4DB-FAF94AD7932B}"/>
              </a:ext>
            </a:extLst>
          </p:cNvPr>
          <p:cNvPicPr>
            <a:picLocks noGrp="1" noChangeAspect="1"/>
          </p:cNvPicPr>
          <p:nvPr>
            <p:ph type="pic" sz="quarter" idx="11"/>
          </p:nvPr>
        </p:nvPicPr>
        <p:blipFill>
          <a:blip r:embed="rId4">
            <a:extLst>
              <a:ext uri="{28A0092B-C50C-407E-A947-70E740481C1C}">
                <a14:useLocalDpi xmlns:a14="http://schemas.microsoft.com/office/drawing/2010/main" val="0"/>
              </a:ext>
            </a:extLst>
          </a:blip>
          <a:srcRect t="15292" b="15292"/>
          <a:stretch>
            <a:fillRect/>
          </a:stretch>
        </p:blipFill>
        <p:spPr/>
      </p:pic>
      <p:pic>
        <p:nvPicPr>
          <p:cNvPr id="13" name="Picture Placeholder 12" descr="A person with long hair and a handprint on a wall&#10;&#10;Description automatically generated">
            <a:extLst>
              <a:ext uri="{FF2B5EF4-FFF2-40B4-BE49-F238E27FC236}">
                <a16:creationId xmlns:a16="http://schemas.microsoft.com/office/drawing/2014/main" id="{032A4B4E-050F-5702-48DD-90682FA25607}"/>
              </a:ext>
            </a:extLst>
          </p:cNvPr>
          <p:cNvPicPr>
            <a:picLocks noGrp="1" noChangeAspect="1"/>
          </p:cNvPicPr>
          <p:nvPr>
            <p:ph type="pic" sz="quarter" idx="12"/>
          </p:nvPr>
        </p:nvPicPr>
        <p:blipFill>
          <a:blip r:embed="rId5">
            <a:extLst>
              <a:ext uri="{28A0092B-C50C-407E-A947-70E740481C1C}">
                <a14:useLocalDpi xmlns:a14="http://schemas.microsoft.com/office/drawing/2010/main" val="0"/>
              </a:ext>
            </a:extLst>
          </a:blip>
          <a:srcRect t="14719" b="14719"/>
          <a:stretch>
            <a:fillRect/>
          </a:stretch>
        </p:blipFill>
        <p:spPr/>
      </p:pic>
      <p:pic>
        <p:nvPicPr>
          <p:cNvPr id="15" name="Picture Placeholder 14" descr="A person holding a blue box with a red ribbon&#10;&#10;Description automatically generated">
            <a:extLst>
              <a:ext uri="{FF2B5EF4-FFF2-40B4-BE49-F238E27FC236}">
                <a16:creationId xmlns:a16="http://schemas.microsoft.com/office/drawing/2014/main" id="{696FD605-83B4-4BEE-5DA6-312EE8F24F2E}"/>
              </a:ext>
            </a:extLst>
          </p:cNvPr>
          <p:cNvPicPr>
            <a:picLocks noGrp="1" noChangeAspect="1"/>
          </p:cNvPicPr>
          <p:nvPr>
            <p:ph type="pic" sz="quarter" idx="13"/>
          </p:nvPr>
        </p:nvPicPr>
        <p:blipFill>
          <a:blip r:embed="rId6">
            <a:extLst>
              <a:ext uri="{28A0092B-C50C-407E-A947-70E740481C1C}">
                <a14:useLocalDpi xmlns:a14="http://schemas.microsoft.com/office/drawing/2010/main" val="0"/>
              </a:ext>
            </a:extLst>
          </a:blip>
          <a:srcRect t="14722" b="14722"/>
          <a:stretch>
            <a:fillRect/>
          </a:stretch>
        </p:blipFill>
        <p:spPr/>
      </p:pic>
      <p:pic>
        <p:nvPicPr>
          <p:cNvPr id="17" name="Picture Placeholder 16" descr="A person wearing glasses and a red light&#10;&#10;Description automatically generated">
            <a:extLst>
              <a:ext uri="{FF2B5EF4-FFF2-40B4-BE49-F238E27FC236}">
                <a16:creationId xmlns:a16="http://schemas.microsoft.com/office/drawing/2014/main" id="{26788A07-3349-4649-68F4-8B4B31479F06}"/>
              </a:ext>
            </a:extLst>
          </p:cNvPr>
          <p:cNvPicPr>
            <a:picLocks noGrp="1" noChangeAspect="1"/>
          </p:cNvPicPr>
          <p:nvPr>
            <p:ph type="pic" sz="quarter" idx="14"/>
          </p:nvPr>
        </p:nvPicPr>
        <p:blipFill>
          <a:blip r:embed="rId7">
            <a:extLst>
              <a:ext uri="{28A0092B-C50C-407E-A947-70E740481C1C}">
                <a14:useLocalDpi xmlns:a14="http://schemas.microsoft.com/office/drawing/2010/main" val="0"/>
              </a:ext>
            </a:extLst>
          </a:blip>
          <a:srcRect t="15315" b="15315"/>
          <a:stretch>
            <a:fillRect/>
          </a:stretch>
        </p:blipFill>
        <p:spPr/>
      </p:pic>
      <p:sp>
        <p:nvSpPr>
          <p:cNvPr id="20" name="TextBox 19">
            <a:extLst>
              <a:ext uri="{FF2B5EF4-FFF2-40B4-BE49-F238E27FC236}">
                <a16:creationId xmlns:a16="http://schemas.microsoft.com/office/drawing/2014/main" id="{66DDF132-A130-F245-577C-C8506C1DF881}"/>
              </a:ext>
            </a:extLst>
          </p:cNvPr>
          <p:cNvSpPr txBox="1"/>
          <p:nvPr/>
        </p:nvSpPr>
        <p:spPr>
          <a:xfrm>
            <a:off x="14790960" y="3759371"/>
            <a:ext cx="2231571" cy="830997"/>
          </a:xfrm>
          <a:prstGeom prst="rect">
            <a:avLst/>
          </a:prstGeom>
          <a:noFill/>
        </p:spPr>
        <p:txBody>
          <a:bodyPr wrap="square" rtlCol="0">
            <a:spAutoFit/>
          </a:bodyPr>
          <a:lstStyle/>
          <a:p>
            <a:r>
              <a:rPr lang="en-GB" sz="2400" dirty="0">
                <a:solidFill>
                  <a:schemeClr val="bg1"/>
                </a:solidFill>
                <a:latin typeface="Aptos Black" panose="020B0004020202020204" pitchFamily="34" charset="0"/>
              </a:rPr>
              <a:t>Intimacy</a:t>
            </a:r>
          </a:p>
          <a:p>
            <a:r>
              <a:rPr lang="en-GB" sz="2400" dirty="0">
                <a:solidFill>
                  <a:schemeClr val="bg1"/>
                </a:solidFill>
                <a:latin typeface="Aptos Narrow" panose="020B0004020202020204" pitchFamily="34" charset="0"/>
              </a:rPr>
              <a:t>Seeker</a:t>
            </a:r>
          </a:p>
        </p:txBody>
      </p:sp>
      <p:cxnSp>
        <p:nvCxnSpPr>
          <p:cNvPr id="2" name="Straight Connector 1">
            <a:extLst>
              <a:ext uri="{FF2B5EF4-FFF2-40B4-BE49-F238E27FC236}">
                <a16:creationId xmlns:a16="http://schemas.microsoft.com/office/drawing/2014/main" id="{D9C4D723-B374-BAF2-29A6-0247A5FA5656}"/>
              </a:ext>
            </a:extLst>
          </p:cNvPr>
          <p:cNvCxnSpPr>
            <a:cxnSpLocks/>
          </p:cNvCxnSpPr>
          <p:nvPr/>
        </p:nvCxnSpPr>
        <p:spPr>
          <a:xfrm>
            <a:off x="659219" y="754912"/>
            <a:ext cx="0" cy="5263116"/>
          </a:xfrm>
          <a:prstGeom prst="line">
            <a:avLst/>
          </a:prstGeom>
          <a:ln w="57150">
            <a:solidFill>
              <a:srgbClr val="FBF0C3"/>
            </a:solidFill>
          </a:ln>
        </p:spPr>
        <p:style>
          <a:lnRef idx="1">
            <a:schemeClr val="accent1"/>
          </a:lnRef>
          <a:fillRef idx="0">
            <a:schemeClr val="accent1"/>
          </a:fillRef>
          <a:effectRef idx="0">
            <a:schemeClr val="accent1"/>
          </a:effectRef>
          <a:fontRef idx="minor">
            <a:schemeClr val="tx1"/>
          </a:fontRef>
        </p:style>
      </p:cxnSp>
      <p:sp>
        <p:nvSpPr>
          <p:cNvPr id="3" name="Flowchart: Connector 2">
            <a:extLst>
              <a:ext uri="{FF2B5EF4-FFF2-40B4-BE49-F238E27FC236}">
                <a16:creationId xmlns:a16="http://schemas.microsoft.com/office/drawing/2014/main" id="{9577D22E-880A-48D0-5ECB-1A269F931E63}"/>
              </a:ext>
            </a:extLst>
          </p:cNvPr>
          <p:cNvSpPr/>
          <p:nvPr/>
        </p:nvSpPr>
        <p:spPr>
          <a:xfrm>
            <a:off x="464619" y="362400"/>
            <a:ext cx="389199" cy="403668"/>
          </a:xfrm>
          <a:prstGeom prst="flowChartConnector">
            <a:avLst/>
          </a:prstGeom>
          <a:solidFill>
            <a:srgbClr val="FBF0C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Flowchart: Connector 3">
            <a:extLst>
              <a:ext uri="{FF2B5EF4-FFF2-40B4-BE49-F238E27FC236}">
                <a16:creationId xmlns:a16="http://schemas.microsoft.com/office/drawing/2014/main" id="{2DD68D6F-6187-CCD7-4FD7-30416FBB5E19}"/>
              </a:ext>
            </a:extLst>
          </p:cNvPr>
          <p:cNvSpPr/>
          <p:nvPr/>
        </p:nvSpPr>
        <p:spPr>
          <a:xfrm>
            <a:off x="464619" y="6018028"/>
            <a:ext cx="389199" cy="403668"/>
          </a:xfrm>
          <a:prstGeom prst="flowChartConnector">
            <a:avLst/>
          </a:prstGeom>
          <a:solidFill>
            <a:srgbClr val="FBF0C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Flowchart: Connector 4">
            <a:extLst>
              <a:ext uri="{FF2B5EF4-FFF2-40B4-BE49-F238E27FC236}">
                <a16:creationId xmlns:a16="http://schemas.microsoft.com/office/drawing/2014/main" id="{C2FD3380-F8F7-A7A4-01F6-931F091B1EBB}"/>
              </a:ext>
            </a:extLst>
          </p:cNvPr>
          <p:cNvSpPr/>
          <p:nvPr/>
        </p:nvSpPr>
        <p:spPr>
          <a:xfrm>
            <a:off x="451279" y="1852165"/>
            <a:ext cx="389199" cy="403668"/>
          </a:xfrm>
          <a:prstGeom prst="flowChartConnector">
            <a:avLst/>
          </a:prstGeom>
          <a:solidFill>
            <a:srgbClr val="FBF0C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lowchart: Connector 6">
            <a:extLst>
              <a:ext uri="{FF2B5EF4-FFF2-40B4-BE49-F238E27FC236}">
                <a16:creationId xmlns:a16="http://schemas.microsoft.com/office/drawing/2014/main" id="{9C42B40B-F482-1D23-ADD6-B04C952AE047}"/>
              </a:ext>
            </a:extLst>
          </p:cNvPr>
          <p:cNvSpPr/>
          <p:nvPr/>
        </p:nvSpPr>
        <p:spPr>
          <a:xfrm>
            <a:off x="464619" y="4679979"/>
            <a:ext cx="389199" cy="403668"/>
          </a:xfrm>
          <a:prstGeom prst="flowChartConnector">
            <a:avLst/>
          </a:prstGeom>
          <a:solidFill>
            <a:srgbClr val="FBF0C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lowchart: Connector 7">
            <a:extLst>
              <a:ext uri="{FF2B5EF4-FFF2-40B4-BE49-F238E27FC236}">
                <a16:creationId xmlns:a16="http://schemas.microsoft.com/office/drawing/2014/main" id="{E61BD68E-3EB8-043F-BAA9-14B25B2FE7A4}"/>
              </a:ext>
            </a:extLst>
          </p:cNvPr>
          <p:cNvSpPr/>
          <p:nvPr/>
        </p:nvSpPr>
        <p:spPr>
          <a:xfrm>
            <a:off x="376857" y="4532781"/>
            <a:ext cx="564721" cy="563566"/>
          </a:xfrm>
          <a:prstGeom prst="flowChartConnector">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lowchart: Connector 9">
            <a:extLst>
              <a:ext uri="{FF2B5EF4-FFF2-40B4-BE49-F238E27FC236}">
                <a16:creationId xmlns:a16="http://schemas.microsoft.com/office/drawing/2014/main" id="{8C1E3EB5-1609-D3FD-A965-C84535EF2DE6}"/>
              </a:ext>
            </a:extLst>
          </p:cNvPr>
          <p:cNvSpPr/>
          <p:nvPr/>
        </p:nvSpPr>
        <p:spPr>
          <a:xfrm>
            <a:off x="464617" y="3207432"/>
            <a:ext cx="389199" cy="403668"/>
          </a:xfrm>
          <a:prstGeom prst="flowChartConnector">
            <a:avLst/>
          </a:prstGeom>
          <a:solidFill>
            <a:srgbClr val="FBF0C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D56A9FD7-0C97-1724-E617-4501F338DCFA}"/>
              </a:ext>
            </a:extLst>
          </p:cNvPr>
          <p:cNvSpPr txBox="1"/>
          <p:nvPr/>
        </p:nvSpPr>
        <p:spPr>
          <a:xfrm>
            <a:off x="1143000" y="2654163"/>
            <a:ext cx="3037308" cy="3693319"/>
          </a:xfrm>
          <a:prstGeom prst="rect">
            <a:avLst/>
          </a:prstGeom>
          <a:noFill/>
        </p:spPr>
        <p:txBody>
          <a:bodyPr wrap="square" rtlCol="0">
            <a:spAutoFit/>
          </a:bodyPr>
          <a:lstStyle/>
          <a:p>
            <a:r>
              <a:rPr lang="en-US" sz="1800">
                <a:solidFill>
                  <a:schemeClr val="bg1">
                    <a:alpha val="80000"/>
                  </a:schemeClr>
                </a:solidFill>
                <a:latin typeface="Aptos Light" panose="020B0004020202020204" pitchFamily="34" charset="0"/>
              </a:rPr>
              <a:t>Deviant sexual practices and interests.</a:t>
            </a:r>
          </a:p>
          <a:p>
            <a:endParaRPr lang="en-US" sz="1800">
              <a:solidFill>
                <a:schemeClr val="bg1">
                  <a:alpha val="80000"/>
                </a:schemeClr>
              </a:solidFill>
              <a:latin typeface="Aptos Light" panose="020B0004020202020204" pitchFamily="34" charset="0"/>
            </a:endParaRPr>
          </a:p>
          <a:p>
            <a:r>
              <a:rPr lang="en-US" sz="1800">
                <a:solidFill>
                  <a:schemeClr val="bg1">
                    <a:alpha val="80000"/>
                  </a:schemeClr>
                </a:solidFill>
                <a:latin typeface="Aptos Light" panose="020B0004020202020204" pitchFamily="34" charset="0"/>
              </a:rPr>
              <a:t>Usually, male perpetrator and the victims are usually female strangers.</a:t>
            </a:r>
          </a:p>
          <a:p>
            <a:endParaRPr lang="en-US" sz="1800">
              <a:solidFill>
                <a:schemeClr val="bg1">
                  <a:alpha val="80000"/>
                </a:schemeClr>
              </a:solidFill>
              <a:latin typeface="Aptos Light" panose="020B0004020202020204" pitchFamily="34" charset="0"/>
            </a:endParaRPr>
          </a:p>
          <a:p>
            <a:r>
              <a:rPr lang="en-US" sz="1800">
                <a:solidFill>
                  <a:schemeClr val="bg1">
                    <a:alpha val="80000"/>
                  </a:schemeClr>
                </a:solidFill>
                <a:latin typeface="Aptos Light" panose="020B0004020202020204" pitchFamily="34" charset="0"/>
              </a:rPr>
              <a:t>Gratification linked to voyeurism and  sexual violence (the stalking may be an information gathering exercise prior to a sexual assault).</a:t>
            </a:r>
            <a:endParaRPr lang="en-US" sz="1800" dirty="0">
              <a:solidFill>
                <a:schemeClr val="bg1">
                  <a:alpha val="80000"/>
                </a:schemeClr>
              </a:solidFill>
              <a:latin typeface="Aptos Light" panose="020B0004020202020204" pitchFamily="34" charset="0"/>
            </a:endParaRPr>
          </a:p>
        </p:txBody>
      </p:sp>
      <p:sp>
        <p:nvSpPr>
          <p:cNvPr id="14" name="TextBox 13">
            <a:extLst>
              <a:ext uri="{FF2B5EF4-FFF2-40B4-BE49-F238E27FC236}">
                <a16:creationId xmlns:a16="http://schemas.microsoft.com/office/drawing/2014/main" id="{1EF63507-D167-FC7B-7C57-13F8AAF85350}"/>
              </a:ext>
            </a:extLst>
          </p:cNvPr>
          <p:cNvSpPr txBox="1"/>
          <p:nvPr/>
        </p:nvSpPr>
        <p:spPr>
          <a:xfrm>
            <a:off x="1048418" y="1453834"/>
            <a:ext cx="2882899" cy="1200329"/>
          </a:xfrm>
          <a:prstGeom prst="rect">
            <a:avLst/>
          </a:prstGeom>
          <a:noFill/>
        </p:spPr>
        <p:txBody>
          <a:bodyPr wrap="square" rtlCol="0">
            <a:spAutoFit/>
          </a:bodyPr>
          <a:lstStyle/>
          <a:p>
            <a:pPr marL="0"/>
            <a:r>
              <a:rPr lang="en-US" sz="3600" b="1" dirty="0">
                <a:solidFill>
                  <a:srgbClr val="FFFFFF">
                    <a:alpha val="80000"/>
                  </a:srgbClr>
                </a:solidFill>
                <a:latin typeface="Aptos SemiBold" panose="020F0502020204030204" pitchFamily="34" charset="0"/>
              </a:rPr>
              <a:t>PREDATORY STALKER</a:t>
            </a:r>
            <a:endParaRPr lang="en-US" sz="2800" dirty="0">
              <a:solidFill>
                <a:srgbClr val="FFFFFF">
                  <a:alpha val="80000"/>
                </a:srgbClr>
              </a:solidFill>
              <a:latin typeface="Bahnschrift Light SemiCondensed" panose="020B0502040204020203" pitchFamily="34" charset="0"/>
            </a:endParaRPr>
          </a:p>
        </p:txBody>
      </p:sp>
    </p:spTree>
    <p:extLst>
      <p:ext uri="{BB962C8B-B14F-4D97-AF65-F5344CB8AC3E}">
        <p14:creationId xmlns:p14="http://schemas.microsoft.com/office/powerpoint/2010/main" val="260869910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tx1">
            <a:lumMod val="95000"/>
            <a:lumOff val="5000"/>
          </a:schemeClr>
        </a:solidFill>
        <a:effectLst/>
      </p:bgPr>
    </p:bg>
    <p:spTree>
      <p:nvGrpSpPr>
        <p:cNvPr id="1" name=""/>
        <p:cNvGrpSpPr/>
        <p:nvPr/>
      </p:nvGrpSpPr>
      <p:grpSpPr>
        <a:xfrm>
          <a:off x="0" y="0"/>
          <a:ext cx="0" cy="0"/>
          <a:chOff x="0" y="0"/>
          <a:chExt cx="0" cy="0"/>
        </a:xfrm>
      </p:grpSpPr>
      <p:pic>
        <p:nvPicPr>
          <p:cNvPr id="9" name="Picture Placeholder 8" descr="A person in a pink dress&#10;&#10;Description automatically generated">
            <a:extLst>
              <a:ext uri="{FF2B5EF4-FFF2-40B4-BE49-F238E27FC236}">
                <a16:creationId xmlns:a16="http://schemas.microsoft.com/office/drawing/2014/main" id="{886C9964-95E5-FA25-A927-D6FCD2B78B57}"/>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9874" r="9874"/>
          <a:stretch>
            <a:fillRect/>
          </a:stretch>
        </p:blipFill>
        <p:spPr/>
      </p:pic>
      <p:pic>
        <p:nvPicPr>
          <p:cNvPr id="11" name="Picture Placeholder 10" descr="A person with long hair and a handprint on a wall&#10;&#10;Description automatically generated">
            <a:extLst>
              <a:ext uri="{FF2B5EF4-FFF2-40B4-BE49-F238E27FC236}">
                <a16:creationId xmlns:a16="http://schemas.microsoft.com/office/drawing/2014/main" id="{7925627A-246E-8AB8-3FEB-DDCEE749382B}"/>
              </a:ext>
            </a:extLst>
          </p:cNvPr>
          <p:cNvPicPr>
            <a:picLocks noGrp="1" noChangeAspect="1"/>
          </p:cNvPicPr>
          <p:nvPr>
            <p:ph type="pic" sz="quarter" idx="11"/>
          </p:nvPr>
        </p:nvPicPr>
        <p:blipFill>
          <a:blip r:embed="rId4">
            <a:extLst>
              <a:ext uri="{28A0092B-C50C-407E-A947-70E740481C1C}">
                <a14:useLocalDpi xmlns:a14="http://schemas.microsoft.com/office/drawing/2010/main" val="0"/>
              </a:ext>
            </a:extLst>
          </a:blip>
          <a:srcRect t="14719" b="14719"/>
          <a:stretch>
            <a:fillRect/>
          </a:stretch>
        </p:blipFill>
        <p:spPr/>
      </p:pic>
      <p:pic>
        <p:nvPicPr>
          <p:cNvPr id="13" name="Picture Placeholder 12" descr="A person holding a blue box with a red ribbon&#10;&#10;Description automatically generated">
            <a:extLst>
              <a:ext uri="{FF2B5EF4-FFF2-40B4-BE49-F238E27FC236}">
                <a16:creationId xmlns:a16="http://schemas.microsoft.com/office/drawing/2014/main" id="{D1ED241D-CC29-9F84-3D2A-27EBD92D751A}"/>
              </a:ext>
            </a:extLst>
          </p:cNvPr>
          <p:cNvPicPr>
            <a:picLocks noGrp="1" noChangeAspect="1"/>
          </p:cNvPicPr>
          <p:nvPr>
            <p:ph type="pic" sz="quarter" idx="12"/>
          </p:nvPr>
        </p:nvPicPr>
        <p:blipFill>
          <a:blip r:embed="rId5">
            <a:extLst>
              <a:ext uri="{28A0092B-C50C-407E-A947-70E740481C1C}">
                <a14:useLocalDpi xmlns:a14="http://schemas.microsoft.com/office/drawing/2010/main" val="0"/>
              </a:ext>
            </a:extLst>
          </a:blip>
          <a:srcRect t="14748" b="14748"/>
          <a:stretch>
            <a:fillRect/>
          </a:stretch>
        </p:blipFill>
        <p:spPr/>
      </p:pic>
      <p:pic>
        <p:nvPicPr>
          <p:cNvPr id="15" name="Picture Placeholder 14" descr="A person wearing glasses and a red light&#10;&#10;Description automatically generated">
            <a:extLst>
              <a:ext uri="{FF2B5EF4-FFF2-40B4-BE49-F238E27FC236}">
                <a16:creationId xmlns:a16="http://schemas.microsoft.com/office/drawing/2014/main" id="{52240F51-0A0F-187F-6CF0-208823F76A46}"/>
              </a:ext>
            </a:extLst>
          </p:cNvPr>
          <p:cNvPicPr>
            <a:picLocks noGrp="1" noChangeAspect="1"/>
          </p:cNvPicPr>
          <p:nvPr>
            <p:ph type="pic" sz="quarter" idx="13"/>
          </p:nvPr>
        </p:nvPicPr>
        <p:blipFill>
          <a:blip r:embed="rId6">
            <a:extLst>
              <a:ext uri="{28A0092B-C50C-407E-A947-70E740481C1C}">
                <a14:useLocalDpi xmlns:a14="http://schemas.microsoft.com/office/drawing/2010/main" val="0"/>
              </a:ext>
            </a:extLst>
          </a:blip>
          <a:srcRect t="15267" b="15267"/>
          <a:stretch>
            <a:fillRect/>
          </a:stretch>
        </p:blipFill>
        <p:spPr/>
      </p:pic>
      <p:pic>
        <p:nvPicPr>
          <p:cNvPr id="17" name="Picture Placeholder 16" descr="A person and person standing together&#10;&#10;Description automatically generated">
            <a:extLst>
              <a:ext uri="{FF2B5EF4-FFF2-40B4-BE49-F238E27FC236}">
                <a16:creationId xmlns:a16="http://schemas.microsoft.com/office/drawing/2014/main" id="{F3F48C24-3FE0-D627-B1D2-B297924753CA}"/>
              </a:ext>
            </a:extLst>
          </p:cNvPr>
          <p:cNvPicPr>
            <a:picLocks noGrp="1" noChangeAspect="1"/>
          </p:cNvPicPr>
          <p:nvPr>
            <p:ph type="pic" sz="quarter" idx="14"/>
          </p:nvPr>
        </p:nvPicPr>
        <p:blipFill>
          <a:blip r:embed="rId7">
            <a:extLst>
              <a:ext uri="{28A0092B-C50C-407E-A947-70E740481C1C}">
                <a14:useLocalDpi xmlns:a14="http://schemas.microsoft.com/office/drawing/2010/main" val="0"/>
              </a:ext>
            </a:extLst>
          </a:blip>
          <a:srcRect t="13172" b="13172"/>
          <a:stretch>
            <a:fillRect/>
          </a:stretch>
        </p:blipFill>
        <p:spPr/>
      </p:pic>
      <p:sp>
        <p:nvSpPr>
          <p:cNvPr id="21" name="TextBox 20">
            <a:extLst>
              <a:ext uri="{FF2B5EF4-FFF2-40B4-BE49-F238E27FC236}">
                <a16:creationId xmlns:a16="http://schemas.microsoft.com/office/drawing/2014/main" id="{FD200425-8C4E-4BA3-E245-752B08C4665D}"/>
              </a:ext>
            </a:extLst>
          </p:cNvPr>
          <p:cNvSpPr txBox="1"/>
          <p:nvPr/>
        </p:nvSpPr>
        <p:spPr>
          <a:xfrm>
            <a:off x="14790959" y="3759372"/>
            <a:ext cx="2231571" cy="830997"/>
          </a:xfrm>
          <a:prstGeom prst="rect">
            <a:avLst/>
          </a:prstGeom>
          <a:noFill/>
        </p:spPr>
        <p:txBody>
          <a:bodyPr wrap="square" rtlCol="0">
            <a:spAutoFit/>
          </a:bodyPr>
          <a:lstStyle/>
          <a:p>
            <a:r>
              <a:rPr lang="en-GB" sz="2400" dirty="0">
                <a:solidFill>
                  <a:schemeClr val="accent3">
                    <a:lumMod val="60000"/>
                    <a:lumOff val="40000"/>
                  </a:schemeClr>
                </a:solidFill>
                <a:latin typeface="Aptos Black" panose="020B0004020202020204" pitchFamily="34" charset="0"/>
              </a:rPr>
              <a:t>Predatory</a:t>
            </a:r>
          </a:p>
          <a:p>
            <a:r>
              <a:rPr lang="en-GB" sz="2400" dirty="0">
                <a:solidFill>
                  <a:schemeClr val="accent3">
                    <a:lumMod val="60000"/>
                    <a:lumOff val="40000"/>
                  </a:schemeClr>
                </a:solidFill>
                <a:latin typeface="Aptos Narrow" panose="020B0004020202020204" pitchFamily="34" charset="0"/>
              </a:rPr>
              <a:t>Stalker</a:t>
            </a:r>
          </a:p>
        </p:txBody>
      </p:sp>
      <p:cxnSp>
        <p:nvCxnSpPr>
          <p:cNvPr id="5" name="Straight Connector 4">
            <a:extLst>
              <a:ext uri="{FF2B5EF4-FFF2-40B4-BE49-F238E27FC236}">
                <a16:creationId xmlns:a16="http://schemas.microsoft.com/office/drawing/2014/main" id="{93EE835D-95A7-C906-B048-AC3E2DC4CB25}"/>
              </a:ext>
            </a:extLst>
          </p:cNvPr>
          <p:cNvCxnSpPr>
            <a:cxnSpLocks/>
          </p:cNvCxnSpPr>
          <p:nvPr/>
        </p:nvCxnSpPr>
        <p:spPr>
          <a:xfrm>
            <a:off x="659219" y="754912"/>
            <a:ext cx="0" cy="5263116"/>
          </a:xfrm>
          <a:prstGeom prst="line">
            <a:avLst/>
          </a:prstGeom>
          <a:ln w="57150">
            <a:solidFill>
              <a:srgbClr val="FBF0C3"/>
            </a:solidFill>
          </a:ln>
        </p:spPr>
        <p:style>
          <a:lnRef idx="1">
            <a:schemeClr val="accent1"/>
          </a:lnRef>
          <a:fillRef idx="0">
            <a:schemeClr val="accent1"/>
          </a:fillRef>
          <a:effectRef idx="0">
            <a:schemeClr val="accent1"/>
          </a:effectRef>
          <a:fontRef idx="minor">
            <a:schemeClr val="tx1"/>
          </a:fontRef>
        </p:style>
      </p:cxnSp>
      <p:sp>
        <p:nvSpPr>
          <p:cNvPr id="6" name="Flowchart: Connector 5">
            <a:extLst>
              <a:ext uri="{FF2B5EF4-FFF2-40B4-BE49-F238E27FC236}">
                <a16:creationId xmlns:a16="http://schemas.microsoft.com/office/drawing/2014/main" id="{E9450CDE-29DB-1CA7-E3B5-C8FC92DA76C5}"/>
              </a:ext>
            </a:extLst>
          </p:cNvPr>
          <p:cNvSpPr/>
          <p:nvPr/>
        </p:nvSpPr>
        <p:spPr>
          <a:xfrm>
            <a:off x="464619" y="362400"/>
            <a:ext cx="389199" cy="403668"/>
          </a:xfrm>
          <a:prstGeom prst="flowChartConnector">
            <a:avLst/>
          </a:prstGeom>
          <a:solidFill>
            <a:srgbClr val="FBF0C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lowchart: Connector 6">
            <a:extLst>
              <a:ext uri="{FF2B5EF4-FFF2-40B4-BE49-F238E27FC236}">
                <a16:creationId xmlns:a16="http://schemas.microsoft.com/office/drawing/2014/main" id="{6C76843A-531D-C1FE-B122-A46F655B9398}"/>
              </a:ext>
            </a:extLst>
          </p:cNvPr>
          <p:cNvSpPr/>
          <p:nvPr/>
        </p:nvSpPr>
        <p:spPr>
          <a:xfrm>
            <a:off x="464619" y="6018028"/>
            <a:ext cx="389199" cy="403668"/>
          </a:xfrm>
          <a:prstGeom prst="flowChartConnector">
            <a:avLst/>
          </a:prstGeom>
          <a:solidFill>
            <a:srgbClr val="FBF0C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lowchart: Connector 7">
            <a:extLst>
              <a:ext uri="{FF2B5EF4-FFF2-40B4-BE49-F238E27FC236}">
                <a16:creationId xmlns:a16="http://schemas.microsoft.com/office/drawing/2014/main" id="{5EFA860A-A408-2CC0-5F4E-F56B7E0F6F10}"/>
              </a:ext>
            </a:extLst>
          </p:cNvPr>
          <p:cNvSpPr/>
          <p:nvPr/>
        </p:nvSpPr>
        <p:spPr>
          <a:xfrm>
            <a:off x="451279" y="1852165"/>
            <a:ext cx="389199" cy="403668"/>
          </a:xfrm>
          <a:prstGeom prst="flowChartConnector">
            <a:avLst/>
          </a:prstGeom>
          <a:solidFill>
            <a:srgbClr val="FBF0C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lowchart: Connector 9">
            <a:extLst>
              <a:ext uri="{FF2B5EF4-FFF2-40B4-BE49-F238E27FC236}">
                <a16:creationId xmlns:a16="http://schemas.microsoft.com/office/drawing/2014/main" id="{BAFBA234-84A4-2701-27ED-542CC03835BC}"/>
              </a:ext>
            </a:extLst>
          </p:cNvPr>
          <p:cNvSpPr/>
          <p:nvPr/>
        </p:nvSpPr>
        <p:spPr>
          <a:xfrm>
            <a:off x="451279" y="3190214"/>
            <a:ext cx="389199" cy="403668"/>
          </a:xfrm>
          <a:prstGeom prst="flowChartConnector">
            <a:avLst/>
          </a:prstGeom>
          <a:solidFill>
            <a:srgbClr val="FBF0C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Flowchart: Connector 13">
            <a:extLst>
              <a:ext uri="{FF2B5EF4-FFF2-40B4-BE49-F238E27FC236}">
                <a16:creationId xmlns:a16="http://schemas.microsoft.com/office/drawing/2014/main" id="{D49E0AC7-2C18-5479-6B69-7EF8EC768983}"/>
              </a:ext>
            </a:extLst>
          </p:cNvPr>
          <p:cNvSpPr/>
          <p:nvPr/>
        </p:nvSpPr>
        <p:spPr>
          <a:xfrm>
            <a:off x="376857" y="5938079"/>
            <a:ext cx="564721" cy="563566"/>
          </a:xfrm>
          <a:prstGeom prst="flowChartConnector">
            <a:avLst/>
          </a:prstGeom>
          <a:solidFill>
            <a:srgbClr val="FFFF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Flowchart: Connector 15">
            <a:extLst>
              <a:ext uri="{FF2B5EF4-FFF2-40B4-BE49-F238E27FC236}">
                <a16:creationId xmlns:a16="http://schemas.microsoft.com/office/drawing/2014/main" id="{6E572465-B664-8F93-5C48-2B82F064B533}"/>
              </a:ext>
            </a:extLst>
          </p:cNvPr>
          <p:cNvSpPr/>
          <p:nvPr/>
        </p:nvSpPr>
        <p:spPr>
          <a:xfrm>
            <a:off x="451279" y="4564146"/>
            <a:ext cx="389199" cy="403668"/>
          </a:xfrm>
          <a:prstGeom prst="flowChartConnector">
            <a:avLst/>
          </a:prstGeom>
          <a:solidFill>
            <a:srgbClr val="FBF0C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TextBox 31">
            <a:extLst>
              <a:ext uri="{FF2B5EF4-FFF2-40B4-BE49-F238E27FC236}">
                <a16:creationId xmlns:a16="http://schemas.microsoft.com/office/drawing/2014/main" id="{93BAFB79-99D5-6284-8A94-923386AFDD91}"/>
              </a:ext>
            </a:extLst>
          </p:cNvPr>
          <p:cNvSpPr txBox="1"/>
          <p:nvPr/>
        </p:nvSpPr>
        <p:spPr>
          <a:xfrm>
            <a:off x="1143000" y="2654163"/>
            <a:ext cx="3037308" cy="4247317"/>
          </a:xfrm>
          <a:prstGeom prst="rect">
            <a:avLst/>
          </a:prstGeom>
          <a:noFill/>
        </p:spPr>
        <p:txBody>
          <a:bodyPr wrap="square" rtlCol="0">
            <a:spAutoFit/>
          </a:bodyPr>
          <a:lstStyle/>
          <a:p>
            <a:r>
              <a:rPr lang="en-US" sz="1800" dirty="0">
                <a:solidFill>
                  <a:schemeClr val="bg1">
                    <a:alpha val="80000"/>
                  </a:schemeClr>
                </a:solidFill>
                <a:latin typeface="Aptos Light" panose="020B0004020202020204" pitchFamily="34" charset="0"/>
              </a:rPr>
              <a:t>Poor social skills</a:t>
            </a:r>
          </a:p>
          <a:p>
            <a:endParaRPr lang="en-US" sz="1800" dirty="0">
              <a:solidFill>
                <a:schemeClr val="bg1">
                  <a:alpha val="80000"/>
                </a:schemeClr>
              </a:solidFill>
              <a:latin typeface="Aptos Light" panose="020B0004020202020204" pitchFamily="34" charset="0"/>
            </a:endParaRPr>
          </a:p>
          <a:p>
            <a:r>
              <a:rPr lang="en-US" sz="1800" dirty="0">
                <a:solidFill>
                  <a:schemeClr val="bg1">
                    <a:alpha val="80000"/>
                  </a:schemeClr>
                </a:solidFill>
                <a:latin typeface="Aptos Light" panose="020B0004020202020204" pitchFamily="34" charset="0"/>
              </a:rPr>
              <a:t>Stalks in the context of lust or loneliness.</a:t>
            </a:r>
          </a:p>
          <a:p>
            <a:endParaRPr lang="en-US" sz="1800" dirty="0">
              <a:solidFill>
                <a:schemeClr val="bg1">
                  <a:alpha val="80000"/>
                </a:schemeClr>
              </a:solidFill>
              <a:latin typeface="Aptos Light" panose="020B0004020202020204" pitchFamily="34" charset="0"/>
            </a:endParaRPr>
          </a:p>
          <a:p>
            <a:r>
              <a:rPr lang="en-US" sz="1800" dirty="0">
                <a:solidFill>
                  <a:schemeClr val="bg1">
                    <a:alpha val="80000"/>
                  </a:schemeClr>
                </a:solidFill>
                <a:latin typeface="Aptos Light" panose="020B0004020202020204" pitchFamily="34" charset="0"/>
              </a:rPr>
              <a:t>Unlike the Intimacy seeker, the motivation is not to seek a loving relationship but to get a date or a short-term relationship.</a:t>
            </a:r>
          </a:p>
          <a:p>
            <a:endParaRPr lang="en-US" sz="1800" dirty="0">
              <a:solidFill>
                <a:schemeClr val="bg1">
                  <a:alpha val="80000"/>
                </a:schemeClr>
              </a:solidFill>
              <a:latin typeface="Aptos Light" panose="020B0004020202020204" pitchFamily="34" charset="0"/>
            </a:endParaRPr>
          </a:p>
          <a:p>
            <a:r>
              <a:rPr lang="en-US" sz="1800" dirty="0">
                <a:solidFill>
                  <a:schemeClr val="bg1">
                    <a:alpha val="80000"/>
                  </a:schemeClr>
                </a:solidFill>
                <a:latin typeface="Aptos Light" panose="020B0004020202020204" pitchFamily="34" charset="0"/>
              </a:rPr>
              <a:t>Usually stalk for short periods and they are often indifferent to the distress of the victim. </a:t>
            </a:r>
          </a:p>
          <a:p>
            <a:pPr marL="0"/>
            <a:endParaRPr lang="en-GB" dirty="0">
              <a:solidFill>
                <a:srgbClr val="FFFFFF"/>
              </a:solidFill>
              <a:latin typeface="Aptos Light" panose="020B0004020202020204" pitchFamily="34" charset="0"/>
            </a:endParaRPr>
          </a:p>
        </p:txBody>
      </p:sp>
      <p:sp>
        <p:nvSpPr>
          <p:cNvPr id="33" name="TextBox 32">
            <a:extLst>
              <a:ext uri="{FF2B5EF4-FFF2-40B4-BE49-F238E27FC236}">
                <a16:creationId xmlns:a16="http://schemas.microsoft.com/office/drawing/2014/main" id="{59821476-3931-07C9-9312-49DE67095253}"/>
              </a:ext>
            </a:extLst>
          </p:cNvPr>
          <p:cNvSpPr txBox="1"/>
          <p:nvPr/>
        </p:nvSpPr>
        <p:spPr>
          <a:xfrm>
            <a:off x="1048418" y="1453834"/>
            <a:ext cx="3231481" cy="1200329"/>
          </a:xfrm>
          <a:prstGeom prst="rect">
            <a:avLst/>
          </a:prstGeom>
          <a:noFill/>
        </p:spPr>
        <p:txBody>
          <a:bodyPr wrap="square" rtlCol="0">
            <a:spAutoFit/>
          </a:bodyPr>
          <a:lstStyle/>
          <a:p>
            <a:pPr marL="0"/>
            <a:r>
              <a:rPr lang="en-US" sz="3600" b="1" dirty="0">
                <a:solidFill>
                  <a:srgbClr val="FFFFFF">
                    <a:alpha val="80000"/>
                  </a:srgbClr>
                </a:solidFill>
                <a:latin typeface="Aptos SemiBold" panose="020F0502020204030204" pitchFamily="34" charset="0"/>
              </a:rPr>
              <a:t>INCOMPETENT SUITOR</a:t>
            </a:r>
            <a:endParaRPr lang="en-US" sz="2800" dirty="0">
              <a:solidFill>
                <a:srgbClr val="FFFFFF">
                  <a:alpha val="80000"/>
                </a:srgbClr>
              </a:solidFill>
              <a:latin typeface="Bahnschrift Light SemiCondensed" panose="020B0502040204020203" pitchFamily="34" charset="0"/>
            </a:endParaRPr>
          </a:p>
        </p:txBody>
      </p:sp>
    </p:spTree>
    <p:extLst>
      <p:ext uri="{BB962C8B-B14F-4D97-AF65-F5344CB8AC3E}">
        <p14:creationId xmlns:p14="http://schemas.microsoft.com/office/powerpoint/2010/main" val="423847316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8C237AD0-2B3F-0D57-483A-2F7072A5D6EE}"/>
              </a:ext>
            </a:extLst>
          </p:cNvPr>
          <p:cNvCxnSpPr/>
          <p:nvPr/>
        </p:nvCxnSpPr>
        <p:spPr>
          <a:xfrm flipH="1" flipV="1">
            <a:off x="0" y="864782"/>
            <a:ext cx="12192000" cy="85059"/>
          </a:xfrm>
          <a:prstGeom prst="line">
            <a:avLst/>
          </a:prstGeom>
          <a:ln w="38100"/>
        </p:spPr>
        <p:style>
          <a:lnRef idx="1">
            <a:schemeClr val="accent2"/>
          </a:lnRef>
          <a:fillRef idx="0">
            <a:schemeClr val="accent2"/>
          </a:fillRef>
          <a:effectRef idx="0">
            <a:schemeClr val="accent2"/>
          </a:effectRef>
          <a:fontRef idx="minor">
            <a:schemeClr val="tx1"/>
          </a:fontRef>
        </p:style>
      </p:cxnSp>
      <p:cxnSp>
        <p:nvCxnSpPr>
          <p:cNvPr id="9" name="Straight Connector 8">
            <a:extLst>
              <a:ext uri="{FF2B5EF4-FFF2-40B4-BE49-F238E27FC236}">
                <a16:creationId xmlns:a16="http://schemas.microsoft.com/office/drawing/2014/main" id="{69BAF7D2-9678-AD37-2A99-DD3D287D2391}"/>
              </a:ext>
            </a:extLst>
          </p:cNvPr>
          <p:cNvCxnSpPr/>
          <p:nvPr/>
        </p:nvCxnSpPr>
        <p:spPr>
          <a:xfrm flipH="1" flipV="1">
            <a:off x="0" y="4231758"/>
            <a:ext cx="12192000" cy="85059"/>
          </a:xfrm>
          <a:prstGeom prst="line">
            <a:avLst/>
          </a:prstGeom>
          <a:ln w="38100"/>
        </p:spPr>
        <p:style>
          <a:lnRef idx="1">
            <a:schemeClr val="accent4"/>
          </a:lnRef>
          <a:fillRef idx="0">
            <a:schemeClr val="accent4"/>
          </a:fillRef>
          <a:effectRef idx="0">
            <a:schemeClr val="accent4"/>
          </a:effectRef>
          <a:fontRef idx="minor">
            <a:schemeClr val="tx1"/>
          </a:fontRef>
        </p:style>
      </p:cxnSp>
      <p:sp>
        <p:nvSpPr>
          <p:cNvPr id="11" name="Rectangle 10">
            <a:extLst>
              <a:ext uri="{FF2B5EF4-FFF2-40B4-BE49-F238E27FC236}">
                <a16:creationId xmlns:a16="http://schemas.microsoft.com/office/drawing/2014/main" id="{952CC277-EB9E-C6DD-1D0E-5262E439EB29}"/>
              </a:ext>
            </a:extLst>
          </p:cNvPr>
          <p:cNvSpPr/>
          <p:nvPr/>
        </p:nvSpPr>
        <p:spPr>
          <a:xfrm>
            <a:off x="0" y="4210492"/>
            <a:ext cx="12192000" cy="2821696"/>
          </a:xfrm>
          <a:prstGeom prst="rect">
            <a:avLst/>
          </a:prstGeom>
          <a:solidFill>
            <a:schemeClr val="accent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rgbClr val="FF0000"/>
              </a:solidFill>
            </a:endParaRPr>
          </a:p>
        </p:txBody>
      </p:sp>
      <p:pic>
        <p:nvPicPr>
          <p:cNvPr id="3074" name="Picture 2" descr="What happened to Alice Ruggles and where is killer Harry Dhillon now? | The  Sun">
            <a:extLst>
              <a:ext uri="{FF2B5EF4-FFF2-40B4-BE49-F238E27FC236}">
                <a16:creationId xmlns:a16="http://schemas.microsoft.com/office/drawing/2014/main" id="{60F5A53F-F38B-60D5-39C1-8D0D99A66B9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5936" y="155079"/>
            <a:ext cx="3445244" cy="4703999"/>
          </a:xfrm>
          <a:prstGeom prst="roundRect">
            <a:avLst>
              <a:gd name="adj" fmla="val 50000"/>
            </a:avLst>
          </a:prstGeom>
          <a:noFill/>
          <a:extLst>
            <a:ext uri="{909E8E84-426E-40DD-AFC4-6F175D3DCCD1}">
              <a14:hiddenFill xmlns:a14="http://schemas.microsoft.com/office/drawing/2010/main">
                <a:solidFill>
                  <a:srgbClr val="FFFFFF"/>
                </a:solidFill>
              </a14:hiddenFill>
            </a:ext>
          </a:extLst>
        </p:spPr>
      </p:pic>
      <p:pic>
        <p:nvPicPr>
          <p:cNvPr id="3078" name="Picture 6" descr="Coroner warns of 'postcode lottery' for stalking victims after Gracie Spinks  death | The Independent">
            <a:extLst>
              <a:ext uri="{FF2B5EF4-FFF2-40B4-BE49-F238E27FC236}">
                <a16:creationId xmlns:a16="http://schemas.microsoft.com/office/drawing/2014/main" id="{B2C7BDA8-C406-57CF-D7E3-E7EBFFD8B37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73378" y="155079"/>
            <a:ext cx="3445244" cy="4703999"/>
          </a:xfrm>
          <a:prstGeom prst="roundRect">
            <a:avLst>
              <a:gd name="adj" fmla="val 49689"/>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E5AC75F9-679B-CD80-E473-14F2ABA50097}"/>
              </a:ext>
            </a:extLst>
          </p:cNvPr>
          <p:cNvPicPr>
            <a:picLocks noChangeAspect="1"/>
          </p:cNvPicPr>
          <p:nvPr/>
        </p:nvPicPr>
        <p:blipFill>
          <a:blip r:embed="rId5"/>
          <a:stretch>
            <a:fillRect/>
          </a:stretch>
        </p:blipFill>
        <p:spPr>
          <a:xfrm>
            <a:off x="8310820" y="155079"/>
            <a:ext cx="3445244" cy="4703999"/>
          </a:xfrm>
          <a:prstGeom prst="roundRect">
            <a:avLst>
              <a:gd name="adj" fmla="val 47837"/>
            </a:avLst>
          </a:prstGeom>
        </p:spPr>
      </p:pic>
      <p:sp>
        <p:nvSpPr>
          <p:cNvPr id="12" name="TextBox 11">
            <a:extLst>
              <a:ext uri="{FF2B5EF4-FFF2-40B4-BE49-F238E27FC236}">
                <a16:creationId xmlns:a16="http://schemas.microsoft.com/office/drawing/2014/main" id="{76E0A942-4379-75E2-6CD4-04B7CD72B3DF}"/>
              </a:ext>
            </a:extLst>
          </p:cNvPr>
          <p:cNvSpPr txBox="1"/>
          <p:nvPr/>
        </p:nvSpPr>
        <p:spPr>
          <a:xfrm>
            <a:off x="1119962" y="5861919"/>
            <a:ext cx="10313583" cy="584775"/>
          </a:xfrm>
          <a:prstGeom prst="rect">
            <a:avLst/>
          </a:prstGeom>
          <a:noFill/>
        </p:spPr>
        <p:txBody>
          <a:bodyPr wrap="square" rtlCol="0">
            <a:spAutoFit/>
          </a:bodyPr>
          <a:lstStyle/>
          <a:p>
            <a:r>
              <a:rPr lang="en-GB" sz="3200" dirty="0">
                <a:solidFill>
                  <a:schemeClr val="bg1"/>
                </a:solidFill>
                <a:latin typeface="Bahnschrift SemiBold" panose="020B0502040204020203" pitchFamily="34" charset="0"/>
              </a:rPr>
              <a:t>RECOGNISING THE RISK ASSOCIATED WITH STALKING</a:t>
            </a:r>
          </a:p>
        </p:txBody>
      </p:sp>
      <p:sp>
        <p:nvSpPr>
          <p:cNvPr id="13" name="TextBox 12">
            <a:extLst>
              <a:ext uri="{FF2B5EF4-FFF2-40B4-BE49-F238E27FC236}">
                <a16:creationId xmlns:a16="http://schemas.microsoft.com/office/drawing/2014/main" id="{1E1D90F6-2108-FEED-8B20-27853CFF1319}"/>
              </a:ext>
            </a:extLst>
          </p:cNvPr>
          <p:cNvSpPr txBox="1"/>
          <p:nvPr/>
        </p:nvSpPr>
        <p:spPr>
          <a:xfrm>
            <a:off x="1329218" y="4930153"/>
            <a:ext cx="1658680" cy="400110"/>
          </a:xfrm>
          <a:prstGeom prst="rect">
            <a:avLst/>
          </a:prstGeom>
          <a:noFill/>
        </p:spPr>
        <p:txBody>
          <a:bodyPr wrap="square" rtlCol="0">
            <a:spAutoFit/>
          </a:bodyPr>
          <a:lstStyle/>
          <a:p>
            <a:r>
              <a:rPr lang="en-GB" sz="2000" dirty="0">
                <a:solidFill>
                  <a:schemeClr val="bg1"/>
                </a:solidFill>
                <a:latin typeface="Aptos Narrow" panose="020B0004020202020204" pitchFamily="34" charset="0"/>
              </a:rPr>
              <a:t>Alice Ruggles </a:t>
            </a:r>
          </a:p>
        </p:txBody>
      </p:sp>
      <p:sp>
        <p:nvSpPr>
          <p:cNvPr id="14" name="TextBox 13">
            <a:extLst>
              <a:ext uri="{FF2B5EF4-FFF2-40B4-BE49-F238E27FC236}">
                <a16:creationId xmlns:a16="http://schemas.microsoft.com/office/drawing/2014/main" id="{476345F9-DA1E-59AC-1FD8-C70C7623B2D2}"/>
              </a:ext>
            </a:extLst>
          </p:cNvPr>
          <p:cNvSpPr txBox="1"/>
          <p:nvPr/>
        </p:nvSpPr>
        <p:spPr>
          <a:xfrm>
            <a:off x="5351721" y="4983990"/>
            <a:ext cx="1658680" cy="400110"/>
          </a:xfrm>
          <a:prstGeom prst="rect">
            <a:avLst/>
          </a:prstGeom>
          <a:noFill/>
        </p:spPr>
        <p:txBody>
          <a:bodyPr wrap="square" rtlCol="0">
            <a:spAutoFit/>
          </a:bodyPr>
          <a:lstStyle/>
          <a:p>
            <a:r>
              <a:rPr lang="en-GB" sz="2000" dirty="0">
                <a:solidFill>
                  <a:schemeClr val="bg1"/>
                </a:solidFill>
                <a:latin typeface="Aptos Narrow" panose="020B0004020202020204" pitchFamily="34" charset="0"/>
              </a:rPr>
              <a:t>Gracie Spinks</a:t>
            </a:r>
          </a:p>
        </p:txBody>
      </p:sp>
      <p:sp>
        <p:nvSpPr>
          <p:cNvPr id="15" name="TextBox 14">
            <a:extLst>
              <a:ext uri="{FF2B5EF4-FFF2-40B4-BE49-F238E27FC236}">
                <a16:creationId xmlns:a16="http://schemas.microsoft.com/office/drawing/2014/main" id="{D6E9D68D-0E05-867D-E83F-1832A81592B7}"/>
              </a:ext>
            </a:extLst>
          </p:cNvPr>
          <p:cNvSpPr txBox="1"/>
          <p:nvPr/>
        </p:nvSpPr>
        <p:spPr>
          <a:xfrm>
            <a:off x="9062338" y="4930153"/>
            <a:ext cx="2371207" cy="400110"/>
          </a:xfrm>
          <a:prstGeom prst="rect">
            <a:avLst/>
          </a:prstGeom>
          <a:noFill/>
        </p:spPr>
        <p:txBody>
          <a:bodyPr wrap="square" rtlCol="0">
            <a:spAutoFit/>
          </a:bodyPr>
          <a:lstStyle/>
          <a:p>
            <a:r>
              <a:rPr lang="en-GB" sz="2000" dirty="0" err="1">
                <a:solidFill>
                  <a:schemeClr val="bg1"/>
                </a:solidFill>
                <a:latin typeface="Aptos Narrow" panose="020B0004020202020204" pitchFamily="34" charset="0"/>
              </a:rPr>
              <a:t>Wafah</a:t>
            </a:r>
            <a:r>
              <a:rPr lang="en-GB" sz="2000" dirty="0">
                <a:solidFill>
                  <a:schemeClr val="bg1"/>
                </a:solidFill>
                <a:latin typeface="Aptos Narrow" panose="020B0004020202020204" pitchFamily="34" charset="0"/>
              </a:rPr>
              <a:t> Yasmin </a:t>
            </a:r>
            <a:r>
              <a:rPr lang="en-GB" sz="2000" dirty="0" err="1">
                <a:solidFill>
                  <a:schemeClr val="bg1"/>
                </a:solidFill>
                <a:latin typeface="Aptos Narrow" panose="020B0004020202020204" pitchFamily="34" charset="0"/>
              </a:rPr>
              <a:t>Chkaifi</a:t>
            </a:r>
            <a:endParaRPr lang="en-GB" sz="2000" dirty="0">
              <a:solidFill>
                <a:schemeClr val="bg1"/>
              </a:solidFill>
              <a:latin typeface="Aptos Narrow" panose="020B0004020202020204" pitchFamily="34" charset="0"/>
            </a:endParaRPr>
          </a:p>
        </p:txBody>
      </p:sp>
    </p:spTree>
    <p:extLst>
      <p:ext uri="{BB962C8B-B14F-4D97-AF65-F5344CB8AC3E}">
        <p14:creationId xmlns:p14="http://schemas.microsoft.com/office/powerpoint/2010/main" val="37642163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A01DBFB-99B9-3B3B-1B89-5E64A8B42D8E}"/>
              </a:ext>
            </a:extLst>
          </p:cNvPr>
          <p:cNvSpPr/>
          <p:nvPr/>
        </p:nvSpPr>
        <p:spPr>
          <a:xfrm>
            <a:off x="0" y="0"/>
            <a:ext cx="1524000" cy="6858000"/>
          </a:xfrm>
          <a:prstGeom prst="rect">
            <a:avLst/>
          </a:prstGeom>
          <a:noFill/>
          <a:ln w="57150">
            <a:solidFill>
              <a:srgbClr val="C00000"/>
            </a:solidFill>
            <a:prstDash val="sysDo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a:extLst>
              <a:ext uri="{FF2B5EF4-FFF2-40B4-BE49-F238E27FC236}">
                <a16:creationId xmlns:a16="http://schemas.microsoft.com/office/drawing/2014/main" id="{AD989AC4-C789-CBB0-EDD7-FCD9494DB0B4}"/>
              </a:ext>
            </a:extLst>
          </p:cNvPr>
          <p:cNvSpPr/>
          <p:nvPr/>
        </p:nvSpPr>
        <p:spPr>
          <a:xfrm>
            <a:off x="1524000" y="787400"/>
            <a:ext cx="1524000" cy="6070600"/>
          </a:xfrm>
          <a:prstGeom prst="rect">
            <a:avLst/>
          </a:prstGeom>
          <a:noFill/>
          <a:ln w="57150">
            <a:solidFill>
              <a:srgbClr val="C00000"/>
            </a:solidFill>
            <a:prstDash val="sysDo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a:extLst>
              <a:ext uri="{FF2B5EF4-FFF2-40B4-BE49-F238E27FC236}">
                <a16:creationId xmlns:a16="http://schemas.microsoft.com/office/drawing/2014/main" id="{6C97A637-120E-762C-2DA3-83DF844C7F97}"/>
              </a:ext>
            </a:extLst>
          </p:cNvPr>
          <p:cNvSpPr/>
          <p:nvPr/>
        </p:nvSpPr>
        <p:spPr>
          <a:xfrm>
            <a:off x="3048000" y="1574800"/>
            <a:ext cx="1524000" cy="5283200"/>
          </a:xfrm>
          <a:prstGeom prst="rect">
            <a:avLst/>
          </a:prstGeom>
          <a:noFill/>
          <a:ln w="57150">
            <a:solidFill>
              <a:srgbClr val="C00000"/>
            </a:solidFill>
            <a:prstDash val="sysDo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ectangle 21">
            <a:extLst>
              <a:ext uri="{FF2B5EF4-FFF2-40B4-BE49-F238E27FC236}">
                <a16:creationId xmlns:a16="http://schemas.microsoft.com/office/drawing/2014/main" id="{4CB2A6EA-EFF7-7E93-F9AD-17023BEC29F6}"/>
              </a:ext>
            </a:extLst>
          </p:cNvPr>
          <p:cNvSpPr/>
          <p:nvPr/>
        </p:nvSpPr>
        <p:spPr>
          <a:xfrm>
            <a:off x="4572000" y="2362200"/>
            <a:ext cx="1524000" cy="4495800"/>
          </a:xfrm>
          <a:prstGeom prst="rect">
            <a:avLst/>
          </a:prstGeom>
          <a:noFill/>
          <a:ln w="57150">
            <a:solidFill>
              <a:srgbClr val="C00000"/>
            </a:solidFill>
            <a:prstDash val="sysDo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ectangle 22">
            <a:extLst>
              <a:ext uri="{FF2B5EF4-FFF2-40B4-BE49-F238E27FC236}">
                <a16:creationId xmlns:a16="http://schemas.microsoft.com/office/drawing/2014/main" id="{D7157247-92FA-8D1D-F536-64A36D05FAC8}"/>
              </a:ext>
            </a:extLst>
          </p:cNvPr>
          <p:cNvSpPr/>
          <p:nvPr/>
        </p:nvSpPr>
        <p:spPr>
          <a:xfrm>
            <a:off x="6096000" y="3149600"/>
            <a:ext cx="1524000" cy="3708400"/>
          </a:xfrm>
          <a:prstGeom prst="rect">
            <a:avLst/>
          </a:prstGeom>
          <a:noFill/>
          <a:ln w="57150">
            <a:solidFill>
              <a:srgbClr val="C00000"/>
            </a:solidFill>
            <a:prstDash val="sysDo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Rectangle 23">
            <a:extLst>
              <a:ext uri="{FF2B5EF4-FFF2-40B4-BE49-F238E27FC236}">
                <a16:creationId xmlns:a16="http://schemas.microsoft.com/office/drawing/2014/main" id="{B3B7A214-7641-F716-CBA1-5B74771B1AF3}"/>
              </a:ext>
            </a:extLst>
          </p:cNvPr>
          <p:cNvSpPr/>
          <p:nvPr/>
        </p:nvSpPr>
        <p:spPr>
          <a:xfrm>
            <a:off x="7620000" y="3937000"/>
            <a:ext cx="1524000" cy="2921000"/>
          </a:xfrm>
          <a:prstGeom prst="rect">
            <a:avLst/>
          </a:prstGeom>
          <a:noFill/>
          <a:ln w="57150">
            <a:solidFill>
              <a:srgbClr val="C00000"/>
            </a:solidFill>
            <a:prstDash val="sysDo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Rectangle 24">
            <a:extLst>
              <a:ext uri="{FF2B5EF4-FFF2-40B4-BE49-F238E27FC236}">
                <a16:creationId xmlns:a16="http://schemas.microsoft.com/office/drawing/2014/main" id="{85DF3776-9B7B-6595-EEBA-631F4788E97D}"/>
              </a:ext>
            </a:extLst>
          </p:cNvPr>
          <p:cNvSpPr/>
          <p:nvPr/>
        </p:nvSpPr>
        <p:spPr>
          <a:xfrm>
            <a:off x="9144000" y="4724400"/>
            <a:ext cx="1524000" cy="2133600"/>
          </a:xfrm>
          <a:prstGeom prst="rect">
            <a:avLst/>
          </a:prstGeom>
          <a:noFill/>
          <a:ln w="57150">
            <a:solidFill>
              <a:srgbClr val="C00000"/>
            </a:solidFill>
            <a:prstDash val="sysDo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a:extLst>
              <a:ext uri="{FF2B5EF4-FFF2-40B4-BE49-F238E27FC236}">
                <a16:creationId xmlns:a16="http://schemas.microsoft.com/office/drawing/2014/main" id="{9F6D192E-58DE-8E12-BA35-FEEE78B4B37B}"/>
              </a:ext>
            </a:extLst>
          </p:cNvPr>
          <p:cNvSpPr/>
          <p:nvPr/>
        </p:nvSpPr>
        <p:spPr>
          <a:xfrm>
            <a:off x="10668000" y="5486400"/>
            <a:ext cx="1524000" cy="1371600"/>
          </a:xfrm>
          <a:prstGeom prst="rect">
            <a:avLst/>
          </a:prstGeom>
          <a:noFill/>
          <a:ln w="57150">
            <a:solidFill>
              <a:srgbClr val="C00000"/>
            </a:solidFill>
            <a:prstDash val="sysDo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mc:AlternateContent xmlns:mc="http://schemas.openxmlformats.org/markup-compatibility/2006" xmlns:p14="http://schemas.microsoft.com/office/powerpoint/2010/main">
        <mc:Choice Requires="p14">
          <p:contentPart p14:bwMode="auto" r:id="rId3">
            <p14:nvContentPartPr>
              <p14:cNvPr id="40" name="Ink 39">
                <a:extLst>
                  <a:ext uri="{FF2B5EF4-FFF2-40B4-BE49-F238E27FC236}">
                    <a16:creationId xmlns:a16="http://schemas.microsoft.com/office/drawing/2014/main" id="{F2DBD936-8014-2DBB-3DF9-DB6F3198B809}"/>
                  </a:ext>
                </a:extLst>
              </p14:cNvPr>
              <p14:cNvContentPartPr/>
              <p14:nvPr/>
            </p14:nvContentPartPr>
            <p14:xfrm>
              <a:off x="3047680" y="1699120"/>
              <a:ext cx="360" cy="360"/>
            </p14:xfrm>
          </p:contentPart>
        </mc:Choice>
        <mc:Fallback xmlns="">
          <p:pic>
            <p:nvPicPr>
              <p:cNvPr id="40" name="Ink 39">
                <a:extLst>
                  <a:ext uri="{FF2B5EF4-FFF2-40B4-BE49-F238E27FC236}">
                    <a16:creationId xmlns:a16="http://schemas.microsoft.com/office/drawing/2014/main" id="{F2DBD936-8014-2DBB-3DF9-DB6F3198B809}"/>
                  </a:ext>
                </a:extLst>
              </p:cNvPr>
              <p:cNvPicPr/>
              <p:nvPr/>
            </p:nvPicPr>
            <p:blipFill>
              <a:blip r:embed="rId4"/>
              <a:stretch>
                <a:fillRect/>
              </a:stretch>
            </p:blipFill>
            <p:spPr>
              <a:xfrm>
                <a:off x="2984680" y="1636120"/>
                <a:ext cx="126000" cy="1260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41" name="Ink 40">
                <a:extLst>
                  <a:ext uri="{FF2B5EF4-FFF2-40B4-BE49-F238E27FC236}">
                    <a16:creationId xmlns:a16="http://schemas.microsoft.com/office/drawing/2014/main" id="{0153AC26-2969-981E-27F6-24A2A0C11D60}"/>
                  </a:ext>
                </a:extLst>
              </p14:cNvPr>
              <p14:cNvContentPartPr/>
              <p14:nvPr/>
            </p14:nvContentPartPr>
            <p14:xfrm>
              <a:off x="4552840" y="2512360"/>
              <a:ext cx="360" cy="360"/>
            </p14:xfrm>
          </p:contentPart>
        </mc:Choice>
        <mc:Fallback xmlns="">
          <p:pic>
            <p:nvPicPr>
              <p:cNvPr id="41" name="Ink 40">
                <a:extLst>
                  <a:ext uri="{FF2B5EF4-FFF2-40B4-BE49-F238E27FC236}">
                    <a16:creationId xmlns:a16="http://schemas.microsoft.com/office/drawing/2014/main" id="{0153AC26-2969-981E-27F6-24A2A0C11D60}"/>
                  </a:ext>
                </a:extLst>
              </p:cNvPr>
              <p:cNvPicPr/>
              <p:nvPr/>
            </p:nvPicPr>
            <p:blipFill>
              <a:blip r:embed="rId4"/>
              <a:stretch>
                <a:fillRect/>
              </a:stretch>
            </p:blipFill>
            <p:spPr>
              <a:xfrm>
                <a:off x="4490200" y="2449360"/>
                <a:ext cx="126000" cy="1260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42" name="Ink 41">
                <a:extLst>
                  <a:ext uri="{FF2B5EF4-FFF2-40B4-BE49-F238E27FC236}">
                    <a16:creationId xmlns:a16="http://schemas.microsoft.com/office/drawing/2014/main" id="{F3412D2A-F2EC-1031-6AF8-C8A8B1EE6618}"/>
                  </a:ext>
                </a:extLst>
              </p14:cNvPr>
              <p14:cNvContentPartPr/>
              <p14:nvPr/>
            </p14:nvContentPartPr>
            <p14:xfrm>
              <a:off x="6086080" y="3269440"/>
              <a:ext cx="360" cy="360"/>
            </p14:xfrm>
          </p:contentPart>
        </mc:Choice>
        <mc:Fallback xmlns="">
          <p:pic>
            <p:nvPicPr>
              <p:cNvPr id="42" name="Ink 41">
                <a:extLst>
                  <a:ext uri="{FF2B5EF4-FFF2-40B4-BE49-F238E27FC236}">
                    <a16:creationId xmlns:a16="http://schemas.microsoft.com/office/drawing/2014/main" id="{F3412D2A-F2EC-1031-6AF8-C8A8B1EE6618}"/>
                  </a:ext>
                </a:extLst>
              </p:cNvPr>
              <p:cNvPicPr/>
              <p:nvPr/>
            </p:nvPicPr>
            <p:blipFill>
              <a:blip r:embed="rId4"/>
              <a:stretch>
                <a:fillRect/>
              </a:stretch>
            </p:blipFill>
            <p:spPr>
              <a:xfrm>
                <a:off x="6023440" y="3206440"/>
                <a:ext cx="126000" cy="1260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43" name="Ink 42">
                <a:extLst>
                  <a:ext uri="{FF2B5EF4-FFF2-40B4-BE49-F238E27FC236}">
                    <a16:creationId xmlns:a16="http://schemas.microsoft.com/office/drawing/2014/main" id="{BCA759E8-1FE1-B5FB-3328-F931E8D86744}"/>
                  </a:ext>
                </a:extLst>
              </p14:cNvPr>
              <p14:cNvContentPartPr/>
              <p14:nvPr/>
            </p14:nvContentPartPr>
            <p14:xfrm>
              <a:off x="7610680" y="4045600"/>
              <a:ext cx="360" cy="360"/>
            </p14:xfrm>
          </p:contentPart>
        </mc:Choice>
        <mc:Fallback xmlns="">
          <p:pic>
            <p:nvPicPr>
              <p:cNvPr id="43" name="Ink 42">
                <a:extLst>
                  <a:ext uri="{FF2B5EF4-FFF2-40B4-BE49-F238E27FC236}">
                    <a16:creationId xmlns:a16="http://schemas.microsoft.com/office/drawing/2014/main" id="{BCA759E8-1FE1-B5FB-3328-F931E8D86744}"/>
                  </a:ext>
                </a:extLst>
              </p:cNvPr>
              <p:cNvPicPr/>
              <p:nvPr/>
            </p:nvPicPr>
            <p:blipFill>
              <a:blip r:embed="rId4"/>
              <a:stretch>
                <a:fillRect/>
              </a:stretch>
            </p:blipFill>
            <p:spPr>
              <a:xfrm>
                <a:off x="7547680" y="3982600"/>
                <a:ext cx="126000" cy="1260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44" name="Ink 43">
                <a:extLst>
                  <a:ext uri="{FF2B5EF4-FFF2-40B4-BE49-F238E27FC236}">
                    <a16:creationId xmlns:a16="http://schemas.microsoft.com/office/drawing/2014/main" id="{75D06F23-D12B-775D-3559-5C30628ED0B3}"/>
                  </a:ext>
                </a:extLst>
              </p14:cNvPr>
              <p14:cNvContentPartPr/>
              <p14:nvPr/>
            </p14:nvContentPartPr>
            <p14:xfrm>
              <a:off x="9134560" y="4848760"/>
              <a:ext cx="360" cy="360"/>
            </p14:xfrm>
          </p:contentPart>
        </mc:Choice>
        <mc:Fallback xmlns="">
          <p:pic>
            <p:nvPicPr>
              <p:cNvPr id="44" name="Ink 43">
                <a:extLst>
                  <a:ext uri="{FF2B5EF4-FFF2-40B4-BE49-F238E27FC236}">
                    <a16:creationId xmlns:a16="http://schemas.microsoft.com/office/drawing/2014/main" id="{75D06F23-D12B-775D-3559-5C30628ED0B3}"/>
                  </a:ext>
                </a:extLst>
              </p:cNvPr>
              <p:cNvPicPr/>
              <p:nvPr/>
            </p:nvPicPr>
            <p:blipFill>
              <a:blip r:embed="rId4"/>
              <a:stretch>
                <a:fillRect/>
              </a:stretch>
            </p:blipFill>
            <p:spPr>
              <a:xfrm>
                <a:off x="9071560" y="4785760"/>
                <a:ext cx="126000" cy="12600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49" name="Ink 48">
                <a:extLst>
                  <a:ext uri="{FF2B5EF4-FFF2-40B4-BE49-F238E27FC236}">
                    <a16:creationId xmlns:a16="http://schemas.microsoft.com/office/drawing/2014/main" id="{B8D5628E-FBFC-6587-B780-4441DAA8444A}"/>
                  </a:ext>
                </a:extLst>
              </p14:cNvPr>
              <p14:cNvContentPartPr/>
              <p14:nvPr/>
            </p14:nvContentPartPr>
            <p14:xfrm>
              <a:off x="1507434" y="1057964"/>
              <a:ext cx="258120" cy="3257640"/>
            </p14:xfrm>
          </p:contentPart>
        </mc:Choice>
        <mc:Fallback xmlns="">
          <p:pic>
            <p:nvPicPr>
              <p:cNvPr id="49" name="Ink 48">
                <a:extLst>
                  <a:ext uri="{FF2B5EF4-FFF2-40B4-BE49-F238E27FC236}">
                    <a16:creationId xmlns:a16="http://schemas.microsoft.com/office/drawing/2014/main" id="{B8D5628E-FBFC-6587-B780-4441DAA8444A}"/>
                  </a:ext>
                </a:extLst>
              </p:cNvPr>
              <p:cNvPicPr/>
              <p:nvPr/>
            </p:nvPicPr>
            <p:blipFill>
              <a:blip r:embed="rId10"/>
              <a:stretch>
                <a:fillRect/>
              </a:stretch>
            </p:blipFill>
            <p:spPr>
              <a:xfrm>
                <a:off x="1444794" y="995324"/>
                <a:ext cx="383760" cy="338328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51" name="Ink 50">
                <a:extLst>
                  <a:ext uri="{FF2B5EF4-FFF2-40B4-BE49-F238E27FC236}">
                    <a16:creationId xmlns:a16="http://schemas.microsoft.com/office/drawing/2014/main" id="{F8840FE5-A6AD-E5CB-DC59-601A0FF1C1DC}"/>
                  </a:ext>
                </a:extLst>
              </p14:cNvPr>
              <p14:cNvContentPartPr/>
              <p14:nvPr/>
            </p14:nvContentPartPr>
            <p14:xfrm>
              <a:off x="1410234" y="3213284"/>
              <a:ext cx="264960" cy="3524760"/>
            </p14:xfrm>
          </p:contentPart>
        </mc:Choice>
        <mc:Fallback xmlns="">
          <p:pic>
            <p:nvPicPr>
              <p:cNvPr id="51" name="Ink 50">
                <a:extLst>
                  <a:ext uri="{FF2B5EF4-FFF2-40B4-BE49-F238E27FC236}">
                    <a16:creationId xmlns:a16="http://schemas.microsoft.com/office/drawing/2014/main" id="{F8840FE5-A6AD-E5CB-DC59-601A0FF1C1DC}"/>
                  </a:ext>
                </a:extLst>
              </p:cNvPr>
              <p:cNvPicPr/>
              <p:nvPr/>
            </p:nvPicPr>
            <p:blipFill>
              <a:blip r:embed="rId12"/>
              <a:stretch>
                <a:fillRect/>
              </a:stretch>
            </p:blipFill>
            <p:spPr>
              <a:xfrm>
                <a:off x="1347234" y="3150644"/>
                <a:ext cx="390600" cy="365040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52" name="Ink 51">
                <a:extLst>
                  <a:ext uri="{FF2B5EF4-FFF2-40B4-BE49-F238E27FC236}">
                    <a16:creationId xmlns:a16="http://schemas.microsoft.com/office/drawing/2014/main" id="{39E95778-F744-A15E-FE02-6D9DF540CBA0}"/>
                  </a:ext>
                </a:extLst>
              </p14:cNvPr>
              <p14:cNvContentPartPr/>
              <p14:nvPr/>
            </p14:nvContentPartPr>
            <p14:xfrm>
              <a:off x="2966514" y="1764644"/>
              <a:ext cx="194760" cy="4284000"/>
            </p14:xfrm>
          </p:contentPart>
        </mc:Choice>
        <mc:Fallback xmlns="">
          <p:pic>
            <p:nvPicPr>
              <p:cNvPr id="52" name="Ink 51">
                <a:extLst>
                  <a:ext uri="{FF2B5EF4-FFF2-40B4-BE49-F238E27FC236}">
                    <a16:creationId xmlns:a16="http://schemas.microsoft.com/office/drawing/2014/main" id="{39E95778-F744-A15E-FE02-6D9DF540CBA0}"/>
                  </a:ext>
                </a:extLst>
              </p:cNvPr>
              <p:cNvPicPr/>
              <p:nvPr/>
            </p:nvPicPr>
            <p:blipFill>
              <a:blip r:embed="rId14"/>
              <a:stretch>
                <a:fillRect/>
              </a:stretch>
            </p:blipFill>
            <p:spPr>
              <a:xfrm>
                <a:off x="2903514" y="1701644"/>
                <a:ext cx="320400" cy="440964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53" name="Ink 52">
                <a:extLst>
                  <a:ext uri="{FF2B5EF4-FFF2-40B4-BE49-F238E27FC236}">
                    <a16:creationId xmlns:a16="http://schemas.microsoft.com/office/drawing/2014/main" id="{8DA42E0D-1321-47CD-617F-3BE3AFF58E60}"/>
                  </a:ext>
                </a:extLst>
              </p14:cNvPr>
              <p14:cNvContentPartPr/>
              <p14:nvPr/>
            </p14:nvContentPartPr>
            <p14:xfrm>
              <a:off x="3063714" y="5732564"/>
              <a:ext cx="17280" cy="1005840"/>
            </p14:xfrm>
          </p:contentPart>
        </mc:Choice>
        <mc:Fallback xmlns="">
          <p:pic>
            <p:nvPicPr>
              <p:cNvPr id="53" name="Ink 52">
                <a:extLst>
                  <a:ext uri="{FF2B5EF4-FFF2-40B4-BE49-F238E27FC236}">
                    <a16:creationId xmlns:a16="http://schemas.microsoft.com/office/drawing/2014/main" id="{8DA42E0D-1321-47CD-617F-3BE3AFF58E60}"/>
                  </a:ext>
                </a:extLst>
              </p:cNvPr>
              <p:cNvPicPr/>
              <p:nvPr/>
            </p:nvPicPr>
            <p:blipFill>
              <a:blip r:embed="rId16"/>
              <a:stretch>
                <a:fillRect/>
              </a:stretch>
            </p:blipFill>
            <p:spPr>
              <a:xfrm>
                <a:off x="3000714" y="5669564"/>
                <a:ext cx="142920" cy="113148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55" name="Ink 54">
                <a:extLst>
                  <a:ext uri="{FF2B5EF4-FFF2-40B4-BE49-F238E27FC236}">
                    <a16:creationId xmlns:a16="http://schemas.microsoft.com/office/drawing/2014/main" id="{7CC11CBB-1957-DCF3-A061-C9FDFCD0AA7C}"/>
                  </a:ext>
                </a:extLst>
              </p14:cNvPr>
              <p14:cNvContentPartPr/>
              <p14:nvPr/>
            </p14:nvContentPartPr>
            <p14:xfrm>
              <a:off x="4474554" y="2671844"/>
              <a:ext cx="271080" cy="4081680"/>
            </p14:xfrm>
          </p:contentPart>
        </mc:Choice>
        <mc:Fallback xmlns="">
          <p:pic>
            <p:nvPicPr>
              <p:cNvPr id="55" name="Ink 54">
                <a:extLst>
                  <a:ext uri="{FF2B5EF4-FFF2-40B4-BE49-F238E27FC236}">
                    <a16:creationId xmlns:a16="http://schemas.microsoft.com/office/drawing/2014/main" id="{7CC11CBB-1957-DCF3-A061-C9FDFCD0AA7C}"/>
                  </a:ext>
                </a:extLst>
              </p:cNvPr>
              <p:cNvPicPr/>
              <p:nvPr/>
            </p:nvPicPr>
            <p:blipFill>
              <a:blip r:embed="rId18"/>
              <a:stretch>
                <a:fillRect/>
              </a:stretch>
            </p:blipFill>
            <p:spPr>
              <a:xfrm>
                <a:off x="4411914" y="2609204"/>
                <a:ext cx="396720" cy="4207320"/>
              </a:xfrm>
              <a:prstGeom prst="rect">
                <a:avLst/>
              </a:prstGeom>
            </p:spPr>
          </p:pic>
        </mc:Fallback>
      </mc:AlternateContent>
      <mc:AlternateContent xmlns:mc="http://schemas.openxmlformats.org/markup-compatibility/2006" xmlns:p14="http://schemas.microsoft.com/office/powerpoint/2010/main">
        <mc:Choice Requires="p14">
          <p:contentPart p14:bwMode="auto" r:id="rId19">
            <p14:nvContentPartPr>
              <p14:cNvPr id="56" name="Ink 55">
                <a:extLst>
                  <a:ext uri="{FF2B5EF4-FFF2-40B4-BE49-F238E27FC236}">
                    <a16:creationId xmlns:a16="http://schemas.microsoft.com/office/drawing/2014/main" id="{F880C763-B5EF-1DB4-896F-6495A3898A80}"/>
                  </a:ext>
                </a:extLst>
              </p14:cNvPr>
              <p14:cNvContentPartPr/>
              <p14:nvPr/>
            </p14:nvContentPartPr>
            <p14:xfrm>
              <a:off x="5998794" y="3406244"/>
              <a:ext cx="129240" cy="3331800"/>
            </p14:xfrm>
          </p:contentPart>
        </mc:Choice>
        <mc:Fallback xmlns="">
          <p:pic>
            <p:nvPicPr>
              <p:cNvPr id="56" name="Ink 55">
                <a:extLst>
                  <a:ext uri="{FF2B5EF4-FFF2-40B4-BE49-F238E27FC236}">
                    <a16:creationId xmlns:a16="http://schemas.microsoft.com/office/drawing/2014/main" id="{F880C763-B5EF-1DB4-896F-6495A3898A80}"/>
                  </a:ext>
                </a:extLst>
              </p:cNvPr>
              <p:cNvPicPr/>
              <p:nvPr/>
            </p:nvPicPr>
            <p:blipFill>
              <a:blip r:embed="rId20"/>
              <a:stretch>
                <a:fillRect/>
              </a:stretch>
            </p:blipFill>
            <p:spPr>
              <a:xfrm>
                <a:off x="5935794" y="3343604"/>
                <a:ext cx="254880" cy="3457440"/>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57" name="Ink 56">
                <a:extLst>
                  <a:ext uri="{FF2B5EF4-FFF2-40B4-BE49-F238E27FC236}">
                    <a16:creationId xmlns:a16="http://schemas.microsoft.com/office/drawing/2014/main" id="{236FD2D1-CF43-8963-88A4-B2399DDC70B2}"/>
                  </a:ext>
                </a:extLst>
              </p14:cNvPr>
              <p14:cNvContentPartPr/>
              <p14:nvPr/>
            </p14:nvContentPartPr>
            <p14:xfrm>
              <a:off x="7618434" y="4209404"/>
              <a:ext cx="17280" cy="2512440"/>
            </p14:xfrm>
          </p:contentPart>
        </mc:Choice>
        <mc:Fallback xmlns="">
          <p:pic>
            <p:nvPicPr>
              <p:cNvPr id="57" name="Ink 56">
                <a:extLst>
                  <a:ext uri="{FF2B5EF4-FFF2-40B4-BE49-F238E27FC236}">
                    <a16:creationId xmlns:a16="http://schemas.microsoft.com/office/drawing/2014/main" id="{236FD2D1-CF43-8963-88A4-B2399DDC70B2}"/>
                  </a:ext>
                </a:extLst>
              </p:cNvPr>
              <p:cNvPicPr/>
              <p:nvPr/>
            </p:nvPicPr>
            <p:blipFill>
              <a:blip r:embed="rId22"/>
              <a:stretch>
                <a:fillRect/>
              </a:stretch>
            </p:blipFill>
            <p:spPr>
              <a:xfrm>
                <a:off x="7555794" y="4146404"/>
                <a:ext cx="142920" cy="2638080"/>
              </a:xfrm>
              <a:prstGeom prst="rect">
                <a:avLst/>
              </a:prstGeom>
            </p:spPr>
          </p:pic>
        </mc:Fallback>
      </mc:AlternateContent>
      <mc:AlternateContent xmlns:mc="http://schemas.openxmlformats.org/markup-compatibility/2006" xmlns:p14="http://schemas.microsoft.com/office/powerpoint/2010/main">
        <mc:Choice Requires="p14">
          <p:contentPart p14:bwMode="auto" r:id="rId23">
            <p14:nvContentPartPr>
              <p14:cNvPr id="58" name="Ink 57">
                <a:extLst>
                  <a:ext uri="{FF2B5EF4-FFF2-40B4-BE49-F238E27FC236}">
                    <a16:creationId xmlns:a16="http://schemas.microsoft.com/office/drawing/2014/main" id="{4FB58F5B-664F-5CB4-2808-D9792ACFC939}"/>
                  </a:ext>
                </a:extLst>
              </p14:cNvPr>
              <p14:cNvContentPartPr/>
              <p14:nvPr/>
            </p14:nvContentPartPr>
            <p14:xfrm>
              <a:off x="9127914" y="5010404"/>
              <a:ext cx="22680" cy="1711440"/>
            </p14:xfrm>
          </p:contentPart>
        </mc:Choice>
        <mc:Fallback xmlns="">
          <p:pic>
            <p:nvPicPr>
              <p:cNvPr id="58" name="Ink 57">
                <a:extLst>
                  <a:ext uri="{FF2B5EF4-FFF2-40B4-BE49-F238E27FC236}">
                    <a16:creationId xmlns:a16="http://schemas.microsoft.com/office/drawing/2014/main" id="{4FB58F5B-664F-5CB4-2808-D9792ACFC939}"/>
                  </a:ext>
                </a:extLst>
              </p:cNvPr>
              <p:cNvPicPr/>
              <p:nvPr/>
            </p:nvPicPr>
            <p:blipFill>
              <a:blip r:embed="rId24"/>
              <a:stretch>
                <a:fillRect/>
              </a:stretch>
            </p:blipFill>
            <p:spPr>
              <a:xfrm>
                <a:off x="9064914" y="4947764"/>
                <a:ext cx="148320" cy="1837080"/>
              </a:xfrm>
              <a:prstGeom prst="rect">
                <a:avLst/>
              </a:prstGeom>
            </p:spPr>
          </p:pic>
        </mc:Fallback>
      </mc:AlternateContent>
      <mc:AlternateContent xmlns:mc="http://schemas.openxmlformats.org/markup-compatibility/2006" xmlns:p14="http://schemas.microsoft.com/office/powerpoint/2010/main">
        <mc:Choice Requires="p14">
          <p:contentPart p14:bwMode="auto" r:id="rId25">
            <p14:nvContentPartPr>
              <p14:cNvPr id="71" name="Ink 70">
                <a:extLst>
                  <a:ext uri="{FF2B5EF4-FFF2-40B4-BE49-F238E27FC236}">
                    <a16:creationId xmlns:a16="http://schemas.microsoft.com/office/drawing/2014/main" id="{DDA0B928-85FC-8D64-D0FD-1F1B71736C8E}"/>
                  </a:ext>
                </a:extLst>
              </p14:cNvPr>
              <p14:cNvContentPartPr/>
              <p14:nvPr/>
            </p14:nvContentPartPr>
            <p14:xfrm>
              <a:off x="5448880" y="4589985"/>
              <a:ext cx="360" cy="360"/>
            </p14:xfrm>
          </p:contentPart>
        </mc:Choice>
        <mc:Fallback xmlns="">
          <p:pic>
            <p:nvPicPr>
              <p:cNvPr id="71" name="Ink 70">
                <a:extLst>
                  <a:ext uri="{FF2B5EF4-FFF2-40B4-BE49-F238E27FC236}">
                    <a16:creationId xmlns:a16="http://schemas.microsoft.com/office/drawing/2014/main" id="{DDA0B928-85FC-8D64-D0FD-1F1B71736C8E}"/>
                  </a:ext>
                </a:extLst>
              </p:cNvPr>
              <p:cNvPicPr/>
              <p:nvPr/>
            </p:nvPicPr>
            <p:blipFill>
              <a:blip r:embed="rId26"/>
              <a:stretch>
                <a:fillRect/>
              </a:stretch>
            </p:blipFill>
            <p:spPr>
              <a:xfrm>
                <a:off x="5431240" y="4572345"/>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27">
            <p14:nvContentPartPr>
              <p14:cNvPr id="72" name="Ink 71">
                <a:extLst>
                  <a:ext uri="{FF2B5EF4-FFF2-40B4-BE49-F238E27FC236}">
                    <a16:creationId xmlns:a16="http://schemas.microsoft.com/office/drawing/2014/main" id="{2F00E885-2AB5-E2E4-B46E-391BC1A75C83}"/>
                  </a:ext>
                </a:extLst>
              </p14:cNvPr>
              <p14:cNvContentPartPr/>
              <p14:nvPr/>
            </p14:nvContentPartPr>
            <p14:xfrm>
              <a:off x="10511200" y="5811825"/>
              <a:ext cx="297720" cy="1135080"/>
            </p14:xfrm>
          </p:contentPart>
        </mc:Choice>
        <mc:Fallback xmlns="">
          <p:pic>
            <p:nvPicPr>
              <p:cNvPr id="72" name="Ink 71">
                <a:extLst>
                  <a:ext uri="{FF2B5EF4-FFF2-40B4-BE49-F238E27FC236}">
                    <a16:creationId xmlns:a16="http://schemas.microsoft.com/office/drawing/2014/main" id="{2F00E885-2AB5-E2E4-B46E-391BC1A75C83}"/>
                  </a:ext>
                </a:extLst>
              </p:cNvPr>
              <p:cNvPicPr/>
              <p:nvPr/>
            </p:nvPicPr>
            <p:blipFill>
              <a:blip r:embed="rId28"/>
              <a:stretch>
                <a:fillRect/>
              </a:stretch>
            </p:blipFill>
            <p:spPr>
              <a:xfrm>
                <a:off x="10493200" y="5794185"/>
                <a:ext cx="333360" cy="1170720"/>
              </a:xfrm>
              <a:prstGeom prst="rect">
                <a:avLst/>
              </a:prstGeom>
            </p:spPr>
          </p:pic>
        </mc:Fallback>
      </mc:AlternateContent>
      <p:sp>
        <p:nvSpPr>
          <p:cNvPr id="74" name="Rectangle 73">
            <a:extLst>
              <a:ext uri="{FF2B5EF4-FFF2-40B4-BE49-F238E27FC236}">
                <a16:creationId xmlns:a16="http://schemas.microsoft.com/office/drawing/2014/main" id="{0181AD69-EC2E-C255-C724-22A2FF7C9AC4}"/>
              </a:ext>
            </a:extLst>
          </p:cNvPr>
          <p:cNvSpPr/>
          <p:nvPr/>
        </p:nvSpPr>
        <p:spPr>
          <a:xfrm>
            <a:off x="39960" y="6684952"/>
            <a:ext cx="12129360" cy="496313"/>
          </a:xfrm>
          <a:prstGeom prst="rect">
            <a:avLst/>
          </a:prstGeom>
          <a:solidFill>
            <a:srgbClr val="FFFF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mc:AlternateContent xmlns:mc="http://schemas.openxmlformats.org/markup-compatibility/2006" xmlns:p14="http://schemas.microsoft.com/office/powerpoint/2010/main">
        <mc:Choice Requires="p14">
          <p:contentPart p14:bwMode="auto" r:id="rId29">
            <p14:nvContentPartPr>
              <p14:cNvPr id="75" name="Ink 74">
                <a:extLst>
                  <a:ext uri="{FF2B5EF4-FFF2-40B4-BE49-F238E27FC236}">
                    <a16:creationId xmlns:a16="http://schemas.microsoft.com/office/drawing/2014/main" id="{AA46A41D-9227-7AD4-8227-0FE268D2EDCE}"/>
                  </a:ext>
                </a:extLst>
              </p14:cNvPr>
              <p14:cNvContentPartPr/>
              <p14:nvPr/>
            </p14:nvContentPartPr>
            <p14:xfrm>
              <a:off x="8742100" y="5370020"/>
              <a:ext cx="1990080" cy="1235520"/>
            </p14:xfrm>
          </p:contentPart>
        </mc:Choice>
        <mc:Fallback xmlns="">
          <p:pic>
            <p:nvPicPr>
              <p:cNvPr id="75" name="Ink 74">
                <a:extLst>
                  <a:ext uri="{FF2B5EF4-FFF2-40B4-BE49-F238E27FC236}">
                    <a16:creationId xmlns:a16="http://schemas.microsoft.com/office/drawing/2014/main" id="{AA46A41D-9227-7AD4-8227-0FE268D2EDCE}"/>
                  </a:ext>
                </a:extLst>
              </p:cNvPr>
              <p:cNvPicPr/>
              <p:nvPr/>
            </p:nvPicPr>
            <p:blipFill>
              <a:blip r:embed="rId30"/>
              <a:stretch>
                <a:fillRect/>
              </a:stretch>
            </p:blipFill>
            <p:spPr>
              <a:xfrm>
                <a:off x="8679100" y="5307020"/>
                <a:ext cx="2115720" cy="1361160"/>
              </a:xfrm>
              <a:prstGeom prst="rect">
                <a:avLst/>
              </a:prstGeom>
            </p:spPr>
          </p:pic>
        </mc:Fallback>
      </mc:AlternateContent>
      <mc:AlternateContent xmlns:mc="http://schemas.openxmlformats.org/markup-compatibility/2006" xmlns:p14="http://schemas.microsoft.com/office/powerpoint/2010/main">
        <mc:Choice Requires="p14">
          <p:contentPart p14:bwMode="auto" r:id="rId31">
            <p14:nvContentPartPr>
              <p14:cNvPr id="77" name="Ink 76">
                <a:extLst>
                  <a:ext uri="{FF2B5EF4-FFF2-40B4-BE49-F238E27FC236}">
                    <a16:creationId xmlns:a16="http://schemas.microsoft.com/office/drawing/2014/main" id="{8DFE5452-769B-890C-1D95-C5FD39AB43B4}"/>
                  </a:ext>
                </a:extLst>
              </p14:cNvPr>
              <p14:cNvContentPartPr/>
              <p14:nvPr/>
            </p14:nvContentPartPr>
            <p14:xfrm>
              <a:off x="5956060" y="3275900"/>
              <a:ext cx="252360" cy="137880"/>
            </p14:xfrm>
          </p:contentPart>
        </mc:Choice>
        <mc:Fallback xmlns="">
          <p:pic>
            <p:nvPicPr>
              <p:cNvPr id="77" name="Ink 76">
                <a:extLst>
                  <a:ext uri="{FF2B5EF4-FFF2-40B4-BE49-F238E27FC236}">
                    <a16:creationId xmlns:a16="http://schemas.microsoft.com/office/drawing/2014/main" id="{8DFE5452-769B-890C-1D95-C5FD39AB43B4}"/>
                  </a:ext>
                </a:extLst>
              </p:cNvPr>
              <p:cNvPicPr/>
              <p:nvPr/>
            </p:nvPicPr>
            <p:blipFill>
              <a:blip r:embed="rId32"/>
              <a:stretch>
                <a:fillRect/>
              </a:stretch>
            </p:blipFill>
            <p:spPr>
              <a:xfrm>
                <a:off x="5893420" y="3213260"/>
                <a:ext cx="378000" cy="263520"/>
              </a:xfrm>
              <a:prstGeom prst="rect">
                <a:avLst/>
              </a:prstGeom>
            </p:spPr>
          </p:pic>
        </mc:Fallback>
      </mc:AlternateContent>
      <mc:AlternateContent xmlns:mc="http://schemas.openxmlformats.org/markup-compatibility/2006" xmlns:p14="http://schemas.microsoft.com/office/powerpoint/2010/main">
        <mc:Choice Requires="p14">
          <p:contentPart p14:bwMode="auto" r:id="rId33">
            <p14:nvContentPartPr>
              <p14:cNvPr id="78" name="Ink 77">
                <a:extLst>
                  <a:ext uri="{FF2B5EF4-FFF2-40B4-BE49-F238E27FC236}">
                    <a16:creationId xmlns:a16="http://schemas.microsoft.com/office/drawing/2014/main" id="{BBBD1DCA-E8A5-4C41-04BA-48EAB3C0D3C9}"/>
                  </a:ext>
                </a:extLst>
              </p14:cNvPr>
              <p14:cNvContentPartPr/>
              <p14:nvPr/>
            </p14:nvContentPartPr>
            <p14:xfrm>
              <a:off x="7572460" y="4152500"/>
              <a:ext cx="58320" cy="360"/>
            </p14:xfrm>
          </p:contentPart>
        </mc:Choice>
        <mc:Fallback xmlns="">
          <p:pic>
            <p:nvPicPr>
              <p:cNvPr id="78" name="Ink 77">
                <a:extLst>
                  <a:ext uri="{FF2B5EF4-FFF2-40B4-BE49-F238E27FC236}">
                    <a16:creationId xmlns:a16="http://schemas.microsoft.com/office/drawing/2014/main" id="{BBBD1DCA-E8A5-4C41-04BA-48EAB3C0D3C9}"/>
                  </a:ext>
                </a:extLst>
              </p:cNvPr>
              <p:cNvPicPr/>
              <p:nvPr/>
            </p:nvPicPr>
            <p:blipFill>
              <a:blip r:embed="rId34"/>
              <a:stretch>
                <a:fillRect/>
              </a:stretch>
            </p:blipFill>
            <p:spPr>
              <a:xfrm>
                <a:off x="7509460" y="4089500"/>
                <a:ext cx="183960" cy="126000"/>
              </a:xfrm>
              <a:prstGeom prst="rect">
                <a:avLst/>
              </a:prstGeom>
            </p:spPr>
          </p:pic>
        </mc:Fallback>
      </mc:AlternateContent>
      <p:grpSp>
        <p:nvGrpSpPr>
          <p:cNvPr id="81" name="Group 80">
            <a:extLst>
              <a:ext uri="{FF2B5EF4-FFF2-40B4-BE49-F238E27FC236}">
                <a16:creationId xmlns:a16="http://schemas.microsoft.com/office/drawing/2014/main" id="{3CAC8C7C-7BAF-AE87-49A4-04EA8FF9EB9C}"/>
              </a:ext>
            </a:extLst>
          </p:cNvPr>
          <p:cNvGrpSpPr/>
          <p:nvPr/>
        </p:nvGrpSpPr>
        <p:grpSpPr>
          <a:xfrm>
            <a:off x="9093100" y="4940180"/>
            <a:ext cx="127080" cy="360"/>
            <a:chOff x="9093100" y="4940180"/>
            <a:chExt cx="127080" cy="360"/>
          </a:xfrm>
        </p:grpSpPr>
        <mc:AlternateContent xmlns:mc="http://schemas.openxmlformats.org/markup-compatibility/2006" xmlns:p14="http://schemas.microsoft.com/office/powerpoint/2010/main">
          <mc:Choice Requires="p14">
            <p:contentPart p14:bwMode="auto" r:id="rId35">
              <p14:nvContentPartPr>
                <p14:cNvPr id="79" name="Ink 78">
                  <a:extLst>
                    <a:ext uri="{FF2B5EF4-FFF2-40B4-BE49-F238E27FC236}">
                      <a16:creationId xmlns:a16="http://schemas.microsoft.com/office/drawing/2014/main" id="{E3A79FAF-D39A-EB5C-31D6-EDBDD3571585}"/>
                    </a:ext>
                  </a:extLst>
                </p14:cNvPr>
                <p14:cNvContentPartPr/>
                <p14:nvPr/>
              </p14:nvContentPartPr>
              <p14:xfrm>
                <a:off x="9093100" y="4940180"/>
                <a:ext cx="360" cy="360"/>
              </p14:xfrm>
            </p:contentPart>
          </mc:Choice>
          <mc:Fallback xmlns="">
            <p:pic>
              <p:nvPicPr>
                <p:cNvPr id="79" name="Ink 78">
                  <a:extLst>
                    <a:ext uri="{FF2B5EF4-FFF2-40B4-BE49-F238E27FC236}">
                      <a16:creationId xmlns:a16="http://schemas.microsoft.com/office/drawing/2014/main" id="{E3A79FAF-D39A-EB5C-31D6-EDBDD3571585}"/>
                    </a:ext>
                  </a:extLst>
                </p:cNvPr>
                <p:cNvPicPr/>
                <p:nvPr/>
              </p:nvPicPr>
              <p:blipFill>
                <a:blip r:embed="rId4"/>
                <a:stretch>
                  <a:fillRect/>
                </a:stretch>
              </p:blipFill>
              <p:spPr>
                <a:xfrm>
                  <a:off x="9030460" y="4877180"/>
                  <a:ext cx="126000" cy="126000"/>
                </a:xfrm>
                <a:prstGeom prst="rect">
                  <a:avLst/>
                </a:prstGeom>
              </p:spPr>
            </p:pic>
          </mc:Fallback>
        </mc:AlternateContent>
        <mc:AlternateContent xmlns:mc="http://schemas.openxmlformats.org/markup-compatibility/2006" xmlns:p14="http://schemas.microsoft.com/office/powerpoint/2010/main">
          <mc:Choice Requires="p14">
            <p:contentPart p14:bwMode="auto" r:id="rId36">
              <p14:nvContentPartPr>
                <p14:cNvPr id="80" name="Ink 79">
                  <a:extLst>
                    <a:ext uri="{FF2B5EF4-FFF2-40B4-BE49-F238E27FC236}">
                      <a16:creationId xmlns:a16="http://schemas.microsoft.com/office/drawing/2014/main" id="{65748F7C-EA98-1D74-00E4-524A92C7C066}"/>
                    </a:ext>
                  </a:extLst>
                </p14:cNvPr>
                <p14:cNvContentPartPr/>
                <p14:nvPr/>
              </p14:nvContentPartPr>
              <p14:xfrm>
                <a:off x="9219820" y="4940180"/>
                <a:ext cx="360" cy="360"/>
              </p14:xfrm>
            </p:contentPart>
          </mc:Choice>
          <mc:Fallback xmlns="">
            <p:pic>
              <p:nvPicPr>
                <p:cNvPr id="80" name="Ink 79">
                  <a:extLst>
                    <a:ext uri="{FF2B5EF4-FFF2-40B4-BE49-F238E27FC236}">
                      <a16:creationId xmlns:a16="http://schemas.microsoft.com/office/drawing/2014/main" id="{65748F7C-EA98-1D74-00E4-524A92C7C066}"/>
                    </a:ext>
                  </a:extLst>
                </p:cNvPr>
                <p:cNvPicPr/>
                <p:nvPr/>
              </p:nvPicPr>
              <p:blipFill>
                <a:blip r:embed="rId4"/>
                <a:stretch>
                  <a:fillRect/>
                </a:stretch>
              </p:blipFill>
              <p:spPr>
                <a:xfrm>
                  <a:off x="9157180" y="4877180"/>
                  <a:ext cx="126000" cy="126000"/>
                </a:xfrm>
                <a:prstGeom prst="rect">
                  <a:avLst/>
                </a:prstGeom>
              </p:spPr>
            </p:pic>
          </mc:Fallback>
        </mc:AlternateContent>
      </p:grpSp>
      <p:grpSp>
        <p:nvGrpSpPr>
          <p:cNvPr id="83" name="Group 82">
            <a:extLst>
              <a:ext uri="{FF2B5EF4-FFF2-40B4-BE49-F238E27FC236}">
                <a16:creationId xmlns:a16="http://schemas.microsoft.com/office/drawing/2014/main" id="{DC41437A-FAAD-6641-0DA7-2B8CE86C6DC8}"/>
              </a:ext>
            </a:extLst>
          </p:cNvPr>
          <p:cNvGrpSpPr/>
          <p:nvPr/>
        </p:nvGrpSpPr>
        <p:grpSpPr>
          <a:xfrm>
            <a:off x="10649327" y="5597167"/>
            <a:ext cx="57293" cy="194413"/>
            <a:chOff x="10649327" y="5597167"/>
            <a:chExt cx="57293" cy="194413"/>
          </a:xfrm>
        </p:grpSpPr>
        <mc:AlternateContent xmlns:mc="http://schemas.openxmlformats.org/markup-compatibility/2006" xmlns:p14="http://schemas.microsoft.com/office/powerpoint/2010/main">
          <mc:Choice Requires="p14">
            <p:contentPart p14:bwMode="auto" r:id="rId37">
              <p14:nvContentPartPr>
                <p14:cNvPr id="46" name="Ink 45">
                  <a:extLst>
                    <a:ext uri="{FF2B5EF4-FFF2-40B4-BE49-F238E27FC236}">
                      <a16:creationId xmlns:a16="http://schemas.microsoft.com/office/drawing/2014/main" id="{39C1A73F-D0D2-5B9B-984E-C943FC17F239}"/>
                    </a:ext>
                  </a:extLst>
                </p14:cNvPr>
                <p14:cNvContentPartPr/>
                <p14:nvPr/>
              </p14:nvContentPartPr>
              <p14:xfrm>
                <a:off x="10649327" y="5597167"/>
                <a:ext cx="360" cy="360"/>
              </p14:xfrm>
            </p:contentPart>
          </mc:Choice>
          <mc:Fallback xmlns="">
            <p:pic>
              <p:nvPicPr>
                <p:cNvPr id="46" name="Ink 45">
                  <a:extLst>
                    <a:ext uri="{FF2B5EF4-FFF2-40B4-BE49-F238E27FC236}">
                      <a16:creationId xmlns:a16="http://schemas.microsoft.com/office/drawing/2014/main" id="{39C1A73F-D0D2-5B9B-984E-C943FC17F239}"/>
                    </a:ext>
                  </a:extLst>
                </p:cNvPr>
                <p:cNvPicPr/>
                <p:nvPr/>
              </p:nvPicPr>
              <p:blipFill>
                <a:blip r:embed="rId4"/>
                <a:stretch>
                  <a:fillRect/>
                </a:stretch>
              </p:blipFill>
              <p:spPr>
                <a:xfrm>
                  <a:off x="10586327" y="5534167"/>
                  <a:ext cx="126000" cy="126000"/>
                </a:xfrm>
                <a:prstGeom prst="rect">
                  <a:avLst/>
                </a:prstGeom>
              </p:spPr>
            </p:pic>
          </mc:Fallback>
        </mc:AlternateContent>
        <mc:AlternateContent xmlns:mc="http://schemas.openxmlformats.org/markup-compatibility/2006" xmlns:p14="http://schemas.microsoft.com/office/powerpoint/2010/main">
          <mc:Choice Requires="p14">
            <p:contentPart p14:bwMode="auto" r:id="rId38">
              <p14:nvContentPartPr>
                <p14:cNvPr id="47" name="Ink 46">
                  <a:extLst>
                    <a:ext uri="{FF2B5EF4-FFF2-40B4-BE49-F238E27FC236}">
                      <a16:creationId xmlns:a16="http://schemas.microsoft.com/office/drawing/2014/main" id="{9E8D23CC-E3D7-B705-A3B5-72A4B42838AF}"/>
                    </a:ext>
                  </a:extLst>
                </p14:cNvPr>
                <p14:cNvContentPartPr/>
                <p14:nvPr/>
              </p14:nvContentPartPr>
              <p14:xfrm>
                <a:off x="10686407" y="5717047"/>
                <a:ext cx="360" cy="360"/>
              </p14:xfrm>
            </p:contentPart>
          </mc:Choice>
          <mc:Fallback xmlns="">
            <p:pic>
              <p:nvPicPr>
                <p:cNvPr id="47" name="Ink 46">
                  <a:extLst>
                    <a:ext uri="{FF2B5EF4-FFF2-40B4-BE49-F238E27FC236}">
                      <a16:creationId xmlns:a16="http://schemas.microsoft.com/office/drawing/2014/main" id="{9E8D23CC-E3D7-B705-A3B5-72A4B42838AF}"/>
                    </a:ext>
                  </a:extLst>
                </p:cNvPr>
                <p:cNvPicPr/>
                <p:nvPr/>
              </p:nvPicPr>
              <p:blipFill>
                <a:blip r:embed="rId4"/>
                <a:stretch>
                  <a:fillRect/>
                </a:stretch>
              </p:blipFill>
              <p:spPr>
                <a:xfrm>
                  <a:off x="10623767" y="5654047"/>
                  <a:ext cx="126000" cy="126000"/>
                </a:xfrm>
                <a:prstGeom prst="rect">
                  <a:avLst/>
                </a:prstGeom>
              </p:spPr>
            </p:pic>
          </mc:Fallback>
        </mc:AlternateContent>
        <mc:AlternateContent xmlns:mc="http://schemas.openxmlformats.org/markup-compatibility/2006" xmlns:p14="http://schemas.microsoft.com/office/powerpoint/2010/main">
          <mc:Choice Requires="p14">
            <p:contentPart p14:bwMode="auto" r:id="rId39">
              <p14:nvContentPartPr>
                <p14:cNvPr id="82" name="Ink 81">
                  <a:extLst>
                    <a:ext uri="{FF2B5EF4-FFF2-40B4-BE49-F238E27FC236}">
                      <a16:creationId xmlns:a16="http://schemas.microsoft.com/office/drawing/2014/main" id="{A911C8DA-A089-B2C6-C8B3-6FCA2C968504}"/>
                    </a:ext>
                  </a:extLst>
                </p14:cNvPr>
                <p14:cNvContentPartPr/>
                <p14:nvPr/>
              </p14:nvContentPartPr>
              <p14:xfrm>
                <a:off x="10706260" y="5791220"/>
                <a:ext cx="360" cy="360"/>
              </p14:xfrm>
            </p:contentPart>
          </mc:Choice>
          <mc:Fallback xmlns="">
            <p:pic>
              <p:nvPicPr>
                <p:cNvPr id="82" name="Ink 81">
                  <a:extLst>
                    <a:ext uri="{FF2B5EF4-FFF2-40B4-BE49-F238E27FC236}">
                      <a16:creationId xmlns:a16="http://schemas.microsoft.com/office/drawing/2014/main" id="{A911C8DA-A089-B2C6-C8B3-6FCA2C968504}"/>
                    </a:ext>
                  </a:extLst>
                </p:cNvPr>
                <p:cNvPicPr/>
                <p:nvPr/>
              </p:nvPicPr>
              <p:blipFill>
                <a:blip r:embed="rId4"/>
                <a:stretch>
                  <a:fillRect/>
                </a:stretch>
              </p:blipFill>
              <p:spPr>
                <a:xfrm>
                  <a:off x="10643260" y="5728220"/>
                  <a:ext cx="126000" cy="126000"/>
                </a:xfrm>
                <a:prstGeom prst="rect">
                  <a:avLst/>
                </a:prstGeom>
              </p:spPr>
            </p:pic>
          </mc:Fallback>
        </mc:AlternateContent>
      </p:grpSp>
      <p:grpSp>
        <p:nvGrpSpPr>
          <p:cNvPr id="87" name="Group 86">
            <a:extLst>
              <a:ext uri="{FF2B5EF4-FFF2-40B4-BE49-F238E27FC236}">
                <a16:creationId xmlns:a16="http://schemas.microsoft.com/office/drawing/2014/main" id="{A2E729C0-7A32-53EE-B7BE-68E4504B72ED}"/>
              </a:ext>
            </a:extLst>
          </p:cNvPr>
          <p:cNvGrpSpPr/>
          <p:nvPr/>
        </p:nvGrpSpPr>
        <p:grpSpPr>
          <a:xfrm>
            <a:off x="1497820" y="904600"/>
            <a:ext cx="76680" cy="73420"/>
            <a:chOff x="1497820" y="904600"/>
            <a:chExt cx="76680" cy="73420"/>
          </a:xfrm>
        </p:grpSpPr>
        <mc:AlternateContent xmlns:mc="http://schemas.openxmlformats.org/markup-compatibility/2006" xmlns:p14="http://schemas.microsoft.com/office/powerpoint/2010/main">
          <mc:Choice Requires="p14">
            <p:contentPart p14:bwMode="auto" r:id="rId40">
              <p14:nvContentPartPr>
                <p14:cNvPr id="37" name="Ink 36">
                  <a:extLst>
                    <a:ext uri="{FF2B5EF4-FFF2-40B4-BE49-F238E27FC236}">
                      <a16:creationId xmlns:a16="http://schemas.microsoft.com/office/drawing/2014/main" id="{6D803F13-B3C4-27DB-41D8-D03901B25D1B}"/>
                    </a:ext>
                  </a:extLst>
                </p14:cNvPr>
                <p14:cNvContentPartPr/>
                <p14:nvPr/>
              </p14:nvContentPartPr>
              <p14:xfrm>
                <a:off x="1523800" y="904600"/>
                <a:ext cx="360" cy="360"/>
              </p14:xfrm>
            </p:contentPart>
          </mc:Choice>
          <mc:Fallback xmlns="">
            <p:pic>
              <p:nvPicPr>
                <p:cNvPr id="37" name="Ink 36">
                  <a:extLst>
                    <a:ext uri="{FF2B5EF4-FFF2-40B4-BE49-F238E27FC236}">
                      <a16:creationId xmlns:a16="http://schemas.microsoft.com/office/drawing/2014/main" id="{6D803F13-B3C4-27DB-41D8-D03901B25D1B}"/>
                    </a:ext>
                  </a:extLst>
                </p:cNvPr>
                <p:cNvPicPr/>
                <p:nvPr/>
              </p:nvPicPr>
              <p:blipFill>
                <a:blip r:embed="rId4"/>
                <a:stretch>
                  <a:fillRect/>
                </a:stretch>
              </p:blipFill>
              <p:spPr>
                <a:xfrm>
                  <a:off x="1460800" y="841600"/>
                  <a:ext cx="126000" cy="126000"/>
                </a:xfrm>
                <a:prstGeom prst="rect">
                  <a:avLst/>
                </a:prstGeom>
              </p:spPr>
            </p:pic>
          </mc:Fallback>
        </mc:AlternateContent>
        <mc:AlternateContent xmlns:mc="http://schemas.openxmlformats.org/markup-compatibility/2006" xmlns:p14="http://schemas.microsoft.com/office/powerpoint/2010/main">
          <mc:Choice Requires="p14">
            <p:contentPart p14:bwMode="auto" r:id="rId41">
              <p14:nvContentPartPr>
                <p14:cNvPr id="38" name="Ink 37">
                  <a:extLst>
                    <a:ext uri="{FF2B5EF4-FFF2-40B4-BE49-F238E27FC236}">
                      <a16:creationId xmlns:a16="http://schemas.microsoft.com/office/drawing/2014/main" id="{45E8CAE1-1123-2AB7-E2D9-5D608C125AF1}"/>
                    </a:ext>
                  </a:extLst>
                </p14:cNvPr>
                <p14:cNvContentPartPr/>
                <p14:nvPr/>
              </p14:nvContentPartPr>
              <p14:xfrm>
                <a:off x="1514440" y="904600"/>
                <a:ext cx="360" cy="360"/>
              </p14:xfrm>
            </p:contentPart>
          </mc:Choice>
          <mc:Fallback xmlns="">
            <p:pic>
              <p:nvPicPr>
                <p:cNvPr id="38" name="Ink 37">
                  <a:extLst>
                    <a:ext uri="{FF2B5EF4-FFF2-40B4-BE49-F238E27FC236}">
                      <a16:creationId xmlns:a16="http://schemas.microsoft.com/office/drawing/2014/main" id="{45E8CAE1-1123-2AB7-E2D9-5D608C125AF1}"/>
                    </a:ext>
                  </a:extLst>
                </p:cNvPr>
                <p:cNvPicPr/>
                <p:nvPr/>
              </p:nvPicPr>
              <p:blipFill>
                <a:blip r:embed="rId4"/>
                <a:stretch>
                  <a:fillRect/>
                </a:stretch>
              </p:blipFill>
              <p:spPr>
                <a:xfrm>
                  <a:off x="1451440" y="841600"/>
                  <a:ext cx="126000" cy="126000"/>
                </a:xfrm>
                <a:prstGeom prst="rect">
                  <a:avLst/>
                </a:prstGeom>
              </p:spPr>
            </p:pic>
          </mc:Fallback>
        </mc:AlternateContent>
        <mc:AlternateContent xmlns:mc="http://schemas.openxmlformats.org/markup-compatibility/2006" xmlns:p14="http://schemas.microsoft.com/office/powerpoint/2010/main">
          <mc:Choice Requires="p14">
            <p:contentPart p14:bwMode="auto" r:id="rId42">
              <p14:nvContentPartPr>
                <p14:cNvPr id="84" name="Ink 83">
                  <a:extLst>
                    <a:ext uri="{FF2B5EF4-FFF2-40B4-BE49-F238E27FC236}">
                      <a16:creationId xmlns:a16="http://schemas.microsoft.com/office/drawing/2014/main" id="{7FB13027-7A59-75B3-35B6-690B170EA240}"/>
                    </a:ext>
                  </a:extLst>
                </p14:cNvPr>
                <p14:cNvContentPartPr/>
                <p14:nvPr/>
              </p14:nvContentPartPr>
              <p14:xfrm>
                <a:off x="1574140" y="977660"/>
                <a:ext cx="360" cy="360"/>
              </p14:xfrm>
            </p:contentPart>
          </mc:Choice>
          <mc:Fallback xmlns="">
            <p:pic>
              <p:nvPicPr>
                <p:cNvPr id="84" name="Ink 83">
                  <a:extLst>
                    <a:ext uri="{FF2B5EF4-FFF2-40B4-BE49-F238E27FC236}">
                      <a16:creationId xmlns:a16="http://schemas.microsoft.com/office/drawing/2014/main" id="{7FB13027-7A59-75B3-35B6-690B170EA240}"/>
                    </a:ext>
                  </a:extLst>
                </p:cNvPr>
                <p:cNvPicPr/>
                <p:nvPr/>
              </p:nvPicPr>
              <p:blipFill>
                <a:blip r:embed="rId4"/>
                <a:stretch>
                  <a:fillRect/>
                </a:stretch>
              </p:blipFill>
              <p:spPr>
                <a:xfrm>
                  <a:off x="1511500" y="915020"/>
                  <a:ext cx="126000" cy="126000"/>
                </a:xfrm>
                <a:prstGeom prst="rect">
                  <a:avLst/>
                </a:prstGeom>
              </p:spPr>
            </p:pic>
          </mc:Fallback>
        </mc:AlternateContent>
        <mc:AlternateContent xmlns:mc="http://schemas.openxmlformats.org/markup-compatibility/2006" xmlns:p14="http://schemas.microsoft.com/office/powerpoint/2010/main">
          <mc:Choice Requires="p14">
            <p:contentPart p14:bwMode="auto" r:id="rId43">
              <p14:nvContentPartPr>
                <p14:cNvPr id="86" name="Ink 85">
                  <a:extLst>
                    <a:ext uri="{FF2B5EF4-FFF2-40B4-BE49-F238E27FC236}">
                      <a16:creationId xmlns:a16="http://schemas.microsoft.com/office/drawing/2014/main" id="{A959BB45-9B6B-36F7-E65E-CB2CDAFC1F36}"/>
                    </a:ext>
                  </a:extLst>
                </p14:cNvPr>
                <p14:cNvContentPartPr/>
                <p14:nvPr/>
              </p14:nvContentPartPr>
              <p14:xfrm>
                <a:off x="1497820" y="977660"/>
                <a:ext cx="360" cy="360"/>
              </p14:xfrm>
            </p:contentPart>
          </mc:Choice>
          <mc:Fallback xmlns="">
            <p:pic>
              <p:nvPicPr>
                <p:cNvPr id="86" name="Ink 85">
                  <a:extLst>
                    <a:ext uri="{FF2B5EF4-FFF2-40B4-BE49-F238E27FC236}">
                      <a16:creationId xmlns:a16="http://schemas.microsoft.com/office/drawing/2014/main" id="{A959BB45-9B6B-36F7-E65E-CB2CDAFC1F36}"/>
                    </a:ext>
                  </a:extLst>
                </p:cNvPr>
                <p:cNvPicPr/>
                <p:nvPr/>
              </p:nvPicPr>
              <p:blipFill>
                <a:blip r:embed="rId4"/>
                <a:stretch>
                  <a:fillRect/>
                </a:stretch>
              </p:blipFill>
              <p:spPr>
                <a:xfrm>
                  <a:off x="1435180" y="915020"/>
                  <a:ext cx="126000" cy="126000"/>
                </a:xfrm>
                <a:prstGeom prst="rect">
                  <a:avLst/>
                </a:prstGeom>
              </p:spPr>
            </p:pic>
          </mc:Fallback>
        </mc:AlternateContent>
      </p:grpSp>
      <p:grpSp>
        <p:nvGrpSpPr>
          <p:cNvPr id="90" name="Group 89">
            <a:extLst>
              <a:ext uri="{FF2B5EF4-FFF2-40B4-BE49-F238E27FC236}">
                <a16:creationId xmlns:a16="http://schemas.microsoft.com/office/drawing/2014/main" id="{C8748DCB-A386-2D17-07B0-759ADD75D3A7}"/>
              </a:ext>
            </a:extLst>
          </p:cNvPr>
          <p:cNvGrpSpPr/>
          <p:nvPr/>
        </p:nvGrpSpPr>
        <p:grpSpPr>
          <a:xfrm>
            <a:off x="4495180" y="2602700"/>
            <a:ext cx="101880" cy="360"/>
            <a:chOff x="4495180" y="2602700"/>
            <a:chExt cx="101880" cy="360"/>
          </a:xfrm>
        </p:grpSpPr>
        <mc:AlternateContent xmlns:mc="http://schemas.openxmlformats.org/markup-compatibility/2006" xmlns:p14="http://schemas.microsoft.com/office/powerpoint/2010/main">
          <mc:Choice Requires="p14">
            <p:contentPart p14:bwMode="auto" r:id="rId44">
              <p14:nvContentPartPr>
                <p14:cNvPr id="88" name="Ink 87">
                  <a:extLst>
                    <a:ext uri="{FF2B5EF4-FFF2-40B4-BE49-F238E27FC236}">
                      <a16:creationId xmlns:a16="http://schemas.microsoft.com/office/drawing/2014/main" id="{3E412932-6E49-1E77-86A0-B6FDCE9199FA}"/>
                    </a:ext>
                  </a:extLst>
                </p14:cNvPr>
                <p14:cNvContentPartPr/>
                <p14:nvPr/>
              </p14:nvContentPartPr>
              <p14:xfrm>
                <a:off x="4495180" y="2602700"/>
                <a:ext cx="360" cy="360"/>
              </p14:xfrm>
            </p:contentPart>
          </mc:Choice>
          <mc:Fallback xmlns="">
            <p:pic>
              <p:nvPicPr>
                <p:cNvPr id="88" name="Ink 87">
                  <a:extLst>
                    <a:ext uri="{FF2B5EF4-FFF2-40B4-BE49-F238E27FC236}">
                      <a16:creationId xmlns:a16="http://schemas.microsoft.com/office/drawing/2014/main" id="{3E412932-6E49-1E77-86A0-B6FDCE9199FA}"/>
                    </a:ext>
                  </a:extLst>
                </p:cNvPr>
                <p:cNvPicPr/>
                <p:nvPr/>
              </p:nvPicPr>
              <p:blipFill>
                <a:blip r:embed="rId4"/>
                <a:stretch>
                  <a:fillRect/>
                </a:stretch>
              </p:blipFill>
              <p:spPr>
                <a:xfrm>
                  <a:off x="4432540" y="2540060"/>
                  <a:ext cx="126000" cy="126000"/>
                </a:xfrm>
                <a:prstGeom prst="rect">
                  <a:avLst/>
                </a:prstGeom>
              </p:spPr>
            </p:pic>
          </mc:Fallback>
        </mc:AlternateContent>
        <mc:AlternateContent xmlns:mc="http://schemas.openxmlformats.org/markup-compatibility/2006" xmlns:p14="http://schemas.microsoft.com/office/powerpoint/2010/main">
          <mc:Choice Requires="p14">
            <p:contentPart p14:bwMode="auto" r:id="rId45">
              <p14:nvContentPartPr>
                <p14:cNvPr id="89" name="Ink 88">
                  <a:extLst>
                    <a:ext uri="{FF2B5EF4-FFF2-40B4-BE49-F238E27FC236}">
                      <a16:creationId xmlns:a16="http://schemas.microsoft.com/office/drawing/2014/main" id="{8F707A40-D243-DF06-70C3-365C3D7990E0}"/>
                    </a:ext>
                  </a:extLst>
                </p14:cNvPr>
                <p14:cNvContentPartPr/>
                <p14:nvPr/>
              </p14:nvContentPartPr>
              <p14:xfrm>
                <a:off x="4596700" y="2602700"/>
                <a:ext cx="360" cy="360"/>
              </p14:xfrm>
            </p:contentPart>
          </mc:Choice>
          <mc:Fallback xmlns="">
            <p:pic>
              <p:nvPicPr>
                <p:cNvPr id="89" name="Ink 88">
                  <a:extLst>
                    <a:ext uri="{FF2B5EF4-FFF2-40B4-BE49-F238E27FC236}">
                      <a16:creationId xmlns:a16="http://schemas.microsoft.com/office/drawing/2014/main" id="{8F707A40-D243-DF06-70C3-365C3D7990E0}"/>
                    </a:ext>
                  </a:extLst>
                </p:cNvPr>
                <p:cNvPicPr/>
                <p:nvPr/>
              </p:nvPicPr>
              <p:blipFill>
                <a:blip r:embed="rId4"/>
                <a:stretch>
                  <a:fillRect/>
                </a:stretch>
              </p:blipFill>
              <p:spPr>
                <a:xfrm>
                  <a:off x="4534060" y="2540060"/>
                  <a:ext cx="126000" cy="126000"/>
                </a:xfrm>
                <a:prstGeom prst="rect">
                  <a:avLst/>
                </a:prstGeom>
              </p:spPr>
            </p:pic>
          </mc:Fallback>
        </mc:AlternateContent>
      </p:grpSp>
      <p:sp>
        <p:nvSpPr>
          <p:cNvPr id="102" name="TextBox 101">
            <a:extLst>
              <a:ext uri="{FF2B5EF4-FFF2-40B4-BE49-F238E27FC236}">
                <a16:creationId xmlns:a16="http://schemas.microsoft.com/office/drawing/2014/main" id="{8735B374-385B-7C49-E17B-B6F1D42977AE}"/>
              </a:ext>
            </a:extLst>
          </p:cNvPr>
          <p:cNvSpPr txBox="1"/>
          <p:nvPr/>
        </p:nvSpPr>
        <p:spPr>
          <a:xfrm>
            <a:off x="341010" y="233402"/>
            <a:ext cx="1000094" cy="1107996"/>
          </a:xfrm>
          <a:prstGeom prst="rect">
            <a:avLst/>
          </a:prstGeom>
          <a:noFill/>
        </p:spPr>
        <p:txBody>
          <a:bodyPr wrap="square" rtlCol="0">
            <a:spAutoFit/>
          </a:bodyPr>
          <a:lstStyle/>
          <a:p>
            <a:r>
              <a:rPr lang="en-GB" sz="6600" b="1" dirty="0">
                <a:latin typeface="Aptos ExtraBold" panose="020F0502020204030204" pitchFamily="34" charset="0"/>
                <a:cs typeface="Aptos Serif" panose="02020604070405020304" pitchFamily="18" charset="0"/>
              </a:rPr>
              <a:t>1.</a:t>
            </a:r>
          </a:p>
        </p:txBody>
      </p:sp>
      <p:sp>
        <p:nvSpPr>
          <p:cNvPr id="103" name="TextBox 102">
            <a:extLst>
              <a:ext uri="{FF2B5EF4-FFF2-40B4-BE49-F238E27FC236}">
                <a16:creationId xmlns:a16="http://schemas.microsoft.com/office/drawing/2014/main" id="{152BE807-897B-591C-3E41-83D3A295448B}"/>
              </a:ext>
            </a:extLst>
          </p:cNvPr>
          <p:cNvSpPr txBox="1"/>
          <p:nvPr/>
        </p:nvSpPr>
        <p:spPr>
          <a:xfrm>
            <a:off x="1780264" y="1020802"/>
            <a:ext cx="1000094" cy="1107996"/>
          </a:xfrm>
          <a:prstGeom prst="rect">
            <a:avLst/>
          </a:prstGeom>
          <a:noFill/>
        </p:spPr>
        <p:txBody>
          <a:bodyPr wrap="square" rtlCol="0">
            <a:spAutoFit/>
          </a:bodyPr>
          <a:lstStyle/>
          <a:p>
            <a:r>
              <a:rPr lang="en-GB" sz="6600" dirty="0">
                <a:latin typeface="Aptos ExtraBold" panose="020F0502020204030204" pitchFamily="34" charset="0"/>
                <a:cs typeface="Aptos Serif" panose="02020604070405020304" pitchFamily="18" charset="0"/>
              </a:rPr>
              <a:t>2.</a:t>
            </a:r>
          </a:p>
        </p:txBody>
      </p:sp>
      <p:sp>
        <p:nvSpPr>
          <p:cNvPr id="104" name="TextBox 103">
            <a:extLst>
              <a:ext uri="{FF2B5EF4-FFF2-40B4-BE49-F238E27FC236}">
                <a16:creationId xmlns:a16="http://schemas.microsoft.com/office/drawing/2014/main" id="{37E0D1F7-7F21-3296-AF2A-7BA715BEFFE0}"/>
              </a:ext>
            </a:extLst>
          </p:cNvPr>
          <p:cNvSpPr txBox="1"/>
          <p:nvPr/>
        </p:nvSpPr>
        <p:spPr>
          <a:xfrm>
            <a:off x="3347430" y="1764644"/>
            <a:ext cx="1000094" cy="1107996"/>
          </a:xfrm>
          <a:prstGeom prst="rect">
            <a:avLst/>
          </a:prstGeom>
          <a:noFill/>
        </p:spPr>
        <p:txBody>
          <a:bodyPr wrap="square" rtlCol="0">
            <a:spAutoFit/>
          </a:bodyPr>
          <a:lstStyle/>
          <a:p>
            <a:r>
              <a:rPr lang="en-GB" sz="6600" dirty="0">
                <a:latin typeface="Aptos ExtraBold" panose="020F0502020204030204" pitchFamily="34" charset="0"/>
                <a:cs typeface="Aptos Serif" panose="02020604070405020304" pitchFamily="18" charset="0"/>
              </a:rPr>
              <a:t>3.</a:t>
            </a:r>
          </a:p>
        </p:txBody>
      </p:sp>
      <p:sp>
        <p:nvSpPr>
          <p:cNvPr id="105" name="TextBox 104">
            <a:extLst>
              <a:ext uri="{FF2B5EF4-FFF2-40B4-BE49-F238E27FC236}">
                <a16:creationId xmlns:a16="http://schemas.microsoft.com/office/drawing/2014/main" id="{50C9E681-20CB-AAC3-E016-A0F4000443D0}"/>
              </a:ext>
            </a:extLst>
          </p:cNvPr>
          <p:cNvSpPr txBox="1"/>
          <p:nvPr/>
        </p:nvSpPr>
        <p:spPr>
          <a:xfrm>
            <a:off x="4837945" y="2495378"/>
            <a:ext cx="1000094" cy="1107996"/>
          </a:xfrm>
          <a:prstGeom prst="rect">
            <a:avLst/>
          </a:prstGeom>
          <a:noFill/>
        </p:spPr>
        <p:txBody>
          <a:bodyPr wrap="square" rtlCol="0">
            <a:spAutoFit/>
          </a:bodyPr>
          <a:lstStyle/>
          <a:p>
            <a:r>
              <a:rPr lang="en-GB" sz="6600" dirty="0">
                <a:latin typeface="Aptos ExtraBold" panose="020F0502020204030204" pitchFamily="34" charset="0"/>
                <a:cs typeface="Aptos Serif" panose="02020604070405020304" pitchFamily="18" charset="0"/>
              </a:rPr>
              <a:t>4.</a:t>
            </a:r>
          </a:p>
        </p:txBody>
      </p:sp>
      <p:sp>
        <p:nvSpPr>
          <p:cNvPr id="106" name="TextBox 105">
            <a:extLst>
              <a:ext uri="{FF2B5EF4-FFF2-40B4-BE49-F238E27FC236}">
                <a16:creationId xmlns:a16="http://schemas.microsoft.com/office/drawing/2014/main" id="{B0C96F32-91C2-CC24-28DC-F39C1997DB00}"/>
              </a:ext>
            </a:extLst>
          </p:cNvPr>
          <p:cNvSpPr txBox="1"/>
          <p:nvPr/>
        </p:nvSpPr>
        <p:spPr>
          <a:xfrm>
            <a:off x="6449696" y="3387372"/>
            <a:ext cx="1000094" cy="1107996"/>
          </a:xfrm>
          <a:prstGeom prst="rect">
            <a:avLst/>
          </a:prstGeom>
          <a:noFill/>
        </p:spPr>
        <p:txBody>
          <a:bodyPr wrap="square" rtlCol="0">
            <a:spAutoFit/>
          </a:bodyPr>
          <a:lstStyle/>
          <a:p>
            <a:r>
              <a:rPr lang="en-GB" sz="6600" dirty="0">
                <a:latin typeface="Aptos ExtraBold" panose="020F0502020204030204" pitchFamily="34" charset="0"/>
                <a:cs typeface="Aptos Serif" panose="02020604070405020304" pitchFamily="18" charset="0"/>
              </a:rPr>
              <a:t>5.</a:t>
            </a:r>
          </a:p>
        </p:txBody>
      </p:sp>
      <p:sp>
        <p:nvSpPr>
          <p:cNvPr id="109" name="TextBox 108">
            <a:extLst>
              <a:ext uri="{FF2B5EF4-FFF2-40B4-BE49-F238E27FC236}">
                <a16:creationId xmlns:a16="http://schemas.microsoft.com/office/drawing/2014/main" id="{659D012F-5D62-2CDA-6B6F-B9E9BCF08CA6}"/>
              </a:ext>
            </a:extLst>
          </p:cNvPr>
          <p:cNvSpPr txBox="1"/>
          <p:nvPr/>
        </p:nvSpPr>
        <p:spPr>
          <a:xfrm>
            <a:off x="7919472" y="4161030"/>
            <a:ext cx="1000094" cy="1107996"/>
          </a:xfrm>
          <a:prstGeom prst="rect">
            <a:avLst/>
          </a:prstGeom>
          <a:noFill/>
        </p:spPr>
        <p:txBody>
          <a:bodyPr wrap="square" rtlCol="0">
            <a:spAutoFit/>
          </a:bodyPr>
          <a:lstStyle/>
          <a:p>
            <a:r>
              <a:rPr lang="en-GB" sz="6600" dirty="0">
                <a:latin typeface="Aptos ExtraBold" panose="020F0502020204030204" pitchFamily="34" charset="0"/>
                <a:cs typeface="Aptos Serif" panose="02020604070405020304" pitchFamily="18" charset="0"/>
              </a:rPr>
              <a:t>6.</a:t>
            </a:r>
          </a:p>
        </p:txBody>
      </p:sp>
      <p:sp>
        <p:nvSpPr>
          <p:cNvPr id="114" name="TextBox 113">
            <a:extLst>
              <a:ext uri="{FF2B5EF4-FFF2-40B4-BE49-F238E27FC236}">
                <a16:creationId xmlns:a16="http://schemas.microsoft.com/office/drawing/2014/main" id="{DB888166-2EFA-81E3-0FC1-2DCC03C28858}"/>
              </a:ext>
            </a:extLst>
          </p:cNvPr>
          <p:cNvSpPr txBox="1"/>
          <p:nvPr/>
        </p:nvSpPr>
        <p:spPr>
          <a:xfrm>
            <a:off x="9496986" y="4816022"/>
            <a:ext cx="1046248" cy="1107996"/>
          </a:xfrm>
          <a:prstGeom prst="rect">
            <a:avLst/>
          </a:prstGeom>
          <a:noFill/>
        </p:spPr>
        <p:txBody>
          <a:bodyPr wrap="square" rtlCol="0">
            <a:spAutoFit/>
          </a:bodyPr>
          <a:lstStyle/>
          <a:p>
            <a:r>
              <a:rPr lang="en-GB" sz="6600" dirty="0">
                <a:latin typeface="Aptos ExtraBold" panose="020F0502020204030204" pitchFamily="34" charset="0"/>
                <a:cs typeface="Aptos Serif" panose="02020604070405020304" pitchFamily="18" charset="0"/>
              </a:rPr>
              <a:t>7.</a:t>
            </a:r>
          </a:p>
        </p:txBody>
      </p:sp>
      <p:sp>
        <p:nvSpPr>
          <p:cNvPr id="115" name="TextBox 114">
            <a:extLst>
              <a:ext uri="{FF2B5EF4-FFF2-40B4-BE49-F238E27FC236}">
                <a16:creationId xmlns:a16="http://schemas.microsoft.com/office/drawing/2014/main" id="{694FFDF6-1E1F-9DF9-CD1A-1481C79E1DE9}"/>
              </a:ext>
            </a:extLst>
          </p:cNvPr>
          <p:cNvSpPr txBox="1"/>
          <p:nvPr/>
        </p:nvSpPr>
        <p:spPr>
          <a:xfrm>
            <a:off x="10884870" y="5589258"/>
            <a:ext cx="1000094" cy="1107996"/>
          </a:xfrm>
          <a:prstGeom prst="rect">
            <a:avLst/>
          </a:prstGeom>
          <a:noFill/>
        </p:spPr>
        <p:txBody>
          <a:bodyPr wrap="square" rtlCol="0">
            <a:spAutoFit/>
          </a:bodyPr>
          <a:lstStyle/>
          <a:p>
            <a:r>
              <a:rPr lang="en-GB" sz="6600" dirty="0">
                <a:latin typeface="Aptos ExtraBold" panose="020F0502020204030204" pitchFamily="34" charset="0"/>
                <a:cs typeface="Aptos Serif" panose="02020604070405020304" pitchFamily="18" charset="0"/>
              </a:rPr>
              <a:t>8.</a:t>
            </a:r>
          </a:p>
        </p:txBody>
      </p:sp>
      <p:cxnSp>
        <p:nvCxnSpPr>
          <p:cNvPr id="117" name="Straight Connector 116">
            <a:extLst>
              <a:ext uri="{FF2B5EF4-FFF2-40B4-BE49-F238E27FC236}">
                <a16:creationId xmlns:a16="http://schemas.microsoft.com/office/drawing/2014/main" id="{A2A724A2-AC41-A587-0196-B9A0492E7B3D}"/>
              </a:ext>
            </a:extLst>
          </p:cNvPr>
          <p:cNvCxnSpPr/>
          <p:nvPr/>
        </p:nvCxnSpPr>
        <p:spPr>
          <a:xfrm>
            <a:off x="1863256" y="0"/>
            <a:ext cx="0" cy="457200"/>
          </a:xfrm>
          <a:prstGeom prst="line">
            <a:avLst/>
          </a:prstGeom>
          <a:ln w="38100">
            <a:solidFill>
              <a:srgbClr val="C00000"/>
            </a:solidFill>
          </a:ln>
        </p:spPr>
        <p:style>
          <a:lnRef idx="1">
            <a:schemeClr val="accent2"/>
          </a:lnRef>
          <a:fillRef idx="0">
            <a:schemeClr val="accent2"/>
          </a:fillRef>
          <a:effectRef idx="0">
            <a:schemeClr val="accent2"/>
          </a:effectRef>
          <a:fontRef idx="minor">
            <a:schemeClr val="tx1"/>
          </a:fontRef>
        </p:style>
      </p:cxnSp>
      <p:cxnSp>
        <p:nvCxnSpPr>
          <p:cNvPr id="119" name="Straight Connector 118">
            <a:extLst>
              <a:ext uri="{FF2B5EF4-FFF2-40B4-BE49-F238E27FC236}">
                <a16:creationId xmlns:a16="http://schemas.microsoft.com/office/drawing/2014/main" id="{F7C08DBF-3D99-AEE4-1769-49F044C416EF}"/>
              </a:ext>
            </a:extLst>
          </p:cNvPr>
          <p:cNvCxnSpPr>
            <a:cxnSpLocks/>
          </p:cNvCxnSpPr>
          <p:nvPr/>
        </p:nvCxnSpPr>
        <p:spPr>
          <a:xfrm>
            <a:off x="1863256" y="457200"/>
            <a:ext cx="1484174" cy="0"/>
          </a:xfrm>
          <a:prstGeom prst="line">
            <a:avLst/>
          </a:prstGeom>
          <a:ln w="38100">
            <a:solidFill>
              <a:srgbClr val="C00000"/>
            </a:solidFill>
          </a:ln>
        </p:spPr>
        <p:style>
          <a:lnRef idx="1">
            <a:schemeClr val="accent2"/>
          </a:lnRef>
          <a:fillRef idx="0">
            <a:schemeClr val="accent2"/>
          </a:fillRef>
          <a:effectRef idx="0">
            <a:schemeClr val="accent2"/>
          </a:effectRef>
          <a:fontRef idx="minor">
            <a:schemeClr val="tx1"/>
          </a:fontRef>
        </p:style>
      </p:cxnSp>
      <p:cxnSp>
        <p:nvCxnSpPr>
          <p:cNvPr id="121" name="Straight Connector 120">
            <a:extLst>
              <a:ext uri="{FF2B5EF4-FFF2-40B4-BE49-F238E27FC236}">
                <a16:creationId xmlns:a16="http://schemas.microsoft.com/office/drawing/2014/main" id="{DD7678DD-455C-8783-3E44-E1788C86FB3A}"/>
              </a:ext>
            </a:extLst>
          </p:cNvPr>
          <p:cNvCxnSpPr/>
          <p:nvPr/>
        </p:nvCxnSpPr>
        <p:spPr>
          <a:xfrm>
            <a:off x="3347430" y="457200"/>
            <a:ext cx="0" cy="749300"/>
          </a:xfrm>
          <a:prstGeom prst="line">
            <a:avLst/>
          </a:prstGeom>
          <a:ln w="38100">
            <a:solidFill>
              <a:srgbClr val="C00000"/>
            </a:solidFill>
          </a:ln>
        </p:spPr>
        <p:style>
          <a:lnRef idx="1">
            <a:schemeClr val="accent2"/>
          </a:lnRef>
          <a:fillRef idx="0">
            <a:schemeClr val="accent2"/>
          </a:fillRef>
          <a:effectRef idx="0">
            <a:schemeClr val="accent2"/>
          </a:effectRef>
          <a:fontRef idx="minor">
            <a:schemeClr val="tx1"/>
          </a:fontRef>
        </p:style>
      </p:cxnSp>
      <p:cxnSp>
        <p:nvCxnSpPr>
          <p:cNvPr id="123" name="Straight Connector 122">
            <a:extLst>
              <a:ext uri="{FF2B5EF4-FFF2-40B4-BE49-F238E27FC236}">
                <a16:creationId xmlns:a16="http://schemas.microsoft.com/office/drawing/2014/main" id="{28DDCA4D-AF90-6EA1-A36A-62E6EF1406B8}"/>
              </a:ext>
            </a:extLst>
          </p:cNvPr>
          <p:cNvCxnSpPr/>
          <p:nvPr/>
        </p:nvCxnSpPr>
        <p:spPr>
          <a:xfrm>
            <a:off x="3347430" y="1206500"/>
            <a:ext cx="1451153" cy="0"/>
          </a:xfrm>
          <a:prstGeom prst="line">
            <a:avLst/>
          </a:prstGeom>
          <a:ln w="38100">
            <a:solidFill>
              <a:srgbClr val="C00000"/>
            </a:solidFill>
          </a:ln>
        </p:spPr>
        <p:style>
          <a:lnRef idx="1">
            <a:schemeClr val="accent2"/>
          </a:lnRef>
          <a:fillRef idx="0">
            <a:schemeClr val="accent2"/>
          </a:fillRef>
          <a:effectRef idx="0">
            <a:schemeClr val="accent2"/>
          </a:effectRef>
          <a:fontRef idx="minor">
            <a:schemeClr val="tx1"/>
          </a:fontRef>
        </p:style>
      </p:cxnSp>
      <p:cxnSp>
        <p:nvCxnSpPr>
          <p:cNvPr id="125" name="Straight Connector 124">
            <a:extLst>
              <a:ext uri="{FF2B5EF4-FFF2-40B4-BE49-F238E27FC236}">
                <a16:creationId xmlns:a16="http://schemas.microsoft.com/office/drawing/2014/main" id="{2C6CA2BC-5F71-9EF5-40E9-CC274FB50DBB}"/>
              </a:ext>
            </a:extLst>
          </p:cNvPr>
          <p:cNvCxnSpPr/>
          <p:nvPr/>
        </p:nvCxnSpPr>
        <p:spPr>
          <a:xfrm>
            <a:off x="4798583" y="1206500"/>
            <a:ext cx="116317" cy="0"/>
          </a:xfrm>
          <a:prstGeom prst="line">
            <a:avLst/>
          </a:prstGeom>
          <a:ln w="38100">
            <a:solidFill>
              <a:srgbClr val="C00000"/>
            </a:solidFill>
          </a:ln>
        </p:spPr>
        <p:style>
          <a:lnRef idx="1">
            <a:schemeClr val="accent2"/>
          </a:lnRef>
          <a:fillRef idx="0">
            <a:schemeClr val="accent2"/>
          </a:fillRef>
          <a:effectRef idx="0">
            <a:schemeClr val="accent2"/>
          </a:effectRef>
          <a:fontRef idx="minor">
            <a:schemeClr val="tx1"/>
          </a:fontRef>
        </p:style>
      </p:cxnSp>
      <p:cxnSp>
        <p:nvCxnSpPr>
          <p:cNvPr id="127" name="Straight Connector 126">
            <a:extLst>
              <a:ext uri="{FF2B5EF4-FFF2-40B4-BE49-F238E27FC236}">
                <a16:creationId xmlns:a16="http://schemas.microsoft.com/office/drawing/2014/main" id="{BBE6229A-035E-5CEB-B1B6-A587467BD6CC}"/>
              </a:ext>
            </a:extLst>
          </p:cNvPr>
          <p:cNvCxnSpPr/>
          <p:nvPr/>
        </p:nvCxnSpPr>
        <p:spPr>
          <a:xfrm>
            <a:off x="4914900" y="1206500"/>
            <a:ext cx="0" cy="774700"/>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id="{89722331-CD9A-1939-BC54-2848F392BB4F}"/>
              </a:ext>
            </a:extLst>
          </p:cNvPr>
          <p:cNvCxnSpPr>
            <a:cxnSpLocks/>
          </p:cNvCxnSpPr>
          <p:nvPr/>
        </p:nvCxnSpPr>
        <p:spPr>
          <a:xfrm>
            <a:off x="4914900" y="1981200"/>
            <a:ext cx="1534796" cy="0"/>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34" name="Straight Connector 133">
            <a:extLst>
              <a:ext uri="{FF2B5EF4-FFF2-40B4-BE49-F238E27FC236}">
                <a16:creationId xmlns:a16="http://schemas.microsoft.com/office/drawing/2014/main" id="{81E979AD-AA19-F519-9D39-09910479BCCF}"/>
              </a:ext>
            </a:extLst>
          </p:cNvPr>
          <p:cNvCxnSpPr/>
          <p:nvPr/>
        </p:nvCxnSpPr>
        <p:spPr>
          <a:xfrm>
            <a:off x="6449696" y="1981200"/>
            <a:ext cx="0" cy="690644"/>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38" name="Straight Connector 137">
            <a:extLst>
              <a:ext uri="{FF2B5EF4-FFF2-40B4-BE49-F238E27FC236}">
                <a16:creationId xmlns:a16="http://schemas.microsoft.com/office/drawing/2014/main" id="{923A420A-5FD1-D269-C845-8AACC55CA787}"/>
              </a:ext>
            </a:extLst>
          </p:cNvPr>
          <p:cNvCxnSpPr>
            <a:cxnSpLocks/>
          </p:cNvCxnSpPr>
          <p:nvPr/>
        </p:nvCxnSpPr>
        <p:spPr>
          <a:xfrm flipV="1">
            <a:off x="6449696" y="2659286"/>
            <a:ext cx="1589404" cy="12558"/>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49" name="Straight Connector 148">
            <a:extLst>
              <a:ext uri="{FF2B5EF4-FFF2-40B4-BE49-F238E27FC236}">
                <a16:creationId xmlns:a16="http://schemas.microsoft.com/office/drawing/2014/main" id="{35655D05-C9E4-6D45-3BE0-10F6B7DA14AA}"/>
              </a:ext>
            </a:extLst>
          </p:cNvPr>
          <p:cNvCxnSpPr/>
          <p:nvPr/>
        </p:nvCxnSpPr>
        <p:spPr>
          <a:xfrm>
            <a:off x="8039100" y="2659286"/>
            <a:ext cx="0" cy="769714"/>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51" name="Straight Connector 150">
            <a:extLst>
              <a:ext uri="{FF2B5EF4-FFF2-40B4-BE49-F238E27FC236}">
                <a16:creationId xmlns:a16="http://schemas.microsoft.com/office/drawing/2014/main" id="{171418BB-BF58-8FBB-226E-27E686CAE57F}"/>
              </a:ext>
            </a:extLst>
          </p:cNvPr>
          <p:cNvCxnSpPr>
            <a:cxnSpLocks/>
          </p:cNvCxnSpPr>
          <p:nvPr/>
        </p:nvCxnSpPr>
        <p:spPr>
          <a:xfrm flipV="1">
            <a:off x="8039100" y="3407511"/>
            <a:ext cx="1553436" cy="16466"/>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54" name="Straight Connector 153">
            <a:extLst>
              <a:ext uri="{FF2B5EF4-FFF2-40B4-BE49-F238E27FC236}">
                <a16:creationId xmlns:a16="http://schemas.microsoft.com/office/drawing/2014/main" id="{F7B776E6-D942-9930-248E-E2684D118708}"/>
              </a:ext>
            </a:extLst>
          </p:cNvPr>
          <p:cNvCxnSpPr>
            <a:cxnSpLocks/>
          </p:cNvCxnSpPr>
          <p:nvPr/>
        </p:nvCxnSpPr>
        <p:spPr>
          <a:xfrm>
            <a:off x="9592536" y="3413780"/>
            <a:ext cx="0" cy="826639"/>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57" name="Straight Connector 156">
            <a:extLst>
              <a:ext uri="{FF2B5EF4-FFF2-40B4-BE49-F238E27FC236}">
                <a16:creationId xmlns:a16="http://schemas.microsoft.com/office/drawing/2014/main" id="{2E49F44E-90C8-9F80-B404-BF83913DF790}"/>
              </a:ext>
            </a:extLst>
          </p:cNvPr>
          <p:cNvCxnSpPr/>
          <p:nvPr/>
        </p:nvCxnSpPr>
        <p:spPr>
          <a:xfrm>
            <a:off x="9592536" y="4234804"/>
            <a:ext cx="1313680" cy="0"/>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59" name="Straight Connector 158">
            <a:extLst>
              <a:ext uri="{FF2B5EF4-FFF2-40B4-BE49-F238E27FC236}">
                <a16:creationId xmlns:a16="http://schemas.microsoft.com/office/drawing/2014/main" id="{0F869C63-2C47-5663-37F3-20ED52649484}"/>
              </a:ext>
            </a:extLst>
          </p:cNvPr>
          <p:cNvCxnSpPr/>
          <p:nvPr/>
        </p:nvCxnSpPr>
        <p:spPr>
          <a:xfrm>
            <a:off x="10906216" y="4234804"/>
            <a:ext cx="98334" cy="0"/>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68" name="Straight Connector 167">
            <a:extLst>
              <a:ext uri="{FF2B5EF4-FFF2-40B4-BE49-F238E27FC236}">
                <a16:creationId xmlns:a16="http://schemas.microsoft.com/office/drawing/2014/main" id="{EA42B77D-3906-9AFB-2E5C-C9C01AC0F455}"/>
              </a:ext>
            </a:extLst>
          </p:cNvPr>
          <p:cNvCxnSpPr>
            <a:cxnSpLocks/>
          </p:cNvCxnSpPr>
          <p:nvPr/>
        </p:nvCxnSpPr>
        <p:spPr>
          <a:xfrm>
            <a:off x="11004550" y="4234804"/>
            <a:ext cx="0" cy="745993"/>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72" name="Straight Connector 171">
            <a:extLst>
              <a:ext uri="{FF2B5EF4-FFF2-40B4-BE49-F238E27FC236}">
                <a16:creationId xmlns:a16="http://schemas.microsoft.com/office/drawing/2014/main" id="{688D000C-3CAA-669C-D13F-A85059B0913F}"/>
              </a:ext>
            </a:extLst>
          </p:cNvPr>
          <p:cNvCxnSpPr/>
          <p:nvPr/>
        </p:nvCxnSpPr>
        <p:spPr>
          <a:xfrm>
            <a:off x="11004550" y="4980797"/>
            <a:ext cx="1378194" cy="0"/>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sp>
        <p:nvSpPr>
          <p:cNvPr id="175" name="TextBox 174">
            <a:extLst>
              <a:ext uri="{FF2B5EF4-FFF2-40B4-BE49-F238E27FC236}">
                <a16:creationId xmlns:a16="http://schemas.microsoft.com/office/drawing/2014/main" id="{22ECE028-570D-8261-D0EA-ED35F3C02860}"/>
              </a:ext>
            </a:extLst>
          </p:cNvPr>
          <p:cNvSpPr txBox="1"/>
          <p:nvPr/>
        </p:nvSpPr>
        <p:spPr>
          <a:xfrm>
            <a:off x="-67637" y="1118313"/>
            <a:ext cx="1883357" cy="1200329"/>
          </a:xfrm>
          <a:prstGeom prst="rect">
            <a:avLst/>
          </a:prstGeom>
          <a:noFill/>
        </p:spPr>
        <p:txBody>
          <a:bodyPr wrap="square" rtlCol="0">
            <a:spAutoFit/>
          </a:bodyPr>
          <a:lstStyle/>
          <a:p>
            <a:pPr algn="ctr"/>
            <a:r>
              <a:rPr lang="en-GB" sz="2400" dirty="0">
                <a:latin typeface="Aptos SemiBold" panose="020B0004020202020204" pitchFamily="34" charset="0"/>
              </a:rPr>
              <a:t>Pre relationship history</a:t>
            </a:r>
          </a:p>
        </p:txBody>
      </p:sp>
      <p:sp>
        <p:nvSpPr>
          <p:cNvPr id="179" name="TextBox 178">
            <a:extLst>
              <a:ext uri="{FF2B5EF4-FFF2-40B4-BE49-F238E27FC236}">
                <a16:creationId xmlns:a16="http://schemas.microsoft.com/office/drawing/2014/main" id="{42274A4E-13F3-02FF-4175-227E0175358B}"/>
              </a:ext>
            </a:extLst>
          </p:cNvPr>
          <p:cNvSpPr txBox="1"/>
          <p:nvPr/>
        </p:nvSpPr>
        <p:spPr>
          <a:xfrm>
            <a:off x="1053100" y="1988587"/>
            <a:ext cx="2159374" cy="830997"/>
          </a:xfrm>
          <a:prstGeom prst="rect">
            <a:avLst/>
          </a:prstGeom>
          <a:noFill/>
        </p:spPr>
        <p:txBody>
          <a:bodyPr wrap="square" rtlCol="0">
            <a:spAutoFit/>
          </a:bodyPr>
          <a:lstStyle/>
          <a:p>
            <a:pPr algn="ctr"/>
            <a:r>
              <a:rPr lang="en-GB" sz="2400" dirty="0">
                <a:latin typeface="Aptos SemiBold" panose="020B0004020202020204" pitchFamily="34" charset="0"/>
              </a:rPr>
              <a:t>Early Relationship</a:t>
            </a:r>
          </a:p>
        </p:txBody>
      </p:sp>
      <p:sp>
        <p:nvSpPr>
          <p:cNvPr id="180" name="TextBox 179">
            <a:extLst>
              <a:ext uri="{FF2B5EF4-FFF2-40B4-BE49-F238E27FC236}">
                <a16:creationId xmlns:a16="http://schemas.microsoft.com/office/drawing/2014/main" id="{35FBA6D8-E4A5-401E-571F-E7F98A180631}"/>
              </a:ext>
            </a:extLst>
          </p:cNvPr>
          <p:cNvSpPr txBox="1"/>
          <p:nvPr/>
        </p:nvSpPr>
        <p:spPr>
          <a:xfrm>
            <a:off x="2751807" y="2782844"/>
            <a:ext cx="2586632" cy="461665"/>
          </a:xfrm>
          <a:prstGeom prst="rect">
            <a:avLst/>
          </a:prstGeom>
          <a:noFill/>
        </p:spPr>
        <p:txBody>
          <a:bodyPr wrap="square" rtlCol="0">
            <a:spAutoFit/>
          </a:bodyPr>
          <a:lstStyle/>
          <a:p>
            <a:r>
              <a:rPr lang="en-GB" sz="2400" dirty="0">
                <a:latin typeface="Aptos SemiBold" panose="020B0004020202020204" pitchFamily="34" charset="0"/>
              </a:rPr>
              <a:t>Relationship</a:t>
            </a:r>
          </a:p>
        </p:txBody>
      </p:sp>
      <p:sp>
        <p:nvSpPr>
          <p:cNvPr id="181" name="TextBox 180">
            <a:extLst>
              <a:ext uri="{FF2B5EF4-FFF2-40B4-BE49-F238E27FC236}">
                <a16:creationId xmlns:a16="http://schemas.microsoft.com/office/drawing/2014/main" id="{2DDF9453-25CA-C3B9-9901-F2682CC94055}"/>
              </a:ext>
            </a:extLst>
          </p:cNvPr>
          <p:cNvSpPr txBox="1"/>
          <p:nvPr/>
        </p:nvSpPr>
        <p:spPr>
          <a:xfrm>
            <a:off x="4632886" y="3543454"/>
            <a:ext cx="2776899" cy="461665"/>
          </a:xfrm>
          <a:prstGeom prst="rect">
            <a:avLst/>
          </a:prstGeom>
          <a:noFill/>
        </p:spPr>
        <p:txBody>
          <a:bodyPr wrap="square" rtlCol="0">
            <a:spAutoFit/>
          </a:bodyPr>
          <a:lstStyle/>
          <a:p>
            <a:r>
              <a:rPr lang="en-GB" sz="2400" dirty="0">
                <a:latin typeface="Aptos SemiBold" panose="020B0004020202020204" pitchFamily="34" charset="0"/>
              </a:rPr>
              <a:t>Trigger(s)</a:t>
            </a:r>
          </a:p>
        </p:txBody>
      </p:sp>
      <p:sp>
        <p:nvSpPr>
          <p:cNvPr id="182" name="TextBox 181">
            <a:extLst>
              <a:ext uri="{FF2B5EF4-FFF2-40B4-BE49-F238E27FC236}">
                <a16:creationId xmlns:a16="http://schemas.microsoft.com/office/drawing/2014/main" id="{81C87F05-1D84-F3D1-66DB-69D3A13409F8}"/>
              </a:ext>
            </a:extLst>
          </p:cNvPr>
          <p:cNvSpPr txBox="1"/>
          <p:nvPr/>
        </p:nvSpPr>
        <p:spPr>
          <a:xfrm>
            <a:off x="5994154" y="4253854"/>
            <a:ext cx="3091642" cy="461665"/>
          </a:xfrm>
          <a:prstGeom prst="rect">
            <a:avLst/>
          </a:prstGeom>
          <a:noFill/>
        </p:spPr>
        <p:txBody>
          <a:bodyPr wrap="square" rtlCol="0">
            <a:spAutoFit/>
          </a:bodyPr>
          <a:lstStyle/>
          <a:p>
            <a:r>
              <a:rPr lang="en-GB" sz="2400" dirty="0">
                <a:latin typeface="Aptos SemiBold" panose="020B0004020202020204" pitchFamily="34" charset="0"/>
              </a:rPr>
              <a:t>Escalation</a:t>
            </a:r>
          </a:p>
        </p:txBody>
      </p:sp>
      <p:sp>
        <p:nvSpPr>
          <p:cNvPr id="183" name="TextBox 182">
            <a:extLst>
              <a:ext uri="{FF2B5EF4-FFF2-40B4-BE49-F238E27FC236}">
                <a16:creationId xmlns:a16="http://schemas.microsoft.com/office/drawing/2014/main" id="{9BFE61C7-44E6-8379-EACF-EDAEC2CBB496}"/>
              </a:ext>
            </a:extLst>
          </p:cNvPr>
          <p:cNvSpPr txBox="1"/>
          <p:nvPr/>
        </p:nvSpPr>
        <p:spPr>
          <a:xfrm>
            <a:off x="6858000" y="5041001"/>
            <a:ext cx="3368836" cy="461665"/>
          </a:xfrm>
          <a:prstGeom prst="rect">
            <a:avLst/>
          </a:prstGeom>
          <a:noFill/>
        </p:spPr>
        <p:txBody>
          <a:bodyPr wrap="square" rtlCol="0">
            <a:spAutoFit/>
          </a:bodyPr>
          <a:lstStyle/>
          <a:p>
            <a:r>
              <a:rPr lang="en-GB" sz="2400" dirty="0">
                <a:latin typeface="Aptos SemiBold" panose="020B0004020202020204" pitchFamily="34" charset="0"/>
              </a:rPr>
              <a:t>Change in thinking</a:t>
            </a:r>
          </a:p>
        </p:txBody>
      </p:sp>
      <p:sp>
        <p:nvSpPr>
          <p:cNvPr id="184" name="TextBox 183">
            <a:extLst>
              <a:ext uri="{FF2B5EF4-FFF2-40B4-BE49-F238E27FC236}">
                <a16:creationId xmlns:a16="http://schemas.microsoft.com/office/drawing/2014/main" id="{E6CFBB9D-3523-623E-4BDC-44DE21AA4191}"/>
              </a:ext>
            </a:extLst>
          </p:cNvPr>
          <p:cNvSpPr txBox="1"/>
          <p:nvPr/>
        </p:nvSpPr>
        <p:spPr>
          <a:xfrm>
            <a:off x="9093100" y="5772578"/>
            <a:ext cx="2771753" cy="461665"/>
          </a:xfrm>
          <a:prstGeom prst="rect">
            <a:avLst/>
          </a:prstGeom>
          <a:noFill/>
        </p:spPr>
        <p:txBody>
          <a:bodyPr wrap="square" rtlCol="0">
            <a:spAutoFit/>
          </a:bodyPr>
          <a:lstStyle/>
          <a:p>
            <a:r>
              <a:rPr lang="en-GB" sz="2400" dirty="0">
                <a:latin typeface="Aptos SemiBold" panose="020B0004020202020204" pitchFamily="34" charset="0"/>
              </a:rPr>
              <a:t>Planning</a:t>
            </a:r>
          </a:p>
        </p:txBody>
      </p:sp>
      <p:sp>
        <p:nvSpPr>
          <p:cNvPr id="185" name="TextBox 184">
            <a:extLst>
              <a:ext uri="{FF2B5EF4-FFF2-40B4-BE49-F238E27FC236}">
                <a16:creationId xmlns:a16="http://schemas.microsoft.com/office/drawing/2014/main" id="{B9B732B1-4661-71C4-5692-0A35814F032B}"/>
              </a:ext>
            </a:extLst>
          </p:cNvPr>
          <p:cNvSpPr txBox="1"/>
          <p:nvPr/>
        </p:nvSpPr>
        <p:spPr>
          <a:xfrm>
            <a:off x="10511200" y="6462736"/>
            <a:ext cx="2623762" cy="461665"/>
          </a:xfrm>
          <a:prstGeom prst="rect">
            <a:avLst/>
          </a:prstGeom>
          <a:noFill/>
        </p:spPr>
        <p:txBody>
          <a:bodyPr wrap="square" rtlCol="0">
            <a:spAutoFit/>
          </a:bodyPr>
          <a:lstStyle/>
          <a:p>
            <a:r>
              <a:rPr lang="en-GB" sz="2400" dirty="0">
                <a:latin typeface="Aptos SemiBold" panose="020B0004020202020204" pitchFamily="34" charset="0"/>
              </a:rPr>
              <a:t>Homicide</a:t>
            </a:r>
          </a:p>
        </p:txBody>
      </p:sp>
      <p:sp>
        <p:nvSpPr>
          <p:cNvPr id="186" name="TextBox 185">
            <a:extLst>
              <a:ext uri="{FF2B5EF4-FFF2-40B4-BE49-F238E27FC236}">
                <a16:creationId xmlns:a16="http://schemas.microsoft.com/office/drawing/2014/main" id="{D832D6B0-7E5D-5A0F-B5D4-3F469EEF55BA}"/>
              </a:ext>
            </a:extLst>
          </p:cNvPr>
          <p:cNvSpPr txBox="1"/>
          <p:nvPr/>
        </p:nvSpPr>
        <p:spPr>
          <a:xfrm>
            <a:off x="5868124" y="106351"/>
            <a:ext cx="3517900" cy="646331"/>
          </a:xfrm>
          <a:prstGeom prst="rect">
            <a:avLst/>
          </a:prstGeom>
          <a:noFill/>
        </p:spPr>
        <p:txBody>
          <a:bodyPr wrap="square" rtlCol="0">
            <a:spAutoFit/>
          </a:bodyPr>
          <a:lstStyle/>
          <a:p>
            <a:r>
              <a:rPr lang="en-GB" sz="2000" dirty="0">
                <a:latin typeface="Aptos SemiBold" panose="020B0004020202020204" pitchFamily="34" charset="0"/>
              </a:rPr>
              <a:t>Dr Jane Monckton Smith</a:t>
            </a:r>
          </a:p>
          <a:p>
            <a:endParaRPr lang="en-GB" sz="1600" dirty="0"/>
          </a:p>
        </p:txBody>
      </p:sp>
      <p:sp>
        <p:nvSpPr>
          <p:cNvPr id="187" name="TextBox 186">
            <a:extLst>
              <a:ext uri="{FF2B5EF4-FFF2-40B4-BE49-F238E27FC236}">
                <a16:creationId xmlns:a16="http://schemas.microsoft.com/office/drawing/2014/main" id="{BA89235A-45BB-008B-A9B7-DB457F72594D}"/>
              </a:ext>
            </a:extLst>
          </p:cNvPr>
          <p:cNvSpPr txBox="1"/>
          <p:nvPr/>
        </p:nvSpPr>
        <p:spPr>
          <a:xfrm>
            <a:off x="6562140" y="752422"/>
            <a:ext cx="6350000" cy="523220"/>
          </a:xfrm>
          <a:prstGeom prst="rect">
            <a:avLst/>
          </a:prstGeom>
          <a:noFill/>
        </p:spPr>
        <p:txBody>
          <a:bodyPr wrap="square" rtlCol="0">
            <a:spAutoFit/>
          </a:bodyPr>
          <a:lstStyle/>
          <a:p>
            <a:r>
              <a:rPr lang="en-GB" sz="2800" dirty="0">
                <a:latin typeface="Aptos ExtraBold" panose="020B0004020202020204" pitchFamily="34" charset="0"/>
              </a:rPr>
              <a:t>8 STAGE </a:t>
            </a:r>
            <a:r>
              <a:rPr lang="en-GB" sz="2800" dirty="0">
                <a:solidFill>
                  <a:srgbClr val="C00000"/>
                </a:solidFill>
                <a:latin typeface="Aptos ExtraBold" panose="020B0004020202020204" pitchFamily="34" charset="0"/>
              </a:rPr>
              <a:t>HOMICIDE</a:t>
            </a:r>
            <a:r>
              <a:rPr lang="en-GB" sz="2800" dirty="0">
                <a:latin typeface="Aptos ExtraBold" panose="020B0004020202020204" pitchFamily="34" charset="0"/>
              </a:rPr>
              <a:t> TIMELINE</a:t>
            </a:r>
          </a:p>
        </p:txBody>
      </p:sp>
    </p:spTree>
    <p:extLst>
      <p:ext uri="{BB962C8B-B14F-4D97-AF65-F5344CB8AC3E}">
        <p14:creationId xmlns:p14="http://schemas.microsoft.com/office/powerpoint/2010/main" val="18916368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CDF43535-7FB1-CF7E-FA8E-A81A886FCFD1}"/>
              </a:ext>
            </a:extLst>
          </p:cNvPr>
          <p:cNvSpPr txBox="1"/>
          <p:nvPr/>
        </p:nvSpPr>
        <p:spPr>
          <a:xfrm>
            <a:off x="8410074" y="2316238"/>
            <a:ext cx="3166823" cy="3416320"/>
          </a:xfrm>
          <a:prstGeom prst="rect">
            <a:avLst/>
          </a:prstGeom>
          <a:noFill/>
        </p:spPr>
        <p:txBody>
          <a:bodyPr wrap="square" rtlCol="0">
            <a:spAutoFit/>
          </a:bodyPr>
          <a:lstStyle/>
          <a:p>
            <a:r>
              <a:rPr lang="en-GB" sz="2400" dirty="0">
                <a:solidFill>
                  <a:srgbClr val="E95F5C"/>
                </a:solidFill>
                <a:latin typeface="Aptos" panose="020B0004020202020204" pitchFamily="34" charset="0"/>
              </a:rPr>
              <a:t>In 2022 the National Stalking Consortium </a:t>
            </a:r>
            <a:r>
              <a:rPr lang="en-GB" sz="2400" i="0" dirty="0">
                <a:solidFill>
                  <a:srgbClr val="E95F5C"/>
                </a:solidFill>
                <a:effectLst/>
                <a:latin typeface="Aptos" panose="020B0004020202020204" pitchFamily="34" charset="0"/>
              </a:rPr>
              <a:t>launched a </a:t>
            </a:r>
            <a:r>
              <a:rPr lang="en-GB" sz="2400" b="1" i="0" dirty="0">
                <a:solidFill>
                  <a:srgbClr val="FCC14B"/>
                </a:solidFill>
                <a:effectLst/>
                <a:latin typeface="Aptos" panose="020B0004020202020204" pitchFamily="34" charset="0"/>
              </a:rPr>
              <a:t>super-complaint</a:t>
            </a:r>
            <a:r>
              <a:rPr lang="en-GB" sz="2400" b="1" i="0" dirty="0">
                <a:solidFill>
                  <a:srgbClr val="E95F5C"/>
                </a:solidFill>
                <a:effectLst/>
                <a:latin typeface="Aptos" panose="020B0004020202020204" pitchFamily="34" charset="0"/>
              </a:rPr>
              <a:t> </a:t>
            </a:r>
            <a:r>
              <a:rPr lang="en-GB" sz="2400" i="0" dirty="0">
                <a:solidFill>
                  <a:srgbClr val="E95F5C"/>
                </a:solidFill>
                <a:effectLst/>
                <a:latin typeface="Aptos" panose="020B0004020202020204" pitchFamily="34" charset="0"/>
              </a:rPr>
              <a:t>against the police finding </a:t>
            </a:r>
            <a:r>
              <a:rPr lang="en-GB" sz="2400" b="1" i="0" dirty="0">
                <a:solidFill>
                  <a:srgbClr val="32997E"/>
                </a:solidFill>
                <a:effectLst/>
                <a:latin typeface="Aptos" panose="020B0004020202020204" pitchFamily="34" charset="0"/>
              </a:rPr>
              <a:t>systemic issues </a:t>
            </a:r>
            <a:r>
              <a:rPr lang="en-GB" sz="2400" i="0" dirty="0">
                <a:solidFill>
                  <a:srgbClr val="E95F5C"/>
                </a:solidFill>
                <a:effectLst/>
                <a:latin typeface="Aptos" panose="020B0004020202020204" pitchFamily="34" charset="0"/>
              </a:rPr>
              <a:t>in the response to stalking across England and Wales.</a:t>
            </a:r>
          </a:p>
        </p:txBody>
      </p:sp>
      <p:pic>
        <p:nvPicPr>
          <p:cNvPr id="5" name="Picture 4" descr="A phone with a telephone attached to it&#10;&#10;Description automatically generated">
            <a:extLst>
              <a:ext uri="{FF2B5EF4-FFF2-40B4-BE49-F238E27FC236}">
                <a16:creationId xmlns:a16="http://schemas.microsoft.com/office/drawing/2014/main" id="{D5B43AD2-F9F4-5BC6-871C-C8C906525A3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7764380" cy="7764380"/>
          </a:xfrm>
          <a:prstGeom prst="rect">
            <a:avLst/>
          </a:prstGeom>
        </p:spPr>
      </p:pic>
      <p:sp>
        <p:nvSpPr>
          <p:cNvPr id="10" name="Rectangle 9">
            <a:extLst>
              <a:ext uri="{FF2B5EF4-FFF2-40B4-BE49-F238E27FC236}">
                <a16:creationId xmlns:a16="http://schemas.microsoft.com/office/drawing/2014/main" id="{C4306DB6-B000-3E85-954B-786F786FFADA}"/>
              </a:ext>
            </a:extLst>
          </p:cNvPr>
          <p:cNvSpPr/>
          <p:nvPr/>
        </p:nvSpPr>
        <p:spPr>
          <a:xfrm>
            <a:off x="2045368" y="493295"/>
            <a:ext cx="3705727" cy="854242"/>
          </a:xfrm>
          <a:prstGeom prst="rect">
            <a:avLst/>
          </a:prstGeom>
          <a:solidFill>
            <a:srgbClr val="FFFEF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2F5B9057-375A-9EFB-67FA-CB74D5CB05BE}"/>
              </a:ext>
            </a:extLst>
          </p:cNvPr>
          <p:cNvSpPr/>
          <p:nvPr/>
        </p:nvSpPr>
        <p:spPr>
          <a:xfrm>
            <a:off x="561623" y="493295"/>
            <a:ext cx="11217293" cy="707886"/>
          </a:xfrm>
          <a:prstGeom prst="rect">
            <a:avLst/>
          </a:prstGeom>
          <a:noFill/>
          <a:ln>
            <a:noFill/>
          </a:ln>
        </p:spPr>
        <p:txBody>
          <a:bodyPr wrap="square" lIns="91440" tIns="45720" rIns="91440" bIns="45720">
            <a:spAutoFit/>
          </a:bodyPr>
          <a:lstStyle/>
          <a:p>
            <a:pPr algn="ctr"/>
            <a:r>
              <a:rPr lang="en-US" sz="4000" b="1" dirty="0">
                <a:ln w="12700">
                  <a:noFill/>
                  <a:prstDash val="solid"/>
                </a:ln>
                <a:solidFill>
                  <a:srgbClr val="265161"/>
                </a:solidFill>
                <a:latin typeface="Aharoni" panose="02010803020104030203" pitchFamily="2" charset="-79"/>
                <a:cs typeface="Aharoni" panose="02010803020104030203" pitchFamily="2" charset="-79"/>
              </a:rPr>
              <a:t>STALKING SUPER COMPLAINT</a:t>
            </a:r>
            <a:endParaRPr lang="en-US" sz="4000" b="1" cap="none" spc="0" dirty="0">
              <a:ln w="12700">
                <a:noFill/>
                <a:prstDash val="solid"/>
              </a:ln>
              <a:solidFill>
                <a:srgbClr val="265161"/>
              </a:solidFill>
              <a:latin typeface="Aharoni" panose="02010803020104030203" pitchFamily="2" charset="-79"/>
              <a:cs typeface="Aharoni" panose="02010803020104030203" pitchFamily="2" charset="-79"/>
            </a:endParaRPr>
          </a:p>
        </p:txBody>
      </p:sp>
      <p:pic>
        <p:nvPicPr>
          <p:cNvPr id="12" name="Picture 11">
            <a:extLst>
              <a:ext uri="{FF2B5EF4-FFF2-40B4-BE49-F238E27FC236}">
                <a16:creationId xmlns:a16="http://schemas.microsoft.com/office/drawing/2014/main" id="{1CBABC13-6960-7CF8-98FF-26DAFF015878}"/>
              </a:ext>
            </a:extLst>
          </p:cNvPr>
          <p:cNvPicPr>
            <a:picLocks noChangeAspect="1"/>
          </p:cNvPicPr>
          <p:nvPr/>
        </p:nvPicPr>
        <p:blipFill>
          <a:blip r:embed="rId4"/>
          <a:stretch>
            <a:fillRect/>
          </a:stretch>
        </p:blipFill>
        <p:spPr>
          <a:xfrm>
            <a:off x="9809748" y="627712"/>
            <a:ext cx="1047750" cy="723900"/>
          </a:xfrm>
          <a:prstGeom prst="rect">
            <a:avLst/>
          </a:prstGeom>
        </p:spPr>
      </p:pic>
      <p:pic>
        <p:nvPicPr>
          <p:cNvPr id="14" name="Picture 13">
            <a:extLst>
              <a:ext uri="{FF2B5EF4-FFF2-40B4-BE49-F238E27FC236}">
                <a16:creationId xmlns:a16="http://schemas.microsoft.com/office/drawing/2014/main" id="{674FFB7C-8B81-CA2E-61F1-CB194DAF6392}"/>
              </a:ext>
            </a:extLst>
          </p:cNvPr>
          <p:cNvPicPr>
            <a:picLocks noChangeAspect="1"/>
          </p:cNvPicPr>
          <p:nvPr/>
        </p:nvPicPr>
        <p:blipFill>
          <a:blip r:embed="rId4"/>
          <a:stretch>
            <a:fillRect/>
          </a:stretch>
        </p:blipFill>
        <p:spPr>
          <a:xfrm>
            <a:off x="11053022" y="1592338"/>
            <a:ext cx="1047750" cy="723900"/>
          </a:xfrm>
          <a:prstGeom prst="rect">
            <a:avLst/>
          </a:prstGeom>
        </p:spPr>
      </p:pic>
      <p:pic>
        <p:nvPicPr>
          <p:cNvPr id="18" name="Picture 17">
            <a:extLst>
              <a:ext uri="{FF2B5EF4-FFF2-40B4-BE49-F238E27FC236}">
                <a16:creationId xmlns:a16="http://schemas.microsoft.com/office/drawing/2014/main" id="{5A251A19-191F-B9CA-710E-DAF6CCFB8ED1}"/>
              </a:ext>
            </a:extLst>
          </p:cNvPr>
          <p:cNvPicPr>
            <a:picLocks noChangeAspect="1"/>
          </p:cNvPicPr>
          <p:nvPr/>
        </p:nvPicPr>
        <p:blipFill>
          <a:blip r:embed="rId4"/>
          <a:stretch>
            <a:fillRect/>
          </a:stretch>
        </p:blipFill>
        <p:spPr>
          <a:xfrm>
            <a:off x="1521493" y="819215"/>
            <a:ext cx="1047750" cy="723900"/>
          </a:xfrm>
          <a:prstGeom prst="rect">
            <a:avLst/>
          </a:prstGeom>
        </p:spPr>
      </p:pic>
    </p:spTree>
    <p:extLst>
      <p:ext uri="{BB962C8B-B14F-4D97-AF65-F5344CB8AC3E}">
        <p14:creationId xmlns:p14="http://schemas.microsoft.com/office/powerpoint/2010/main" val="33198455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Oval 30">
            <a:extLst>
              <a:ext uri="{FF2B5EF4-FFF2-40B4-BE49-F238E27FC236}">
                <a16:creationId xmlns:a16="http://schemas.microsoft.com/office/drawing/2014/main" id="{1C3548BD-B85F-03BA-90F9-09F9C7D557EC}"/>
              </a:ext>
            </a:extLst>
          </p:cNvPr>
          <p:cNvSpPr/>
          <p:nvPr/>
        </p:nvSpPr>
        <p:spPr>
          <a:xfrm>
            <a:off x="-2003427" y="2644775"/>
            <a:ext cx="5184000" cy="5184000"/>
          </a:xfrm>
          <a:prstGeom prst="ellipse">
            <a:avLst/>
          </a:prstGeom>
          <a:solidFill>
            <a:schemeClr val="bg1"/>
          </a:solidFill>
          <a:ln w="57150">
            <a:solidFill>
              <a:srgbClr val="1D4179"/>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Oval 31">
            <a:extLst>
              <a:ext uri="{FF2B5EF4-FFF2-40B4-BE49-F238E27FC236}">
                <a16:creationId xmlns:a16="http://schemas.microsoft.com/office/drawing/2014/main" id="{67784F65-AB68-3BF6-EFBA-5F9F7F64F30C}"/>
              </a:ext>
            </a:extLst>
          </p:cNvPr>
          <p:cNvSpPr/>
          <p:nvPr/>
        </p:nvSpPr>
        <p:spPr>
          <a:xfrm>
            <a:off x="-2291427" y="2356775"/>
            <a:ext cx="5760000" cy="5760000"/>
          </a:xfrm>
          <a:prstGeom prst="ellipse">
            <a:avLst/>
          </a:prstGeom>
          <a:noFill/>
          <a:ln w="76200">
            <a:solidFill>
              <a:srgbClr val="EC2227"/>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3" name="Graphic 32">
            <a:extLst>
              <a:ext uri="{FF2B5EF4-FFF2-40B4-BE49-F238E27FC236}">
                <a16:creationId xmlns:a16="http://schemas.microsoft.com/office/drawing/2014/main" id="{BF8C3F1C-7228-FA56-B10F-640CE6810DF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21181" y="3764920"/>
            <a:ext cx="2640937" cy="1665822"/>
          </a:xfrm>
          <a:prstGeom prst="rect">
            <a:avLst/>
          </a:prstGeom>
        </p:spPr>
      </p:pic>
      <p:sp>
        <p:nvSpPr>
          <p:cNvPr id="34" name="Rectangle: Rounded Corners 33">
            <a:extLst>
              <a:ext uri="{FF2B5EF4-FFF2-40B4-BE49-F238E27FC236}">
                <a16:creationId xmlns:a16="http://schemas.microsoft.com/office/drawing/2014/main" id="{A362E9AE-5CF7-9BCD-62DB-EC8FCEDC25D4}"/>
              </a:ext>
            </a:extLst>
          </p:cNvPr>
          <p:cNvSpPr/>
          <p:nvPr/>
        </p:nvSpPr>
        <p:spPr>
          <a:xfrm>
            <a:off x="4152900" y="266701"/>
            <a:ext cx="7759700" cy="1558924"/>
          </a:xfrm>
          <a:prstGeom prst="roundRect">
            <a:avLst>
              <a:gd name="adj" fmla="val 50000"/>
            </a:avLst>
          </a:prstGeom>
          <a:noFill/>
          <a:ln w="57150">
            <a:solidFill>
              <a:srgbClr val="CB1140"/>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6" name="Picture 35" descr="A person pointing at a graph on a board&#10;&#10;Description automatically generated">
            <a:extLst>
              <a:ext uri="{FF2B5EF4-FFF2-40B4-BE49-F238E27FC236}">
                <a16:creationId xmlns:a16="http://schemas.microsoft.com/office/drawing/2014/main" id="{8EDA1444-FF0D-F377-BC6C-C15E85B7BD2E}"/>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840752" y="441325"/>
            <a:ext cx="1206500" cy="1206500"/>
          </a:xfrm>
          <a:prstGeom prst="rect">
            <a:avLst/>
          </a:prstGeom>
        </p:spPr>
      </p:pic>
      <p:sp>
        <p:nvSpPr>
          <p:cNvPr id="37" name="TextBox 36">
            <a:extLst>
              <a:ext uri="{FF2B5EF4-FFF2-40B4-BE49-F238E27FC236}">
                <a16:creationId xmlns:a16="http://schemas.microsoft.com/office/drawing/2014/main" id="{8DE545E1-C1F3-B5C6-8DD8-3AF1200EC3AC}"/>
              </a:ext>
            </a:extLst>
          </p:cNvPr>
          <p:cNvSpPr txBox="1"/>
          <p:nvPr/>
        </p:nvSpPr>
        <p:spPr>
          <a:xfrm>
            <a:off x="6457951" y="302866"/>
            <a:ext cx="4394200" cy="584775"/>
          </a:xfrm>
          <a:prstGeom prst="rect">
            <a:avLst/>
          </a:prstGeom>
          <a:noFill/>
        </p:spPr>
        <p:txBody>
          <a:bodyPr wrap="square" rtlCol="0">
            <a:spAutoFit/>
          </a:bodyPr>
          <a:lstStyle/>
          <a:p>
            <a:r>
              <a:rPr lang="en-GB" sz="3200" dirty="0">
                <a:solidFill>
                  <a:srgbClr val="002060"/>
                </a:solidFill>
                <a:latin typeface="Arial Nova" panose="020B0504020202020204" pitchFamily="34" charset="0"/>
              </a:rPr>
              <a:t>Knowledge Gaps</a:t>
            </a:r>
          </a:p>
        </p:txBody>
      </p:sp>
      <p:sp>
        <p:nvSpPr>
          <p:cNvPr id="38" name="TextBox 37">
            <a:extLst>
              <a:ext uri="{FF2B5EF4-FFF2-40B4-BE49-F238E27FC236}">
                <a16:creationId xmlns:a16="http://schemas.microsoft.com/office/drawing/2014/main" id="{FE9F65A4-59C2-0239-D285-9EDC1680F748}"/>
              </a:ext>
            </a:extLst>
          </p:cNvPr>
          <p:cNvSpPr txBox="1"/>
          <p:nvPr/>
        </p:nvSpPr>
        <p:spPr>
          <a:xfrm>
            <a:off x="6286501" y="851496"/>
            <a:ext cx="4737100" cy="923330"/>
          </a:xfrm>
          <a:prstGeom prst="rect">
            <a:avLst/>
          </a:prstGeom>
          <a:noFill/>
        </p:spPr>
        <p:txBody>
          <a:bodyPr wrap="square" rtlCol="0">
            <a:spAutoFit/>
          </a:bodyPr>
          <a:lstStyle/>
          <a:p>
            <a:r>
              <a:rPr lang="en-GB" dirty="0">
                <a:solidFill>
                  <a:srgbClr val="002060"/>
                </a:solidFill>
                <a:latin typeface="Arial Nova Light" panose="020B0304020202020204" pitchFamily="34" charset="0"/>
              </a:rPr>
              <a:t>Police sometimes lack specific training on recognizing and responding to stalking cases, leading to inadequate support for victims</a:t>
            </a:r>
          </a:p>
        </p:txBody>
      </p:sp>
      <p:sp>
        <p:nvSpPr>
          <p:cNvPr id="40" name="Rectangle: Rounded Corners 39">
            <a:extLst>
              <a:ext uri="{FF2B5EF4-FFF2-40B4-BE49-F238E27FC236}">
                <a16:creationId xmlns:a16="http://schemas.microsoft.com/office/drawing/2014/main" id="{BF15B40E-F56B-58E1-3FD7-5897CFBEC212}"/>
              </a:ext>
            </a:extLst>
          </p:cNvPr>
          <p:cNvSpPr/>
          <p:nvPr/>
        </p:nvSpPr>
        <p:spPr>
          <a:xfrm>
            <a:off x="4152900" y="1947515"/>
            <a:ext cx="7759700" cy="1558924"/>
          </a:xfrm>
          <a:prstGeom prst="roundRect">
            <a:avLst>
              <a:gd name="adj" fmla="val 50000"/>
            </a:avLst>
          </a:prstGeom>
          <a:noFill/>
          <a:ln w="57150">
            <a:solidFill>
              <a:srgbClr val="C00000"/>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2" name="Picture 41" descr="A blue and yellow chat bubbles&#10;&#10;Description automatically generated">
            <a:extLst>
              <a:ext uri="{FF2B5EF4-FFF2-40B4-BE49-F238E27FC236}">
                <a16:creationId xmlns:a16="http://schemas.microsoft.com/office/drawing/2014/main" id="{7D09BDE6-3569-1A37-E162-3ED3A9A035CB}"/>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841002" y="2123085"/>
            <a:ext cx="1206000" cy="1206000"/>
          </a:xfrm>
          <a:prstGeom prst="rect">
            <a:avLst/>
          </a:prstGeom>
        </p:spPr>
      </p:pic>
      <p:sp>
        <p:nvSpPr>
          <p:cNvPr id="43" name="TextBox 42">
            <a:extLst>
              <a:ext uri="{FF2B5EF4-FFF2-40B4-BE49-F238E27FC236}">
                <a16:creationId xmlns:a16="http://schemas.microsoft.com/office/drawing/2014/main" id="{F8987553-9405-ADB8-307A-905E6126BA62}"/>
              </a:ext>
            </a:extLst>
          </p:cNvPr>
          <p:cNvSpPr txBox="1"/>
          <p:nvPr/>
        </p:nvSpPr>
        <p:spPr>
          <a:xfrm>
            <a:off x="6457951" y="1992394"/>
            <a:ext cx="4394200" cy="584775"/>
          </a:xfrm>
          <a:prstGeom prst="rect">
            <a:avLst/>
          </a:prstGeom>
          <a:noFill/>
        </p:spPr>
        <p:txBody>
          <a:bodyPr wrap="square" rtlCol="0">
            <a:spAutoFit/>
          </a:bodyPr>
          <a:lstStyle/>
          <a:p>
            <a:r>
              <a:rPr lang="en-GB" sz="3200" dirty="0">
                <a:solidFill>
                  <a:srgbClr val="002060"/>
                </a:solidFill>
                <a:latin typeface="Arial Nova" panose="020B0504020202020204" pitchFamily="34" charset="0"/>
              </a:rPr>
              <a:t>Victim Blaming</a:t>
            </a:r>
          </a:p>
        </p:txBody>
      </p:sp>
      <p:sp>
        <p:nvSpPr>
          <p:cNvPr id="44" name="TextBox 43">
            <a:extLst>
              <a:ext uri="{FF2B5EF4-FFF2-40B4-BE49-F238E27FC236}">
                <a16:creationId xmlns:a16="http://schemas.microsoft.com/office/drawing/2014/main" id="{83ED65E2-3E2C-44DA-B5F3-5DC298A4FEA5}"/>
              </a:ext>
            </a:extLst>
          </p:cNvPr>
          <p:cNvSpPr txBox="1"/>
          <p:nvPr/>
        </p:nvSpPr>
        <p:spPr>
          <a:xfrm>
            <a:off x="6286501" y="2493831"/>
            <a:ext cx="4737100" cy="923330"/>
          </a:xfrm>
          <a:prstGeom prst="rect">
            <a:avLst/>
          </a:prstGeom>
          <a:noFill/>
        </p:spPr>
        <p:txBody>
          <a:bodyPr wrap="square" rtlCol="0">
            <a:spAutoFit/>
          </a:bodyPr>
          <a:lstStyle/>
          <a:p>
            <a:r>
              <a:rPr lang="en-GB" dirty="0">
                <a:solidFill>
                  <a:srgbClr val="002060"/>
                </a:solidFill>
                <a:latin typeface="Arial Nova Light" panose="020B0304020202020204" pitchFamily="34" charset="0"/>
              </a:rPr>
              <a:t>Some victims report feeling blamed for the stalking behaviour, which can discourage them from seeking help.</a:t>
            </a:r>
          </a:p>
        </p:txBody>
      </p:sp>
      <p:sp>
        <p:nvSpPr>
          <p:cNvPr id="45" name="Rectangle: Rounded Corners 44">
            <a:extLst>
              <a:ext uri="{FF2B5EF4-FFF2-40B4-BE49-F238E27FC236}">
                <a16:creationId xmlns:a16="http://schemas.microsoft.com/office/drawing/2014/main" id="{60428ED6-92D3-BF2F-C76C-F4C8CC66730A}"/>
              </a:ext>
            </a:extLst>
          </p:cNvPr>
          <p:cNvSpPr/>
          <p:nvPr/>
        </p:nvSpPr>
        <p:spPr>
          <a:xfrm>
            <a:off x="4152900" y="3628329"/>
            <a:ext cx="7759700" cy="1558924"/>
          </a:xfrm>
          <a:prstGeom prst="roundRect">
            <a:avLst>
              <a:gd name="adj" fmla="val 50000"/>
            </a:avLst>
          </a:prstGeom>
          <a:noFill/>
          <a:ln w="57150">
            <a:solidFill>
              <a:srgbClr val="C00000"/>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7" name="Picture 46" descr="A sign with a check mark and x mark&#10;&#10;Description automatically generated">
            <a:extLst>
              <a:ext uri="{FF2B5EF4-FFF2-40B4-BE49-F238E27FC236}">
                <a16:creationId xmlns:a16="http://schemas.microsoft.com/office/drawing/2014/main" id="{DA13E10D-1F75-D5CD-49CC-FBC6C994C8C4}"/>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841002" y="3804345"/>
            <a:ext cx="1206000" cy="1206000"/>
          </a:xfrm>
          <a:prstGeom prst="rect">
            <a:avLst/>
          </a:prstGeom>
        </p:spPr>
      </p:pic>
      <p:sp>
        <p:nvSpPr>
          <p:cNvPr id="48" name="TextBox 47">
            <a:extLst>
              <a:ext uri="{FF2B5EF4-FFF2-40B4-BE49-F238E27FC236}">
                <a16:creationId xmlns:a16="http://schemas.microsoft.com/office/drawing/2014/main" id="{C7D7CC2D-79A2-569E-478E-B11ADEBCD44B}"/>
              </a:ext>
            </a:extLst>
          </p:cNvPr>
          <p:cNvSpPr txBox="1"/>
          <p:nvPr/>
        </p:nvSpPr>
        <p:spPr>
          <a:xfrm>
            <a:off x="6457951" y="3708587"/>
            <a:ext cx="4394200" cy="584775"/>
          </a:xfrm>
          <a:prstGeom prst="rect">
            <a:avLst/>
          </a:prstGeom>
          <a:noFill/>
        </p:spPr>
        <p:txBody>
          <a:bodyPr wrap="square" rtlCol="0">
            <a:spAutoFit/>
          </a:bodyPr>
          <a:lstStyle/>
          <a:p>
            <a:r>
              <a:rPr lang="en-GB" sz="3200" dirty="0">
                <a:solidFill>
                  <a:srgbClr val="002060"/>
                </a:solidFill>
                <a:latin typeface="Arial Nova" panose="020B0504020202020204" pitchFamily="34" charset="0"/>
              </a:rPr>
              <a:t>Misclassification	</a:t>
            </a:r>
          </a:p>
        </p:txBody>
      </p:sp>
      <p:sp>
        <p:nvSpPr>
          <p:cNvPr id="49" name="TextBox 48">
            <a:extLst>
              <a:ext uri="{FF2B5EF4-FFF2-40B4-BE49-F238E27FC236}">
                <a16:creationId xmlns:a16="http://schemas.microsoft.com/office/drawing/2014/main" id="{FA9E7203-A0C2-E469-A9BF-80621B8E67B6}"/>
              </a:ext>
            </a:extLst>
          </p:cNvPr>
          <p:cNvSpPr txBox="1"/>
          <p:nvPr/>
        </p:nvSpPr>
        <p:spPr>
          <a:xfrm>
            <a:off x="6286501" y="4136166"/>
            <a:ext cx="4737100" cy="923330"/>
          </a:xfrm>
          <a:prstGeom prst="rect">
            <a:avLst/>
          </a:prstGeom>
          <a:noFill/>
        </p:spPr>
        <p:txBody>
          <a:bodyPr wrap="square" rtlCol="0">
            <a:spAutoFit/>
          </a:bodyPr>
          <a:lstStyle/>
          <a:p>
            <a:r>
              <a:rPr lang="en-GB" dirty="0">
                <a:solidFill>
                  <a:srgbClr val="002060"/>
                </a:solidFill>
                <a:latin typeface="Arial Nova Light" panose="020B0304020202020204" pitchFamily="34" charset="0"/>
              </a:rPr>
              <a:t>Stalking behaviours can be misclassified as less serious offenses, which can result in victims not receiving appropriate protections.</a:t>
            </a:r>
          </a:p>
        </p:txBody>
      </p:sp>
      <p:sp>
        <p:nvSpPr>
          <p:cNvPr id="50" name="Rectangle: Rounded Corners 49">
            <a:extLst>
              <a:ext uri="{FF2B5EF4-FFF2-40B4-BE49-F238E27FC236}">
                <a16:creationId xmlns:a16="http://schemas.microsoft.com/office/drawing/2014/main" id="{D9248ED6-0B81-9EBA-01A3-30004485E823}"/>
              </a:ext>
            </a:extLst>
          </p:cNvPr>
          <p:cNvSpPr/>
          <p:nvPr/>
        </p:nvSpPr>
        <p:spPr>
          <a:xfrm>
            <a:off x="4152900" y="5309143"/>
            <a:ext cx="7759700" cy="1558924"/>
          </a:xfrm>
          <a:prstGeom prst="roundRect">
            <a:avLst>
              <a:gd name="adj" fmla="val 50000"/>
            </a:avLst>
          </a:prstGeom>
          <a:noFill/>
          <a:ln w="57150">
            <a:solidFill>
              <a:srgbClr val="C00000"/>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1" name="TextBox 50">
            <a:extLst>
              <a:ext uri="{FF2B5EF4-FFF2-40B4-BE49-F238E27FC236}">
                <a16:creationId xmlns:a16="http://schemas.microsoft.com/office/drawing/2014/main" id="{759387B9-36B2-A3EC-2BD3-EDDFE0B3917E}"/>
              </a:ext>
            </a:extLst>
          </p:cNvPr>
          <p:cNvSpPr txBox="1"/>
          <p:nvPr/>
        </p:nvSpPr>
        <p:spPr>
          <a:xfrm>
            <a:off x="6286501" y="5789628"/>
            <a:ext cx="4565650" cy="1200329"/>
          </a:xfrm>
          <a:prstGeom prst="rect">
            <a:avLst/>
          </a:prstGeom>
          <a:noFill/>
        </p:spPr>
        <p:txBody>
          <a:bodyPr wrap="square" rtlCol="0">
            <a:spAutoFit/>
          </a:bodyPr>
          <a:lstStyle/>
          <a:p>
            <a:r>
              <a:rPr lang="en-GB" dirty="0">
                <a:solidFill>
                  <a:srgbClr val="002060"/>
                </a:solidFill>
                <a:latin typeface="Arial Nova Light" panose="020B0304020202020204" pitchFamily="34" charset="0"/>
              </a:rPr>
              <a:t>There is often a lack of access integrated support services for victims, which can be critical for their safety and well-being</a:t>
            </a:r>
          </a:p>
          <a:p>
            <a:endParaRPr lang="en-GB" dirty="0"/>
          </a:p>
        </p:txBody>
      </p:sp>
      <p:sp>
        <p:nvSpPr>
          <p:cNvPr id="52" name="TextBox 51">
            <a:extLst>
              <a:ext uri="{FF2B5EF4-FFF2-40B4-BE49-F238E27FC236}">
                <a16:creationId xmlns:a16="http://schemas.microsoft.com/office/drawing/2014/main" id="{FE4CF955-CB34-D6DF-03AA-8477915BD27B}"/>
              </a:ext>
            </a:extLst>
          </p:cNvPr>
          <p:cNvSpPr txBox="1"/>
          <p:nvPr/>
        </p:nvSpPr>
        <p:spPr>
          <a:xfrm>
            <a:off x="6457951" y="5259849"/>
            <a:ext cx="4394200" cy="584775"/>
          </a:xfrm>
          <a:prstGeom prst="rect">
            <a:avLst/>
          </a:prstGeom>
          <a:noFill/>
        </p:spPr>
        <p:txBody>
          <a:bodyPr wrap="square" rtlCol="0">
            <a:spAutoFit/>
          </a:bodyPr>
          <a:lstStyle/>
          <a:p>
            <a:r>
              <a:rPr lang="en-GB" sz="3200" dirty="0">
                <a:solidFill>
                  <a:srgbClr val="002060"/>
                </a:solidFill>
                <a:latin typeface="Arial Nova" panose="020B0504020202020204" pitchFamily="34" charset="0"/>
              </a:rPr>
              <a:t>Support Services	</a:t>
            </a:r>
          </a:p>
        </p:txBody>
      </p:sp>
      <p:pic>
        <p:nvPicPr>
          <p:cNvPr id="54" name="Picture 53" descr="A person with question marks&#10;&#10;Description automatically generated">
            <a:extLst>
              <a:ext uri="{FF2B5EF4-FFF2-40B4-BE49-F238E27FC236}">
                <a16:creationId xmlns:a16="http://schemas.microsoft.com/office/drawing/2014/main" id="{2CABC4CA-DE93-23D0-42F2-7453432C4334}"/>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4841002" y="5485605"/>
            <a:ext cx="1206000" cy="1206000"/>
          </a:xfrm>
          <a:prstGeom prst="rect">
            <a:avLst/>
          </a:prstGeom>
        </p:spPr>
      </p:pic>
      <p:cxnSp>
        <p:nvCxnSpPr>
          <p:cNvPr id="56" name="Straight Connector 55">
            <a:extLst>
              <a:ext uri="{FF2B5EF4-FFF2-40B4-BE49-F238E27FC236}">
                <a16:creationId xmlns:a16="http://schemas.microsoft.com/office/drawing/2014/main" id="{1E496604-A047-3F06-A82C-37F8C30AA017}"/>
              </a:ext>
            </a:extLst>
          </p:cNvPr>
          <p:cNvCxnSpPr>
            <a:cxnSpLocks/>
            <a:endCxn id="34" idx="1"/>
          </p:cNvCxnSpPr>
          <p:nvPr/>
        </p:nvCxnSpPr>
        <p:spPr>
          <a:xfrm flipV="1">
            <a:off x="2019300" y="1046163"/>
            <a:ext cx="2133600" cy="1679922"/>
          </a:xfrm>
          <a:prstGeom prst="line">
            <a:avLst/>
          </a:prstGeom>
          <a:ln w="38100">
            <a:solidFill>
              <a:srgbClr val="EC2227"/>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B58B0AE5-AE4A-4F16-7F05-E9C3BEB87FEE}"/>
              </a:ext>
            </a:extLst>
          </p:cNvPr>
          <p:cNvCxnSpPr>
            <a:cxnSpLocks/>
            <a:endCxn id="40" idx="1"/>
          </p:cNvCxnSpPr>
          <p:nvPr/>
        </p:nvCxnSpPr>
        <p:spPr>
          <a:xfrm flipV="1">
            <a:off x="2829662" y="2726977"/>
            <a:ext cx="1323238" cy="714682"/>
          </a:xfrm>
          <a:prstGeom prst="line">
            <a:avLst/>
          </a:prstGeom>
          <a:ln w="38100">
            <a:solidFill>
              <a:srgbClr val="EC2227"/>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0EAE38B9-503A-3086-6C6C-137CD64B9001}"/>
              </a:ext>
            </a:extLst>
          </p:cNvPr>
          <p:cNvCxnSpPr>
            <a:cxnSpLocks/>
          </p:cNvCxnSpPr>
          <p:nvPr/>
        </p:nvCxnSpPr>
        <p:spPr>
          <a:xfrm flipV="1">
            <a:off x="3430151" y="4817051"/>
            <a:ext cx="824349" cy="154826"/>
          </a:xfrm>
          <a:prstGeom prst="line">
            <a:avLst/>
          </a:prstGeom>
          <a:ln w="38100">
            <a:solidFill>
              <a:srgbClr val="EC2227"/>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F45C75AA-679B-312F-5C13-AC1A270F00E8}"/>
              </a:ext>
            </a:extLst>
          </p:cNvPr>
          <p:cNvCxnSpPr>
            <a:cxnSpLocks/>
            <a:endCxn id="50" idx="1"/>
          </p:cNvCxnSpPr>
          <p:nvPr/>
        </p:nvCxnSpPr>
        <p:spPr>
          <a:xfrm>
            <a:off x="3352024" y="6026322"/>
            <a:ext cx="800876" cy="62283"/>
          </a:xfrm>
          <a:prstGeom prst="line">
            <a:avLst/>
          </a:prstGeom>
          <a:ln w="38100">
            <a:solidFill>
              <a:srgbClr val="EC2227"/>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041232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grpId="0" nodeType="clickEffect">
                                  <p:stCondLst>
                                    <p:cond delay="0"/>
                                  </p:stCondLst>
                                  <p:childTnLst>
                                    <p:animRot by="21600000">
                                      <p:cBhvr>
                                        <p:cTn id="6" dur="2000" fill="hold"/>
                                        <p:tgtEl>
                                          <p:spTgt spid="31"/>
                                        </p:tgtEl>
                                        <p:attrNameLst>
                                          <p:attrName>r</p:attrName>
                                        </p:attrNameLst>
                                      </p:cBhvr>
                                    </p:animRot>
                                  </p:childTnLst>
                                </p:cTn>
                              </p:par>
                              <p:par>
                                <p:cTn id="7" presetID="8" presetClass="emph" presetSubtype="0" fill="hold" grpId="0" nodeType="withEffect">
                                  <p:stCondLst>
                                    <p:cond delay="0"/>
                                  </p:stCondLst>
                                  <p:childTnLst>
                                    <p:animRot by="-21600000">
                                      <p:cBhvr>
                                        <p:cTn id="8" dur="2000" fill="hold"/>
                                        <p:tgtEl>
                                          <p:spTgt spid="32"/>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 grpId="0" animBg="1"/>
      <p:bldP spid="32"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BC7F5C9-376D-A503-21A6-BB873C4273C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57924" y="-1"/>
            <a:ext cx="5934075" cy="6829425"/>
          </a:xfrm>
          <a:prstGeom prst="rect">
            <a:avLst/>
          </a:prstGeom>
        </p:spPr>
      </p:pic>
      <p:sp>
        <p:nvSpPr>
          <p:cNvPr id="5" name="TextBox 4">
            <a:extLst>
              <a:ext uri="{FF2B5EF4-FFF2-40B4-BE49-F238E27FC236}">
                <a16:creationId xmlns:a16="http://schemas.microsoft.com/office/drawing/2014/main" id="{81BE2964-8F9F-FB2E-D23D-6D85D0D8CB02}"/>
              </a:ext>
            </a:extLst>
          </p:cNvPr>
          <p:cNvSpPr txBox="1"/>
          <p:nvPr/>
        </p:nvSpPr>
        <p:spPr>
          <a:xfrm>
            <a:off x="802105" y="529389"/>
            <a:ext cx="4716379" cy="923330"/>
          </a:xfrm>
          <a:prstGeom prst="rect">
            <a:avLst/>
          </a:prstGeom>
          <a:noFill/>
        </p:spPr>
        <p:txBody>
          <a:bodyPr wrap="square" rtlCol="0">
            <a:spAutoFit/>
          </a:bodyPr>
          <a:lstStyle/>
          <a:p>
            <a:r>
              <a:rPr lang="en-GB" sz="5400" dirty="0">
                <a:solidFill>
                  <a:srgbClr val="FF9000"/>
                </a:solidFill>
                <a:latin typeface="Bahnschrift SemiBold SemiConden" panose="020B0502040204020203" pitchFamily="34" charset="0"/>
              </a:rPr>
              <a:t>SAFEGUARDING</a:t>
            </a:r>
          </a:p>
        </p:txBody>
      </p:sp>
      <p:sp>
        <p:nvSpPr>
          <p:cNvPr id="6" name="TextBox 5">
            <a:extLst>
              <a:ext uri="{FF2B5EF4-FFF2-40B4-BE49-F238E27FC236}">
                <a16:creationId xmlns:a16="http://schemas.microsoft.com/office/drawing/2014/main" id="{4EA05B41-AD3D-9A38-5D2B-31A64D2FDA61}"/>
              </a:ext>
            </a:extLst>
          </p:cNvPr>
          <p:cNvSpPr txBox="1"/>
          <p:nvPr/>
        </p:nvSpPr>
        <p:spPr>
          <a:xfrm>
            <a:off x="1092334" y="3346470"/>
            <a:ext cx="3930316" cy="3139321"/>
          </a:xfrm>
          <a:prstGeom prst="rect">
            <a:avLst/>
          </a:prstGeom>
          <a:noFill/>
        </p:spPr>
        <p:txBody>
          <a:bodyPr wrap="square" rtlCol="0">
            <a:spAutoFit/>
          </a:bodyPr>
          <a:lstStyle/>
          <a:p>
            <a:pPr algn="ctr"/>
            <a:r>
              <a:rPr lang="en-GB" dirty="0">
                <a:solidFill>
                  <a:srgbClr val="00CDD2"/>
                </a:solidFill>
                <a:latin typeface="Bahnschrift SemiLight SemiConde" panose="020B0502040204020203" pitchFamily="34" charset="0"/>
              </a:rPr>
              <a:t>This is a copy of the SASH (Screening assessment for Stalking and Harassment. </a:t>
            </a:r>
          </a:p>
          <a:p>
            <a:pPr algn="ctr"/>
            <a:r>
              <a:rPr lang="en-GB" dirty="0">
                <a:solidFill>
                  <a:srgbClr val="00CDD2"/>
                </a:solidFill>
                <a:latin typeface="Bahnschrift SemiLight SemiConde" panose="020B0502040204020203" pitchFamily="34" charset="0"/>
              </a:rPr>
              <a:t>It is a list of questions based off research conducted into what indicates as higher level of risk in a stalking case. </a:t>
            </a:r>
          </a:p>
          <a:p>
            <a:pPr algn="ctr"/>
            <a:r>
              <a:rPr lang="en-GB" dirty="0">
                <a:solidFill>
                  <a:srgbClr val="00CDD2"/>
                </a:solidFill>
                <a:latin typeface="Bahnschrift SemiLight SemiConde" panose="020B0502040204020203" pitchFamily="34" charset="0"/>
              </a:rPr>
              <a:t>This particular assessment is conducted regularly in Dyfed Powys Police</a:t>
            </a:r>
          </a:p>
          <a:p>
            <a:pPr algn="ctr"/>
            <a:r>
              <a:rPr lang="en-GB" dirty="0">
                <a:solidFill>
                  <a:srgbClr val="00CDD2"/>
                </a:solidFill>
                <a:latin typeface="Bahnschrift SemiLight SemiConde" panose="020B0502040204020203" pitchFamily="34" charset="0"/>
              </a:rPr>
              <a:t>South Wales use DASH, S-DASH and their own risk identification tool for non-da cases. </a:t>
            </a:r>
          </a:p>
          <a:p>
            <a:endParaRPr lang="en-GB" dirty="0"/>
          </a:p>
        </p:txBody>
      </p:sp>
      <p:pic>
        <p:nvPicPr>
          <p:cNvPr id="8" name="Picture 7" descr="A colorful circle with a white circle&#10;&#10;Description automatically generated">
            <a:extLst>
              <a:ext uri="{FF2B5EF4-FFF2-40B4-BE49-F238E27FC236}">
                <a16:creationId xmlns:a16="http://schemas.microsoft.com/office/drawing/2014/main" id="{2B9AA45F-7CC8-18FF-28A7-532834BE8E0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127438" y="1395202"/>
            <a:ext cx="1951268" cy="1951268"/>
          </a:xfrm>
          <a:prstGeom prst="rect">
            <a:avLst/>
          </a:prstGeom>
        </p:spPr>
      </p:pic>
    </p:spTree>
    <p:extLst>
      <p:ext uri="{BB962C8B-B14F-4D97-AF65-F5344CB8AC3E}">
        <p14:creationId xmlns:p14="http://schemas.microsoft.com/office/powerpoint/2010/main" val="142409820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icture containing text, sky, outdoor, silhouette&#10;&#10;Description automatically generated">
            <a:extLst>
              <a:ext uri="{FF2B5EF4-FFF2-40B4-BE49-F238E27FC236}">
                <a16:creationId xmlns:a16="http://schemas.microsoft.com/office/drawing/2014/main" id="{C15AFE54-BC8D-8805-C92B-FEF631D9D70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7999"/>
          </a:xfrm>
          <a:prstGeom prst="rect">
            <a:avLst/>
          </a:prstGeom>
        </p:spPr>
      </p:pic>
      <p:sp>
        <p:nvSpPr>
          <p:cNvPr id="5" name="TextBox 4">
            <a:extLst>
              <a:ext uri="{FF2B5EF4-FFF2-40B4-BE49-F238E27FC236}">
                <a16:creationId xmlns:a16="http://schemas.microsoft.com/office/drawing/2014/main" id="{70EFAF90-511C-7BCC-7AA4-B382FCAF305B}"/>
              </a:ext>
            </a:extLst>
          </p:cNvPr>
          <p:cNvSpPr txBox="1"/>
          <p:nvPr/>
        </p:nvSpPr>
        <p:spPr>
          <a:xfrm>
            <a:off x="1076445" y="393540"/>
            <a:ext cx="10914926" cy="1015663"/>
          </a:xfrm>
          <a:prstGeom prst="rect">
            <a:avLst/>
          </a:prstGeom>
          <a:noFill/>
        </p:spPr>
        <p:txBody>
          <a:bodyPr wrap="square" rtlCol="0">
            <a:spAutoFit/>
          </a:bodyPr>
          <a:lstStyle/>
          <a:p>
            <a:r>
              <a:rPr lang="en-GB" sz="6000" dirty="0">
                <a:ln w="34925">
                  <a:solidFill>
                    <a:srgbClr val="E9EDF4"/>
                  </a:solidFill>
                </a:ln>
                <a:noFill/>
                <a:latin typeface="Arial Nova Cond" panose="020B0506020202020204" pitchFamily="34" charset="0"/>
              </a:rPr>
              <a:t>STALKING PROTECTION ORDERS </a:t>
            </a:r>
          </a:p>
        </p:txBody>
      </p:sp>
      <p:sp>
        <p:nvSpPr>
          <p:cNvPr id="6" name="Rectangle 5">
            <a:extLst>
              <a:ext uri="{FF2B5EF4-FFF2-40B4-BE49-F238E27FC236}">
                <a16:creationId xmlns:a16="http://schemas.microsoft.com/office/drawing/2014/main" id="{2EC9A821-B4C0-4074-5913-25D61A529973}"/>
              </a:ext>
            </a:extLst>
          </p:cNvPr>
          <p:cNvSpPr/>
          <p:nvPr/>
        </p:nvSpPr>
        <p:spPr>
          <a:xfrm>
            <a:off x="904253" y="4633137"/>
            <a:ext cx="10170148" cy="2117474"/>
          </a:xfrm>
          <a:prstGeom prst="rect">
            <a:avLst/>
          </a:prstGeom>
          <a:solidFill>
            <a:schemeClr val="accent3">
              <a:lumMod val="75000"/>
              <a:alpha val="63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7" name="Table 7">
            <a:extLst>
              <a:ext uri="{FF2B5EF4-FFF2-40B4-BE49-F238E27FC236}">
                <a16:creationId xmlns:a16="http://schemas.microsoft.com/office/drawing/2014/main" id="{4AF47D97-1DAB-9F2E-4FF2-643C31BBA730}"/>
              </a:ext>
            </a:extLst>
          </p:cNvPr>
          <p:cNvGraphicFramePr>
            <a:graphicFrameLocks noGrp="1"/>
          </p:cNvGraphicFramePr>
          <p:nvPr/>
        </p:nvGraphicFramePr>
        <p:xfrm>
          <a:off x="904253" y="4633137"/>
          <a:ext cx="10068548" cy="2011680"/>
        </p:xfrm>
        <a:graphic>
          <a:graphicData uri="http://schemas.openxmlformats.org/drawingml/2006/table">
            <a:tbl>
              <a:tblPr firstRow="1" bandRow="1">
                <a:tableStyleId>{5C22544A-7EE6-4342-B048-85BDC9FD1C3A}</a:tableStyleId>
              </a:tblPr>
              <a:tblGrid>
                <a:gridCol w="2517137">
                  <a:extLst>
                    <a:ext uri="{9D8B030D-6E8A-4147-A177-3AD203B41FA5}">
                      <a16:colId xmlns:a16="http://schemas.microsoft.com/office/drawing/2014/main" val="699859133"/>
                    </a:ext>
                  </a:extLst>
                </a:gridCol>
                <a:gridCol w="2517137">
                  <a:extLst>
                    <a:ext uri="{9D8B030D-6E8A-4147-A177-3AD203B41FA5}">
                      <a16:colId xmlns:a16="http://schemas.microsoft.com/office/drawing/2014/main" val="2825112893"/>
                    </a:ext>
                  </a:extLst>
                </a:gridCol>
                <a:gridCol w="2517137">
                  <a:extLst>
                    <a:ext uri="{9D8B030D-6E8A-4147-A177-3AD203B41FA5}">
                      <a16:colId xmlns:a16="http://schemas.microsoft.com/office/drawing/2014/main" val="3750716058"/>
                    </a:ext>
                  </a:extLst>
                </a:gridCol>
                <a:gridCol w="2517137">
                  <a:extLst>
                    <a:ext uri="{9D8B030D-6E8A-4147-A177-3AD203B41FA5}">
                      <a16:colId xmlns:a16="http://schemas.microsoft.com/office/drawing/2014/main" val="3821199826"/>
                    </a:ext>
                  </a:extLst>
                </a:gridCol>
              </a:tblGrid>
              <a:tr h="1945463">
                <a:tc>
                  <a:txBody>
                    <a:bodyPr/>
                    <a:lstStyle/>
                    <a:p>
                      <a:pPr algn="ctr"/>
                      <a:r>
                        <a:rPr lang="en-GB" dirty="0">
                          <a:latin typeface="Arial Nova Cond" panose="020B0506020202020204" pitchFamily="34" charset="0"/>
                        </a:rPr>
                        <a:t>The Stalking Protection Act 2019 gave police new powers to safeguard victims and disrupt stalkers </a:t>
                      </a:r>
                    </a:p>
                  </a:txBody>
                  <a:tcPr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p>
                      <a:pPr algn="ctr"/>
                      <a:r>
                        <a:rPr lang="en-GB" dirty="0">
                          <a:latin typeface="Arial Nova Cond" panose="020B0506020202020204" pitchFamily="34" charset="0"/>
                        </a:rPr>
                        <a:t>SPO’s are civil orders  that can impose prohibitions on those who have been found to engage with acts of stalking. </a:t>
                      </a:r>
                    </a:p>
                  </a:txBody>
                  <a:tcPr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p>
                      <a:pPr algn="ctr"/>
                      <a:r>
                        <a:rPr lang="en-GB" dirty="0">
                          <a:latin typeface="Arial Nova Cond" panose="020B0506020202020204" pitchFamily="34" charset="0"/>
                        </a:rPr>
                        <a:t>These orders can also include ‘positive requirements’.</a:t>
                      </a:r>
                    </a:p>
                    <a:p>
                      <a:pPr algn="ctr"/>
                      <a:r>
                        <a:rPr lang="en-GB" dirty="0">
                          <a:latin typeface="Arial Nova Cond" panose="020B0506020202020204" pitchFamily="34" charset="0"/>
                        </a:rPr>
                        <a:t> These are things police want offenders to do to tackle the pattern of behaviour.  </a:t>
                      </a:r>
                    </a:p>
                  </a:txBody>
                  <a:tcPr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p>
                      <a:pPr algn="ctr"/>
                      <a:r>
                        <a:rPr lang="en-GB" dirty="0">
                          <a:latin typeface="Arial Nova Cond" panose="020B0506020202020204" pitchFamily="34" charset="0"/>
                        </a:rPr>
                        <a:t>These orders can be applied for at any stage of an investigation (DA or NON DA related). They run for minimum of 2 years  </a:t>
                      </a:r>
                    </a:p>
                  </a:txBody>
                  <a:tcPr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4149823523"/>
                  </a:ext>
                </a:extLst>
              </a:tr>
            </a:tbl>
          </a:graphicData>
        </a:graphic>
      </p:graphicFrame>
      <p:cxnSp>
        <p:nvCxnSpPr>
          <p:cNvPr id="10" name="Straight Connector 9">
            <a:extLst>
              <a:ext uri="{FF2B5EF4-FFF2-40B4-BE49-F238E27FC236}">
                <a16:creationId xmlns:a16="http://schemas.microsoft.com/office/drawing/2014/main" id="{B33AAA0B-024F-F906-EED7-27E81704691C}"/>
              </a:ext>
            </a:extLst>
          </p:cNvPr>
          <p:cNvCxnSpPr/>
          <p:nvPr/>
        </p:nvCxnSpPr>
        <p:spPr>
          <a:xfrm>
            <a:off x="3421826" y="4423143"/>
            <a:ext cx="0" cy="2434856"/>
          </a:xfrm>
          <a:prstGeom prst="line">
            <a:avLst/>
          </a:prstGeom>
          <a:ln w="44450">
            <a:solidFill>
              <a:schemeClr val="bg1"/>
            </a:solidFill>
            <a:prstDash val="dash"/>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46E0DD9A-B9DE-D2F6-B13E-C9512F1000F6}"/>
              </a:ext>
            </a:extLst>
          </p:cNvPr>
          <p:cNvCxnSpPr/>
          <p:nvPr/>
        </p:nvCxnSpPr>
        <p:spPr>
          <a:xfrm>
            <a:off x="5972839" y="4423144"/>
            <a:ext cx="0" cy="2434856"/>
          </a:xfrm>
          <a:prstGeom prst="line">
            <a:avLst/>
          </a:prstGeom>
          <a:ln w="44450">
            <a:solidFill>
              <a:schemeClr val="bg1"/>
            </a:solidFill>
            <a:prstDash val="dash"/>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637816F3-0690-9C5D-C97D-E22A5840BAA0}"/>
              </a:ext>
            </a:extLst>
          </p:cNvPr>
          <p:cNvCxnSpPr/>
          <p:nvPr/>
        </p:nvCxnSpPr>
        <p:spPr>
          <a:xfrm>
            <a:off x="8461615" y="4423143"/>
            <a:ext cx="0" cy="2434856"/>
          </a:xfrm>
          <a:prstGeom prst="line">
            <a:avLst/>
          </a:prstGeom>
          <a:ln w="44450">
            <a:solidFill>
              <a:schemeClr val="bg1"/>
            </a:solidFill>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94735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E8E9DF3-453D-00DA-5418-3522FA8B20EE}"/>
              </a:ext>
            </a:extLst>
          </p:cNvPr>
          <p:cNvSpPr/>
          <p:nvPr/>
        </p:nvSpPr>
        <p:spPr>
          <a:xfrm>
            <a:off x="0" y="0"/>
            <a:ext cx="12192000" cy="660281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Rounded Corners 2">
            <a:extLst>
              <a:ext uri="{FF2B5EF4-FFF2-40B4-BE49-F238E27FC236}">
                <a16:creationId xmlns:a16="http://schemas.microsoft.com/office/drawing/2014/main" id="{642130CC-0350-A9E1-8EE2-A83920464137}"/>
              </a:ext>
            </a:extLst>
          </p:cNvPr>
          <p:cNvSpPr/>
          <p:nvPr/>
        </p:nvSpPr>
        <p:spPr>
          <a:xfrm>
            <a:off x="5085907" y="5987140"/>
            <a:ext cx="2020186" cy="861237"/>
          </a:xfrm>
          <a:prstGeom prst="round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Rectangle 5">
            <a:extLst>
              <a:ext uri="{FF2B5EF4-FFF2-40B4-BE49-F238E27FC236}">
                <a16:creationId xmlns:a16="http://schemas.microsoft.com/office/drawing/2014/main" id="{136FF5B8-B8E3-CD2C-8AAA-2844FF48EF08}"/>
              </a:ext>
            </a:extLst>
          </p:cNvPr>
          <p:cNvSpPr/>
          <p:nvPr/>
        </p:nvSpPr>
        <p:spPr>
          <a:xfrm>
            <a:off x="0" y="0"/>
            <a:ext cx="12192000" cy="5741582"/>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Rounded Corners 6">
            <a:extLst>
              <a:ext uri="{FF2B5EF4-FFF2-40B4-BE49-F238E27FC236}">
                <a16:creationId xmlns:a16="http://schemas.microsoft.com/office/drawing/2014/main" id="{ADDDFFC6-42E0-837F-F8FD-5A0D5EF4F7F8}"/>
              </a:ext>
            </a:extLst>
          </p:cNvPr>
          <p:cNvSpPr/>
          <p:nvPr/>
        </p:nvSpPr>
        <p:spPr>
          <a:xfrm>
            <a:off x="5249547" y="5444813"/>
            <a:ext cx="1692906" cy="717698"/>
          </a:xfrm>
          <a:prstGeom prst="round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Rounded Corners 7">
            <a:extLst>
              <a:ext uri="{FF2B5EF4-FFF2-40B4-BE49-F238E27FC236}">
                <a16:creationId xmlns:a16="http://schemas.microsoft.com/office/drawing/2014/main" id="{5784134E-2059-C77C-D8DE-45B18E93975F}"/>
              </a:ext>
            </a:extLst>
          </p:cNvPr>
          <p:cNvSpPr/>
          <p:nvPr/>
        </p:nvSpPr>
        <p:spPr>
          <a:xfrm>
            <a:off x="972273" y="370390"/>
            <a:ext cx="3854370" cy="4734045"/>
          </a:xfrm>
          <a:prstGeom prst="roundRect">
            <a:avLst/>
          </a:prstGeom>
          <a:solidFill>
            <a:schemeClr val="bg1"/>
          </a:solidFill>
          <a:ln>
            <a:noFill/>
          </a:ln>
          <a:effectLst>
            <a:outerShdw blurRad="50800" dist="38100" dir="10800000" algn="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Rounded Corners 8">
            <a:extLst>
              <a:ext uri="{FF2B5EF4-FFF2-40B4-BE49-F238E27FC236}">
                <a16:creationId xmlns:a16="http://schemas.microsoft.com/office/drawing/2014/main" id="{4D27FCC9-B28D-3EC3-B4DF-963CC076C601}"/>
              </a:ext>
            </a:extLst>
          </p:cNvPr>
          <p:cNvSpPr/>
          <p:nvPr/>
        </p:nvSpPr>
        <p:spPr>
          <a:xfrm>
            <a:off x="2421038" y="360195"/>
            <a:ext cx="3854370" cy="4734045"/>
          </a:xfrm>
          <a:prstGeom prst="roundRect">
            <a:avLst/>
          </a:prstGeom>
          <a:solidFill>
            <a:schemeClr val="bg1"/>
          </a:solidFill>
          <a:ln>
            <a:noFill/>
          </a:ln>
          <a:effectLst>
            <a:outerShdw blurRad="50800" dist="38100" dir="10800000" algn="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Rectangle: Rounded Corners 9">
            <a:extLst>
              <a:ext uri="{FF2B5EF4-FFF2-40B4-BE49-F238E27FC236}">
                <a16:creationId xmlns:a16="http://schemas.microsoft.com/office/drawing/2014/main" id="{DE1F7AE6-5196-A96B-6022-C78156349E1C}"/>
              </a:ext>
            </a:extLst>
          </p:cNvPr>
          <p:cNvSpPr/>
          <p:nvPr/>
        </p:nvSpPr>
        <p:spPr>
          <a:xfrm>
            <a:off x="4168815" y="398316"/>
            <a:ext cx="3854370" cy="4734045"/>
          </a:xfrm>
          <a:prstGeom prst="roundRect">
            <a:avLst/>
          </a:prstGeom>
          <a:solidFill>
            <a:schemeClr val="bg1"/>
          </a:solidFill>
          <a:ln>
            <a:noFill/>
          </a:ln>
          <a:effectLst>
            <a:outerShdw blurRad="50800" dist="38100" dir="10800000" algn="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Rounded Corners 10">
            <a:extLst>
              <a:ext uri="{FF2B5EF4-FFF2-40B4-BE49-F238E27FC236}">
                <a16:creationId xmlns:a16="http://schemas.microsoft.com/office/drawing/2014/main" id="{AB3676D4-1F97-963C-766C-DB709DAB2C15}"/>
              </a:ext>
            </a:extLst>
          </p:cNvPr>
          <p:cNvSpPr/>
          <p:nvPr/>
        </p:nvSpPr>
        <p:spPr>
          <a:xfrm>
            <a:off x="6022952" y="407938"/>
            <a:ext cx="3854370" cy="4734045"/>
          </a:xfrm>
          <a:prstGeom prst="roundRect">
            <a:avLst/>
          </a:prstGeom>
          <a:solidFill>
            <a:schemeClr val="bg1"/>
          </a:solidFill>
          <a:ln>
            <a:noFill/>
          </a:ln>
          <a:effectLst>
            <a:outerShdw blurRad="50800" dist="38100" dir="10800000" algn="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Content Placeholder 4">
            <a:extLst>
              <a:ext uri="{FF2B5EF4-FFF2-40B4-BE49-F238E27FC236}">
                <a16:creationId xmlns:a16="http://schemas.microsoft.com/office/drawing/2014/main" id="{8D59DC0C-6B87-3480-B502-AD3877859D5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50548" y="2050688"/>
            <a:ext cx="2981741" cy="781159"/>
          </a:xfrm>
          <a:prstGeom prst="rect">
            <a:avLst/>
          </a:prstGeom>
        </p:spPr>
      </p:pic>
      <p:pic>
        <p:nvPicPr>
          <p:cNvPr id="14" name="Picture 13" descr="A logo for a company&#10;&#10;Description automatically generated">
            <a:extLst>
              <a:ext uri="{FF2B5EF4-FFF2-40B4-BE49-F238E27FC236}">
                <a16:creationId xmlns:a16="http://schemas.microsoft.com/office/drawing/2014/main" id="{BF0FD0B9-8DAA-8B56-31BA-5580BCEF05F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rot="16200000">
            <a:off x="1236380" y="1891120"/>
            <a:ext cx="4086827" cy="1489648"/>
          </a:xfrm>
          <a:prstGeom prst="rect">
            <a:avLst/>
          </a:prstGeom>
        </p:spPr>
      </p:pic>
      <p:pic>
        <p:nvPicPr>
          <p:cNvPr id="16" name="Picture 15" descr="A close-up of a logo&#10;&#10;Description automatically generated">
            <a:extLst>
              <a:ext uri="{FF2B5EF4-FFF2-40B4-BE49-F238E27FC236}">
                <a16:creationId xmlns:a16="http://schemas.microsoft.com/office/drawing/2014/main" id="{A8200759-C955-8ECE-17AF-DFDE339A6869}"/>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a:stretch/>
        </p:blipFill>
        <p:spPr>
          <a:xfrm rot="16200000">
            <a:off x="3270033" y="2015200"/>
            <a:ext cx="3287210" cy="1489647"/>
          </a:xfrm>
          <a:prstGeom prst="rect">
            <a:avLst/>
          </a:prstGeom>
        </p:spPr>
      </p:pic>
      <p:pic>
        <p:nvPicPr>
          <p:cNvPr id="19" name="Picture 18">
            <a:extLst>
              <a:ext uri="{FF2B5EF4-FFF2-40B4-BE49-F238E27FC236}">
                <a16:creationId xmlns:a16="http://schemas.microsoft.com/office/drawing/2014/main" id="{0C48B50D-E60F-6F04-9C0D-FD5A9210AE6A}"/>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rot="16200000">
            <a:off x="4888259" y="2241152"/>
            <a:ext cx="3372321" cy="952633"/>
          </a:xfrm>
          <a:prstGeom prst="rect">
            <a:avLst/>
          </a:prstGeom>
        </p:spPr>
      </p:pic>
      <p:sp>
        <p:nvSpPr>
          <p:cNvPr id="20" name="Rectangle: Rounded Corners 19">
            <a:extLst>
              <a:ext uri="{FF2B5EF4-FFF2-40B4-BE49-F238E27FC236}">
                <a16:creationId xmlns:a16="http://schemas.microsoft.com/office/drawing/2014/main" id="{420B1208-AC04-931E-0FD3-E6D3813F22DC}"/>
              </a:ext>
            </a:extLst>
          </p:cNvPr>
          <p:cNvSpPr/>
          <p:nvPr/>
        </p:nvSpPr>
        <p:spPr>
          <a:xfrm>
            <a:off x="7471717" y="388694"/>
            <a:ext cx="3854370" cy="4734045"/>
          </a:xfrm>
          <a:prstGeom prst="roundRect">
            <a:avLst/>
          </a:prstGeom>
          <a:solidFill>
            <a:schemeClr val="bg1"/>
          </a:solidFill>
          <a:ln>
            <a:noFill/>
          </a:ln>
          <a:effectLst>
            <a:outerShdw blurRad="50800" dist="38100" dir="10800000" algn="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2" name="Picture 21">
            <a:extLst>
              <a:ext uri="{FF2B5EF4-FFF2-40B4-BE49-F238E27FC236}">
                <a16:creationId xmlns:a16="http://schemas.microsoft.com/office/drawing/2014/main" id="{89EF2217-6029-9181-FFED-EAAC2683F42B}"/>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rot="16200000">
            <a:off x="6805373" y="1589479"/>
            <a:ext cx="3556722" cy="2165648"/>
          </a:xfrm>
          <a:prstGeom prst="rect">
            <a:avLst/>
          </a:prstGeom>
        </p:spPr>
      </p:pic>
    </p:spTree>
    <p:extLst>
      <p:ext uri="{BB962C8B-B14F-4D97-AF65-F5344CB8AC3E}">
        <p14:creationId xmlns:p14="http://schemas.microsoft.com/office/powerpoint/2010/main" val="339416615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1+#ppt_w/2"/>
                                          </p:val>
                                        </p:tav>
                                        <p:tav tm="100000">
                                          <p:val>
                                            <p:strVal val="#ppt_x"/>
                                          </p:val>
                                        </p:tav>
                                      </p:tavLst>
                                    </p:anim>
                                    <p:anim calcmode="lin" valueType="num">
                                      <p:cBhvr additive="base">
                                        <p:cTn id="8" dur="500" fill="hold"/>
                                        <p:tgtEl>
                                          <p:spTgt spid="8"/>
                                        </p:tgtEl>
                                        <p:attrNameLst>
                                          <p:attrName>ppt_y</p:attrName>
                                        </p:attrNameLst>
                                      </p:cBhvr>
                                      <p:tavLst>
                                        <p:tav tm="0">
                                          <p:val>
                                            <p:strVal val="#ppt_y"/>
                                          </p:val>
                                        </p:tav>
                                        <p:tav tm="100000">
                                          <p:val>
                                            <p:strVal val="#ppt_y"/>
                                          </p:val>
                                        </p:tav>
                                      </p:tavLst>
                                    </p:anim>
                                  </p:childTnLst>
                                </p:cTn>
                              </p:par>
                              <p:par>
                                <p:cTn id="9" presetID="2" presetClass="entr" presetSubtype="2"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anim calcmode="lin" valueType="num">
                                      <p:cBhvr additive="base">
                                        <p:cTn id="11" dur="500" fill="hold"/>
                                        <p:tgtEl>
                                          <p:spTgt spid="9"/>
                                        </p:tgtEl>
                                        <p:attrNameLst>
                                          <p:attrName>ppt_x</p:attrName>
                                        </p:attrNameLst>
                                      </p:cBhvr>
                                      <p:tavLst>
                                        <p:tav tm="0">
                                          <p:val>
                                            <p:strVal val="1+#ppt_w/2"/>
                                          </p:val>
                                        </p:tav>
                                        <p:tav tm="100000">
                                          <p:val>
                                            <p:strVal val="#ppt_x"/>
                                          </p:val>
                                        </p:tav>
                                      </p:tavLst>
                                    </p:anim>
                                    <p:anim calcmode="lin" valueType="num">
                                      <p:cBhvr additive="base">
                                        <p:cTn id="12" dur="500" fill="hold"/>
                                        <p:tgtEl>
                                          <p:spTgt spid="9"/>
                                        </p:tgtEl>
                                        <p:attrNameLst>
                                          <p:attrName>ppt_y</p:attrName>
                                        </p:attrNameLst>
                                      </p:cBhvr>
                                      <p:tavLst>
                                        <p:tav tm="0">
                                          <p:val>
                                            <p:strVal val="#ppt_y"/>
                                          </p:val>
                                        </p:tav>
                                        <p:tav tm="100000">
                                          <p:val>
                                            <p:strVal val="#ppt_y"/>
                                          </p:val>
                                        </p:tav>
                                      </p:tavLst>
                                    </p:anim>
                                  </p:childTnLst>
                                </p:cTn>
                              </p:par>
                              <p:par>
                                <p:cTn id="13" presetID="2" presetClass="entr" presetSubtype="2" fill="hold" grpId="0" nodeType="withEffect">
                                  <p:stCondLst>
                                    <p:cond delay="0"/>
                                  </p:stCondLst>
                                  <p:childTnLst>
                                    <p:set>
                                      <p:cBhvr>
                                        <p:cTn id="14" dur="1" fill="hold">
                                          <p:stCondLst>
                                            <p:cond delay="0"/>
                                          </p:stCondLst>
                                        </p:cTn>
                                        <p:tgtEl>
                                          <p:spTgt spid="10"/>
                                        </p:tgtEl>
                                        <p:attrNameLst>
                                          <p:attrName>style.visibility</p:attrName>
                                        </p:attrNameLst>
                                      </p:cBhvr>
                                      <p:to>
                                        <p:strVal val="visible"/>
                                      </p:to>
                                    </p:set>
                                    <p:anim calcmode="lin" valueType="num">
                                      <p:cBhvr additive="base">
                                        <p:cTn id="15" dur="500" fill="hold"/>
                                        <p:tgtEl>
                                          <p:spTgt spid="10"/>
                                        </p:tgtEl>
                                        <p:attrNameLst>
                                          <p:attrName>ppt_x</p:attrName>
                                        </p:attrNameLst>
                                      </p:cBhvr>
                                      <p:tavLst>
                                        <p:tav tm="0">
                                          <p:val>
                                            <p:strVal val="1+#ppt_w/2"/>
                                          </p:val>
                                        </p:tav>
                                        <p:tav tm="100000">
                                          <p:val>
                                            <p:strVal val="#ppt_x"/>
                                          </p:val>
                                        </p:tav>
                                      </p:tavLst>
                                    </p:anim>
                                    <p:anim calcmode="lin" valueType="num">
                                      <p:cBhvr additive="base">
                                        <p:cTn id="16" dur="500" fill="hold"/>
                                        <p:tgtEl>
                                          <p:spTgt spid="10"/>
                                        </p:tgtEl>
                                        <p:attrNameLst>
                                          <p:attrName>ppt_y</p:attrName>
                                        </p:attrNameLst>
                                      </p:cBhvr>
                                      <p:tavLst>
                                        <p:tav tm="0">
                                          <p:val>
                                            <p:strVal val="#ppt_y"/>
                                          </p:val>
                                        </p:tav>
                                        <p:tav tm="100000">
                                          <p:val>
                                            <p:strVal val="#ppt_y"/>
                                          </p:val>
                                        </p:tav>
                                      </p:tavLst>
                                    </p:anim>
                                  </p:childTnLst>
                                </p:cTn>
                              </p:par>
                              <p:par>
                                <p:cTn id="17" presetID="2" presetClass="entr" presetSubtype="2" fill="hold" grpId="0" nodeType="withEffect">
                                  <p:stCondLst>
                                    <p:cond delay="0"/>
                                  </p:stCondLst>
                                  <p:childTnLst>
                                    <p:set>
                                      <p:cBhvr>
                                        <p:cTn id="18" dur="1" fill="hold">
                                          <p:stCondLst>
                                            <p:cond delay="0"/>
                                          </p:stCondLst>
                                        </p:cTn>
                                        <p:tgtEl>
                                          <p:spTgt spid="11"/>
                                        </p:tgtEl>
                                        <p:attrNameLst>
                                          <p:attrName>style.visibility</p:attrName>
                                        </p:attrNameLst>
                                      </p:cBhvr>
                                      <p:to>
                                        <p:strVal val="visible"/>
                                      </p:to>
                                    </p:set>
                                    <p:anim calcmode="lin" valueType="num">
                                      <p:cBhvr additive="base">
                                        <p:cTn id="19" dur="500" fill="hold"/>
                                        <p:tgtEl>
                                          <p:spTgt spid="11"/>
                                        </p:tgtEl>
                                        <p:attrNameLst>
                                          <p:attrName>ppt_x</p:attrName>
                                        </p:attrNameLst>
                                      </p:cBhvr>
                                      <p:tavLst>
                                        <p:tav tm="0">
                                          <p:val>
                                            <p:strVal val="1+#ppt_w/2"/>
                                          </p:val>
                                        </p:tav>
                                        <p:tav tm="100000">
                                          <p:val>
                                            <p:strVal val="#ppt_x"/>
                                          </p:val>
                                        </p:tav>
                                      </p:tavLst>
                                    </p:anim>
                                    <p:anim calcmode="lin" valueType="num">
                                      <p:cBhvr additive="base">
                                        <p:cTn id="20" dur="500" fill="hold"/>
                                        <p:tgtEl>
                                          <p:spTgt spid="11"/>
                                        </p:tgtEl>
                                        <p:attrNameLst>
                                          <p:attrName>ppt_y</p:attrName>
                                        </p:attrNameLst>
                                      </p:cBhvr>
                                      <p:tavLst>
                                        <p:tav tm="0">
                                          <p:val>
                                            <p:strVal val="#ppt_y"/>
                                          </p:val>
                                        </p:tav>
                                        <p:tav tm="100000">
                                          <p:val>
                                            <p:strVal val="#ppt_y"/>
                                          </p:val>
                                        </p:tav>
                                      </p:tavLst>
                                    </p:anim>
                                  </p:childTnLst>
                                </p:cTn>
                              </p:par>
                              <p:par>
                                <p:cTn id="21" presetID="2" presetClass="entr" presetSubtype="2" fill="hold" nodeType="withEffect">
                                  <p:stCondLst>
                                    <p:cond delay="0"/>
                                  </p:stCondLst>
                                  <p:childTnLst>
                                    <p:set>
                                      <p:cBhvr>
                                        <p:cTn id="22" dur="1" fill="hold">
                                          <p:stCondLst>
                                            <p:cond delay="0"/>
                                          </p:stCondLst>
                                        </p:cTn>
                                        <p:tgtEl>
                                          <p:spTgt spid="12"/>
                                        </p:tgtEl>
                                        <p:attrNameLst>
                                          <p:attrName>style.visibility</p:attrName>
                                        </p:attrNameLst>
                                      </p:cBhvr>
                                      <p:to>
                                        <p:strVal val="visible"/>
                                      </p:to>
                                    </p:set>
                                    <p:anim calcmode="lin" valueType="num">
                                      <p:cBhvr additive="base">
                                        <p:cTn id="23" dur="500" fill="hold"/>
                                        <p:tgtEl>
                                          <p:spTgt spid="12"/>
                                        </p:tgtEl>
                                        <p:attrNameLst>
                                          <p:attrName>ppt_x</p:attrName>
                                        </p:attrNameLst>
                                      </p:cBhvr>
                                      <p:tavLst>
                                        <p:tav tm="0">
                                          <p:val>
                                            <p:strVal val="1+#ppt_w/2"/>
                                          </p:val>
                                        </p:tav>
                                        <p:tav tm="100000">
                                          <p:val>
                                            <p:strVal val="#ppt_x"/>
                                          </p:val>
                                        </p:tav>
                                      </p:tavLst>
                                    </p:anim>
                                    <p:anim calcmode="lin" valueType="num">
                                      <p:cBhvr additive="base">
                                        <p:cTn id="24" dur="500" fill="hold"/>
                                        <p:tgtEl>
                                          <p:spTgt spid="12"/>
                                        </p:tgtEl>
                                        <p:attrNameLst>
                                          <p:attrName>ppt_y</p:attrName>
                                        </p:attrNameLst>
                                      </p:cBhvr>
                                      <p:tavLst>
                                        <p:tav tm="0">
                                          <p:val>
                                            <p:strVal val="#ppt_y"/>
                                          </p:val>
                                        </p:tav>
                                        <p:tav tm="100000">
                                          <p:val>
                                            <p:strVal val="#ppt_y"/>
                                          </p:val>
                                        </p:tav>
                                      </p:tavLst>
                                    </p:anim>
                                  </p:childTnLst>
                                </p:cTn>
                              </p:par>
                              <p:par>
                                <p:cTn id="25" presetID="2" presetClass="entr" presetSubtype="2" fill="hold" nodeType="withEffect">
                                  <p:stCondLst>
                                    <p:cond delay="0"/>
                                  </p:stCondLst>
                                  <p:childTnLst>
                                    <p:set>
                                      <p:cBhvr>
                                        <p:cTn id="26" dur="1" fill="hold">
                                          <p:stCondLst>
                                            <p:cond delay="0"/>
                                          </p:stCondLst>
                                        </p:cTn>
                                        <p:tgtEl>
                                          <p:spTgt spid="14"/>
                                        </p:tgtEl>
                                        <p:attrNameLst>
                                          <p:attrName>style.visibility</p:attrName>
                                        </p:attrNameLst>
                                      </p:cBhvr>
                                      <p:to>
                                        <p:strVal val="visible"/>
                                      </p:to>
                                    </p:set>
                                    <p:anim calcmode="lin" valueType="num">
                                      <p:cBhvr additive="base">
                                        <p:cTn id="27" dur="500" fill="hold"/>
                                        <p:tgtEl>
                                          <p:spTgt spid="14"/>
                                        </p:tgtEl>
                                        <p:attrNameLst>
                                          <p:attrName>ppt_x</p:attrName>
                                        </p:attrNameLst>
                                      </p:cBhvr>
                                      <p:tavLst>
                                        <p:tav tm="0">
                                          <p:val>
                                            <p:strVal val="1+#ppt_w/2"/>
                                          </p:val>
                                        </p:tav>
                                        <p:tav tm="100000">
                                          <p:val>
                                            <p:strVal val="#ppt_x"/>
                                          </p:val>
                                        </p:tav>
                                      </p:tavLst>
                                    </p:anim>
                                    <p:anim calcmode="lin" valueType="num">
                                      <p:cBhvr additive="base">
                                        <p:cTn id="28" dur="500" fill="hold"/>
                                        <p:tgtEl>
                                          <p:spTgt spid="14"/>
                                        </p:tgtEl>
                                        <p:attrNameLst>
                                          <p:attrName>ppt_y</p:attrName>
                                        </p:attrNameLst>
                                      </p:cBhvr>
                                      <p:tavLst>
                                        <p:tav tm="0">
                                          <p:val>
                                            <p:strVal val="#ppt_y"/>
                                          </p:val>
                                        </p:tav>
                                        <p:tav tm="100000">
                                          <p:val>
                                            <p:strVal val="#ppt_y"/>
                                          </p:val>
                                        </p:tav>
                                      </p:tavLst>
                                    </p:anim>
                                  </p:childTnLst>
                                </p:cTn>
                              </p:par>
                              <p:par>
                                <p:cTn id="29" presetID="2" presetClass="entr" presetSubtype="2" fill="hold" nodeType="withEffect">
                                  <p:stCondLst>
                                    <p:cond delay="0"/>
                                  </p:stCondLst>
                                  <p:childTnLst>
                                    <p:set>
                                      <p:cBhvr>
                                        <p:cTn id="30" dur="1" fill="hold">
                                          <p:stCondLst>
                                            <p:cond delay="0"/>
                                          </p:stCondLst>
                                        </p:cTn>
                                        <p:tgtEl>
                                          <p:spTgt spid="16"/>
                                        </p:tgtEl>
                                        <p:attrNameLst>
                                          <p:attrName>style.visibility</p:attrName>
                                        </p:attrNameLst>
                                      </p:cBhvr>
                                      <p:to>
                                        <p:strVal val="visible"/>
                                      </p:to>
                                    </p:set>
                                    <p:anim calcmode="lin" valueType="num">
                                      <p:cBhvr additive="base">
                                        <p:cTn id="31" dur="500" fill="hold"/>
                                        <p:tgtEl>
                                          <p:spTgt spid="16"/>
                                        </p:tgtEl>
                                        <p:attrNameLst>
                                          <p:attrName>ppt_x</p:attrName>
                                        </p:attrNameLst>
                                      </p:cBhvr>
                                      <p:tavLst>
                                        <p:tav tm="0">
                                          <p:val>
                                            <p:strVal val="1+#ppt_w/2"/>
                                          </p:val>
                                        </p:tav>
                                        <p:tav tm="100000">
                                          <p:val>
                                            <p:strVal val="#ppt_x"/>
                                          </p:val>
                                        </p:tav>
                                      </p:tavLst>
                                    </p:anim>
                                    <p:anim calcmode="lin" valueType="num">
                                      <p:cBhvr additive="base">
                                        <p:cTn id="32" dur="500" fill="hold"/>
                                        <p:tgtEl>
                                          <p:spTgt spid="16"/>
                                        </p:tgtEl>
                                        <p:attrNameLst>
                                          <p:attrName>ppt_y</p:attrName>
                                        </p:attrNameLst>
                                      </p:cBhvr>
                                      <p:tavLst>
                                        <p:tav tm="0">
                                          <p:val>
                                            <p:strVal val="#ppt_y"/>
                                          </p:val>
                                        </p:tav>
                                        <p:tav tm="100000">
                                          <p:val>
                                            <p:strVal val="#ppt_y"/>
                                          </p:val>
                                        </p:tav>
                                      </p:tavLst>
                                    </p:anim>
                                  </p:childTnLst>
                                </p:cTn>
                              </p:par>
                              <p:par>
                                <p:cTn id="33" presetID="2" presetClass="entr" presetSubtype="2" fill="hold" nodeType="withEffect">
                                  <p:stCondLst>
                                    <p:cond delay="0"/>
                                  </p:stCondLst>
                                  <p:childTnLst>
                                    <p:set>
                                      <p:cBhvr>
                                        <p:cTn id="34" dur="1" fill="hold">
                                          <p:stCondLst>
                                            <p:cond delay="0"/>
                                          </p:stCondLst>
                                        </p:cTn>
                                        <p:tgtEl>
                                          <p:spTgt spid="19"/>
                                        </p:tgtEl>
                                        <p:attrNameLst>
                                          <p:attrName>style.visibility</p:attrName>
                                        </p:attrNameLst>
                                      </p:cBhvr>
                                      <p:to>
                                        <p:strVal val="visible"/>
                                      </p:to>
                                    </p:set>
                                    <p:anim calcmode="lin" valueType="num">
                                      <p:cBhvr additive="base">
                                        <p:cTn id="35" dur="500" fill="hold"/>
                                        <p:tgtEl>
                                          <p:spTgt spid="19"/>
                                        </p:tgtEl>
                                        <p:attrNameLst>
                                          <p:attrName>ppt_x</p:attrName>
                                        </p:attrNameLst>
                                      </p:cBhvr>
                                      <p:tavLst>
                                        <p:tav tm="0">
                                          <p:val>
                                            <p:strVal val="1+#ppt_w/2"/>
                                          </p:val>
                                        </p:tav>
                                        <p:tav tm="100000">
                                          <p:val>
                                            <p:strVal val="#ppt_x"/>
                                          </p:val>
                                        </p:tav>
                                      </p:tavLst>
                                    </p:anim>
                                    <p:anim calcmode="lin" valueType="num">
                                      <p:cBhvr additive="base">
                                        <p:cTn id="36" dur="500" fill="hold"/>
                                        <p:tgtEl>
                                          <p:spTgt spid="19"/>
                                        </p:tgtEl>
                                        <p:attrNameLst>
                                          <p:attrName>ppt_y</p:attrName>
                                        </p:attrNameLst>
                                      </p:cBhvr>
                                      <p:tavLst>
                                        <p:tav tm="0">
                                          <p:val>
                                            <p:strVal val="#ppt_y"/>
                                          </p:val>
                                        </p:tav>
                                        <p:tav tm="100000">
                                          <p:val>
                                            <p:strVal val="#ppt_y"/>
                                          </p:val>
                                        </p:tav>
                                      </p:tavLst>
                                    </p:anim>
                                  </p:childTnLst>
                                </p:cTn>
                              </p:par>
                              <p:par>
                                <p:cTn id="37" presetID="2" presetClass="entr" presetSubtype="2" fill="hold" grpId="0" nodeType="withEffect">
                                  <p:stCondLst>
                                    <p:cond delay="0"/>
                                  </p:stCondLst>
                                  <p:childTnLst>
                                    <p:set>
                                      <p:cBhvr>
                                        <p:cTn id="38" dur="1" fill="hold">
                                          <p:stCondLst>
                                            <p:cond delay="0"/>
                                          </p:stCondLst>
                                        </p:cTn>
                                        <p:tgtEl>
                                          <p:spTgt spid="20"/>
                                        </p:tgtEl>
                                        <p:attrNameLst>
                                          <p:attrName>style.visibility</p:attrName>
                                        </p:attrNameLst>
                                      </p:cBhvr>
                                      <p:to>
                                        <p:strVal val="visible"/>
                                      </p:to>
                                    </p:set>
                                    <p:anim calcmode="lin" valueType="num">
                                      <p:cBhvr additive="base">
                                        <p:cTn id="39" dur="500" fill="hold"/>
                                        <p:tgtEl>
                                          <p:spTgt spid="20"/>
                                        </p:tgtEl>
                                        <p:attrNameLst>
                                          <p:attrName>ppt_x</p:attrName>
                                        </p:attrNameLst>
                                      </p:cBhvr>
                                      <p:tavLst>
                                        <p:tav tm="0">
                                          <p:val>
                                            <p:strVal val="1+#ppt_w/2"/>
                                          </p:val>
                                        </p:tav>
                                        <p:tav tm="100000">
                                          <p:val>
                                            <p:strVal val="#ppt_x"/>
                                          </p:val>
                                        </p:tav>
                                      </p:tavLst>
                                    </p:anim>
                                    <p:anim calcmode="lin" valueType="num">
                                      <p:cBhvr additive="base">
                                        <p:cTn id="40" dur="500" fill="hold"/>
                                        <p:tgtEl>
                                          <p:spTgt spid="20"/>
                                        </p:tgtEl>
                                        <p:attrNameLst>
                                          <p:attrName>ppt_y</p:attrName>
                                        </p:attrNameLst>
                                      </p:cBhvr>
                                      <p:tavLst>
                                        <p:tav tm="0">
                                          <p:val>
                                            <p:strVal val="#ppt_y"/>
                                          </p:val>
                                        </p:tav>
                                        <p:tav tm="100000">
                                          <p:val>
                                            <p:strVal val="#ppt_y"/>
                                          </p:val>
                                        </p:tav>
                                      </p:tavLst>
                                    </p:anim>
                                  </p:childTnLst>
                                </p:cTn>
                              </p:par>
                              <p:par>
                                <p:cTn id="41" presetID="2" presetClass="entr" presetSubtype="2" fill="hold" nodeType="withEffect">
                                  <p:stCondLst>
                                    <p:cond delay="0"/>
                                  </p:stCondLst>
                                  <p:childTnLst>
                                    <p:set>
                                      <p:cBhvr>
                                        <p:cTn id="42" dur="1" fill="hold">
                                          <p:stCondLst>
                                            <p:cond delay="0"/>
                                          </p:stCondLst>
                                        </p:cTn>
                                        <p:tgtEl>
                                          <p:spTgt spid="22"/>
                                        </p:tgtEl>
                                        <p:attrNameLst>
                                          <p:attrName>style.visibility</p:attrName>
                                        </p:attrNameLst>
                                      </p:cBhvr>
                                      <p:to>
                                        <p:strVal val="visible"/>
                                      </p:to>
                                    </p:set>
                                    <p:anim calcmode="lin" valueType="num">
                                      <p:cBhvr additive="base">
                                        <p:cTn id="43" dur="500" fill="hold"/>
                                        <p:tgtEl>
                                          <p:spTgt spid="22"/>
                                        </p:tgtEl>
                                        <p:attrNameLst>
                                          <p:attrName>ppt_x</p:attrName>
                                        </p:attrNameLst>
                                      </p:cBhvr>
                                      <p:tavLst>
                                        <p:tav tm="0">
                                          <p:val>
                                            <p:strVal val="1+#ppt_w/2"/>
                                          </p:val>
                                        </p:tav>
                                        <p:tav tm="100000">
                                          <p:val>
                                            <p:strVal val="#ppt_x"/>
                                          </p:val>
                                        </p:tav>
                                      </p:tavLst>
                                    </p:anim>
                                    <p:anim calcmode="lin" valueType="num">
                                      <p:cBhvr additive="base">
                                        <p:cTn id="44" dur="500" fill="hold"/>
                                        <p:tgtEl>
                                          <p:spTgt spid="2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P spid="11" grpId="0" animBg="1"/>
      <p:bldP spid="20" grpId="0" animBg="1"/>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993</TotalTime>
  <Words>2950</Words>
  <Application>Microsoft Office PowerPoint</Application>
  <PresentationFormat>Widescreen</PresentationFormat>
  <Paragraphs>238</Paragraphs>
  <Slides>23</Slides>
  <Notes>21</Notes>
  <HiddenSlides>0</HiddenSlides>
  <MMClips>1</MMClips>
  <ScaleCrop>false</ScaleCrop>
  <HeadingPairs>
    <vt:vector size="6" baseType="variant">
      <vt:variant>
        <vt:lpstr>Fonts Used</vt:lpstr>
      </vt:variant>
      <vt:variant>
        <vt:i4>29</vt:i4>
      </vt:variant>
      <vt:variant>
        <vt:lpstr>Theme</vt:lpstr>
      </vt:variant>
      <vt:variant>
        <vt:i4>1</vt:i4>
      </vt:variant>
      <vt:variant>
        <vt:lpstr>Slide Titles</vt:lpstr>
      </vt:variant>
      <vt:variant>
        <vt:i4>23</vt:i4>
      </vt:variant>
    </vt:vector>
  </HeadingPairs>
  <TitlesOfParts>
    <vt:vector size="53" baseType="lpstr">
      <vt:lpstr>Agenda</vt:lpstr>
      <vt:lpstr>Aharoni</vt:lpstr>
      <vt:lpstr>Amasis MT Pro Black</vt:lpstr>
      <vt:lpstr>Aptos</vt:lpstr>
      <vt:lpstr>Aptos Black</vt:lpstr>
      <vt:lpstr>Aptos Display</vt:lpstr>
      <vt:lpstr>Aptos ExtraBold</vt:lpstr>
      <vt:lpstr>Aptos Light</vt:lpstr>
      <vt:lpstr>Aptos Narrow</vt:lpstr>
      <vt:lpstr>Aptos SemiBold</vt:lpstr>
      <vt:lpstr>Aptos Serif</vt:lpstr>
      <vt:lpstr>Arial</vt:lpstr>
      <vt:lpstr>Arial</vt:lpstr>
      <vt:lpstr>Arial Nova</vt:lpstr>
      <vt:lpstr>Arial Nova Cond</vt:lpstr>
      <vt:lpstr>Arial Nova Light</vt:lpstr>
      <vt:lpstr>Bahnschrift Condensed</vt:lpstr>
      <vt:lpstr>Bahnschrift Light</vt:lpstr>
      <vt:lpstr>Bahnschrift Light SemiCondensed</vt:lpstr>
      <vt:lpstr>Bahnschrift SemiBold</vt:lpstr>
      <vt:lpstr>Bahnschrift SemiBold SemiConden</vt:lpstr>
      <vt:lpstr>Bahnschrift SemiCondensed</vt:lpstr>
      <vt:lpstr>Bahnschrift SemiLight SemiConde</vt:lpstr>
      <vt:lpstr>cabin</vt:lpstr>
      <vt:lpstr>Calibri</vt:lpstr>
      <vt:lpstr>Calibri Light</vt:lpstr>
      <vt:lpstr>Indy Serif</vt:lpstr>
      <vt:lpstr>Inter</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Stalking title page</dc:title>
  <dc:creator>Spiers-Morgan,Elinor swp59054</dc:creator>
  <cp:lastModifiedBy>Spiers-Morgan,Elinor swp59054</cp:lastModifiedBy>
  <cp:revision>8</cp:revision>
  <dcterms:created xsi:type="dcterms:W3CDTF">2024-05-21T23:50:36Z</dcterms:created>
  <dcterms:modified xsi:type="dcterms:W3CDTF">2024-11-18T20:11:28Z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66cf8fe5-b7b7-4df7-b38d-1c61ac2f6639_Enabled">
    <vt:lpwstr>true</vt:lpwstr>
  </property>
  <property fmtid="{D5CDD505-2E9C-101B-9397-08002B2CF9AE}" pid="3" name="MSIP_Label_66cf8fe5-b7b7-4df7-b38d-1c61ac2f6639_SetDate">
    <vt:lpwstr>2024-05-22T00:14:32Z</vt:lpwstr>
  </property>
  <property fmtid="{D5CDD505-2E9C-101B-9397-08002B2CF9AE}" pid="4" name="MSIP_Label_66cf8fe5-b7b7-4df7-b38d-1c61ac2f6639_Method">
    <vt:lpwstr>Standard</vt:lpwstr>
  </property>
  <property fmtid="{D5CDD505-2E9C-101B-9397-08002B2CF9AE}" pid="5" name="MSIP_Label_66cf8fe5-b7b7-4df7-b38d-1c61ac2f6639_Name">
    <vt:lpwstr>66cf8fe5-b7b7-4df7-b38d-1c61ac2f6639</vt:lpwstr>
  </property>
  <property fmtid="{D5CDD505-2E9C-101B-9397-08002B2CF9AE}" pid="6" name="MSIP_Label_66cf8fe5-b7b7-4df7-b38d-1c61ac2f6639_SiteId">
    <vt:lpwstr>270c2f4d-fd0c-4f08-92a9-e5bdd8a87e09</vt:lpwstr>
  </property>
  <property fmtid="{D5CDD505-2E9C-101B-9397-08002B2CF9AE}" pid="7" name="MSIP_Label_66cf8fe5-b7b7-4df7-b38d-1c61ac2f6639_ActionId">
    <vt:lpwstr>2f76211f-9b07-4a02-8041-66df94f4f421</vt:lpwstr>
  </property>
  <property fmtid="{D5CDD505-2E9C-101B-9397-08002B2CF9AE}" pid="8" name="MSIP_Label_66cf8fe5-b7b7-4df7-b38d-1c61ac2f6639_ContentBits">
    <vt:lpwstr>0</vt:lpwstr>
  </property>
</Properties>
</file>