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y="6858000" cx="12192000"/>
  <p:notesSz cx="6858000" cy="9144000"/>
  <p:embeddedFontLst>
    <p:embeddedFont>
      <p:font typeface="Play"/>
      <p:regular r:id="rId20"/>
      <p:bold r:id="rId2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2" roundtripDataSignature="AMtx7mg1Jedj2VN1juHWLqBx2fqF1NIgQ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Play-regular.fntdata"/><Relationship Id="rId11" Type="http://schemas.openxmlformats.org/officeDocument/2006/relationships/slide" Target="slides/slide7.xml"/><Relationship Id="rId22" Type="http://customschemas.google.com/relationships/presentationmetadata" Target="metadata"/><Relationship Id="rId10" Type="http://schemas.openxmlformats.org/officeDocument/2006/relationships/slide" Target="slides/slide6.xml"/><Relationship Id="rId21" Type="http://schemas.openxmlformats.org/officeDocument/2006/relationships/font" Target="fonts/Play-bold.fntdata"/><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7" name="Google Shape;97;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One of the most prominent retailers in the UK is Tesco that has thousands of stores and more than 330,000 employees worldwide (Tesco PLC, 2024). Its size implies that the adequate leadership in its stores is the key to operational efficiency and the regular customer experience. Competitiveness in the UK grocery market is very high, especially because of the pressure posed by the discount retailers like Aldi and Lidl (BBC News, 2023). The group revenues of Tesco have reached 68.2 billion in 2023/24, but the performance occurred against the background of inflation and rising cost (Tesco PLC, 2024). This underscores the need to have strategic human resource planning in order to make sure that qualified leaders are hired and nurtured to provide sustainable performance (Armstrong and Taylor, 2023).</a:t>
            </a:r>
            <a:endParaRPr/>
          </a:p>
        </p:txBody>
      </p:sp>
      <p:sp>
        <p:nvSpPr>
          <p:cNvPr id="98" name="Google Shape;98;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7" name="Google Shape;10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The Store Manager is very vital in converting the corporate strategy into operational performance. Their role is to guarantee financial performance, employee management, and customer satisfaction levels (Tesco PLC, 2024). The studies indicate that the level of leadership plays a significant role in the engagement of the employees and this element affects the productivity and level of service delivery (CIPD, 2023). High turnover in employees is a problem in the retail sector, which has heightened the necessity of good leadership in branches (Deloitte, 2022). The Store Manager will need to create a balance between cost management and quality of service delivery especially during seasons of economic uncertainties (Financial Times, 2023). Thus, the organisational stability and long-term performance are directly influenced by the process of recruitment and development at this level (Armstrong and Taylor, 2023).</a:t>
            </a:r>
            <a:endParaRPr/>
          </a:p>
        </p:txBody>
      </p:sp>
      <p:sp>
        <p:nvSpPr>
          <p:cNvPr id="108" name="Google Shape;108;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7" name="Google Shape;117;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Human resource planning makes sure that the capability of the workforce is aligned with the business strategy and future demand (CIPD, 2022). In the retail sector, labour demand needs to be forecasted based on the seasonal changes and labour deficit (ONS, 2023). Tesco will also need to develop succession lines to minimize leadership voids and promote within (Armstrong and Taylor, 2023). This may lead to a skills gap and high costs of recruitment that impact on store performance in case of weak workforce planning (Taylor, 2021). When the organisation strategy is aligned with the HR planning, Tesco will also enhance its capacity to recruit Store Managers that have the skills needed to achieve operational targets. This illustrates the association between strategy HR planning and sustainable business performance.</a:t>
            </a:r>
            <a:endParaRPr/>
          </a:p>
        </p:txBody>
      </p:sp>
      <p:sp>
        <p:nvSpPr>
          <p:cNvPr id="118" name="Google Shape;118;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7" name="Google Shape;127;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An organised recruitment process also enhances chances of choosing candidates that fit in organisational needs (CIPD, 2022). It starts with the identification of the workforce requirements, then a job analysis, advertising, shortlisting, interview and the final selection (Taylor, 2021). The internal recruitment process can provide higher motivation to employees, whereas external recruitment increases the working pool (Armstrong and Taylor, 2023). Open procedures are necessary to adhere to the Equality Act 2010 and provide equal treatment (GOV.UK, 2023). Evidence-based hiring minimizes discrimination and enhances the performance results (CIPD, 2023). Tesco, therefore, in its recruitment strategy needs to incorporate fairness, strategic alignment and objective assessment process to appoint competent Store Managers.</a:t>
            </a:r>
            <a:endParaRPr/>
          </a:p>
        </p:txBody>
      </p:sp>
      <p:sp>
        <p:nvSpPr>
          <p:cNvPr id="128" name="Google Shape;128;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7" name="Google Shape;137;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Job analysis is used to determine tasks, responsibilities, and competencies to successfully perform (Armstrong and Taylor, 2023).This can be organized interviews with existing managers and performance measurements in retail management (Taylor, 2021).Proper job analysis removes the uncertainty and provides a clear measure regarding the performance of the leadership (CIPD, 2022). In the case of Store Managers, financial management, team leadership, and operational decision-making are some of the competencies (Deloitte, 2022). Recruitment decisions can be compromised with business needs without proper job analysis that will result in low performance and elevated turnover. Job analysis then gives the basis of the job description as well as person specifications.</a:t>
            </a:r>
            <a:endParaRPr/>
          </a:p>
        </p:txBody>
      </p:sp>
      <p:sp>
        <p:nvSpPr>
          <p:cNvPr id="138" name="Google Shape;138;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7" name="Google Shape;147;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The job description also introduces the essence of the work of the Store Manager, the fulfillment of sales objectives, people management, and operational cost regulation (Tesco PLC, 2024). It also demarcates line reporting and accountability hierarchy, which maintain transparency within organisations (Armstrong and Taylor, 2023). Well-defined performance measures provide well-organized appraisal procedures and objective assessment (CIPD, 2023). By defining the objectives that are quantifiable, Tesco will make sure that it will be able to measure performance. The job description is properly developed and minimizes role confusion and enhances the effectiveness of recruitment. It further guarantees that those candidates who are appointed to the post are aware of the expectations of performance in advance and chances of misalignment in future are minimized.</a:t>
            </a:r>
            <a:endParaRPr/>
          </a:p>
        </p:txBody>
      </p:sp>
      <p:sp>
        <p:nvSpPr>
          <p:cNvPr id="148" name="Google Shape;148;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6" name="Google Shape;156;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The person specification explains the qualifications, experience and competencies that are necessary to undertake the Store Manager role (Taylor, 2021). According to person-job fit theory, the fit between the personal ability and the job requirements enhances performance and satisfaction (CIPD, 2022). EI is especially applicable to leadership where it promotes engagement in the team and conflict management (Goleman, 2020). Managers in retail should also show resilience and flexibility to economic volatility (Financial Times, 2023). When there is no good fit of recruits to the job, organisations are exposed to high turnover and expenses.So the competency-based specifications enhance the results of the recruitment process.</a:t>
            </a:r>
            <a:endParaRPr/>
          </a:p>
        </p:txBody>
      </p:sp>
      <p:sp>
        <p:nvSpPr>
          <p:cNvPr id="157" name="Google Shape;157;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5" name="Google Shape;165;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Structured interviews are also more valid than informal interviews since subjective bias is minimized (CIPD, 2023). Assessment centres enable the applicants to express their leadership and decision making capabilities in simulated situations (Taylor, 2021).Cognitive ability testing and behavioural tendency testing can be used through psychometric testing to gauge managerial performance (Armstrong and Taylor, 2023). The predictive validity is higher with multiple selection tools, and they help to make fair decisions (CIPD, 2022). The integration of the techniques will help Tesco assess both behavioural and technical qualities. This enhances the accuracy of recruitment and minimizes chances of bad hiring move.</a:t>
            </a:r>
            <a:endParaRPr/>
          </a:p>
        </p:txBody>
      </p:sp>
      <p:sp>
        <p:nvSpPr>
          <p:cNvPr id="166" name="Google Shape;166;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2" name="Google Shape;192;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After the recruitment, Training Needs Analysis helps to detect the differences between the available and necessary skills (CIPD, 2022). Store Managers need continuous advancement in digital systems and data analytics to be able to react to new demands in retail (Deloitte, 2023). Leadership growth improves conflict management and involvement of the employees (CIPD, 2023).Professional growth enhances flexibility within a competitive setting (Armstrong and Taylor, 2023). Managerial capability can be stagnated without the development in a structured manner. Thus, sustainable performance and long term organisational resilience targets are aided by investment in selected learning programmes.</a:t>
            </a:r>
            <a:endParaRPr/>
          </a:p>
        </p:txBody>
      </p:sp>
      <p:sp>
        <p:nvSpPr>
          <p:cNvPr id="193" name="Google Shape;193;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1" name="Google Shape;211;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According to the behaviourist theory of learning, reinforcement and reward influence behaviour (Armstrong and Taylor, 2023).Bonuses on performance can thus motivate the desirable managerial behaviours (CIPD, 2023). Nevertheless, over dependence on monetary rewards can decrease intrinsic motivation (CIPD, 2022). Cognitivist theory focuses on organised learning and acquisition of knowledge (Taylor, 2021). Electronic training programs increase problem-solving and operations. Integrating learning based on behavioural rewards and systematised cognitive learning will produce a balanced learning strategy. This is in favour of short-term performance and long-term ability development.</a:t>
            </a:r>
            <a:endParaRPr/>
          </a:p>
        </p:txBody>
      </p:sp>
      <p:sp>
        <p:nvSpPr>
          <p:cNvPr id="212" name="Google Shape;212;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0" name="Google Shape;230;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The humanist theory is concerned with personal development and intrinsic motivation (Maslow, 2020 edition). Coaching leadership promotes self awareness and reflection, which is essential in effective management. The experiential learning cycle is an approach that supports experiential and reflective learning (Kolb, 2020). Store Managers are able to gain hands-on experience and therefore gain hands-on confidence in leadership. Experience-based learning works especially well in retail companies with a rapid pace of decisions where decision-making is a continuous process (Deloitte, 2023). Consequently, having coaching and actual working responsibility reinforces managerial competence.</a:t>
            </a:r>
            <a:endParaRPr/>
          </a:p>
        </p:txBody>
      </p:sp>
      <p:sp>
        <p:nvSpPr>
          <p:cNvPr id="231" name="Google Shape;231;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8" name="Shape 238"/>
        <p:cNvGrpSpPr/>
        <p:nvPr/>
      </p:nvGrpSpPr>
      <p:grpSpPr>
        <a:xfrm>
          <a:off x="0" y="0"/>
          <a:ext cx="0" cy="0"/>
          <a:chOff x="0" y="0"/>
          <a:chExt cx="0" cy="0"/>
        </a:xfrm>
      </p:grpSpPr>
      <p:sp>
        <p:nvSpPr>
          <p:cNvPr id="239" name="Google Shape;239;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0" name="Google Shape;240;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Performance management balances the individual goals with the organisational ones (CIPD, 2023). Goal-setting theory proves that specific and measurable goals enhance the performance results (Locke and Latham, 2020). 360-degree feedback enhances the leadership accountability and self-awareness (Taylor, 2021). Reward systems also determine attractiveness of recruitment as well as employee retention (CIPD, 2022). Nevertheless, excessive focus on financial goals can promote short-termism and pressure (Financial Times, 2023). The balanced performance systems hence promote sustainable organisational success.</a:t>
            </a:r>
            <a:endParaRPr/>
          </a:p>
        </p:txBody>
      </p:sp>
      <p:sp>
        <p:nvSpPr>
          <p:cNvPr id="241" name="Google Shape;241;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9" name="Google Shape;249;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As a strategic fit, Tesco ought to use competency-based recruitment in line with workforce planning (Armstrong and Taylor, 2023).Digital learning, coaching, and exposure to experience should be implemented as structured leadership development programmes (CIPD, 2023). Performance monitoring should be based on data, and employee wellbeing should also be considered in order not to burn them. Creating succession opportunities within the organization enhances resilience. On the whole, sustainable performance in a competitive retail industry directly depends on the effectiveness of recruitment and continuous development of Store Managers.</a:t>
            </a:r>
            <a:endParaRPr/>
          </a:p>
        </p:txBody>
      </p:sp>
      <p:sp>
        <p:nvSpPr>
          <p:cNvPr id="250" name="Google Shape;250;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 name="Shape 257"/>
        <p:cNvGrpSpPr/>
        <p:nvPr/>
      </p:nvGrpSpPr>
      <p:grpSpPr>
        <a:xfrm>
          <a:off x="0" y="0"/>
          <a:ext cx="0" cy="0"/>
          <a:chOff x="0" y="0"/>
          <a:chExt cx="0" cy="0"/>
        </a:xfrm>
      </p:grpSpPr>
      <p:sp>
        <p:nvSpPr>
          <p:cNvPr id="258" name="Google Shape;258;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9" name="Google Shape;259;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7"/>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7"/>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1" name="Shape 21"/>
        <p:cNvGrpSpPr/>
        <p:nvPr/>
      </p:nvGrpSpPr>
      <p:grpSpPr>
        <a:xfrm>
          <a:off x="0" y="0"/>
          <a:ext cx="0" cy="0"/>
          <a:chOff x="0" y="0"/>
          <a:chExt cx="0" cy="0"/>
        </a:xfrm>
      </p:grpSpPr>
      <p:sp>
        <p:nvSpPr>
          <p:cNvPr id="22" name="Google Shape;22;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6" name="Shape 26"/>
        <p:cNvGrpSpPr/>
        <p:nvPr/>
      </p:nvGrpSpPr>
      <p:grpSpPr>
        <a:xfrm>
          <a:off x="0" y="0"/>
          <a:ext cx="0" cy="0"/>
          <a:chOff x="0" y="0"/>
          <a:chExt cx="0" cy="0"/>
        </a:xfrm>
      </p:grpSpPr>
      <p:sp>
        <p:nvSpPr>
          <p:cNvPr id="27" name="Google Shape;27;p1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1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 name="Google Shape;29;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2" name="Shape 32"/>
        <p:cNvGrpSpPr/>
        <p:nvPr/>
      </p:nvGrpSpPr>
      <p:grpSpPr>
        <a:xfrm>
          <a:off x="0" y="0"/>
          <a:ext cx="0" cy="0"/>
          <a:chOff x="0" y="0"/>
          <a:chExt cx="0" cy="0"/>
        </a:xfrm>
      </p:grpSpPr>
      <p:sp>
        <p:nvSpPr>
          <p:cNvPr id="33" name="Google Shape;33;p20"/>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20"/>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35" name="Google Shape;35;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8" name="Shape 38"/>
        <p:cNvGrpSpPr/>
        <p:nvPr/>
      </p:nvGrpSpPr>
      <p:grpSpPr>
        <a:xfrm>
          <a:off x="0" y="0"/>
          <a:ext cx="0" cy="0"/>
          <a:chOff x="0" y="0"/>
          <a:chExt cx="0" cy="0"/>
        </a:xfrm>
      </p:grpSpPr>
      <p:sp>
        <p:nvSpPr>
          <p:cNvPr id="39" name="Google Shape;39;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21"/>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21"/>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5" name="Shape 45"/>
        <p:cNvGrpSpPr/>
        <p:nvPr/>
      </p:nvGrpSpPr>
      <p:grpSpPr>
        <a:xfrm>
          <a:off x="0" y="0"/>
          <a:ext cx="0" cy="0"/>
          <a:chOff x="0" y="0"/>
          <a:chExt cx="0" cy="0"/>
        </a:xfrm>
      </p:grpSpPr>
      <p:sp>
        <p:nvSpPr>
          <p:cNvPr id="46" name="Google Shape;46;p2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2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8" name="Google Shape;48;p2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2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0" name="Google Shape;50;p2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 name="Google Shape;51;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4"/>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24"/>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5"/>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5"/>
          <p:cNvSpPr/>
          <p:nvPr>
            <p:ph idx="2" type="pic"/>
          </p:nvPr>
        </p:nvSpPr>
        <p:spPr>
          <a:xfrm>
            <a:off x="5183188" y="987425"/>
            <a:ext cx="6172200" cy="4873625"/>
          </a:xfrm>
          <a:prstGeom prst="rect">
            <a:avLst/>
          </a:prstGeom>
          <a:noFill/>
          <a:ln>
            <a:noFill/>
          </a:ln>
        </p:spPr>
      </p:sp>
      <p:sp>
        <p:nvSpPr>
          <p:cNvPr id="68" name="Google Shape;68;p25"/>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6"/>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7"/>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7"/>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757575"/>
                </a:solidFill>
                <a:latin typeface="Arial"/>
                <a:ea typeface="Arial"/>
                <a:cs typeface="Arial"/>
                <a:sym typeface="Arial"/>
              </a:defRPr>
            </a:lvl1pPr>
            <a:lvl2pPr indent="0" lvl="1" marL="0" marR="0" rtl="0" algn="r">
              <a:spcBef>
                <a:spcPts val="0"/>
              </a:spcBef>
              <a:buNone/>
              <a:defRPr b="0" i="0" sz="1200" u="none" cap="none" strike="noStrike">
                <a:solidFill>
                  <a:srgbClr val="757575"/>
                </a:solidFill>
                <a:latin typeface="Arial"/>
                <a:ea typeface="Arial"/>
                <a:cs typeface="Arial"/>
                <a:sym typeface="Arial"/>
              </a:defRPr>
            </a:lvl2pPr>
            <a:lvl3pPr indent="0" lvl="2" marL="0" marR="0" rtl="0" algn="r">
              <a:spcBef>
                <a:spcPts val="0"/>
              </a:spcBef>
              <a:buNone/>
              <a:defRPr b="0" i="0" sz="1200" u="none" cap="none" strike="noStrike">
                <a:solidFill>
                  <a:srgbClr val="757575"/>
                </a:solidFill>
                <a:latin typeface="Arial"/>
                <a:ea typeface="Arial"/>
                <a:cs typeface="Arial"/>
                <a:sym typeface="Arial"/>
              </a:defRPr>
            </a:lvl3pPr>
            <a:lvl4pPr indent="0" lvl="3" marL="0" marR="0" rtl="0" algn="r">
              <a:spcBef>
                <a:spcPts val="0"/>
              </a:spcBef>
              <a:buNone/>
              <a:defRPr b="0" i="0" sz="1200" u="none" cap="none" strike="noStrike">
                <a:solidFill>
                  <a:srgbClr val="757575"/>
                </a:solidFill>
                <a:latin typeface="Arial"/>
                <a:ea typeface="Arial"/>
                <a:cs typeface="Arial"/>
                <a:sym typeface="Arial"/>
              </a:defRPr>
            </a:lvl4pPr>
            <a:lvl5pPr indent="0" lvl="4" marL="0" marR="0" rtl="0" algn="r">
              <a:spcBef>
                <a:spcPts val="0"/>
              </a:spcBef>
              <a:buNone/>
              <a:defRPr b="0" i="0" sz="1200" u="none" cap="none" strike="noStrike">
                <a:solidFill>
                  <a:srgbClr val="757575"/>
                </a:solidFill>
                <a:latin typeface="Arial"/>
                <a:ea typeface="Arial"/>
                <a:cs typeface="Arial"/>
                <a:sym typeface="Arial"/>
              </a:defRPr>
            </a:lvl5pPr>
            <a:lvl6pPr indent="0" lvl="5" marL="0" marR="0" rtl="0" algn="r">
              <a:spcBef>
                <a:spcPts val="0"/>
              </a:spcBef>
              <a:buNone/>
              <a:defRPr b="0" i="0" sz="1200" u="none" cap="none" strike="noStrike">
                <a:solidFill>
                  <a:srgbClr val="757575"/>
                </a:solidFill>
                <a:latin typeface="Arial"/>
                <a:ea typeface="Arial"/>
                <a:cs typeface="Arial"/>
                <a:sym typeface="Arial"/>
              </a:defRPr>
            </a:lvl6pPr>
            <a:lvl7pPr indent="0" lvl="6" marL="0" marR="0" rtl="0" algn="r">
              <a:spcBef>
                <a:spcPts val="0"/>
              </a:spcBef>
              <a:buNone/>
              <a:defRPr b="0" i="0" sz="1200" u="none" cap="none" strike="noStrike">
                <a:solidFill>
                  <a:srgbClr val="757575"/>
                </a:solidFill>
                <a:latin typeface="Arial"/>
                <a:ea typeface="Arial"/>
                <a:cs typeface="Arial"/>
                <a:sym typeface="Arial"/>
              </a:defRPr>
            </a:lvl7pPr>
            <a:lvl8pPr indent="0" lvl="7" marL="0" marR="0" rtl="0" algn="r">
              <a:spcBef>
                <a:spcPts val="0"/>
              </a:spcBef>
              <a:buNone/>
              <a:defRPr b="0" i="0" sz="1200" u="none" cap="none" strike="noStrike">
                <a:solidFill>
                  <a:srgbClr val="757575"/>
                </a:solidFill>
                <a:latin typeface="Arial"/>
                <a:ea typeface="Arial"/>
                <a:cs typeface="Arial"/>
                <a:sym typeface="Arial"/>
              </a:defRPr>
            </a:lvl8pPr>
            <a:lvl9pPr indent="0" lvl="8" marL="0" marR="0" rtl="0" algn="r">
              <a:spcBef>
                <a:spcPts val="0"/>
              </a:spcBef>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8.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9.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8.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hyperlink" Target="https://www.bbc.co.uk/news" TargetMode="External"/><Relationship Id="rId4" Type="http://schemas.openxmlformats.org/officeDocument/2006/relationships/hyperlink" Target="https://www.cipd.org/" TargetMode="External"/><Relationship Id="rId11" Type="http://schemas.openxmlformats.org/officeDocument/2006/relationships/hyperlink" Target="https://www.tescoplc.com/" TargetMode="External"/><Relationship Id="rId10" Type="http://schemas.openxmlformats.org/officeDocument/2006/relationships/hyperlink" Target="https://www.ons.gov.uk/" TargetMode="External"/><Relationship Id="rId12" Type="http://schemas.openxmlformats.org/officeDocument/2006/relationships/hyperlink" Target="https://www.tescoplc.com/" TargetMode="External"/><Relationship Id="rId9" Type="http://schemas.openxmlformats.org/officeDocument/2006/relationships/hyperlink" Target="https://www.gov.uk/guidance/equality-act-2010-guidance" TargetMode="External"/><Relationship Id="rId5" Type="http://schemas.openxmlformats.org/officeDocument/2006/relationships/hyperlink" Target="https://www.cipd.org/" TargetMode="External"/><Relationship Id="rId6" Type="http://schemas.openxmlformats.org/officeDocument/2006/relationships/hyperlink" Target="https://www2.deloitte.com/" TargetMode="External"/><Relationship Id="rId7" Type="http://schemas.openxmlformats.org/officeDocument/2006/relationships/hyperlink" Target="https://www2.deloitte.com/" TargetMode="External"/><Relationship Id="rId8" Type="http://schemas.openxmlformats.org/officeDocument/2006/relationships/hyperlink" Target="https://www.ft.com/"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7" name="Shape 87"/>
        <p:cNvGrpSpPr/>
        <p:nvPr/>
      </p:nvGrpSpPr>
      <p:grpSpPr>
        <a:xfrm>
          <a:off x="0" y="0"/>
          <a:ext cx="0" cy="0"/>
          <a:chOff x="0" y="0"/>
          <a:chExt cx="0" cy="0"/>
        </a:xfrm>
      </p:grpSpPr>
      <p:sp>
        <p:nvSpPr>
          <p:cNvPr id="88" name="Google Shape;88;p1"/>
          <p:cNvSpPr/>
          <p:nvPr/>
        </p:nvSpPr>
        <p:spPr>
          <a:xfrm>
            <a:off x="0" y="127675"/>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89" name="Google Shape;89;p1"/>
          <p:cNvSpPr/>
          <p:nvPr/>
        </p:nvSpPr>
        <p:spPr>
          <a:xfrm>
            <a:off x="11141700" y="0"/>
            <a:ext cx="1047252" cy="6858000"/>
          </a:xfrm>
          <a:prstGeom prst="rect">
            <a:avLst/>
          </a:prstGeom>
          <a:solidFill>
            <a:schemeClr val="lt2">
              <a:alpha val="4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90" name="Google Shape;90;p1"/>
          <p:cNvSpPr/>
          <p:nvPr/>
        </p:nvSpPr>
        <p:spPr>
          <a:xfrm>
            <a:off x="0" y="-109450"/>
            <a:ext cx="12192000" cy="4607100"/>
          </a:xfrm>
          <a:prstGeom prst="rect">
            <a:avLst/>
          </a:prstGeom>
          <a:solidFill>
            <a:schemeClr val="lt1"/>
          </a:solidFill>
          <a:ln>
            <a:noFill/>
          </a:ln>
          <a:effectLst>
            <a:outerShdw blurRad="596900" sx="90000" rotWithShape="0" algn="t" dir="8820000" dist="393700" sy="90000">
              <a:srgbClr val="000000">
                <a:alpha val="26666"/>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91" name="Google Shape;91;p1"/>
          <p:cNvSpPr txBox="1"/>
          <p:nvPr>
            <p:ph type="ctrTitle"/>
          </p:nvPr>
        </p:nvSpPr>
        <p:spPr>
          <a:xfrm>
            <a:off x="200625" y="412475"/>
            <a:ext cx="7173000" cy="22140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4800"/>
              <a:buFont typeface="Play"/>
              <a:buNone/>
            </a:pPr>
            <a:r>
              <a:rPr lang="en-US" sz="4800"/>
              <a:t>  </a:t>
            </a:r>
            <a:r>
              <a:rPr lang="en-US" sz="4800"/>
              <a:t>Recruitment  and Development  of  a  Store Manager  at  Tesco</a:t>
            </a:r>
            <a:endParaRPr/>
          </a:p>
        </p:txBody>
      </p:sp>
      <p:sp>
        <p:nvSpPr>
          <p:cNvPr id="92" name="Google Shape;92;p1"/>
          <p:cNvSpPr txBox="1"/>
          <p:nvPr>
            <p:ph idx="1" type="subTitle"/>
          </p:nvPr>
        </p:nvSpPr>
        <p:spPr>
          <a:xfrm>
            <a:off x="0" y="2849525"/>
            <a:ext cx="7173000" cy="3862500"/>
          </a:xfrm>
          <a:prstGeom prst="rect">
            <a:avLst/>
          </a:prstGeom>
          <a:noFill/>
          <a:ln>
            <a:noFill/>
          </a:ln>
        </p:spPr>
        <p:txBody>
          <a:bodyPr anchorCtr="0" anchor="ctr" bIns="45700" lIns="91425" spcFirstLastPara="1" rIns="91425" wrap="square" tIns="45700">
            <a:normAutofit fontScale="85000" lnSpcReduction="20000"/>
          </a:bodyPr>
          <a:lstStyle/>
          <a:p>
            <a:pPr indent="0" lvl="0" marL="0" rtl="0" algn="l">
              <a:lnSpc>
                <a:spcPct val="90000"/>
              </a:lnSpc>
              <a:spcBef>
                <a:spcPts val="0"/>
              </a:spcBef>
              <a:spcAft>
                <a:spcPts val="0"/>
              </a:spcAft>
              <a:buClr>
                <a:schemeClr val="dk1"/>
              </a:buClr>
              <a:buSzPct val="84210"/>
              <a:buNone/>
            </a:pPr>
            <a:r>
              <a:rPr lang="en-US" sz="2850">
                <a:solidFill>
                  <a:srgbClr val="FF0000"/>
                </a:solidFill>
              </a:rPr>
              <a:t>Module name:Developing and Managing Individuals and Teams</a:t>
            </a:r>
            <a:endParaRPr sz="2850">
              <a:solidFill>
                <a:srgbClr val="FF0000"/>
              </a:solidFill>
            </a:endParaRPr>
          </a:p>
          <a:p>
            <a:pPr indent="0" lvl="0" marL="0" rtl="0" algn="l">
              <a:lnSpc>
                <a:spcPct val="90000"/>
              </a:lnSpc>
              <a:spcBef>
                <a:spcPts val="0"/>
              </a:spcBef>
              <a:spcAft>
                <a:spcPts val="0"/>
              </a:spcAft>
              <a:buClr>
                <a:schemeClr val="dk1"/>
              </a:buClr>
              <a:buSzPct val="84210"/>
              <a:buNone/>
            </a:pPr>
            <a:r>
              <a:t/>
            </a:r>
            <a:endParaRPr sz="2850">
              <a:solidFill>
                <a:srgbClr val="FF0000"/>
              </a:solidFill>
            </a:endParaRPr>
          </a:p>
          <a:p>
            <a:pPr indent="0" lvl="0" marL="0" rtl="0" algn="l">
              <a:lnSpc>
                <a:spcPct val="90000"/>
              </a:lnSpc>
              <a:spcBef>
                <a:spcPts val="0"/>
              </a:spcBef>
              <a:spcAft>
                <a:spcPts val="0"/>
              </a:spcAft>
              <a:buClr>
                <a:schemeClr val="dk1"/>
              </a:buClr>
              <a:buSzPct val="84210"/>
              <a:buNone/>
            </a:pPr>
            <a:r>
              <a:rPr lang="en-US" sz="2850">
                <a:solidFill>
                  <a:srgbClr val="FF0000"/>
                </a:solidFill>
              </a:rPr>
              <a:t>Module Code:LCLM5002</a:t>
            </a:r>
            <a:endParaRPr sz="2850">
              <a:solidFill>
                <a:srgbClr val="FF0000"/>
              </a:solidFill>
            </a:endParaRPr>
          </a:p>
          <a:p>
            <a:pPr indent="0" lvl="0" marL="0" rtl="0" algn="l">
              <a:lnSpc>
                <a:spcPct val="90000"/>
              </a:lnSpc>
              <a:spcBef>
                <a:spcPts val="0"/>
              </a:spcBef>
              <a:spcAft>
                <a:spcPts val="0"/>
              </a:spcAft>
              <a:buClr>
                <a:schemeClr val="dk1"/>
              </a:buClr>
              <a:buSzPct val="84210"/>
              <a:buNone/>
            </a:pPr>
            <a:r>
              <a:t/>
            </a:r>
            <a:endParaRPr sz="2850">
              <a:solidFill>
                <a:srgbClr val="FF0000"/>
              </a:solidFill>
            </a:endParaRPr>
          </a:p>
          <a:p>
            <a:pPr indent="0" lvl="0" marL="0" rtl="0" algn="l">
              <a:lnSpc>
                <a:spcPct val="90000"/>
              </a:lnSpc>
              <a:spcBef>
                <a:spcPts val="0"/>
              </a:spcBef>
              <a:spcAft>
                <a:spcPts val="0"/>
              </a:spcAft>
              <a:buClr>
                <a:schemeClr val="dk1"/>
              </a:buClr>
              <a:buSzPct val="84210"/>
              <a:buNone/>
            </a:pPr>
            <a:r>
              <a:rPr lang="en-US" sz="2850">
                <a:solidFill>
                  <a:srgbClr val="FF0000"/>
                </a:solidFill>
              </a:rPr>
              <a:t>Student name:Elena Diana Trandafir</a:t>
            </a:r>
            <a:endParaRPr sz="2850">
              <a:solidFill>
                <a:srgbClr val="FF0000"/>
              </a:solidFill>
            </a:endParaRPr>
          </a:p>
          <a:p>
            <a:pPr indent="0" lvl="0" marL="0" rtl="0" algn="l">
              <a:lnSpc>
                <a:spcPct val="90000"/>
              </a:lnSpc>
              <a:spcBef>
                <a:spcPts val="0"/>
              </a:spcBef>
              <a:spcAft>
                <a:spcPts val="0"/>
              </a:spcAft>
              <a:buClr>
                <a:schemeClr val="dk1"/>
              </a:buClr>
              <a:buSzPct val="84210"/>
              <a:buNone/>
            </a:pPr>
            <a:r>
              <a:t/>
            </a:r>
            <a:endParaRPr sz="2850">
              <a:solidFill>
                <a:srgbClr val="FF0000"/>
              </a:solidFill>
            </a:endParaRPr>
          </a:p>
          <a:p>
            <a:pPr indent="0" lvl="0" marL="0" rtl="0" algn="l">
              <a:lnSpc>
                <a:spcPct val="90000"/>
              </a:lnSpc>
              <a:spcBef>
                <a:spcPts val="1000"/>
              </a:spcBef>
              <a:spcAft>
                <a:spcPts val="0"/>
              </a:spcAft>
              <a:buClr>
                <a:schemeClr val="dk1"/>
              </a:buClr>
              <a:buSzPct val="84210"/>
              <a:buNone/>
            </a:pPr>
            <a:r>
              <a:rPr lang="en-US" sz="2850">
                <a:solidFill>
                  <a:srgbClr val="FF0000"/>
                </a:solidFill>
              </a:rPr>
              <a:t>Student number:2427629</a:t>
            </a:r>
            <a:endParaRPr sz="2850">
              <a:solidFill>
                <a:srgbClr val="FF0000"/>
              </a:solidFill>
            </a:endParaRPr>
          </a:p>
          <a:p>
            <a:pPr indent="0" lvl="0" marL="0" rtl="0" algn="l">
              <a:lnSpc>
                <a:spcPct val="90000"/>
              </a:lnSpc>
              <a:spcBef>
                <a:spcPts val="1000"/>
              </a:spcBef>
              <a:spcAft>
                <a:spcPts val="0"/>
              </a:spcAft>
              <a:buClr>
                <a:schemeClr val="dk1"/>
              </a:buClr>
              <a:buSzPct val="84210"/>
              <a:buNone/>
            </a:pPr>
            <a:r>
              <a:t/>
            </a:r>
            <a:endParaRPr sz="2850">
              <a:solidFill>
                <a:srgbClr val="FF0000"/>
              </a:solidFill>
            </a:endParaRPr>
          </a:p>
          <a:p>
            <a:pPr indent="0" lvl="0" marL="0" rtl="0" algn="l">
              <a:lnSpc>
                <a:spcPct val="90000"/>
              </a:lnSpc>
              <a:spcBef>
                <a:spcPts val="1000"/>
              </a:spcBef>
              <a:spcAft>
                <a:spcPts val="0"/>
              </a:spcAft>
              <a:buClr>
                <a:schemeClr val="dk1"/>
              </a:buClr>
              <a:buSzPct val="84210"/>
              <a:buNone/>
            </a:pPr>
            <a:r>
              <a:rPr lang="en-US" sz="2850">
                <a:solidFill>
                  <a:srgbClr val="FF0000"/>
                </a:solidFill>
              </a:rPr>
              <a:t>Lecturer:Amer Kareem</a:t>
            </a:r>
            <a:endParaRPr sz="2850">
              <a:solidFill>
                <a:srgbClr val="FF0000"/>
              </a:solidFill>
            </a:endParaRPr>
          </a:p>
          <a:p>
            <a:pPr indent="0" lvl="0" marL="0" rtl="0" algn="l">
              <a:lnSpc>
                <a:spcPct val="90000"/>
              </a:lnSpc>
              <a:spcBef>
                <a:spcPts val="1000"/>
              </a:spcBef>
              <a:spcAft>
                <a:spcPts val="0"/>
              </a:spcAft>
              <a:buClr>
                <a:schemeClr val="dk1"/>
              </a:buClr>
              <a:buSzPct val="100000"/>
              <a:buNone/>
            </a:pPr>
            <a:r>
              <a:t/>
            </a:r>
            <a:endParaRPr/>
          </a:p>
          <a:p>
            <a:pPr indent="0" lvl="0" marL="0" rtl="0" algn="l">
              <a:lnSpc>
                <a:spcPct val="90000"/>
              </a:lnSpc>
              <a:spcBef>
                <a:spcPts val="1000"/>
              </a:spcBef>
              <a:spcAft>
                <a:spcPts val="0"/>
              </a:spcAft>
              <a:buClr>
                <a:schemeClr val="dk1"/>
              </a:buClr>
              <a:buSzPct val="100000"/>
              <a:buNone/>
            </a:pPr>
            <a:r>
              <a:t/>
            </a:r>
            <a:endParaRPr/>
          </a:p>
        </p:txBody>
      </p:sp>
      <p:pic>
        <p:nvPicPr>
          <p:cNvPr id="93" name="Google Shape;93;p1"/>
          <p:cNvPicPr preferRelativeResize="0"/>
          <p:nvPr/>
        </p:nvPicPr>
        <p:blipFill rotWithShape="1">
          <a:blip r:embed="rId3">
            <a:alphaModFix/>
          </a:blip>
          <a:srcRect b="10313" l="0" r="-3" t="0"/>
          <a:stretch/>
        </p:blipFill>
        <p:spPr>
          <a:xfrm>
            <a:off x="7373700" y="3376825"/>
            <a:ext cx="4646050" cy="3335250"/>
          </a:xfrm>
          <a:prstGeom prst="rect">
            <a:avLst/>
          </a:prstGeom>
          <a:noFill/>
          <a:ln>
            <a:noFill/>
          </a:ln>
        </p:spPr>
      </p:pic>
      <p:pic>
        <p:nvPicPr>
          <p:cNvPr id="94" name="Google Shape;94;p1"/>
          <p:cNvPicPr preferRelativeResize="0"/>
          <p:nvPr/>
        </p:nvPicPr>
        <p:blipFill rotWithShape="1">
          <a:blip r:embed="rId4">
            <a:alphaModFix/>
          </a:blip>
          <a:srcRect b="0" l="11009" r="5436" t="0"/>
          <a:stretch/>
        </p:blipFill>
        <p:spPr>
          <a:xfrm>
            <a:off x="7373700" y="206025"/>
            <a:ext cx="4737225" cy="3004100"/>
          </a:xfrm>
          <a:prstGeom prst="rect">
            <a:avLst/>
          </a:prstGeom>
          <a:noFill/>
          <a:ln>
            <a:noFill/>
          </a:ln>
          <a:effectLst>
            <a:outerShdw blurRad="203200" sx="90000" rotWithShape="0" algn="ctr" dir="5580000" dist="76200" sy="90000">
              <a:srgbClr val="000000">
                <a:alpha val="25098"/>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9" name="Shape 99"/>
        <p:cNvGrpSpPr/>
        <p:nvPr/>
      </p:nvGrpSpPr>
      <p:grpSpPr>
        <a:xfrm>
          <a:off x="0" y="0"/>
          <a:ext cx="0" cy="0"/>
          <a:chOff x="0" y="0"/>
          <a:chExt cx="0" cy="0"/>
        </a:xfrm>
      </p:grpSpPr>
      <p:sp>
        <p:nvSpPr>
          <p:cNvPr id="100" name="Google Shape;100;p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01" name="Google Shape;101;p2"/>
          <p:cNvSpPr/>
          <p:nvPr/>
        </p:nvSpPr>
        <p:spPr>
          <a:xfrm>
            <a:off x="-1" y="-4290"/>
            <a:ext cx="12192000" cy="1733407"/>
          </a:xfrm>
          <a:prstGeom prst="rect">
            <a:avLst/>
          </a:prstGeom>
          <a:solidFill>
            <a:schemeClr val="lt1"/>
          </a:solidFill>
          <a:ln>
            <a:noFill/>
          </a:ln>
          <a:effectLst>
            <a:outerShdw blurRad="254000" sx="94000" rotWithShape="0" algn="t" dir="5460000" dist="38100" sy="94000">
              <a:srgbClr val="000000">
                <a:alpha val="30196"/>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02" name="Google Shape;102;p2"/>
          <p:cNvSpPr txBox="1"/>
          <p:nvPr>
            <p:ph type="title"/>
          </p:nvPr>
        </p:nvSpPr>
        <p:spPr>
          <a:xfrm>
            <a:off x="291825" y="240250"/>
            <a:ext cx="6219900" cy="12282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Play"/>
              <a:buNone/>
            </a:pPr>
            <a:r>
              <a:rPr lang="en-US" sz="4000">
                <a:solidFill>
                  <a:schemeClr val="dk1"/>
                </a:solidFill>
                <a:latin typeface="Play"/>
                <a:ea typeface="Play"/>
                <a:cs typeface="Play"/>
                <a:sym typeface="Play"/>
              </a:rPr>
              <a:t>Introduction to Tesco</a:t>
            </a:r>
            <a:endParaRPr/>
          </a:p>
        </p:txBody>
      </p:sp>
      <p:sp>
        <p:nvSpPr>
          <p:cNvPr id="103" name="Google Shape;103;p2"/>
          <p:cNvSpPr txBox="1"/>
          <p:nvPr/>
        </p:nvSpPr>
        <p:spPr>
          <a:xfrm>
            <a:off x="0" y="1729125"/>
            <a:ext cx="9010200" cy="4906500"/>
          </a:xfrm>
          <a:prstGeom prst="rect">
            <a:avLst/>
          </a:prstGeom>
          <a:noFill/>
          <a:ln>
            <a:noFill/>
          </a:ln>
        </p:spPr>
        <p:txBody>
          <a:bodyPr anchorCtr="0" anchor="ctr" bIns="45700" lIns="91425" spcFirstLastPara="1" rIns="91425" wrap="square" tIns="45700">
            <a:normAutofit/>
          </a:bodyPr>
          <a:lstStyle/>
          <a:p>
            <a:pPr indent="-31750" lvl="0" marL="0" marR="0" rtl="0" algn="l">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The Tesco group is among the largest multinational companies in the UK that have more than 4,000 stores worldwide and hire over 330,000 employees (Tesco PLC, 2023).</a:t>
            </a:r>
            <a:endParaRPr sz="1800"/>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The organisation is in the context of a very competitive UK grocery market, which is pressurised by discount retailers, including Aldi and Lidl (BBC News, 2023).</a:t>
            </a:r>
            <a:endParaRPr sz="1800"/>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As of 2023/24, the group revenue of Tesco amounted to £68.2 billion, a key indicator of leading position on the market, but at the same time the influence of inflation and the cost factor (Tesco PLC, 2024).</a:t>
            </a:r>
            <a:endParaRPr sz="1800"/>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Good store level leadership is paramount to store-level operational efficiency, client satisfaction and profitability in a fluctuating retail setting (CIPD, 2022).</a:t>
            </a:r>
            <a:endParaRPr sz="1800"/>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Strategic human resource planning is a practice that makes sure that the recruitment and development practice can meet the business goals and sustainability in the long term (Armstrong and Taylor, 2023).</a:t>
            </a:r>
            <a:endParaRPr sz="1800"/>
          </a:p>
        </p:txBody>
      </p:sp>
      <p:pic>
        <p:nvPicPr>
          <p:cNvPr id="104" name="Google Shape;104;p2"/>
          <p:cNvPicPr preferRelativeResize="0"/>
          <p:nvPr/>
        </p:nvPicPr>
        <p:blipFill rotWithShape="1">
          <a:blip r:embed="rId3">
            <a:alphaModFix/>
          </a:blip>
          <a:srcRect b="0" l="0" r="0" t="0"/>
          <a:stretch/>
        </p:blipFill>
        <p:spPr>
          <a:xfrm>
            <a:off x="9010250" y="714100"/>
            <a:ext cx="3082450" cy="58156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9" name="Shape 109"/>
        <p:cNvGrpSpPr/>
        <p:nvPr/>
      </p:nvGrpSpPr>
      <p:grpSpPr>
        <a:xfrm>
          <a:off x="0" y="0"/>
          <a:ext cx="0" cy="0"/>
          <a:chOff x="0" y="0"/>
          <a:chExt cx="0" cy="0"/>
        </a:xfrm>
      </p:grpSpPr>
      <p:sp>
        <p:nvSpPr>
          <p:cNvPr id="110" name="Google Shape;110;p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11" name="Google Shape;111;p3"/>
          <p:cNvSpPr/>
          <p:nvPr/>
        </p:nvSpPr>
        <p:spPr>
          <a:xfrm>
            <a:off x="-1" y="-4290"/>
            <a:ext cx="12192000" cy="1733407"/>
          </a:xfrm>
          <a:prstGeom prst="rect">
            <a:avLst/>
          </a:prstGeom>
          <a:solidFill>
            <a:schemeClr val="lt1"/>
          </a:solidFill>
          <a:ln>
            <a:noFill/>
          </a:ln>
          <a:effectLst>
            <a:outerShdw blurRad="254000" sx="94000" rotWithShape="0" algn="t" dir="5460000" dist="38100" sy="94000">
              <a:srgbClr val="000000">
                <a:alpha val="30196"/>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12" name="Google Shape;112;p3"/>
          <p:cNvSpPr txBox="1"/>
          <p:nvPr>
            <p:ph type="title"/>
          </p:nvPr>
        </p:nvSpPr>
        <p:spPr>
          <a:xfrm>
            <a:off x="715975" y="94348"/>
            <a:ext cx="10760100" cy="9636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Play"/>
              <a:buNone/>
            </a:pPr>
            <a:r>
              <a:rPr lang="en-US" sz="4000">
                <a:solidFill>
                  <a:schemeClr val="dk1"/>
                </a:solidFill>
                <a:latin typeface="Play"/>
                <a:ea typeface="Play"/>
                <a:cs typeface="Play"/>
                <a:sym typeface="Play"/>
              </a:rPr>
              <a:t>Importance of the Store Manager Role</a:t>
            </a:r>
            <a:endParaRPr/>
          </a:p>
        </p:txBody>
      </p:sp>
      <p:sp>
        <p:nvSpPr>
          <p:cNvPr id="113" name="Google Shape;113;p3"/>
          <p:cNvSpPr txBox="1"/>
          <p:nvPr/>
        </p:nvSpPr>
        <p:spPr>
          <a:xfrm>
            <a:off x="109425" y="1468550"/>
            <a:ext cx="7788300" cy="5261700"/>
          </a:xfrm>
          <a:prstGeom prst="rect">
            <a:avLst/>
          </a:prstGeom>
          <a:noFill/>
          <a:ln>
            <a:noFill/>
          </a:ln>
        </p:spPr>
        <p:txBody>
          <a:bodyPr anchorCtr="0" anchor="ctr" bIns="45700" lIns="91425" spcFirstLastPara="1" rIns="91425" wrap="square" tIns="45700">
            <a:noAutofit/>
          </a:bodyPr>
          <a:lstStyle/>
          <a:p>
            <a:pPr indent="-44450" lvl="0" marL="0" marR="0" rtl="0" algn="l">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The Store Manager will have the task of delivering financial goals, operational effectiveness and customer satisfaction at the branch level (Tesco PLC, 2024). </a:t>
            </a:r>
            <a:endParaRPr sz="1800"/>
          </a:p>
          <a:p>
            <a:pPr indent="69850" lvl="0" marL="0" marR="0" rtl="0" algn="l">
              <a:lnSpc>
                <a:spcPct val="90000"/>
              </a:lnSpc>
              <a:spcBef>
                <a:spcPts val="600"/>
              </a:spcBef>
              <a:spcAft>
                <a:spcPts val="0"/>
              </a:spcAft>
              <a:buClr>
                <a:schemeClr val="dk1"/>
              </a:buClr>
              <a:buSzPts val="1100"/>
              <a:buFont typeface="Arial"/>
              <a:buNone/>
            </a:pPr>
            <a:r>
              <a:t/>
            </a:r>
            <a:endParaRPr b="0" i="0" sz="1800" u="none" cap="none" strike="noStrike">
              <a:solidFill>
                <a:schemeClr val="dk1"/>
              </a:solidFill>
              <a:latin typeface="Arial"/>
              <a:ea typeface="Arial"/>
              <a:cs typeface="Arial"/>
              <a:sym typeface="Arial"/>
            </a:endParaRPr>
          </a:p>
          <a:p>
            <a:pPr indent="-444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Directly connected to store-level leadership is employee engagement, which is closely related to productivity and organisational performance (CIPD, 2023).</a:t>
            </a:r>
            <a:endParaRPr sz="1800"/>
          </a:p>
          <a:p>
            <a:pPr indent="69850" lvl="0" marL="0" marR="0" rtl="0" algn="l">
              <a:lnSpc>
                <a:spcPct val="90000"/>
              </a:lnSpc>
              <a:spcBef>
                <a:spcPts val="600"/>
              </a:spcBef>
              <a:spcAft>
                <a:spcPts val="0"/>
              </a:spcAft>
              <a:buClr>
                <a:schemeClr val="dk1"/>
              </a:buClr>
              <a:buSzPts val="1100"/>
              <a:buFont typeface="Arial"/>
              <a:buNone/>
            </a:pPr>
            <a:r>
              <a:t/>
            </a:r>
            <a:endParaRPr b="0" i="0" sz="1800" u="none" cap="none" strike="noStrike">
              <a:solidFill>
                <a:schemeClr val="dk1"/>
              </a:solidFill>
              <a:latin typeface="Arial"/>
              <a:ea typeface="Arial"/>
              <a:cs typeface="Arial"/>
              <a:sym typeface="Arial"/>
            </a:endParaRPr>
          </a:p>
          <a:p>
            <a:pPr indent="-444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Retail leadership also enhances motivation by the team and minimises staff turnover, which has been a major problem in the UK retail sector (Deloitte, 2022).</a:t>
            </a:r>
            <a:endParaRPr sz="1800"/>
          </a:p>
          <a:p>
            <a:pPr indent="69850" lvl="0" marL="0" marR="0" rtl="0" algn="l">
              <a:lnSpc>
                <a:spcPct val="90000"/>
              </a:lnSpc>
              <a:spcBef>
                <a:spcPts val="600"/>
              </a:spcBef>
              <a:spcAft>
                <a:spcPts val="0"/>
              </a:spcAft>
              <a:buClr>
                <a:schemeClr val="dk1"/>
              </a:buClr>
              <a:buSzPts val="1100"/>
              <a:buFont typeface="Arial"/>
              <a:buNone/>
            </a:pPr>
            <a:r>
              <a:t/>
            </a:r>
            <a:endParaRPr b="0" i="0" sz="1800" u="none" cap="none" strike="noStrike">
              <a:solidFill>
                <a:schemeClr val="dk1"/>
              </a:solidFill>
              <a:latin typeface="Arial"/>
              <a:ea typeface="Arial"/>
              <a:cs typeface="Arial"/>
              <a:sym typeface="Arial"/>
            </a:endParaRPr>
          </a:p>
          <a:p>
            <a:pPr indent="-444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The position includes the necessity to balance cost management and quality of services, especially in the time of the rise in prices and the disruption of the supply chain (Financial Times, 2023). </a:t>
            </a:r>
            <a:endParaRPr sz="1800"/>
          </a:p>
          <a:p>
            <a:pPr indent="69850" lvl="0" marL="0" marR="0" rtl="0" algn="l">
              <a:lnSpc>
                <a:spcPct val="90000"/>
              </a:lnSpc>
              <a:spcBef>
                <a:spcPts val="600"/>
              </a:spcBef>
              <a:spcAft>
                <a:spcPts val="0"/>
              </a:spcAft>
              <a:buClr>
                <a:schemeClr val="dk1"/>
              </a:buClr>
              <a:buSzPts val="1100"/>
              <a:buFont typeface="Arial"/>
              <a:buNone/>
            </a:pPr>
            <a:r>
              <a:t/>
            </a:r>
            <a:endParaRPr b="0" i="0" sz="1800" u="none" cap="none" strike="noStrike">
              <a:solidFill>
                <a:schemeClr val="dk1"/>
              </a:solidFill>
              <a:latin typeface="Arial"/>
              <a:ea typeface="Arial"/>
              <a:cs typeface="Arial"/>
              <a:sym typeface="Arial"/>
            </a:endParaRPr>
          </a:p>
          <a:p>
            <a:pPr indent="-444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Thus, the strategic importance of recruiting and developing effective Store Managers is related to sustainable business performance (Armstrong and Taylor, 2023).</a:t>
            </a:r>
            <a:endParaRPr b="0" i="0" sz="1800" u="none" cap="none" strike="noStrike">
              <a:solidFill>
                <a:schemeClr val="dk1"/>
              </a:solidFill>
              <a:latin typeface="Arial"/>
              <a:ea typeface="Arial"/>
              <a:cs typeface="Arial"/>
              <a:sym typeface="Arial"/>
            </a:endParaRPr>
          </a:p>
        </p:txBody>
      </p:sp>
      <p:pic>
        <p:nvPicPr>
          <p:cNvPr id="114" name="Google Shape;114;p3"/>
          <p:cNvPicPr preferRelativeResize="0"/>
          <p:nvPr/>
        </p:nvPicPr>
        <p:blipFill rotWithShape="1">
          <a:blip r:embed="rId3">
            <a:alphaModFix/>
          </a:blip>
          <a:srcRect b="0" l="0" r="0" t="0"/>
          <a:stretch/>
        </p:blipFill>
        <p:spPr>
          <a:xfrm>
            <a:off x="8043550" y="2046250"/>
            <a:ext cx="4067375" cy="38507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9" name="Shape 119"/>
        <p:cNvGrpSpPr/>
        <p:nvPr/>
      </p:nvGrpSpPr>
      <p:grpSpPr>
        <a:xfrm>
          <a:off x="0" y="0"/>
          <a:ext cx="0" cy="0"/>
          <a:chOff x="0" y="0"/>
          <a:chExt cx="0" cy="0"/>
        </a:xfrm>
      </p:grpSpPr>
      <p:sp>
        <p:nvSpPr>
          <p:cNvPr id="120" name="Google Shape;120;p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1" name="Google Shape;121;p4"/>
          <p:cNvSpPr/>
          <p:nvPr/>
        </p:nvSpPr>
        <p:spPr>
          <a:xfrm>
            <a:off x="-1" y="-4290"/>
            <a:ext cx="12192000" cy="1733407"/>
          </a:xfrm>
          <a:prstGeom prst="rect">
            <a:avLst/>
          </a:prstGeom>
          <a:solidFill>
            <a:schemeClr val="lt1"/>
          </a:solidFill>
          <a:ln>
            <a:noFill/>
          </a:ln>
          <a:effectLst>
            <a:outerShdw blurRad="254000" sx="94000" rotWithShape="0" algn="t" dir="5460000" dist="38100" sy="94000">
              <a:srgbClr val="000000">
                <a:alpha val="30196"/>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2" name="Google Shape;122;p4"/>
          <p:cNvSpPr txBox="1"/>
          <p:nvPr>
            <p:ph type="title"/>
          </p:nvPr>
        </p:nvSpPr>
        <p:spPr>
          <a:xfrm>
            <a:off x="761802" y="240241"/>
            <a:ext cx="10760054" cy="122829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Play"/>
              <a:buNone/>
            </a:pPr>
            <a:r>
              <a:rPr lang="en-US" sz="4000">
                <a:solidFill>
                  <a:schemeClr val="dk1"/>
                </a:solidFill>
                <a:latin typeface="Play"/>
                <a:ea typeface="Play"/>
                <a:cs typeface="Play"/>
                <a:sym typeface="Play"/>
              </a:rPr>
              <a:t>Human Resource Planning at Tesco</a:t>
            </a:r>
            <a:endParaRPr/>
          </a:p>
        </p:txBody>
      </p:sp>
      <p:sp>
        <p:nvSpPr>
          <p:cNvPr id="123" name="Google Shape;123;p4"/>
          <p:cNvSpPr txBox="1"/>
          <p:nvPr/>
        </p:nvSpPr>
        <p:spPr>
          <a:xfrm>
            <a:off x="291825" y="1729125"/>
            <a:ext cx="8426700" cy="4855200"/>
          </a:xfrm>
          <a:prstGeom prst="rect">
            <a:avLst/>
          </a:prstGeom>
          <a:noFill/>
          <a:ln>
            <a:noFill/>
          </a:ln>
        </p:spPr>
        <p:txBody>
          <a:bodyPr anchorCtr="0" anchor="ctr" bIns="45700" lIns="91425" spcFirstLastPara="1" rIns="91425" wrap="square" tIns="45700">
            <a:normAutofit/>
          </a:bodyPr>
          <a:lstStyle/>
          <a:p>
            <a:pPr indent="-31750" lvl="0" marL="0" marR="0" rtl="0" algn="l">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Human resource planning matches the capability of the workforce to the organisational strategy and future need (CIPD, 2022). </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Workforce forecasting is necessary in large retailers because of the seasonal changes of demand and labour deficiencies (ONS, 2023). </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Succession planning eliminates leadership voids and promotes growth within the organization, reinforcing talent pipelines (Armstrong &amp; Taylor, 2023). </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Workforce planning failure may cause a lack of skills, staffing efficiency and high recruitment expenses (Taylor, 2021). </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Proper recruitment of senior store-level leadership thus is based on strategic HR planning.</a:t>
            </a:r>
            <a:endParaRPr b="0" i="0" sz="1800" u="none" cap="none" strike="noStrike">
              <a:solidFill>
                <a:schemeClr val="dk1"/>
              </a:solidFill>
              <a:latin typeface="Arial"/>
              <a:ea typeface="Arial"/>
              <a:cs typeface="Arial"/>
              <a:sym typeface="Arial"/>
            </a:endParaRPr>
          </a:p>
        </p:txBody>
      </p:sp>
      <p:pic>
        <p:nvPicPr>
          <p:cNvPr id="124" name="Google Shape;124;p4"/>
          <p:cNvPicPr preferRelativeResize="0"/>
          <p:nvPr/>
        </p:nvPicPr>
        <p:blipFill rotWithShape="1">
          <a:blip r:embed="rId3">
            <a:alphaModFix/>
          </a:blip>
          <a:srcRect b="0" l="0" r="0" t="0"/>
          <a:stretch/>
        </p:blipFill>
        <p:spPr>
          <a:xfrm>
            <a:off x="8882575" y="1641550"/>
            <a:ext cx="3155400" cy="49428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9" name="Shape 129"/>
        <p:cNvGrpSpPr/>
        <p:nvPr/>
      </p:nvGrpSpPr>
      <p:grpSpPr>
        <a:xfrm>
          <a:off x="0" y="0"/>
          <a:ext cx="0" cy="0"/>
          <a:chOff x="0" y="0"/>
          <a:chExt cx="0" cy="0"/>
        </a:xfrm>
      </p:grpSpPr>
      <p:sp>
        <p:nvSpPr>
          <p:cNvPr id="130" name="Google Shape;130;p5"/>
          <p:cNvSpPr/>
          <p:nvPr/>
        </p:nvSpPr>
        <p:spPr>
          <a:xfrm>
            <a:off x="0" y="109436"/>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Person holding a puzzle piece" id="131" name="Google Shape;131;p5"/>
          <p:cNvPicPr preferRelativeResize="0"/>
          <p:nvPr/>
        </p:nvPicPr>
        <p:blipFill rotWithShape="1">
          <a:blip r:embed="rId3">
            <a:alphaModFix/>
          </a:blip>
          <a:srcRect b="-1" l="23439" r="23113" t="0"/>
          <a:stretch/>
        </p:blipFill>
        <p:spPr>
          <a:xfrm>
            <a:off x="0" y="0"/>
            <a:ext cx="4140324" cy="6858001"/>
          </a:xfrm>
          <a:prstGeom prst="rect">
            <a:avLst/>
          </a:prstGeom>
          <a:noFill/>
          <a:ln>
            <a:noFill/>
          </a:ln>
        </p:spPr>
      </p:pic>
      <p:sp>
        <p:nvSpPr>
          <p:cNvPr id="132" name="Google Shape;132;p5"/>
          <p:cNvSpPr/>
          <p:nvPr/>
        </p:nvSpPr>
        <p:spPr>
          <a:xfrm>
            <a:off x="5410197" y="-1"/>
            <a:ext cx="6781802" cy="2286000"/>
          </a:xfrm>
          <a:prstGeom prst="rect">
            <a:avLst/>
          </a:prstGeom>
          <a:solidFill>
            <a:schemeClr val="lt1"/>
          </a:solidFill>
          <a:ln>
            <a:noFill/>
          </a:ln>
          <a:effectLst>
            <a:outerShdw blurRad="355600" sx="95000" rotWithShape="0" algn="t" dist="152400" sy="95000">
              <a:srgbClr val="000000">
                <a:alpha val="29019"/>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3" name="Google Shape;133;p5"/>
          <p:cNvSpPr txBox="1"/>
          <p:nvPr>
            <p:ph type="title"/>
          </p:nvPr>
        </p:nvSpPr>
        <p:spPr>
          <a:xfrm>
            <a:off x="4802076" y="442150"/>
            <a:ext cx="6488100" cy="15594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Play"/>
              <a:buNone/>
            </a:pPr>
            <a:r>
              <a:rPr lang="en-US" sz="4000"/>
              <a:t>  </a:t>
            </a:r>
            <a:r>
              <a:rPr lang="en-US" sz="4000"/>
              <a:t>Recruitment Process          Overview</a:t>
            </a:r>
            <a:endParaRPr/>
          </a:p>
        </p:txBody>
      </p:sp>
      <p:sp>
        <p:nvSpPr>
          <p:cNvPr id="134" name="Google Shape;134;p5"/>
          <p:cNvSpPr txBox="1"/>
          <p:nvPr/>
        </p:nvSpPr>
        <p:spPr>
          <a:xfrm>
            <a:off x="4432175" y="2451375"/>
            <a:ext cx="7217100" cy="4078200"/>
          </a:xfrm>
          <a:prstGeom prst="rect">
            <a:avLst/>
          </a:prstGeom>
          <a:noFill/>
          <a:ln>
            <a:noFill/>
          </a:ln>
        </p:spPr>
        <p:txBody>
          <a:bodyPr anchorCtr="0" anchor="ctr" bIns="45700" lIns="91425" spcFirstLastPara="1" rIns="91425" wrap="square" tIns="45700">
            <a:normAutofit/>
          </a:bodyPr>
          <a:lstStyle/>
          <a:p>
            <a:pPr indent="-19050" lvl="0" marL="0" marR="0" rtl="0" algn="l">
              <a:lnSpc>
                <a:spcPct val="90000"/>
              </a:lnSpc>
              <a:spcBef>
                <a:spcPts val="0"/>
              </a:spcBef>
              <a:spcAft>
                <a:spcPts val="0"/>
              </a:spcAft>
              <a:buClr>
                <a:schemeClr val="dk1"/>
              </a:buClr>
              <a:buSzPts val="1400"/>
              <a:buFont typeface="Arial"/>
              <a:buChar char="•"/>
            </a:pPr>
            <a:r>
              <a:rPr b="0" i="0" lang="en-US" u="none" cap="none" strike="noStrike">
                <a:solidFill>
                  <a:schemeClr val="dk1"/>
                </a:solidFill>
                <a:latin typeface="Arial"/>
                <a:ea typeface="Arial"/>
                <a:cs typeface="Arial"/>
                <a:sym typeface="Arial"/>
              </a:rPr>
              <a:t>The process of recruitment starts with workforce analysis to identify the need in the organisation (CIPD, 2022). </a:t>
            </a:r>
            <a:endParaRPr/>
          </a:p>
          <a:p>
            <a:pPr indent="69850" lvl="0" marL="0" marR="0" rtl="0" algn="l">
              <a:lnSpc>
                <a:spcPct val="90000"/>
              </a:lnSpc>
              <a:spcBef>
                <a:spcPts val="600"/>
              </a:spcBef>
              <a:spcAft>
                <a:spcPts val="0"/>
              </a:spcAft>
              <a:buClr>
                <a:schemeClr val="dk1"/>
              </a:buClr>
              <a:buSzPts val="1100"/>
              <a:buFont typeface="Arial"/>
              <a:buNone/>
            </a:pPr>
            <a:r>
              <a:t/>
            </a:r>
            <a:endParaRPr b="0" i="0" u="none" cap="none" strike="noStrike">
              <a:solidFill>
                <a:schemeClr val="dk1"/>
              </a:solidFill>
              <a:latin typeface="Arial"/>
              <a:ea typeface="Arial"/>
              <a:cs typeface="Arial"/>
              <a:sym typeface="Arial"/>
            </a:endParaRPr>
          </a:p>
          <a:p>
            <a:pPr indent="-19050" lvl="0" marL="0" marR="0" rtl="0" algn="l">
              <a:lnSpc>
                <a:spcPct val="90000"/>
              </a:lnSpc>
              <a:spcBef>
                <a:spcPts val="600"/>
              </a:spcBef>
              <a:spcAft>
                <a:spcPts val="0"/>
              </a:spcAft>
              <a:buClr>
                <a:schemeClr val="dk1"/>
              </a:buClr>
              <a:buSzPts val="1400"/>
              <a:buFont typeface="Arial"/>
              <a:buChar char="•"/>
            </a:pPr>
            <a:r>
              <a:rPr b="0" i="0" lang="en-US" u="none" cap="none" strike="noStrike">
                <a:solidFill>
                  <a:schemeClr val="dk1"/>
                </a:solidFill>
                <a:latin typeface="Arial"/>
                <a:ea typeface="Arial"/>
                <a:cs typeface="Arial"/>
                <a:sym typeface="Arial"/>
              </a:rPr>
              <a:t>Well-organized recruitment will enhance the effectiveness of the selection process and decrease the level of bias (Taylor, 2021).</a:t>
            </a:r>
            <a:endParaRPr/>
          </a:p>
          <a:p>
            <a:pPr indent="69850" lvl="0" marL="0" marR="0" rtl="0" algn="l">
              <a:lnSpc>
                <a:spcPct val="90000"/>
              </a:lnSpc>
              <a:spcBef>
                <a:spcPts val="600"/>
              </a:spcBef>
              <a:spcAft>
                <a:spcPts val="0"/>
              </a:spcAft>
              <a:buClr>
                <a:schemeClr val="dk1"/>
              </a:buClr>
              <a:buSzPts val="1100"/>
              <a:buFont typeface="Arial"/>
              <a:buNone/>
            </a:pPr>
            <a:r>
              <a:t/>
            </a:r>
            <a:endParaRPr b="0" i="0" u="none" cap="none" strike="noStrike">
              <a:solidFill>
                <a:schemeClr val="dk1"/>
              </a:solidFill>
              <a:latin typeface="Arial"/>
              <a:ea typeface="Arial"/>
              <a:cs typeface="Arial"/>
              <a:sym typeface="Arial"/>
            </a:endParaRPr>
          </a:p>
          <a:p>
            <a:pPr indent="-19050" lvl="0" marL="0" marR="0" rtl="0" algn="l">
              <a:lnSpc>
                <a:spcPct val="90000"/>
              </a:lnSpc>
              <a:spcBef>
                <a:spcPts val="600"/>
              </a:spcBef>
              <a:spcAft>
                <a:spcPts val="0"/>
              </a:spcAft>
              <a:buClr>
                <a:schemeClr val="dk1"/>
              </a:buClr>
              <a:buSzPts val="1400"/>
              <a:buFont typeface="Arial"/>
              <a:buChar char="•"/>
            </a:pPr>
            <a:r>
              <a:rPr b="0" i="0" lang="en-US" u="none" cap="none" strike="noStrike">
                <a:solidFill>
                  <a:schemeClr val="dk1"/>
                </a:solidFill>
                <a:latin typeface="Arial"/>
                <a:ea typeface="Arial"/>
                <a:cs typeface="Arial"/>
                <a:sym typeface="Arial"/>
              </a:rPr>
              <a:t> External recruitment increases the talent pool, whereas internal recruitment promotes motivation and retention (Armstrong and Taylor, 2023).</a:t>
            </a:r>
            <a:endParaRPr/>
          </a:p>
          <a:p>
            <a:pPr indent="69850" lvl="0" marL="0" marR="0" rtl="0" algn="l">
              <a:lnSpc>
                <a:spcPct val="90000"/>
              </a:lnSpc>
              <a:spcBef>
                <a:spcPts val="600"/>
              </a:spcBef>
              <a:spcAft>
                <a:spcPts val="0"/>
              </a:spcAft>
              <a:buClr>
                <a:schemeClr val="dk1"/>
              </a:buClr>
              <a:buSzPts val="1100"/>
              <a:buFont typeface="Arial"/>
              <a:buNone/>
            </a:pPr>
            <a:r>
              <a:t/>
            </a:r>
            <a:endParaRPr b="0" i="0" u="none" cap="none" strike="noStrike">
              <a:solidFill>
                <a:schemeClr val="dk1"/>
              </a:solidFill>
              <a:latin typeface="Arial"/>
              <a:ea typeface="Arial"/>
              <a:cs typeface="Arial"/>
              <a:sym typeface="Arial"/>
            </a:endParaRPr>
          </a:p>
          <a:p>
            <a:pPr indent="-19050" lvl="0" marL="0" marR="0" rtl="0" algn="l">
              <a:lnSpc>
                <a:spcPct val="90000"/>
              </a:lnSpc>
              <a:spcBef>
                <a:spcPts val="600"/>
              </a:spcBef>
              <a:spcAft>
                <a:spcPts val="0"/>
              </a:spcAft>
              <a:buClr>
                <a:schemeClr val="dk1"/>
              </a:buClr>
              <a:buSzPts val="1400"/>
              <a:buFont typeface="Arial"/>
              <a:buChar char="•"/>
            </a:pPr>
            <a:r>
              <a:rPr b="0" i="0" lang="en-US" u="none" cap="none" strike="noStrike">
                <a:solidFill>
                  <a:schemeClr val="dk1"/>
                </a:solidFill>
                <a:latin typeface="Arial"/>
                <a:ea typeface="Arial"/>
                <a:cs typeface="Arial"/>
                <a:sym typeface="Arial"/>
              </a:rPr>
              <a:t> It is designed to achieve transparency and fairness in selection processes in order to comply with the UK equality legislation ( Equality Act 2010). </a:t>
            </a:r>
            <a:endParaRPr/>
          </a:p>
          <a:p>
            <a:pPr indent="69850" lvl="0" marL="0" marR="0" rtl="0" algn="l">
              <a:lnSpc>
                <a:spcPct val="90000"/>
              </a:lnSpc>
              <a:spcBef>
                <a:spcPts val="600"/>
              </a:spcBef>
              <a:spcAft>
                <a:spcPts val="0"/>
              </a:spcAft>
              <a:buClr>
                <a:schemeClr val="dk1"/>
              </a:buClr>
              <a:buSzPts val="1100"/>
              <a:buFont typeface="Arial"/>
              <a:buNone/>
            </a:pPr>
            <a:r>
              <a:t/>
            </a:r>
            <a:endParaRPr b="0" i="0" u="none" cap="none" strike="noStrike">
              <a:solidFill>
                <a:schemeClr val="dk1"/>
              </a:solidFill>
              <a:latin typeface="Arial"/>
              <a:ea typeface="Arial"/>
              <a:cs typeface="Arial"/>
              <a:sym typeface="Arial"/>
            </a:endParaRPr>
          </a:p>
          <a:p>
            <a:pPr indent="-19050" lvl="0" marL="0" marR="0" rtl="0" algn="l">
              <a:lnSpc>
                <a:spcPct val="90000"/>
              </a:lnSpc>
              <a:spcBef>
                <a:spcPts val="600"/>
              </a:spcBef>
              <a:spcAft>
                <a:spcPts val="0"/>
              </a:spcAft>
              <a:buClr>
                <a:schemeClr val="dk1"/>
              </a:buClr>
              <a:buSzPts val="1400"/>
              <a:buFont typeface="Arial"/>
              <a:buChar char="•"/>
            </a:pPr>
            <a:r>
              <a:rPr b="0" i="0" lang="en-US" u="none" cap="none" strike="noStrike">
                <a:solidFill>
                  <a:schemeClr val="dk1"/>
                </a:solidFill>
                <a:latin typeface="Arial"/>
                <a:ea typeface="Arial"/>
                <a:cs typeface="Arial"/>
                <a:sym typeface="Arial"/>
              </a:rPr>
              <a:t>The enhanced performance outcomes are linked to the use of evidence-based recruitment decisions (CIPD, 2023).</a:t>
            </a:r>
            <a:endParaRPr b="0" i="0" u="none" cap="none" strike="noStrike">
              <a:solidFill>
                <a:schemeClr val="dk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9" name="Shape 139"/>
        <p:cNvGrpSpPr/>
        <p:nvPr/>
      </p:nvGrpSpPr>
      <p:grpSpPr>
        <a:xfrm>
          <a:off x="0" y="0"/>
          <a:ext cx="0" cy="0"/>
          <a:chOff x="0" y="0"/>
          <a:chExt cx="0" cy="0"/>
        </a:xfrm>
      </p:grpSpPr>
      <p:sp>
        <p:nvSpPr>
          <p:cNvPr id="140" name="Google Shape;140;p6"/>
          <p:cNvSpPr/>
          <p:nvPr/>
        </p:nvSpPr>
        <p:spPr>
          <a:xfrm>
            <a:off x="0" y="18239"/>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Desk with productivity items" id="141" name="Google Shape;141;p6"/>
          <p:cNvPicPr preferRelativeResize="0"/>
          <p:nvPr/>
        </p:nvPicPr>
        <p:blipFill rotWithShape="1">
          <a:blip r:embed="rId3">
            <a:alphaModFix/>
          </a:blip>
          <a:srcRect b="-2" l="31295" r="16045" t="0"/>
          <a:stretch/>
        </p:blipFill>
        <p:spPr>
          <a:xfrm>
            <a:off x="0" y="0"/>
            <a:ext cx="4122102" cy="6857999"/>
          </a:xfrm>
          <a:prstGeom prst="rect">
            <a:avLst/>
          </a:prstGeom>
          <a:noFill/>
          <a:ln>
            <a:noFill/>
          </a:ln>
        </p:spPr>
      </p:pic>
      <p:sp>
        <p:nvSpPr>
          <p:cNvPr id="142" name="Google Shape;142;p6"/>
          <p:cNvSpPr/>
          <p:nvPr/>
        </p:nvSpPr>
        <p:spPr>
          <a:xfrm>
            <a:off x="5410197" y="-1"/>
            <a:ext cx="6781802" cy="2286000"/>
          </a:xfrm>
          <a:prstGeom prst="rect">
            <a:avLst/>
          </a:prstGeom>
          <a:solidFill>
            <a:schemeClr val="lt1"/>
          </a:solidFill>
          <a:ln>
            <a:noFill/>
          </a:ln>
          <a:effectLst>
            <a:outerShdw blurRad="355600" sx="95000" rotWithShape="0" algn="t" dist="152400" sy="95000">
              <a:srgbClr val="000000">
                <a:alpha val="29019"/>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3" name="Google Shape;143;p6"/>
          <p:cNvSpPr txBox="1"/>
          <p:nvPr>
            <p:ph type="title"/>
          </p:nvPr>
        </p:nvSpPr>
        <p:spPr>
          <a:xfrm>
            <a:off x="5203342" y="241535"/>
            <a:ext cx="5465100" cy="15594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Play"/>
              <a:buNone/>
            </a:pPr>
            <a:r>
              <a:rPr lang="en-US" sz="4000"/>
              <a:t>Job Analysis</a:t>
            </a:r>
            <a:endParaRPr/>
          </a:p>
        </p:txBody>
      </p:sp>
      <p:sp>
        <p:nvSpPr>
          <p:cNvPr id="144" name="Google Shape;144;p6"/>
          <p:cNvSpPr txBox="1"/>
          <p:nvPr/>
        </p:nvSpPr>
        <p:spPr>
          <a:xfrm>
            <a:off x="4468650" y="1641550"/>
            <a:ext cx="7442100" cy="4778700"/>
          </a:xfrm>
          <a:prstGeom prst="rect">
            <a:avLst/>
          </a:prstGeom>
          <a:noFill/>
          <a:ln>
            <a:noFill/>
          </a:ln>
        </p:spPr>
        <p:txBody>
          <a:bodyPr anchorCtr="0" anchor="ctr" bIns="45700" lIns="91425" spcFirstLastPara="1" rIns="91425" wrap="square" tIns="45700">
            <a:noAutofit/>
          </a:bodyPr>
          <a:lstStyle/>
          <a:p>
            <a:pPr indent="-44450" lvl="0" marL="0" marR="0" rtl="0" algn="l">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Job analysis is a methodical approach to defining duties and responsibilities and necessary competencies to perform effectively (Armstrong and Taylor, 2023).</a:t>
            </a:r>
            <a:endParaRPr sz="1800"/>
          </a:p>
          <a:p>
            <a:pPr indent="69850" lvl="0" marL="0" marR="0" rtl="0" algn="l">
              <a:lnSpc>
                <a:spcPct val="90000"/>
              </a:lnSpc>
              <a:spcBef>
                <a:spcPts val="600"/>
              </a:spcBef>
              <a:spcAft>
                <a:spcPts val="0"/>
              </a:spcAft>
              <a:buClr>
                <a:schemeClr val="dk1"/>
              </a:buClr>
              <a:buSzPts val="1100"/>
              <a:buFont typeface="Arial"/>
              <a:buNone/>
            </a:pPr>
            <a:r>
              <a:t/>
            </a:r>
            <a:endParaRPr b="0" i="0" sz="1800" u="none" cap="none" strike="noStrike">
              <a:solidFill>
                <a:schemeClr val="dk1"/>
              </a:solidFill>
              <a:latin typeface="Arial"/>
              <a:ea typeface="Arial"/>
              <a:cs typeface="Arial"/>
              <a:sym typeface="Arial"/>
            </a:endParaRPr>
          </a:p>
          <a:p>
            <a:pPr indent="-444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These are by way of observation, structured interviews and competency mapping (Taylor, 2021). </a:t>
            </a:r>
            <a:endParaRPr sz="1800"/>
          </a:p>
          <a:p>
            <a:pPr indent="69850" lvl="0" marL="0" marR="0" rtl="0" algn="l">
              <a:lnSpc>
                <a:spcPct val="90000"/>
              </a:lnSpc>
              <a:spcBef>
                <a:spcPts val="600"/>
              </a:spcBef>
              <a:spcAft>
                <a:spcPts val="0"/>
              </a:spcAft>
              <a:buClr>
                <a:schemeClr val="dk1"/>
              </a:buClr>
              <a:buSzPts val="1100"/>
              <a:buFont typeface="Arial"/>
              <a:buNone/>
            </a:pPr>
            <a:r>
              <a:t/>
            </a:r>
            <a:endParaRPr b="0" i="0" sz="1800" u="none" cap="none" strike="noStrike">
              <a:solidFill>
                <a:schemeClr val="dk1"/>
              </a:solidFill>
              <a:latin typeface="Arial"/>
              <a:ea typeface="Arial"/>
              <a:cs typeface="Arial"/>
              <a:sym typeface="Arial"/>
            </a:endParaRPr>
          </a:p>
          <a:p>
            <a:pPr indent="-444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Sound job analysis decreases job ambiguity and enhances performance expectations (CIPD, 2022). </a:t>
            </a:r>
            <a:endParaRPr sz="1800"/>
          </a:p>
          <a:p>
            <a:pPr indent="69850" lvl="0" marL="0" marR="0" rtl="0" algn="l">
              <a:lnSpc>
                <a:spcPct val="90000"/>
              </a:lnSpc>
              <a:spcBef>
                <a:spcPts val="600"/>
              </a:spcBef>
              <a:spcAft>
                <a:spcPts val="0"/>
              </a:spcAft>
              <a:buClr>
                <a:schemeClr val="dk1"/>
              </a:buClr>
              <a:buSzPts val="1100"/>
              <a:buFont typeface="Arial"/>
              <a:buNone/>
            </a:pPr>
            <a:r>
              <a:t/>
            </a:r>
            <a:endParaRPr b="0" i="0" sz="1800" u="none" cap="none" strike="noStrike">
              <a:solidFill>
                <a:schemeClr val="dk1"/>
              </a:solidFill>
              <a:latin typeface="Arial"/>
              <a:ea typeface="Arial"/>
              <a:cs typeface="Arial"/>
              <a:sym typeface="Arial"/>
            </a:endParaRPr>
          </a:p>
          <a:p>
            <a:pPr indent="-444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Financial acumen, team leadership and customer service management are some of the competencies prevalent in the retail industry in the leadership positions (Deloitte, 2022).</a:t>
            </a:r>
            <a:endParaRPr sz="1800"/>
          </a:p>
          <a:p>
            <a:pPr indent="69850" lvl="0" marL="0" marR="0" rtl="0" algn="l">
              <a:lnSpc>
                <a:spcPct val="90000"/>
              </a:lnSpc>
              <a:spcBef>
                <a:spcPts val="600"/>
              </a:spcBef>
              <a:spcAft>
                <a:spcPts val="0"/>
              </a:spcAft>
              <a:buClr>
                <a:schemeClr val="dk1"/>
              </a:buClr>
              <a:buSzPts val="1100"/>
              <a:buFont typeface="Arial"/>
              <a:buNone/>
            </a:pPr>
            <a:r>
              <a:t/>
            </a:r>
            <a:endParaRPr b="0" i="0" sz="1800" u="none" cap="none" strike="noStrike">
              <a:solidFill>
                <a:schemeClr val="dk1"/>
              </a:solidFill>
              <a:latin typeface="Arial"/>
              <a:ea typeface="Arial"/>
              <a:cs typeface="Arial"/>
              <a:sym typeface="Arial"/>
            </a:endParaRPr>
          </a:p>
          <a:p>
            <a:pPr indent="-444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Ineffective job analysis can lead to the lack of alignment between organisational demands and the ability of candidates. </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9" name="Shape 149"/>
        <p:cNvGrpSpPr/>
        <p:nvPr/>
      </p:nvGrpSpPr>
      <p:grpSpPr>
        <a:xfrm>
          <a:off x="0" y="0"/>
          <a:ext cx="0" cy="0"/>
          <a:chOff x="0" y="0"/>
          <a:chExt cx="0" cy="0"/>
        </a:xfrm>
      </p:grpSpPr>
      <p:sp>
        <p:nvSpPr>
          <p:cNvPr id="150" name="Google Shape;150;p7"/>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51" name="Google Shape;151;p7"/>
          <p:cNvSpPr txBox="1"/>
          <p:nvPr>
            <p:ph type="title"/>
          </p:nvPr>
        </p:nvSpPr>
        <p:spPr>
          <a:xfrm>
            <a:off x="688825" y="415451"/>
            <a:ext cx="5334300" cy="17082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Play"/>
              <a:buNone/>
            </a:pPr>
            <a:r>
              <a:rPr lang="en-US" sz="4000"/>
              <a:t>Job Description (Store Manager)</a:t>
            </a:r>
            <a:endParaRPr/>
          </a:p>
        </p:txBody>
      </p:sp>
      <p:sp>
        <p:nvSpPr>
          <p:cNvPr id="152" name="Google Shape;152;p7"/>
          <p:cNvSpPr txBox="1"/>
          <p:nvPr/>
        </p:nvSpPr>
        <p:spPr>
          <a:xfrm>
            <a:off x="342300" y="1951600"/>
            <a:ext cx="7409400" cy="4723800"/>
          </a:xfrm>
          <a:prstGeom prst="rect">
            <a:avLst/>
          </a:prstGeom>
          <a:noFill/>
          <a:ln>
            <a:noFill/>
          </a:ln>
        </p:spPr>
        <p:txBody>
          <a:bodyPr anchorCtr="0" anchor="ctr" bIns="45700" lIns="91425" spcFirstLastPara="1" rIns="91425" wrap="square" tIns="45700">
            <a:noAutofit/>
          </a:bodyPr>
          <a:lstStyle/>
          <a:p>
            <a:pPr indent="-31750" lvl="0" marL="0" marR="0" rtl="0" algn="l">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Sales performance, budget control and team management are some of the key tasks identified in the job description (Tesco PLC, 2024). </a:t>
            </a:r>
            <a:endParaRPr b="0" i="0" sz="1800" u="none" cap="none" strike="noStrike">
              <a:solidFill>
                <a:schemeClr val="dk1"/>
              </a:solidFill>
              <a:latin typeface="Arial"/>
              <a:ea typeface="Arial"/>
              <a:cs typeface="Arial"/>
              <a:sym typeface="Arial"/>
            </a:endParaRPr>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Some of the key performance indicators that Store Managers are supposed to attain include revenue increase and shrinkage decrease. </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Bright reporting lines result in accountability and clarity of operation (Armstrong and Taylor, 2023). </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Performance monitoring and appraisal processes are aided with defined objectives (CIPD, 2023).</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Properly designed job descriptions minimize confusion and make the recruitment more efficient.</a:t>
            </a:r>
            <a:endParaRPr b="0" i="0" sz="1800" u="none" cap="none" strike="noStrike">
              <a:solidFill>
                <a:schemeClr val="dk1"/>
              </a:solidFill>
              <a:latin typeface="Arial"/>
              <a:ea typeface="Arial"/>
              <a:cs typeface="Arial"/>
              <a:sym typeface="Arial"/>
            </a:endParaRPr>
          </a:p>
        </p:txBody>
      </p:sp>
      <p:pic>
        <p:nvPicPr>
          <p:cNvPr descr="Magnifying glass showing decling performance" id="153" name="Google Shape;153;p7"/>
          <p:cNvPicPr preferRelativeResize="0"/>
          <p:nvPr/>
        </p:nvPicPr>
        <p:blipFill rotWithShape="1">
          <a:blip r:embed="rId3">
            <a:alphaModFix/>
          </a:blip>
          <a:srcRect b="-1" l="8800" r="39364" t="0"/>
          <a:stretch/>
        </p:blipFill>
        <p:spPr>
          <a:xfrm>
            <a:off x="7897650" y="-5450"/>
            <a:ext cx="4294349" cy="6868875"/>
          </a:xfrm>
          <a:prstGeom prst="rect">
            <a:avLst/>
          </a:prstGeom>
          <a:noFill/>
          <a:ln>
            <a:noFill/>
          </a:ln>
          <a:effectLst>
            <a:outerShdw blurRad="127000" sx="99000" rotWithShape="0" algn="r" dir="10800000" dist="50800" sy="99000">
              <a:srgbClr val="000000">
                <a:alpha val="40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8" name="Shape 158"/>
        <p:cNvGrpSpPr/>
        <p:nvPr/>
      </p:nvGrpSpPr>
      <p:grpSpPr>
        <a:xfrm>
          <a:off x="0" y="0"/>
          <a:ext cx="0" cy="0"/>
          <a:chOff x="0" y="0"/>
          <a:chExt cx="0" cy="0"/>
        </a:xfrm>
      </p:grpSpPr>
      <p:sp>
        <p:nvSpPr>
          <p:cNvPr id="159" name="Google Shape;159;p8"/>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60" name="Google Shape;160;p8"/>
          <p:cNvSpPr txBox="1"/>
          <p:nvPr>
            <p:ph type="title"/>
          </p:nvPr>
        </p:nvSpPr>
        <p:spPr>
          <a:xfrm>
            <a:off x="634125" y="342501"/>
            <a:ext cx="5334300" cy="17082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Play"/>
              <a:buNone/>
            </a:pPr>
            <a:r>
              <a:rPr lang="en-US" sz="4000"/>
              <a:t>Person Specification</a:t>
            </a:r>
            <a:endParaRPr/>
          </a:p>
        </p:txBody>
      </p:sp>
      <p:sp>
        <p:nvSpPr>
          <p:cNvPr id="161" name="Google Shape;161;p8"/>
          <p:cNvSpPr txBox="1"/>
          <p:nvPr/>
        </p:nvSpPr>
        <p:spPr>
          <a:xfrm>
            <a:off x="182400" y="1823925"/>
            <a:ext cx="8189400" cy="4742400"/>
          </a:xfrm>
          <a:prstGeom prst="rect">
            <a:avLst/>
          </a:prstGeom>
          <a:noFill/>
          <a:ln>
            <a:noFill/>
          </a:ln>
        </p:spPr>
        <p:txBody>
          <a:bodyPr anchorCtr="0" anchor="ctr" bIns="45700" lIns="91425" spcFirstLastPara="1" rIns="91425" wrap="square" tIns="45700">
            <a:normAutofit/>
          </a:bodyPr>
          <a:lstStyle/>
          <a:p>
            <a:pPr indent="-31750" lvl="0" marL="0" marR="0" rtl="0" algn="l">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The person specification is used to define the necessary qualifications, leadership experience, and behavioural skills (Taylor, 2021). </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Person-job fit theory indicates that conformity between personal competence and job requirements is an indicator of greater performance (CIPD, 2022). </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Such leadership skills as emotional intelligence are linked to enhanced team engagement (Goleman, 2020). </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The retail management needs strength and adaptability to the market fluctuations (Financial Times, 2023).</a:t>
            </a:r>
            <a:endParaRPr sz="1800"/>
          </a:p>
          <a:p>
            <a:pPr indent="82550" lvl="0" marL="0" marR="0" rtl="0" algn="l">
              <a:lnSpc>
                <a:spcPct val="90000"/>
              </a:lnSpc>
              <a:spcBef>
                <a:spcPts val="600"/>
              </a:spcBef>
              <a:spcAft>
                <a:spcPts val="0"/>
              </a:spcAft>
              <a:buClr>
                <a:schemeClr val="dk1"/>
              </a:buClr>
              <a:buSzPts val="1300"/>
              <a:buFont typeface="Arial"/>
              <a:buNone/>
            </a:pPr>
            <a:r>
              <a:t/>
            </a:r>
            <a:endParaRPr b="0" i="0" sz="1800" u="none" cap="none" strike="noStrike">
              <a:solidFill>
                <a:schemeClr val="dk1"/>
              </a:solidFill>
              <a:latin typeface="Arial"/>
              <a:ea typeface="Arial"/>
              <a:cs typeface="Arial"/>
              <a:sym typeface="Arial"/>
            </a:endParaRPr>
          </a:p>
          <a:p>
            <a:pPr indent="-3175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Lack of good person-job fit exposes one to turnover and expense on recruitment.</a:t>
            </a:r>
            <a:endParaRPr b="0" i="0" sz="1800" u="none" cap="none" strike="noStrike">
              <a:solidFill>
                <a:schemeClr val="dk1"/>
              </a:solidFill>
              <a:latin typeface="Arial"/>
              <a:ea typeface="Arial"/>
              <a:cs typeface="Arial"/>
              <a:sym typeface="Arial"/>
            </a:endParaRPr>
          </a:p>
        </p:txBody>
      </p:sp>
      <p:pic>
        <p:nvPicPr>
          <p:cNvPr descr="A group of yellow figures and a red figure on the other side" id="162" name="Google Shape;162;p8"/>
          <p:cNvPicPr preferRelativeResize="0"/>
          <p:nvPr/>
        </p:nvPicPr>
        <p:blipFill rotWithShape="1">
          <a:blip r:embed="rId3">
            <a:alphaModFix/>
          </a:blip>
          <a:srcRect b="-1" l="42392" r="5771" t="0"/>
          <a:stretch/>
        </p:blipFill>
        <p:spPr>
          <a:xfrm>
            <a:off x="8645450" y="-10875"/>
            <a:ext cx="3546552" cy="6868875"/>
          </a:xfrm>
          <a:prstGeom prst="rect">
            <a:avLst/>
          </a:prstGeom>
          <a:noFill/>
          <a:ln>
            <a:noFill/>
          </a:ln>
          <a:effectLst>
            <a:outerShdw blurRad="127000" sx="99000" rotWithShape="0" algn="r" dir="10800000" dist="50800" sy="99000">
              <a:srgbClr val="000000">
                <a:alpha val="40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7" name="Shape 167"/>
        <p:cNvGrpSpPr/>
        <p:nvPr/>
      </p:nvGrpSpPr>
      <p:grpSpPr>
        <a:xfrm>
          <a:off x="0" y="0"/>
          <a:ext cx="0" cy="0"/>
          <a:chOff x="0" y="0"/>
          <a:chExt cx="0" cy="0"/>
        </a:xfrm>
      </p:grpSpPr>
      <p:pic>
        <p:nvPicPr>
          <p:cNvPr id="168" name="Google Shape;168;p9"/>
          <p:cNvPicPr preferRelativeResize="0"/>
          <p:nvPr/>
        </p:nvPicPr>
        <p:blipFill rotWithShape="1">
          <a:blip r:embed="rId3">
            <a:alphaModFix/>
          </a:blip>
          <a:srcRect b="451" l="0" r="0" t="15279"/>
          <a:stretch/>
        </p:blipFill>
        <p:spPr>
          <a:xfrm>
            <a:off x="20" y="10"/>
            <a:ext cx="12191980" cy="6857990"/>
          </a:xfrm>
          <a:prstGeom prst="rect">
            <a:avLst/>
          </a:prstGeom>
          <a:noFill/>
          <a:ln>
            <a:noFill/>
          </a:ln>
        </p:spPr>
      </p:pic>
      <p:sp>
        <p:nvSpPr>
          <p:cNvPr id="169" name="Google Shape;169;p9"/>
          <p:cNvSpPr/>
          <p:nvPr/>
        </p:nvSpPr>
        <p:spPr>
          <a:xfrm>
            <a:off x="0" y="0"/>
            <a:ext cx="12192000" cy="6858000"/>
          </a:xfrm>
          <a:prstGeom prst="rect">
            <a:avLst/>
          </a:prstGeom>
          <a:gradFill>
            <a:gsLst>
              <a:gs pos="0">
                <a:srgbClr val="E8E8E8">
                  <a:alpha val="67843"/>
                </a:srgbClr>
              </a:gs>
              <a:gs pos="10000">
                <a:srgbClr val="E8E8E8">
                  <a:alpha val="67843"/>
                </a:srgbClr>
              </a:gs>
              <a:gs pos="85000">
                <a:srgbClr val="E8E8E8">
                  <a:alpha val="96862"/>
                </a:srgbClr>
              </a:gs>
              <a:gs pos="100000">
                <a:srgbClr val="E8E8E8">
                  <a:alpha val="96862"/>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70" name="Google Shape;170;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US"/>
              <a:t>Selection Methods</a:t>
            </a:r>
            <a:endParaRPr/>
          </a:p>
        </p:txBody>
      </p:sp>
      <p:grpSp>
        <p:nvGrpSpPr>
          <p:cNvPr id="171" name="Google Shape;171;p9"/>
          <p:cNvGrpSpPr/>
          <p:nvPr/>
        </p:nvGrpSpPr>
        <p:grpSpPr>
          <a:xfrm>
            <a:off x="838200" y="1825625"/>
            <a:ext cx="10515599" cy="4351337"/>
            <a:chOff x="0" y="0"/>
            <a:chExt cx="10515599" cy="4351337"/>
          </a:xfrm>
        </p:grpSpPr>
        <p:sp>
          <p:nvSpPr>
            <p:cNvPr id="172" name="Google Shape;172;p9"/>
            <p:cNvSpPr/>
            <p:nvPr/>
          </p:nvSpPr>
          <p:spPr>
            <a:xfrm>
              <a:off x="0" y="0"/>
              <a:ext cx="8097012" cy="783240"/>
            </a:xfrm>
            <a:prstGeom prst="roundRect">
              <a:avLst>
                <a:gd fmla="val 10000" name="adj"/>
              </a:avLst>
            </a:prstGeom>
            <a:solidFill>
              <a:srgbClr val="E97131"/>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9"/>
            <p:cNvSpPr txBox="1"/>
            <p:nvPr/>
          </p:nvSpPr>
          <p:spPr>
            <a:xfrm>
              <a:off x="22940" y="22940"/>
              <a:ext cx="7160195" cy="737360"/>
            </a:xfrm>
            <a:prstGeom prst="rect">
              <a:avLst/>
            </a:prstGeom>
            <a:noFill/>
            <a:ln>
              <a:noFill/>
            </a:ln>
          </p:spPr>
          <p:txBody>
            <a:bodyPr anchorCtr="0" anchor="ctr" bIns="57150" lIns="57150" spcFirstLastPara="1" rIns="57150" wrap="square" tIns="57150">
              <a:noAutofit/>
            </a:bodyPr>
            <a:lstStyle/>
            <a:p>
              <a:pPr indent="0" lvl="0" marL="0" marR="0" rtl="0" algn="l">
                <a:lnSpc>
                  <a:spcPct val="90000"/>
                </a:lnSpc>
                <a:spcBef>
                  <a:spcPts val="0"/>
                </a:spcBef>
                <a:spcAft>
                  <a:spcPts val="0"/>
                </a:spcAft>
                <a:buClr>
                  <a:schemeClr val="lt1"/>
                </a:buClr>
                <a:buSzPts val="1500"/>
                <a:buFont typeface="Arial"/>
                <a:buNone/>
              </a:pPr>
              <a:r>
                <a:rPr b="0" i="0" lang="en-US" sz="1500" u="none" cap="none" strike="noStrike">
                  <a:solidFill>
                    <a:schemeClr val="lt1"/>
                  </a:solidFill>
                  <a:latin typeface="Arial"/>
                  <a:ea typeface="Arial"/>
                  <a:cs typeface="Arial"/>
                  <a:sym typeface="Arial"/>
                </a:rPr>
                <a:t>The structured interview enhances reliability and minimizes bias by interviewers in contrast to the unstructured interview type (CIPD, 2023). </a:t>
              </a:r>
              <a:endParaRPr b="0" i="0" sz="1500" u="none" cap="none" strike="noStrike">
                <a:solidFill>
                  <a:schemeClr val="lt1"/>
                </a:solidFill>
                <a:latin typeface="Arial"/>
                <a:ea typeface="Arial"/>
                <a:cs typeface="Arial"/>
                <a:sym typeface="Arial"/>
              </a:endParaRPr>
            </a:p>
          </p:txBody>
        </p:sp>
        <p:sp>
          <p:nvSpPr>
            <p:cNvPr id="174" name="Google Shape;174;p9"/>
            <p:cNvSpPr/>
            <p:nvPr/>
          </p:nvSpPr>
          <p:spPr>
            <a:xfrm>
              <a:off x="604646" y="892024"/>
              <a:ext cx="8097012" cy="783240"/>
            </a:xfrm>
            <a:prstGeom prst="roundRect">
              <a:avLst>
                <a:gd fmla="val 10000" name="adj"/>
              </a:avLst>
            </a:prstGeom>
            <a:solidFill>
              <a:srgbClr val="176B22"/>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9"/>
            <p:cNvSpPr txBox="1"/>
            <p:nvPr/>
          </p:nvSpPr>
          <p:spPr>
            <a:xfrm>
              <a:off x="627586" y="914964"/>
              <a:ext cx="6937378" cy="737360"/>
            </a:xfrm>
            <a:prstGeom prst="rect">
              <a:avLst/>
            </a:prstGeom>
            <a:noFill/>
            <a:ln>
              <a:noFill/>
            </a:ln>
          </p:spPr>
          <p:txBody>
            <a:bodyPr anchorCtr="0" anchor="ctr" bIns="57150" lIns="57150" spcFirstLastPara="1" rIns="57150" wrap="square" tIns="57150">
              <a:noAutofit/>
            </a:bodyPr>
            <a:lstStyle/>
            <a:p>
              <a:pPr indent="0" lvl="0" marL="0" marR="0" rtl="0" algn="l">
                <a:lnSpc>
                  <a:spcPct val="90000"/>
                </a:lnSpc>
                <a:spcBef>
                  <a:spcPts val="0"/>
                </a:spcBef>
                <a:spcAft>
                  <a:spcPts val="0"/>
                </a:spcAft>
                <a:buClr>
                  <a:schemeClr val="lt1"/>
                </a:buClr>
                <a:buSzPts val="1500"/>
                <a:buFont typeface="Arial"/>
                <a:buNone/>
              </a:pPr>
              <a:r>
                <a:rPr b="0" i="0" lang="en-US" sz="1500" u="none" cap="none" strike="noStrike">
                  <a:solidFill>
                    <a:schemeClr val="lt1"/>
                  </a:solidFill>
                  <a:latin typeface="Arial"/>
                  <a:ea typeface="Arial"/>
                  <a:cs typeface="Arial"/>
                  <a:sym typeface="Arial"/>
                </a:rPr>
                <a:t>Assessment centres permit the evaluation of the leadership, decision-making, and problem-solving skills, in the simulated situations (Taylor, 2021).</a:t>
              </a:r>
              <a:endParaRPr b="0" i="0" sz="1500" u="none" cap="none" strike="noStrike">
                <a:solidFill>
                  <a:schemeClr val="lt1"/>
                </a:solidFill>
                <a:latin typeface="Arial"/>
                <a:ea typeface="Arial"/>
                <a:cs typeface="Arial"/>
                <a:sym typeface="Arial"/>
              </a:endParaRPr>
            </a:p>
          </p:txBody>
        </p:sp>
        <p:sp>
          <p:nvSpPr>
            <p:cNvPr id="176" name="Google Shape;176;p9"/>
            <p:cNvSpPr/>
            <p:nvPr/>
          </p:nvSpPr>
          <p:spPr>
            <a:xfrm>
              <a:off x="1209293" y="1784048"/>
              <a:ext cx="8097012" cy="783240"/>
            </a:xfrm>
            <a:prstGeom prst="roundRect">
              <a:avLst>
                <a:gd fmla="val 10000" name="adj"/>
              </a:avLst>
            </a:prstGeom>
            <a:solidFill>
              <a:srgbClr val="0C9ED5"/>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9"/>
            <p:cNvSpPr txBox="1"/>
            <p:nvPr/>
          </p:nvSpPr>
          <p:spPr>
            <a:xfrm>
              <a:off x="1232233" y="1806988"/>
              <a:ext cx="6937378" cy="737360"/>
            </a:xfrm>
            <a:prstGeom prst="rect">
              <a:avLst/>
            </a:prstGeom>
            <a:noFill/>
            <a:ln>
              <a:noFill/>
            </a:ln>
          </p:spPr>
          <p:txBody>
            <a:bodyPr anchorCtr="0" anchor="ctr" bIns="57150" lIns="57150" spcFirstLastPara="1" rIns="57150" wrap="square" tIns="57150">
              <a:noAutofit/>
            </a:bodyPr>
            <a:lstStyle/>
            <a:p>
              <a:pPr indent="0" lvl="0" marL="0" marR="0" rtl="0" algn="l">
                <a:lnSpc>
                  <a:spcPct val="90000"/>
                </a:lnSpc>
                <a:spcBef>
                  <a:spcPts val="0"/>
                </a:spcBef>
                <a:spcAft>
                  <a:spcPts val="0"/>
                </a:spcAft>
                <a:buClr>
                  <a:schemeClr val="lt1"/>
                </a:buClr>
                <a:buSzPts val="1500"/>
                <a:buFont typeface="Arial"/>
                <a:buNone/>
              </a:pPr>
              <a:r>
                <a:rPr b="0" i="0" lang="en-US" sz="1500" u="none" cap="none" strike="noStrike">
                  <a:solidFill>
                    <a:schemeClr val="lt1"/>
                  </a:solidFill>
                  <a:latin typeface="Arial"/>
                  <a:ea typeface="Arial"/>
                  <a:cs typeface="Arial"/>
                  <a:sym typeface="Arial"/>
                </a:rPr>
                <a:t>Cognitive ability and behavioural characteristics associated with leadership performance can be measured by psychometric tests (Armstrong and Taylor, 2023). </a:t>
              </a:r>
              <a:endParaRPr b="0" i="0" sz="1500" u="none" cap="none" strike="noStrike">
                <a:solidFill>
                  <a:schemeClr val="lt1"/>
                </a:solidFill>
                <a:latin typeface="Arial"/>
                <a:ea typeface="Arial"/>
                <a:cs typeface="Arial"/>
                <a:sym typeface="Arial"/>
              </a:endParaRPr>
            </a:p>
          </p:txBody>
        </p:sp>
        <p:sp>
          <p:nvSpPr>
            <p:cNvPr id="178" name="Google Shape;178;p9"/>
            <p:cNvSpPr/>
            <p:nvPr/>
          </p:nvSpPr>
          <p:spPr>
            <a:xfrm>
              <a:off x="1813940" y="2676072"/>
              <a:ext cx="8097012" cy="783240"/>
            </a:xfrm>
            <a:prstGeom prst="roundRect">
              <a:avLst>
                <a:gd fmla="val 10000" name="adj"/>
              </a:avLst>
            </a:prstGeom>
            <a:solidFill>
              <a:srgbClr val="A02891"/>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9"/>
            <p:cNvSpPr txBox="1"/>
            <p:nvPr/>
          </p:nvSpPr>
          <p:spPr>
            <a:xfrm>
              <a:off x="1836880" y="2699012"/>
              <a:ext cx="6937378" cy="737360"/>
            </a:xfrm>
            <a:prstGeom prst="rect">
              <a:avLst/>
            </a:prstGeom>
            <a:noFill/>
            <a:ln>
              <a:noFill/>
            </a:ln>
          </p:spPr>
          <p:txBody>
            <a:bodyPr anchorCtr="0" anchor="ctr" bIns="57150" lIns="57150" spcFirstLastPara="1" rIns="57150" wrap="square" tIns="57150">
              <a:noAutofit/>
            </a:bodyPr>
            <a:lstStyle/>
            <a:p>
              <a:pPr indent="0" lvl="0" marL="0" marR="0" rtl="0" algn="l">
                <a:lnSpc>
                  <a:spcPct val="90000"/>
                </a:lnSpc>
                <a:spcBef>
                  <a:spcPts val="0"/>
                </a:spcBef>
                <a:spcAft>
                  <a:spcPts val="0"/>
                </a:spcAft>
                <a:buClr>
                  <a:schemeClr val="lt1"/>
                </a:buClr>
                <a:buSzPts val="1500"/>
                <a:buFont typeface="Arial"/>
                <a:buNone/>
              </a:pPr>
              <a:r>
                <a:rPr b="0" i="0" lang="en-US" sz="1500" u="none" cap="none" strike="noStrike">
                  <a:solidFill>
                    <a:schemeClr val="lt1"/>
                  </a:solidFill>
                  <a:latin typeface="Arial"/>
                  <a:ea typeface="Arial"/>
                  <a:cs typeface="Arial"/>
                  <a:sym typeface="Arial"/>
                </a:rPr>
                <a:t>Background checks and reference checks strengthen the management and organisational security. </a:t>
              </a:r>
              <a:endParaRPr b="0" i="0" sz="1500" u="none" cap="none" strike="noStrike">
                <a:solidFill>
                  <a:schemeClr val="lt1"/>
                </a:solidFill>
                <a:latin typeface="Arial"/>
                <a:ea typeface="Arial"/>
                <a:cs typeface="Arial"/>
                <a:sym typeface="Arial"/>
              </a:endParaRPr>
            </a:p>
          </p:txBody>
        </p:sp>
        <p:sp>
          <p:nvSpPr>
            <p:cNvPr id="180" name="Google Shape;180;p9"/>
            <p:cNvSpPr/>
            <p:nvPr/>
          </p:nvSpPr>
          <p:spPr>
            <a:xfrm>
              <a:off x="2418587" y="3568097"/>
              <a:ext cx="8097012" cy="783240"/>
            </a:xfrm>
            <a:prstGeom prst="roundRect">
              <a:avLst>
                <a:gd fmla="val 10000" name="adj"/>
              </a:avLst>
            </a:prstGeom>
            <a:solidFill>
              <a:srgbClr val="4EA62C"/>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9"/>
            <p:cNvSpPr txBox="1"/>
            <p:nvPr/>
          </p:nvSpPr>
          <p:spPr>
            <a:xfrm>
              <a:off x="2441527" y="3591037"/>
              <a:ext cx="6937378" cy="737360"/>
            </a:xfrm>
            <a:prstGeom prst="rect">
              <a:avLst/>
            </a:prstGeom>
            <a:noFill/>
            <a:ln>
              <a:noFill/>
            </a:ln>
          </p:spPr>
          <p:txBody>
            <a:bodyPr anchorCtr="0" anchor="ctr" bIns="57150" lIns="57150" spcFirstLastPara="1" rIns="57150" wrap="square" tIns="57150">
              <a:noAutofit/>
            </a:bodyPr>
            <a:lstStyle/>
            <a:p>
              <a:pPr indent="0" lvl="0" marL="0" marR="0" rtl="0" algn="l">
                <a:lnSpc>
                  <a:spcPct val="90000"/>
                </a:lnSpc>
                <a:spcBef>
                  <a:spcPts val="0"/>
                </a:spcBef>
                <a:spcAft>
                  <a:spcPts val="0"/>
                </a:spcAft>
                <a:buClr>
                  <a:schemeClr val="lt1"/>
                </a:buClr>
                <a:buSzPts val="1500"/>
                <a:buFont typeface="Arial"/>
                <a:buNone/>
              </a:pPr>
              <a:r>
                <a:rPr b="0" i="0" lang="en-US" sz="1500" u="none" cap="none" strike="noStrike">
                  <a:solidFill>
                    <a:schemeClr val="lt1"/>
                  </a:solidFill>
                  <a:latin typeface="Arial"/>
                  <a:ea typeface="Arial"/>
                  <a:cs typeface="Arial"/>
                  <a:sym typeface="Arial"/>
                </a:rPr>
                <a:t>Concurrently used selection methods enhance predictive validity (CIPD, 2022).</a:t>
              </a:r>
              <a:endParaRPr b="0" i="0" sz="1500" u="none" cap="none" strike="noStrike">
                <a:solidFill>
                  <a:schemeClr val="lt1"/>
                </a:solidFill>
                <a:latin typeface="Arial"/>
                <a:ea typeface="Arial"/>
                <a:cs typeface="Arial"/>
                <a:sym typeface="Arial"/>
              </a:endParaRPr>
            </a:p>
          </p:txBody>
        </p:sp>
        <p:sp>
          <p:nvSpPr>
            <p:cNvPr id="182" name="Google Shape;182;p9"/>
            <p:cNvSpPr/>
            <p:nvPr/>
          </p:nvSpPr>
          <p:spPr>
            <a:xfrm>
              <a:off x="7587905" y="572200"/>
              <a:ext cx="509106" cy="509106"/>
            </a:xfrm>
            <a:prstGeom prst="downArrow">
              <a:avLst>
                <a:gd fmla="val 55000" name="adj1"/>
                <a:gd fmla="val 45000" name="adj2"/>
              </a:avLst>
            </a:prstGeom>
            <a:solidFill>
              <a:srgbClr val="F6D4CC">
                <a:alpha val="90196"/>
              </a:srgbClr>
            </a:solidFill>
            <a:ln cap="flat" cmpd="sng" w="19050">
              <a:solidFill>
                <a:srgbClr val="F6D4CC">
                  <a:alpha val="90196"/>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9"/>
            <p:cNvSpPr txBox="1"/>
            <p:nvPr/>
          </p:nvSpPr>
          <p:spPr>
            <a:xfrm>
              <a:off x="7702454" y="572200"/>
              <a:ext cx="280008" cy="383102"/>
            </a:xfrm>
            <a:prstGeom prst="rect">
              <a:avLst/>
            </a:prstGeom>
            <a:noFill/>
            <a:ln>
              <a:noFill/>
            </a:ln>
          </p:spPr>
          <p:txBody>
            <a:bodyPr anchorCtr="0" anchor="ctr" bIns="29200" lIns="29200" spcFirstLastPara="1" rIns="29200" wrap="square" tIns="29200">
              <a:noAutofit/>
            </a:bodyPr>
            <a:lstStyle/>
            <a:p>
              <a:pPr indent="0" lvl="0" marL="0" marR="0" rtl="0" algn="ctr">
                <a:lnSpc>
                  <a:spcPct val="90000"/>
                </a:lnSpc>
                <a:spcBef>
                  <a:spcPts val="0"/>
                </a:spcBef>
                <a:spcAft>
                  <a:spcPts val="0"/>
                </a:spcAft>
                <a:buClr>
                  <a:schemeClr val="dk1"/>
                </a:buClr>
                <a:buSzPts val="2300"/>
                <a:buFont typeface="Arial"/>
                <a:buNone/>
              </a:pPr>
              <a:r>
                <a:t/>
              </a:r>
              <a:endParaRPr b="0" i="0" sz="2300" u="none" cap="none" strike="noStrike">
                <a:solidFill>
                  <a:schemeClr val="dk1"/>
                </a:solidFill>
                <a:latin typeface="Arial"/>
                <a:ea typeface="Arial"/>
                <a:cs typeface="Arial"/>
                <a:sym typeface="Arial"/>
              </a:endParaRPr>
            </a:p>
          </p:txBody>
        </p:sp>
        <p:sp>
          <p:nvSpPr>
            <p:cNvPr id="184" name="Google Shape;184;p9"/>
            <p:cNvSpPr/>
            <p:nvPr/>
          </p:nvSpPr>
          <p:spPr>
            <a:xfrm>
              <a:off x="8192552" y="1464225"/>
              <a:ext cx="509106" cy="509106"/>
            </a:xfrm>
            <a:prstGeom prst="downArrow">
              <a:avLst>
                <a:gd fmla="val 55000" name="adj1"/>
                <a:gd fmla="val 45000" name="adj2"/>
              </a:avLst>
            </a:prstGeom>
            <a:solidFill>
              <a:srgbClr val="CBD3CB">
                <a:alpha val="90196"/>
              </a:srgbClr>
            </a:solidFill>
            <a:ln cap="flat" cmpd="sng" w="19050">
              <a:solidFill>
                <a:srgbClr val="CBD3CB">
                  <a:alpha val="90196"/>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9"/>
            <p:cNvSpPr txBox="1"/>
            <p:nvPr/>
          </p:nvSpPr>
          <p:spPr>
            <a:xfrm>
              <a:off x="8307101" y="1464225"/>
              <a:ext cx="280008" cy="383102"/>
            </a:xfrm>
            <a:prstGeom prst="rect">
              <a:avLst/>
            </a:prstGeom>
            <a:noFill/>
            <a:ln>
              <a:noFill/>
            </a:ln>
          </p:spPr>
          <p:txBody>
            <a:bodyPr anchorCtr="0" anchor="ctr" bIns="29200" lIns="29200" spcFirstLastPara="1" rIns="29200" wrap="square" tIns="29200">
              <a:noAutofit/>
            </a:bodyPr>
            <a:lstStyle/>
            <a:p>
              <a:pPr indent="0" lvl="0" marL="0" marR="0" rtl="0" algn="ctr">
                <a:lnSpc>
                  <a:spcPct val="90000"/>
                </a:lnSpc>
                <a:spcBef>
                  <a:spcPts val="0"/>
                </a:spcBef>
                <a:spcAft>
                  <a:spcPts val="0"/>
                </a:spcAft>
                <a:buClr>
                  <a:schemeClr val="dk1"/>
                </a:buClr>
                <a:buSzPts val="2300"/>
                <a:buFont typeface="Arial"/>
                <a:buNone/>
              </a:pPr>
              <a:r>
                <a:t/>
              </a:r>
              <a:endParaRPr b="0" i="0" sz="2300" u="none" cap="none" strike="noStrike">
                <a:solidFill>
                  <a:schemeClr val="dk1"/>
                </a:solidFill>
                <a:latin typeface="Arial"/>
                <a:ea typeface="Arial"/>
                <a:cs typeface="Arial"/>
                <a:sym typeface="Arial"/>
              </a:endParaRPr>
            </a:p>
          </p:txBody>
        </p:sp>
        <p:sp>
          <p:nvSpPr>
            <p:cNvPr id="186" name="Google Shape;186;p9"/>
            <p:cNvSpPr/>
            <p:nvPr/>
          </p:nvSpPr>
          <p:spPr>
            <a:xfrm>
              <a:off x="8797199" y="2343195"/>
              <a:ext cx="509106" cy="509106"/>
            </a:xfrm>
            <a:prstGeom prst="downArrow">
              <a:avLst>
                <a:gd fmla="val 55000" name="adj1"/>
                <a:gd fmla="val 45000" name="adj2"/>
              </a:avLst>
            </a:prstGeom>
            <a:solidFill>
              <a:srgbClr val="CADEEF">
                <a:alpha val="90196"/>
              </a:srgbClr>
            </a:solidFill>
            <a:ln cap="flat" cmpd="sng" w="19050">
              <a:solidFill>
                <a:srgbClr val="CADEEF">
                  <a:alpha val="90196"/>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9"/>
            <p:cNvSpPr txBox="1"/>
            <p:nvPr/>
          </p:nvSpPr>
          <p:spPr>
            <a:xfrm>
              <a:off x="8911748" y="2343195"/>
              <a:ext cx="280008" cy="383102"/>
            </a:xfrm>
            <a:prstGeom prst="rect">
              <a:avLst/>
            </a:prstGeom>
            <a:noFill/>
            <a:ln>
              <a:noFill/>
            </a:ln>
          </p:spPr>
          <p:txBody>
            <a:bodyPr anchorCtr="0" anchor="ctr" bIns="29200" lIns="29200" spcFirstLastPara="1" rIns="29200" wrap="square" tIns="29200">
              <a:noAutofit/>
            </a:bodyPr>
            <a:lstStyle/>
            <a:p>
              <a:pPr indent="0" lvl="0" marL="0" marR="0" rtl="0" algn="ctr">
                <a:lnSpc>
                  <a:spcPct val="90000"/>
                </a:lnSpc>
                <a:spcBef>
                  <a:spcPts val="0"/>
                </a:spcBef>
                <a:spcAft>
                  <a:spcPts val="0"/>
                </a:spcAft>
                <a:buClr>
                  <a:schemeClr val="dk1"/>
                </a:buClr>
                <a:buSzPts val="2300"/>
                <a:buFont typeface="Arial"/>
                <a:buNone/>
              </a:pPr>
              <a:r>
                <a:t/>
              </a:r>
              <a:endParaRPr b="0" i="0" sz="2300" u="none" cap="none" strike="noStrike">
                <a:solidFill>
                  <a:schemeClr val="dk1"/>
                </a:solidFill>
                <a:latin typeface="Arial"/>
                <a:ea typeface="Arial"/>
                <a:cs typeface="Arial"/>
                <a:sym typeface="Arial"/>
              </a:endParaRPr>
            </a:p>
          </p:txBody>
        </p:sp>
        <p:sp>
          <p:nvSpPr>
            <p:cNvPr id="188" name="Google Shape;188;p9"/>
            <p:cNvSpPr/>
            <p:nvPr/>
          </p:nvSpPr>
          <p:spPr>
            <a:xfrm>
              <a:off x="9401846" y="3243922"/>
              <a:ext cx="509106" cy="509106"/>
            </a:xfrm>
            <a:prstGeom prst="downArrow">
              <a:avLst>
                <a:gd fmla="val 55000" name="adj1"/>
                <a:gd fmla="val 45000" name="adj2"/>
              </a:avLst>
            </a:prstGeom>
            <a:solidFill>
              <a:srgbClr val="DFCADB">
                <a:alpha val="90196"/>
              </a:srgbClr>
            </a:solidFill>
            <a:ln cap="flat" cmpd="sng" w="19050">
              <a:solidFill>
                <a:srgbClr val="DFCADB">
                  <a:alpha val="90196"/>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9"/>
            <p:cNvSpPr txBox="1"/>
            <p:nvPr/>
          </p:nvSpPr>
          <p:spPr>
            <a:xfrm>
              <a:off x="9516395" y="3243922"/>
              <a:ext cx="280008" cy="383102"/>
            </a:xfrm>
            <a:prstGeom prst="rect">
              <a:avLst/>
            </a:prstGeom>
            <a:noFill/>
            <a:ln>
              <a:noFill/>
            </a:ln>
          </p:spPr>
          <p:txBody>
            <a:bodyPr anchorCtr="0" anchor="ctr" bIns="29200" lIns="29200" spcFirstLastPara="1" rIns="29200" wrap="square" tIns="29200">
              <a:noAutofit/>
            </a:bodyPr>
            <a:lstStyle/>
            <a:p>
              <a:pPr indent="0" lvl="0" marL="0" marR="0" rtl="0" algn="ctr">
                <a:lnSpc>
                  <a:spcPct val="90000"/>
                </a:lnSpc>
                <a:spcBef>
                  <a:spcPts val="0"/>
                </a:spcBef>
                <a:spcAft>
                  <a:spcPts val="0"/>
                </a:spcAft>
                <a:buClr>
                  <a:schemeClr val="dk1"/>
                </a:buClr>
                <a:buSzPts val="2300"/>
                <a:buFont typeface="Arial"/>
                <a:buNone/>
              </a:pPr>
              <a:r>
                <a:t/>
              </a:r>
              <a:endParaRPr b="0" i="0" sz="2300" u="none" cap="none" strike="noStrike">
                <a:solidFill>
                  <a:schemeClr val="dk1"/>
                </a:solidFill>
                <a:latin typeface="Arial"/>
                <a:ea typeface="Arial"/>
                <a:cs typeface="Arial"/>
                <a:sym typeface="Arial"/>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4" name="Shape 194"/>
        <p:cNvGrpSpPr/>
        <p:nvPr/>
      </p:nvGrpSpPr>
      <p:grpSpPr>
        <a:xfrm>
          <a:off x="0" y="0"/>
          <a:ext cx="0" cy="0"/>
          <a:chOff x="0" y="0"/>
          <a:chExt cx="0" cy="0"/>
        </a:xfrm>
      </p:grpSpPr>
      <p:pic>
        <p:nvPicPr>
          <p:cNvPr id="195" name="Google Shape;195;p10"/>
          <p:cNvPicPr preferRelativeResize="0"/>
          <p:nvPr/>
        </p:nvPicPr>
        <p:blipFill rotWithShape="1">
          <a:blip r:embed="rId3">
            <a:alphaModFix/>
          </a:blip>
          <a:srcRect b="0" l="0" r="0" t="3433"/>
          <a:stretch/>
        </p:blipFill>
        <p:spPr>
          <a:xfrm>
            <a:off x="20" y="10"/>
            <a:ext cx="12191980" cy="6857990"/>
          </a:xfrm>
          <a:prstGeom prst="rect">
            <a:avLst/>
          </a:prstGeom>
          <a:noFill/>
          <a:ln>
            <a:noFill/>
          </a:ln>
        </p:spPr>
      </p:pic>
      <p:sp>
        <p:nvSpPr>
          <p:cNvPr id="196" name="Google Shape;196;p10"/>
          <p:cNvSpPr/>
          <p:nvPr/>
        </p:nvSpPr>
        <p:spPr>
          <a:xfrm>
            <a:off x="0" y="0"/>
            <a:ext cx="12192000" cy="6858000"/>
          </a:xfrm>
          <a:prstGeom prst="rect">
            <a:avLst/>
          </a:prstGeom>
          <a:gradFill>
            <a:gsLst>
              <a:gs pos="0">
                <a:srgbClr val="E8E8E8">
                  <a:alpha val="67843"/>
                </a:srgbClr>
              </a:gs>
              <a:gs pos="10000">
                <a:srgbClr val="E8E8E8">
                  <a:alpha val="67843"/>
                </a:srgbClr>
              </a:gs>
              <a:gs pos="85000">
                <a:srgbClr val="E8E8E8">
                  <a:alpha val="96862"/>
                </a:srgbClr>
              </a:gs>
              <a:gs pos="100000">
                <a:srgbClr val="E8E8E8">
                  <a:alpha val="96862"/>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97" name="Google Shape;197;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US"/>
              <a:t>Learning &amp; Development Needs</a:t>
            </a:r>
            <a:endParaRPr/>
          </a:p>
        </p:txBody>
      </p:sp>
      <p:grpSp>
        <p:nvGrpSpPr>
          <p:cNvPr id="198" name="Google Shape;198;p10"/>
          <p:cNvGrpSpPr/>
          <p:nvPr/>
        </p:nvGrpSpPr>
        <p:grpSpPr>
          <a:xfrm>
            <a:off x="838200" y="1865312"/>
            <a:ext cx="10515600" cy="4271963"/>
            <a:chOff x="0" y="39687"/>
            <a:chExt cx="10515600" cy="4271963"/>
          </a:xfrm>
        </p:grpSpPr>
        <p:sp>
          <p:nvSpPr>
            <p:cNvPr id="199" name="Google Shape;199;p10"/>
            <p:cNvSpPr/>
            <p:nvPr/>
          </p:nvSpPr>
          <p:spPr>
            <a:xfrm>
              <a:off x="0" y="39687"/>
              <a:ext cx="3286125" cy="1971675"/>
            </a:xfrm>
            <a:prstGeom prst="rect">
              <a:avLst/>
            </a:prstGeom>
            <a:solidFill>
              <a:srgbClr val="A02891"/>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10"/>
            <p:cNvSpPr txBox="1"/>
            <p:nvPr/>
          </p:nvSpPr>
          <p:spPr>
            <a:xfrm>
              <a:off x="0" y="39687"/>
              <a:ext cx="3286125" cy="1971675"/>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Clr>
                  <a:schemeClr val="lt1"/>
                </a:buClr>
                <a:buSzPts val="2000"/>
                <a:buFont typeface="Arial"/>
                <a:buNone/>
              </a:pPr>
              <a:r>
                <a:rPr b="0" i="0" lang="en-US" sz="2000" u="none" cap="none" strike="noStrike">
                  <a:solidFill>
                    <a:schemeClr val="lt1"/>
                  </a:solidFill>
                  <a:latin typeface="Arial"/>
                  <a:ea typeface="Arial"/>
                  <a:cs typeface="Arial"/>
                  <a:sym typeface="Arial"/>
                </a:rPr>
                <a:t>Training Needs Analysis is used to identify the existence of discrepancies between the existing and desired competencies (CIPD, 2022). </a:t>
              </a:r>
              <a:endParaRPr b="0" i="0" sz="2000" u="none" cap="none" strike="noStrike">
                <a:solidFill>
                  <a:schemeClr val="lt1"/>
                </a:solidFill>
                <a:latin typeface="Arial"/>
                <a:ea typeface="Arial"/>
                <a:cs typeface="Arial"/>
                <a:sym typeface="Arial"/>
              </a:endParaRPr>
            </a:p>
          </p:txBody>
        </p:sp>
        <p:sp>
          <p:nvSpPr>
            <p:cNvPr id="201" name="Google Shape;201;p10"/>
            <p:cNvSpPr/>
            <p:nvPr/>
          </p:nvSpPr>
          <p:spPr>
            <a:xfrm>
              <a:off x="3614737" y="39687"/>
              <a:ext cx="3286125" cy="1971675"/>
            </a:xfrm>
            <a:prstGeom prst="rect">
              <a:avLst/>
            </a:prstGeom>
            <a:solidFill>
              <a:srgbClr val="4A2AA0"/>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10"/>
            <p:cNvSpPr txBox="1"/>
            <p:nvPr/>
          </p:nvSpPr>
          <p:spPr>
            <a:xfrm>
              <a:off x="3614737" y="39687"/>
              <a:ext cx="3286125" cy="1971675"/>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Clr>
                  <a:schemeClr val="lt1"/>
                </a:buClr>
                <a:buSzPts val="2000"/>
                <a:buFont typeface="Arial"/>
                <a:buNone/>
              </a:pPr>
              <a:r>
                <a:rPr b="0" i="0" lang="en-US" sz="2000" u="none" cap="none" strike="noStrike">
                  <a:solidFill>
                    <a:schemeClr val="lt1"/>
                  </a:solidFill>
                  <a:latin typeface="Arial"/>
                  <a:ea typeface="Arial"/>
                  <a:cs typeface="Arial"/>
                  <a:sym typeface="Arial"/>
                </a:rPr>
                <a:t>Store Managers need continuous training in online systems, information analytics and integrating retailing through channels (Deloitte, 2023). </a:t>
              </a:r>
              <a:endParaRPr b="0" i="0" sz="2000" u="none" cap="none" strike="noStrike">
                <a:solidFill>
                  <a:schemeClr val="lt1"/>
                </a:solidFill>
                <a:latin typeface="Arial"/>
                <a:ea typeface="Arial"/>
                <a:cs typeface="Arial"/>
                <a:sym typeface="Arial"/>
              </a:endParaRPr>
            </a:p>
          </p:txBody>
        </p:sp>
        <p:sp>
          <p:nvSpPr>
            <p:cNvPr id="203" name="Google Shape;203;p10"/>
            <p:cNvSpPr/>
            <p:nvPr/>
          </p:nvSpPr>
          <p:spPr>
            <a:xfrm>
              <a:off x="7229475" y="39687"/>
              <a:ext cx="3286125" cy="1971675"/>
            </a:xfrm>
            <a:prstGeom prst="rect">
              <a:avLst/>
            </a:prstGeom>
            <a:solidFill>
              <a:srgbClr val="2B6FA2"/>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 name="Google Shape;204;p10"/>
            <p:cNvSpPr txBox="1"/>
            <p:nvPr/>
          </p:nvSpPr>
          <p:spPr>
            <a:xfrm>
              <a:off x="7229475" y="39687"/>
              <a:ext cx="3286125" cy="1971675"/>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Clr>
                  <a:schemeClr val="lt1"/>
                </a:buClr>
                <a:buSzPts val="2000"/>
                <a:buFont typeface="Arial"/>
                <a:buNone/>
              </a:pPr>
              <a:r>
                <a:rPr b="0" i="0" lang="en-US" sz="2000" u="none" cap="none" strike="noStrike">
                  <a:solidFill>
                    <a:schemeClr val="lt1"/>
                  </a:solidFill>
                  <a:latin typeface="Arial"/>
                  <a:ea typeface="Arial"/>
                  <a:cs typeface="Arial"/>
                  <a:sym typeface="Arial"/>
                </a:rPr>
                <a:t>Leadership development encourages proper conflict management and employee participation (CIPD, 2023). </a:t>
              </a:r>
              <a:endParaRPr b="0" i="0" sz="2000" u="none" cap="none" strike="noStrike">
                <a:solidFill>
                  <a:schemeClr val="lt1"/>
                </a:solidFill>
                <a:latin typeface="Arial"/>
                <a:ea typeface="Arial"/>
                <a:cs typeface="Arial"/>
                <a:sym typeface="Arial"/>
              </a:endParaRPr>
            </a:p>
          </p:txBody>
        </p:sp>
        <p:sp>
          <p:nvSpPr>
            <p:cNvPr id="205" name="Google Shape;205;p10"/>
            <p:cNvSpPr/>
            <p:nvPr/>
          </p:nvSpPr>
          <p:spPr>
            <a:xfrm>
              <a:off x="1807368" y="2339975"/>
              <a:ext cx="3286125" cy="1971675"/>
            </a:xfrm>
            <a:prstGeom prst="rect">
              <a:avLst/>
            </a:prstGeom>
            <a:solidFill>
              <a:srgbClr val="2BA471"/>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0"/>
            <p:cNvSpPr txBox="1"/>
            <p:nvPr/>
          </p:nvSpPr>
          <p:spPr>
            <a:xfrm>
              <a:off x="1807368" y="2339975"/>
              <a:ext cx="3286125" cy="1971675"/>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Clr>
                  <a:schemeClr val="lt1"/>
                </a:buClr>
                <a:buSzPts val="2000"/>
                <a:buFont typeface="Arial"/>
                <a:buNone/>
              </a:pPr>
              <a:r>
                <a:rPr b="0" i="0" lang="en-US" sz="2000" u="none" cap="none" strike="noStrike">
                  <a:solidFill>
                    <a:schemeClr val="lt1"/>
                  </a:solidFill>
                  <a:latin typeface="Arial"/>
                  <a:ea typeface="Arial"/>
                  <a:cs typeface="Arial"/>
                  <a:sym typeface="Arial"/>
                </a:rPr>
                <a:t>The ongoing professional growth promotes the flexibility of the fast changing retail markets (Armstrong and Taylor, 2023).</a:t>
              </a:r>
              <a:endParaRPr b="0" i="0" sz="2000" u="none" cap="none" strike="noStrike">
                <a:solidFill>
                  <a:schemeClr val="lt1"/>
                </a:solidFill>
                <a:latin typeface="Arial"/>
                <a:ea typeface="Arial"/>
                <a:cs typeface="Arial"/>
                <a:sym typeface="Arial"/>
              </a:endParaRPr>
            </a:p>
          </p:txBody>
        </p:sp>
        <p:sp>
          <p:nvSpPr>
            <p:cNvPr id="207" name="Google Shape;207;p10"/>
            <p:cNvSpPr/>
            <p:nvPr/>
          </p:nvSpPr>
          <p:spPr>
            <a:xfrm>
              <a:off x="5422106" y="2339975"/>
              <a:ext cx="3286125" cy="1971675"/>
            </a:xfrm>
            <a:prstGeom prst="rect">
              <a:avLst/>
            </a:prstGeom>
            <a:solidFill>
              <a:srgbClr val="4CA62C"/>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10"/>
            <p:cNvSpPr txBox="1"/>
            <p:nvPr/>
          </p:nvSpPr>
          <p:spPr>
            <a:xfrm>
              <a:off x="5422106" y="2339975"/>
              <a:ext cx="3286125" cy="1971675"/>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Clr>
                  <a:schemeClr val="lt1"/>
                </a:buClr>
                <a:buSzPts val="2000"/>
                <a:buFont typeface="Arial"/>
                <a:buNone/>
              </a:pPr>
              <a:r>
                <a:rPr b="0" i="0" lang="en-US" sz="2000" u="none" cap="none" strike="noStrike">
                  <a:solidFill>
                    <a:schemeClr val="lt1"/>
                  </a:solidFill>
                  <a:latin typeface="Arial"/>
                  <a:ea typeface="Arial"/>
                  <a:cs typeface="Arial"/>
                  <a:sym typeface="Arial"/>
                </a:rPr>
                <a:t>Development investment leads to sustainability of an organisation in the long run.</a:t>
              </a:r>
              <a:endParaRPr b="0" i="0" sz="2000" u="none" cap="none" strike="noStrike">
                <a:solidFill>
                  <a:schemeClr val="lt1"/>
                </a:solidFill>
                <a:latin typeface="Arial"/>
                <a:ea typeface="Arial"/>
                <a:cs typeface="Arial"/>
                <a:sym typeface="Arial"/>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3" name="Shape 213"/>
        <p:cNvGrpSpPr/>
        <p:nvPr/>
      </p:nvGrpSpPr>
      <p:grpSpPr>
        <a:xfrm>
          <a:off x="0" y="0"/>
          <a:ext cx="0" cy="0"/>
          <a:chOff x="0" y="0"/>
          <a:chExt cx="0" cy="0"/>
        </a:xfrm>
      </p:grpSpPr>
      <p:pic>
        <p:nvPicPr>
          <p:cNvPr id="214" name="Google Shape;214;p11"/>
          <p:cNvPicPr preferRelativeResize="0"/>
          <p:nvPr/>
        </p:nvPicPr>
        <p:blipFill rotWithShape="1">
          <a:blip r:embed="rId3">
            <a:alphaModFix/>
          </a:blip>
          <a:srcRect b="0" l="0" r="0" t="0"/>
          <a:stretch/>
        </p:blipFill>
        <p:spPr>
          <a:xfrm>
            <a:off x="20" y="10"/>
            <a:ext cx="12191980" cy="6857990"/>
          </a:xfrm>
          <a:prstGeom prst="rect">
            <a:avLst/>
          </a:prstGeom>
          <a:noFill/>
          <a:ln>
            <a:noFill/>
          </a:ln>
        </p:spPr>
      </p:pic>
      <p:sp>
        <p:nvSpPr>
          <p:cNvPr id="215" name="Google Shape;215;p11"/>
          <p:cNvSpPr/>
          <p:nvPr/>
        </p:nvSpPr>
        <p:spPr>
          <a:xfrm>
            <a:off x="0" y="0"/>
            <a:ext cx="12196802" cy="6858000"/>
          </a:xfrm>
          <a:prstGeom prst="rect">
            <a:avLst/>
          </a:prstGeom>
          <a:gradFill>
            <a:gsLst>
              <a:gs pos="0">
                <a:srgbClr val="E8E8E8">
                  <a:alpha val="83921"/>
                </a:srgbClr>
              </a:gs>
              <a:gs pos="28000">
                <a:srgbClr val="E8E8E8">
                  <a:alpha val="83921"/>
                </a:srgbClr>
              </a:gs>
              <a:gs pos="74000">
                <a:schemeClr val="lt1"/>
              </a:gs>
              <a:gs pos="100000">
                <a:schemeClr val="lt1"/>
              </a:gs>
            </a:gsLst>
            <a:path path="circle">
              <a:fillToRect b="0%" l="100%" r="0%" t="100%"/>
            </a:path>
            <a:tileRect b="-100%" l="0%" r="-100%" t="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16" name="Google Shape;216;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US"/>
              <a:t>Behaviourist and Cognitivist Learning Theories</a:t>
            </a:r>
            <a:endParaRPr/>
          </a:p>
        </p:txBody>
      </p:sp>
      <p:grpSp>
        <p:nvGrpSpPr>
          <p:cNvPr id="217" name="Google Shape;217;p11"/>
          <p:cNvGrpSpPr/>
          <p:nvPr/>
        </p:nvGrpSpPr>
        <p:grpSpPr>
          <a:xfrm>
            <a:off x="838200" y="1865312"/>
            <a:ext cx="10515600" cy="4271963"/>
            <a:chOff x="0" y="39687"/>
            <a:chExt cx="10515600" cy="4271963"/>
          </a:xfrm>
        </p:grpSpPr>
        <p:sp>
          <p:nvSpPr>
            <p:cNvPr id="218" name="Google Shape;218;p11"/>
            <p:cNvSpPr/>
            <p:nvPr/>
          </p:nvSpPr>
          <p:spPr>
            <a:xfrm>
              <a:off x="0" y="39687"/>
              <a:ext cx="3286125" cy="1971675"/>
            </a:xfrm>
            <a:prstGeom prst="rect">
              <a:avLst/>
            </a:prstGeom>
            <a:solidFill>
              <a:srgbClr val="A02891"/>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p11"/>
            <p:cNvSpPr txBox="1"/>
            <p:nvPr/>
          </p:nvSpPr>
          <p:spPr>
            <a:xfrm>
              <a:off x="0" y="39687"/>
              <a:ext cx="3286125" cy="1971675"/>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Clr>
                  <a:schemeClr val="lt1"/>
                </a:buClr>
                <a:buSzPts val="2000"/>
                <a:buFont typeface="Arial"/>
                <a:buNone/>
              </a:pPr>
              <a:r>
                <a:rPr b="0" i="0" lang="en-US" sz="2000" u="none" cap="none" strike="noStrike">
                  <a:solidFill>
                    <a:schemeClr val="lt1"/>
                  </a:solidFill>
                  <a:latin typeface="Arial"/>
                  <a:ea typeface="Arial"/>
                  <a:cs typeface="Arial"/>
                  <a:sym typeface="Arial"/>
                </a:rPr>
                <a:t>The behaviourist theory focuses on the use of reinforcement and rewards to model behaviour (Skinner, cited in Armstrong and Taylor, 2023).</a:t>
              </a:r>
              <a:endParaRPr b="0" i="0" sz="2000" u="none" cap="none" strike="noStrike">
                <a:solidFill>
                  <a:schemeClr val="lt1"/>
                </a:solidFill>
                <a:latin typeface="Arial"/>
                <a:ea typeface="Arial"/>
                <a:cs typeface="Arial"/>
                <a:sym typeface="Arial"/>
              </a:endParaRPr>
            </a:p>
          </p:txBody>
        </p:sp>
        <p:sp>
          <p:nvSpPr>
            <p:cNvPr id="220" name="Google Shape;220;p11"/>
            <p:cNvSpPr/>
            <p:nvPr/>
          </p:nvSpPr>
          <p:spPr>
            <a:xfrm>
              <a:off x="3614737" y="39687"/>
              <a:ext cx="3286125" cy="1971675"/>
            </a:xfrm>
            <a:prstGeom prst="rect">
              <a:avLst/>
            </a:prstGeom>
            <a:solidFill>
              <a:srgbClr val="4A2AA0"/>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1"/>
            <p:cNvSpPr txBox="1"/>
            <p:nvPr/>
          </p:nvSpPr>
          <p:spPr>
            <a:xfrm>
              <a:off x="3614737" y="39687"/>
              <a:ext cx="3286125" cy="1971675"/>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Clr>
                  <a:schemeClr val="lt1"/>
                </a:buClr>
                <a:buSzPts val="2000"/>
                <a:buFont typeface="Arial"/>
                <a:buNone/>
              </a:pPr>
              <a:r>
                <a:rPr b="0" i="0" lang="en-US" sz="2000" u="none" cap="none" strike="noStrike">
                  <a:solidFill>
                    <a:schemeClr val="lt1"/>
                  </a:solidFill>
                  <a:latin typeface="Arial"/>
                  <a:ea typeface="Arial"/>
                  <a:cs typeface="Arial"/>
                  <a:sym typeface="Arial"/>
                </a:rPr>
                <a:t>Managerial behaviours that are desired can be strengthened through performance-related bonuses (CIPD, 2023). </a:t>
              </a:r>
              <a:endParaRPr b="0" i="0" sz="2000" u="none" cap="none" strike="noStrike">
                <a:solidFill>
                  <a:schemeClr val="lt1"/>
                </a:solidFill>
                <a:latin typeface="Arial"/>
                <a:ea typeface="Arial"/>
                <a:cs typeface="Arial"/>
                <a:sym typeface="Arial"/>
              </a:endParaRPr>
            </a:p>
          </p:txBody>
        </p:sp>
        <p:sp>
          <p:nvSpPr>
            <p:cNvPr id="222" name="Google Shape;222;p11"/>
            <p:cNvSpPr/>
            <p:nvPr/>
          </p:nvSpPr>
          <p:spPr>
            <a:xfrm>
              <a:off x="7229475" y="39687"/>
              <a:ext cx="3286125" cy="1971675"/>
            </a:xfrm>
            <a:prstGeom prst="rect">
              <a:avLst/>
            </a:prstGeom>
            <a:solidFill>
              <a:srgbClr val="2B6FA2"/>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11"/>
            <p:cNvSpPr txBox="1"/>
            <p:nvPr/>
          </p:nvSpPr>
          <p:spPr>
            <a:xfrm>
              <a:off x="7229475" y="39687"/>
              <a:ext cx="3286125" cy="1971675"/>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Clr>
                  <a:schemeClr val="lt1"/>
                </a:buClr>
                <a:buSzPts val="2000"/>
                <a:buFont typeface="Arial"/>
                <a:buNone/>
              </a:pPr>
              <a:r>
                <a:rPr b="0" i="0" lang="en-US" sz="2000" u="none" cap="none" strike="noStrike">
                  <a:solidFill>
                    <a:schemeClr val="lt1"/>
                  </a:solidFill>
                  <a:latin typeface="Arial"/>
                  <a:ea typeface="Arial"/>
                  <a:cs typeface="Arial"/>
                  <a:sym typeface="Arial"/>
                </a:rPr>
                <a:t>Cognitivist theory is concerned with organized learning, acquisition of knowledge and problem-solving (Taylor, 2021).</a:t>
              </a:r>
              <a:endParaRPr b="0" i="0" sz="2000" u="none" cap="none" strike="noStrike">
                <a:solidFill>
                  <a:schemeClr val="lt1"/>
                </a:solidFill>
                <a:latin typeface="Arial"/>
                <a:ea typeface="Arial"/>
                <a:cs typeface="Arial"/>
                <a:sym typeface="Arial"/>
              </a:endParaRPr>
            </a:p>
          </p:txBody>
        </p:sp>
        <p:sp>
          <p:nvSpPr>
            <p:cNvPr id="224" name="Google Shape;224;p11"/>
            <p:cNvSpPr/>
            <p:nvPr/>
          </p:nvSpPr>
          <p:spPr>
            <a:xfrm>
              <a:off x="1807368" y="2339975"/>
              <a:ext cx="3286125" cy="1971675"/>
            </a:xfrm>
            <a:prstGeom prst="rect">
              <a:avLst/>
            </a:prstGeom>
            <a:solidFill>
              <a:srgbClr val="2BA471"/>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1"/>
            <p:cNvSpPr txBox="1"/>
            <p:nvPr/>
          </p:nvSpPr>
          <p:spPr>
            <a:xfrm>
              <a:off x="1807368" y="2339975"/>
              <a:ext cx="3286125" cy="1971675"/>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Clr>
                  <a:schemeClr val="lt1"/>
                </a:buClr>
                <a:buSzPts val="2000"/>
                <a:buFont typeface="Arial"/>
                <a:buNone/>
              </a:pPr>
              <a:r>
                <a:rPr b="0" i="0" lang="en-US" sz="2000" u="none" cap="none" strike="noStrike">
                  <a:solidFill>
                    <a:schemeClr val="lt1"/>
                  </a:solidFill>
                  <a:latin typeface="Arial"/>
                  <a:ea typeface="Arial"/>
                  <a:cs typeface="Arial"/>
                  <a:sym typeface="Arial"/>
                </a:rPr>
                <a:t>Online training courses help improve operational and decision-making.</a:t>
              </a:r>
              <a:endParaRPr b="0" i="0" sz="2000" u="none" cap="none" strike="noStrike">
                <a:solidFill>
                  <a:schemeClr val="lt1"/>
                </a:solidFill>
                <a:latin typeface="Arial"/>
                <a:ea typeface="Arial"/>
                <a:cs typeface="Arial"/>
                <a:sym typeface="Arial"/>
              </a:endParaRPr>
            </a:p>
          </p:txBody>
        </p:sp>
        <p:sp>
          <p:nvSpPr>
            <p:cNvPr id="226" name="Google Shape;226;p11"/>
            <p:cNvSpPr/>
            <p:nvPr/>
          </p:nvSpPr>
          <p:spPr>
            <a:xfrm>
              <a:off x="5422106" y="2339975"/>
              <a:ext cx="3286125" cy="1971675"/>
            </a:xfrm>
            <a:prstGeom prst="rect">
              <a:avLst/>
            </a:prstGeom>
            <a:solidFill>
              <a:srgbClr val="4CA62C"/>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1"/>
            <p:cNvSpPr txBox="1"/>
            <p:nvPr/>
          </p:nvSpPr>
          <p:spPr>
            <a:xfrm>
              <a:off x="5422106" y="2339975"/>
              <a:ext cx="3286125" cy="1971675"/>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Clr>
                  <a:schemeClr val="lt1"/>
                </a:buClr>
                <a:buSzPts val="2000"/>
                <a:buFont typeface="Arial"/>
                <a:buNone/>
              </a:pPr>
              <a:r>
                <a:rPr b="0" i="0" lang="en-US" sz="2000" u="none" cap="none" strike="noStrike">
                  <a:solidFill>
                    <a:schemeClr val="lt1"/>
                  </a:solidFill>
                  <a:latin typeface="Arial"/>
                  <a:ea typeface="Arial"/>
                  <a:cs typeface="Arial"/>
                  <a:sym typeface="Arial"/>
                </a:rPr>
                <a:t>Nonetheless, incentive-based systems can negatively affect intrinsic motivation in pure reward systems (CIPD, 2022).</a:t>
              </a:r>
              <a:endParaRPr b="0" i="0" sz="2000" u="none" cap="none" strike="noStrike">
                <a:solidFill>
                  <a:schemeClr val="lt1"/>
                </a:solidFill>
                <a:latin typeface="Arial"/>
                <a:ea typeface="Arial"/>
                <a:cs typeface="Arial"/>
                <a:sym typeface="Arial"/>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2" name="Shape 232"/>
        <p:cNvGrpSpPr/>
        <p:nvPr/>
      </p:nvGrpSpPr>
      <p:grpSpPr>
        <a:xfrm>
          <a:off x="0" y="0"/>
          <a:ext cx="0" cy="0"/>
          <a:chOff x="0" y="0"/>
          <a:chExt cx="0" cy="0"/>
        </a:xfrm>
      </p:grpSpPr>
      <p:sp>
        <p:nvSpPr>
          <p:cNvPr id="233" name="Google Shape;233;p12"/>
          <p:cNvSpPr/>
          <p:nvPr/>
        </p:nvSpPr>
        <p:spPr>
          <a:xfrm>
            <a:off x="3048"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34" name="Google Shape;234;p12"/>
          <p:cNvSpPr/>
          <p:nvPr/>
        </p:nvSpPr>
        <p:spPr>
          <a:xfrm>
            <a:off x="10208695" y="1"/>
            <a:ext cx="1135066" cy="477997"/>
          </a:xfrm>
          <a:custGeom>
            <a:rect b="b" l="l" r="r" t="t"/>
            <a:pathLst>
              <a:path extrusionOk="0" h="477997" w="1135066">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35" name="Google Shape;235;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US">
                <a:solidFill>
                  <a:schemeClr val="dk1"/>
                </a:solidFill>
                <a:latin typeface="Play"/>
                <a:ea typeface="Play"/>
                <a:cs typeface="Play"/>
                <a:sym typeface="Play"/>
              </a:rPr>
              <a:t>Humanist and Experiential Learning</a:t>
            </a:r>
            <a:endParaRPr/>
          </a:p>
        </p:txBody>
      </p:sp>
      <p:sp>
        <p:nvSpPr>
          <p:cNvPr id="236" name="Google Shape;236;p12"/>
          <p:cNvSpPr/>
          <p:nvPr/>
        </p:nvSpPr>
        <p:spPr>
          <a:xfrm flipH="1" rot="-5400000">
            <a:off x="555710" y="2183223"/>
            <a:ext cx="4083433" cy="4083433"/>
          </a:xfrm>
          <a:prstGeom prst="arc">
            <a:avLst>
              <a:gd fmla="val 16200000" name="adj1"/>
              <a:gd fmla="val 0" name="adj2"/>
            </a:avLst>
          </a:prstGeom>
          <a:noFill/>
          <a:ln cap="rnd" cmpd="sng" w="127000">
            <a:solidFill>
              <a:schemeClr val="accent4"/>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37" name="Google Shape;237;p12"/>
          <p:cNvSpPr txBox="1"/>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The humanist theory focuses on personal development, drive and self-actualisation (Maslow, 2020 edition). </a:t>
            </a:r>
            <a:endParaRPr/>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In leadership coaching, there is self-reflection and intrinsic motivation. Kolb experiential learning cycle aids in learning because of experience and reflection (Kolb, 2020). </a:t>
            </a:r>
            <a:endParaRPr/>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Managerial confidence/competence is enhanced through on-the-job exposure to leadership. </a:t>
            </a:r>
            <a:endParaRPr/>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Experience learning is especially successful in retail settings where a quick decision is required (Deloitte, 2023).</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42" name="Shape 242"/>
        <p:cNvGrpSpPr/>
        <p:nvPr/>
      </p:nvGrpSpPr>
      <p:grpSpPr>
        <a:xfrm>
          <a:off x="0" y="0"/>
          <a:ext cx="0" cy="0"/>
          <a:chOff x="0" y="0"/>
          <a:chExt cx="0" cy="0"/>
        </a:xfrm>
      </p:grpSpPr>
      <p:pic>
        <p:nvPicPr>
          <p:cNvPr descr="Desk with productivity items" id="243" name="Google Shape;243;p13"/>
          <p:cNvPicPr preferRelativeResize="0"/>
          <p:nvPr/>
        </p:nvPicPr>
        <p:blipFill rotWithShape="1">
          <a:blip r:embed="rId3">
            <a:alphaModFix/>
          </a:blip>
          <a:srcRect b="15730" l="0" r="0" t="0"/>
          <a:stretch/>
        </p:blipFill>
        <p:spPr>
          <a:xfrm>
            <a:off x="20" y="10"/>
            <a:ext cx="12191980" cy="6857990"/>
          </a:xfrm>
          <a:prstGeom prst="rect">
            <a:avLst/>
          </a:prstGeom>
          <a:noFill/>
          <a:ln>
            <a:noFill/>
          </a:ln>
        </p:spPr>
      </p:pic>
      <p:sp>
        <p:nvSpPr>
          <p:cNvPr id="244" name="Google Shape;244;p13"/>
          <p:cNvSpPr/>
          <p:nvPr/>
        </p:nvSpPr>
        <p:spPr>
          <a:xfrm>
            <a:off x="0" y="0"/>
            <a:ext cx="12196802" cy="6858000"/>
          </a:xfrm>
          <a:prstGeom prst="rect">
            <a:avLst/>
          </a:prstGeom>
          <a:gradFill>
            <a:gsLst>
              <a:gs pos="0">
                <a:srgbClr val="E8E8E8">
                  <a:alpha val="83921"/>
                </a:srgbClr>
              </a:gs>
              <a:gs pos="28000">
                <a:srgbClr val="E8E8E8">
                  <a:alpha val="83921"/>
                </a:srgbClr>
              </a:gs>
              <a:gs pos="74000">
                <a:schemeClr val="lt1"/>
              </a:gs>
              <a:gs pos="100000">
                <a:schemeClr val="lt1"/>
              </a:gs>
            </a:gsLst>
            <a:path path="circle">
              <a:fillToRect b="0%" l="100%" r="0%" t="100%"/>
            </a:path>
            <a:tileRect b="-100%" l="0%" r="-100%" t="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45" name="Google Shape;245;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US"/>
              <a:t>Performance Management and Reward Systems</a:t>
            </a:r>
            <a:endParaRPr/>
          </a:p>
        </p:txBody>
      </p:sp>
      <p:sp>
        <p:nvSpPr>
          <p:cNvPr id="246" name="Google Shape;246;p13"/>
          <p:cNvSpPr txBox="1"/>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Performance management fits individual goals against organisational strategy (CIPD, 2023).</a:t>
            </a:r>
            <a:endParaRPr sz="1800"/>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According to the goal-setting theory, specific, measurable goals enhance better performance results (Locke and Latham, 2020).</a:t>
            </a:r>
            <a:endParaRPr sz="1800"/>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The 360-degree feedback improves leadership responsibility and accountability (Taylor, 2021). </a:t>
            </a:r>
            <a:endParaRPr sz="1800"/>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Reward systems also determine the attractiveness of recruitment and the rate of retention (CIPD, 2022). </a:t>
            </a:r>
            <a:endParaRPr sz="1800"/>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Too much focus on the monetary goals can potentially lead to short termism and burnout among employees (Financial Times, 2023).</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1" name="Shape 251"/>
        <p:cNvGrpSpPr/>
        <p:nvPr/>
      </p:nvGrpSpPr>
      <p:grpSpPr>
        <a:xfrm>
          <a:off x="0" y="0"/>
          <a:ext cx="0" cy="0"/>
          <a:chOff x="0" y="0"/>
          <a:chExt cx="0" cy="0"/>
        </a:xfrm>
      </p:grpSpPr>
      <p:sp>
        <p:nvSpPr>
          <p:cNvPr id="252" name="Google Shape;252;p14"/>
          <p:cNvSpPr/>
          <p:nvPr/>
        </p:nvSpPr>
        <p:spPr>
          <a:xfrm>
            <a:off x="3048"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53" name="Google Shape;253;p14"/>
          <p:cNvSpPr/>
          <p:nvPr/>
        </p:nvSpPr>
        <p:spPr>
          <a:xfrm>
            <a:off x="10208695" y="1"/>
            <a:ext cx="1135066" cy="477997"/>
          </a:xfrm>
          <a:custGeom>
            <a:rect b="b" l="l" r="r" t="t"/>
            <a:pathLst>
              <a:path extrusionOk="0" h="477997" w="1135066">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54" name="Google Shape;254;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US">
                <a:solidFill>
                  <a:schemeClr val="dk1"/>
                </a:solidFill>
                <a:latin typeface="Play"/>
                <a:ea typeface="Play"/>
                <a:cs typeface="Play"/>
                <a:sym typeface="Play"/>
              </a:rPr>
              <a:t>Conclusion</a:t>
            </a:r>
            <a:endParaRPr/>
          </a:p>
        </p:txBody>
      </p:sp>
      <p:sp>
        <p:nvSpPr>
          <p:cNvPr id="255" name="Google Shape;255;p14"/>
          <p:cNvSpPr/>
          <p:nvPr/>
        </p:nvSpPr>
        <p:spPr>
          <a:xfrm flipH="1" rot="-5400000">
            <a:off x="555710" y="2183223"/>
            <a:ext cx="4083433" cy="4083433"/>
          </a:xfrm>
          <a:prstGeom prst="arc">
            <a:avLst>
              <a:gd fmla="val 16200000" name="adj1"/>
              <a:gd fmla="val 0" name="adj2"/>
            </a:avLst>
          </a:prstGeom>
          <a:noFill/>
          <a:ln cap="rnd" cmpd="sng" w="127000">
            <a:solidFill>
              <a:schemeClr val="accent4"/>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56" name="Google Shape;256;p14"/>
          <p:cNvSpPr txBox="1"/>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Make use of competency-based hiring congruent with strategic workforce planning (Armstrong &amp; Taylor, 2023).</a:t>
            </a:r>
            <a:endParaRPr/>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Enhanced leadership improvement with both blended and mentoring models (CIPD, 2023).</a:t>
            </a:r>
            <a:endParaRPr/>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Improve monitoring of performance on a data basis without compromising on employee wellbeing.</a:t>
            </a:r>
            <a:endParaRPr/>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 Make experiential leadership tracks to create in-house succession tracks. </a:t>
            </a:r>
            <a:endParaRPr/>
          </a:p>
          <a:p>
            <a:pPr indent="114300" lvl="0" marL="0" marR="0" rtl="0" algn="l">
              <a:lnSpc>
                <a:spcPct val="90000"/>
              </a:lnSpc>
              <a:spcBef>
                <a:spcPts val="60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Sustainable organisational performance in competitive retail markets is supported by effective practices of recruitment and development.</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60" name="Shape 260"/>
        <p:cNvGrpSpPr/>
        <p:nvPr/>
      </p:nvGrpSpPr>
      <p:grpSpPr>
        <a:xfrm>
          <a:off x="0" y="0"/>
          <a:ext cx="0" cy="0"/>
          <a:chOff x="0" y="0"/>
          <a:chExt cx="0" cy="0"/>
        </a:xfrm>
      </p:grpSpPr>
      <p:sp>
        <p:nvSpPr>
          <p:cNvPr id="261" name="Google Shape;261;p15"/>
          <p:cNvSpPr/>
          <p:nvPr/>
        </p:nvSpPr>
        <p:spPr>
          <a:xfrm>
            <a:off x="3048"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62" name="Google Shape;262;p15"/>
          <p:cNvSpPr/>
          <p:nvPr/>
        </p:nvSpPr>
        <p:spPr>
          <a:xfrm>
            <a:off x="10208695" y="1"/>
            <a:ext cx="1135066" cy="477997"/>
          </a:xfrm>
          <a:custGeom>
            <a:rect b="b" l="l" r="r" t="t"/>
            <a:pathLst>
              <a:path extrusionOk="0" h="477997" w="1135066">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63" name="Google Shape;263;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US">
                <a:solidFill>
                  <a:schemeClr val="dk1"/>
                </a:solidFill>
                <a:latin typeface="Play"/>
                <a:ea typeface="Play"/>
                <a:cs typeface="Play"/>
                <a:sym typeface="Play"/>
              </a:rPr>
              <a:t>References</a:t>
            </a:r>
            <a:endParaRPr/>
          </a:p>
        </p:txBody>
      </p:sp>
      <p:sp>
        <p:nvSpPr>
          <p:cNvPr id="264" name="Google Shape;264;p15"/>
          <p:cNvSpPr/>
          <p:nvPr/>
        </p:nvSpPr>
        <p:spPr>
          <a:xfrm flipH="1" rot="-5400000">
            <a:off x="555710" y="2183223"/>
            <a:ext cx="4083433" cy="4083433"/>
          </a:xfrm>
          <a:prstGeom prst="arc">
            <a:avLst>
              <a:gd fmla="val 16200000" name="adj1"/>
              <a:gd fmla="val 0" name="adj2"/>
            </a:avLst>
          </a:prstGeom>
          <a:noFill/>
          <a:ln cap="rnd" cmpd="sng" w="127000">
            <a:solidFill>
              <a:schemeClr val="accent4"/>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65" name="Google Shape;265;p15"/>
          <p:cNvSpPr txBox="1"/>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Armstrong, M. and Taylor, S. (2023) </a:t>
            </a:r>
            <a:r>
              <a:rPr b="0" i="1" lang="en-US" sz="1100" u="none" cap="none" strike="noStrike">
                <a:solidFill>
                  <a:schemeClr val="dk1"/>
                </a:solidFill>
                <a:latin typeface="Arial"/>
                <a:ea typeface="Arial"/>
                <a:cs typeface="Arial"/>
                <a:sym typeface="Arial"/>
              </a:rPr>
              <a:t>Armstrong’s handbook of human resource management practice</a:t>
            </a:r>
            <a:r>
              <a:rPr b="0" i="0" lang="en-US" sz="1100" u="none" cap="none" strike="noStrike">
                <a:solidFill>
                  <a:schemeClr val="dk1"/>
                </a:solidFill>
                <a:latin typeface="Arial"/>
                <a:ea typeface="Arial"/>
                <a:cs typeface="Arial"/>
                <a:sym typeface="Arial"/>
              </a:rPr>
              <a:t>. 16th edn. London: Kogan Page.</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BBC News (2023) ‘Tesco profits and competition pressures from Aldi and Lidl’, </a:t>
            </a:r>
            <a:r>
              <a:rPr b="0" i="1" lang="en-US" sz="1100" u="none" cap="none" strike="noStrike">
                <a:solidFill>
                  <a:schemeClr val="dk1"/>
                </a:solidFill>
                <a:latin typeface="Arial"/>
                <a:ea typeface="Arial"/>
                <a:cs typeface="Arial"/>
                <a:sym typeface="Arial"/>
              </a:rPr>
              <a:t>BBC News</a:t>
            </a:r>
            <a:r>
              <a:rPr b="0" i="0" lang="en-US" sz="1100" u="none" cap="none" strike="noStrike">
                <a:solidFill>
                  <a:schemeClr val="dk1"/>
                </a:solidFill>
                <a:latin typeface="Arial"/>
                <a:ea typeface="Arial"/>
                <a:cs typeface="Arial"/>
                <a:sym typeface="Arial"/>
              </a:rPr>
              <a:t>, 12 April. Available at: </a:t>
            </a:r>
            <a:r>
              <a:rPr b="0" i="0" lang="en-US" sz="1100" u="sng" cap="none" strike="noStrike">
                <a:solidFill>
                  <a:schemeClr val="dk1"/>
                </a:solidFill>
                <a:latin typeface="Arial"/>
                <a:ea typeface="Arial"/>
                <a:cs typeface="Arial"/>
                <a:sym typeface="Arial"/>
                <a:hlinkClick r:id="rId3">
                  <a:extLst>
                    <a:ext uri="{A12FA001-AC4F-418D-AE19-62706E023703}">
                      <ahyp:hlinkClr val="tx"/>
                    </a:ext>
                  </a:extLst>
                </a:hlinkClick>
              </a:rPr>
              <a:t>https://www.bbc.co.uk/news</a:t>
            </a:r>
            <a:r>
              <a:rPr b="0" i="0" lang="en-US" sz="1100" u="none" cap="none" strike="noStrike">
                <a:solidFill>
                  <a:schemeClr val="dk1"/>
                </a:solidFill>
                <a:latin typeface="Arial"/>
                <a:ea typeface="Arial"/>
                <a:cs typeface="Arial"/>
                <a:sym typeface="Arial"/>
              </a:rPr>
              <a:t> (Accessed: 3 March 2026).</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CIPD (2022) </a:t>
            </a:r>
            <a:r>
              <a:rPr b="0" i="1" lang="en-US" sz="1100" u="none" cap="none" strike="noStrike">
                <a:solidFill>
                  <a:schemeClr val="dk1"/>
                </a:solidFill>
                <a:latin typeface="Arial"/>
                <a:ea typeface="Arial"/>
                <a:cs typeface="Arial"/>
                <a:sym typeface="Arial"/>
              </a:rPr>
              <a:t>Workforce planning practice</a:t>
            </a:r>
            <a:r>
              <a:rPr b="0" i="0" lang="en-US" sz="1100" u="none" cap="none" strike="noStrike">
                <a:solidFill>
                  <a:schemeClr val="dk1"/>
                </a:solidFill>
                <a:latin typeface="Arial"/>
                <a:ea typeface="Arial"/>
                <a:cs typeface="Arial"/>
                <a:sym typeface="Arial"/>
              </a:rPr>
              <a:t>. London: Chartered Institute of Personnel and Development. Available at: </a:t>
            </a:r>
            <a:r>
              <a:rPr b="0" i="0" lang="en-US" sz="1100" u="sng" cap="none" strike="noStrike">
                <a:solidFill>
                  <a:schemeClr val="dk1"/>
                </a:solidFill>
                <a:latin typeface="Arial"/>
                <a:ea typeface="Arial"/>
                <a:cs typeface="Arial"/>
                <a:sym typeface="Arial"/>
                <a:hlinkClick r:id="rId4">
                  <a:extLst>
                    <a:ext uri="{A12FA001-AC4F-418D-AE19-62706E023703}">
                      <ahyp:hlinkClr val="tx"/>
                    </a:ext>
                  </a:extLst>
                </a:hlinkClick>
              </a:rPr>
              <a:t>https://www.cipd.org</a:t>
            </a:r>
            <a:r>
              <a:rPr b="0" i="0" lang="en-US" sz="1100" u="none" cap="none" strike="noStrike">
                <a:solidFill>
                  <a:schemeClr val="dk1"/>
                </a:solidFill>
                <a:latin typeface="Arial"/>
                <a:ea typeface="Arial"/>
                <a:cs typeface="Arial"/>
                <a:sym typeface="Arial"/>
              </a:rPr>
              <a:t> (Accessed: 28 February 2026).</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CIPD (2023) </a:t>
            </a:r>
            <a:r>
              <a:rPr b="0" i="1" lang="en-US" sz="1100" u="none" cap="none" strike="noStrike">
                <a:solidFill>
                  <a:schemeClr val="dk1"/>
                </a:solidFill>
                <a:latin typeface="Arial"/>
                <a:ea typeface="Arial"/>
                <a:cs typeface="Arial"/>
                <a:sym typeface="Arial"/>
              </a:rPr>
              <a:t>Recruitment and retention report 2023</a:t>
            </a:r>
            <a:r>
              <a:rPr b="0" i="0" lang="en-US" sz="1100" u="none" cap="none" strike="noStrike">
                <a:solidFill>
                  <a:schemeClr val="dk1"/>
                </a:solidFill>
                <a:latin typeface="Arial"/>
                <a:ea typeface="Arial"/>
                <a:cs typeface="Arial"/>
                <a:sym typeface="Arial"/>
              </a:rPr>
              <a:t>. London: Chartered Institute of Personnel and Development. Available at: </a:t>
            </a:r>
            <a:r>
              <a:rPr b="0" i="0" lang="en-US" sz="1100" u="sng" cap="none" strike="noStrike">
                <a:solidFill>
                  <a:schemeClr val="dk1"/>
                </a:solidFill>
                <a:latin typeface="Arial"/>
                <a:ea typeface="Arial"/>
                <a:cs typeface="Arial"/>
                <a:sym typeface="Arial"/>
                <a:hlinkClick r:id="rId5">
                  <a:extLst>
                    <a:ext uri="{A12FA001-AC4F-418D-AE19-62706E023703}">
                      <ahyp:hlinkClr val="tx"/>
                    </a:ext>
                  </a:extLst>
                </a:hlinkClick>
              </a:rPr>
              <a:t>https://www.cipd.org</a:t>
            </a:r>
            <a:r>
              <a:rPr b="0" i="0" lang="en-US" sz="1100" u="none" cap="none" strike="noStrike">
                <a:solidFill>
                  <a:schemeClr val="dk1"/>
                </a:solidFill>
                <a:latin typeface="Arial"/>
                <a:ea typeface="Arial"/>
                <a:cs typeface="Arial"/>
                <a:sym typeface="Arial"/>
              </a:rPr>
              <a:t> (Accessed: 4 March 2026).</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Deloitte (2022) </a:t>
            </a:r>
            <a:r>
              <a:rPr b="0" i="1" lang="en-US" sz="1100" u="none" cap="none" strike="noStrike">
                <a:solidFill>
                  <a:schemeClr val="dk1"/>
                </a:solidFill>
                <a:latin typeface="Arial"/>
                <a:ea typeface="Arial"/>
                <a:cs typeface="Arial"/>
                <a:sym typeface="Arial"/>
              </a:rPr>
              <a:t>UK retail outlook 2022</a:t>
            </a:r>
            <a:r>
              <a:rPr b="0" i="0" lang="en-US" sz="1100" u="none" cap="none" strike="noStrike">
                <a:solidFill>
                  <a:schemeClr val="dk1"/>
                </a:solidFill>
                <a:latin typeface="Arial"/>
                <a:ea typeface="Arial"/>
                <a:cs typeface="Arial"/>
                <a:sym typeface="Arial"/>
              </a:rPr>
              <a:t>. London: Deloitte Insights. Available at: </a:t>
            </a:r>
            <a:r>
              <a:rPr b="0" i="0" lang="en-US" sz="1100" u="sng" cap="none" strike="noStrike">
                <a:solidFill>
                  <a:schemeClr val="dk1"/>
                </a:solidFill>
                <a:latin typeface="Arial"/>
                <a:ea typeface="Arial"/>
                <a:cs typeface="Arial"/>
                <a:sym typeface="Arial"/>
                <a:hlinkClick r:id="rId6">
                  <a:extLst>
                    <a:ext uri="{A12FA001-AC4F-418D-AE19-62706E023703}">
                      <ahyp:hlinkClr val="tx"/>
                    </a:ext>
                  </a:extLst>
                </a:hlinkClick>
              </a:rPr>
              <a:t>https://www2.deloitte.com</a:t>
            </a:r>
            <a:r>
              <a:rPr b="0" i="0" lang="en-US" sz="1100" u="none" cap="none" strike="noStrike">
                <a:solidFill>
                  <a:schemeClr val="dk1"/>
                </a:solidFill>
                <a:latin typeface="Arial"/>
                <a:ea typeface="Arial"/>
                <a:cs typeface="Arial"/>
                <a:sym typeface="Arial"/>
              </a:rPr>
              <a:t> (Accessed: 1 March 2026).</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Deloitte (2023) </a:t>
            </a:r>
            <a:r>
              <a:rPr b="0" i="1" lang="en-US" sz="1100" u="none" cap="none" strike="noStrike">
                <a:solidFill>
                  <a:schemeClr val="dk1"/>
                </a:solidFill>
                <a:latin typeface="Arial"/>
                <a:ea typeface="Arial"/>
                <a:cs typeface="Arial"/>
                <a:sym typeface="Arial"/>
              </a:rPr>
              <a:t>Retail industry outlook 2023</a:t>
            </a:r>
            <a:r>
              <a:rPr b="0" i="0" lang="en-US" sz="1100" u="none" cap="none" strike="noStrike">
                <a:solidFill>
                  <a:schemeClr val="dk1"/>
                </a:solidFill>
                <a:latin typeface="Arial"/>
                <a:ea typeface="Arial"/>
                <a:cs typeface="Arial"/>
                <a:sym typeface="Arial"/>
              </a:rPr>
              <a:t>. London: Deloitte Insights. Available at: </a:t>
            </a:r>
            <a:r>
              <a:rPr b="0" i="0" lang="en-US" sz="1100" u="sng" cap="none" strike="noStrike">
                <a:solidFill>
                  <a:schemeClr val="dk1"/>
                </a:solidFill>
                <a:latin typeface="Arial"/>
                <a:ea typeface="Arial"/>
                <a:cs typeface="Arial"/>
                <a:sym typeface="Arial"/>
                <a:hlinkClick r:id="rId7">
                  <a:extLst>
                    <a:ext uri="{A12FA001-AC4F-418D-AE19-62706E023703}">
                      <ahyp:hlinkClr val="tx"/>
                    </a:ext>
                  </a:extLst>
                </a:hlinkClick>
              </a:rPr>
              <a:t>https://www2.deloitte.com</a:t>
            </a:r>
            <a:r>
              <a:rPr b="0" i="0" lang="en-US" sz="1100" u="none" cap="none" strike="noStrike">
                <a:solidFill>
                  <a:schemeClr val="dk1"/>
                </a:solidFill>
                <a:latin typeface="Arial"/>
                <a:ea typeface="Arial"/>
                <a:cs typeface="Arial"/>
                <a:sym typeface="Arial"/>
              </a:rPr>
              <a:t>(Accessed: 5 March 2026).</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Financial Times (2023) ‘UK supermarkets face inflation and supply chain pressures’, </a:t>
            </a:r>
            <a:r>
              <a:rPr b="0" i="1" lang="en-US" sz="1100" u="none" cap="none" strike="noStrike">
                <a:solidFill>
                  <a:schemeClr val="dk1"/>
                </a:solidFill>
                <a:latin typeface="Arial"/>
                <a:ea typeface="Arial"/>
                <a:cs typeface="Arial"/>
                <a:sym typeface="Arial"/>
              </a:rPr>
              <a:t>Financial Times</a:t>
            </a:r>
            <a:r>
              <a:rPr b="0" i="0" lang="en-US" sz="1100" u="none" cap="none" strike="noStrike">
                <a:solidFill>
                  <a:schemeClr val="dk1"/>
                </a:solidFill>
                <a:latin typeface="Arial"/>
                <a:ea typeface="Arial"/>
                <a:cs typeface="Arial"/>
                <a:sym typeface="Arial"/>
              </a:rPr>
              <a:t>, 18 September. Available at: </a:t>
            </a:r>
            <a:r>
              <a:rPr b="0" i="0" lang="en-US" sz="1100" u="sng" cap="none" strike="noStrike">
                <a:solidFill>
                  <a:schemeClr val="dk1"/>
                </a:solidFill>
                <a:latin typeface="Arial"/>
                <a:ea typeface="Arial"/>
                <a:cs typeface="Arial"/>
                <a:sym typeface="Arial"/>
                <a:hlinkClick r:id="rId8">
                  <a:extLst>
                    <a:ext uri="{A12FA001-AC4F-418D-AE19-62706E023703}">
                      <ahyp:hlinkClr val="tx"/>
                    </a:ext>
                  </a:extLst>
                </a:hlinkClick>
              </a:rPr>
              <a:t>https://www.ft.com</a:t>
            </a:r>
            <a:r>
              <a:rPr b="0" i="0" lang="en-US" sz="1100" u="none" cap="none" strike="noStrike">
                <a:solidFill>
                  <a:schemeClr val="dk1"/>
                </a:solidFill>
                <a:latin typeface="Arial"/>
                <a:ea typeface="Arial"/>
                <a:cs typeface="Arial"/>
                <a:sym typeface="Arial"/>
              </a:rPr>
              <a:t> (Accessed: 2 March 2026).</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Goleman, D. (2020) </a:t>
            </a:r>
            <a:r>
              <a:rPr b="0" i="1" lang="en-US" sz="1100" u="none" cap="none" strike="noStrike">
                <a:solidFill>
                  <a:schemeClr val="dk1"/>
                </a:solidFill>
                <a:latin typeface="Arial"/>
                <a:ea typeface="Arial"/>
                <a:cs typeface="Arial"/>
                <a:sym typeface="Arial"/>
              </a:rPr>
              <a:t>Emotional intelligence: Why it can matter more than IQ</a:t>
            </a:r>
            <a:r>
              <a:rPr b="0" i="0" lang="en-US" sz="1100" u="none" cap="none" strike="noStrike">
                <a:solidFill>
                  <a:schemeClr val="dk1"/>
                </a:solidFill>
                <a:latin typeface="Arial"/>
                <a:ea typeface="Arial"/>
                <a:cs typeface="Arial"/>
                <a:sym typeface="Arial"/>
              </a:rPr>
              <a:t>. Updated edn. London: Bloomsbury.</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GOV.UK (2023) </a:t>
            </a:r>
            <a:r>
              <a:rPr b="0" i="1" lang="en-US" sz="1100" u="none" cap="none" strike="noStrike">
                <a:solidFill>
                  <a:schemeClr val="dk1"/>
                </a:solidFill>
                <a:latin typeface="Arial"/>
                <a:ea typeface="Arial"/>
                <a:cs typeface="Arial"/>
                <a:sym typeface="Arial"/>
              </a:rPr>
              <a:t>Equality Act 2010: guidance</a:t>
            </a:r>
            <a:r>
              <a:rPr b="0" i="0" lang="en-US" sz="1100" u="none" cap="none" strike="noStrike">
                <a:solidFill>
                  <a:schemeClr val="dk1"/>
                </a:solidFill>
                <a:latin typeface="Arial"/>
                <a:ea typeface="Arial"/>
                <a:cs typeface="Arial"/>
                <a:sym typeface="Arial"/>
              </a:rPr>
              <a:t>. London: UK Government. Available at: </a:t>
            </a:r>
            <a:r>
              <a:rPr b="0" i="0" lang="en-US" sz="1100" u="sng" cap="none" strike="noStrike">
                <a:solidFill>
                  <a:schemeClr val="dk1"/>
                </a:solidFill>
                <a:latin typeface="Arial"/>
                <a:ea typeface="Arial"/>
                <a:cs typeface="Arial"/>
                <a:sym typeface="Arial"/>
                <a:hlinkClick r:id="rId9">
                  <a:extLst>
                    <a:ext uri="{A12FA001-AC4F-418D-AE19-62706E023703}">
                      <ahyp:hlinkClr val="tx"/>
                    </a:ext>
                  </a:extLst>
                </a:hlinkClick>
              </a:rPr>
              <a:t>https://www.gov.uk/guidance/equality-act-2010-guidance</a:t>
            </a:r>
            <a:r>
              <a:rPr b="0" i="0" lang="en-US" sz="1100" u="none" cap="none" strike="noStrike">
                <a:solidFill>
                  <a:schemeClr val="dk1"/>
                </a:solidFill>
                <a:latin typeface="Arial"/>
                <a:ea typeface="Arial"/>
                <a:cs typeface="Arial"/>
                <a:sym typeface="Arial"/>
              </a:rPr>
              <a:t> (Accessed: 29 February 2026).</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Kolb, D.A. (2020) </a:t>
            </a:r>
            <a:r>
              <a:rPr b="0" i="1" lang="en-US" sz="1100" u="none" cap="none" strike="noStrike">
                <a:solidFill>
                  <a:schemeClr val="dk1"/>
                </a:solidFill>
                <a:latin typeface="Arial"/>
                <a:ea typeface="Arial"/>
                <a:cs typeface="Arial"/>
                <a:sym typeface="Arial"/>
              </a:rPr>
              <a:t>Experiential learning: Experience as the source of learning and development</a:t>
            </a:r>
            <a:r>
              <a:rPr b="0" i="0" lang="en-US" sz="1100" u="none" cap="none" strike="noStrike">
                <a:solidFill>
                  <a:schemeClr val="dk1"/>
                </a:solidFill>
                <a:latin typeface="Arial"/>
                <a:ea typeface="Arial"/>
                <a:cs typeface="Arial"/>
                <a:sym typeface="Arial"/>
              </a:rPr>
              <a:t>. 2nd edn. Upper Saddle River: Pearson.</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Locke, E.A. and Latham, G.P. (2020) ‘The development of goal setting theory: A half century retrospective’, </a:t>
            </a:r>
            <a:r>
              <a:rPr b="0" i="1" lang="en-US" sz="1100" u="none" cap="none" strike="noStrike">
                <a:solidFill>
                  <a:schemeClr val="dk1"/>
                </a:solidFill>
                <a:latin typeface="Arial"/>
                <a:ea typeface="Arial"/>
                <a:cs typeface="Arial"/>
                <a:sym typeface="Arial"/>
              </a:rPr>
              <a:t>Motivation Science</a:t>
            </a:r>
            <a:r>
              <a:rPr b="0" i="0" lang="en-US" sz="1100" u="none" cap="none" strike="noStrike">
                <a:solidFill>
                  <a:schemeClr val="dk1"/>
                </a:solidFill>
                <a:latin typeface="Arial"/>
                <a:ea typeface="Arial"/>
                <a:cs typeface="Arial"/>
                <a:sym typeface="Arial"/>
              </a:rPr>
              <a:t>, 6(2), pp. 93–105.</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Office for National Statistics (ONS) (2023) </a:t>
            </a:r>
            <a:r>
              <a:rPr b="0" i="1" lang="en-US" sz="1100" u="none" cap="none" strike="noStrike">
                <a:solidFill>
                  <a:schemeClr val="dk1"/>
                </a:solidFill>
                <a:latin typeface="Arial"/>
                <a:ea typeface="Arial"/>
                <a:cs typeface="Arial"/>
                <a:sym typeface="Arial"/>
              </a:rPr>
              <a:t>UK labour market overview</a:t>
            </a:r>
            <a:r>
              <a:rPr b="0" i="0" lang="en-US" sz="1100" u="none" cap="none" strike="noStrike">
                <a:solidFill>
                  <a:schemeClr val="dk1"/>
                </a:solidFill>
                <a:latin typeface="Arial"/>
                <a:ea typeface="Arial"/>
                <a:cs typeface="Arial"/>
                <a:sym typeface="Arial"/>
              </a:rPr>
              <a:t>. London: ONS. Available at: </a:t>
            </a:r>
            <a:r>
              <a:rPr b="0" i="0" lang="en-US" sz="1100" u="sng" cap="none" strike="noStrike">
                <a:solidFill>
                  <a:schemeClr val="dk1"/>
                </a:solidFill>
                <a:latin typeface="Arial"/>
                <a:ea typeface="Arial"/>
                <a:cs typeface="Arial"/>
                <a:sym typeface="Arial"/>
                <a:hlinkClick r:id="rId10">
                  <a:extLst>
                    <a:ext uri="{A12FA001-AC4F-418D-AE19-62706E023703}">
                      <ahyp:hlinkClr val="tx"/>
                    </a:ext>
                  </a:extLst>
                </a:hlinkClick>
              </a:rPr>
              <a:t>https://www.ons.gov.uk</a:t>
            </a:r>
            <a:r>
              <a:rPr b="0" i="0" lang="en-US" sz="1100" u="none" cap="none" strike="noStrike">
                <a:solidFill>
                  <a:schemeClr val="dk1"/>
                </a:solidFill>
                <a:latin typeface="Arial"/>
                <a:ea typeface="Arial"/>
                <a:cs typeface="Arial"/>
                <a:sym typeface="Arial"/>
              </a:rPr>
              <a:t> (Accessed: 4 March 2026).</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Taylor, S. (2021) </a:t>
            </a:r>
            <a:r>
              <a:rPr b="0" i="1" lang="en-US" sz="1100" u="none" cap="none" strike="noStrike">
                <a:solidFill>
                  <a:schemeClr val="dk1"/>
                </a:solidFill>
                <a:latin typeface="Arial"/>
                <a:ea typeface="Arial"/>
                <a:cs typeface="Arial"/>
                <a:sym typeface="Arial"/>
              </a:rPr>
              <a:t>Resourcing and talent management</a:t>
            </a:r>
            <a:r>
              <a:rPr b="0" i="0" lang="en-US" sz="1100" u="none" cap="none" strike="noStrike">
                <a:solidFill>
                  <a:schemeClr val="dk1"/>
                </a:solidFill>
                <a:latin typeface="Arial"/>
                <a:ea typeface="Arial"/>
                <a:cs typeface="Arial"/>
                <a:sym typeface="Arial"/>
              </a:rPr>
              <a:t>. 8th edn. London: Chartered Institute of Personnel and Development.</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Tesco PLC (2023) </a:t>
            </a:r>
            <a:r>
              <a:rPr b="0" i="1" lang="en-US" sz="1100" u="none" cap="none" strike="noStrike">
                <a:solidFill>
                  <a:schemeClr val="dk1"/>
                </a:solidFill>
                <a:latin typeface="Arial"/>
                <a:ea typeface="Arial"/>
                <a:cs typeface="Arial"/>
                <a:sym typeface="Arial"/>
              </a:rPr>
              <a:t>Annual report and financial statements 2022/23</a:t>
            </a:r>
            <a:r>
              <a:rPr b="0" i="0" lang="en-US" sz="1100" u="none" cap="none" strike="noStrike">
                <a:solidFill>
                  <a:schemeClr val="dk1"/>
                </a:solidFill>
                <a:latin typeface="Arial"/>
                <a:ea typeface="Arial"/>
                <a:cs typeface="Arial"/>
                <a:sym typeface="Arial"/>
              </a:rPr>
              <a:t>. Welwyn Garden City: Tesco PLC. Available at: </a:t>
            </a:r>
            <a:r>
              <a:rPr b="0" i="0" lang="en-US" sz="1100" u="sng" cap="none" strike="noStrike">
                <a:solidFill>
                  <a:schemeClr val="dk1"/>
                </a:solidFill>
                <a:latin typeface="Arial"/>
                <a:ea typeface="Arial"/>
                <a:cs typeface="Arial"/>
                <a:sym typeface="Arial"/>
                <a:hlinkClick r:id="rId11">
                  <a:extLst>
                    <a:ext uri="{A12FA001-AC4F-418D-AE19-62706E023703}">
                      <ahyp:hlinkClr val="tx"/>
                    </a:ext>
                  </a:extLst>
                </a:hlinkClick>
              </a:rPr>
              <a:t>https://www.tescoplc.com</a:t>
            </a:r>
            <a:r>
              <a:rPr b="0" i="0" lang="en-US" sz="1100" u="none" cap="none" strike="noStrike">
                <a:solidFill>
                  <a:schemeClr val="dk1"/>
                </a:solidFill>
                <a:latin typeface="Arial"/>
                <a:ea typeface="Arial"/>
                <a:cs typeface="Arial"/>
                <a:sym typeface="Arial"/>
              </a:rPr>
              <a:t> (Accessed: 28 February 2026).</a:t>
            </a:r>
            <a:endParaRPr/>
          </a:p>
          <a:p>
            <a:pPr indent="0" lvl="0" marL="0" marR="0" rtl="0" algn="l">
              <a:lnSpc>
                <a:spcPct val="90000"/>
              </a:lnSpc>
              <a:spcBef>
                <a:spcPts val="600"/>
              </a:spcBef>
              <a:spcAft>
                <a:spcPts val="0"/>
              </a:spcAft>
              <a:buClr>
                <a:schemeClr val="dk1"/>
              </a:buClr>
              <a:buSzPts val="1100"/>
              <a:buFont typeface="Arial"/>
              <a:buChar char="•"/>
            </a:pPr>
            <a:r>
              <a:rPr b="0" i="0" lang="en-US" sz="1100" u="none" cap="none" strike="noStrike">
                <a:solidFill>
                  <a:schemeClr val="dk1"/>
                </a:solidFill>
                <a:latin typeface="Arial"/>
                <a:ea typeface="Arial"/>
                <a:cs typeface="Arial"/>
                <a:sym typeface="Arial"/>
              </a:rPr>
              <a:t>Tesco PLC (2024) </a:t>
            </a:r>
            <a:r>
              <a:rPr b="0" i="1" lang="en-US" sz="1100" u="none" cap="none" strike="noStrike">
                <a:solidFill>
                  <a:schemeClr val="dk1"/>
                </a:solidFill>
                <a:latin typeface="Arial"/>
                <a:ea typeface="Arial"/>
                <a:cs typeface="Arial"/>
                <a:sym typeface="Arial"/>
              </a:rPr>
              <a:t>Annual report and financial statements 2023/24</a:t>
            </a:r>
            <a:r>
              <a:rPr b="0" i="0" lang="en-US" sz="1100" u="none" cap="none" strike="noStrike">
                <a:solidFill>
                  <a:schemeClr val="dk1"/>
                </a:solidFill>
                <a:latin typeface="Arial"/>
                <a:ea typeface="Arial"/>
                <a:cs typeface="Arial"/>
                <a:sym typeface="Arial"/>
              </a:rPr>
              <a:t>. Welwyn Garden City: Tesco PLC. Available at: </a:t>
            </a:r>
            <a:r>
              <a:rPr b="0" i="0" lang="en-US" sz="1100" u="sng" cap="none" strike="noStrike">
                <a:solidFill>
                  <a:schemeClr val="dk1"/>
                </a:solidFill>
                <a:latin typeface="Arial"/>
                <a:ea typeface="Arial"/>
                <a:cs typeface="Arial"/>
                <a:sym typeface="Arial"/>
                <a:hlinkClick r:id="rId12">
                  <a:extLst>
                    <a:ext uri="{A12FA001-AC4F-418D-AE19-62706E023703}">
                      <ahyp:hlinkClr val="tx"/>
                    </a:ext>
                  </a:extLst>
                </a:hlinkClick>
              </a:rPr>
              <a:t>https://www.tescoplc.com</a:t>
            </a:r>
            <a:r>
              <a:rPr b="0" i="0" lang="en-US" sz="1100" u="none" cap="none" strike="noStrike">
                <a:solidFill>
                  <a:schemeClr val="dk1"/>
                </a:solidFill>
                <a:latin typeface="Arial"/>
                <a:ea typeface="Arial"/>
                <a:cs typeface="Arial"/>
                <a:sym typeface="Arial"/>
              </a:rPr>
              <a:t> (Accessed: 5 March 2026).</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2026-02-28T12:23:47Z</dcterms:created>
  <dc:creator>Sabrina Belcianu</dc:creator>
</cp:coreProperties>
</file>