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7" r:id="rId1"/>
  </p:sldMasterIdLst>
  <p:sldIdLst>
    <p:sldId id="256" r:id="rId2"/>
    <p:sldId id="257" r:id="rId3"/>
    <p:sldId id="258" r:id="rId4"/>
    <p:sldId id="259" r:id="rId5"/>
    <p:sldId id="260" r:id="rId6"/>
    <p:sldId id="261" r:id="rId7"/>
    <p:sldId id="263" r:id="rId8"/>
    <p:sldId id="264" r:id="rId9"/>
    <p:sldId id="265" r:id="rId10"/>
    <p:sldId id="266"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AD8"/>
    <a:srgbClr val="FF2F92"/>
    <a:srgbClr val="FF4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p:restoredTop sz="91678"/>
  </p:normalViewPr>
  <p:slideViewPr>
    <p:cSldViewPr snapToGrid="0">
      <p:cViewPr>
        <p:scale>
          <a:sx n="83" d="100"/>
          <a:sy n="83" d="100"/>
        </p:scale>
        <p:origin x="512" y="9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6/14/26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02226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6/14/26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28873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6/14/26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9816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6/14/26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49596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6/14/26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49150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6/14/26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5044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6/14/26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63840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6/14/26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5993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6/14/26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3041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6/14/26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8230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6/14/26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25941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6/14/26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488478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6" r:id="rId6"/>
    <p:sldLayoutId id="2147483691" r:id="rId7"/>
    <p:sldLayoutId id="2147483692" r:id="rId8"/>
    <p:sldLayoutId id="2147483693" r:id="rId9"/>
    <p:sldLayoutId id="2147483695" r:id="rId10"/>
    <p:sldLayoutId id="2147483694"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1069687"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kenlund/4540006860/"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mportuesi/3412517277/"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elmomonster.blogspot.com/2011_01_01_archive.html"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angsarap.net/2019/01/17/barbys-bakery-auckland-cbd-new-zealand/"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nl/photos/vraag-vraagteken-help-reactie-2309042/"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sto MT"/>
              <a:ea typeface="+mn-ea"/>
              <a:cs typeface="+mn-cs"/>
            </a:endParaRPr>
          </a:p>
        </p:txBody>
      </p:sp>
      <p:pic>
        <p:nvPicPr>
          <p:cNvPr id="4" name="Picture 3">
            <a:extLst>
              <a:ext uri="{FF2B5EF4-FFF2-40B4-BE49-F238E27FC236}">
                <a16:creationId xmlns:a16="http://schemas.microsoft.com/office/drawing/2014/main" id="{876AE18E-97DF-AB44-B426-B43D0B1B313D}"/>
              </a:ext>
            </a:extLst>
          </p:cNvPr>
          <p:cNvPicPr>
            <a:picLocks noChangeAspect="1"/>
          </p:cNvPicPr>
          <p:nvPr/>
        </p:nvPicPr>
        <p:blipFill>
          <a:blip r:embed="rId2"/>
          <a:srcRect t="9506" r="9091" b="1173"/>
          <a:stretch>
            <a:fillRect/>
          </a:stretch>
        </p:blipFill>
        <p:spPr>
          <a:xfrm>
            <a:off x="20" y="10"/>
            <a:ext cx="12191979" cy="6857990"/>
          </a:xfrm>
          <a:prstGeom prst="rect">
            <a:avLst/>
          </a:prstGeom>
        </p:spPr>
      </p:pic>
      <p:sp>
        <p:nvSpPr>
          <p:cNvPr id="16" name="Rectangle 15">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sto MT"/>
              <a:ea typeface="+mn-ea"/>
              <a:cs typeface="+mn-cs"/>
            </a:endParaRPr>
          </a:p>
        </p:txBody>
      </p:sp>
      <p:cxnSp>
        <p:nvCxnSpPr>
          <p:cNvPr id="18" name="Straight Connector 17">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E755B21F-AF44-DEC4-369A-3C160905CD23}"/>
              </a:ext>
            </a:extLst>
          </p:cNvPr>
          <p:cNvSpPr/>
          <p:nvPr/>
        </p:nvSpPr>
        <p:spPr>
          <a:xfrm>
            <a:off x="2186896" y="517238"/>
            <a:ext cx="7981094" cy="5262979"/>
          </a:xfrm>
          <a:prstGeom prst="rect">
            <a:avLst/>
          </a:prstGeom>
          <a:noFill/>
        </p:spPr>
        <p:txBody>
          <a:bodyPr wrap="square" lIns="91440" tIns="45720" rIns="91440" bIns="45720">
            <a:spAutoFit/>
          </a:bodyPr>
          <a:lstStyle/>
          <a:p>
            <a:pPr algn="ctr"/>
            <a:r>
              <a:rPr lang="en-GB" sz="2800" b="1" cap="none" spc="0" dirty="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t>Student Name: Misbah Mahmood </a:t>
            </a:r>
            <a:br>
              <a:rPr lang="en-GB" sz="2800" b="1" cap="none" spc="0" dirty="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br>
              <a:rPr lang="en-GB" sz="2800" b="1" cap="none" spc="0" dirty="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r>
              <a:rPr lang="en-GB" sz="2800" b="1" cap="none" spc="0" dirty="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t>Student ID: 2528248</a:t>
            </a:r>
            <a:br>
              <a:rPr lang="en-GB" sz="2800" b="1" cap="none" spc="0" dirty="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br>
              <a:rPr lang="en-GB" sz="2800" b="1" cap="none" spc="0" dirty="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r>
              <a:rPr lang="en-GB" sz="2800" b="1" cap="none" spc="0" dirty="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t>Lecturer’s Name: Dr Deji </a:t>
            </a:r>
            <a:r>
              <a:rPr lang="en-GB" sz="2800" b="1" cap="none" spc="0" dirty="0" err="1">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t>Olagoye</a:t>
            </a:r>
            <a: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t> </a:t>
            </a:r>
            <a:b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b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t>Module Code: 	LCLM 4004</a:t>
            </a:r>
            <a:b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b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t>Module Name: 	Problem Solving and Decision-Making</a:t>
            </a:r>
            <a:b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b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br>
            <a:r>
              <a:rPr lang="en-GB"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latin typeface="Arial" panose="020B0604020202020204" pitchFamily="34" charset="0"/>
                <a:cs typeface="Arial" panose="020B0604020202020204" pitchFamily="34" charset="0"/>
              </a:rPr>
              <a:t>Component 1: 	Basil’s Bakery</a:t>
            </a:r>
            <a:endParaRPr lang="en-US" sz="2800" b="1" cap="none" spc="0">
              <a:ln w="13462">
                <a:solidFill>
                  <a:schemeClr val="bg1"/>
                </a:solidFill>
                <a:prstDash val="solid"/>
              </a:ln>
              <a:solidFill>
                <a:schemeClr val="tx1">
                  <a:lumMod val="85000"/>
                  <a:lumOff val="15000"/>
                </a:schemeClr>
              </a:solidFill>
              <a:effectLst>
                <a:glow rad="101600">
                  <a:srgbClr val="FF2F92"/>
                </a:glow>
                <a:outerShdw dist="38100" dir="2700000" algn="bl" rotWithShape="0">
                  <a:schemeClr val="accent5"/>
                </a:outerShdw>
              </a:effectLst>
            </a:endParaRPr>
          </a:p>
        </p:txBody>
      </p:sp>
    </p:spTree>
    <p:extLst>
      <p:ext uri="{BB962C8B-B14F-4D97-AF65-F5344CB8AC3E}">
        <p14:creationId xmlns:p14="http://schemas.microsoft.com/office/powerpoint/2010/main" val="366181093"/>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7" name="Straight Connector 16">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Free Images : man, person, blur, people, store, dish, meal, food ...">
            <a:extLst>
              <a:ext uri="{FF2B5EF4-FFF2-40B4-BE49-F238E27FC236}">
                <a16:creationId xmlns:a16="http://schemas.microsoft.com/office/drawing/2014/main" id="{E616586C-2420-AF2E-6199-F29B72A2FDE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987194"/>
            <a:ext cx="11946295" cy="5870806"/>
          </a:xfrm>
          <a:prstGeom prst="rect">
            <a:avLst/>
          </a:prstGeom>
        </p:spPr>
      </p:pic>
      <p:sp>
        <p:nvSpPr>
          <p:cNvPr id="13" name="Rectangle 12">
            <a:extLst>
              <a:ext uri="{FF2B5EF4-FFF2-40B4-BE49-F238E27FC236}">
                <a16:creationId xmlns:a16="http://schemas.microsoft.com/office/drawing/2014/main" id="{9B00E037-ACF7-29BC-EFC9-003E2012F02A}"/>
              </a:ext>
            </a:extLst>
          </p:cNvPr>
          <p:cNvSpPr/>
          <p:nvPr/>
        </p:nvSpPr>
        <p:spPr>
          <a:xfrm>
            <a:off x="-236690" y="2230403"/>
            <a:ext cx="12665380" cy="3384388"/>
          </a:xfrm>
          <a:prstGeom prst="rect">
            <a:avLst/>
          </a:prstGeom>
          <a:noFill/>
        </p:spPr>
        <p:txBody>
          <a:bodyPr wrap="square" lIns="91440" tIns="45720" rIns="91440" bIns="45720">
            <a:spAutoFit/>
            <a:scene3d>
              <a:camera prst="orthographicFront"/>
              <a:lightRig rig="threePt" dir="t"/>
            </a:scene3d>
            <a:sp3d extrusionH="57150">
              <a:bevelT w="38100" h="38100"/>
            </a:sp3d>
          </a:bodyPr>
          <a:lstStyle/>
          <a:p>
            <a:pPr algn="ctr">
              <a:lnSpc>
                <a:spcPct val="120000"/>
              </a:lnSpc>
            </a:pPr>
            <a:r>
              <a:rPr lang="en-GB" sz="2000" b="1" cap="none" spc="0">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Good morning/afternoon. My name is </a:t>
            </a:r>
            <a:r>
              <a:rPr lang="en-GB" sz="2000" b="1" cap="none" spc="0" err="1">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misbah</a:t>
            </a:r>
            <a:endParaRPr lang="en-GB" sz="2000" b="1" cap="none" spc="0">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lnSpc>
                <a:spcPct val="120000"/>
              </a:lnSpc>
            </a:pPr>
            <a:endParaRPr lang="en-GB" sz="2000" b="1" cap="none" spc="0">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lnSpc>
                <a:spcPct val="120000"/>
              </a:lnSpc>
            </a:pPr>
            <a:r>
              <a:rPr lang="en-GB" sz="2000" b="1" cap="none" spc="0">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 my presentation I will:</a:t>
            </a:r>
          </a:p>
          <a:p>
            <a:pPr algn="ctr">
              <a:lnSpc>
                <a:spcPct val="120000"/>
              </a:lnSpc>
            </a:pPr>
            <a:r>
              <a:rPr lang="en-GB" sz="2000" b="1" cap="none" spc="0">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 will show you an overview of basils bakery and the nature , problems that are encountering.</a:t>
            </a:r>
          </a:p>
          <a:p>
            <a:pPr lvl="1" algn="ctr">
              <a:lnSpc>
                <a:spcPct val="120000"/>
              </a:lnSpc>
            </a:pPr>
            <a:r>
              <a:rPr lang="en-GB" sz="2000" b="1" cap="none" spc="0">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Provide an overview of Basil’s Bakery and the nature and scope of the problems they are encountering.  </a:t>
            </a:r>
          </a:p>
          <a:p>
            <a:pPr lvl="1" algn="ctr">
              <a:lnSpc>
                <a:spcPct val="120000"/>
              </a:lnSpc>
            </a:pPr>
            <a:r>
              <a:rPr lang="en-GB" sz="2000" b="1" cap="none" spc="0">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Provide a critique and application of the PESTEL framework.</a:t>
            </a:r>
          </a:p>
          <a:p>
            <a:pPr lvl="1" algn="ctr">
              <a:lnSpc>
                <a:spcPct val="120000"/>
              </a:lnSpc>
            </a:pPr>
            <a:r>
              <a:rPr lang="en-GB" sz="2000" b="1" cap="none" spc="0">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Provide a critique and application of the Cause-and-Effect model.</a:t>
            </a:r>
          </a:p>
          <a:p>
            <a:pPr lvl="1" algn="ctr">
              <a:lnSpc>
                <a:spcPct val="120000"/>
              </a:lnSpc>
            </a:pPr>
            <a:r>
              <a:rPr lang="en-GB" sz="2000" b="1" cap="none" spc="0">
                <a:ln w="0"/>
                <a:solidFill>
                  <a:srgbClr val="FF2F9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And, finally, provide a summary of the key findings.</a:t>
            </a:r>
            <a:endParaRPr lang="en-US" sz="2000" b="1" cap="none" spc="0">
              <a:ln w="0"/>
              <a:solidFill>
                <a:srgbClr val="FF2F92"/>
              </a:solidFill>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30A02B37-ED7F-A5F8-9FCC-A9600D17C4F8}"/>
              </a:ext>
            </a:extLst>
          </p:cNvPr>
          <p:cNvSpPr/>
          <p:nvPr/>
        </p:nvSpPr>
        <p:spPr>
          <a:xfrm>
            <a:off x="1024914" y="69563"/>
            <a:ext cx="9286261" cy="584775"/>
          </a:xfrm>
          <a:prstGeom prst="rect">
            <a:avLst/>
          </a:prstGeom>
          <a:noFill/>
        </p:spPr>
        <p:txBody>
          <a:bodyPr wrap="none" lIns="91440" tIns="45720" rIns="91440" bIns="45720">
            <a:spAutoFit/>
            <a:scene3d>
              <a:camera prst="orthographicFront"/>
              <a:lightRig rig="threePt" dir="t"/>
            </a:scene3d>
            <a:sp3d extrusionH="57150">
              <a:bevelT w="50800" h="38100" prst="riblet"/>
            </a:sp3d>
          </a:bodyPr>
          <a:lstStyle/>
          <a:p>
            <a:pPr algn="ctr"/>
            <a:r>
              <a:rPr lang="en-GB" sz="3200" b="1" cap="none" spc="0">
                <a:ln w="13462">
                  <a:solidFill>
                    <a:srgbClr val="FF8AD8"/>
                  </a:solidFill>
                  <a:prstDash val="solid"/>
                </a:ln>
                <a:effectLst>
                  <a:outerShdw dist="38100" dir="2700000" algn="bl" rotWithShape="0">
                    <a:schemeClr val="accent5"/>
                  </a:outerShdw>
                </a:effectLst>
              </a:rPr>
              <a:t>Overview of my presentation about </a:t>
            </a:r>
            <a:r>
              <a:rPr lang="en-GB" sz="3200" b="1">
                <a:ln w="13462">
                  <a:solidFill>
                    <a:srgbClr val="FF8AD8"/>
                  </a:solidFill>
                  <a:prstDash val="solid"/>
                </a:ln>
                <a:effectLst>
                  <a:outerShdw dist="38100" dir="2700000" algn="bl" rotWithShape="0">
                    <a:schemeClr val="accent5"/>
                  </a:outerShdw>
                </a:effectLst>
              </a:rPr>
              <a:t>B</a:t>
            </a:r>
            <a:r>
              <a:rPr lang="en-GB" sz="3200" b="1" cap="none" spc="0">
                <a:ln w="13462">
                  <a:solidFill>
                    <a:srgbClr val="FF8AD8"/>
                  </a:solidFill>
                  <a:prstDash val="solid"/>
                </a:ln>
                <a:effectLst>
                  <a:outerShdw dist="38100" dir="2700000" algn="bl" rotWithShape="0">
                    <a:schemeClr val="accent5"/>
                  </a:outerShdw>
                </a:effectLst>
              </a:rPr>
              <a:t>asils </a:t>
            </a:r>
            <a:r>
              <a:rPr lang="en-GB" sz="3200" b="1">
                <a:ln w="13462">
                  <a:solidFill>
                    <a:srgbClr val="FF8AD8"/>
                  </a:solidFill>
                  <a:prstDash val="solid"/>
                </a:ln>
                <a:effectLst>
                  <a:outerShdw dist="38100" dir="2700000" algn="bl" rotWithShape="0">
                    <a:schemeClr val="accent5"/>
                  </a:outerShdw>
                </a:effectLst>
              </a:rPr>
              <a:t>B</a:t>
            </a:r>
            <a:r>
              <a:rPr lang="en-GB" sz="3200" b="1" cap="none" spc="0">
                <a:ln w="13462">
                  <a:solidFill>
                    <a:srgbClr val="FF8AD8"/>
                  </a:solidFill>
                  <a:prstDash val="solid"/>
                </a:ln>
                <a:effectLst>
                  <a:outerShdw dist="38100" dir="2700000" algn="bl" rotWithShape="0">
                    <a:schemeClr val="accent5"/>
                  </a:outerShdw>
                </a:effectLst>
              </a:rPr>
              <a:t>akery  </a:t>
            </a:r>
          </a:p>
        </p:txBody>
      </p:sp>
    </p:spTree>
    <p:extLst>
      <p:ext uri="{BB962C8B-B14F-4D97-AF65-F5344CB8AC3E}">
        <p14:creationId xmlns:p14="http://schemas.microsoft.com/office/powerpoint/2010/main" val="100368465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5" name="Picture 4" descr="Leonard's Bakery, Honolulu, Hawaii | Eat their malasadas and… | Flickr">
            <a:extLst>
              <a:ext uri="{FF2B5EF4-FFF2-40B4-BE49-F238E27FC236}">
                <a16:creationId xmlns:a16="http://schemas.microsoft.com/office/drawing/2014/main" id="{23CD83A5-A10D-2791-CFF0-06EC7139BFF5}"/>
              </a:ext>
            </a:extLst>
          </p:cNvPr>
          <p:cNvPicPr>
            <a:picLocks noChangeAspect="1"/>
          </p:cNvPicPr>
          <p:nvPr/>
        </p:nvPicPr>
        <p:blipFill>
          <a:blip r:embed="rId2">
            <a:extLst>
              <a:ext uri="{837473B0-CC2E-450A-ABE3-18F120FF3D39}">
                <a1611:picAttrSrcUrl xmlns:a1611="http://schemas.microsoft.com/office/drawing/2016/11/main" r:id="rId3"/>
              </a:ext>
            </a:extLst>
          </a:blip>
          <a:srcRect t="21672" r="9091" b="10146"/>
          <a:stretch>
            <a:fillRect/>
          </a:stretch>
        </p:blipFill>
        <p:spPr>
          <a:xfrm>
            <a:off x="20" y="10"/>
            <a:ext cx="12191979" cy="6857990"/>
          </a:xfrm>
          <a:prstGeom prst="rect">
            <a:avLst/>
          </a:prstGeom>
        </p:spPr>
      </p:pic>
      <p:sp>
        <p:nvSpPr>
          <p:cNvPr id="26" name="Rectangle 25">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9097916D-7E77-3D07-4A8C-EA3EA00CED70}"/>
              </a:ext>
            </a:extLst>
          </p:cNvPr>
          <p:cNvSpPr>
            <a:spLocks noGrp="1"/>
          </p:cNvSpPr>
          <p:nvPr>
            <p:ph type="title"/>
          </p:nvPr>
        </p:nvSpPr>
        <p:spPr>
          <a:xfrm>
            <a:off x="2077306" y="2394910"/>
            <a:ext cx="7777269" cy="4005454"/>
          </a:xfrm>
        </p:spPr>
        <p:txBody>
          <a:bodyPr vert="horz" lIns="91440" tIns="45720" rIns="91440" bIns="45720" rtlCol="0" anchor="t">
            <a:normAutofit/>
          </a:bodyPr>
          <a:lstStyle/>
          <a:p>
            <a:r>
              <a:rPr lang="en-US" sz="2000" b="1" i="1" dirty="0">
                <a:solidFill>
                  <a:srgbClr val="FF2F92"/>
                </a:solidFill>
              </a:rPr>
              <a:t>Independent artisan bakery located in a retail park in Coventry in the </a:t>
            </a:r>
            <a:r>
              <a:rPr lang="en-US" sz="2000" b="1" i="1" dirty="0" err="1">
                <a:solidFill>
                  <a:srgbClr val="FF2F92"/>
                </a:solidFill>
              </a:rPr>
              <a:t>uk</a:t>
            </a:r>
            <a:br>
              <a:rPr lang="en-US" sz="2000" b="1" i="1" dirty="0">
                <a:solidFill>
                  <a:srgbClr val="FF2F92"/>
                </a:solidFill>
              </a:rPr>
            </a:br>
            <a:r>
              <a:rPr lang="en-US" sz="2000" b="1" i="1" dirty="0">
                <a:solidFill>
                  <a:srgbClr val="FF2F92"/>
                </a:solidFill>
              </a:rPr>
              <a:t>Established in 2015 by basil, an experienced baker</a:t>
            </a:r>
            <a:br>
              <a:rPr lang="en-US" sz="2000" b="1" i="1" dirty="0">
                <a:solidFill>
                  <a:srgbClr val="FF2F92"/>
                </a:solidFill>
              </a:rPr>
            </a:br>
            <a:r>
              <a:rPr lang="en-US" sz="2000" b="1" i="1" dirty="0">
                <a:solidFill>
                  <a:srgbClr val="FF2F92"/>
                </a:solidFill>
              </a:rPr>
              <a:t>Specializes in high quality organic cakes pastries, breads and lunch products </a:t>
            </a:r>
            <a:br>
              <a:rPr lang="en-US" sz="2000" b="1" i="1" dirty="0">
                <a:solidFill>
                  <a:srgbClr val="FF2F92"/>
                </a:solidFill>
              </a:rPr>
            </a:br>
            <a:r>
              <a:rPr lang="en-US" sz="2000" b="1" i="1" dirty="0">
                <a:solidFill>
                  <a:srgbClr val="FF2F92"/>
                </a:solidFill>
              </a:rPr>
              <a:t>Serves local shoppers, retail workers, office staff , warehouse employees</a:t>
            </a:r>
            <a:br>
              <a:rPr lang="en-US" sz="2000" b="1" i="1" dirty="0">
                <a:solidFill>
                  <a:srgbClr val="FF2F92"/>
                </a:solidFill>
              </a:rPr>
            </a:br>
            <a:r>
              <a:rPr lang="en-US" sz="2000" b="1" i="1" dirty="0">
                <a:solidFill>
                  <a:srgbClr val="FF2F92"/>
                </a:solidFill>
              </a:rPr>
              <a:t>Experienced steady growth until the covid-19 pandemic in 2020</a:t>
            </a:r>
            <a:br>
              <a:rPr lang="en-US" sz="2000" b="1" i="1" dirty="0">
                <a:solidFill>
                  <a:srgbClr val="FF2F92"/>
                </a:solidFill>
              </a:rPr>
            </a:br>
            <a:r>
              <a:rPr lang="en-US" sz="2000" b="1" i="1" dirty="0">
                <a:solidFill>
                  <a:srgbClr val="FF2F92"/>
                </a:solidFill>
              </a:rPr>
              <a:t>Currently facing declining customer footfall stagnant sales and rising operating costs </a:t>
            </a:r>
            <a:br>
              <a:rPr lang="en-US" sz="2000" b="1" i="1" dirty="0">
                <a:solidFill>
                  <a:srgbClr val="FF2F92"/>
                </a:solidFill>
              </a:rPr>
            </a:br>
            <a:endParaRPr lang="en-US" sz="2000" b="1" i="1" dirty="0">
              <a:solidFill>
                <a:srgbClr val="FF2F92"/>
              </a:solidFill>
            </a:endParaRPr>
          </a:p>
        </p:txBody>
      </p:sp>
      <p:cxnSp>
        <p:nvCxnSpPr>
          <p:cNvPr id="27" name="Straight Connector 26">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3958E60-0EE0-1495-02B7-995E752B5882}"/>
              </a:ext>
            </a:extLst>
          </p:cNvPr>
          <p:cNvSpPr txBox="1"/>
          <p:nvPr/>
        </p:nvSpPr>
        <p:spPr>
          <a:xfrm>
            <a:off x="9668552" y="6657945"/>
            <a:ext cx="2523447"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www.flickr.com/photos/kenlund/4540006860/">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
        <p:nvSpPr>
          <p:cNvPr id="8" name="Rectangle 7">
            <a:extLst>
              <a:ext uri="{FF2B5EF4-FFF2-40B4-BE49-F238E27FC236}">
                <a16:creationId xmlns:a16="http://schemas.microsoft.com/office/drawing/2014/main" id="{F9ACF734-4AD4-44C0-DA12-1A2D4A69D450}"/>
              </a:ext>
            </a:extLst>
          </p:cNvPr>
          <p:cNvSpPr/>
          <p:nvPr/>
        </p:nvSpPr>
        <p:spPr>
          <a:xfrm>
            <a:off x="578175" y="302880"/>
            <a:ext cx="11035650" cy="923330"/>
          </a:xfrm>
          <a:prstGeom prst="rect">
            <a:avLst/>
          </a:prstGeom>
          <a:noFill/>
        </p:spPr>
        <p:txBody>
          <a:bodyPr wrap="none" lIns="91440" tIns="45720" rIns="91440" bIns="45720">
            <a:spAutoFit/>
          </a:bodyPr>
          <a:lstStyle/>
          <a:p>
            <a:pPr algn="ctr"/>
            <a:r>
              <a:rPr lang="en-GB" sz="5400" b="1" cap="none" spc="0" dirty="0">
                <a:ln w="12700">
                  <a:solidFill>
                    <a:srgbClr val="FF8AD8"/>
                  </a:solidFill>
                  <a:prstDash val="solid"/>
                </a:ln>
                <a:effectLst>
                  <a:glow rad="101600">
                    <a:srgbClr val="FF8AD8">
                      <a:alpha val="60000"/>
                    </a:srgbClr>
                  </a:glow>
                  <a:reflection blurRad="6350" stA="55000" endA="50" endPos="85000" dist="60007" dir="5400000" sy="-100000" algn="bl" rotWithShape="0"/>
                </a:effectLst>
              </a:rPr>
              <a:t>OVERVIEW OF BASILS BAKERY</a:t>
            </a:r>
          </a:p>
        </p:txBody>
      </p:sp>
    </p:spTree>
    <p:extLst>
      <p:ext uri="{BB962C8B-B14F-4D97-AF65-F5344CB8AC3E}">
        <p14:creationId xmlns:p14="http://schemas.microsoft.com/office/powerpoint/2010/main" val="3908765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sto MT"/>
              <a:ea typeface="+mn-ea"/>
              <a:cs typeface="+mn-cs"/>
            </a:endParaRPr>
          </a:p>
        </p:txBody>
      </p:sp>
      <p:pic>
        <p:nvPicPr>
          <p:cNvPr id="5" name="Content Placeholder 4" descr="Schubert's Bakery, San Francisco | Just one section of their… | Flickr">
            <a:extLst>
              <a:ext uri="{FF2B5EF4-FFF2-40B4-BE49-F238E27FC236}">
                <a16:creationId xmlns:a16="http://schemas.microsoft.com/office/drawing/2014/main" id="{8945B8A8-86F8-A6DF-FDB7-8263ED5748E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19200" r="9091" b="12619"/>
          <a:stretch>
            <a:fillRect/>
          </a:stretch>
        </p:blipFill>
        <p:spPr>
          <a:xfrm>
            <a:off x="257389" y="10"/>
            <a:ext cx="12191979" cy="6857990"/>
          </a:xfrm>
          <a:prstGeom prst="rect">
            <a:avLst/>
          </a:prstGeom>
        </p:spPr>
      </p:pic>
      <p:sp>
        <p:nvSpPr>
          <p:cNvPr id="17" name="Rectangle 16">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C797296C-8D2A-BE71-5094-74D94AF2CD49}"/>
              </a:ext>
            </a:extLst>
          </p:cNvPr>
          <p:cNvSpPr>
            <a:spLocks noGrp="1"/>
          </p:cNvSpPr>
          <p:nvPr>
            <p:ph type="title"/>
          </p:nvPr>
        </p:nvSpPr>
        <p:spPr>
          <a:xfrm>
            <a:off x="2568231" y="484474"/>
            <a:ext cx="9023548" cy="601237"/>
          </a:xfrm>
        </p:spPr>
        <p:txBody>
          <a:bodyPr vert="horz" lIns="91440" tIns="45720" rIns="91440" bIns="45720" rtlCol="0" anchor="t">
            <a:normAutofit/>
          </a:bodyPr>
          <a:lstStyle/>
          <a:p>
            <a:r>
              <a:rPr lang="en-US" sz="2000" b="1" dirty="0">
                <a:highlight>
                  <a:srgbClr val="FF8AD8"/>
                </a:highlight>
              </a:rPr>
              <a:t>Problem facing basils bakery </a:t>
            </a:r>
          </a:p>
        </p:txBody>
      </p:sp>
      <p:cxnSp>
        <p:nvCxnSpPr>
          <p:cNvPr id="19" name="Straight Connector 18">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0AB304E-2A2F-CC55-43A2-75A392E63C29}"/>
              </a:ext>
            </a:extLst>
          </p:cNvPr>
          <p:cNvSpPr txBox="1"/>
          <p:nvPr/>
        </p:nvSpPr>
        <p:spPr>
          <a:xfrm>
            <a:off x="9476192" y="6657945"/>
            <a:ext cx="2715807"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www.flickr.com/photos/mportuesi/3412517277/">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sp>
        <p:nvSpPr>
          <p:cNvPr id="8" name="Rectangle 7">
            <a:extLst>
              <a:ext uri="{FF2B5EF4-FFF2-40B4-BE49-F238E27FC236}">
                <a16:creationId xmlns:a16="http://schemas.microsoft.com/office/drawing/2014/main" id="{145890EC-0764-69B3-A770-CB524A6916B7}"/>
              </a:ext>
            </a:extLst>
          </p:cNvPr>
          <p:cNvSpPr/>
          <p:nvPr/>
        </p:nvSpPr>
        <p:spPr>
          <a:xfrm>
            <a:off x="257389" y="1085711"/>
            <a:ext cx="11397383" cy="5324535"/>
          </a:xfrm>
          <a:prstGeom prst="rect">
            <a:avLst/>
          </a:prstGeom>
          <a:noFill/>
        </p:spPr>
        <p:txBody>
          <a:bodyPr wrap="square" lIns="91440" tIns="45720" rIns="91440" bIns="45720">
            <a:spAutoFit/>
          </a:bodyPr>
          <a:lstStyle/>
          <a:p>
            <a:pPr algn="ctr"/>
            <a:r>
              <a:rPr lang="en-GB" sz="2000" b="1" cap="none" spc="0" dirty="0">
                <a:ln w="0">
                  <a:solidFill>
                    <a:srgbClr val="FF8AD8"/>
                  </a:solidFill>
                </a:ln>
                <a:solidFill>
                  <a:srgbClr val="FF2F92"/>
                </a:solidFill>
                <a:effectLst>
                  <a:glow rad="228600">
                    <a:schemeClr val="accent2">
                      <a:satMod val="175000"/>
                      <a:alpha val="40000"/>
                    </a:schemeClr>
                  </a:glow>
                </a:effectLst>
              </a:rPr>
              <a:t>Root problems </a:t>
            </a:r>
          </a:p>
          <a:p>
            <a:pPr algn="ctr"/>
            <a:r>
              <a:rPr lang="en-GB" sz="2000" b="1" cap="none" spc="0" dirty="0">
                <a:ln w="0">
                  <a:solidFill>
                    <a:srgbClr val="FF8AD8"/>
                  </a:solidFill>
                </a:ln>
                <a:solidFill>
                  <a:srgbClr val="FF2F92"/>
                </a:solidFill>
                <a:effectLst>
                  <a:glow rad="228600">
                    <a:schemeClr val="accent2">
                      <a:satMod val="175000"/>
                      <a:alpha val="40000"/>
                    </a:schemeClr>
                  </a:glow>
                </a:effectLst>
              </a:rPr>
              <a:t>Sales have stagnated at around 25% below 2019 levels </a:t>
            </a:r>
          </a:p>
          <a:p>
            <a:pPr algn="ctr"/>
            <a:r>
              <a:rPr lang="en-GB" sz="2000" b="1" cap="none" spc="0" dirty="0">
                <a:ln w="0">
                  <a:solidFill>
                    <a:srgbClr val="FF8AD8"/>
                  </a:solidFill>
                </a:ln>
                <a:solidFill>
                  <a:srgbClr val="FF2F92"/>
                </a:solidFill>
                <a:effectLst>
                  <a:glow rad="228600">
                    <a:schemeClr val="accent2">
                      <a:satMod val="175000"/>
                      <a:alpha val="40000"/>
                    </a:schemeClr>
                  </a:glow>
                </a:effectLst>
              </a:rPr>
              <a:t>Internal problems </a:t>
            </a:r>
          </a:p>
          <a:p>
            <a:pPr algn="ctr"/>
            <a:r>
              <a:rPr lang="en-GB" sz="2000" b="1" cap="none" spc="0" dirty="0">
                <a:ln w="0">
                  <a:solidFill>
                    <a:srgbClr val="FF8AD8"/>
                  </a:solidFill>
                </a:ln>
                <a:solidFill>
                  <a:srgbClr val="FF2F92"/>
                </a:solidFill>
                <a:effectLst>
                  <a:glow rad="228600">
                    <a:schemeClr val="accent2">
                      <a:satMod val="175000"/>
                      <a:alpha val="40000"/>
                    </a:schemeClr>
                  </a:glow>
                </a:effectLst>
              </a:rPr>
              <a:t>No delivery services, unable to serve former , customers who no longer visit the retail park , weak pre order process , customers are experience long waiting times , weak pre order process , customers experience long waiting times , missed calls during busy periods , rising operating costs , higher utilities rent business rates and insurance </a:t>
            </a:r>
          </a:p>
          <a:p>
            <a:pPr algn="ctr"/>
            <a:endParaRPr lang="en-GB" sz="2000" b="1" dirty="0">
              <a:ln w="0">
                <a:solidFill>
                  <a:srgbClr val="FF8AD8"/>
                </a:solidFill>
              </a:ln>
              <a:solidFill>
                <a:srgbClr val="FF2F92"/>
              </a:solidFill>
              <a:effectLst>
                <a:glow rad="228600">
                  <a:schemeClr val="accent2">
                    <a:satMod val="175000"/>
                    <a:alpha val="40000"/>
                  </a:schemeClr>
                </a:glow>
              </a:effectLst>
            </a:endParaRPr>
          </a:p>
          <a:p>
            <a:pPr algn="ctr"/>
            <a:r>
              <a:rPr lang="en-GB" sz="2000" b="1" cap="none" spc="0" dirty="0">
                <a:ln w="0">
                  <a:solidFill>
                    <a:srgbClr val="FF8AD8"/>
                  </a:solidFill>
                </a:ln>
                <a:solidFill>
                  <a:srgbClr val="FF2F92"/>
                </a:solidFill>
                <a:effectLst>
                  <a:glow rad="228600">
                    <a:schemeClr val="accent2">
                      <a:satMod val="175000"/>
                      <a:alpha val="40000"/>
                    </a:schemeClr>
                  </a:glow>
                </a:effectLst>
              </a:rPr>
              <a:t>External problems not in the business control </a:t>
            </a:r>
          </a:p>
          <a:p>
            <a:pPr algn="ctr"/>
            <a:r>
              <a:rPr lang="en-GB" sz="2000" b="1" dirty="0">
                <a:ln w="0">
                  <a:solidFill>
                    <a:srgbClr val="FF8AD8"/>
                  </a:solidFill>
                </a:ln>
                <a:solidFill>
                  <a:srgbClr val="FF2F92"/>
                </a:solidFill>
                <a:effectLst>
                  <a:glow rad="228600">
                    <a:schemeClr val="accent2">
                      <a:satMod val="175000"/>
                      <a:alpha val="40000"/>
                    </a:schemeClr>
                  </a:glow>
                </a:effectLst>
              </a:rPr>
              <a:t>Reduced footfall in the retail park as fewer people vising then before 2020 </a:t>
            </a:r>
          </a:p>
          <a:p>
            <a:pPr algn="ctr"/>
            <a:r>
              <a:rPr lang="en-GB" sz="2000" b="1" cap="none" spc="0" dirty="0">
                <a:ln w="0">
                  <a:solidFill>
                    <a:srgbClr val="FF8AD8"/>
                  </a:solidFill>
                </a:ln>
                <a:solidFill>
                  <a:srgbClr val="FF2F92"/>
                </a:solidFill>
                <a:effectLst>
                  <a:glow rad="228600">
                    <a:schemeClr val="accent2">
                      <a:satMod val="175000"/>
                      <a:alpha val="40000"/>
                    </a:schemeClr>
                  </a:glow>
                </a:effectLst>
              </a:rPr>
              <a:t>Shops closed </a:t>
            </a:r>
            <a:r>
              <a:rPr lang="en-GB" sz="2000" b="1" dirty="0">
                <a:ln w="0">
                  <a:solidFill>
                    <a:srgbClr val="FF8AD8"/>
                  </a:solidFill>
                </a:ln>
                <a:solidFill>
                  <a:srgbClr val="FF2F92"/>
                </a:solidFill>
                <a:effectLst>
                  <a:glow rad="228600">
                    <a:schemeClr val="accent2">
                      <a:satMod val="175000"/>
                      <a:alpha val="40000"/>
                    </a:schemeClr>
                  </a:glow>
                </a:effectLst>
              </a:rPr>
              <a:t>&amp; remaining vacant </a:t>
            </a:r>
          </a:p>
          <a:p>
            <a:pPr algn="ctr"/>
            <a:r>
              <a:rPr lang="en-GB" sz="2000" b="1" cap="none" spc="0" dirty="0">
                <a:ln w="0">
                  <a:solidFill>
                    <a:srgbClr val="FF8AD8"/>
                  </a:solidFill>
                </a:ln>
                <a:solidFill>
                  <a:srgbClr val="FF2F92"/>
                </a:solidFill>
                <a:effectLst>
                  <a:glow rad="228600">
                    <a:schemeClr val="accent2">
                      <a:satMod val="175000"/>
                      <a:alpha val="40000"/>
                    </a:schemeClr>
                  </a:glow>
                </a:effectLst>
              </a:rPr>
              <a:t>Changing customer behaviour </a:t>
            </a:r>
          </a:p>
          <a:p>
            <a:pPr algn="ctr"/>
            <a:r>
              <a:rPr lang="en-GB" sz="2000" b="1" dirty="0">
                <a:ln w="0">
                  <a:solidFill>
                    <a:srgbClr val="FF8AD8"/>
                  </a:solidFill>
                </a:ln>
                <a:solidFill>
                  <a:srgbClr val="FF2F92"/>
                </a:solidFill>
                <a:effectLst>
                  <a:glow rad="228600">
                    <a:schemeClr val="accent2">
                      <a:satMod val="175000"/>
                      <a:alpha val="40000"/>
                    </a:schemeClr>
                  </a:glow>
                </a:effectLst>
              </a:rPr>
              <a:t>More employees working from home and reduced lunchtime purchases</a:t>
            </a:r>
          </a:p>
          <a:p>
            <a:pPr algn="ctr"/>
            <a:r>
              <a:rPr lang="en-GB" sz="2000" b="1" cap="none" spc="0" dirty="0">
                <a:ln w="0">
                  <a:solidFill>
                    <a:srgbClr val="FF8AD8"/>
                  </a:solidFill>
                </a:ln>
                <a:solidFill>
                  <a:srgbClr val="FF2F92"/>
                </a:solidFill>
                <a:effectLst>
                  <a:glow rad="228600">
                    <a:schemeClr val="accent2">
                      <a:satMod val="175000"/>
                      <a:alpha val="40000"/>
                    </a:schemeClr>
                  </a:glow>
                </a:effectLst>
              </a:rPr>
              <a:t>Economic pressures </a:t>
            </a:r>
          </a:p>
          <a:p>
            <a:pPr algn="ctr"/>
            <a:r>
              <a:rPr lang="en-GB" sz="2000" b="1" dirty="0">
                <a:ln w="0">
                  <a:solidFill>
                    <a:srgbClr val="FF8AD8"/>
                  </a:solidFill>
                </a:ln>
                <a:solidFill>
                  <a:srgbClr val="FF2F92"/>
                </a:solidFill>
                <a:effectLst>
                  <a:glow rad="228600">
                    <a:schemeClr val="accent2">
                      <a:satMod val="175000"/>
                      <a:alpha val="40000"/>
                    </a:schemeClr>
                  </a:glow>
                </a:effectLst>
              </a:rPr>
              <a:t>Redundancies </a:t>
            </a:r>
            <a:r>
              <a:rPr lang="en-GB" sz="2000" b="1" dirty="0" err="1">
                <a:ln w="0">
                  <a:solidFill>
                    <a:srgbClr val="FF8AD8"/>
                  </a:solidFill>
                </a:ln>
                <a:solidFill>
                  <a:srgbClr val="FF2F92"/>
                </a:solidFill>
                <a:effectLst>
                  <a:glow rad="228600">
                    <a:schemeClr val="accent2">
                      <a:satMod val="175000"/>
                      <a:alpha val="40000"/>
                    </a:schemeClr>
                  </a:glow>
                </a:effectLst>
              </a:rPr>
              <a:t>amoung</a:t>
            </a:r>
            <a:r>
              <a:rPr lang="en-GB" sz="2000" b="1" dirty="0">
                <a:ln w="0">
                  <a:solidFill>
                    <a:srgbClr val="FF8AD8"/>
                  </a:solidFill>
                </a:ln>
                <a:solidFill>
                  <a:srgbClr val="FF2F92"/>
                </a:solidFill>
                <a:effectLst>
                  <a:glow rad="228600">
                    <a:schemeClr val="accent2">
                      <a:satMod val="175000"/>
                      <a:alpha val="40000"/>
                    </a:schemeClr>
                  </a:glow>
                </a:effectLst>
              </a:rPr>
              <a:t> local workers &amp; reduced disposable </a:t>
            </a:r>
            <a:r>
              <a:rPr lang="en-GB" sz="2000" b="1" dirty="0" err="1">
                <a:ln w="0">
                  <a:solidFill>
                    <a:srgbClr val="FF8AD8"/>
                  </a:solidFill>
                </a:ln>
                <a:solidFill>
                  <a:srgbClr val="FF2F92"/>
                </a:solidFill>
                <a:effectLst>
                  <a:glow rad="228600">
                    <a:schemeClr val="accent2">
                      <a:satMod val="175000"/>
                      <a:alpha val="40000"/>
                    </a:schemeClr>
                  </a:glow>
                </a:effectLst>
              </a:rPr>
              <a:t>icome</a:t>
            </a:r>
            <a:endParaRPr lang="en-GB" sz="2000" b="1" dirty="0">
              <a:ln w="0">
                <a:solidFill>
                  <a:srgbClr val="FF8AD8"/>
                </a:solidFill>
              </a:ln>
              <a:solidFill>
                <a:srgbClr val="FF2F92"/>
              </a:solidFill>
              <a:effectLst>
                <a:glow rad="228600">
                  <a:schemeClr val="accent2">
                    <a:satMod val="175000"/>
                    <a:alpha val="40000"/>
                  </a:schemeClr>
                </a:glow>
              </a:effectLst>
            </a:endParaRPr>
          </a:p>
          <a:p>
            <a:pPr algn="ctr"/>
            <a:r>
              <a:rPr lang="en-GB" sz="2000" b="1" cap="none" spc="0" dirty="0">
                <a:ln w="0">
                  <a:solidFill>
                    <a:srgbClr val="FF8AD8"/>
                  </a:solidFill>
                </a:ln>
                <a:solidFill>
                  <a:srgbClr val="FF2F92"/>
                </a:solidFill>
                <a:effectLst>
                  <a:glow rad="228600">
                    <a:schemeClr val="accent2">
                      <a:satMod val="175000"/>
                      <a:alpha val="40000"/>
                    </a:schemeClr>
                  </a:glow>
                </a:effectLst>
              </a:rPr>
              <a:t>Rising supplier costs  </a:t>
            </a:r>
          </a:p>
          <a:p>
            <a:pPr algn="ctr"/>
            <a:r>
              <a:rPr lang="en-GB" sz="2000" b="1" dirty="0">
                <a:ln w="0">
                  <a:solidFill>
                    <a:srgbClr val="FF8AD8"/>
                  </a:solidFill>
                </a:ln>
                <a:solidFill>
                  <a:srgbClr val="FF2F92"/>
                </a:solidFill>
                <a:effectLst>
                  <a:glow rad="228600">
                    <a:schemeClr val="accent2">
                      <a:satMod val="175000"/>
                      <a:alpha val="40000"/>
                    </a:schemeClr>
                  </a:glow>
                </a:effectLst>
              </a:rPr>
              <a:t>Organic ingredients vulnerable to crops failure &amp; unpredictable stock prices</a:t>
            </a:r>
            <a:endParaRPr lang="en-US" sz="2000" b="1" cap="none" spc="0" dirty="0">
              <a:ln w="0">
                <a:solidFill>
                  <a:srgbClr val="FF8AD8"/>
                </a:solidFill>
              </a:ln>
              <a:solidFill>
                <a:srgbClr val="FF2F92"/>
              </a:solidFill>
              <a:effectLst>
                <a:glow rad="228600">
                  <a:schemeClr val="accent2">
                    <a:satMod val="175000"/>
                    <a:alpha val="40000"/>
                  </a:schemeClr>
                </a:glow>
              </a:effectLst>
            </a:endParaRPr>
          </a:p>
        </p:txBody>
      </p:sp>
    </p:spTree>
    <p:extLst>
      <p:ext uri="{BB962C8B-B14F-4D97-AF65-F5344CB8AC3E}">
        <p14:creationId xmlns:p14="http://schemas.microsoft.com/office/powerpoint/2010/main" val="17386028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onster Munching: January 2011">
            <a:extLst>
              <a:ext uri="{FF2B5EF4-FFF2-40B4-BE49-F238E27FC236}">
                <a16:creationId xmlns:a16="http://schemas.microsoft.com/office/drawing/2014/main" id="{415742A2-0CD4-1500-8109-07977161059E}"/>
              </a:ext>
            </a:extLst>
          </p:cNvPr>
          <p:cNvPicPr>
            <a:picLocks noChangeAspect="1"/>
          </p:cNvPicPr>
          <p:nvPr/>
        </p:nvPicPr>
        <p:blipFill>
          <a:blip r:embed="rId2">
            <a:extLst>
              <a:ext uri="{837473B0-CC2E-450A-ABE3-18F120FF3D39}">
                <a1611:picAttrSrcUrl xmlns:a1611="http://schemas.microsoft.com/office/drawing/2016/11/main" r:id="rId3"/>
              </a:ext>
            </a:extLst>
          </a:blip>
          <a:srcRect l="13136" r="19222" b="1"/>
          <a:stretch>
            <a:fillRect/>
          </a:stretch>
        </p:blipFill>
        <p:spPr>
          <a:xfrm>
            <a:off x="20" y="10"/>
            <a:ext cx="6044164" cy="6857990"/>
          </a:xfrm>
          <a:prstGeom prst="rect">
            <a:avLst/>
          </a:prstGeom>
        </p:spPr>
      </p:pic>
      <p:cxnSp>
        <p:nvCxnSpPr>
          <p:cNvPr id="19" name="Straight Connector 18">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Content Placeholder 9">
            <a:extLst>
              <a:ext uri="{FF2B5EF4-FFF2-40B4-BE49-F238E27FC236}">
                <a16:creationId xmlns:a16="http://schemas.microsoft.com/office/drawing/2014/main" id="{109EDB29-F831-9DB4-3B6E-4E25EAC905B9}"/>
              </a:ext>
            </a:extLst>
          </p:cNvPr>
          <p:cNvSpPr>
            <a:spLocks noGrp="1"/>
          </p:cNvSpPr>
          <p:nvPr>
            <p:ph idx="1"/>
          </p:nvPr>
        </p:nvSpPr>
        <p:spPr>
          <a:xfrm>
            <a:off x="6686037" y="859991"/>
            <a:ext cx="4800600" cy="5192695"/>
          </a:xfrm>
        </p:spPr>
        <p:txBody>
          <a:bodyPr>
            <a:normAutofit fontScale="25000" lnSpcReduction="20000"/>
          </a:bodyPr>
          <a:lstStyle/>
          <a:p>
            <a:pPr marL="0" indent="0">
              <a:buNone/>
            </a:pPr>
            <a:r>
              <a:rPr lang="en-US" sz="5600" b="1" dirty="0">
                <a:solidFill>
                  <a:srgbClr val="FF40FF"/>
                </a:solidFill>
              </a:rPr>
              <a:t>What it is </a:t>
            </a:r>
          </a:p>
          <a:p>
            <a:pPr marL="0" indent="0">
              <a:buNone/>
            </a:pPr>
            <a:r>
              <a:rPr lang="en-US" sz="5600" b="1" dirty="0">
                <a:solidFill>
                  <a:srgbClr val="FF40FF"/>
                </a:solidFill>
              </a:rPr>
              <a:t>Pestel is strategic tool to analyst external macro-environmental factors .Political, economic, social , technological , environmental, legal .It helps business spot opportunities and risks outside their direct control ( </a:t>
            </a:r>
            <a:r>
              <a:rPr lang="en-US" sz="5600" b="1" dirty="0" err="1">
                <a:solidFill>
                  <a:srgbClr val="FF40FF"/>
                </a:solidFill>
              </a:rPr>
              <a:t>johson</a:t>
            </a:r>
            <a:r>
              <a:rPr lang="en-US" sz="5600" b="1" dirty="0">
                <a:solidFill>
                  <a:srgbClr val="FF40FF"/>
                </a:solidFill>
              </a:rPr>
              <a:t> et al. 2021)</a:t>
            </a:r>
          </a:p>
          <a:p>
            <a:pPr marL="0" indent="0">
              <a:buNone/>
            </a:pPr>
            <a:r>
              <a:rPr lang="en-US" sz="5600" b="1" dirty="0">
                <a:solidFill>
                  <a:srgbClr val="FF40FF"/>
                </a:solidFill>
              </a:rPr>
              <a:t>Why and where it is used </a:t>
            </a:r>
          </a:p>
          <a:p>
            <a:pPr marL="0" indent="0">
              <a:buNone/>
            </a:pPr>
            <a:r>
              <a:rPr lang="en-US" sz="5600" b="1" dirty="0">
                <a:solidFill>
                  <a:srgbClr val="FF40FF"/>
                </a:solidFill>
              </a:rPr>
              <a:t>Used in strategic planning and risk assessment across all industries , including small businesses like basils bakery. It helps explain changes such as rising costs, new rules or shifting customer habits (henry,2021).</a:t>
            </a:r>
          </a:p>
          <a:p>
            <a:pPr marL="0" indent="0">
              <a:buNone/>
            </a:pPr>
            <a:r>
              <a:rPr lang="en-US" sz="5600" b="1" dirty="0">
                <a:solidFill>
                  <a:srgbClr val="FF40FF"/>
                </a:solidFill>
              </a:rPr>
              <a:t>Benefits </a:t>
            </a:r>
          </a:p>
          <a:p>
            <a:pPr marL="0" indent="0">
              <a:buNone/>
            </a:pPr>
            <a:r>
              <a:rPr lang="en-US" sz="5600" b="1" dirty="0">
                <a:solidFill>
                  <a:srgbClr val="FF40FF"/>
                </a:solidFill>
              </a:rPr>
              <a:t>Simple, structured way to see the bigger picture. Encourages looking beyond day to day work Helps spot risks and threads early (Yuksel, 2012)</a:t>
            </a:r>
          </a:p>
          <a:p>
            <a:pPr marL="0" indent="0">
              <a:buNone/>
            </a:pPr>
            <a:r>
              <a:rPr lang="en-US" sz="5600" b="1" dirty="0">
                <a:solidFill>
                  <a:srgbClr val="FF40FF"/>
                </a:solidFill>
              </a:rPr>
              <a:t>Limitations </a:t>
            </a:r>
          </a:p>
          <a:p>
            <a:pPr marL="0" indent="0">
              <a:buNone/>
            </a:pPr>
            <a:r>
              <a:rPr lang="en-US" sz="5600" b="1" dirty="0">
                <a:solidFill>
                  <a:srgbClr val="FF40FF"/>
                </a:solidFill>
              </a:rPr>
              <a:t>Only a snapshots quickly becomes outdated . Does not rank which factors matter most. Ignores internal business strengths and weaknesses Describes change but does not give ready solutions (</a:t>
            </a:r>
            <a:r>
              <a:rPr lang="en-US" sz="5600" b="1" dirty="0" err="1">
                <a:solidFill>
                  <a:srgbClr val="FF40FF"/>
                </a:solidFill>
              </a:rPr>
              <a:t>coman</a:t>
            </a:r>
            <a:r>
              <a:rPr lang="en-US" sz="5600" b="1" dirty="0">
                <a:solidFill>
                  <a:srgbClr val="FF40FF"/>
                </a:solidFill>
              </a:rPr>
              <a:t> and </a:t>
            </a:r>
            <a:r>
              <a:rPr lang="en-US" sz="5600" b="1" dirty="0" err="1">
                <a:solidFill>
                  <a:srgbClr val="FF40FF"/>
                </a:solidFill>
              </a:rPr>
              <a:t>ronen</a:t>
            </a:r>
            <a:r>
              <a:rPr lang="en-US" sz="5600" b="1" dirty="0">
                <a:solidFill>
                  <a:srgbClr val="FF40FF"/>
                </a:solidFill>
              </a:rPr>
              <a:t> , 2009)</a:t>
            </a:r>
          </a:p>
          <a:p>
            <a:endParaRPr lang="en-US" sz="5600" dirty="0"/>
          </a:p>
          <a:p>
            <a:endParaRPr lang="en-US" dirty="0"/>
          </a:p>
        </p:txBody>
      </p:sp>
      <p:cxnSp>
        <p:nvCxnSpPr>
          <p:cNvPr id="17" name="Straight Connector 16">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B1D346F-C319-B1AB-26A4-F45EBD301A95}"/>
              </a:ext>
            </a:extLst>
          </p:cNvPr>
          <p:cNvSpPr txBox="1"/>
          <p:nvPr/>
        </p:nvSpPr>
        <p:spPr>
          <a:xfrm>
            <a:off x="3328377" y="6657945"/>
            <a:ext cx="271580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lmomonster.blogspot.com/2011_01_01_archiv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
        <p:nvSpPr>
          <p:cNvPr id="7" name="Rectangle 6">
            <a:extLst>
              <a:ext uri="{FF2B5EF4-FFF2-40B4-BE49-F238E27FC236}">
                <a16:creationId xmlns:a16="http://schemas.microsoft.com/office/drawing/2014/main" id="{6A5B8A7A-1A54-CE68-B698-72BA3AFE5B16}"/>
              </a:ext>
            </a:extLst>
          </p:cNvPr>
          <p:cNvSpPr/>
          <p:nvPr/>
        </p:nvSpPr>
        <p:spPr>
          <a:xfrm>
            <a:off x="485420" y="-109337"/>
            <a:ext cx="10905955" cy="923330"/>
          </a:xfrm>
          <a:prstGeom prst="rect">
            <a:avLst/>
          </a:prstGeom>
          <a:noFill/>
        </p:spPr>
        <p:txBody>
          <a:bodyPr wrap="none" lIns="91440" tIns="45720" rIns="91440" bIns="45720">
            <a:prstTxWarp prst="textDoubleWave1">
              <a:avLst/>
            </a:prstTxWarp>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a:ln/>
                <a:solidFill>
                  <a:schemeClr val="accent3"/>
                </a:solidFill>
                <a:effectLst>
                  <a:glow rad="228600">
                    <a:schemeClr val="accent4">
                      <a:satMod val="175000"/>
                      <a:alpha val="40000"/>
                    </a:schemeClr>
                  </a:glow>
                </a:effectLst>
              </a:rPr>
              <a:t>Evaluating the </a:t>
            </a:r>
            <a:r>
              <a:rPr lang="en-US" sz="5400" b="1" cap="none" spc="0" err="1">
                <a:ln/>
                <a:solidFill>
                  <a:schemeClr val="accent3"/>
                </a:solidFill>
                <a:effectLst>
                  <a:glow rad="228600">
                    <a:schemeClr val="accent4">
                      <a:satMod val="175000"/>
                      <a:alpha val="40000"/>
                    </a:schemeClr>
                  </a:glow>
                </a:effectLst>
              </a:rPr>
              <a:t>pestel</a:t>
            </a:r>
            <a:r>
              <a:rPr lang="en-US" sz="5400" b="1" cap="none" spc="0">
                <a:ln/>
                <a:solidFill>
                  <a:schemeClr val="accent3"/>
                </a:solidFill>
                <a:effectLst>
                  <a:glow rad="228600">
                    <a:schemeClr val="accent4">
                      <a:satMod val="175000"/>
                      <a:alpha val="40000"/>
                    </a:schemeClr>
                  </a:glow>
                </a:effectLst>
              </a:rPr>
              <a:t> framework benefits and limitations</a:t>
            </a:r>
          </a:p>
        </p:txBody>
      </p:sp>
    </p:spTree>
    <p:extLst>
      <p:ext uri="{BB962C8B-B14F-4D97-AF65-F5344CB8AC3E}">
        <p14:creationId xmlns:p14="http://schemas.microsoft.com/office/powerpoint/2010/main" val="185677961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944F7B4-B1CA-883B-1C6A-86983427BE43}"/>
              </a:ext>
            </a:extLst>
          </p:cNvPr>
          <p:cNvGraphicFramePr>
            <a:graphicFrameLocks noGrp="1"/>
          </p:cNvGraphicFramePr>
          <p:nvPr>
            <p:extLst>
              <p:ext uri="{D42A27DB-BD31-4B8C-83A1-F6EECF244321}">
                <p14:modId xmlns:p14="http://schemas.microsoft.com/office/powerpoint/2010/main" val="1538241999"/>
              </p:ext>
            </p:extLst>
          </p:nvPr>
        </p:nvGraphicFramePr>
        <p:xfrm>
          <a:off x="682304" y="1575386"/>
          <a:ext cx="10827391" cy="4572000"/>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524951942"/>
                    </a:ext>
                  </a:extLst>
                </a:gridCol>
                <a:gridCol w="1857784">
                  <a:extLst>
                    <a:ext uri="{9D8B030D-6E8A-4147-A177-3AD203B41FA5}">
                      <a16:colId xmlns:a16="http://schemas.microsoft.com/office/drawing/2014/main" val="3344534428"/>
                    </a:ext>
                  </a:extLst>
                </a:gridCol>
                <a:gridCol w="1751626">
                  <a:extLst>
                    <a:ext uri="{9D8B030D-6E8A-4147-A177-3AD203B41FA5}">
                      <a16:colId xmlns:a16="http://schemas.microsoft.com/office/drawing/2014/main" val="2643417851"/>
                    </a:ext>
                  </a:extLst>
                </a:gridCol>
                <a:gridCol w="1902017">
                  <a:extLst>
                    <a:ext uri="{9D8B030D-6E8A-4147-A177-3AD203B41FA5}">
                      <a16:colId xmlns:a16="http://schemas.microsoft.com/office/drawing/2014/main" val="811670932"/>
                    </a:ext>
                  </a:extLst>
                </a:gridCol>
                <a:gridCol w="1663159">
                  <a:extLst>
                    <a:ext uri="{9D8B030D-6E8A-4147-A177-3AD203B41FA5}">
                      <a16:colId xmlns:a16="http://schemas.microsoft.com/office/drawing/2014/main" val="3105134961"/>
                    </a:ext>
                  </a:extLst>
                </a:gridCol>
                <a:gridCol w="1831245">
                  <a:extLst>
                    <a:ext uri="{9D8B030D-6E8A-4147-A177-3AD203B41FA5}">
                      <a16:colId xmlns:a16="http://schemas.microsoft.com/office/drawing/2014/main" val="1123022162"/>
                    </a:ext>
                  </a:extLst>
                </a:gridCol>
              </a:tblGrid>
              <a:tr h="1237856">
                <a:tc>
                  <a:txBody>
                    <a:bodyPr/>
                    <a:lstStyle/>
                    <a:p>
                      <a:endParaRPr lang="en-GB" sz="1600"/>
                    </a:p>
                    <a:p>
                      <a:pPr algn="ctr"/>
                      <a:r>
                        <a:rPr lang="en-GB" sz="2400">
                          <a:solidFill>
                            <a:schemeClr val="tx1"/>
                          </a:solidFill>
                        </a:rPr>
                        <a:t>Political  Factors</a:t>
                      </a: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400">
                          <a:solidFill>
                            <a:schemeClr val="tx1"/>
                          </a:solidFill>
                        </a:rPr>
                        <a:t>Technological </a:t>
                      </a:r>
                    </a:p>
                    <a:p>
                      <a:pPr algn="ctr"/>
                      <a:r>
                        <a:rPr lang="en-GB" sz="240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10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784562778"/>
                  </a:ext>
                </a:extLst>
              </a:tr>
              <a:tr h="1742169">
                <a:tc>
                  <a:txBody>
                    <a:bodyPr/>
                    <a:lstStyle/>
                    <a:p>
                      <a:r>
                        <a:rPr lang="en-GB" sz="1800" kern="1200">
                          <a:solidFill>
                            <a:schemeClr val="dk1"/>
                          </a:solidFill>
                          <a:effectLst/>
                          <a:latin typeface="+mn-lt"/>
                          <a:ea typeface="+mn-ea"/>
                          <a:cs typeface="+mn-cs"/>
                        </a:rPr>
                        <a:t>﻿﻿</a:t>
                      </a:r>
                      <a:r>
                        <a:rPr lang="en-GB" sz="1400" kern="1200">
                          <a:solidFill>
                            <a:schemeClr val="dk1"/>
                          </a:solidFill>
                          <a:effectLst/>
                          <a:latin typeface="+mn-lt"/>
                          <a:ea typeface="+mn-ea"/>
                          <a:cs typeface="+mn-cs"/>
                        </a:rPr>
                        <a:t>UK business rates Higher local retail charges have raised fixed costs since 2019 (</a:t>
                      </a:r>
                      <a:r>
                        <a:rPr lang="en-GB" sz="1400" kern="1200" err="1">
                          <a:solidFill>
                            <a:schemeClr val="dk1"/>
                          </a:solidFill>
                          <a:effectLst/>
                          <a:latin typeface="+mn-lt"/>
                          <a:ea typeface="+mn-ea"/>
                          <a:cs typeface="+mn-cs"/>
                        </a:rPr>
                        <a:t>Gov.uk</a:t>
                      </a:r>
                      <a:r>
                        <a:rPr lang="en-GB" sz="1400" kern="1200">
                          <a:solidFill>
                            <a:schemeClr val="dk1"/>
                          </a:solidFill>
                          <a:effectLst/>
                          <a:latin typeface="+mn-lt"/>
                          <a:ea typeface="+mn-ea"/>
                          <a:cs typeface="+mn-cs"/>
                        </a:rPr>
                        <a:t>,</a:t>
                      </a:r>
                      <a:br>
                        <a:rPr lang="en-GB" sz="1400" kern="1200">
                          <a:solidFill>
                            <a:schemeClr val="dk1"/>
                          </a:solidFill>
                          <a:effectLst/>
                          <a:latin typeface="+mn-lt"/>
                          <a:ea typeface="+mn-ea"/>
                          <a:cs typeface="+mn-cs"/>
                        </a:rPr>
                      </a:br>
                      <a:r>
                        <a:rPr lang="en-GB" sz="1400" kern="1200">
                          <a:solidFill>
                            <a:schemeClr val="dk1"/>
                          </a:solidFill>
                          <a:effectLst/>
                          <a:latin typeface="+mn-lt"/>
                          <a:ea typeface="+mn-ea"/>
                          <a:cs typeface="+mn-cs"/>
                        </a:rPr>
                        <a:t>2025)</a:t>
                      </a:r>
                    </a:p>
                    <a:p>
                      <a:endParaRPr lang="en-GB" sz="1400" kern="1200">
                        <a:solidFill>
                          <a:schemeClr val="dk1"/>
                        </a:solidFill>
                        <a:effectLst/>
                        <a:latin typeface="+mn-lt"/>
                        <a:ea typeface="+mn-ea"/>
                        <a:cs typeface="+mn-cs"/>
                      </a:endParaRPr>
                    </a:p>
                    <a:p>
                      <a:r>
                        <a:rPr lang="en-GB" sz="1400" kern="1200">
                          <a:solidFill>
                            <a:schemeClr val="dk1"/>
                          </a:solidFill>
                          <a:effectLst/>
                          <a:latin typeface="+mn-lt"/>
                          <a:ea typeface="+mn-ea"/>
                          <a:cs typeface="+mn-cs"/>
                        </a:rPr>
                        <a:t>﻿﻿Food regulations Compliance rules for artisanal food businesses add operational requirements (FSA, 2024)</a:t>
                      </a:r>
                    </a:p>
                  </a:txBody>
                  <a:tcPr>
                    <a:pattFill prst="pct40">
                      <a:fgClr>
                        <a:srgbClr val="FF0000"/>
                      </a:fgClr>
                      <a:bgClr>
                        <a:schemeClr val="bg1"/>
                      </a:bgClr>
                    </a:pattFill>
                  </a:tcPr>
                </a:tc>
                <a:tc>
                  <a:txBody>
                    <a:bodyPr/>
                    <a:lstStyle/>
                    <a:p>
                      <a:r>
                        <a:rPr lang="en-GB" sz="1400" kern="1200">
                          <a:solidFill>
                            <a:schemeClr val="dk1"/>
                          </a:solidFill>
                          <a:effectLst/>
                          <a:latin typeface="+mn-lt"/>
                          <a:ea typeface="+mn-ea"/>
                          <a:cs typeface="+mn-cs"/>
                        </a:rPr>
                        <a:t>Inflation &amp; overheads Sharp rises in rent, utilities and insurance have squeezed margins (ONS, 2025)</a:t>
                      </a:r>
                    </a:p>
                    <a:p>
                      <a:endParaRPr lang="en-GB" sz="1400" kern="1200">
                        <a:solidFill>
                          <a:schemeClr val="dk1"/>
                        </a:solidFill>
                        <a:effectLst/>
                        <a:latin typeface="+mn-lt"/>
                        <a:ea typeface="+mn-ea"/>
                        <a:cs typeface="+mn-cs"/>
                      </a:endParaRPr>
                    </a:p>
                    <a:p>
                      <a:r>
                        <a:rPr lang="en-GB" sz="1400" kern="1200">
                          <a:solidFill>
                            <a:schemeClr val="dk1"/>
                          </a:solidFill>
                          <a:effectLst/>
                          <a:latin typeface="+mn-lt"/>
                          <a:ea typeface="+mn-ea"/>
                          <a:cs typeface="+mn-cs"/>
                        </a:rPr>
                        <a:t>﻿﻿Organic supply costs Prices are unpredictable due to crop risk, making budgeting hard (DEFRA, 2025)</a:t>
                      </a:r>
                    </a:p>
                    <a:p>
                      <a:endParaRPr lang="en-GB" sz="1400" b="1"/>
                    </a:p>
                  </a:txBody>
                  <a:tcPr>
                    <a:pattFill prst="pct40">
                      <a:fgClr>
                        <a:srgbClr val="FFC000"/>
                      </a:fgClr>
                      <a:bgClr>
                        <a:schemeClr val="bg1"/>
                      </a:bgClr>
                    </a:pattFill>
                  </a:tcPr>
                </a:tc>
                <a:tc>
                  <a:txBody>
                    <a:bodyPr/>
                    <a:lstStyle/>
                    <a:p>
                      <a:r>
                        <a:rPr lang="en-GB" sz="1200" kern="1200">
                          <a:solidFill>
                            <a:schemeClr val="dk1"/>
                          </a:solidFill>
                          <a:effectLst/>
                          <a:latin typeface="+mn-lt"/>
                          <a:ea typeface="+mn-ea"/>
                          <a:cs typeface="+mn-cs"/>
                        </a:rPr>
                        <a:t>Hybrid working Office staff now work from home regularly, cutting lunchtime footfall (ONS,</a:t>
                      </a:r>
                      <a:br>
                        <a:rPr lang="en-GB" sz="1200" kern="1200">
                          <a:solidFill>
                            <a:schemeClr val="dk1"/>
                          </a:solidFill>
                          <a:effectLst/>
                          <a:latin typeface="+mn-lt"/>
                          <a:ea typeface="+mn-ea"/>
                          <a:cs typeface="+mn-cs"/>
                        </a:rPr>
                      </a:br>
                      <a:r>
                        <a:rPr lang="en-GB" sz="1200" kern="1200">
                          <a:solidFill>
                            <a:schemeClr val="dk1"/>
                          </a:solidFill>
                          <a:effectLst/>
                          <a:latin typeface="+mn-lt"/>
                          <a:ea typeface="+mn-ea"/>
                          <a:cs typeface="+mn-cs"/>
                        </a:rPr>
                        <a:t>2024)</a:t>
                      </a:r>
                    </a:p>
                    <a:p>
                      <a:endParaRPr lang="en-GB" sz="1200" kern="1200">
                        <a:solidFill>
                          <a:schemeClr val="dk1"/>
                        </a:solidFill>
                        <a:effectLst/>
                        <a:latin typeface="+mn-lt"/>
                        <a:ea typeface="+mn-ea"/>
                        <a:cs typeface="+mn-cs"/>
                      </a:endParaRPr>
                    </a:p>
                    <a:p>
                      <a:r>
                        <a:rPr lang="en-GB" sz="1200" kern="1200">
                          <a:solidFill>
                            <a:schemeClr val="dk1"/>
                          </a:solidFill>
                          <a:effectLst/>
                          <a:latin typeface="+mn-lt"/>
                          <a:ea typeface="+mn-ea"/>
                          <a:cs typeface="+mn-cs"/>
                        </a:rPr>
                        <a:t>﻿﻿Changing habits Customers want delivery and pr-ordering, which Basil does not currently offer (Henry, 2021)</a:t>
                      </a:r>
                    </a:p>
                    <a:p>
                      <a:endParaRPr lang="en-GB" sz="1400" b="1"/>
                    </a:p>
                  </a:txBody>
                  <a:tcPr>
                    <a:pattFill prst="pct40">
                      <a:fgClr>
                        <a:srgbClr val="FFFF00"/>
                      </a:fgClr>
                      <a:bgClr>
                        <a:schemeClr val="bg1"/>
                      </a:bgClr>
                    </a:pattFill>
                  </a:tcPr>
                </a:tc>
                <a:tc>
                  <a:txBody>
                    <a:bodyPr/>
                    <a:lstStyle/>
                    <a:p>
                      <a:r>
                        <a:rPr lang="en-GB" sz="1200" kern="1200">
                          <a:solidFill>
                            <a:schemeClr val="dk1"/>
                          </a:solidFill>
                          <a:effectLst/>
                          <a:latin typeface="+mn-lt"/>
                          <a:ea typeface="+mn-ea"/>
                          <a:cs typeface="+mn-cs"/>
                        </a:rPr>
                        <a:t>Demand for convenience Customers expect online ordering and delivery options (Yüksel,</a:t>
                      </a:r>
                      <a:br>
                        <a:rPr lang="en-GB" sz="1200" kern="1200">
                          <a:solidFill>
                            <a:schemeClr val="dk1"/>
                          </a:solidFill>
                          <a:effectLst/>
                          <a:latin typeface="+mn-lt"/>
                          <a:ea typeface="+mn-ea"/>
                          <a:cs typeface="+mn-cs"/>
                        </a:rPr>
                      </a:br>
                      <a:r>
                        <a:rPr lang="en-GB" sz="1200" kern="1200">
                          <a:solidFill>
                            <a:schemeClr val="dk1"/>
                          </a:solidFill>
                          <a:effectLst/>
                          <a:latin typeface="+mn-lt"/>
                          <a:ea typeface="+mn-ea"/>
                          <a:cs typeface="+mn-cs"/>
                        </a:rPr>
                        <a:t>2012)</a:t>
                      </a:r>
                    </a:p>
                    <a:p>
                      <a:endParaRPr lang="en-GB" sz="1200" kern="1200">
                        <a:solidFill>
                          <a:schemeClr val="dk1"/>
                        </a:solidFill>
                        <a:effectLst/>
                        <a:latin typeface="+mn-lt"/>
                        <a:ea typeface="+mn-ea"/>
                        <a:cs typeface="+mn-cs"/>
                      </a:endParaRPr>
                    </a:p>
                    <a:p>
                      <a:r>
                        <a:rPr lang="en-GB" sz="1200" kern="1200">
                          <a:solidFill>
                            <a:schemeClr val="dk1"/>
                          </a:solidFill>
                          <a:effectLst/>
                          <a:latin typeface="+mn-lt"/>
                          <a:ea typeface="+mn-ea"/>
                          <a:cs typeface="+mn-cs"/>
                        </a:rPr>
                        <a:t>﻿﻿Limited capacity Cannot reliably answer calls to take pre-orders while baking</a:t>
                      </a:r>
                    </a:p>
                    <a:p>
                      <a:endParaRPr lang="en-GB" sz="1400" b="1"/>
                    </a:p>
                  </a:txBody>
                  <a:tcPr>
                    <a:pattFill prst="pct40">
                      <a:fgClr>
                        <a:srgbClr val="92D050"/>
                      </a:fgClr>
                      <a:bgClr>
                        <a:schemeClr val="bg1"/>
                      </a:bgClr>
                    </a:pattFill>
                  </a:tcPr>
                </a:tc>
                <a:tc>
                  <a:txBody>
                    <a:bodyPr/>
                    <a:lstStyle/>
                    <a:p>
                      <a:r>
                        <a:rPr lang="en-GB" sz="1200" kern="1200">
                          <a:solidFill>
                            <a:schemeClr val="dk1"/>
                          </a:solidFill>
                          <a:effectLst/>
                          <a:latin typeface="+mn-lt"/>
                          <a:ea typeface="+mn-ea"/>
                          <a:cs typeface="+mn-cs"/>
                        </a:rPr>
                        <a:t>Food safety laws Mandatory hygiene standards and inspections add cost and admin time (FSA, 2024)</a:t>
                      </a:r>
                    </a:p>
                    <a:p>
                      <a:r>
                        <a:rPr lang="en-GB" sz="1200" kern="1200">
                          <a:solidFill>
                            <a:schemeClr val="dk1"/>
                          </a:solidFill>
                          <a:effectLst/>
                          <a:latin typeface="+mn-lt"/>
                          <a:ea typeface="+mn-ea"/>
                          <a:cs typeface="+mn-cs"/>
                        </a:rPr>
                        <a:t>﻿﻿Trading rules Requirements for independent food retailers increase compliance burdens</a:t>
                      </a:r>
                    </a:p>
                    <a:p>
                      <a:endParaRPr lang="en-GB" sz="1400" b="1"/>
                    </a:p>
                  </a:txBody>
                  <a:tcPr>
                    <a:pattFill prst="pct40">
                      <a:fgClr>
                        <a:srgbClr val="00B0F0"/>
                      </a:fgClr>
                      <a:bgClr>
                        <a:schemeClr val="bg1"/>
                      </a:bgClr>
                    </a:pattFill>
                  </a:tcPr>
                </a:tc>
                <a:tc>
                  <a:txBody>
                    <a:bodyPr/>
                    <a:lstStyle/>
                    <a:p>
                      <a:r>
                        <a:rPr lang="en-GB" sz="1800" kern="1200">
                          <a:solidFill>
                            <a:schemeClr val="dk1"/>
                          </a:solidFill>
                          <a:effectLst/>
                          <a:latin typeface="+mn-lt"/>
                          <a:ea typeface="+mn-ea"/>
                          <a:cs typeface="+mn-cs"/>
                        </a:rPr>
                        <a:t>﻿﻿</a:t>
                      </a:r>
                      <a:r>
                        <a:rPr lang="en-GB" sz="1200" kern="1200">
                          <a:solidFill>
                            <a:schemeClr val="dk1"/>
                          </a:solidFill>
                          <a:effectLst/>
                          <a:latin typeface="+mn-lt"/>
                          <a:ea typeface="+mn-ea"/>
                          <a:cs typeface="+mn-cs"/>
                        </a:rPr>
                        <a:t>Organic sourcing: Organic crops are vulnerable to weather, leading to price and supply swings (DEFRA, 2025)</a:t>
                      </a:r>
                    </a:p>
                    <a:p>
                      <a:r>
                        <a:rPr lang="en-GB" sz="1200" kern="1200">
                          <a:solidFill>
                            <a:schemeClr val="dk1"/>
                          </a:solidFill>
                          <a:effectLst/>
                          <a:latin typeface="+mn-lt"/>
                          <a:ea typeface="+mn-ea"/>
                          <a:cs typeface="+mn-cs"/>
                        </a:rPr>
                        <a:t>﻿﻿Energy costs: High energy use for baking is affected by green energy policies and rising prices</a:t>
                      </a:r>
                    </a:p>
                    <a:p>
                      <a:endParaRPr lang="en-GB" sz="1400" b="1"/>
                    </a:p>
                  </a:txBody>
                  <a:tcPr>
                    <a:pattFill prst="pct40">
                      <a:fgClr>
                        <a:srgbClr val="0070C0"/>
                      </a:fgClr>
                      <a:bgClr>
                        <a:schemeClr val="bg1"/>
                      </a:bgClr>
                    </a:pattFill>
                  </a:tcPr>
                </a:tc>
                <a:extLst>
                  <a:ext uri="{0D108BD9-81ED-4DB2-BD59-A6C34878D82A}">
                    <a16:rowId xmlns:a16="http://schemas.microsoft.com/office/drawing/2014/main" val="146160798"/>
                  </a:ext>
                </a:extLst>
              </a:tr>
            </a:tbl>
          </a:graphicData>
        </a:graphic>
      </p:graphicFrame>
      <p:sp>
        <p:nvSpPr>
          <p:cNvPr id="5" name="Rectangle 4">
            <a:extLst>
              <a:ext uri="{FF2B5EF4-FFF2-40B4-BE49-F238E27FC236}">
                <a16:creationId xmlns:a16="http://schemas.microsoft.com/office/drawing/2014/main" id="{C7F2DF78-329D-6323-7C55-65808421E448}"/>
              </a:ext>
            </a:extLst>
          </p:cNvPr>
          <p:cNvSpPr/>
          <p:nvPr/>
        </p:nvSpPr>
        <p:spPr>
          <a:xfrm>
            <a:off x="157162" y="2728"/>
            <a:ext cx="12034837" cy="1323439"/>
          </a:xfrm>
          <a:prstGeom prst="rect">
            <a:avLst/>
          </a:prstGeom>
          <a:noFill/>
        </p:spPr>
        <p:txBody>
          <a:bodyPr wrap="square" lIns="91440" tIns="45720" rIns="91440" bIns="45720">
            <a:spAutoFit/>
          </a:bodyPr>
          <a:lstStyle/>
          <a:p>
            <a:pPr algn="ctr"/>
            <a:r>
              <a:rPr lang="en-GB" sz="4000" b="1" cap="none" spc="0">
                <a:ln w="13462">
                  <a:solidFill>
                    <a:schemeClr val="bg1"/>
                  </a:solidFill>
                  <a:prstDash val="solid"/>
                </a:ln>
                <a:solidFill>
                  <a:schemeClr val="tx1">
                    <a:lumMod val="85000"/>
                    <a:lumOff val="15000"/>
                  </a:schemeClr>
                </a:solidFill>
                <a:effectLst>
                  <a:glow rad="101600">
                    <a:srgbClr val="FF8AD8">
                      <a:alpha val="60000"/>
                    </a:srgbClr>
                  </a:glow>
                  <a:outerShdw dist="38100" dir="2700000" algn="bl" rotWithShape="0">
                    <a:schemeClr val="accent5"/>
                  </a:outerShdw>
                </a:effectLst>
              </a:rPr>
              <a:t>Pestel analysis external factors affecting basils bakery</a:t>
            </a:r>
          </a:p>
        </p:txBody>
      </p:sp>
    </p:spTree>
    <p:extLst>
      <p:ext uri="{BB962C8B-B14F-4D97-AF65-F5344CB8AC3E}">
        <p14:creationId xmlns:p14="http://schemas.microsoft.com/office/powerpoint/2010/main" val="37196699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B9C0E6AB-EAB6-41E0-9D49-369643E87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7" name="Straight Connector 36">
            <a:extLst>
              <a:ext uri="{FF2B5EF4-FFF2-40B4-BE49-F238E27FC236}">
                <a16:creationId xmlns:a16="http://schemas.microsoft.com/office/drawing/2014/main" id="{9A7693C2-7C46-4885-8B2F-E56127E15C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Barby's Bakery (Auckland CBD, New Zealand) - Ang Sarap">
            <a:extLst>
              <a:ext uri="{FF2B5EF4-FFF2-40B4-BE49-F238E27FC236}">
                <a16:creationId xmlns:a16="http://schemas.microsoft.com/office/drawing/2014/main" id="{BFCAF70E-E18C-A7AB-CF2D-59D117B52EB0}"/>
              </a:ext>
            </a:extLst>
          </p:cNvPr>
          <p:cNvPicPr>
            <a:picLocks noChangeAspect="1"/>
          </p:cNvPicPr>
          <p:nvPr/>
        </p:nvPicPr>
        <p:blipFill>
          <a:blip r:embed="rId2">
            <a:extLst>
              <a:ext uri="{837473B0-CC2E-450A-ABE3-18F120FF3D39}">
                <a1611:picAttrSrcUrl xmlns:a1611="http://schemas.microsoft.com/office/drawing/2016/11/main" r:id="rId3"/>
              </a:ext>
            </a:extLst>
          </a:blip>
          <a:srcRect t="16152" r="1" b="17266"/>
          <a:stretch>
            <a:fillRect/>
          </a:stretch>
        </p:blipFill>
        <p:spPr>
          <a:xfrm>
            <a:off x="6986588" y="1409701"/>
            <a:ext cx="5205412" cy="4724399"/>
          </a:xfrm>
          <a:prstGeom prst="rect">
            <a:avLst/>
          </a:prstGeom>
        </p:spPr>
      </p:pic>
      <p:cxnSp>
        <p:nvCxnSpPr>
          <p:cNvPr id="39" name="Straight Connector 38">
            <a:extLst>
              <a:ext uri="{FF2B5EF4-FFF2-40B4-BE49-F238E27FC236}">
                <a16:creationId xmlns:a16="http://schemas.microsoft.com/office/drawing/2014/main" id="{8DC8D232-7D29-4476-9D51-FB25179F1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401CA22-AA17-2531-80ED-AC8735460018}"/>
              </a:ext>
            </a:extLst>
          </p:cNvPr>
          <p:cNvSpPr txBox="1"/>
          <p:nvPr/>
        </p:nvSpPr>
        <p:spPr>
          <a:xfrm>
            <a:off x="8714193" y="5591145"/>
            <a:ext cx="271580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angsarap.net/2019/01/17/barbys-bakery-auckland-cbd-new-zealand/">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
        <p:nvSpPr>
          <p:cNvPr id="7" name="Rectangle 6">
            <a:extLst>
              <a:ext uri="{FF2B5EF4-FFF2-40B4-BE49-F238E27FC236}">
                <a16:creationId xmlns:a16="http://schemas.microsoft.com/office/drawing/2014/main" id="{C5EE9F11-220D-7C46-D578-2EC80A850964}"/>
              </a:ext>
            </a:extLst>
          </p:cNvPr>
          <p:cNvSpPr/>
          <p:nvPr/>
        </p:nvSpPr>
        <p:spPr>
          <a:xfrm>
            <a:off x="303858" y="143470"/>
            <a:ext cx="11069954" cy="830997"/>
          </a:xfrm>
          <a:prstGeom prst="rect">
            <a:avLst/>
          </a:prstGeom>
          <a:noFill/>
        </p:spPr>
        <p:txBody>
          <a:bodyPr wrap="none" lIns="91440" tIns="45720" rIns="91440" bIns="45720">
            <a:spAutoFit/>
            <a:scene3d>
              <a:camera prst="orthographicFront"/>
              <a:lightRig rig="threePt" dir="t"/>
            </a:scene3d>
            <a:sp3d extrusionH="57150">
              <a:bevelT w="38100" h="38100" prst="angle"/>
            </a:sp3d>
          </a:bodyPr>
          <a:lstStyle/>
          <a:p>
            <a:pPr algn="ctr"/>
            <a:r>
              <a:rPr lang="en-GB" sz="4800" b="1" cap="none" spc="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Critique of the cause and effects models </a:t>
            </a:r>
          </a:p>
        </p:txBody>
      </p:sp>
      <p:sp>
        <p:nvSpPr>
          <p:cNvPr id="9" name="TextBox 8">
            <a:extLst>
              <a:ext uri="{FF2B5EF4-FFF2-40B4-BE49-F238E27FC236}">
                <a16:creationId xmlns:a16="http://schemas.microsoft.com/office/drawing/2014/main" id="{C64710DB-B0CE-98D4-CBDB-78E50A4BBED9}"/>
              </a:ext>
            </a:extLst>
          </p:cNvPr>
          <p:cNvSpPr txBox="1"/>
          <p:nvPr/>
        </p:nvSpPr>
        <p:spPr>
          <a:xfrm>
            <a:off x="442913" y="1094244"/>
            <a:ext cx="6100762" cy="5355312"/>
          </a:xfrm>
          <a:prstGeom prst="rect">
            <a:avLst/>
          </a:prstGeom>
          <a:noFill/>
        </p:spPr>
        <p:txBody>
          <a:bodyPr wrap="square">
            <a:spAutoFit/>
          </a:bodyPr>
          <a:lstStyle/>
          <a:p>
            <a:r>
              <a:rPr lang="en-GB" b="1">
                <a:highlight>
                  <a:srgbClr val="FF8AD8"/>
                </a:highlight>
              </a:rPr>
              <a:t>What it is</a:t>
            </a:r>
          </a:p>
          <a:p>
            <a:r>
              <a:rPr lang="en-GB" b="1">
                <a:highlight>
                  <a:srgbClr val="FF8AD8"/>
                </a:highlight>
              </a:rPr>
              <a:t>A visual tool also know as the fishbone diagram used to map the causes behind a specific problem &amp; the result.</a:t>
            </a:r>
          </a:p>
          <a:p>
            <a:r>
              <a:rPr lang="en-GB" b="1">
                <a:highlight>
                  <a:srgbClr val="FF8AD8"/>
                </a:highlight>
              </a:rPr>
              <a:t>Why &amp; how it is used</a:t>
            </a:r>
          </a:p>
          <a:p>
            <a:r>
              <a:rPr lang="en-GB" b="1">
                <a:highlight>
                  <a:srgbClr val="FF8AD8"/>
                </a:highlight>
              </a:rPr>
              <a:t>Helps move beyond symptoms to find root causes, used in problem solving and planning across all business types (Slack et al., 2022).</a:t>
            </a:r>
          </a:p>
          <a:p>
            <a:r>
              <a:rPr lang="en-GB" b="1">
                <a:highlight>
                  <a:srgbClr val="FF8AD8"/>
                </a:highlight>
              </a:rPr>
              <a:t>Benefits</a:t>
            </a:r>
          </a:p>
          <a:p>
            <a:r>
              <a:rPr lang="en-GB" b="1">
                <a:highlight>
                  <a:srgbClr val="FF8AD8"/>
                </a:highlight>
              </a:rPr>
              <a:t>Simple, easy to understand and apply, Encourages looking at all possible factors, Organises ideas clearly for discussion ,Helps avoid jumping to quick fixes (Evans,</a:t>
            </a:r>
          </a:p>
          <a:p>
            <a:r>
              <a:rPr lang="en-GB" b="1">
                <a:highlight>
                  <a:srgbClr val="FF8AD8"/>
                </a:highlight>
              </a:rPr>
              <a:t>2021)</a:t>
            </a:r>
          </a:p>
          <a:p>
            <a:r>
              <a:rPr lang="en-GB" b="1">
                <a:highlight>
                  <a:srgbClr val="FF8AD8"/>
                </a:highlight>
              </a:rPr>
              <a:t>Limitations</a:t>
            </a:r>
          </a:p>
          <a:p>
            <a:r>
              <a:rPr lang="en-GB" b="1">
                <a:highlight>
                  <a:srgbClr val="FF8AD8"/>
                </a:highlight>
              </a:rPr>
              <a:t>Does not measure how much each cause impacts the issue, Relies on opinion, not hard evidence, Does not rank which causes are most important, Can become too broad or unfocused (Oakland,</a:t>
            </a:r>
          </a:p>
          <a:p>
            <a:r>
              <a:rPr lang="en-GB" b="1">
                <a:highlight>
                  <a:srgbClr val="FF8AD8"/>
                </a:highlight>
              </a:rPr>
              <a:t>2019)</a:t>
            </a:r>
          </a:p>
          <a:p>
            <a:endParaRPr lang="en-US"/>
          </a:p>
        </p:txBody>
      </p:sp>
    </p:spTree>
    <p:extLst>
      <p:ext uri="{BB962C8B-B14F-4D97-AF65-F5344CB8AC3E}">
        <p14:creationId xmlns:p14="http://schemas.microsoft.com/office/powerpoint/2010/main" val="2535473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icture Placeholder 1">
            <a:extLst>
              <a:ext uri="{FF2B5EF4-FFF2-40B4-BE49-F238E27FC236}">
                <a16:creationId xmlns:a16="http://schemas.microsoft.com/office/drawing/2014/main" id="{64157DED-17DF-67F9-B218-DA210EE135BF}"/>
              </a:ext>
            </a:extLst>
          </p:cNvPr>
          <p:cNvSpPr txBox="1">
            <a:spLocks/>
          </p:cNvSpPr>
          <p:nvPr/>
        </p:nvSpPr>
        <p:spPr>
          <a:xfrm>
            <a:off x="388466" y="1028763"/>
            <a:ext cx="11585447" cy="4496781"/>
          </a:xfrm>
          <a:prstGeom prst="rect">
            <a:avLst/>
          </a:prstGeom>
          <a:ln w="38100">
            <a:solidFill>
              <a:schemeClr val="tx1"/>
            </a:solidFill>
          </a:ln>
        </p:spPr>
        <p:txBody>
          <a:bodyPr vert="horz" lIns="91440" tIns="45720" rIns="91440" bIns="45720" rtlCol="0" anchor="ctr"/>
          <a:lstStyle>
            <a:defPPr>
              <a:defRPr lang="en-US"/>
            </a:defPPr>
            <a:lvl1pPr marL="0" algn="l" defTabSz="914400" rtl="0" eaLnBrk="1" latinLnBrk="0" hangingPunct="1">
              <a:defRPr sz="1050"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110C544C-9441-58F9-A9C2-803EAD60E311}"/>
              </a:ext>
            </a:extLst>
          </p:cNvPr>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10" name="Straight Connector 9">
            <a:extLst>
              <a:ext uri="{FF2B5EF4-FFF2-40B4-BE49-F238E27FC236}">
                <a16:creationId xmlns:a16="http://schemas.microsoft.com/office/drawing/2014/main" id="{AFC72F52-AC4F-7534-4C81-859BD2A42172}"/>
              </a:ext>
            </a:extLst>
          </p:cNvPr>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95ECA21-7967-62A7-7CE2-FAEA55EA85C1}"/>
              </a:ext>
            </a:extLst>
          </p:cNvPr>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840164F-CFE4-5B22-077F-32639F81AA46}"/>
              </a:ext>
            </a:extLst>
          </p:cNvPr>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A83A6E5-3041-E22A-1CAC-2FB7422D62F8}"/>
              </a:ext>
            </a:extLst>
          </p:cNvPr>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63FD97A-5C0E-D68B-3038-D77A094D9CCC}"/>
              </a:ext>
            </a:extLst>
          </p:cNvPr>
          <p:cNvCxnSpPr>
            <a:endCxn id="18"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9278A9A5-997D-C2A1-3D06-A06838E70549}"/>
              </a:ext>
            </a:extLst>
          </p:cNvPr>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7588BBE1-402C-E0C1-638A-3988C0828A2C}"/>
              </a:ext>
            </a:extLst>
          </p:cNvPr>
          <p:cNvSpPr txBox="1"/>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17" name="TextBox 16">
            <a:extLst>
              <a:ext uri="{FF2B5EF4-FFF2-40B4-BE49-F238E27FC236}">
                <a16:creationId xmlns:a16="http://schemas.microsoft.com/office/drawing/2014/main" id="{F24600B8-23B1-3B03-518F-7CD1943F2A2A}"/>
              </a:ext>
            </a:extLst>
          </p:cNvPr>
          <p:cNvSpPr txBox="1"/>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18" name="TextBox 17">
            <a:extLst>
              <a:ext uri="{FF2B5EF4-FFF2-40B4-BE49-F238E27FC236}">
                <a16:creationId xmlns:a16="http://schemas.microsoft.com/office/drawing/2014/main" id="{2861B11A-120B-3452-E978-E10919F00246}"/>
              </a:ext>
            </a:extLst>
          </p:cNvPr>
          <p:cNvSpPr txBox="1"/>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19" name="TextBox 18">
            <a:extLst>
              <a:ext uri="{FF2B5EF4-FFF2-40B4-BE49-F238E27FC236}">
                <a16:creationId xmlns:a16="http://schemas.microsoft.com/office/drawing/2014/main" id="{10B0DD8F-9C59-B875-9415-43F96963ED3E}"/>
              </a:ext>
            </a:extLst>
          </p:cNvPr>
          <p:cNvSpPr txBox="1"/>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20" name="TextBox 19">
            <a:extLst>
              <a:ext uri="{FF2B5EF4-FFF2-40B4-BE49-F238E27FC236}">
                <a16:creationId xmlns:a16="http://schemas.microsoft.com/office/drawing/2014/main" id="{E8316AB5-51F7-89CC-6BD2-C3D51FF536C1}"/>
              </a:ext>
            </a:extLst>
          </p:cNvPr>
          <p:cNvSpPr txBox="1"/>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21" name="TextBox 20">
            <a:extLst>
              <a:ext uri="{FF2B5EF4-FFF2-40B4-BE49-F238E27FC236}">
                <a16:creationId xmlns:a16="http://schemas.microsoft.com/office/drawing/2014/main" id="{EED550F1-EAB7-5311-EF38-4060F3AC09A7}"/>
              </a:ext>
            </a:extLst>
          </p:cNvPr>
          <p:cNvSpPr txBox="1"/>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22" name="TextBox 21">
            <a:extLst>
              <a:ext uri="{FF2B5EF4-FFF2-40B4-BE49-F238E27FC236}">
                <a16:creationId xmlns:a16="http://schemas.microsoft.com/office/drawing/2014/main" id="{A45172D6-6D67-5338-6877-AED91F20426D}"/>
              </a:ext>
            </a:extLst>
          </p:cNvPr>
          <p:cNvSpPr txBox="1"/>
          <p:nvPr/>
        </p:nvSpPr>
        <p:spPr>
          <a:xfrm>
            <a:off x="9424002" y="3186737"/>
            <a:ext cx="2167128" cy="646331"/>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a:t>
            </a:r>
          </a:p>
          <a:p>
            <a:r>
              <a:rPr lang="en-GB" sz="1200" b="1" dirty="0">
                <a:latin typeface="Arial" panose="020B0604020202020204" pitchFamily="34" charset="0"/>
                <a:cs typeface="Arial" panose="020B0604020202020204" pitchFamily="34" charset="0"/>
              </a:rPr>
              <a:t>Decaling sales and profitability</a:t>
            </a:r>
          </a:p>
        </p:txBody>
      </p:sp>
      <p:sp>
        <p:nvSpPr>
          <p:cNvPr id="23" name="TextBox 22">
            <a:extLst>
              <a:ext uri="{FF2B5EF4-FFF2-40B4-BE49-F238E27FC236}">
                <a16:creationId xmlns:a16="http://schemas.microsoft.com/office/drawing/2014/main" id="{506EB95E-C6C4-7D1D-6716-BD2314B24AB7}"/>
              </a:ext>
            </a:extLst>
          </p:cNvPr>
          <p:cNvSpPr txBox="1"/>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rents &amp; rates (gov.uk,2025)</a:t>
            </a:r>
          </a:p>
        </p:txBody>
      </p:sp>
      <p:sp>
        <p:nvSpPr>
          <p:cNvPr id="24" name="TextBox 23">
            <a:extLst>
              <a:ext uri="{FF2B5EF4-FFF2-40B4-BE49-F238E27FC236}">
                <a16:creationId xmlns:a16="http://schemas.microsoft.com/office/drawing/2014/main" id="{024EC4E7-EEF9-D455-F8A0-E3273C106EBB}"/>
              </a:ext>
            </a:extLst>
          </p:cNvPr>
          <p:cNvSpPr txBox="1"/>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Retail park footfall down &amp; nearby stores closed down </a:t>
            </a:r>
          </a:p>
        </p:txBody>
      </p:sp>
      <p:sp>
        <p:nvSpPr>
          <p:cNvPr id="25" name="TextBox 24">
            <a:extLst>
              <a:ext uri="{FF2B5EF4-FFF2-40B4-BE49-F238E27FC236}">
                <a16:creationId xmlns:a16="http://schemas.microsoft.com/office/drawing/2014/main" id="{107E2607-6F8A-2A95-3754-AB47D0426381}"/>
              </a:ext>
            </a:extLst>
          </p:cNvPr>
          <p:cNvSpPr txBox="1"/>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Staff redundancies locally </a:t>
            </a:r>
          </a:p>
        </p:txBody>
      </p:sp>
      <p:sp>
        <p:nvSpPr>
          <p:cNvPr id="26" name="TextBox 25">
            <a:extLst>
              <a:ext uri="{FF2B5EF4-FFF2-40B4-BE49-F238E27FC236}">
                <a16:creationId xmlns:a16="http://schemas.microsoft.com/office/drawing/2014/main" id="{49BE59ED-BD3E-CC91-231F-9F9312407B4A}"/>
              </a:ext>
            </a:extLst>
          </p:cNvPr>
          <p:cNvSpPr txBox="1"/>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Office staff workers are working from home </a:t>
            </a:r>
          </a:p>
        </p:txBody>
      </p:sp>
      <p:sp>
        <p:nvSpPr>
          <p:cNvPr id="27" name="TextBox 26">
            <a:extLst>
              <a:ext uri="{FF2B5EF4-FFF2-40B4-BE49-F238E27FC236}">
                <a16:creationId xmlns:a16="http://schemas.microsoft.com/office/drawing/2014/main" id="{D0D98DF4-3AC0-C198-CD5D-4ABCECFE46CA}"/>
              </a:ext>
            </a:extLst>
          </p:cNvPr>
          <p:cNvSpPr txBox="1"/>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Hard to forecast cost (Oakland , 2019)</a:t>
            </a:r>
          </a:p>
        </p:txBody>
      </p:sp>
      <p:sp>
        <p:nvSpPr>
          <p:cNvPr id="28" name="TextBox 27">
            <a:extLst>
              <a:ext uri="{FF2B5EF4-FFF2-40B4-BE49-F238E27FC236}">
                <a16:creationId xmlns:a16="http://schemas.microsoft.com/office/drawing/2014/main" id="{E20FDD8A-2079-63A5-12B0-6ECE0A4F1514}"/>
              </a:ext>
            </a:extLst>
          </p:cNvPr>
          <p:cNvSpPr txBox="1"/>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Sales 25% below 2019 levels </a:t>
            </a:r>
          </a:p>
        </p:txBody>
      </p:sp>
      <p:sp>
        <p:nvSpPr>
          <p:cNvPr id="29" name="TextBox 28">
            <a:extLst>
              <a:ext uri="{FF2B5EF4-FFF2-40B4-BE49-F238E27FC236}">
                <a16:creationId xmlns:a16="http://schemas.microsoft.com/office/drawing/2014/main" id="{0055C301-959B-3311-6DE4-EF1DD6193A78}"/>
              </a:ext>
            </a:extLst>
          </p:cNvPr>
          <p:cNvSpPr txBox="1"/>
          <p:nvPr/>
        </p:nvSpPr>
        <p:spPr>
          <a:xfrm>
            <a:off x="629284" y="4389626"/>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Higher production costs (DEFRA,2025)</a:t>
            </a:r>
          </a:p>
        </p:txBody>
      </p:sp>
      <p:sp>
        <p:nvSpPr>
          <p:cNvPr id="30" name="TextBox 29">
            <a:extLst>
              <a:ext uri="{FF2B5EF4-FFF2-40B4-BE49-F238E27FC236}">
                <a16:creationId xmlns:a16="http://schemas.microsoft.com/office/drawing/2014/main" id="{55CB323B-6AEE-E8FB-690C-F03134993E0D}"/>
              </a:ext>
            </a:extLst>
          </p:cNvPr>
          <p:cNvSpPr txBox="1"/>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Organic ingredients have volatile prices </a:t>
            </a:r>
          </a:p>
        </p:txBody>
      </p:sp>
      <p:sp>
        <p:nvSpPr>
          <p:cNvPr id="31" name="TextBox 30">
            <a:extLst>
              <a:ext uri="{FF2B5EF4-FFF2-40B4-BE49-F238E27FC236}">
                <a16:creationId xmlns:a16="http://schemas.microsoft.com/office/drawing/2014/main" id="{7851A4A5-F65B-5960-C73B-E323E20F09A6}"/>
              </a:ext>
            </a:extLst>
          </p:cNvPr>
          <p:cNvSpPr txBox="1"/>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 energy use for baking </a:t>
            </a:r>
          </a:p>
        </p:txBody>
      </p:sp>
      <p:sp>
        <p:nvSpPr>
          <p:cNvPr id="32" name="TextBox 31">
            <a:extLst>
              <a:ext uri="{FF2B5EF4-FFF2-40B4-BE49-F238E27FC236}">
                <a16:creationId xmlns:a16="http://schemas.microsoft.com/office/drawing/2014/main" id="{FCE43765-5A70-62BB-5727-08A807CBD91F}"/>
              </a:ext>
            </a:extLst>
          </p:cNvPr>
          <p:cNvSpPr txBox="1"/>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digital tools for orders (Evans , 2021)</a:t>
            </a:r>
          </a:p>
        </p:txBody>
      </p:sp>
      <p:sp>
        <p:nvSpPr>
          <p:cNvPr id="33" name="TextBox 32">
            <a:extLst>
              <a:ext uri="{FF2B5EF4-FFF2-40B4-BE49-F238E27FC236}">
                <a16:creationId xmlns:a16="http://schemas.microsoft.com/office/drawing/2014/main" id="{07F7FF0A-2A0D-EECF-0F52-CD45DA10CC01}"/>
              </a:ext>
            </a:extLst>
          </p:cNvPr>
          <p:cNvSpPr txBox="1"/>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delivery or online ordering systems (Slack et al, 2022)</a:t>
            </a:r>
          </a:p>
        </p:txBody>
      </p:sp>
      <p:sp>
        <p:nvSpPr>
          <p:cNvPr id="34" name="TextBox 33">
            <a:extLst>
              <a:ext uri="{FF2B5EF4-FFF2-40B4-BE49-F238E27FC236}">
                <a16:creationId xmlns:a16="http://schemas.microsoft.com/office/drawing/2014/main" id="{636B3B63-04AC-25B1-EC2B-6D9646C01046}"/>
              </a:ext>
            </a:extLst>
          </p:cNvPr>
          <p:cNvSpPr txBox="1"/>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Cannot always answer customers calls </a:t>
            </a:r>
          </a:p>
        </p:txBody>
      </p:sp>
      <p:sp>
        <p:nvSpPr>
          <p:cNvPr id="37" name="Rectangle 36">
            <a:extLst>
              <a:ext uri="{FF2B5EF4-FFF2-40B4-BE49-F238E27FC236}">
                <a16:creationId xmlns:a16="http://schemas.microsoft.com/office/drawing/2014/main" id="{A4AB2B68-1F09-3FD4-645D-DB50E3C0EEBD}"/>
              </a:ext>
            </a:extLst>
          </p:cNvPr>
          <p:cNvSpPr/>
          <p:nvPr/>
        </p:nvSpPr>
        <p:spPr>
          <a:xfrm>
            <a:off x="0" y="-6472"/>
            <a:ext cx="12032589" cy="923330"/>
          </a:xfrm>
          <a:prstGeom prst="rect">
            <a:avLst/>
          </a:prstGeom>
          <a:solidFill>
            <a:schemeClr val="accent2"/>
          </a:solidFill>
        </p:spPr>
        <p:txBody>
          <a:bodyPr wrap="none" lIns="91440" tIns="45720" rIns="91440" bIns="45720">
            <a:spAutoFit/>
            <a:scene3d>
              <a:camera prst="perspectiveRelaxedModerately"/>
              <a:lightRig rig="threePt" dir="t"/>
            </a:scene3d>
          </a:bodyPr>
          <a:lstStyle/>
          <a:p>
            <a:pPr algn="ctr"/>
            <a:r>
              <a:rPr lang="en-US" sz="5400" b="1" cap="none" spc="0" dirty="0">
                <a:ln w="12700">
                  <a:solidFill>
                    <a:srgbClr val="FF8AD8"/>
                  </a:solidFill>
                  <a:prstDash val="solid"/>
                </a:ln>
                <a:pattFill prst="ltDnDiag">
                  <a:fgClr>
                    <a:schemeClr val="accent5">
                      <a:lumMod val="60000"/>
                      <a:lumOff val="40000"/>
                    </a:schemeClr>
                  </a:fgClr>
                  <a:bgClr>
                    <a:schemeClr val="bg1"/>
                  </a:bgClr>
                </a:pattFill>
                <a:effectLst/>
              </a:rPr>
              <a:t>Cause and effect analysis basils bakery </a:t>
            </a:r>
          </a:p>
        </p:txBody>
      </p:sp>
    </p:spTree>
    <p:extLst>
      <p:ext uri="{BB962C8B-B14F-4D97-AF65-F5344CB8AC3E}">
        <p14:creationId xmlns:p14="http://schemas.microsoft.com/office/powerpoint/2010/main" val="3888599475"/>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6809CEE-8E19-AF3A-785F-1001B4274CFD}"/>
              </a:ext>
            </a:extLst>
          </p:cNvPr>
          <p:cNvSpPr/>
          <p:nvPr/>
        </p:nvSpPr>
        <p:spPr>
          <a:xfrm>
            <a:off x="370889" y="362367"/>
            <a:ext cx="11021011" cy="6001643"/>
          </a:xfrm>
          <a:prstGeom prst="rect">
            <a:avLst/>
          </a:prstGeom>
          <a:noFill/>
        </p:spPr>
        <p:txBody>
          <a:bodyPr wrap="square" lIns="91440" tIns="45720" rIns="91440" bIns="45720">
            <a:spAutoFit/>
          </a:bodyPr>
          <a:lstStyle/>
          <a:p>
            <a:pPr algn="ct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  </a:t>
            </a:r>
          </a:p>
          <a:p>
            <a:pPr algn="ctr"/>
            <a:r>
              <a:rPr lang="en-GB" sz="2400" b="1"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Summery off my key findings </a:t>
            </a:r>
          </a:p>
          <a:p>
            <a:pPr algn="ctr"/>
            <a:endPar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a:p>
            <a:pPr algn="ct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Key Finding 1</a:t>
            </a:r>
            <a:b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b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Sales remain 25% below pre-2020 levels, driven mainly by falling footfall in the retail park.</a:t>
            </a:r>
            <a:b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b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Key Finding 2</a:t>
            </a:r>
            <a:b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b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Rising costs rent, rates, energy, organic ingredients have significantly squeezed profit margins.</a:t>
            </a:r>
            <a:b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b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Key Finding 3</a:t>
            </a:r>
            <a:b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b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Changing customer habits - including hybrid working and demand for delivery/pre-ordering - are not currently met by the business.</a:t>
            </a:r>
            <a:b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b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Key Finding 4</a:t>
            </a:r>
            <a:b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b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PESTEL and Cause-and-Effect analysis show external factors and internal limitations combine to make the current business model unsustainable</a:t>
            </a:r>
            <a:b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br>
            <a:r>
              <a:rPr lang="en-GB"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long-term.</a:t>
            </a:r>
            <a:endParaRPr lang="en-US" sz="2400" b="1" cap="none" spc="0" dirty="0">
              <a:ln>
                <a:solidFill>
                  <a:srgbClr val="FF8AD8"/>
                </a:solidFill>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Tree>
    <p:extLst>
      <p:ext uri="{BB962C8B-B14F-4D97-AF65-F5344CB8AC3E}">
        <p14:creationId xmlns:p14="http://schemas.microsoft.com/office/powerpoint/2010/main" val="41507547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FF0504-DFE6-A4C8-890E-1C79E2FCF73F}"/>
              </a:ext>
            </a:extLst>
          </p:cNvPr>
          <p:cNvSpPr/>
          <p:nvPr/>
        </p:nvSpPr>
        <p:spPr>
          <a:xfrm>
            <a:off x="2243336" y="1154033"/>
            <a:ext cx="7457361" cy="1754326"/>
          </a:xfrm>
          <a:prstGeom prst="rect">
            <a:avLst/>
          </a:prstGeom>
          <a:noFill/>
        </p:spPr>
        <p:txBody>
          <a:bodyPr wrap="none" lIns="91440" tIns="45720" rIns="91440" bIns="45720">
            <a:spAutoFit/>
            <a:scene3d>
              <a:camera prst="isometricOffAxis1Right"/>
              <a:lightRig rig="threePt" dir="t"/>
            </a:scene3d>
          </a:bodyPr>
          <a:lstStyle/>
          <a:p>
            <a:pPr algn="ctr"/>
            <a:r>
              <a:rPr lang="en-GB" sz="5400" b="1" cap="none" spc="0" dirty="0">
                <a:ln w="12700">
                  <a:solidFill>
                    <a:srgbClr val="FF8AD8"/>
                  </a:solidFill>
                  <a:prstDash val="solid"/>
                </a:ln>
                <a:pattFill prst="ltDnDiag">
                  <a:fgClr>
                    <a:schemeClr val="accent5">
                      <a:lumMod val="60000"/>
                      <a:lumOff val="40000"/>
                    </a:schemeClr>
                  </a:fgClr>
                  <a:bgClr>
                    <a:schemeClr val="bg1"/>
                  </a:bgClr>
                </a:pattFill>
                <a:effectLst>
                  <a:reflection blurRad="6350" stA="55000" endA="50" endPos="85000" dist="29997" dir="5400000" sy="-100000" algn="bl" rotWithShape="0"/>
                </a:effectLst>
              </a:rPr>
              <a:t>Thank you for listening </a:t>
            </a:r>
          </a:p>
          <a:p>
            <a:pPr algn="ctr"/>
            <a:endParaRPr lang="en-GB" sz="5400" b="1" cap="none" spc="0" dirty="0">
              <a:ln w="12700">
                <a:solidFill>
                  <a:srgbClr val="FF8AD8"/>
                </a:solidFill>
                <a:prstDash val="solid"/>
              </a:ln>
              <a:pattFill prst="ltDnDiag">
                <a:fgClr>
                  <a:schemeClr val="accent5">
                    <a:lumMod val="60000"/>
                    <a:lumOff val="40000"/>
                  </a:schemeClr>
                </a:fgClr>
                <a:bgClr>
                  <a:schemeClr val="bg1"/>
                </a:bgClr>
              </a:pattFill>
              <a:effectLst>
                <a:reflection blurRad="6350" stA="55000" endA="50" endPos="85000" dist="29997" dir="5400000" sy="-100000" algn="bl" rotWithShape="0"/>
              </a:effectLst>
            </a:endParaRPr>
          </a:p>
        </p:txBody>
      </p:sp>
      <p:pic>
        <p:nvPicPr>
          <p:cNvPr id="6" name="Picture 5" descr="Vraag Vraagteken Help - Gratis foto op Pixabay">
            <a:extLst>
              <a:ext uri="{FF2B5EF4-FFF2-40B4-BE49-F238E27FC236}">
                <a16:creationId xmlns:a16="http://schemas.microsoft.com/office/drawing/2014/main" id="{28769D99-0776-A8D9-629A-BCD6479CBE9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81441" y="2436350"/>
            <a:ext cx="3563319" cy="3563319"/>
          </a:xfrm>
          <a:prstGeom prst="rect">
            <a:avLst/>
          </a:prstGeom>
        </p:spPr>
      </p:pic>
    </p:spTree>
    <p:extLst>
      <p:ext uri="{BB962C8B-B14F-4D97-AF65-F5344CB8AC3E}">
        <p14:creationId xmlns:p14="http://schemas.microsoft.com/office/powerpoint/2010/main" val="5624684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E3E75-6288-66D2-2CE5-2F19EDBE26DE}"/>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ABB26D77-BF43-33D9-65C8-4FFDB07370BD}"/>
              </a:ext>
            </a:extLst>
          </p:cNvPr>
          <p:cNvSpPr>
            <a:spLocks noGrp="1"/>
          </p:cNvSpPr>
          <p:nvPr>
            <p:ph idx="1"/>
          </p:nvPr>
        </p:nvSpPr>
        <p:spPr>
          <a:xfrm>
            <a:off x="750367" y="1936242"/>
            <a:ext cx="10691265" cy="3739896"/>
          </a:xfrm>
        </p:spPr>
        <p:txBody>
          <a:bodyPr>
            <a:normAutofit fontScale="85000" lnSpcReduction="20000"/>
          </a:bodyPr>
          <a:lstStyle/>
          <a:p>
            <a:r>
              <a:rPr lang="en-US" sz="1050" dirty="0"/>
              <a:t> Coman, A. and Ronen, B. (2009) ‘The limitations of the SWOT and PESTEL frameworks’, Strategy &amp; Leadership, 37(2), pp. 36–41.</a:t>
            </a:r>
            <a:br>
              <a:rPr lang="en-US" sz="1050" dirty="0"/>
            </a:br>
            <a:r>
              <a:rPr lang="en-US" sz="1050" dirty="0"/>
              <a:t>Henry, A. (2021) Understanding Strategic Management. 4th </a:t>
            </a:r>
            <a:r>
              <a:rPr lang="en-US" sz="1050" dirty="0" err="1"/>
              <a:t>edn</a:t>
            </a:r>
            <a:r>
              <a:rPr lang="en-US" sz="1050" dirty="0"/>
              <a:t>. Oxford: Oxford University Press.</a:t>
            </a:r>
            <a:br>
              <a:rPr lang="en-US" sz="1050" dirty="0"/>
            </a:br>
            <a:r>
              <a:rPr lang="en-US" sz="1050" dirty="0"/>
              <a:t>Johnson, G. et al. (2021) Exploring Strategy. 12th </a:t>
            </a:r>
            <a:r>
              <a:rPr lang="en-US" sz="1050" dirty="0" err="1"/>
              <a:t>edn</a:t>
            </a:r>
            <a:r>
              <a:rPr lang="en-US" sz="1050" dirty="0"/>
              <a:t>. Harlow: Pearson.</a:t>
            </a:r>
            <a:br>
              <a:rPr lang="en-US" sz="1050" dirty="0"/>
            </a:br>
            <a:r>
              <a:rPr lang="en-US" sz="1050" dirty="0"/>
              <a:t>Yüksel, I. (2012) ‘Developing a multi-criteria decision-making model for PESTEL analysis’, International Journal of Business and Management, 7(24), pp. 52–66.</a:t>
            </a:r>
            <a:br>
              <a:rPr lang="en-US" sz="1050" dirty="0"/>
            </a:br>
            <a:r>
              <a:rPr lang="en-GB" sz="1050" dirty="0"/>
              <a:t>DEFRA (2025) UK Farming and Environmental</a:t>
            </a:r>
          </a:p>
          <a:p>
            <a:pPr marL="0" indent="0">
              <a:buNone/>
            </a:pPr>
            <a:r>
              <a:rPr lang="en-GB" sz="1000" dirty="0" err="1"/>
              <a:t>Report.Food</a:t>
            </a:r>
            <a:r>
              <a:rPr lang="en-GB" sz="1000" dirty="0"/>
              <a:t> Standards Agency (2024) Guidance for Food </a:t>
            </a:r>
            <a:r>
              <a:rPr lang="en-GB" sz="1000" dirty="0" err="1"/>
              <a:t>Businesses.Gov.uk</a:t>
            </a:r>
            <a:r>
              <a:rPr lang="en-GB" sz="1000" dirty="0"/>
              <a:t> (2025) Business Rates: Retail Premises</a:t>
            </a:r>
          </a:p>
          <a:p>
            <a:pPr marL="0" indent="0">
              <a:buNone/>
            </a:pPr>
            <a:r>
              <a:rPr lang="en-GB" sz="1000" dirty="0" err="1"/>
              <a:t>Guidance.Henry</a:t>
            </a:r>
            <a:r>
              <a:rPr lang="en-GB" sz="1000" dirty="0"/>
              <a:t>, A. (2021) Understanding Strategic</a:t>
            </a:r>
          </a:p>
          <a:p>
            <a:pPr marL="0" indent="0">
              <a:buNone/>
            </a:pPr>
            <a:r>
              <a:rPr lang="en-GB" sz="1000" dirty="0"/>
              <a:t>Management, Oxford </a:t>
            </a:r>
            <a:r>
              <a:rPr lang="en-GB" sz="1000" dirty="0" err="1"/>
              <a:t>UP.johnson</a:t>
            </a:r>
            <a:r>
              <a:rPr lang="en-GB" sz="1000" dirty="0"/>
              <a:t>, G. et al. (2021) Exploring Strategy, </a:t>
            </a:r>
            <a:r>
              <a:rPr lang="en-GB" sz="1000" dirty="0" err="1"/>
              <a:t>Pearson.Office</a:t>
            </a:r>
            <a:r>
              <a:rPr lang="en-GB" sz="1000" dirty="0"/>
              <a:t> for National Statistics (2024/2025) Labour</a:t>
            </a:r>
          </a:p>
          <a:p>
            <a:pPr marL="0" indent="0">
              <a:buNone/>
            </a:pPr>
            <a:r>
              <a:rPr lang="en-GB" sz="1000" dirty="0"/>
              <a:t>Market and Inflation </a:t>
            </a:r>
            <a:r>
              <a:rPr lang="en-GB" sz="1000" dirty="0" err="1"/>
              <a:t>Reports.Yüksel</a:t>
            </a:r>
            <a:r>
              <a:rPr lang="en-GB" sz="1000" dirty="0"/>
              <a:t>, I. (2012) Developing a multi-criteria decision-making model for PESTEL analysis</a:t>
            </a:r>
          </a:p>
          <a:p>
            <a:pPr marL="0" indent="0">
              <a:buNone/>
            </a:pPr>
            <a:r>
              <a:rPr lang="en-GB" sz="1000" dirty="0"/>
              <a:t>Slack, N. et al. (2022) Operations Management.</a:t>
            </a:r>
            <a:br>
              <a:rPr lang="en-GB" sz="1000" dirty="0"/>
            </a:br>
            <a:r>
              <a:rPr lang="en-GB" sz="1000" dirty="0"/>
              <a:t>Harlow: Pearson.</a:t>
            </a:r>
          </a:p>
          <a:p>
            <a:pPr marL="0" indent="0">
              <a:buNone/>
            </a:pPr>
            <a:r>
              <a:rPr lang="en-GB" sz="1000" dirty="0"/>
              <a:t>﻿﻿DEFRA (2025) UK Farming &amp; Environmental</a:t>
            </a:r>
            <a:br>
              <a:rPr lang="en-GB" sz="1000" dirty="0"/>
            </a:br>
            <a:r>
              <a:rPr lang="en-GB" sz="1000" dirty="0"/>
              <a:t>Report. London: DEFRA.</a:t>
            </a:r>
          </a:p>
          <a:p>
            <a:pPr marL="0" indent="0">
              <a:buNone/>
            </a:pPr>
            <a:r>
              <a:rPr lang="en-GB" sz="1000" dirty="0"/>
              <a:t>﻿﻿Evans, J.R. (2021) Quality and Performance</a:t>
            </a:r>
            <a:br>
              <a:rPr lang="en-GB" sz="1000" dirty="0"/>
            </a:br>
            <a:r>
              <a:rPr lang="en-GB" sz="1000" dirty="0"/>
              <a:t>Excellence. Boston: Cengage.</a:t>
            </a:r>
          </a:p>
          <a:p>
            <a:pPr marL="0" indent="0">
              <a:buNone/>
            </a:pPr>
            <a:r>
              <a:rPr lang="en-GB" sz="1000" dirty="0"/>
              <a:t>﻿﻿Oakland, J.S. (2019) Total Quality Management.</a:t>
            </a:r>
            <a:br>
              <a:rPr lang="en-GB" sz="1000" dirty="0"/>
            </a:br>
            <a:r>
              <a:rPr lang="en-GB" sz="1000" dirty="0"/>
              <a:t>Oxford: Routledge.</a:t>
            </a:r>
          </a:p>
          <a:p>
            <a:pPr marL="0" indent="0">
              <a:buNone/>
            </a:pPr>
            <a:r>
              <a:rPr lang="en-GB" sz="1000" dirty="0"/>
              <a:t>﻿﻿ONS (2024) Labour Market &amp; Hybrid Working Trends. Newport: Office for National Statistics.</a:t>
            </a:r>
          </a:p>
          <a:p>
            <a:pPr marL="0" indent="0">
              <a:buNone/>
            </a:pPr>
            <a:r>
              <a:rPr lang="en-GB" sz="1000" dirty="0"/>
              <a:t>﻿﻿</a:t>
            </a:r>
            <a:r>
              <a:rPr lang="en-GB" sz="1000" dirty="0" err="1"/>
              <a:t>Gov.uk</a:t>
            </a:r>
            <a:r>
              <a:rPr lang="en-GB" sz="1000" dirty="0"/>
              <a:t> (2025) Business Rates Guidance for Retail. London: HM Treasury.</a:t>
            </a:r>
          </a:p>
          <a:p>
            <a:pPr marL="0" indent="0">
              <a:buNone/>
            </a:pPr>
            <a:endParaRPr lang="en-US" sz="1000" dirty="0"/>
          </a:p>
        </p:txBody>
      </p:sp>
    </p:spTree>
    <p:extLst>
      <p:ext uri="{BB962C8B-B14F-4D97-AF65-F5344CB8AC3E}">
        <p14:creationId xmlns:p14="http://schemas.microsoft.com/office/powerpoint/2010/main" val="272385214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109</TotalTime>
  <Words>1441</Words>
  <Application>Microsoft Macintosh PowerPoint</Application>
  <PresentationFormat>Widescreen</PresentationFormat>
  <Paragraphs>120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Calisto MT</vt:lpstr>
      <vt:lpstr>Univers Condensed</vt:lpstr>
      <vt:lpstr>ChronicleVTI</vt:lpstr>
      <vt:lpstr>PowerPoint Presentation</vt:lpstr>
      <vt:lpstr>PowerPoint Presentation</vt:lpstr>
      <vt:lpstr>Independent artisan bakery located in a retail park in Coventry in the uk Established in 2015 by basil, an experienced baker Specializes in high quality organic cakes pastries, breads and lunch products  Serves local shoppers, retail workers, office staff , warehouse employees Experienced steady growth until the covid-19 pandemic in 2020 Currently facing declining customer footfall stagnant sales and rising operating costs  </vt:lpstr>
      <vt:lpstr>Problem facing basils bakery </vt:lpstr>
      <vt:lpstr>PowerPoint Presentation</vt:lpstr>
      <vt:lpstr>PowerPoint Presentation</vt:lpstr>
      <vt:lpstr>PowerPoint Presentation</vt:lpstr>
      <vt:lpstr>PowerPoint Presentation</vt:lpstr>
      <vt:lpstr>PowerPoint Presentation</vt:lpstr>
      <vt:lpstr>PowerPoint Presentation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Misbah Mahmood (2528248)</dc:creator>
  <cp:lastModifiedBy>Misbah Mahmood (2528248)</cp:lastModifiedBy>
  <cp:revision>3</cp:revision>
  <dcterms:created xsi:type="dcterms:W3CDTF">2026-06-14T14:10:42Z</dcterms:created>
  <dcterms:modified xsi:type="dcterms:W3CDTF">2026-06-14T16:00:07Z</dcterms:modified>
</cp:coreProperties>
</file>