
<file path=[Content_Types].xml><?xml version="1.0" encoding="utf-8"?>
<Types xmlns="http://schemas.openxmlformats.org/package/2006/content-types">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tags/tag6.xml" ContentType="application/vnd.openxmlformats-officedocument.presentationml.tags+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tags/tag8.xml" ContentType="application/vnd.openxmlformats-officedocument.presentationml.tags+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tags/tag10.xml" ContentType="application/vnd.openxmlformats-officedocument.presentationml.tags+xml"/>
  <Override PartName="/ppt/notesSlides/notesSlide14.xml" ContentType="application/vnd.openxmlformats-officedocument.presentationml.notesSlide+xml"/>
  <Override PartName="/ppt/tags/tag11.xml" ContentType="application/vnd.openxmlformats-officedocument.presentationml.tags+xml"/>
  <Override PartName="/ppt/notesSlides/notesSlide15.xml" ContentType="application/vnd.openxmlformats-officedocument.presentationml.notesSlide+xml"/>
  <Override PartName="/ppt/tags/tag12.xml" ContentType="application/vnd.openxmlformats-officedocument.presentationml.tags+xml"/>
  <Override PartName="/ppt/notesSlides/notesSlide16.xml" ContentType="application/vnd.openxmlformats-officedocument.presentationml.notesSlide+xml"/>
  <Override PartName="/ppt/tags/tag13.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4.xml" ContentType="application/vnd.openxmlformats-officedocument.presentationml.tags+xml"/>
  <Override PartName="/ppt/notesSlides/notesSlide19.xml" ContentType="application/vnd.openxmlformats-officedocument.presentationml.notesSlide+xml"/>
  <Override PartName="/ppt/tags/tag15.xml" ContentType="application/vnd.openxmlformats-officedocument.presentationml.tags+xml"/>
  <Override PartName="/ppt/notesSlides/notesSlide20.xml" ContentType="application/vnd.openxmlformats-officedocument.presentationml.notesSlide+xml"/>
  <Override PartName="/ppt/tags/tag16.xml" ContentType="application/vnd.openxmlformats-officedocument.presentationml.tags+xml"/>
  <Override PartName="/ppt/notesSlides/notesSlide21.xml" ContentType="application/vnd.openxmlformats-officedocument.presentationml.notesSlide+xml"/>
  <Override PartName="/ppt/tags/tag17.xml" ContentType="application/vnd.openxmlformats-officedocument.presentationml.tags+xml"/>
  <Override PartName="/ppt/notesSlides/notesSlide22.xml" ContentType="application/vnd.openxmlformats-officedocument.presentationml.notesSlide+xml"/>
  <Override PartName="/ppt/tags/tag18.xml" ContentType="application/vnd.openxmlformats-officedocument.presentationml.tags+xml"/>
  <Override PartName="/ppt/notesSlides/notesSlide23.xml" ContentType="application/vnd.openxmlformats-officedocument.presentationml.notesSlide+xml"/>
  <Override PartName="/ppt/tags/tag19.xml" ContentType="application/vnd.openxmlformats-officedocument.presentationml.tags+xml"/>
  <Override PartName="/ppt/notesSlides/notesSlide24.xml" ContentType="application/vnd.openxmlformats-officedocument.presentationml.notesSlide+xml"/>
  <Override PartName="/ppt/tags/tag20.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21.xml" ContentType="application/vnd.openxmlformats-officedocument.presentationml.tags+xml"/>
  <Override PartName="/ppt/notesSlides/notesSlide27.xml" ContentType="application/vnd.openxmlformats-officedocument.presentationml.notesSlide+xml"/>
  <Override PartName="/ppt/tags/tag22.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23.xml" ContentType="application/vnd.openxmlformats-officedocument.presentationml.tags+xml"/>
  <Override PartName="/ppt/notesSlides/notesSlide30.xml" ContentType="application/vnd.openxmlformats-officedocument.presentationml.notesSlide+xml"/>
  <Override PartName="/ppt/tags/tag24.xml" ContentType="application/vnd.openxmlformats-officedocument.presentationml.tags+xml"/>
  <Override PartName="/ppt/notesSlides/notesSlide31.xml" ContentType="application/vnd.openxmlformats-officedocument.presentationml.notesSlide+xml"/>
  <Override PartName="/ppt/tags/tag25.xml" ContentType="application/vnd.openxmlformats-officedocument.presentationml.tags+xml"/>
  <Override PartName="/ppt/notesSlides/notesSlide32.xml" ContentType="application/vnd.openxmlformats-officedocument.presentationml.notesSlide+xml"/>
  <Override PartName="/ppt/tags/tag26.xml" ContentType="application/vnd.openxmlformats-officedocument.presentationml.tags+xml"/>
  <Override PartName="/ppt/notesSlides/notesSlide33.xml" ContentType="application/vnd.openxmlformats-officedocument.presentationml.notesSlide+xml"/>
  <Override PartName="/ppt/tags/tag27.xml" ContentType="application/vnd.openxmlformats-officedocument.presentationml.tags+xml"/>
  <Override PartName="/ppt/notesSlides/notesSlide34.xml" ContentType="application/vnd.openxmlformats-officedocument.presentationml.notesSlide+xml"/>
  <Override PartName="/ppt/tags/tag28.xml" ContentType="application/vnd.openxmlformats-officedocument.presentationml.tags+xml"/>
  <Override PartName="/ppt/notesSlides/notesSlide35.xml" ContentType="application/vnd.openxmlformats-officedocument.presentationml.notesSlide+xml"/>
  <Override PartName="/ppt/tags/tag29.xml" ContentType="application/vnd.openxmlformats-officedocument.presentationml.tags+xml"/>
  <Override PartName="/ppt/notesSlides/notesSlide36.xml" ContentType="application/vnd.openxmlformats-officedocument.presentationml.notesSlide+xml"/>
  <Override PartName="/ppt/tags/tag30.xml" ContentType="application/vnd.openxmlformats-officedocument.presentationml.tags+xml"/>
  <Override PartName="/ppt/notesSlides/notesSlide37.xml" ContentType="application/vnd.openxmlformats-officedocument.presentationml.notesSlide+xml"/>
  <Override PartName="/ppt/tags/tag31.xml" ContentType="application/vnd.openxmlformats-officedocument.presentationml.tags+xml"/>
  <Override PartName="/ppt/notesSlides/notesSlide38.xml" ContentType="application/vnd.openxmlformats-officedocument.presentationml.notesSlide+xml"/>
  <Override PartName="/ppt/tags/tag32.xml" ContentType="application/vnd.openxmlformats-officedocument.presentationml.tags+xml"/>
  <Override PartName="/ppt/notesSlides/notesSlide39.xml" ContentType="application/vnd.openxmlformats-officedocument.presentationml.notesSlide+xml"/>
  <Override PartName="/ppt/tags/tag33.xml" ContentType="application/vnd.openxmlformats-officedocument.presentationml.tags+xml"/>
  <Override PartName="/ppt/notesSlides/notesSlide40.xml" ContentType="application/vnd.openxmlformats-officedocument.presentationml.notesSlide+xml"/>
  <Override PartName="/ppt/tags/tag34.xml" ContentType="application/vnd.openxmlformats-officedocument.presentationml.tags+xml"/>
  <Override PartName="/ppt/notesSlides/notesSlide41.xml" ContentType="application/vnd.openxmlformats-officedocument.presentationml.notesSlide+xml"/>
  <Override PartName="/ppt/tags/tag35.xml" ContentType="application/vnd.openxmlformats-officedocument.presentationml.tags+xml"/>
  <Override PartName="/ppt/notesSlides/notesSlide42.xml" ContentType="application/vnd.openxmlformats-officedocument.presentationml.notesSlide+xml"/>
  <Override PartName="/ppt/tags/tag36.xml" ContentType="application/vnd.openxmlformats-officedocument.presentationml.tags+xml"/>
  <Override PartName="/ppt/notesSlides/notesSlide43.xml" ContentType="application/vnd.openxmlformats-officedocument.presentationml.notesSlide+xml"/>
  <Override PartName="/ppt/tags/tag37.xml" ContentType="application/vnd.openxmlformats-officedocument.presentationml.tags+xml"/>
  <Override PartName="/ppt/notesSlides/notesSlide44.xml" ContentType="application/vnd.openxmlformats-officedocument.presentationml.notesSlide+xml"/>
  <Override PartName="/ppt/tags/tag38.xml" ContentType="application/vnd.openxmlformats-officedocument.presentationml.tags+xml"/>
  <Override PartName="/ppt/notesSlides/notesSlide45.xml" ContentType="application/vnd.openxmlformats-officedocument.presentationml.notesSlide+xml"/>
  <Override PartName="/ppt/tags/tag39.xml" ContentType="application/vnd.openxmlformats-officedocument.presentationml.tags+xml"/>
  <Override PartName="/ppt/notesSlides/notesSlide46.xml" ContentType="application/vnd.openxmlformats-officedocument.presentationml.notesSlide+xml"/>
  <Override PartName="/ppt/tags/tag40.xml" ContentType="application/vnd.openxmlformats-officedocument.presentationml.tags+xml"/>
  <Override PartName="/ppt/notesSlides/notesSlide47.xml" ContentType="application/vnd.openxmlformats-officedocument.presentationml.notesSlide+xml"/>
  <Override PartName="/ppt/tags/tag41.xml" ContentType="application/vnd.openxmlformats-officedocument.presentationml.tags+xml"/>
  <Override PartName="/ppt/notesSlides/notesSlide48.xml" ContentType="application/vnd.openxmlformats-officedocument.presentationml.notesSlide+xml"/>
  <Override PartName="/ppt/tags/tag42.xml" ContentType="application/vnd.openxmlformats-officedocument.presentationml.tags+xml"/>
  <Override PartName="/ppt/notesSlides/notesSlide49.xml" ContentType="application/vnd.openxmlformats-officedocument.presentationml.notesSlide+xml"/>
  <Override PartName="/ppt/tags/tag43.xml" ContentType="application/vnd.openxmlformats-officedocument.presentationml.tags+xml"/>
  <Override PartName="/ppt/notesSlides/notesSlide50.xml" ContentType="application/vnd.openxmlformats-officedocument.presentationml.notesSlide+xml"/>
  <Override PartName="/ppt/tags/tag44.xml" ContentType="application/vnd.openxmlformats-officedocument.presentationml.tags+xml"/>
  <Override PartName="/ppt/notesSlides/notesSlide51.xml" ContentType="application/vnd.openxmlformats-officedocument.presentationml.notesSlide+xml"/>
  <Override PartName="/ppt/tags/tag45.xml" ContentType="application/vnd.openxmlformats-officedocument.presentationml.tags+xml"/>
  <Override PartName="/ppt/notesSlides/notesSlide52.xml" ContentType="application/vnd.openxmlformats-officedocument.presentationml.notesSlide+xml"/>
  <Override PartName="/ppt/tags/tag46.xml" ContentType="application/vnd.openxmlformats-officedocument.presentationml.tags+xml"/>
  <Override PartName="/ppt/notesSlides/notesSlide53.xml" ContentType="application/vnd.openxmlformats-officedocument.presentationml.notesSlide+xml"/>
  <Override PartName="/ppt/tags/tag47.xml" ContentType="application/vnd.openxmlformats-officedocument.presentationml.tags+xml"/>
  <Override PartName="/ppt/notesSlides/notesSlide54.xml" ContentType="application/vnd.openxmlformats-officedocument.presentationml.notesSlide+xml"/>
  <Override PartName="/ppt/tags/tag48.xml" ContentType="application/vnd.openxmlformats-officedocument.presentationml.tags+xml"/>
  <Override PartName="/ppt/notesSlides/notesSlide55.xml" ContentType="application/vnd.openxmlformats-officedocument.presentationml.notesSlide+xml"/>
  <Override PartName="/ppt/tags/tag49.xml" ContentType="application/vnd.openxmlformats-officedocument.presentationml.tags+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68"/>
  </p:notesMasterIdLst>
  <p:sldIdLst>
    <p:sldId id="257" r:id="rId2"/>
    <p:sldId id="258" r:id="rId3"/>
    <p:sldId id="285"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6" r:id="rId30"/>
    <p:sldId id="287" r:id="rId31"/>
    <p:sldId id="288" r:id="rId32"/>
    <p:sldId id="289" r:id="rId33"/>
    <p:sldId id="293" r:id="rId34"/>
    <p:sldId id="294" r:id="rId35"/>
    <p:sldId id="295" r:id="rId36"/>
    <p:sldId id="296" r:id="rId37"/>
    <p:sldId id="297" r:id="rId38"/>
    <p:sldId id="298" r:id="rId39"/>
    <p:sldId id="299" r:id="rId40"/>
    <p:sldId id="300" r:id="rId41"/>
    <p:sldId id="301" r:id="rId42"/>
    <p:sldId id="302" r:id="rId43"/>
    <p:sldId id="290" r:id="rId44"/>
    <p:sldId id="291" r:id="rId45"/>
    <p:sldId id="292" r:id="rId46"/>
    <p:sldId id="303" r:id="rId47"/>
    <p:sldId id="304" r:id="rId48"/>
    <p:sldId id="305" r:id="rId49"/>
    <p:sldId id="306" r:id="rId50"/>
    <p:sldId id="307" r:id="rId51"/>
    <p:sldId id="308" r:id="rId52"/>
    <p:sldId id="309" r:id="rId53"/>
    <p:sldId id="310" r:id="rId54"/>
    <p:sldId id="311" r:id="rId55"/>
    <p:sldId id="312" r:id="rId56"/>
    <p:sldId id="313" r:id="rId57"/>
    <p:sldId id="329" r:id="rId58"/>
    <p:sldId id="320" r:id="rId59"/>
    <p:sldId id="321" r:id="rId60"/>
    <p:sldId id="322" r:id="rId61"/>
    <p:sldId id="323" r:id="rId62"/>
    <p:sldId id="327" r:id="rId63"/>
    <p:sldId id="328" r:id="rId64"/>
    <p:sldId id="324" r:id="rId65"/>
    <p:sldId id="325" r:id="rId66"/>
    <p:sldId id="326"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3996" autoAdjust="0"/>
  </p:normalViewPr>
  <p:slideViewPr>
    <p:cSldViewPr>
      <p:cViewPr varScale="1">
        <p:scale>
          <a:sx n="39" d="100"/>
          <a:sy n="39" d="100"/>
        </p:scale>
        <p:origin x="2286" y="3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8.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0.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1.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4.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16.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17.e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19.emf"/></Relationships>
</file>

<file path=ppt/drawings/_rels/vmlDrawing17.vml.rels><?xml version="1.0" encoding="UTF-8" standalone="yes"?>
<Relationships xmlns="http://schemas.openxmlformats.org/package/2006/relationships"><Relationship Id="rId2" Type="http://schemas.openxmlformats.org/officeDocument/2006/relationships/image" Target="../media/image24.wmf"/><Relationship Id="rId1" Type="http://schemas.openxmlformats.org/officeDocument/2006/relationships/image" Target="../media/image23.wmf"/></Relationships>
</file>

<file path=ppt/drawings/_rels/vmlDrawing18.vml.rels><?xml version="1.0" encoding="UTF-8" standalone="yes"?>
<Relationships xmlns="http://schemas.openxmlformats.org/package/2006/relationships"><Relationship Id="rId2" Type="http://schemas.openxmlformats.org/officeDocument/2006/relationships/image" Target="../media/image24.wmf"/><Relationship Id="rId1" Type="http://schemas.openxmlformats.org/officeDocument/2006/relationships/image" Target="../media/image2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C65B0E0-EA2E-4659-9A5F-C22831EEF21C}" type="datetimeFigureOut">
              <a:rPr lang="en-GB" smtClean="0"/>
              <a:t>24/06/2018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5D255A-49BD-4745-837E-11585A1BB260}" type="slidenum">
              <a:rPr lang="en-GB" smtClean="0"/>
              <a:t>‹#›</a:t>
            </a:fld>
            <a:endParaRPr lang="en-GB"/>
          </a:p>
        </p:txBody>
      </p:sp>
    </p:spTree>
    <p:extLst>
      <p:ext uri="{BB962C8B-B14F-4D97-AF65-F5344CB8AC3E}">
        <p14:creationId xmlns:p14="http://schemas.microsoft.com/office/powerpoint/2010/main" val="274467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8" Type="http://schemas.openxmlformats.org/officeDocument/2006/relationships/hyperlink" Target="http://en.wikipedia.org/wiki/Demand" TargetMode="External"/><Relationship Id="rId3" Type="http://schemas.openxmlformats.org/officeDocument/2006/relationships/hyperlink" Target="http://en.wikipedia.org/wiki/Supply_(economics)#cite_note-Melvin_2002-2" TargetMode="External"/><Relationship Id="rId7" Type="http://schemas.openxmlformats.org/officeDocument/2006/relationships/hyperlink" Target="http://en.wikipedia.org/wiki/Supply_(economics)#cite_note-5"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en.wikipedia.org/wiki/Technological_progress" TargetMode="External"/><Relationship Id="rId5" Type="http://schemas.openxmlformats.org/officeDocument/2006/relationships/hyperlink" Target="http://en.wikipedia.org/wiki/Joint_product_pricing" TargetMode="External"/><Relationship Id="rId4" Type="http://schemas.openxmlformats.org/officeDocument/2006/relationships/hyperlink" Target="http://en.wikipedia.org/wiki/Factor_of_production" TargetMode="External"/><Relationship Id="rId9" Type="http://schemas.openxmlformats.org/officeDocument/2006/relationships/hyperlink" Target="http://en.wikipedia.org/wiki/Supply_(economics)#cite_note-7"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p:spPr>
        <p:txBody>
          <a:bodyPr/>
          <a:lstStyle/>
          <a:p>
            <a:endParaRPr lang="en-GB" altLang="en-US" dirty="0" smtClean="0"/>
          </a:p>
        </p:txBody>
      </p:sp>
      <p:sp>
        <p:nvSpPr>
          <p:cNvPr id="100356" name="Slide Number Placeholder 3"/>
          <p:cNvSpPr>
            <a:spLocks noGrp="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FAA86484-6435-4232-9F9C-7BD1734D9A02}" type="slidenum">
              <a:rPr lang="en-GB" altLang="en-US" sz="1200" b="0">
                <a:solidFill>
                  <a:srgbClr val="000000"/>
                </a:solidFill>
              </a:rPr>
              <a:pPr/>
              <a:t>1</a:t>
            </a:fld>
            <a:endParaRPr lang="en-GB" altLang="en-US" sz="1200" b="0">
              <a:solidFill>
                <a:srgbClr val="000000"/>
              </a:solidFill>
            </a:endParaRPr>
          </a:p>
        </p:txBody>
      </p:sp>
    </p:spTree>
    <p:extLst>
      <p:ext uri="{BB962C8B-B14F-4D97-AF65-F5344CB8AC3E}">
        <p14:creationId xmlns:p14="http://schemas.microsoft.com/office/powerpoint/2010/main" val="1512457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p:spPr>
        <p:txBody>
          <a:bodyPr/>
          <a:lstStyle/>
          <a:p>
            <a:endParaRPr lang="en-GB" altLang="en-US" dirty="0" smtClean="0"/>
          </a:p>
        </p:txBody>
      </p:sp>
      <p:sp>
        <p:nvSpPr>
          <p:cNvPr id="100356" name="Slide Number Placeholder 3"/>
          <p:cNvSpPr>
            <a:spLocks noGrp="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FAA86484-6435-4232-9F9C-7BD1734D9A02}" type="slidenum">
              <a:rPr lang="en-GB" altLang="en-US" sz="1200" b="0">
                <a:solidFill>
                  <a:srgbClr val="000000"/>
                </a:solidFill>
              </a:rPr>
              <a:pPr/>
              <a:t>2</a:t>
            </a:fld>
            <a:endParaRPr lang="en-GB" altLang="en-US" sz="1200" b="0">
              <a:solidFill>
                <a:srgbClr val="000000"/>
              </a:solidFill>
            </a:endParaRPr>
          </a:p>
        </p:txBody>
      </p:sp>
    </p:spTree>
    <p:extLst>
      <p:ext uri="{BB962C8B-B14F-4D97-AF65-F5344CB8AC3E}">
        <p14:creationId xmlns:p14="http://schemas.microsoft.com/office/powerpoint/2010/main" val="1455466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F8CD4FEA-191D-4F01-B7D2-52909E81D39F}" type="slidenum">
              <a:rPr lang="en-GB" altLang="en-US" sz="1200" b="0">
                <a:solidFill>
                  <a:prstClr val="black"/>
                </a:solidFill>
              </a:rPr>
              <a:pPr/>
              <a:t>3</a:t>
            </a:fld>
            <a:endParaRPr lang="en-GB" altLang="en-US" sz="1200" b="0">
              <a:solidFill>
                <a:prstClr val="black"/>
              </a:solidFill>
            </a:endParaRPr>
          </a:p>
        </p:txBody>
      </p:sp>
      <p:sp>
        <p:nvSpPr>
          <p:cNvPr id="8195" name="Rectangle 2"/>
          <p:cNvSpPr>
            <a:spLocks noGrp="1" noRot="1" noChangeAspect="1" noChangeArrowheads="1" noTextEdit="1"/>
          </p:cNvSpPr>
          <p:nvPr>
            <p:ph type="sldImg"/>
          </p:nvPr>
        </p:nvSpPr>
        <p:spPr>
          <a:xfrm>
            <a:off x="1152525" y="692150"/>
            <a:ext cx="4554538" cy="3416300"/>
          </a:xfrm>
          <a:ln/>
        </p:spPr>
      </p:sp>
      <p:sp>
        <p:nvSpPr>
          <p:cNvPr id="8196" name="Rectangle 3"/>
          <p:cNvSpPr>
            <a:spLocks noGrp="1" noChangeArrowheads="1"/>
          </p:cNvSpPr>
          <p:nvPr>
            <p:ph type="body" idx="1"/>
          </p:nvPr>
        </p:nvSpPr>
        <p:spPr>
          <a:xfrm>
            <a:off x="914400" y="4344032"/>
            <a:ext cx="5029200" cy="4113834"/>
          </a:xfrm>
          <a:noFill/>
        </p:spPr>
        <p:txBody>
          <a:bodyPr/>
          <a:lstStyle/>
          <a:p>
            <a:pPr algn="ctr">
              <a:spcBef>
                <a:spcPct val="0"/>
              </a:spcBef>
            </a:pPr>
            <a:endParaRPr lang="en-US" altLang="en-US" sz="2000" smtClean="0">
              <a:latin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5DF4E204-A73F-4DE0-A95C-C3B40608F0F0}" type="slidenum">
              <a:rPr lang="en-GB" altLang="en-US" sz="1200" b="0">
                <a:solidFill>
                  <a:prstClr val="black"/>
                </a:solidFill>
              </a:rPr>
              <a:pPr/>
              <a:t>4</a:t>
            </a:fld>
            <a:endParaRPr lang="en-GB" altLang="en-US" sz="1200" b="0">
              <a:solidFill>
                <a:prstClr val="black"/>
              </a:solidFill>
            </a:endParaRPr>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p:spPr>
        <p:txBody>
          <a:bodyPr/>
          <a:lstStyle/>
          <a:p>
            <a:pPr>
              <a:lnSpc>
                <a:spcPct val="115000"/>
              </a:lnSpc>
              <a:spcAft>
                <a:spcPts val="1000"/>
              </a:spcAft>
            </a:pPr>
            <a:r>
              <a:rPr lang="en-GB" altLang="en-US" smtClean="0">
                <a:latin typeface="Calibri" pitchFamily="34" charset="0"/>
                <a:ea typeface="Calibri" pitchFamily="34" charset="0"/>
                <a:cs typeface="Times New Roman" pitchFamily="18" charset="0"/>
              </a:rPr>
              <a:t>The working of competitive markets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BUSINESS IN A COMPETITIVE MARKET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If a firm wants to increase its profits, should it raise its prices, or should it lower them? Should it increase its output, or should it reduce it? Should it modify its product, or should it keep the product unchanged? The answer to these and many other questions is that it depends on the market in which the firm operates. If the market is buoyant, it may well be a good idea for the firm to increase its output in anticipation of greater sales. It may also be a good idea to raise the price of its product in the belief that consumers will be willing to pay more. If, however, the market is declining, the firm may well decide to reduce output, or cut prices, or diversify across into an alternative product.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The firm is thus greatly affected by its market environment, an environment that is often outside the firm's control and subject to frequent changes. For many firms, prices are determined not by them, but by the market. Even where they do have some influence over prices, the influence is only slight. They may be able to put prices up a small amount, but if they raise them too much, they will find that they lose sales to their rivals.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The market dominates a firm's activities. The more competitive the market, the greater this domination becomes. In the extreme case, the firm may have no power at all to change its price: it is what we call a price taker. It has to accept the market price as given. If the firm attempts to raise the price above the market price, it will simply be unable to sell its product: it will lose all its sales to its competitors. Take the case of farmers selling wheat. They have to accept the price as dictated by the market. If individually they try to sell above the market price, no one will buy.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In competitive markets, consumers too are price takers. When we go into shops with the checkout operator over the price of a can of beans or a tub of margarine. </a:t>
            </a:r>
          </a:p>
          <a:p>
            <a:pPr>
              <a:lnSpc>
                <a:spcPct val="115000"/>
              </a:lnSpc>
              <a:spcAft>
                <a:spcPts val="1000"/>
              </a:spcAft>
            </a:pPr>
            <a:r>
              <a:rPr lang="en-GB" altLang="en-US" smtClean="0">
                <a:latin typeface="Calibri" pitchFamily="34" charset="0"/>
                <a:ea typeface="Calibri" pitchFamily="34" charset="0"/>
                <a:cs typeface="Times New Roman" pitchFamily="18" charset="0"/>
              </a:rPr>
              <a:t>So how does a competitive market work? For simplicity we will examine the case of a perfectly competitive market. This is where both producers and consumers are too numer-ous to have any control over prices whatsoever: a situation where everyone is a price taker. Clearly, in other markets, firms will have some discretion over the prices they charge. For example, a manufacturing company such as Ford will have some discretion over the prices it charges for its Fiestas or Mondeos. In such cases the firm has some `market power'. (We will examine different degrees of market power in Chapters 11 and 12.)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The price mechanism</a:t>
            </a:r>
            <a:r>
              <a:rPr lang="en-GB" altLang="en-US" smtClean="0">
                <a:latin typeface="Calibri" pitchFamily="34" charset="0"/>
                <a:ea typeface="Calibri" pitchFamily="34" charset="0"/>
                <a:cs typeface="Times New Roman" pitchFamily="18" charset="0"/>
              </a:rPr>
              <a:t>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In a free market individuals are free to make their own economic decisions. Consumers are free to decide what to buy with their incomes: free to make demand decisions. Firms are free to choose what to sell and what production methods to use: free to make supply decisions. The resulting demand and supply decisions of consumers and firms are transmitted to each other through their effect on prices: through the price mechanism.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The price mechanism works as follows. Prices respond to shortages and surpluses. Shortages cause prices to rise. Surpluses cause prices to fall. </a:t>
            </a:r>
          </a:p>
          <a:p>
            <a:pPr>
              <a:lnSpc>
                <a:spcPct val="115000"/>
              </a:lnSpc>
              <a:spcAft>
                <a:spcPts val="1000"/>
              </a:spcAft>
            </a:pPr>
            <a:r>
              <a:rPr lang="en-GB" altLang="en-US" smtClean="0">
                <a:latin typeface="Calibri" pitchFamily="34" charset="0"/>
                <a:ea typeface="Calibri" pitchFamily="34" charset="0"/>
                <a:cs typeface="Times New Roman" pitchFamily="18" charset="0"/>
              </a:rPr>
              <a:t>If consumers decide they want more of a good (or if producers decide to cut back supply), demand will exceed supply. The resulting shortage will cause the price of the good to rise. This will act as an incentive to producers to supply more, since production will now be more profitable. At the same time, it will discourage consumers from buying so much. The price will continue rising until the shortage has thereby been eliminated.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If, on the other hand, consumers decide they want less of a good (or if producers decide to produce more), supply will exceed demand. The resulting surplus will cause the price of the good to fall. This will act as a disincentive to producers, who will supply less, since production will now be less profitable. It will encourage consumers to buy more. </a:t>
            </a:r>
          </a:p>
          <a:p>
            <a:pPr>
              <a:lnSpc>
                <a:spcPct val="115000"/>
              </a:lnSpc>
              <a:spcAft>
                <a:spcPts val="1000"/>
              </a:spcAft>
            </a:pPr>
            <a:r>
              <a:rPr lang="en-GB" altLang="en-US" smtClean="0">
                <a:latin typeface="Calibri" pitchFamily="34" charset="0"/>
                <a:ea typeface="Calibri" pitchFamily="34" charset="0"/>
                <a:cs typeface="Times New Roman" pitchFamily="18" charset="0"/>
              </a:rPr>
              <a:t>The price will continue falling until the surplus has thereby been eliminated.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This price, where demand equals supply, is called the equilibrium price. By equilibrium we mean a point of balance or a point of rest: in other words, a point towards which there is a tendency to move.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The same analysis can be applied to labour markets (and those for other factors of production), except that here the demand and supply roles are reversed. Firms are the demanders of labour. Households are the suppliers. If the demand for a particular type of labour exceeded its supply, the resulting shortage would drive up the wage rate (i.e. the price of labour), thus reducing firms' demand for that type of labour and encouraging more workers to take up that type of job. Wages would continue rising until demand equalled supply: until the shortage was eliminated.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Likewise if there were a surplus of a particular type of labour, the wage would fall until demand equalled supply. As with price, the wage rate where the demand for labour equals the supply is known as the equilibrium wage rate. The response of demand and supply to changes in price illustrates a very important feature of how economies work.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The effect of changes in demand and supply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How will the price mechanism respond to changes in consumer demand or producer supply? After all, the pattern of consumer demand changes over time. For example, people may decide they want more downloadable music and fewer CDs. Likewise the pattern of supply also changes. For example, changes in technology may allow the mass pro-Suction of microchips at lower cost, while the production of hand-built furniture becomes relatively expensive. In all cases of changes in demand and supply, the result-ing changes in price act as both signals and incentives.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A change in demand</a:t>
            </a:r>
            <a:r>
              <a:rPr lang="en-GB" altLang="en-US" smtClean="0">
                <a:latin typeface="Calibri" pitchFamily="34" charset="0"/>
                <a:ea typeface="Calibri" pitchFamily="34" charset="0"/>
                <a:cs typeface="Times New Roman" pitchFamily="18" charset="0"/>
              </a:rPr>
              <a:t>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A rise in demand is signalled by a rise in price. This then acts as an incentive for firms to produce more of the good: the quantity supplied rises. Firms divert resources from goods with lower prices relative to costs (and hence lower profits) to those goods that are more profitable. A fall in demand is signalled by a fall in price. This then acts as an incentive for firms to produce less: such goods are now less profitable to produce.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A change in supply</a:t>
            </a:r>
            <a:r>
              <a:rPr lang="en-GB" altLang="en-US" smtClean="0">
                <a:latin typeface="Calibri" pitchFamily="34" charset="0"/>
                <a:ea typeface="Calibri" pitchFamily="34" charset="0"/>
                <a:cs typeface="Times New Roman" pitchFamily="18" charset="0"/>
              </a:rPr>
              <a:t>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A rise in supply is signalled by a fall in price. This then acts as an incentive for consumers to buy more: the quantity demanded rises. A fall in supply is signalled by a rise in price. This then acts as an incentive for consumers to buy less: the quantity demanded falls.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Definitions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Price taker A person or firm with no power to be able to influence the market price. </a:t>
            </a:r>
          </a:p>
          <a:p>
            <a:pPr>
              <a:lnSpc>
                <a:spcPct val="115000"/>
              </a:lnSpc>
              <a:spcAft>
                <a:spcPts val="1000"/>
              </a:spcAft>
            </a:pPr>
            <a:r>
              <a:rPr lang="en-GB" altLang="en-US" smtClean="0">
                <a:latin typeface="Calibri" pitchFamily="34" charset="0"/>
                <a:ea typeface="Calibri" pitchFamily="34" charset="0"/>
                <a:cs typeface="Times New Roman" pitchFamily="18" charset="0"/>
              </a:rPr>
              <a:t>Perfectly competitive market (preliminary definition) A market in which all producers and consumers of the product are price takers. There are other features of a perfectly competitive market; these are examined in Chapter 11. </a:t>
            </a:r>
          </a:p>
          <a:p>
            <a:pPr>
              <a:lnSpc>
                <a:spcPct val="115000"/>
              </a:lnSpc>
              <a:spcAft>
                <a:spcPts val="1000"/>
              </a:spcAft>
            </a:pPr>
            <a:r>
              <a:rPr lang="en-GB" altLang="en-US" smtClean="0">
                <a:latin typeface="Calibri" pitchFamily="34" charset="0"/>
                <a:ea typeface="Calibri" pitchFamily="34" charset="0"/>
                <a:cs typeface="Times New Roman" pitchFamily="18" charset="0"/>
              </a:rPr>
              <a:t>Free market one in which there is an absence of government intervention. Individual producers and consumers are free to make their own economic decisions. </a:t>
            </a:r>
          </a:p>
          <a:p>
            <a:pPr>
              <a:lnSpc>
                <a:spcPct val="115000"/>
              </a:lnSpc>
              <a:spcAft>
                <a:spcPts val="1000"/>
              </a:spcAft>
            </a:pPr>
            <a:r>
              <a:rPr lang="en-GB" altLang="en-US" smtClean="0">
                <a:latin typeface="Calibri" pitchFamily="34" charset="0"/>
                <a:ea typeface="Calibri" pitchFamily="34" charset="0"/>
                <a:cs typeface="Times New Roman" pitchFamily="18" charset="0"/>
              </a:rPr>
              <a:t>The price mechanism The system in a market economy whereby changes in price in response to changes in demand and supply have the effect of making demand equal to supply. </a:t>
            </a:r>
          </a:p>
          <a:p>
            <a:pPr>
              <a:lnSpc>
                <a:spcPct val="115000"/>
              </a:lnSpc>
              <a:spcAft>
                <a:spcPts val="1000"/>
              </a:spcAft>
            </a:pPr>
            <a:r>
              <a:rPr lang="en-GB" altLang="en-US" smtClean="0">
                <a:latin typeface="Calibri" pitchFamily="34" charset="0"/>
                <a:ea typeface="Calibri" pitchFamily="34" charset="0"/>
                <a:cs typeface="Times New Roman" pitchFamily="18" charset="0"/>
              </a:rPr>
              <a:t>Equilibrium price The price where the quantity demanded equals the quantity supplied: the price where there is no shortage or surplus. </a:t>
            </a:r>
          </a:p>
          <a:p>
            <a:pPr>
              <a:lnSpc>
                <a:spcPct val="115000"/>
              </a:lnSpc>
              <a:spcAft>
                <a:spcPts val="1000"/>
              </a:spcAft>
            </a:pPr>
            <a:r>
              <a:rPr lang="en-GB" altLang="en-US" smtClean="0">
                <a:latin typeface="Calibri" pitchFamily="34" charset="0"/>
                <a:ea typeface="Calibri" pitchFamily="34" charset="0"/>
                <a:cs typeface="Times New Roman" pitchFamily="18" charset="0"/>
              </a:rPr>
              <a:t>Equilibrium A position of balance. A position from which there is no inherent tendency to move away from current prices and quantities.</a:t>
            </a:r>
          </a:p>
          <a:p>
            <a:pPr>
              <a:lnSpc>
                <a:spcPct val="115000"/>
              </a:lnSpc>
              <a:spcAft>
                <a:spcPts val="1000"/>
              </a:spcAft>
            </a:pPr>
            <a:r>
              <a:rPr lang="en-GB" altLang="en-US" smtClean="0">
                <a:latin typeface="Calibri" pitchFamily="34" charset="0"/>
                <a:ea typeface="Calibri" pitchFamily="34" charset="0"/>
                <a:cs typeface="Times New Roman" pitchFamily="18" charset="0"/>
              </a:rPr>
              <a:t> shops we have no control over prices. We have to accept the price as given. For example, when you get to the supermarket checkout, you cannot start haggling </a:t>
            </a:r>
          </a:p>
          <a:p>
            <a:endParaRPr lang="en-US" altLang="en-US" smtClean="0">
              <a:ea typeface="Calibri" pitchFamily="34" charset="0"/>
              <a:cs typeface="Times New Roman"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DCD82206-E328-4DA4-B8D0-03E5C6B32E57}" type="slidenum">
              <a:rPr lang="en-GB" altLang="en-US" sz="1200" b="0">
                <a:solidFill>
                  <a:prstClr val="black"/>
                </a:solidFill>
              </a:rPr>
              <a:pPr/>
              <a:t>5</a:t>
            </a:fld>
            <a:endParaRPr lang="en-GB" altLang="en-US" sz="1200" b="0">
              <a:solidFill>
                <a:prstClr val="black"/>
              </a:solidFill>
            </a:endParaRPr>
          </a:p>
        </p:txBody>
      </p:sp>
      <p:sp>
        <p:nvSpPr>
          <p:cNvPr id="1331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p:txBody>
          <a:bodyPr/>
          <a:lstStyle/>
          <a:p>
            <a:pPr>
              <a:lnSpc>
                <a:spcPct val="115000"/>
              </a:lnSpc>
              <a:spcAft>
                <a:spcPts val="1000"/>
              </a:spcAft>
              <a:defRPr/>
            </a:pPr>
            <a:r>
              <a:rPr lang="en-GB" b="1" dirty="0" smtClean="0">
                <a:latin typeface="Calibri"/>
                <a:ea typeface="Calibri"/>
                <a:cs typeface="Times New Roman"/>
              </a:rPr>
              <a:t>The interdependence of markets</a:t>
            </a:r>
            <a:r>
              <a:rPr lang="en-GB" dirty="0" smtClean="0">
                <a:latin typeface="Calibri"/>
                <a:ea typeface="Calibri"/>
                <a:cs typeface="Times New Roman"/>
              </a:rPr>
              <a:t> </a:t>
            </a:r>
            <a:br>
              <a:rPr lang="en-GB" dirty="0" smtClean="0">
                <a:latin typeface="Calibri"/>
                <a:ea typeface="Calibri"/>
                <a:cs typeface="Times New Roman"/>
              </a:rPr>
            </a:br>
            <a:r>
              <a:rPr lang="en-GB" b="1" dirty="0" smtClean="0">
                <a:latin typeface="Calibri"/>
                <a:ea typeface="Calibri"/>
                <a:cs typeface="Times New Roman"/>
              </a:rPr>
              <a:t>The interdependence of goods and factor markets</a:t>
            </a:r>
            <a:r>
              <a:rPr lang="en-GB" dirty="0" smtClean="0">
                <a:latin typeface="Calibri"/>
                <a:ea typeface="Calibri"/>
                <a:cs typeface="Times New Roman"/>
              </a:rPr>
              <a:t> </a:t>
            </a:r>
            <a:br>
              <a:rPr lang="en-GB" dirty="0" smtClean="0">
                <a:latin typeface="Calibri"/>
                <a:ea typeface="Calibri"/>
                <a:cs typeface="Times New Roman"/>
              </a:rPr>
            </a:br>
            <a:r>
              <a:rPr lang="en-GB" dirty="0" smtClean="0">
                <a:latin typeface="Calibri"/>
                <a:ea typeface="Calibri"/>
                <a:cs typeface="Times New Roman"/>
              </a:rPr>
              <a:t>A rise in demand for a good will raise its price and profit-ability. Firms will respond by supplying more. But to do this they will require more inputs. Thus the demand for the inputs will rise, which, in turn, will raise the price of the inputs. The suppliers of inputs will respond to this incentive by supplying more. This can be summarised as follows: </a:t>
            </a:r>
          </a:p>
          <a:p>
            <a:pPr>
              <a:lnSpc>
                <a:spcPct val="115000"/>
              </a:lnSpc>
              <a:spcAft>
                <a:spcPts val="1000"/>
              </a:spcAft>
              <a:defRPr/>
            </a:pPr>
            <a:r>
              <a:rPr lang="en-GB" b="1" dirty="0" smtClean="0">
                <a:latin typeface="Calibri"/>
                <a:ea typeface="Calibri"/>
                <a:cs typeface="Times New Roman"/>
              </a:rPr>
              <a:t>Goods market </a:t>
            </a:r>
            <a:endParaRPr lang="en-GB" dirty="0" smtClean="0">
              <a:latin typeface="Calibri"/>
              <a:ea typeface="Calibri"/>
              <a:cs typeface="Times New Roman"/>
            </a:endParaRPr>
          </a:p>
          <a:p>
            <a:pPr marL="342900" indent="-342900">
              <a:lnSpc>
                <a:spcPct val="115000"/>
              </a:lnSpc>
              <a:spcAft>
                <a:spcPts val="1000"/>
              </a:spcAft>
              <a:buFont typeface="Symbol"/>
              <a:buChar char=""/>
              <a:defRPr/>
            </a:pPr>
            <a:r>
              <a:rPr lang="en-GB" dirty="0" smtClean="0">
                <a:latin typeface="Calibri"/>
                <a:ea typeface="Calibri"/>
                <a:cs typeface="Times New Roman"/>
              </a:rPr>
              <a:t>Demand for the good rises. </a:t>
            </a:r>
          </a:p>
          <a:p>
            <a:pPr marL="342900" indent="-342900">
              <a:lnSpc>
                <a:spcPct val="115000"/>
              </a:lnSpc>
              <a:spcAft>
                <a:spcPts val="1000"/>
              </a:spcAft>
              <a:buFont typeface="Symbol"/>
              <a:buChar char=""/>
              <a:defRPr/>
            </a:pPr>
            <a:r>
              <a:rPr lang="en-GB" dirty="0" smtClean="0">
                <a:latin typeface="Calibri"/>
                <a:ea typeface="Calibri"/>
                <a:cs typeface="Times New Roman"/>
              </a:rPr>
              <a:t>This creates a shortage. </a:t>
            </a:r>
          </a:p>
          <a:p>
            <a:pPr marL="342900" indent="-342900">
              <a:lnSpc>
                <a:spcPct val="115000"/>
              </a:lnSpc>
              <a:spcAft>
                <a:spcPts val="1000"/>
              </a:spcAft>
              <a:buFont typeface="Symbol"/>
              <a:buChar char=""/>
              <a:defRPr/>
            </a:pPr>
            <a:r>
              <a:rPr lang="en-GB" dirty="0" smtClean="0">
                <a:latin typeface="Calibri"/>
                <a:ea typeface="Calibri"/>
                <a:cs typeface="Times New Roman"/>
              </a:rPr>
              <a:t>This causes the price of the good to rise. </a:t>
            </a:r>
          </a:p>
          <a:p>
            <a:pPr marL="342900" indent="-342900">
              <a:lnSpc>
                <a:spcPct val="115000"/>
              </a:lnSpc>
              <a:spcAft>
                <a:spcPts val="1000"/>
              </a:spcAft>
              <a:buFont typeface="Symbol"/>
              <a:buChar char=""/>
              <a:defRPr/>
            </a:pPr>
            <a:r>
              <a:rPr lang="en-GB" dirty="0" smtClean="0">
                <a:latin typeface="Calibri"/>
                <a:ea typeface="Calibri"/>
                <a:cs typeface="Times New Roman"/>
              </a:rPr>
              <a:t>This eliminates the shortage by choking off some of the demand and encouraging firms to produce more. </a:t>
            </a:r>
          </a:p>
          <a:p>
            <a:pPr>
              <a:lnSpc>
                <a:spcPct val="115000"/>
              </a:lnSpc>
              <a:spcAft>
                <a:spcPts val="1000"/>
              </a:spcAft>
              <a:defRPr/>
            </a:pPr>
            <a:r>
              <a:rPr lang="en-GB" b="1" dirty="0" smtClean="0">
                <a:latin typeface="Calibri"/>
                <a:ea typeface="Calibri"/>
                <a:cs typeface="Times New Roman"/>
              </a:rPr>
              <a:t>Factor market </a:t>
            </a:r>
          </a:p>
          <a:p>
            <a:pPr marL="342900" indent="-342900">
              <a:lnSpc>
                <a:spcPct val="115000"/>
              </a:lnSpc>
              <a:spcAft>
                <a:spcPts val="1000"/>
              </a:spcAft>
              <a:buFont typeface="Symbol"/>
              <a:buChar char=""/>
              <a:defRPr/>
            </a:pPr>
            <a:r>
              <a:rPr lang="en-GB" dirty="0" smtClean="0">
                <a:latin typeface="Calibri"/>
                <a:ea typeface="Calibri"/>
                <a:cs typeface="Times New Roman"/>
              </a:rPr>
              <a:t>The increased supply of the good causes an increase in the demand for factors of production (i.e. inputs) used in making it. </a:t>
            </a:r>
          </a:p>
          <a:p>
            <a:pPr marL="342900" indent="-342900">
              <a:lnSpc>
                <a:spcPct val="115000"/>
              </a:lnSpc>
              <a:spcAft>
                <a:spcPts val="1000"/>
              </a:spcAft>
              <a:buFont typeface="Symbol"/>
              <a:buChar char=""/>
              <a:defRPr/>
            </a:pPr>
            <a:r>
              <a:rPr lang="en-GB" dirty="0" smtClean="0">
                <a:latin typeface="Calibri"/>
                <a:ea typeface="Calibri"/>
                <a:cs typeface="Times New Roman"/>
              </a:rPr>
              <a:t>This causes a shortage of those inputs. </a:t>
            </a:r>
          </a:p>
          <a:p>
            <a:pPr marL="342900" indent="-342900">
              <a:lnSpc>
                <a:spcPct val="115000"/>
              </a:lnSpc>
              <a:spcAft>
                <a:spcPts val="1000"/>
              </a:spcAft>
              <a:buFont typeface="Symbol"/>
              <a:buChar char=""/>
              <a:defRPr/>
            </a:pPr>
            <a:r>
              <a:rPr lang="en-GB" dirty="0" smtClean="0">
                <a:latin typeface="Calibri"/>
                <a:ea typeface="Calibri"/>
                <a:cs typeface="Times New Roman"/>
              </a:rPr>
              <a:t>This causes their prices to rise. </a:t>
            </a:r>
          </a:p>
          <a:p>
            <a:pPr marL="342900" indent="-342900">
              <a:lnSpc>
                <a:spcPct val="115000"/>
              </a:lnSpc>
              <a:spcAft>
                <a:spcPts val="1000"/>
              </a:spcAft>
              <a:buFont typeface="Symbol"/>
              <a:buChar char=""/>
              <a:defRPr/>
            </a:pPr>
            <a:r>
              <a:rPr lang="en-GB" dirty="0" smtClean="0">
                <a:latin typeface="Calibri"/>
                <a:ea typeface="Calibri"/>
                <a:cs typeface="Times New Roman"/>
              </a:rPr>
              <a:t>This eliminates their shortage by choking off some of the demand and encouraging the suppliers of inputs to supply more. </a:t>
            </a:r>
          </a:p>
          <a:p>
            <a:pPr>
              <a:lnSpc>
                <a:spcPct val="115000"/>
              </a:lnSpc>
              <a:spcAft>
                <a:spcPts val="1000"/>
              </a:spcAft>
              <a:defRPr/>
            </a:pPr>
            <a:r>
              <a:rPr lang="en-GB" dirty="0" smtClean="0">
                <a:latin typeface="Calibri"/>
                <a:ea typeface="Calibri"/>
                <a:cs typeface="Times New Roman"/>
              </a:rPr>
              <a:t>Goods markets thus affect factor markets. Figure 4.1 next slide summarises this sequence of events. (It is common in economics to summarise an argument like this by using symbols.)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Interdependence exists in the other direction too: factor markets affect goods markets. For example, the discovery of raw materials will lower their price. This will lower the costs of production of firms using these raw materials and increase the supply of the finished goods. The resulting surplus will lower the price of the good, which, in turn, will encourage consumers to buy more.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The interdependence of different goods markets</a:t>
            </a:r>
            <a:r>
              <a:rPr lang="en-GB" dirty="0" smtClean="0">
                <a:latin typeface="Calibri"/>
                <a:ea typeface="Calibri"/>
                <a:cs typeface="Times New Roman"/>
              </a:rPr>
              <a:t> </a:t>
            </a:r>
            <a:br>
              <a:rPr lang="en-GB" dirty="0" smtClean="0">
                <a:latin typeface="Calibri"/>
                <a:ea typeface="Calibri"/>
                <a:cs typeface="Times New Roman"/>
              </a:rPr>
            </a:br>
            <a:r>
              <a:rPr lang="en-GB" dirty="0" smtClean="0">
                <a:latin typeface="Calibri"/>
                <a:ea typeface="Calibri"/>
                <a:cs typeface="Times New Roman"/>
              </a:rPr>
              <a:t>A rise in the price of one good will encourage consumers to buy alternatives. This will drive up the price of alternatives. This in turn will encourage producers to supply more of the alternatives. Let us now turn to examine each side of the market -demand and supply - in more detail.</a:t>
            </a:r>
          </a:p>
          <a:p>
            <a:pPr>
              <a:defRPr/>
            </a:pPr>
            <a:endParaRPr lang="en-US" altLang="en-US"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C5438AE5-8855-41D3-BD4A-EC5A7AB07309}" type="slidenum">
              <a:rPr lang="en-GB" altLang="en-US" sz="1200" b="0">
                <a:solidFill>
                  <a:prstClr val="black"/>
                </a:solidFill>
              </a:rPr>
              <a:pPr/>
              <a:t>6</a:t>
            </a:fld>
            <a:endParaRPr lang="en-GB" altLang="en-US" sz="1200" b="0">
              <a:solidFill>
                <a:prstClr val="black"/>
              </a:solidFill>
            </a:endParaRPr>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p:spPr>
        <p:txBody>
          <a:bodyPr/>
          <a:lstStyle/>
          <a:p>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91AE29F4-7272-46D6-ADCA-5D889CF50FA2}" type="slidenum">
              <a:rPr lang="en-GB" altLang="en-US" sz="1200" b="0">
                <a:solidFill>
                  <a:prstClr val="black"/>
                </a:solidFill>
              </a:rPr>
              <a:pPr/>
              <a:t>7</a:t>
            </a:fld>
            <a:endParaRPr lang="en-GB" altLang="en-US" sz="1200" b="0">
              <a:solidFill>
                <a:prstClr val="black"/>
              </a:solidFill>
            </a:endParaRPr>
          </a:p>
        </p:txBody>
      </p:sp>
      <p:sp>
        <p:nvSpPr>
          <p:cNvPr id="17411" name="Rectangle 2"/>
          <p:cNvSpPr>
            <a:spLocks noChangeArrowheads="1"/>
          </p:cNvSpPr>
          <p:nvPr/>
        </p:nvSpPr>
        <p:spPr bwMode="auto">
          <a:xfrm>
            <a:off x="388620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17412" name="Rectangle 3"/>
          <p:cNvSpPr>
            <a:spLocks noChangeArrowheads="1"/>
          </p:cNvSpPr>
          <p:nvPr/>
        </p:nvSpPr>
        <p:spPr bwMode="auto">
          <a:xfrm>
            <a:off x="388620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algn="r" eaLnBrk="0" fontAlgn="base" hangingPunct="0">
              <a:spcBef>
                <a:spcPct val="0"/>
              </a:spcBef>
              <a:spcAft>
                <a:spcPct val="0"/>
              </a:spcAft>
            </a:pPr>
            <a:r>
              <a:rPr lang="en-GB" altLang="en-US" sz="1000" b="0" i="1">
                <a:solidFill>
                  <a:prstClr val="black"/>
                </a:solidFill>
              </a:rPr>
              <a:t>2</a:t>
            </a:r>
          </a:p>
        </p:txBody>
      </p:sp>
      <p:sp>
        <p:nvSpPr>
          <p:cNvPr id="17413" name="Rectangle 4"/>
          <p:cNvSpPr>
            <a:spLocks noChangeArrowheads="1"/>
          </p:cNvSpPr>
          <p:nvPr/>
        </p:nvSpPr>
        <p:spPr bwMode="auto">
          <a:xfrm>
            <a:off x="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17414" name="Rectangle 5"/>
          <p:cNvSpPr>
            <a:spLocks noChangeArrowheads="1"/>
          </p:cNvSpPr>
          <p:nvPr/>
        </p:nvSpPr>
        <p:spPr bwMode="auto">
          <a:xfrm>
            <a:off x="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63495" name="Rectangle 6"/>
          <p:cNvSpPr>
            <a:spLocks noGrp="1" noChangeArrowheads="1"/>
          </p:cNvSpPr>
          <p:nvPr>
            <p:ph type="body" idx="1"/>
          </p:nvPr>
        </p:nvSpPr>
        <p:spPr>
          <a:xfrm>
            <a:off x="914400" y="4344032"/>
            <a:ext cx="5029200" cy="4113834"/>
          </a:xfrm>
        </p:spPr>
        <p:txBody>
          <a:bodyPr lIns="92075" tIns="46038" rIns="92075" bIns="46038"/>
          <a:lstStyle/>
          <a:p>
            <a:pPr>
              <a:lnSpc>
                <a:spcPct val="115000"/>
              </a:lnSpc>
              <a:spcAft>
                <a:spcPts val="1000"/>
              </a:spcAft>
              <a:defRPr/>
            </a:pPr>
            <a:r>
              <a:rPr lang="en-GB" b="1" dirty="0" smtClean="0">
                <a:latin typeface="Calibri"/>
                <a:ea typeface="Calibri"/>
                <a:cs typeface="Times New Roman"/>
              </a:rPr>
              <a:t>DEMAND </a:t>
            </a: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The relationship between demand and price </a:t>
            </a: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 headlines announce, 'Major crop failures in Brazil and East Africa: coffee prices soar.' Shortly afterwards you find that coffee prices have doubled in the shops. What do you do? Presumably you will cut back on the amount of coffee you drink. Perhaps you will reduce it from, say, six cups per day to two. Perhaps you will give up drinking coffee altogether. This is simply an illustration of the general relationship between price and consumption: when the price of a good rises, the quantity demanded will fall. This relationship is known as the law of demand. There are two reasons for this law: </a:t>
            </a:r>
          </a:p>
          <a:p>
            <a:pPr marL="342900" indent="-342900">
              <a:lnSpc>
                <a:spcPct val="115000"/>
              </a:lnSpc>
              <a:spcAft>
                <a:spcPts val="1000"/>
              </a:spcAft>
              <a:buFont typeface="Symbol"/>
              <a:buChar char=""/>
              <a:defRPr/>
            </a:pPr>
            <a:r>
              <a:rPr lang="en-GB" dirty="0" smtClean="0">
                <a:latin typeface="Calibri"/>
                <a:ea typeface="Calibri"/>
                <a:cs typeface="Times New Roman"/>
              </a:rPr>
              <a:t>People will feel poorer. They will not be able to afford to buy so much of the good with their money. The purchasing power of their income (their real income) has fallen. This is called the income effect of a price rise. </a:t>
            </a:r>
          </a:p>
          <a:p>
            <a:pPr marL="342900" indent="-342900">
              <a:lnSpc>
                <a:spcPct val="115000"/>
              </a:lnSpc>
              <a:spcAft>
                <a:spcPts val="1000"/>
              </a:spcAft>
              <a:buFont typeface="Symbol"/>
              <a:buChar char=""/>
              <a:defRPr/>
            </a:pPr>
            <a:r>
              <a:rPr lang="en-GB" dirty="0" smtClean="0">
                <a:latin typeface="Calibri"/>
                <a:ea typeface="Calibri"/>
                <a:cs typeface="Times New Roman"/>
              </a:rPr>
              <a:t>The good will now be dearer relative to other goods. People will thus switch to alternative or 'substitute' goods. This is called the substitution effect of a price rise. </a:t>
            </a:r>
          </a:p>
          <a:p>
            <a:pPr marL="342900" indent="-342900">
              <a:lnSpc>
                <a:spcPct val="115000"/>
              </a:lnSpc>
              <a:spcAft>
                <a:spcPts val="1000"/>
              </a:spcAft>
              <a:buFont typeface="Symbol"/>
              <a:buChar char=""/>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Similarly, when the price of a good falls, the quantity demanded will rise. People can afford to buy more (the income effect), and they will switch away from consuming alternative goods (the substitution effect). </a:t>
            </a:r>
          </a:p>
          <a:p>
            <a:pPr>
              <a:lnSpc>
                <a:spcPct val="115000"/>
              </a:lnSpc>
              <a:spcAft>
                <a:spcPts val="1000"/>
              </a:spcAft>
              <a:defRPr/>
            </a:pPr>
            <a:r>
              <a:rPr lang="en-GB" dirty="0" smtClean="0">
                <a:latin typeface="Calibri"/>
                <a:ea typeface="Calibri"/>
                <a:cs typeface="Times New Roman"/>
              </a:rPr>
              <a:t>Therefore, returning to our example of the increase in the price of coffee, we will not be able to afford to buy as much as before, and we will probably drink more tea, cocoa, fruit juices or even water instead.</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A word of warning: be careful about the meaning of the words quantity demanded. They refer to the amount consumers are willing and able to purchase at a given price over a given time period (for example, a week, or a month, or a year). They do not refer to what people would simply like to consume. You might like to own a luxury yacht, but your demand for luxury yachts will almost certainly be zero.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The demand curve </a:t>
            </a: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Consider the hypothetical data in Table 4.1. next slide The table shows how many kilos of potatoes per month would be purchased at various prices. Columns (2) and (3) show the demand schedules for two individuals, Tracey and Darren. Column (4), by contrast, shows the total market demand schedule. This is the total demand by all consumers. To obtain the market demand schedule for potatoes, we simply add up the quantities demanded at each price by all consumers: i.e. Tracey, Darren and everyone else who demands potatoes. Notice that we are talking about demand over a period of time (not at a point in time). Thus we would talk about daily demand or weekly demand or annual demand or whatever.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 demand schedule can be represented graphically as a demand curve. Figure 4.2 slide 7 shows the market demand curve for potatoes corresponding to the schedule in Table 4.1. The price of potatoes is plotted on the vertical axis. The quantity demanded is plotted on the horizontal axis.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Point E shows that at a price of 100p per kilo, 100 000 tonnes of potatoes are demanded each month. When the price falls to 80p we move down the curve to point D. This shows that the quantity demanded has now risen to 200 000 tonnes per month. Similarly, if the price falls to 60p, we move down the curve again to point C: 350 000 tonnes are now demanded. The five points on the graph (A E) correspond to the figures in columns (1) and (4) of Table 4.1. The graph also enables us to read off the likely quantities demanded at prices other than those in the table.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A demand curve could also be drawn for an individual consumer. Like market demand curves, individuals' demand curves generally slope downward from left to right (they have negative slope): the lower the price of a product, the more is a person likely to buy. Two points should be noted at this stage: </a:t>
            </a:r>
          </a:p>
          <a:p>
            <a:pPr marL="342900" indent="-342900">
              <a:lnSpc>
                <a:spcPct val="115000"/>
              </a:lnSpc>
              <a:spcAft>
                <a:spcPts val="1000"/>
              </a:spcAft>
              <a:buFont typeface="Symbol"/>
              <a:buChar char=""/>
              <a:defRPr/>
            </a:pPr>
            <a:r>
              <a:rPr lang="en-GB" dirty="0" smtClean="0">
                <a:latin typeface="Calibri"/>
                <a:ea typeface="Calibri"/>
                <a:cs typeface="Times New Roman"/>
              </a:rPr>
              <a:t>In textbooks, demand curves (and other curves too) are only occasionally used to plot specific data. More frequently they are used to illustrate general theoretical arguments. In such cases the axes will simply be price and quantity, with the units unspecified. </a:t>
            </a:r>
          </a:p>
          <a:p>
            <a:pPr>
              <a:lnSpc>
                <a:spcPct val="115000"/>
              </a:lnSpc>
              <a:spcAft>
                <a:spcPts val="1000"/>
              </a:spcAft>
              <a:defRPr/>
            </a:pPr>
            <a:r>
              <a:rPr lang="en-GB" dirty="0" smtClean="0">
                <a:latin typeface="Arial"/>
                <a:ea typeface="Calibri"/>
                <a:cs typeface="Times New Roman"/>
              </a:rPr>
              <a:t>■</a:t>
            </a:r>
            <a:r>
              <a:rPr lang="en-GB" dirty="0" smtClean="0">
                <a:latin typeface="Calibri"/>
                <a:ea typeface="Calibri"/>
                <a:cs typeface="Times New Roman"/>
              </a:rPr>
              <a:t> The term `curve' is used even when the graph is a straight line! In fact, when using demand curves to illustrate arguments we frequently draw them as straight lines —it's easier. </a:t>
            </a:r>
          </a:p>
          <a:p>
            <a:pPr>
              <a:lnSpc>
                <a:spcPct val="115000"/>
              </a:lnSpc>
              <a:spcAft>
                <a:spcPts val="1000"/>
              </a:spcAft>
              <a:defRPr/>
            </a:pPr>
            <a:r>
              <a:rPr lang="en-GB" dirty="0" smtClean="0">
                <a:latin typeface="Calibri"/>
                <a:ea typeface="Calibri"/>
                <a:cs typeface="Times New Roman"/>
              </a:rPr>
              <a:t/>
            </a:r>
            <a:br>
              <a:rPr lang="en-GB" dirty="0" smtClean="0">
                <a:latin typeface="Calibri"/>
                <a:ea typeface="Calibri"/>
                <a:cs typeface="Times New Roman"/>
              </a:rPr>
            </a:br>
            <a:r>
              <a:rPr lang="en-GB" dirty="0" smtClean="0">
                <a:latin typeface="Calibri"/>
                <a:ea typeface="Calibri"/>
                <a:cs typeface="Times New Roman"/>
              </a:rPr>
              <a:t/>
            </a:r>
            <a:br>
              <a:rPr lang="en-GB" dirty="0" smtClean="0">
                <a:latin typeface="Calibri"/>
                <a:ea typeface="Calibri"/>
                <a:cs typeface="Times New Roman"/>
              </a:rPr>
            </a:br>
            <a:r>
              <a:rPr lang="en-GB" b="1" dirty="0" smtClean="0">
                <a:latin typeface="Calibri"/>
                <a:ea typeface="Calibri"/>
                <a:cs typeface="Times New Roman"/>
              </a:rPr>
              <a:t>Definitions </a:t>
            </a: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The law of demand The quantity of a good demanded per period of time will fall as the price rises and rise as the price falls, other things being equal (ceteris paribus). </a:t>
            </a: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Income effect The effect of a change in price on quantity demanded arising from the consumer becoming better or worse off as a result of the price change. </a:t>
            </a: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Substitution effect The effect of a change in price on quantity demanded arising from the consumer switching to or from alternative (substitute) products. </a:t>
            </a: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Quantity demanded The amount of a good that a consumer is willing and able to buy at a given price over a given period of time. </a:t>
            </a: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Demand schedule for an individual A table showing the different quantities of a good that a person is willing and able to buy at various prices over a given period of time. </a:t>
            </a: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Market demand schedule A table showing the different total quantities of a good that consumers are willing and able to buy at various prices over a given period of time.</a:t>
            </a:r>
          </a:p>
          <a:p>
            <a:pPr>
              <a:lnSpc>
                <a:spcPct val="115000"/>
              </a:lnSpc>
              <a:spcAft>
                <a:spcPts val="1000"/>
              </a:spcAft>
              <a:defRPr/>
            </a:pPr>
            <a:endParaRPr lang="en-GB" b="1" dirty="0" smtClean="0">
              <a:latin typeface="Calibri"/>
              <a:ea typeface="Calibri"/>
              <a:cs typeface="Times New Roman"/>
            </a:endParaRPr>
          </a:p>
          <a:p>
            <a:pPr>
              <a:lnSpc>
                <a:spcPct val="115000"/>
              </a:lnSpc>
              <a:spcAft>
                <a:spcPts val="1000"/>
              </a:spcAft>
              <a:defRPr/>
            </a:pPr>
            <a:r>
              <a:rPr lang="en-GB" b="1" dirty="0" smtClean="0">
                <a:solidFill>
                  <a:srgbClr val="000000"/>
                </a:solidFill>
                <a:latin typeface="Calibri"/>
                <a:ea typeface="Calibri"/>
                <a:cs typeface="Times New Roman"/>
              </a:rPr>
              <a:t>Definition </a:t>
            </a:r>
            <a:endParaRPr lang="en-GB" dirty="0" smtClean="0">
              <a:solidFill>
                <a:srgbClr val="000000"/>
              </a:solidFill>
              <a:latin typeface="Calibri"/>
              <a:ea typeface="Calibri"/>
              <a:cs typeface="Times New Roman"/>
            </a:endParaRPr>
          </a:p>
          <a:p>
            <a:pPr>
              <a:lnSpc>
                <a:spcPct val="115000"/>
              </a:lnSpc>
              <a:spcAft>
                <a:spcPts val="1000"/>
              </a:spcAft>
              <a:defRPr/>
            </a:pPr>
            <a:r>
              <a:rPr lang="en-GB" b="1" dirty="0" smtClean="0">
                <a:solidFill>
                  <a:srgbClr val="000000"/>
                </a:solidFill>
                <a:latin typeface="Calibri"/>
                <a:ea typeface="Calibri"/>
                <a:cs typeface="Times New Roman"/>
              </a:rPr>
              <a:t>Demand curve A graph showing the relationship between the price of a good and the quantity of the good demanded over a given time period. Price is measured on the vertical axis; quantity demanded is measured on the horizontal axis. A demand curve can be for an individual consumer or a group of consumers, or more usually for the whole market. </a:t>
            </a:r>
            <a:endParaRPr lang="en-GB" dirty="0" smtClean="0">
              <a:solidFill>
                <a:srgbClr val="000000"/>
              </a:solidFill>
              <a:latin typeface="Calibri"/>
              <a:ea typeface="Calibri"/>
              <a:cs typeface="Times New Roman"/>
            </a:endParaRPr>
          </a:p>
          <a:p>
            <a:pPr>
              <a:lnSpc>
                <a:spcPct val="115000"/>
              </a:lnSpc>
              <a:spcAft>
                <a:spcPts val="1000"/>
              </a:spcAft>
              <a:defRPr/>
            </a:pPr>
            <a:endParaRPr lang="en-GB" dirty="0" smtClean="0">
              <a:latin typeface="Calibri"/>
              <a:ea typeface="Calibri"/>
              <a:cs typeface="Times New Roman"/>
            </a:endParaRPr>
          </a:p>
          <a:p>
            <a:pPr>
              <a:defRPr/>
            </a:pPr>
            <a:endParaRPr lang="en-US" altLang="en-US" dirty="0" smtClean="0"/>
          </a:p>
        </p:txBody>
      </p:sp>
      <p:sp>
        <p:nvSpPr>
          <p:cNvPr id="17416" name="Rectangle 7"/>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64015717-2D48-413C-8A35-DBB3DBBCEF7B}" type="slidenum">
              <a:rPr lang="en-GB" altLang="en-US" sz="1200" b="0">
                <a:solidFill>
                  <a:prstClr val="black"/>
                </a:solidFill>
              </a:rPr>
              <a:pPr/>
              <a:t>8</a:t>
            </a:fld>
            <a:endParaRPr lang="en-GB" altLang="en-US" sz="1200" b="0">
              <a:solidFill>
                <a:prstClr val="black"/>
              </a:solidFill>
            </a:endParaRPr>
          </a:p>
        </p:txBody>
      </p:sp>
      <p:sp>
        <p:nvSpPr>
          <p:cNvPr id="19459"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19460"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A783C4E2-A3E6-433E-B23E-E6AC4A46BB26}" type="slidenum">
              <a:rPr lang="en-GB" altLang="en-US" sz="1200" b="0">
                <a:solidFill>
                  <a:prstClr val="black"/>
                </a:solidFill>
              </a:rPr>
              <a:pPr/>
              <a:t>9</a:t>
            </a:fld>
            <a:endParaRPr lang="en-GB" altLang="en-US" sz="1200" b="0">
              <a:solidFill>
                <a:prstClr val="black"/>
              </a:solidFill>
            </a:endParaRPr>
          </a:p>
        </p:txBody>
      </p:sp>
      <p:sp>
        <p:nvSpPr>
          <p:cNvPr id="21507"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21508"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2EBB477B-3B6D-4B4D-9951-19AB2DC620B6}" type="slidenum">
              <a:rPr lang="en-GB" altLang="en-US" sz="1200" b="0">
                <a:solidFill>
                  <a:prstClr val="black"/>
                </a:solidFill>
              </a:rPr>
              <a:pPr/>
              <a:t>10</a:t>
            </a:fld>
            <a:endParaRPr lang="en-GB" altLang="en-US" sz="1200" b="0">
              <a:solidFill>
                <a:prstClr val="black"/>
              </a:solidFill>
            </a:endParaRPr>
          </a:p>
        </p:txBody>
      </p:sp>
      <p:sp>
        <p:nvSpPr>
          <p:cNvPr id="23555"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23556"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93D63097-C6EB-4671-B0D1-A67BCFA18494}" type="slidenum">
              <a:rPr lang="en-GB" altLang="en-US" sz="1200" b="0">
                <a:solidFill>
                  <a:prstClr val="black"/>
                </a:solidFill>
              </a:rPr>
              <a:pPr/>
              <a:t>11</a:t>
            </a:fld>
            <a:endParaRPr lang="en-GB" altLang="en-US" sz="1200" b="0">
              <a:solidFill>
                <a:prstClr val="black"/>
              </a:solidFill>
            </a:endParaRPr>
          </a:p>
        </p:txBody>
      </p:sp>
      <p:sp>
        <p:nvSpPr>
          <p:cNvPr id="25603"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25604"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5C5200AD-A94C-49A6-B959-FADF9047A3E3}" type="slidenum">
              <a:rPr lang="en-GB" altLang="en-US" sz="1200" b="0">
                <a:solidFill>
                  <a:prstClr val="black"/>
                </a:solidFill>
              </a:rPr>
              <a:pPr/>
              <a:t>12</a:t>
            </a:fld>
            <a:endParaRPr lang="en-GB" altLang="en-US" sz="1200" b="0">
              <a:solidFill>
                <a:prstClr val="black"/>
              </a:solidFill>
            </a:endParaRPr>
          </a:p>
        </p:txBody>
      </p:sp>
      <p:sp>
        <p:nvSpPr>
          <p:cNvPr id="27651"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27652"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6DA0B910-C276-459F-A68B-8291FFD5BB79}" type="slidenum">
              <a:rPr lang="en-GB" altLang="en-US" sz="1200" b="0">
                <a:solidFill>
                  <a:prstClr val="black"/>
                </a:solidFill>
              </a:rPr>
              <a:pPr/>
              <a:t>13</a:t>
            </a:fld>
            <a:endParaRPr lang="en-GB" altLang="en-US" sz="1200" b="0">
              <a:solidFill>
                <a:prstClr val="black"/>
              </a:solidFill>
            </a:endParaRPr>
          </a:p>
        </p:txBody>
      </p:sp>
      <p:sp>
        <p:nvSpPr>
          <p:cNvPr id="29699"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29700"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B91F583D-B274-451D-833D-5C3A95FECC87}" type="slidenum">
              <a:rPr lang="en-GB" altLang="en-US" sz="1200" b="0">
                <a:solidFill>
                  <a:prstClr val="black"/>
                </a:solidFill>
              </a:rPr>
              <a:pPr/>
              <a:t>14</a:t>
            </a:fld>
            <a:endParaRPr lang="en-GB" altLang="en-US" sz="1200" b="0">
              <a:solidFill>
                <a:prstClr val="black"/>
              </a:solidFill>
            </a:endParaRPr>
          </a:p>
        </p:txBody>
      </p:sp>
      <p:sp>
        <p:nvSpPr>
          <p:cNvPr id="31747" name="Rectangle 2"/>
          <p:cNvSpPr>
            <a:spLocks noChangeArrowheads="1"/>
          </p:cNvSpPr>
          <p:nvPr/>
        </p:nvSpPr>
        <p:spPr bwMode="auto">
          <a:xfrm>
            <a:off x="388620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31748" name="Rectangle 3"/>
          <p:cNvSpPr>
            <a:spLocks noChangeArrowheads="1"/>
          </p:cNvSpPr>
          <p:nvPr/>
        </p:nvSpPr>
        <p:spPr bwMode="auto">
          <a:xfrm>
            <a:off x="388620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algn="r" eaLnBrk="0" fontAlgn="base" hangingPunct="0">
              <a:spcBef>
                <a:spcPct val="0"/>
              </a:spcBef>
              <a:spcAft>
                <a:spcPct val="0"/>
              </a:spcAft>
            </a:pPr>
            <a:r>
              <a:rPr lang="en-GB" altLang="en-US" sz="1000" b="0" i="1">
                <a:solidFill>
                  <a:prstClr val="black"/>
                </a:solidFill>
              </a:rPr>
              <a:t>3</a:t>
            </a:r>
          </a:p>
        </p:txBody>
      </p:sp>
      <p:sp>
        <p:nvSpPr>
          <p:cNvPr id="31749" name="Rectangle 4"/>
          <p:cNvSpPr>
            <a:spLocks noChangeArrowheads="1"/>
          </p:cNvSpPr>
          <p:nvPr/>
        </p:nvSpPr>
        <p:spPr bwMode="auto">
          <a:xfrm>
            <a:off x="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31750" name="Rectangle 5"/>
          <p:cNvSpPr>
            <a:spLocks noChangeArrowheads="1"/>
          </p:cNvSpPr>
          <p:nvPr/>
        </p:nvSpPr>
        <p:spPr bwMode="auto">
          <a:xfrm>
            <a:off x="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31751" name="Rectangle 6"/>
          <p:cNvSpPr>
            <a:spLocks noGrp="1" noChangeArrowheads="1"/>
          </p:cNvSpPr>
          <p:nvPr>
            <p:ph type="body" idx="1"/>
          </p:nvPr>
        </p:nvSpPr>
        <p:spPr>
          <a:xfrm>
            <a:off x="914400" y="4344032"/>
            <a:ext cx="5029200" cy="4113834"/>
          </a:xfrm>
          <a:noFill/>
        </p:spPr>
        <p:txBody>
          <a:bodyPr lIns="92075" tIns="46038" rIns="92075" bIns="46038"/>
          <a:lstStyle/>
          <a:p>
            <a:pPr>
              <a:lnSpc>
                <a:spcPct val="115000"/>
              </a:lnSpc>
              <a:spcAft>
                <a:spcPts val="1000"/>
              </a:spcAft>
            </a:pPr>
            <a:r>
              <a:rPr lang="en-GB" altLang="en-US" b="1" smtClean="0">
                <a:latin typeface="Calibri" pitchFamily="34" charset="0"/>
                <a:ea typeface="Calibri" pitchFamily="34" charset="0"/>
                <a:cs typeface="Times New Roman" pitchFamily="18" charset="0"/>
              </a:rPr>
              <a:t>Other determinants of demand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Price is not the only factor that determines how much of a good people will buy. Demand is also affected by the following.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Tastes. The more desirable people find the good, the more they will demand. Tastes are affected by factor such as advertising, fashion, observations of other consumers, considerations of health and experiences from consuming the good on previous occasions.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The number and price of substitute goods (i.e. competitive goods). The higher the price of substitute goods, the higher will be the demand for this good as people switch from the substitutes. For example, the demand for coffee will depend on the price of tea. If tea goes up in price, the demand for coffee will rise.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The number and price of complementary goods. Complementary goods are those that are consumed together: cars and petrol, shoes and polish, bread and butter. The higher the price of complementary goods, the fewer of them will be bought and hence the less the demand for this good. For example, the demand for compact discs will depend on the price of CD players. If the price of CD players goes up, so that fewer are bought, the demand for CDs will fall.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Income. As people's incomes rise, their demand for most goods will rise. Such goods are called normal goods. There are exceptions to this general rule, however. As people get richer, they spend less on inferior goods, such as cheap margarine, and switch to better-quality goods.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Distribution of income. If, for example, national income were redistributed from the poor to the rich, the demand for luxury goods would rise. At the same time, as the poor got poorer, they might have to turn to buying inferior goods, whose demand would thus rise too.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Expectations of future price changes. If people think that prices are going to rise in the future, they are likely to buy more now before the price does go up.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endParaRPr lang="en-US" altLang="en-US" smtClean="0">
              <a:ea typeface="Calibri" pitchFamily="34" charset="0"/>
              <a:cs typeface="Times New Roman" pitchFamily="18" charset="0"/>
            </a:endParaRPr>
          </a:p>
        </p:txBody>
      </p:sp>
      <p:sp>
        <p:nvSpPr>
          <p:cNvPr id="31752" name="Rectangle 7"/>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FC69D95D-99EC-44D9-8256-14E7C8DC65E5}" type="slidenum">
              <a:rPr lang="en-GB" altLang="en-US" sz="1200" b="0">
                <a:solidFill>
                  <a:prstClr val="black"/>
                </a:solidFill>
              </a:rPr>
              <a:pPr/>
              <a:t>15</a:t>
            </a:fld>
            <a:endParaRPr lang="en-GB" altLang="en-US" sz="1200" b="0">
              <a:solidFill>
                <a:prstClr val="black"/>
              </a:solidFill>
            </a:endParaRPr>
          </a:p>
        </p:txBody>
      </p:sp>
      <p:sp>
        <p:nvSpPr>
          <p:cNvPr id="33795" name="Rectangle 2"/>
          <p:cNvSpPr>
            <a:spLocks noChangeArrowheads="1"/>
          </p:cNvSpPr>
          <p:nvPr/>
        </p:nvSpPr>
        <p:spPr bwMode="auto">
          <a:xfrm>
            <a:off x="388620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33796" name="Rectangle 3"/>
          <p:cNvSpPr>
            <a:spLocks noChangeArrowheads="1"/>
          </p:cNvSpPr>
          <p:nvPr/>
        </p:nvSpPr>
        <p:spPr bwMode="auto">
          <a:xfrm>
            <a:off x="388620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algn="r" eaLnBrk="0" fontAlgn="base" hangingPunct="0">
              <a:spcBef>
                <a:spcPct val="0"/>
              </a:spcBef>
              <a:spcAft>
                <a:spcPct val="0"/>
              </a:spcAft>
            </a:pPr>
            <a:r>
              <a:rPr lang="en-GB" altLang="en-US" sz="1000" b="0" i="1">
                <a:solidFill>
                  <a:prstClr val="black"/>
                </a:solidFill>
              </a:rPr>
              <a:t>3</a:t>
            </a:r>
          </a:p>
        </p:txBody>
      </p:sp>
      <p:sp>
        <p:nvSpPr>
          <p:cNvPr id="33797" name="Rectangle 4"/>
          <p:cNvSpPr>
            <a:spLocks noChangeArrowheads="1"/>
          </p:cNvSpPr>
          <p:nvPr/>
        </p:nvSpPr>
        <p:spPr bwMode="auto">
          <a:xfrm>
            <a:off x="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33798" name="Rectangle 5"/>
          <p:cNvSpPr>
            <a:spLocks noChangeArrowheads="1"/>
          </p:cNvSpPr>
          <p:nvPr/>
        </p:nvSpPr>
        <p:spPr bwMode="auto">
          <a:xfrm>
            <a:off x="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33799" name="Rectangle 6"/>
          <p:cNvSpPr>
            <a:spLocks noGrp="1" noChangeArrowheads="1"/>
          </p:cNvSpPr>
          <p:nvPr>
            <p:ph type="body" idx="1"/>
          </p:nvPr>
        </p:nvSpPr>
        <p:spPr>
          <a:xfrm>
            <a:off x="914400" y="4344032"/>
            <a:ext cx="5029200" cy="4113834"/>
          </a:xfrm>
          <a:noFill/>
        </p:spPr>
        <p:txBody>
          <a:bodyPr lIns="92075" tIns="46038" rIns="92075" bIns="46038"/>
          <a:lstStyle/>
          <a:p>
            <a:pPr>
              <a:lnSpc>
                <a:spcPct val="115000"/>
              </a:lnSpc>
              <a:spcAft>
                <a:spcPts val="1000"/>
              </a:spcAft>
            </a:pPr>
            <a:r>
              <a:rPr lang="en-GB" altLang="en-US" b="1" smtClean="0">
                <a:latin typeface="Calibri" pitchFamily="34" charset="0"/>
                <a:ea typeface="Calibri" pitchFamily="34" charset="0"/>
                <a:cs typeface="Times New Roman" pitchFamily="18" charset="0"/>
              </a:rPr>
              <a:t>Movements along and shifts in the demand curve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A demand curve is constructed on the assumption that 'other things remain equal' (ceteris paribus). In other words, it is assumed that none of the determinants of demand, other than price, changes. The effect of a change in price is then simply illustrated by a movement along the demand curve: for example, from point B to point D in Figure 4.2 when price rises from 40p to 80p per kilo.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What happens, then, when one of these other determinants does change? The answer is that we have to construct a whole new demand curve: the curve shifts. If a change in one of the other determinants causes demand to rise - say, income rises - the whole curve will shift to the right. This shows that at each price more will be demanded than before. Thus in Figure 4.3 next slide at a price of P, a quantity of Q., was originally demanded. But now, after the increase in demand, Q is demanded. (Note that D1 is not necessarily parallel to D0.) If a change in a determinant other than price causes demand to fall, the whole curve will shift to the left.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To distinguish between shifts in and movements along demand curves, it is usual to distinguish between a change in demand and a change in the quantity demanded. A shift in demand is referred to as a change in demand, whereas a movement along the demand curve as a result of a change in price is referred to as a change in the quantity demanded.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Definitions </a:t>
            </a:r>
          </a:p>
          <a:p>
            <a:pPr>
              <a:lnSpc>
                <a:spcPct val="115000"/>
              </a:lnSpc>
              <a:spcAft>
                <a:spcPts val="1000"/>
              </a:spcAft>
            </a:pPr>
            <a:r>
              <a:rPr lang="en-GB" altLang="en-US" smtClean="0">
                <a:latin typeface="Calibri" pitchFamily="34" charset="0"/>
                <a:ea typeface="Calibri" pitchFamily="34" charset="0"/>
                <a:cs typeface="Times New Roman" pitchFamily="18" charset="0"/>
              </a:rPr>
              <a:t>Substitute goods A pair of goods which are considered by consumers to be alternatives to each other. As the price of one goes up, the demand for the other rises.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Complementary goods A pair of goods consumed together. As the price of one goes up, the demand for both goods will fall.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Normal goods Goods whose demand rises as people's incomes rise. </a:t>
            </a:r>
          </a:p>
          <a:p>
            <a:pPr>
              <a:lnSpc>
                <a:spcPct val="115000"/>
              </a:lnSpc>
              <a:spcAft>
                <a:spcPts val="1000"/>
              </a:spcAft>
            </a:pPr>
            <a:r>
              <a:rPr lang="en-GB" altLang="en-US" smtClean="0">
                <a:latin typeface="Calibri" pitchFamily="34" charset="0"/>
                <a:ea typeface="Calibri" pitchFamily="34" charset="0"/>
                <a:cs typeface="Times New Roman" pitchFamily="18" charset="0"/>
              </a:rPr>
              <a:t>Inferior goods Goods whose demand falls as people's incomes rise. </a:t>
            </a:r>
          </a:p>
          <a:p>
            <a:pPr>
              <a:lnSpc>
                <a:spcPct val="115000"/>
              </a:lnSpc>
              <a:spcAft>
                <a:spcPts val="1000"/>
              </a:spcAft>
            </a:pPr>
            <a:r>
              <a:rPr lang="en-GB" altLang="en-US" smtClean="0">
                <a:latin typeface="Calibri" pitchFamily="34" charset="0"/>
                <a:ea typeface="Calibri" pitchFamily="34" charset="0"/>
                <a:cs typeface="Times New Roman" pitchFamily="18" charset="0"/>
              </a:rPr>
              <a:t>Change in demand The term used for a shift in the demand curve. It occurs when a determinant of demand other than price changes. Change in the quantity demanded The term used for a movement along the demand curve to a new point. It occurs when there is a change in price. </a:t>
            </a:r>
          </a:p>
          <a:p>
            <a:pPr>
              <a:lnSpc>
                <a:spcPct val="115000"/>
              </a:lnSpc>
              <a:spcAft>
                <a:spcPts val="1000"/>
              </a:spcAft>
            </a:pPr>
            <a:r>
              <a:rPr lang="en-GB" altLang="en-US" smtClean="0">
                <a:latin typeface="Calibri" pitchFamily="34" charset="0"/>
                <a:ea typeface="Calibri" pitchFamily="34" charset="0"/>
                <a:cs typeface="Times New Roman" pitchFamily="18" charset="0"/>
              </a:rPr>
              <a:t> </a:t>
            </a:r>
          </a:p>
          <a:p>
            <a:pPr>
              <a:lnSpc>
                <a:spcPct val="115000"/>
              </a:lnSpc>
              <a:spcAft>
                <a:spcPts val="1000"/>
              </a:spcAft>
            </a:pPr>
            <a:r>
              <a:rPr lang="en-GB" altLang="en-US" smtClean="0">
                <a:latin typeface="Calibri" pitchFamily="34" charset="0"/>
                <a:ea typeface="Calibri" pitchFamily="34" charset="0"/>
                <a:cs typeface="Times New Roman" pitchFamily="18" charset="0"/>
              </a:rPr>
              <a:t> </a:t>
            </a:r>
          </a:p>
          <a:p>
            <a:endParaRPr lang="en-US" altLang="en-US" smtClean="0">
              <a:ea typeface="Calibri" pitchFamily="34" charset="0"/>
              <a:cs typeface="Times New Roman" pitchFamily="18" charset="0"/>
            </a:endParaRPr>
          </a:p>
        </p:txBody>
      </p:sp>
      <p:sp>
        <p:nvSpPr>
          <p:cNvPr id="33800" name="Rectangle 7"/>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86CA4E55-42C2-441C-85D4-A9432ED34753}" type="slidenum">
              <a:rPr lang="en-GB" altLang="en-US" sz="1200" b="0">
                <a:solidFill>
                  <a:prstClr val="black"/>
                </a:solidFill>
              </a:rPr>
              <a:pPr/>
              <a:t>16</a:t>
            </a:fld>
            <a:endParaRPr lang="en-GB" altLang="en-US" sz="1200" b="0">
              <a:solidFill>
                <a:prstClr val="black"/>
              </a:solidFill>
            </a:endParaRPr>
          </a:p>
        </p:txBody>
      </p:sp>
      <p:sp>
        <p:nvSpPr>
          <p:cNvPr id="35843"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35844"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923445DA-B759-495B-8007-3CBB061E389E}" type="slidenum">
              <a:rPr lang="en-GB" altLang="en-US" sz="1200" b="0">
                <a:solidFill>
                  <a:prstClr val="black"/>
                </a:solidFill>
              </a:rPr>
              <a:pPr/>
              <a:t>17</a:t>
            </a:fld>
            <a:endParaRPr lang="en-GB" altLang="en-US" sz="1200" b="0">
              <a:solidFill>
                <a:prstClr val="black"/>
              </a:solidFill>
            </a:endParaRPr>
          </a:p>
        </p:txBody>
      </p:sp>
      <p:sp>
        <p:nvSpPr>
          <p:cNvPr id="37891" name="Rectangle 2"/>
          <p:cNvSpPr>
            <a:spLocks noChangeArrowheads="1"/>
          </p:cNvSpPr>
          <p:nvPr/>
        </p:nvSpPr>
        <p:spPr bwMode="auto">
          <a:xfrm>
            <a:off x="388620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37892" name="Rectangle 3"/>
          <p:cNvSpPr>
            <a:spLocks noChangeArrowheads="1"/>
          </p:cNvSpPr>
          <p:nvPr/>
        </p:nvSpPr>
        <p:spPr bwMode="auto">
          <a:xfrm>
            <a:off x="388620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algn="r" eaLnBrk="0" fontAlgn="base" hangingPunct="0">
              <a:spcBef>
                <a:spcPct val="0"/>
              </a:spcBef>
              <a:spcAft>
                <a:spcPct val="0"/>
              </a:spcAft>
            </a:pPr>
            <a:r>
              <a:rPr lang="en-GB" altLang="en-US" sz="1000" b="0" i="1">
                <a:solidFill>
                  <a:prstClr val="black"/>
                </a:solidFill>
              </a:rPr>
              <a:t>4</a:t>
            </a:r>
          </a:p>
        </p:txBody>
      </p:sp>
      <p:sp>
        <p:nvSpPr>
          <p:cNvPr id="37893" name="Rectangle 4"/>
          <p:cNvSpPr>
            <a:spLocks noChangeArrowheads="1"/>
          </p:cNvSpPr>
          <p:nvPr/>
        </p:nvSpPr>
        <p:spPr bwMode="auto">
          <a:xfrm>
            <a:off x="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37894" name="Rectangle 5"/>
          <p:cNvSpPr>
            <a:spLocks noChangeArrowheads="1"/>
          </p:cNvSpPr>
          <p:nvPr/>
        </p:nvSpPr>
        <p:spPr bwMode="auto">
          <a:xfrm>
            <a:off x="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76807" name="Rectangle 6"/>
          <p:cNvSpPr>
            <a:spLocks noGrp="1" noChangeArrowheads="1"/>
          </p:cNvSpPr>
          <p:nvPr>
            <p:ph type="body" idx="1"/>
          </p:nvPr>
        </p:nvSpPr>
        <p:spPr>
          <a:xfrm>
            <a:off x="914400" y="4344032"/>
            <a:ext cx="5029200" cy="4113834"/>
          </a:xfrm>
        </p:spPr>
        <p:txBody>
          <a:bodyPr lIns="92075" tIns="46038" rIns="92075" bIns="46038"/>
          <a:lstStyle/>
          <a:p>
            <a:pPr>
              <a:lnSpc>
                <a:spcPct val="115000"/>
              </a:lnSpc>
              <a:spcAft>
                <a:spcPts val="1000"/>
              </a:spcAft>
              <a:defRPr/>
            </a:pPr>
            <a:r>
              <a:rPr lang="en-GB" b="1" dirty="0" smtClean="0">
                <a:latin typeface="Calibri"/>
                <a:ea typeface="Calibri"/>
                <a:cs typeface="Times New Roman"/>
              </a:rPr>
              <a:t>SUPPLY </a:t>
            </a: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Supply and price </a:t>
            </a: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Imagine you are a farmer deciding what to do with your land. Part of your land is in a fertile valley. Part is on a hillside where the soil is poor. Perhaps, then, you will consider growing </a:t>
            </a:r>
            <a:r>
              <a:rPr lang="en-GB" dirty="0" err="1" smtClean="0">
                <a:latin typeface="Calibri"/>
                <a:ea typeface="Calibri"/>
                <a:cs typeface="Times New Roman"/>
              </a:rPr>
              <a:t>veget-ables</a:t>
            </a:r>
            <a:r>
              <a:rPr lang="en-GB" dirty="0" smtClean="0">
                <a:latin typeface="Calibri"/>
                <a:ea typeface="Calibri"/>
                <a:cs typeface="Times New Roman"/>
              </a:rPr>
              <a:t> in the valley and keeping sheep on the hillside. </a:t>
            </a:r>
          </a:p>
          <a:p>
            <a:pPr>
              <a:lnSpc>
                <a:spcPct val="115000"/>
              </a:lnSpc>
              <a:spcAft>
                <a:spcPts val="1000"/>
              </a:spcAft>
              <a:defRPr/>
            </a:pPr>
            <a:r>
              <a:rPr lang="en-GB" dirty="0" smtClean="0">
                <a:latin typeface="Calibri"/>
                <a:ea typeface="Calibri"/>
                <a:cs typeface="Times New Roman"/>
              </a:rPr>
              <a:t>Your decision will depend to a large extent on the price that various vegetables will fetch in the market, and like-wise the price you can expect to get from sheep and wool. As far as the valley is concerned, you will plant the </a:t>
            </a:r>
            <a:r>
              <a:rPr lang="en-GB" dirty="0" err="1" smtClean="0">
                <a:latin typeface="Calibri"/>
                <a:ea typeface="Calibri"/>
                <a:cs typeface="Times New Roman"/>
              </a:rPr>
              <a:t>veget-ables</a:t>
            </a:r>
            <a:r>
              <a:rPr lang="en-GB" dirty="0" smtClean="0">
                <a:latin typeface="Calibri"/>
                <a:ea typeface="Calibri"/>
                <a:cs typeface="Times New Roman"/>
              </a:rPr>
              <a:t> that give the best return. If, for example, the price of potatoes is high, you will probably use a lot of the valley </a:t>
            </a:r>
          </a:p>
          <a:p>
            <a:pPr>
              <a:lnSpc>
                <a:spcPct val="115000"/>
              </a:lnSpc>
              <a:spcAft>
                <a:spcPts val="1000"/>
              </a:spcAft>
              <a:defRPr/>
            </a:pPr>
            <a:r>
              <a:rPr lang="en-GB" dirty="0" smtClean="0">
                <a:latin typeface="Calibri"/>
                <a:ea typeface="Calibri"/>
                <a:cs typeface="Times New Roman"/>
              </a:rPr>
              <a:t> for growing potatoes. If the price gets higher, you may well use the whole of the valley, perhaps being prepared to run the risk of potato disease. If the price is very high indeed, you may even consider growing potatoes on the hillside, even though the yield per acre is much lower there. In other words, the higher the price of a particular crop, the more you are likely to grow in preference to other crops.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This illustrates the general relationship between supply and price: when the price of a good rises, the quantity supplied will also rise. There are three reasons for this: </a:t>
            </a:r>
          </a:p>
          <a:p>
            <a:pPr>
              <a:lnSpc>
                <a:spcPct val="115000"/>
              </a:lnSpc>
              <a:spcAft>
                <a:spcPts val="1000"/>
              </a:spcAft>
              <a:defRPr/>
            </a:pPr>
            <a:endParaRPr lang="en-GB" dirty="0" smtClean="0">
              <a:latin typeface="Calibri"/>
              <a:ea typeface="Calibri"/>
              <a:cs typeface="Times New Roman"/>
            </a:endParaRPr>
          </a:p>
          <a:p>
            <a:pPr marL="342900" indent="-342900">
              <a:lnSpc>
                <a:spcPct val="115000"/>
              </a:lnSpc>
              <a:spcAft>
                <a:spcPts val="1000"/>
              </a:spcAft>
              <a:buFont typeface="Symbol"/>
              <a:buChar char=""/>
              <a:defRPr/>
            </a:pPr>
            <a:r>
              <a:rPr lang="en-GB" dirty="0" smtClean="0">
                <a:latin typeface="Calibri"/>
                <a:ea typeface="Calibri"/>
                <a:cs typeface="Times New Roman"/>
              </a:rPr>
              <a:t>As firms supply more, they are likely to find that, beyond a certain level of output, costs rise more and more rapidly. Only if price rises will it be worth producing more and incurring these higher costs. In the case of the farm we have just considered, once potatoes have to be grown on the hillside, the costs of producing them will increase. Also if the land has to be used more intensively, say by the use of more and more fertilisers, again the cost of producing extra potatoes is likely to rise quite rapidly. It is the same for manufacturers. Beyond a certain level of output, costs are likely to rise rapidly as workers have to be paid over-time and as machines approach their full capacity. If higher output involves higher costs of production, producers will need to get a higher price if they are to be persuaded to produce extra output. </a:t>
            </a:r>
          </a:p>
          <a:p>
            <a:pPr marL="342900" indent="-342900">
              <a:lnSpc>
                <a:spcPct val="115000"/>
              </a:lnSpc>
              <a:spcAft>
                <a:spcPts val="1000"/>
              </a:spcAft>
              <a:buFont typeface="Symbol"/>
              <a:buChar char=""/>
              <a:defRPr/>
            </a:pPr>
            <a:r>
              <a:rPr lang="en-GB" dirty="0" smtClean="0">
                <a:latin typeface="Calibri"/>
                <a:ea typeface="Calibri"/>
                <a:cs typeface="Times New Roman"/>
              </a:rPr>
              <a:t>The higher the price of the good, the more profitable it becomes to produce. Firms will thus be encouraged to produce more of it by switching from producing less profitable goods.</a:t>
            </a:r>
          </a:p>
          <a:p>
            <a:pPr marL="342900" indent="-342900">
              <a:lnSpc>
                <a:spcPct val="115000"/>
              </a:lnSpc>
              <a:spcAft>
                <a:spcPts val="1000"/>
              </a:spcAft>
              <a:buFont typeface="Symbol"/>
              <a:buChar char=""/>
              <a:defRPr/>
            </a:pPr>
            <a:r>
              <a:rPr lang="en-GB" dirty="0" smtClean="0">
                <a:latin typeface="Calibri"/>
                <a:ea typeface="Calibri"/>
                <a:cs typeface="Times New Roman"/>
              </a:rPr>
              <a:t>Given time, if the price of a good remains high, new producers will be encouraged to set up in production. Total market supply thus rises. </a:t>
            </a:r>
          </a:p>
          <a:p>
            <a:pPr marL="342900" indent="-342900">
              <a:lnSpc>
                <a:spcPct val="115000"/>
              </a:lnSpc>
              <a:spcAft>
                <a:spcPts val="1000"/>
              </a:spcAft>
              <a:buFont typeface="Symbol"/>
              <a:buChar char=""/>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 first two determinants affect supply in the short run. The third affects supply in the long run. (We distinguish between short-run and long-run supply later, in section 5.4.)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The supply curve</a:t>
            </a:r>
            <a:r>
              <a:rPr lang="en-GB" dirty="0" smtClean="0">
                <a:latin typeface="Calibri"/>
                <a:ea typeface="Calibri"/>
                <a:cs typeface="Times New Roman"/>
              </a:rPr>
              <a:t> </a:t>
            </a:r>
            <a:br>
              <a:rPr lang="en-GB" dirty="0" smtClean="0">
                <a:latin typeface="Calibri"/>
                <a:ea typeface="Calibri"/>
                <a:cs typeface="Times New Roman"/>
              </a:rPr>
            </a:br>
            <a:r>
              <a:rPr lang="en-GB" dirty="0" smtClean="0">
                <a:latin typeface="Calibri"/>
                <a:ea typeface="Calibri"/>
                <a:cs typeface="Times New Roman"/>
              </a:rPr>
              <a:t>The amount that producers would like to supply at various prices can be shown in a supply schedule. Table 4.2 next slide shows a monthly supply schedule for potatoes, both for an individual farmer (farmer X) and for all farmers together (the whole market). The supply schedule can be represented graphically as a supply curve. A supply curve may be an individual firm's supply curve or a market supply curve (i.e. that of the whole industry). Figure 4.4 slide 17shows the market supply curve of potatoes. As with demand curves, price is plotted on the vertical axis and quantity on the horizontal axis. Each of the points a—e corresponds to a figure in Table 4.2. Thus for example, a price rise from 60p per kilogram to 80p per kilogram will cause a movement along the supply curve from point c to point d: total market supply will rise from 350 000 tonnes per month to 530 000 tonnes per month.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Not all supply curves will be upward sloping (positively sloped). Sometimes they will be vertical, or horizontal, or even downward sloping. This will depend largely on the time period over which firms' response to price changes is considered. This question is examined in Chapter 5 (pages 69-70).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b="1" dirty="0" smtClean="0">
                <a:solidFill>
                  <a:srgbClr val="000000"/>
                </a:solidFill>
                <a:latin typeface="Calibri"/>
                <a:ea typeface="Calibri"/>
                <a:cs typeface="Times New Roman"/>
              </a:rPr>
              <a:t>Definitions </a:t>
            </a:r>
            <a:endParaRPr lang="en-GB" dirty="0" smtClean="0">
              <a:solidFill>
                <a:srgbClr val="000000"/>
              </a:solidFill>
              <a:latin typeface="Calibri"/>
              <a:ea typeface="Calibri"/>
              <a:cs typeface="Times New Roman"/>
            </a:endParaRPr>
          </a:p>
          <a:p>
            <a:pPr>
              <a:lnSpc>
                <a:spcPct val="115000"/>
              </a:lnSpc>
              <a:spcAft>
                <a:spcPts val="1000"/>
              </a:spcAft>
              <a:defRPr/>
            </a:pPr>
            <a:r>
              <a:rPr lang="en-GB" b="1" dirty="0" smtClean="0">
                <a:solidFill>
                  <a:srgbClr val="000000"/>
                </a:solidFill>
                <a:latin typeface="Calibri"/>
                <a:ea typeface="Calibri"/>
                <a:cs typeface="Times New Roman"/>
              </a:rPr>
              <a:t>Supply schedule A table showing the different quantities of a good that producers are willing and able to supply at various prices over a given time period. A supply schedule can be for an individual producer or group of producers, or for all producers (the market supply schedule). </a:t>
            </a:r>
            <a:br>
              <a:rPr lang="en-GB" b="1" dirty="0" smtClean="0">
                <a:solidFill>
                  <a:srgbClr val="000000"/>
                </a:solidFill>
                <a:latin typeface="Calibri"/>
                <a:ea typeface="Calibri"/>
                <a:cs typeface="Times New Roman"/>
              </a:rPr>
            </a:br>
            <a:r>
              <a:rPr lang="en-GB" b="1" dirty="0" smtClean="0">
                <a:solidFill>
                  <a:srgbClr val="000000"/>
                </a:solidFill>
                <a:latin typeface="Calibri"/>
                <a:ea typeface="Calibri"/>
                <a:cs typeface="Times New Roman"/>
              </a:rPr>
              <a:t>Supply curve A graph showing the relationship between the price of a good and the quantity of the good supplied over a given period of time. </a:t>
            </a:r>
            <a:endParaRPr lang="en-GB" dirty="0" smtClean="0">
              <a:solidFill>
                <a:srgbClr val="000000"/>
              </a:solidFill>
              <a:latin typeface="Calibri"/>
              <a:ea typeface="Calibri"/>
              <a:cs typeface="Times New Roman"/>
            </a:endParaRP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 </a:t>
            </a:r>
          </a:p>
          <a:p>
            <a:pPr>
              <a:lnSpc>
                <a:spcPct val="115000"/>
              </a:lnSpc>
              <a:spcAft>
                <a:spcPts val="1000"/>
              </a:spcAft>
              <a:defRPr/>
            </a:pPr>
            <a:endParaRPr lang="en-GB" dirty="0" smtClean="0">
              <a:latin typeface="Calibri"/>
              <a:ea typeface="Calibri"/>
              <a:cs typeface="Times New Roman"/>
            </a:endParaRPr>
          </a:p>
          <a:p>
            <a:pPr>
              <a:defRPr/>
            </a:pPr>
            <a:endParaRPr lang="en-US" altLang="en-US" dirty="0" smtClean="0"/>
          </a:p>
        </p:txBody>
      </p:sp>
      <p:sp>
        <p:nvSpPr>
          <p:cNvPr id="37896" name="Rectangle 7"/>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E04B5E3E-8C2F-4E18-9F46-3CDDD9876EAA}" type="slidenum">
              <a:rPr lang="en-GB" altLang="en-US" sz="1200" b="0">
                <a:solidFill>
                  <a:prstClr val="black"/>
                </a:solidFill>
              </a:rPr>
              <a:pPr/>
              <a:t>18</a:t>
            </a:fld>
            <a:endParaRPr lang="en-GB" altLang="en-US" sz="1200" b="0">
              <a:solidFill>
                <a:prstClr val="black"/>
              </a:solidFill>
            </a:endParaRPr>
          </a:p>
        </p:txBody>
      </p:sp>
      <p:sp>
        <p:nvSpPr>
          <p:cNvPr id="39939"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39940"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5F3764FF-8B64-4945-A436-10681A2313A3}" type="slidenum">
              <a:rPr lang="en-GB" altLang="en-US" sz="1200" b="0">
                <a:solidFill>
                  <a:prstClr val="black"/>
                </a:solidFill>
              </a:rPr>
              <a:pPr/>
              <a:t>19</a:t>
            </a:fld>
            <a:endParaRPr lang="en-GB" altLang="en-US" sz="1200" b="0">
              <a:solidFill>
                <a:prstClr val="black"/>
              </a:solidFill>
            </a:endParaRPr>
          </a:p>
        </p:txBody>
      </p:sp>
      <p:sp>
        <p:nvSpPr>
          <p:cNvPr id="41987"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41988"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272351AA-5546-4941-9004-40506DE57033}" type="slidenum">
              <a:rPr lang="en-GB" altLang="en-US" sz="1200" b="0">
                <a:solidFill>
                  <a:prstClr val="black"/>
                </a:solidFill>
              </a:rPr>
              <a:pPr/>
              <a:t>20</a:t>
            </a:fld>
            <a:endParaRPr lang="en-GB" altLang="en-US" sz="1200" b="0">
              <a:solidFill>
                <a:prstClr val="black"/>
              </a:solidFill>
            </a:endParaRPr>
          </a:p>
        </p:txBody>
      </p:sp>
      <p:sp>
        <p:nvSpPr>
          <p:cNvPr id="44035"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44036"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D7290363-3EFA-44BE-A76E-5EA7D83526A6}" type="slidenum">
              <a:rPr lang="en-GB" altLang="en-US" sz="1200" b="0">
                <a:solidFill>
                  <a:prstClr val="black"/>
                </a:solidFill>
              </a:rPr>
              <a:pPr/>
              <a:t>21</a:t>
            </a:fld>
            <a:endParaRPr lang="en-GB" altLang="en-US" sz="1200" b="0">
              <a:solidFill>
                <a:prstClr val="black"/>
              </a:solidFill>
            </a:endParaRPr>
          </a:p>
        </p:txBody>
      </p:sp>
      <p:sp>
        <p:nvSpPr>
          <p:cNvPr id="46083"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46084"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94DA8927-9E38-4407-9398-9263722A6FA6}" type="slidenum">
              <a:rPr lang="en-GB" altLang="en-US" sz="1200" b="0">
                <a:solidFill>
                  <a:prstClr val="black"/>
                </a:solidFill>
              </a:rPr>
              <a:pPr/>
              <a:t>22</a:t>
            </a:fld>
            <a:endParaRPr lang="en-GB" altLang="en-US" sz="1200" b="0">
              <a:solidFill>
                <a:prstClr val="black"/>
              </a:solidFill>
            </a:endParaRPr>
          </a:p>
        </p:txBody>
      </p:sp>
      <p:sp>
        <p:nvSpPr>
          <p:cNvPr id="48131"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48132"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EFE247C0-D504-4C41-972E-2ABA16BBABA3}" type="slidenum">
              <a:rPr lang="en-GB" altLang="en-US" sz="1200" b="0">
                <a:solidFill>
                  <a:prstClr val="black"/>
                </a:solidFill>
              </a:rPr>
              <a:pPr/>
              <a:t>23</a:t>
            </a:fld>
            <a:endParaRPr lang="en-GB" altLang="en-US" sz="1200" b="0">
              <a:solidFill>
                <a:prstClr val="black"/>
              </a:solidFill>
            </a:endParaRPr>
          </a:p>
        </p:txBody>
      </p:sp>
      <p:sp>
        <p:nvSpPr>
          <p:cNvPr id="50179"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50180"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9244069B-61CB-409A-8302-17DC28C92E55}" type="slidenum">
              <a:rPr lang="en-GB" altLang="en-US" sz="1200" b="0">
                <a:solidFill>
                  <a:prstClr val="black"/>
                </a:solidFill>
              </a:rPr>
              <a:pPr/>
              <a:t>24</a:t>
            </a:fld>
            <a:endParaRPr lang="en-GB" altLang="en-US" sz="1200" b="0">
              <a:solidFill>
                <a:prstClr val="black"/>
              </a:solidFill>
            </a:endParaRPr>
          </a:p>
        </p:txBody>
      </p:sp>
      <p:sp>
        <p:nvSpPr>
          <p:cNvPr id="52227" name="Rectangle 2"/>
          <p:cNvSpPr>
            <a:spLocks noChangeArrowheads="1"/>
          </p:cNvSpPr>
          <p:nvPr/>
        </p:nvSpPr>
        <p:spPr bwMode="auto">
          <a:xfrm>
            <a:off x="388620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52228" name="Rectangle 3"/>
          <p:cNvSpPr>
            <a:spLocks noChangeArrowheads="1"/>
          </p:cNvSpPr>
          <p:nvPr/>
        </p:nvSpPr>
        <p:spPr bwMode="auto">
          <a:xfrm>
            <a:off x="388620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algn="r" eaLnBrk="0" fontAlgn="base" hangingPunct="0">
              <a:spcBef>
                <a:spcPct val="0"/>
              </a:spcBef>
              <a:spcAft>
                <a:spcPct val="0"/>
              </a:spcAft>
            </a:pPr>
            <a:r>
              <a:rPr lang="en-GB" altLang="en-US" sz="1000" b="0" i="1">
                <a:solidFill>
                  <a:prstClr val="black"/>
                </a:solidFill>
              </a:rPr>
              <a:t>5</a:t>
            </a:r>
          </a:p>
        </p:txBody>
      </p:sp>
      <p:sp>
        <p:nvSpPr>
          <p:cNvPr id="52229" name="Rectangle 4"/>
          <p:cNvSpPr>
            <a:spLocks noChangeArrowheads="1"/>
          </p:cNvSpPr>
          <p:nvPr/>
        </p:nvSpPr>
        <p:spPr bwMode="auto">
          <a:xfrm>
            <a:off x="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52230" name="Rectangle 5"/>
          <p:cNvSpPr>
            <a:spLocks noChangeArrowheads="1"/>
          </p:cNvSpPr>
          <p:nvPr/>
        </p:nvSpPr>
        <p:spPr bwMode="auto">
          <a:xfrm>
            <a:off x="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83975" name="Rectangle 6"/>
          <p:cNvSpPr>
            <a:spLocks noGrp="1" noChangeArrowheads="1"/>
          </p:cNvSpPr>
          <p:nvPr>
            <p:ph type="body" idx="1"/>
          </p:nvPr>
        </p:nvSpPr>
        <p:spPr>
          <a:xfrm>
            <a:off x="914400" y="4344032"/>
            <a:ext cx="5029200" cy="4113834"/>
          </a:xfrm>
        </p:spPr>
        <p:txBody>
          <a:bodyPr lIns="92075" tIns="46038" rIns="92075" bIns="46038"/>
          <a:lstStyle/>
          <a:p>
            <a:pPr>
              <a:lnSpc>
                <a:spcPct val="115000"/>
              </a:lnSpc>
              <a:spcAft>
                <a:spcPts val="1000"/>
              </a:spcAft>
              <a:defRPr/>
            </a:pPr>
            <a:r>
              <a:rPr lang="en-GB" b="1" dirty="0" smtClean="0">
                <a:latin typeface="Calibri"/>
                <a:ea typeface="Calibri"/>
                <a:cs typeface="Times New Roman"/>
              </a:rPr>
              <a:t>Other determinants of supply</a:t>
            </a:r>
            <a:r>
              <a:rPr lang="en-GB" dirty="0" smtClean="0">
                <a:latin typeface="Calibri"/>
                <a:ea typeface="Calibri"/>
                <a:cs typeface="Times New Roman"/>
              </a:rPr>
              <a:t> </a:t>
            </a:r>
            <a:br>
              <a:rPr lang="en-GB" dirty="0" smtClean="0">
                <a:latin typeface="Calibri"/>
                <a:ea typeface="Calibri"/>
                <a:cs typeface="Times New Roman"/>
              </a:rPr>
            </a:br>
            <a:r>
              <a:rPr lang="en-GB" dirty="0" smtClean="0">
                <a:latin typeface="Calibri"/>
                <a:ea typeface="Calibri"/>
                <a:cs typeface="Times New Roman"/>
              </a:rPr>
              <a:t>Like demand, supply is not determined simply by price, The other determinants of supply are as follows.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 costs of production. The higher the costs of production, the less profit will be made at any price. As costs rise, firms will cut back on production, probably switching to alternative products whose costs have not risen so much.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 main reasons for a change in costs are as follows: </a:t>
            </a:r>
          </a:p>
          <a:p>
            <a:pPr marL="342900" indent="-342900">
              <a:lnSpc>
                <a:spcPct val="115000"/>
              </a:lnSpc>
              <a:spcAft>
                <a:spcPts val="1000"/>
              </a:spcAft>
              <a:buFont typeface="Symbol"/>
              <a:buChar char=""/>
              <a:defRPr/>
            </a:pPr>
            <a:r>
              <a:rPr lang="en-GB" dirty="0" smtClean="0">
                <a:latin typeface="Calibri"/>
                <a:ea typeface="Calibri"/>
                <a:cs typeface="Times New Roman"/>
              </a:rPr>
              <a:t>Change in input prices: costs of production will rise if wages, raw material prices, rents, interest rates or any other input prices rise. </a:t>
            </a:r>
          </a:p>
          <a:p>
            <a:pPr marL="342900" indent="-342900">
              <a:lnSpc>
                <a:spcPct val="115000"/>
              </a:lnSpc>
              <a:spcAft>
                <a:spcPts val="1000"/>
              </a:spcAft>
              <a:buFont typeface="Symbol"/>
              <a:buChar char=""/>
              <a:defRPr/>
            </a:pPr>
            <a:r>
              <a:rPr lang="en-GB" dirty="0" smtClean="0">
                <a:latin typeface="Calibri"/>
                <a:ea typeface="Calibri"/>
                <a:cs typeface="Times New Roman"/>
              </a:rPr>
              <a:t>Change in technology: technological advances can fundamentally alter the costs of production. Consider, for example, how the microchip revolution has changed production methods and information handling in virtually every industry in the world. </a:t>
            </a:r>
          </a:p>
          <a:p>
            <a:pPr marL="342900" indent="-342900">
              <a:lnSpc>
                <a:spcPct val="115000"/>
              </a:lnSpc>
              <a:spcAft>
                <a:spcPts val="1000"/>
              </a:spcAft>
              <a:buFont typeface="Symbol"/>
              <a:buChar char=""/>
              <a:defRPr/>
            </a:pPr>
            <a:r>
              <a:rPr lang="en-GB" dirty="0" smtClean="0">
                <a:latin typeface="Calibri"/>
                <a:ea typeface="Calibri"/>
                <a:cs typeface="Times New Roman"/>
              </a:rPr>
              <a:t>Organisational changes: various cost savings can be made in many firms by reorganising production. </a:t>
            </a:r>
          </a:p>
          <a:p>
            <a:pPr marL="342900" indent="-342900">
              <a:lnSpc>
                <a:spcPct val="115000"/>
              </a:lnSpc>
              <a:spcAft>
                <a:spcPts val="1000"/>
              </a:spcAft>
              <a:buFont typeface="Symbol"/>
              <a:buChar char=""/>
              <a:defRPr/>
            </a:pPr>
            <a:r>
              <a:rPr lang="en-GB" dirty="0" smtClean="0">
                <a:latin typeface="Calibri"/>
                <a:ea typeface="Calibri"/>
                <a:cs typeface="Times New Roman"/>
              </a:rPr>
              <a:t>Government policy: costs will be lowered by government subsidies and raised by various taxes. </a:t>
            </a:r>
          </a:p>
          <a:p>
            <a:pPr marL="342900" indent="-342900">
              <a:lnSpc>
                <a:spcPct val="115000"/>
              </a:lnSpc>
              <a:spcAft>
                <a:spcPts val="1000"/>
              </a:spcAft>
              <a:buFont typeface="Symbol"/>
              <a:buChar char=""/>
              <a:defRPr/>
            </a:pPr>
            <a:endParaRPr lang="en-GB" dirty="0" smtClean="0">
              <a:latin typeface="Calibri"/>
              <a:ea typeface="Calibri"/>
              <a:cs typeface="Times New Roman"/>
            </a:endParaRPr>
          </a:p>
        </p:txBody>
      </p:sp>
      <p:sp>
        <p:nvSpPr>
          <p:cNvPr id="52232" name="Rectangle 7"/>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4958270C-B351-4CAB-A43F-CFE0B2E91F05}" type="slidenum">
              <a:rPr lang="en-GB" altLang="en-US" sz="1200" b="0">
                <a:solidFill>
                  <a:srgbClr val="000000"/>
                </a:solidFill>
              </a:rPr>
              <a:pPr/>
              <a:t>25</a:t>
            </a:fld>
            <a:endParaRPr lang="en-GB" altLang="en-US" sz="1200" b="0">
              <a:solidFill>
                <a:srgbClr val="000000"/>
              </a:solidFill>
            </a:endParaRPr>
          </a:p>
        </p:txBody>
      </p:sp>
      <p:sp>
        <p:nvSpPr>
          <p:cNvPr id="54275" name="Rectangle 2"/>
          <p:cNvSpPr>
            <a:spLocks noChangeArrowheads="1"/>
          </p:cNvSpPr>
          <p:nvPr/>
        </p:nvSpPr>
        <p:spPr bwMode="auto">
          <a:xfrm>
            <a:off x="388620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srgbClr val="000000"/>
              </a:solidFill>
            </a:endParaRPr>
          </a:p>
        </p:txBody>
      </p:sp>
      <p:sp>
        <p:nvSpPr>
          <p:cNvPr id="54276" name="Rectangle 3"/>
          <p:cNvSpPr>
            <a:spLocks noChangeArrowheads="1"/>
          </p:cNvSpPr>
          <p:nvPr/>
        </p:nvSpPr>
        <p:spPr bwMode="auto">
          <a:xfrm>
            <a:off x="388620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algn="r" eaLnBrk="0" fontAlgn="base" hangingPunct="0">
              <a:spcBef>
                <a:spcPct val="0"/>
              </a:spcBef>
              <a:spcAft>
                <a:spcPct val="0"/>
              </a:spcAft>
            </a:pPr>
            <a:r>
              <a:rPr lang="en-GB" altLang="en-US" sz="1000" b="0" i="1">
                <a:solidFill>
                  <a:srgbClr val="000000"/>
                </a:solidFill>
              </a:rPr>
              <a:t>5</a:t>
            </a:r>
          </a:p>
        </p:txBody>
      </p:sp>
      <p:sp>
        <p:nvSpPr>
          <p:cNvPr id="54277" name="Rectangle 4"/>
          <p:cNvSpPr>
            <a:spLocks noChangeArrowheads="1"/>
          </p:cNvSpPr>
          <p:nvPr/>
        </p:nvSpPr>
        <p:spPr bwMode="auto">
          <a:xfrm>
            <a:off x="0" y="8686577"/>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srgbClr val="000000"/>
              </a:solidFill>
            </a:endParaRPr>
          </a:p>
        </p:txBody>
      </p:sp>
      <p:sp>
        <p:nvSpPr>
          <p:cNvPr id="54278" name="Rectangle 5"/>
          <p:cNvSpPr>
            <a:spLocks noChangeArrowheads="1"/>
          </p:cNvSpPr>
          <p:nvPr/>
        </p:nvSpPr>
        <p:spPr bwMode="auto">
          <a:xfrm>
            <a:off x="0" y="0"/>
            <a:ext cx="2971800" cy="457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pPr>
            <a:endParaRPr lang="en-US" altLang="en-US">
              <a:solidFill>
                <a:srgbClr val="000000"/>
              </a:solidFill>
            </a:endParaRPr>
          </a:p>
        </p:txBody>
      </p:sp>
      <p:sp>
        <p:nvSpPr>
          <p:cNvPr id="83975" name="Rectangle 6"/>
          <p:cNvSpPr>
            <a:spLocks noGrp="1" noChangeArrowheads="1"/>
          </p:cNvSpPr>
          <p:nvPr>
            <p:ph type="body" idx="1"/>
          </p:nvPr>
        </p:nvSpPr>
        <p:spPr>
          <a:xfrm>
            <a:off x="914400" y="4344032"/>
            <a:ext cx="5029200" cy="4113834"/>
          </a:xfrm>
        </p:spPr>
        <p:txBody>
          <a:bodyPr lIns="92075" tIns="46038" rIns="92075" bIns="46038"/>
          <a:lstStyle/>
          <a:p>
            <a:pPr>
              <a:lnSpc>
                <a:spcPct val="115000"/>
              </a:lnSpc>
              <a:spcAft>
                <a:spcPts val="1000"/>
              </a:spcAft>
              <a:defRPr/>
            </a:pPr>
            <a:r>
              <a:rPr lang="en-GB" b="1" dirty="0" smtClean="0">
                <a:latin typeface="Calibri"/>
                <a:ea typeface="Calibri"/>
                <a:cs typeface="Times New Roman"/>
              </a:rPr>
              <a:t>Other determinants of supply</a:t>
            </a:r>
            <a:r>
              <a:rPr lang="en-GB" dirty="0" smtClean="0">
                <a:latin typeface="Calibri"/>
                <a:ea typeface="Calibri"/>
                <a:cs typeface="Times New Roman"/>
              </a:rPr>
              <a:t> </a:t>
            </a:r>
            <a:br>
              <a:rPr lang="en-GB" dirty="0" smtClean="0">
                <a:latin typeface="Calibri"/>
                <a:ea typeface="Calibri"/>
                <a:cs typeface="Times New Roman"/>
              </a:rPr>
            </a:br>
            <a:r>
              <a:rPr lang="en-GB" dirty="0" smtClean="0">
                <a:latin typeface="Calibri"/>
                <a:ea typeface="Calibri"/>
                <a:cs typeface="Times New Roman"/>
              </a:rPr>
              <a:t>Like demand, supply is not determined simply by price, The other determinants of supply are as follows.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 costs of production. The higher the costs of production, the less profit will be made at any price. As costs rise, firms will cut back on production, probably switching to alternative products whose costs have not risen so much. </a:t>
            </a:r>
          </a:p>
          <a:p>
            <a:pPr>
              <a:lnSpc>
                <a:spcPct val="115000"/>
              </a:lnSpc>
              <a:spcAft>
                <a:spcPts val="1000"/>
              </a:spcAft>
              <a:defRPr/>
            </a:pPr>
            <a:endParaRPr lang="en-GB" dirty="0" smtClean="0">
              <a:latin typeface="Calibri"/>
              <a:ea typeface="Calibri"/>
              <a:cs typeface="Times New Roman"/>
            </a:endParaRPr>
          </a:p>
          <a:p>
            <a:pPr marL="342900" indent="-342900">
              <a:lnSpc>
                <a:spcPct val="115000"/>
              </a:lnSpc>
              <a:spcAft>
                <a:spcPts val="1000"/>
              </a:spcAft>
              <a:buFont typeface="Symbol"/>
              <a:buChar char=""/>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 profitability of alternative products (substitutes in supply). If some alternative product (a substitute in supply) becomes more profitable to supply than before, producers are likely to switch from the first good to this alternative. Supply of the first good falls. Other goods are likely to become more profitable if their prices rise or their costs of production fall. For example, if the price of carrots goes up, or the cost of producing carrots comes down, farmers may decide to produce more carrots. The supply of potatoes is therefore likely to fall.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 profitability of goods in joint supply. Sometimes when one good is produced, another good is also produced at </a:t>
            </a:r>
          </a:p>
          <a:p>
            <a:pPr>
              <a:lnSpc>
                <a:spcPct val="115000"/>
              </a:lnSpc>
              <a:spcAft>
                <a:spcPts val="1000"/>
              </a:spcAft>
              <a:defRPr/>
            </a:pPr>
            <a:r>
              <a:rPr lang="en-GB" dirty="0" smtClean="0">
                <a:latin typeface="Calibri"/>
                <a:ea typeface="Calibri"/>
                <a:cs typeface="Times New Roman"/>
              </a:rPr>
              <a:t>the same time. These are said to be goods in joint supply. An example is the refining of crude oil to produce petrol. Other grade fuels will be produced as well, such as diesel and paraffin. If more petrol is produced, due to a rise in demand, then the supply of these other fuels will rise too.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Nature, 'random shocks' and other unpredictable events. In this category we would include the weather and diseases affecting farm output, wars affecting the supply of imported raw materials, the breakdown of machinery, industrial disputes, earthquakes, floods and fire, etc.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 aims of producers. A profit-maximising firm will supply a different quantity from a firm that has a different aim, such as maximising sales.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Expectations of future price changes. If price is expected to rise, producers may temporarily reduce the amount they sell. Instead they are likely to build up their stocks and only release them on to the market when the price does rise. At the same time they may plan to produce more, by installing new machines, or taking on more labour, so that they can be ready to supply more when the price has risen.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 number of suppliers. If new firms enter the market, supply is likely to rise. </a:t>
            </a:r>
          </a:p>
          <a:p>
            <a:pPr>
              <a:lnSpc>
                <a:spcPct val="115000"/>
              </a:lnSpc>
              <a:spcAft>
                <a:spcPts val="1000"/>
              </a:spcAft>
              <a:defRPr/>
            </a:pPr>
            <a:endParaRPr lang="en-GB" b="1"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Definitions </a:t>
            </a: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Substitutes in supply These are two goods where an increased production of one means diverting resources away from producing the other. </a:t>
            </a:r>
            <a:br>
              <a:rPr lang="en-GB" b="1" dirty="0" smtClean="0">
                <a:latin typeface="Calibri"/>
                <a:ea typeface="Calibri"/>
                <a:cs typeface="Times New Roman"/>
              </a:rPr>
            </a:br>
            <a:r>
              <a:rPr lang="en-GB" b="1" dirty="0" smtClean="0">
                <a:latin typeface="Calibri"/>
                <a:ea typeface="Calibri"/>
                <a:cs typeface="Times New Roman"/>
              </a:rPr>
              <a:t>Goods in joint supply These are two goods where the production of more of one leads to the production of more of the other.</a:t>
            </a:r>
            <a:endParaRPr lang="en-GB" dirty="0" smtClean="0">
              <a:latin typeface="Calibri"/>
              <a:ea typeface="Calibri"/>
              <a:cs typeface="Times New Roman"/>
            </a:endParaRPr>
          </a:p>
          <a:p>
            <a:pPr>
              <a:defRPr/>
            </a:pPr>
            <a:endParaRPr lang="en-US" altLang="en-US" dirty="0" smtClean="0"/>
          </a:p>
        </p:txBody>
      </p:sp>
      <p:sp>
        <p:nvSpPr>
          <p:cNvPr id="54280" name="Rectangle 7"/>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A44FEDB7-087B-4210-A1D2-933E927D3BE9}" type="slidenum">
              <a:rPr lang="en-GB" altLang="en-US" sz="1200" b="0">
                <a:solidFill>
                  <a:srgbClr val="000000"/>
                </a:solidFill>
              </a:rPr>
              <a:pPr/>
              <a:t>26</a:t>
            </a:fld>
            <a:endParaRPr lang="en-GB" altLang="en-US" sz="1200" b="0">
              <a:solidFill>
                <a:srgbClr val="000000"/>
              </a:solidFill>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p:spPr>
        <p:txBody>
          <a:bodyPr/>
          <a:lstStyle/>
          <a:p>
            <a:pPr>
              <a:lnSpc>
                <a:spcPct val="115000"/>
              </a:lnSpc>
              <a:spcAft>
                <a:spcPts val="1000"/>
              </a:spcAft>
              <a:buFont typeface="Symbol" pitchFamily="18" charset="2"/>
              <a:buNone/>
            </a:pPr>
            <a:r>
              <a:rPr lang="en-US" altLang="en-US" smtClean="0"/>
              <a:t>Really important slide for exam question three on how to influence supply of own goods and services</a:t>
            </a:r>
          </a:p>
          <a:p>
            <a:pPr>
              <a:lnSpc>
                <a:spcPct val="115000"/>
              </a:lnSpc>
              <a:spcAft>
                <a:spcPts val="1000"/>
              </a:spcAft>
              <a:buFont typeface="Symbol" pitchFamily="18" charset="2"/>
              <a:buNone/>
            </a:pPr>
            <a:endParaRPr lang="en-US" altLang="en-US" smtClean="0"/>
          </a:p>
          <a:p>
            <a:r>
              <a:rPr lang="en-GB" altLang="en-US" smtClean="0">
                <a:solidFill>
                  <a:srgbClr val="000000"/>
                </a:solidFill>
              </a:rPr>
              <a:t>The factors influencing supply include: </a:t>
            </a:r>
          </a:p>
          <a:p>
            <a:pPr>
              <a:buFontTx/>
              <a:buChar char="•"/>
            </a:pPr>
            <a:r>
              <a:rPr lang="en-GB" altLang="en-US" smtClean="0">
                <a:solidFill>
                  <a:srgbClr val="000000"/>
                </a:solidFill>
              </a:rPr>
              <a:t>Costs of production - If production costs rise, supply will fall because the manufacture of the product in question will become less profitable. </a:t>
            </a:r>
          </a:p>
          <a:p>
            <a:endParaRPr lang="en-GB" altLang="en-US" b="1" smtClean="0"/>
          </a:p>
          <a:p>
            <a:r>
              <a:rPr lang="en-GB" altLang="en-US" b="1" smtClean="0"/>
              <a:t>Factors affecting supply</a:t>
            </a:r>
          </a:p>
          <a:p>
            <a:endParaRPr lang="en-GB" altLang="en-US" b="1" smtClean="0"/>
          </a:p>
          <a:p>
            <a:r>
              <a:rPr lang="en-GB" altLang="en-US" smtClean="0"/>
              <a:t>Innumerable factors and circumstances could affect a seller's willingness or ability to produce and sell a good. Some of the more common factors are:</a:t>
            </a:r>
          </a:p>
          <a:p>
            <a:endParaRPr lang="en-GB" altLang="en-US" smtClean="0"/>
          </a:p>
          <a:p>
            <a:r>
              <a:rPr lang="en-GB" altLang="en-US" b="1" smtClean="0"/>
              <a:t>Good's own price:</a:t>
            </a:r>
            <a:r>
              <a:rPr lang="en-GB" altLang="en-US" smtClean="0"/>
              <a:t> The basic supply relationship is between the price of a good and the quantity supplied. Although there is no "Law of Supply", generally, the relationship is positive, meaning that an increase in price will induce an increase in the quantity supplied.</a:t>
            </a:r>
            <a:endParaRPr lang="en-GB" altLang="en-US" baseline="30000" smtClean="0"/>
          </a:p>
          <a:p>
            <a:r>
              <a:rPr lang="en-GB" altLang="en-US" b="1" smtClean="0"/>
              <a:t>Prices of related goods:</a:t>
            </a:r>
            <a:r>
              <a:rPr lang="en-GB" altLang="en-US" baseline="30000" smtClean="0">
                <a:hlinkClick r:id="rId3"/>
              </a:rPr>
              <a:t>[2]</a:t>
            </a:r>
            <a:r>
              <a:rPr lang="en-GB" altLang="en-US" smtClean="0"/>
              <a:t> For purposes of supply analysis related goods refer to goods from which </a:t>
            </a:r>
            <a:r>
              <a:rPr lang="en-GB" altLang="en-US" smtClean="0">
                <a:hlinkClick r:id="rId4" tooltip="Factor of production"/>
              </a:rPr>
              <a:t>inputs</a:t>
            </a:r>
            <a:r>
              <a:rPr lang="en-GB" altLang="en-US" smtClean="0"/>
              <a:t> are derived to be used in the production of the primary good. For example, Spam is made from pork shoulders and ham. Both are derived from pigs. Therefore pigs would be considered a related good to Spam. In this case the relationship would be negative or inverse. If the price of pigs goes up the supply of Spam would decrease (supply curve shifts left) because the cost of production would have increased. A related good may also be a good that can be produced with the firm's existing </a:t>
            </a:r>
            <a:r>
              <a:rPr lang="en-GB" altLang="en-US" smtClean="0">
                <a:hlinkClick r:id="rId4" tooltip="Factor of production"/>
              </a:rPr>
              <a:t>factors of production</a:t>
            </a:r>
            <a:r>
              <a:rPr lang="en-GB" altLang="en-US" smtClean="0"/>
              <a:t>. For example, suppose that a firm produces leather belts, and that the firm's managers learn that leather pouches for smartphones are more profitable than belts. The firm might reduce its production of belts and begin production of cell phone pouches based on this information. Finally, a change in the price of a </a:t>
            </a:r>
            <a:r>
              <a:rPr lang="en-GB" altLang="en-US" smtClean="0">
                <a:hlinkClick r:id="rId5" tooltip="Joint product pricing"/>
              </a:rPr>
              <a:t>joint product</a:t>
            </a:r>
            <a:r>
              <a:rPr lang="en-GB" altLang="en-US" smtClean="0"/>
              <a:t> will affect supply. For example beef products and anani sikim leather are joint products. If a company runs both a beef processing operation and a tannery an increase in the price of steaks would mean that more cattle are processed which would increase the supply of leather.</a:t>
            </a:r>
            <a:endParaRPr lang="en-GB" altLang="en-US" baseline="30000" smtClean="0"/>
          </a:p>
          <a:p>
            <a:r>
              <a:rPr lang="en-GB" altLang="en-US" b="1" smtClean="0"/>
              <a:t>Conditions of production:</a:t>
            </a:r>
            <a:r>
              <a:rPr lang="en-GB" altLang="en-US" smtClean="0"/>
              <a:t> The most significant factor here is the state of technology. If there is a </a:t>
            </a:r>
            <a:r>
              <a:rPr lang="en-GB" altLang="en-US" smtClean="0">
                <a:hlinkClick r:id="rId6" tooltip="Technological progress"/>
              </a:rPr>
              <a:t>technological advancement</a:t>
            </a:r>
            <a:r>
              <a:rPr lang="en-GB" altLang="en-US" smtClean="0"/>
              <a:t> in one good's production, the supply increases. Other variables may also affect production conditions. For instance, for agricultural goods, weather is crucial for it may affect the production outputs. </a:t>
            </a:r>
            <a:endParaRPr lang="en-GB" altLang="en-US" baseline="30000" smtClean="0"/>
          </a:p>
          <a:p>
            <a:r>
              <a:rPr lang="en-GB" altLang="en-US" b="1" smtClean="0"/>
              <a:t>Expectations:</a:t>
            </a:r>
            <a:r>
              <a:rPr lang="en-GB" altLang="en-US" smtClean="0"/>
              <a:t> Sellers' are concerning future market conditions can directly affect supply.</a:t>
            </a:r>
            <a:r>
              <a:rPr lang="en-GB" altLang="en-US" baseline="30000" smtClean="0">
                <a:hlinkClick r:id="rId7"/>
              </a:rPr>
              <a:t>[5]</a:t>
            </a:r>
            <a:r>
              <a:rPr lang="en-GB" altLang="en-US" smtClean="0"/>
              <a:t> If the seller believes that the </a:t>
            </a:r>
            <a:r>
              <a:rPr lang="en-GB" altLang="en-US" smtClean="0">
                <a:hlinkClick r:id="rId8" tooltip="Demand"/>
              </a:rPr>
              <a:t>demand</a:t>
            </a:r>
            <a:r>
              <a:rPr lang="en-GB" altLang="en-US" smtClean="0"/>
              <a:t> for his product will sharply increase in the foreseeable future the firm owner may immediately increase production in anticipation of future price increases. The supply curve would shift out. </a:t>
            </a:r>
            <a:r>
              <a:rPr lang="en-GB" altLang="en-US" baseline="30000" smtClean="0"/>
              <a:t>[</a:t>
            </a:r>
          </a:p>
          <a:p>
            <a:r>
              <a:rPr lang="en-GB" altLang="en-US" b="1" smtClean="0"/>
              <a:t>Price of inputs:</a:t>
            </a:r>
            <a:r>
              <a:rPr lang="en-GB" altLang="en-US" smtClean="0"/>
              <a:t> Inputs include land, labor, energy and raw materials.</a:t>
            </a:r>
            <a:r>
              <a:rPr lang="en-GB" altLang="en-US" baseline="30000" smtClean="0">
                <a:hlinkClick r:id="rId9"/>
              </a:rPr>
              <a:t>[7]</a:t>
            </a:r>
            <a:r>
              <a:rPr lang="en-GB" altLang="en-US" smtClean="0"/>
              <a:t> If the price of inputs increases the supply curve will shift left as sellers are less willing or able to sell goods at any given price. For example, if the price of electricity increased a seller may reduce his supply of his product because of the increased costs of production.</a:t>
            </a:r>
            <a:endParaRPr lang="en-GB" altLang="en-US" baseline="30000" smtClean="0"/>
          </a:p>
          <a:p>
            <a:endParaRPr lang="en-GB" altLang="en-US" smtClean="0"/>
          </a:p>
          <a:p>
            <a:endParaRPr lang="en-GB" altLang="en-US" smtClean="0"/>
          </a:p>
          <a:p>
            <a:endParaRPr lang="en-US" alt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3118F2BC-8C24-493B-ADC6-9F210DC7E445}" type="slidenum">
              <a:rPr lang="en-GB" altLang="en-US" sz="1200" b="0">
                <a:solidFill>
                  <a:prstClr val="black"/>
                </a:solidFill>
              </a:rPr>
              <a:pPr/>
              <a:t>27</a:t>
            </a:fld>
            <a:endParaRPr lang="en-GB" altLang="en-US" sz="1200" b="0">
              <a:solidFill>
                <a:prstClr val="black"/>
              </a:solidFill>
            </a:endParaRPr>
          </a:p>
        </p:txBody>
      </p:sp>
      <p:sp>
        <p:nvSpPr>
          <p:cNvPr id="62467"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62468"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fld id="{98B09F5F-151E-4F1C-A97E-BA8FDA9DBC27}" type="slidenum">
              <a:rPr lang="en-GB" altLang="en-US" sz="1200" b="0">
                <a:solidFill>
                  <a:prstClr val="black"/>
                </a:solidFill>
              </a:rPr>
              <a:pPr/>
              <a:t>28</a:t>
            </a:fld>
            <a:endParaRPr lang="en-GB" altLang="en-US" sz="1200" b="0">
              <a:solidFill>
                <a:prstClr val="black"/>
              </a:solidFill>
            </a:endParaRPr>
          </a:p>
        </p:txBody>
      </p:sp>
      <p:sp>
        <p:nvSpPr>
          <p:cNvPr id="64515" name="Rectangle 2"/>
          <p:cNvSpPr>
            <a:spLocks noGrp="1" noChangeArrowheads="1"/>
          </p:cNvSpPr>
          <p:nvPr>
            <p:ph type="body" idx="1"/>
          </p:nvPr>
        </p:nvSpPr>
        <p:spPr>
          <a:xfrm>
            <a:off x="914400" y="4344032"/>
            <a:ext cx="5029200" cy="4113834"/>
          </a:xfrm>
          <a:noFill/>
        </p:spPr>
        <p:txBody>
          <a:bodyPr lIns="92075" tIns="46038" rIns="92075" bIns="46038"/>
          <a:lstStyle/>
          <a:p>
            <a:endParaRPr lang="en-US" altLang="en-US" smtClean="0"/>
          </a:p>
        </p:txBody>
      </p:sp>
      <p:sp>
        <p:nvSpPr>
          <p:cNvPr id="64516" name="Rectangle 3"/>
          <p:cNvSpPr>
            <a:spLocks noGrp="1" noRot="1" noChangeAspect="1" noChangeArrowheads="1" noTextEdit="1"/>
          </p:cNvSpPr>
          <p:nvPr>
            <p:ph type="sldImg"/>
          </p:nvPr>
        </p:nvSpPr>
        <p:spPr>
          <a:xfrm>
            <a:off x="1143000" y="685800"/>
            <a:ext cx="4572000" cy="3429000"/>
          </a:xfrm>
          <a:ln w="12700" cap="flat">
            <a:solidFill>
              <a:schemeClr val="tx1"/>
            </a:solidFill>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EF33B1D8-7B92-47A0-BD29-D5CF9E286C47}" type="slidenum">
              <a:rPr lang="en-GB" altLang="en-US" sz="1200">
                <a:solidFill>
                  <a:prstClr val="black"/>
                </a:solidFill>
              </a:rPr>
              <a:pPr/>
              <a:t>29</a:t>
            </a:fld>
            <a:endParaRPr lang="en-GB" altLang="en-US" sz="1200">
              <a:solidFill>
                <a:prstClr val="black"/>
              </a:solidFill>
            </a:endParaRPr>
          </a:p>
        </p:txBody>
      </p:sp>
      <p:sp>
        <p:nvSpPr>
          <p:cNvPr id="49155" name="Rectangle 2"/>
          <p:cNvSpPr>
            <a:spLocks noGrp="1" noRot="1" noChangeAspect="1" noChangeArrowheads="1" noTextEdit="1"/>
          </p:cNvSpPr>
          <p:nvPr>
            <p:ph type="sldImg"/>
          </p:nvPr>
        </p:nvSpPr>
        <p:spPr>
          <a:xfrm>
            <a:off x="1150938" y="692150"/>
            <a:ext cx="4556125" cy="3416300"/>
          </a:xfrm>
          <a:ln/>
        </p:spPr>
      </p:sp>
      <p:sp>
        <p:nvSpPr>
          <p:cNvPr id="49156" name="Rectangle 3"/>
          <p:cNvSpPr>
            <a:spLocks noGrp="1" noChangeArrowheads="1"/>
          </p:cNvSpPr>
          <p:nvPr>
            <p:ph type="body" idx="1"/>
          </p:nvPr>
        </p:nvSpPr>
        <p:spPr>
          <a:noFill/>
        </p:spPr>
        <p:txBody>
          <a:bodyPr/>
          <a:lstStyle/>
          <a:p>
            <a:pPr algn="ctr">
              <a:spcBef>
                <a:spcPct val="0"/>
              </a:spcBef>
            </a:pPr>
            <a:endParaRPr lang="en-US" altLang="en-US" sz="2000" smtClean="0">
              <a:latin typeface="Arial"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2FA460BE-5901-4A88-B12B-CE3A53ED54E8}" type="slidenum">
              <a:rPr lang="en-GB" altLang="en-US" sz="1200">
                <a:solidFill>
                  <a:prstClr val="black"/>
                </a:solidFill>
              </a:rPr>
              <a:pPr/>
              <a:t>30</a:t>
            </a:fld>
            <a:endParaRPr lang="en-GB" altLang="en-US" sz="1200">
              <a:solidFill>
                <a:prstClr val="black"/>
              </a:solidFill>
            </a:endParaRPr>
          </a:p>
        </p:txBody>
      </p:sp>
      <p:sp>
        <p:nvSpPr>
          <p:cNvPr id="51203" name="Rectangle 2"/>
          <p:cNvSpPr>
            <a:spLocks noChangeArrowheads="1"/>
          </p:cNvSpPr>
          <p:nvPr/>
        </p:nvSpPr>
        <p:spPr bwMode="auto">
          <a:xfrm>
            <a:off x="3885453" y="0"/>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51204" name="Rectangle 3"/>
          <p:cNvSpPr>
            <a:spLocks noChangeArrowheads="1"/>
          </p:cNvSpPr>
          <p:nvPr/>
        </p:nvSpPr>
        <p:spPr bwMode="auto">
          <a:xfrm>
            <a:off x="3885453" y="8686288"/>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algn="r" eaLnBrk="0" fontAlgn="base" hangingPunct="0">
              <a:spcBef>
                <a:spcPct val="0"/>
              </a:spcBef>
              <a:spcAft>
                <a:spcPct val="0"/>
              </a:spcAft>
            </a:pPr>
            <a:r>
              <a:rPr lang="en-GB" altLang="en-US" sz="1000" i="1">
                <a:solidFill>
                  <a:prstClr val="black"/>
                </a:solidFill>
              </a:rPr>
              <a:t>8</a:t>
            </a:r>
          </a:p>
        </p:txBody>
      </p:sp>
      <p:sp>
        <p:nvSpPr>
          <p:cNvPr id="51205" name="Rectangle 4"/>
          <p:cNvSpPr>
            <a:spLocks noChangeArrowheads="1"/>
          </p:cNvSpPr>
          <p:nvPr/>
        </p:nvSpPr>
        <p:spPr bwMode="auto">
          <a:xfrm>
            <a:off x="0" y="8686288"/>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51206" name="Rectangle 5"/>
          <p:cNvSpPr>
            <a:spLocks noChangeArrowheads="1"/>
          </p:cNvSpPr>
          <p:nvPr/>
        </p:nvSpPr>
        <p:spPr bwMode="auto">
          <a:xfrm>
            <a:off x="0" y="0"/>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51207" name="Rectangle 6"/>
          <p:cNvSpPr>
            <a:spLocks noGrp="1" noChangeArrowheads="1"/>
          </p:cNvSpPr>
          <p:nvPr>
            <p:ph type="body" idx="1"/>
          </p:nvPr>
        </p:nvSpPr>
        <p:spPr>
          <a:noFill/>
        </p:spPr>
        <p:txBody>
          <a:bodyPr lIns="92075" tIns="46038" rIns="92075" bIns="46038"/>
          <a:lstStyle/>
          <a:p>
            <a:pPr>
              <a:lnSpc>
                <a:spcPct val="115000"/>
              </a:lnSpc>
              <a:spcAft>
                <a:spcPts val="1000"/>
              </a:spcAft>
            </a:pPr>
            <a:r>
              <a:rPr lang="en-GB" altLang="en-US" dirty="0" smtClean="0">
                <a:latin typeface="Calibri" pitchFamily="34" charset="0"/>
                <a:ea typeface="Calibri" pitchFamily="34" charset="0"/>
                <a:cs typeface="Times New Roman" pitchFamily="18" charset="0"/>
              </a:rPr>
              <a:t>In practice, many firms are not price takers; they have some discretion in choosing their price. Such firms will face a downward-sloping demand curve. If they raise their price, they will sell less; if they lower their price, they will sell more. But firms will want to know more than this. They will want to know just how much the quantity demanded will fall. In other words, they will want to know how responsive demand is to a rise in price. This responsiveness is measured using a concept called 'elasticity'.</a:t>
            </a:r>
          </a:p>
          <a:p>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b="1" dirty="0" smtClean="0">
                <a:latin typeface="Calibri" pitchFamily="34" charset="0"/>
                <a:ea typeface="Calibri" pitchFamily="34" charset="0"/>
                <a:cs typeface="Times New Roman" pitchFamily="18" charset="0"/>
              </a:rPr>
              <a:t>PRICE ELASTICITY OF DEMAND </a:t>
            </a:r>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latin typeface="Calibri" pitchFamily="34" charset="0"/>
                <a:ea typeface="Calibri" pitchFamily="34" charset="0"/>
                <a:cs typeface="Times New Roman" pitchFamily="18" charset="0"/>
              </a:rPr>
              <a:t>Elasticity. The responsiveness of one variable (e.g. demand) to a change in another (e.g. price). This concept is fundamental. to understanding how markets work. The more elastic variables are, the more responsive is the market to changing circumstances. </a:t>
            </a:r>
          </a:p>
          <a:p>
            <a:pPr>
              <a:lnSpc>
                <a:spcPct val="115000"/>
              </a:lnSpc>
              <a:spcAft>
                <a:spcPts val="1000"/>
              </a:spcAft>
            </a:pPr>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b="1" dirty="0" smtClean="0">
                <a:latin typeface="Calibri" pitchFamily="34" charset="0"/>
                <a:ea typeface="Calibri" pitchFamily="34" charset="0"/>
                <a:cs typeface="Times New Roman" pitchFamily="18" charset="0"/>
              </a:rPr>
              <a:t>PRICE ELASTICITY OF DEMAND </a:t>
            </a:r>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b="1" dirty="0" smtClean="0">
                <a:latin typeface="Calibri" pitchFamily="34" charset="0"/>
                <a:ea typeface="Calibri" pitchFamily="34" charset="0"/>
                <a:cs typeface="Times New Roman" pitchFamily="18" charset="0"/>
              </a:rPr>
              <a:t>The responsiveness of quantity demanded to a change in price </a:t>
            </a:r>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latin typeface="Calibri" pitchFamily="34" charset="0"/>
                <a:ea typeface="Calibri" pitchFamily="34" charset="0"/>
                <a:cs typeface="Times New Roman" pitchFamily="18" charset="0"/>
              </a:rPr>
              <a:t>The demand for an individual firm For any firm considering changing its price, it is vital to know the likely effect on the quantity demanded. Take the case of two firms facing very different demand curves. These are shown in Figure 5.2. slide 4 and following slides</a:t>
            </a:r>
          </a:p>
          <a:p>
            <a:pPr>
              <a:lnSpc>
                <a:spcPct val="115000"/>
              </a:lnSpc>
              <a:spcAft>
                <a:spcPts val="1000"/>
              </a:spcAft>
            </a:pPr>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latin typeface="Calibri" pitchFamily="34" charset="0"/>
                <a:ea typeface="Calibri" pitchFamily="34" charset="0"/>
                <a:cs typeface="Times New Roman" pitchFamily="18" charset="0"/>
              </a:rPr>
              <a:t>Firm A can raise its price quite substantially - from £6 to £10 - and yet its level of sales only falls by a relatively small amount - from 100 units to 90 units. This firm will probably be quite keen to raise its price. After all, it could make significantly more profit on each unit sold (assuming no rise in costs per unit), and yet sell only slightly fewer units. </a:t>
            </a:r>
          </a:p>
          <a:p>
            <a:pPr>
              <a:lnSpc>
                <a:spcPct val="115000"/>
              </a:lnSpc>
              <a:spcAft>
                <a:spcPts val="1000"/>
              </a:spcAft>
            </a:pPr>
            <a:r>
              <a:rPr lang="en-GB" altLang="en-US" dirty="0" smtClean="0">
                <a:latin typeface="Calibri" pitchFamily="34" charset="0"/>
                <a:ea typeface="Calibri" pitchFamily="34" charset="0"/>
                <a:cs typeface="Times New Roman" pitchFamily="18" charset="0"/>
              </a:rPr>
              <a:t>Firm B, however, will think twice about raising its price. Even a relatively modest increase in price - from £6 to £7 - will lead to a substantial fall in sales from 100 units to 40 units. What is the point of making a bit more profit on those units it manages to sell, if in the process it ends up selling a lot fewer units? In such circumstances the firm may contemplate lowering its price. </a:t>
            </a:r>
          </a:p>
          <a:p>
            <a:endParaRPr lang="en-US" altLang="en-US" dirty="0" smtClean="0">
              <a:ea typeface="Calibri" pitchFamily="34" charset="0"/>
              <a:cs typeface="Times New Roman" pitchFamily="18" charset="0"/>
            </a:endParaRPr>
          </a:p>
        </p:txBody>
      </p:sp>
      <p:sp>
        <p:nvSpPr>
          <p:cNvPr id="51208" name="Rectangle 7"/>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9D306B33-8FF1-4D18-B000-1B732FD19E91}" type="slidenum">
              <a:rPr lang="en-GB" altLang="en-US" sz="1200">
                <a:solidFill>
                  <a:prstClr val="black"/>
                </a:solidFill>
              </a:rPr>
              <a:pPr/>
              <a:t>31</a:t>
            </a:fld>
            <a:endParaRPr lang="en-GB" altLang="en-US" sz="1200">
              <a:solidFill>
                <a:prstClr val="black"/>
              </a:solidFill>
            </a:endParaRPr>
          </a:p>
        </p:txBody>
      </p:sp>
      <p:sp>
        <p:nvSpPr>
          <p:cNvPr id="59395" name="Rectangle 2"/>
          <p:cNvSpPr>
            <a:spLocks noChangeArrowheads="1"/>
          </p:cNvSpPr>
          <p:nvPr/>
        </p:nvSpPr>
        <p:spPr bwMode="auto">
          <a:xfrm>
            <a:off x="3885453" y="0"/>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59396" name="Rectangle 3"/>
          <p:cNvSpPr>
            <a:spLocks noChangeArrowheads="1"/>
          </p:cNvSpPr>
          <p:nvPr/>
        </p:nvSpPr>
        <p:spPr bwMode="auto">
          <a:xfrm>
            <a:off x="3885453" y="8686288"/>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algn="r" eaLnBrk="0" fontAlgn="base" hangingPunct="0">
              <a:spcBef>
                <a:spcPct val="0"/>
              </a:spcBef>
              <a:spcAft>
                <a:spcPct val="0"/>
              </a:spcAft>
            </a:pPr>
            <a:r>
              <a:rPr lang="en-GB" altLang="en-US" sz="1000" i="1">
                <a:solidFill>
                  <a:prstClr val="black"/>
                </a:solidFill>
              </a:rPr>
              <a:t>8</a:t>
            </a:r>
          </a:p>
        </p:txBody>
      </p:sp>
      <p:sp>
        <p:nvSpPr>
          <p:cNvPr id="59397" name="Rectangle 4"/>
          <p:cNvSpPr>
            <a:spLocks noChangeArrowheads="1"/>
          </p:cNvSpPr>
          <p:nvPr/>
        </p:nvSpPr>
        <p:spPr bwMode="auto">
          <a:xfrm>
            <a:off x="0" y="8686288"/>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59398" name="Rectangle 5"/>
          <p:cNvSpPr>
            <a:spLocks noChangeArrowheads="1"/>
          </p:cNvSpPr>
          <p:nvPr/>
        </p:nvSpPr>
        <p:spPr bwMode="auto">
          <a:xfrm>
            <a:off x="0" y="0"/>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59399" name="Rectangle 6"/>
          <p:cNvSpPr>
            <a:spLocks noGrp="1" noChangeArrowheads="1"/>
          </p:cNvSpPr>
          <p:nvPr>
            <p:ph type="body" idx="1"/>
          </p:nvPr>
        </p:nvSpPr>
        <p:spPr>
          <a:noFill/>
        </p:spPr>
        <p:txBody>
          <a:bodyPr lIns="92075" tIns="46038" rIns="92075" bIns="46038"/>
          <a:lstStyle/>
          <a:p>
            <a:pPr>
              <a:lnSpc>
                <a:spcPct val="115000"/>
              </a:lnSpc>
              <a:spcAft>
                <a:spcPts val="1000"/>
              </a:spcAft>
            </a:pPr>
            <a:r>
              <a:rPr lang="en-GB" altLang="en-US" b="1" smtClean="0">
                <a:latin typeface="Calibri" pitchFamily="34" charset="0"/>
                <a:ea typeface="Calibri" pitchFamily="34" charset="0"/>
                <a:cs typeface="Times New Roman" pitchFamily="18" charset="0"/>
              </a:rPr>
              <a:t>The responsiveness of market demand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Economists too will want to know how responsive demand is to a change in price: except in this case it is the responsiveness of market demand that is being considered. This information is necessary to enable them to predict the effects of a shift in supply on the market price of a product.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Figure 5.3 next slide shows the effect of a shift in supply with two quite different demand curves (D and D'). Assume that initially the supply curve is S,, and that it intersects with both demand curves at point a, at a price of P, and a quantity of Q. Now supply shifts to S2. What will happen to price and quantity? Economists will want to know! The answer is that it depends on the shape of the demand curve. In the case of demand curve D, there is a relatively large rise in price (to P2) and a relatively small fall in quantity (to Q2): equilibrium is at point b. In the case of demand curve D', however, there is only a relatively small rise in price (to P3), but a relatively large fall in quantity (to Q3): equilibrium is at point c. Given the importance of knowing the responsiveness of demand to a change in price, we will need some way of measuring this responsiveness. Elasticity is the measure we use. </a:t>
            </a:r>
          </a:p>
          <a:p>
            <a:endParaRPr lang="en-US" altLang="en-US" smtClean="0">
              <a:ea typeface="Calibri" pitchFamily="34" charset="0"/>
              <a:cs typeface="Times New Roman" pitchFamily="18" charset="0"/>
            </a:endParaRPr>
          </a:p>
        </p:txBody>
      </p:sp>
      <p:sp>
        <p:nvSpPr>
          <p:cNvPr id="59400" name="Rectangle 7"/>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7174FF2E-2956-4955-89E8-900CECF9EA95}" type="slidenum">
              <a:rPr lang="en-GB" altLang="en-US" sz="1200">
                <a:solidFill>
                  <a:prstClr val="black"/>
                </a:solidFill>
              </a:rPr>
              <a:pPr/>
              <a:t>32</a:t>
            </a:fld>
            <a:endParaRPr lang="en-GB" altLang="en-US" sz="1200">
              <a:solidFill>
                <a:prstClr val="black"/>
              </a:solidFill>
            </a:endParaRPr>
          </a:p>
        </p:txBody>
      </p:sp>
      <p:sp>
        <p:nvSpPr>
          <p:cNvPr id="60419" name="Rectangle 2"/>
          <p:cNvSpPr>
            <a:spLocks noGrp="1" noChangeArrowheads="1"/>
          </p:cNvSpPr>
          <p:nvPr>
            <p:ph type="body" idx="1"/>
          </p:nvPr>
        </p:nvSpPr>
        <p:spPr>
          <a:noFill/>
        </p:spPr>
        <p:txBody>
          <a:bodyPr lIns="92075" tIns="46038" rIns="92075" bIns="46038"/>
          <a:lstStyle/>
          <a:p>
            <a:endParaRPr lang="en-US" altLang="en-US" smtClean="0"/>
          </a:p>
        </p:txBody>
      </p:sp>
      <p:sp>
        <p:nvSpPr>
          <p:cNvPr id="60420"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C0EFFEB5-3D6C-40EC-A8F2-E8E5257F1A04}" type="slidenum">
              <a:rPr lang="en-GB" altLang="en-US" sz="1200">
                <a:solidFill>
                  <a:prstClr val="black"/>
                </a:solidFill>
              </a:rPr>
              <a:pPr/>
              <a:t>33</a:t>
            </a:fld>
            <a:endParaRPr lang="en-GB" altLang="en-US" sz="1200">
              <a:solidFill>
                <a:prstClr val="black"/>
              </a:solidFill>
            </a:endParaRPr>
          </a:p>
        </p:txBody>
      </p:sp>
      <p:sp>
        <p:nvSpPr>
          <p:cNvPr id="64515" name="Rectangle 2"/>
          <p:cNvSpPr>
            <a:spLocks noChangeArrowheads="1"/>
          </p:cNvSpPr>
          <p:nvPr/>
        </p:nvSpPr>
        <p:spPr bwMode="auto">
          <a:xfrm>
            <a:off x="3885453" y="0"/>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64516" name="Rectangle 3"/>
          <p:cNvSpPr>
            <a:spLocks noChangeArrowheads="1"/>
          </p:cNvSpPr>
          <p:nvPr/>
        </p:nvSpPr>
        <p:spPr bwMode="auto">
          <a:xfrm>
            <a:off x="3885453" y="8686288"/>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algn="r" eaLnBrk="0" fontAlgn="base" hangingPunct="0">
              <a:spcBef>
                <a:spcPct val="0"/>
              </a:spcBef>
              <a:spcAft>
                <a:spcPct val="0"/>
              </a:spcAft>
            </a:pPr>
            <a:r>
              <a:rPr lang="en-GB" altLang="en-US" sz="1000" i="1">
                <a:solidFill>
                  <a:prstClr val="black"/>
                </a:solidFill>
              </a:rPr>
              <a:t>8</a:t>
            </a:r>
          </a:p>
        </p:txBody>
      </p:sp>
      <p:sp>
        <p:nvSpPr>
          <p:cNvPr id="64517" name="Rectangle 4"/>
          <p:cNvSpPr>
            <a:spLocks noChangeArrowheads="1"/>
          </p:cNvSpPr>
          <p:nvPr/>
        </p:nvSpPr>
        <p:spPr bwMode="auto">
          <a:xfrm>
            <a:off x="0" y="8686288"/>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64518" name="Rectangle 5"/>
          <p:cNvSpPr>
            <a:spLocks noChangeArrowheads="1"/>
          </p:cNvSpPr>
          <p:nvPr/>
        </p:nvSpPr>
        <p:spPr bwMode="auto">
          <a:xfrm>
            <a:off x="0" y="0"/>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851974" name="Rectangle 6"/>
          <p:cNvSpPr>
            <a:spLocks noGrp="1" noChangeArrowheads="1"/>
          </p:cNvSpPr>
          <p:nvPr>
            <p:ph type="body" idx="1"/>
          </p:nvPr>
        </p:nvSpPr>
        <p:spPr>
          <a:ln/>
        </p:spPr>
        <p:txBody>
          <a:bodyPr lIns="92075" tIns="46038" rIns="92075" bIns="46038"/>
          <a:lstStyle/>
          <a:p>
            <a:pPr>
              <a:lnSpc>
                <a:spcPct val="115000"/>
              </a:lnSpc>
              <a:spcAft>
                <a:spcPts val="1000"/>
              </a:spcAft>
              <a:defRPr/>
            </a:pPr>
            <a:r>
              <a:rPr lang="en-GB" b="1" dirty="0" smtClean="0">
                <a:latin typeface="Calibri"/>
                <a:ea typeface="Calibri"/>
                <a:cs typeface="Times New Roman"/>
              </a:rPr>
              <a:t>Defining price elasticity of demand </a:t>
            </a: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What we will want to compare is the size of the change in quantity demanded of a given product with the size of the change in price. Price elasticity of demand does just this. It is defined as follows: </a:t>
            </a:r>
          </a:p>
          <a:p>
            <a:pPr>
              <a:lnSpc>
                <a:spcPct val="115000"/>
              </a:lnSpc>
              <a:spcAft>
                <a:spcPts val="1000"/>
              </a:spcAft>
              <a:defRPr/>
            </a:pPr>
            <a:r>
              <a:rPr lang="en-GB" dirty="0" smtClean="0">
                <a:latin typeface="Calibri"/>
                <a:ea typeface="Calibri"/>
                <a:cs typeface="Times New Roman"/>
              </a:rPr>
              <a:t> </a:t>
            </a:r>
          </a:p>
          <a:p>
            <a:pPr>
              <a:lnSpc>
                <a:spcPct val="115000"/>
              </a:lnSpc>
              <a:spcAft>
                <a:spcPts val="1000"/>
              </a:spcAft>
              <a:defRPr/>
            </a:pPr>
            <a:r>
              <a:rPr lang="en-GB" dirty="0" err="1" smtClean="0">
                <a:latin typeface="Calibri"/>
                <a:ea typeface="Calibri"/>
                <a:cs typeface="Times New Roman"/>
              </a:rPr>
              <a:t>Pe</a:t>
            </a:r>
            <a:r>
              <a:rPr lang="en-GB" dirty="0" smtClean="0">
                <a:latin typeface="Calibri"/>
                <a:ea typeface="Calibri"/>
                <a:cs typeface="Times New Roman"/>
              </a:rPr>
              <a:t> D = proportionate (or percentage) change in quantity demanded / proportionate (or percentage) change in price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If, for example, a 20 per cent rise in the price of a product causes a 10 per cent fall in the quantity demanded, the price elasticity of demand will be: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—10%/20% = —0.5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Three things should be noted at this stage about the figure that is calculated for elasticity.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The use of proportionate or percentage measures </a:t>
            </a: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Elasticity is measured in proportionate or percentage terms for the following reasons: </a:t>
            </a:r>
          </a:p>
          <a:p>
            <a:pPr marL="342900" indent="-342900">
              <a:lnSpc>
                <a:spcPct val="115000"/>
              </a:lnSpc>
              <a:spcAft>
                <a:spcPts val="1000"/>
              </a:spcAft>
              <a:buFont typeface="Symbol"/>
              <a:buChar char=""/>
              <a:defRPr/>
            </a:pPr>
            <a:r>
              <a:rPr lang="en-GB" dirty="0" smtClean="0">
                <a:latin typeface="Calibri"/>
                <a:ea typeface="Calibri"/>
                <a:cs typeface="Times New Roman"/>
              </a:rPr>
              <a:t>It allows comparison of changes in two qualitatively different things, which are thus measured in two different types of unit: i.e. it allows comparison of quantity changes (quantity demanded) with monetary changes (price). </a:t>
            </a:r>
          </a:p>
          <a:p>
            <a:pPr marL="342900" indent="-342900">
              <a:lnSpc>
                <a:spcPct val="115000"/>
              </a:lnSpc>
              <a:spcAft>
                <a:spcPts val="1000"/>
              </a:spcAft>
              <a:buFont typeface="Symbol"/>
              <a:buChar char=""/>
              <a:defRPr/>
            </a:pPr>
            <a:r>
              <a:rPr lang="en-GB" dirty="0" smtClean="0">
                <a:latin typeface="Calibri"/>
                <a:ea typeface="Calibri"/>
                <a:cs typeface="Times New Roman"/>
              </a:rPr>
              <a:t>It is the only sensible way of deciding how big a change in price or quantity is. Take a simple example. An item goes up in price by </a:t>
            </a:r>
            <a:r>
              <a:rPr lang="en-GB" dirty="0" smtClean="0">
                <a:latin typeface="Calibri"/>
                <a:ea typeface="Calibri"/>
                <a:cs typeface="Calibri"/>
              </a:rPr>
              <a:t>£</a:t>
            </a:r>
            <a:r>
              <a:rPr lang="en-GB" dirty="0" smtClean="0">
                <a:latin typeface="Calibri"/>
                <a:ea typeface="Calibri"/>
                <a:cs typeface="Times New Roman"/>
              </a:rPr>
              <a:t>1. Is this a big increase or a small increase? We can answer this only if we know what the original price was. If a can of beans goes up in price by £1, that is a huge price increase. If, however, the price of a house goes up by £1, that is a tiny price increase. In other words, it is the percentage or proportionate increase in price that we look at in deciding how big a price rise it is. </a:t>
            </a:r>
          </a:p>
          <a:p>
            <a:pPr marL="342900" indent="-342900">
              <a:lnSpc>
                <a:spcPct val="115000"/>
              </a:lnSpc>
              <a:spcAft>
                <a:spcPts val="1000"/>
              </a:spcAft>
              <a:buFont typeface="Symbol"/>
              <a:buChar char=""/>
              <a:defRPr/>
            </a:pP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The sign (positive or negative) </a:t>
            </a:r>
            <a:r>
              <a:rPr lang="en-GB" dirty="0" smtClean="0">
                <a:latin typeface="Calibri"/>
                <a:ea typeface="Calibri"/>
                <a:cs typeface="Times New Roman"/>
              </a:rPr>
              <a:t/>
            </a:r>
            <a:br>
              <a:rPr lang="en-GB" dirty="0" smtClean="0">
                <a:latin typeface="Calibri"/>
                <a:ea typeface="Calibri"/>
                <a:cs typeface="Times New Roman"/>
              </a:rPr>
            </a:br>
            <a:r>
              <a:rPr lang="en-GB" dirty="0" smtClean="0">
                <a:latin typeface="Calibri"/>
                <a:ea typeface="Calibri"/>
                <a:cs typeface="Times New Roman"/>
              </a:rPr>
              <a:t>If price increases (a positive figure), the quantity demanded will fall (a negative figure). If price falls (a negative figure), the quantity demanded will rise (a positive figure). Thus price elasticity of demand will be negative: a positive figure is being divided by a negative figure (or vice versa).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b="1" dirty="0" smtClean="0">
                <a:latin typeface="Calibri"/>
                <a:ea typeface="Calibri"/>
                <a:cs typeface="Times New Roman"/>
              </a:rPr>
              <a:t>The value (greater or less than 1) </a:t>
            </a:r>
            <a:br>
              <a:rPr lang="en-GB" b="1" dirty="0" smtClean="0">
                <a:latin typeface="Calibri"/>
                <a:ea typeface="Calibri"/>
                <a:cs typeface="Times New Roman"/>
              </a:rPr>
            </a:br>
            <a:r>
              <a:rPr lang="en-GB" dirty="0" smtClean="0">
                <a:latin typeface="Calibri"/>
                <a:ea typeface="Calibri"/>
                <a:cs typeface="Times New Roman"/>
              </a:rPr>
              <a:t>If we now ignore the sign and just concentrate on the value of the figure, this tells us whether demand is elastic or inelastic. </a:t>
            </a:r>
          </a:p>
          <a:p>
            <a:pPr>
              <a:lnSpc>
                <a:spcPct val="115000"/>
              </a:lnSpc>
              <a:spcAft>
                <a:spcPts val="1000"/>
              </a:spcAft>
              <a:defRPr/>
            </a:pPr>
            <a:r>
              <a:rPr lang="en-GB" dirty="0" smtClean="0">
                <a:latin typeface="Calibri"/>
                <a:ea typeface="Calibri"/>
                <a:cs typeface="Times New Roman"/>
              </a:rPr>
              <a:t>Elastic (e &gt; 1). This is where a change in price causes a pro-</a:t>
            </a:r>
            <a:r>
              <a:rPr lang="en-GB" dirty="0" err="1" smtClean="0">
                <a:latin typeface="Calibri"/>
                <a:ea typeface="Calibri"/>
                <a:cs typeface="Times New Roman"/>
              </a:rPr>
              <a:t>portionately</a:t>
            </a:r>
            <a:r>
              <a:rPr lang="en-GB" dirty="0" smtClean="0">
                <a:latin typeface="Calibri"/>
                <a:ea typeface="Calibri"/>
                <a:cs typeface="Times New Roman"/>
              </a:rPr>
              <a:t> larger change in the quantity demanded. In this case the price elasticity of demand will be greater than 1, since we are dividing a larger figure by a smaller figure. </a:t>
            </a:r>
          </a:p>
          <a:p>
            <a:pPr>
              <a:lnSpc>
                <a:spcPct val="115000"/>
              </a:lnSpc>
              <a:spcAft>
                <a:spcPts val="1000"/>
              </a:spcAft>
              <a:defRPr/>
            </a:pPr>
            <a:r>
              <a:rPr lang="en-GB" dirty="0" smtClean="0">
                <a:latin typeface="Calibri"/>
                <a:ea typeface="Calibri"/>
                <a:cs typeface="Times New Roman"/>
              </a:rPr>
              <a:t>Inelastic (E &lt; 1). This is where a change in price causes a proportionately smaller change in the quantity demanded. In this case the price elasticity of demand will be less than 1, since we are dividing a smaller figure by a larger figure. </a:t>
            </a:r>
          </a:p>
          <a:p>
            <a:pPr>
              <a:lnSpc>
                <a:spcPct val="115000"/>
              </a:lnSpc>
              <a:spcAft>
                <a:spcPts val="1000"/>
              </a:spcAft>
              <a:defRPr/>
            </a:pPr>
            <a:r>
              <a:rPr lang="en-GB" dirty="0" smtClean="0">
                <a:latin typeface="Calibri"/>
                <a:ea typeface="Calibri"/>
                <a:cs typeface="Times New Roman"/>
              </a:rPr>
              <a:t>Unit elastic (e = 1). Unit elasticity is where the quantity demanded changes proportionately the same as price. This will give an elasticity equal to 1, since we are dividing a figure by itself. </a:t>
            </a:r>
          </a:p>
          <a:p>
            <a:pPr>
              <a:defRPr/>
            </a:pPr>
            <a:endParaRPr lang="en-US" altLang="en-US" dirty="0" smtClean="0"/>
          </a:p>
        </p:txBody>
      </p:sp>
      <p:sp>
        <p:nvSpPr>
          <p:cNvPr id="64520" name="Rectangle 7"/>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36886A8-EB14-4449-A665-AB538815AB15}" type="slidenum">
              <a:rPr lang="en-GB" altLang="en-US" sz="1200">
                <a:solidFill>
                  <a:prstClr val="black"/>
                </a:solidFill>
              </a:rPr>
              <a:pPr/>
              <a:t>34</a:t>
            </a:fld>
            <a:endParaRPr lang="en-GB" altLang="en-US" sz="1200">
              <a:solidFill>
                <a:prstClr val="black"/>
              </a:solidFill>
            </a:endParaRPr>
          </a:p>
        </p:txBody>
      </p:sp>
      <p:sp>
        <p:nvSpPr>
          <p:cNvPr id="65539" name="Rectangle 2"/>
          <p:cNvSpPr>
            <a:spLocks noGrp="1" noChangeArrowheads="1"/>
          </p:cNvSpPr>
          <p:nvPr>
            <p:ph type="body" idx="1"/>
          </p:nvPr>
        </p:nvSpPr>
        <p:spPr>
          <a:noFill/>
        </p:spPr>
        <p:txBody>
          <a:bodyPr lIns="92075" tIns="46038" rIns="92075" bIns="46038"/>
          <a:lstStyle/>
          <a:p>
            <a:endParaRPr lang="en-US" altLang="en-US" smtClean="0"/>
          </a:p>
        </p:txBody>
      </p:sp>
      <p:sp>
        <p:nvSpPr>
          <p:cNvPr id="65540"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D4734B7-356A-4E8E-B224-DBE19AAD4196}" type="slidenum">
              <a:rPr lang="en-GB" altLang="en-US" sz="1200">
                <a:solidFill>
                  <a:prstClr val="black"/>
                </a:solidFill>
              </a:rPr>
              <a:pPr/>
              <a:t>35</a:t>
            </a:fld>
            <a:endParaRPr lang="en-GB" altLang="en-US" sz="1200">
              <a:solidFill>
                <a:prstClr val="black"/>
              </a:solidFill>
            </a:endParaRPr>
          </a:p>
        </p:txBody>
      </p:sp>
      <p:sp>
        <p:nvSpPr>
          <p:cNvPr id="66563" name="Rectangle 2"/>
          <p:cNvSpPr>
            <a:spLocks noGrp="1" noChangeArrowheads="1"/>
          </p:cNvSpPr>
          <p:nvPr>
            <p:ph type="body" idx="1"/>
          </p:nvPr>
        </p:nvSpPr>
        <p:spPr>
          <a:noFill/>
        </p:spPr>
        <p:txBody>
          <a:bodyPr lIns="92075" tIns="46038" rIns="92075" bIns="46038"/>
          <a:lstStyle/>
          <a:p>
            <a:endParaRPr lang="en-US" altLang="en-US" smtClean="0"/>
          </a:p>
        </p:txBody>
      </p:sp>
      <p:sp>
        <p:nvSpPr>
          <p:cNvPr id="66564"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318C7F41-B38D-43E6-907B-052FC0D99429}" type="slidenum">
              <a:rPr lang="en-GB" altLang="en-US" sz="1200">
                <a:solidFill>
                  <a:prstClr val="black"/>
                </a:solidFill>
              </a:rPr>
              <a:pPr/>
              <a:t>36</a:t>
            </a:fld>
            <a:endParaRPr lang="en-GB" altLang="en-US" sz="1200">
              <a:solidFill>
                <a:prstClr val="black"/>
              </a:solidFill>
            </a:endParaRPr>
          </a:p>
        </p:txBody>
      </p:sp>
      <p:sp>
        <p:nvSpPr>
          <p:cNvPr id="67587" name="Rectangle 2"/>
          <p:cNvSpPr>
            <a:spLocks noGrp="1" noChangeArrowheads="1"/>
          </p:cNvSpPr>
          <p:nvPr>
            <p:ph type="body" idx="1"/>
          </p:nvPr>
        </p:nvSpPr>
        <p:spPr>
          <a:noFill/>
        </p:spPr>
        <p:txBody>
          <a:bodyPr lIns="92075" tIns="46038" rIns="92075" bIns="46038"/>
          <a:lstStyle/>
          <a:p>
            <a:endParaRPr lang="en-US" altLang="en-US" smtClean="0"/>
          </a:p>
        </p:txBody>
      </p:sp>
      <p:sp>
        <p:nvSpPr>
          <p:cNvPr id="67588"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765293D-0CC6-4A07-AD4A-EA449F140197}" type="slidenum">
              <a:rPr lang="en-GB" altLang="en-US" sz="1200">
                <a:solidFill>
                  <a:prstClr val="black"/>
                </a:solidFill>
              </a:rPr>
              <a:pPr/>
              <a:t>37</a:t>
            </a:fld>
            <a:endParaRPr lang="en-GB" altLang="en-US" sz="1200">
              <a:solidFill>
                <a:prstClr val="black"/>
              </a:solidFill>
            </a:endParaRPr>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p:spPr>
        <p:txBody>
          <a:bodyPr/>
          <a:lstStyle/>
          <a:p>
            <a:pPr>
              <a:lnSpc>
                <a:spcPct val="115000"/>
              </a:lnSpc>
              <a:spcAft>
                <a:spcPts val="1000"/>
              </a:spcAft>
            </a:pPr>
            <a:r>
              <a:rPr lang="en-GB" altLang="en-US" b="1" smtClean="0">
                <a:latin typeface="Calibri" pitchFamily="34" charset="0"/>
                <a:ea typeface="Calibri" pitchFamily="34" charset="0"/>
                <a:cs typeface="Times New Roman" pitchFamily="18" charset="0"/>
              </a:rPr>
              <a:t>The determinants of price elasticity of demand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The price elasticity of demand varies enormously from one product to another. But why do some products have a highly elastic demand, whereas others have a highly inelastic demand? What determines price elasticity of demand?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The number and closeness of substitute goods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This is the most important determinant. The more substitutes there are for a good, and the closer they are, the more will people switch to these alternatives when the price of the good rises: the greater, therefore, will be the price elasticity of demand.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For example, the price elasticity of demand for a particular brand of a product will probably be fairly high, especially if there are many other, similar brands. If its price goes up, people can simply switch to another brand: there is a large substitution effect. By contrast, the demand for a product n general will normally be pretty inelastic. If the price of food in general goes up, demand for food will fall only slightly. People will buy a little less, since they cannot now afford so much: this is the income effect of the price rise. But there is no alternative to food that can satisfy our hunger: there is therefore virtually no substitution effect.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The proportion of income spent on the good</a:t>
            </a:r>
            <a:r>
              <a:rPr lang="en-GB" altLang="en-US" smtClean="0">
                <a:latin typeface="Calibri" pitchFamily="34" charset="0"/>
                <a:ea typeface="Calibri" pitchFamily="34" charset="0"/>
                <a:cs typeface="Times New Roman" pitchFamily="18" charset="0"/>
              </a:rPr>
              <a:t>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The higher the proportion of our income we spend on a good, the more we will be forced to cut consumption when its price rises: the bigger will be the income effect and the more elastic will be the demand.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Thus salt has a very low price elasticity of demand. This is because we spend such a tiny fraction of our income on salt that we would find little difficulty in paying a relatively large percentage increase in its price: the income effect of a price rise would be very small. By contrast, there will be a much bigger income effect when a major item of expenditure rises in price. For example, if mortgage interest rates rise (the 'price' of loans for house purchases), people may have to cut down substantially on their demand for housing — being forced to buy somewhere much smaller and cheaper, or to live in rented accommodation.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The time period</a:t>
            </a:r>
            <a:r>
              <a:rPr lang="en-GB" altLang="en-US" smtClean="0">
                <a:latin typeface="Calibri" pitchFamily="34" charset="0"/>
                <a:ea typeface="Calibri" pitchFamily="34" charset="0"/>
                <a:cs typeface="Times New Roman" pitchFamily="18" charset="0"/>
              </a:rPr>
              <a:t>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When price rises, people may take a time to adjust their consumption patterns and find alternatives. The longer the time period after a price change, then, the more elastic is the demand likely to be.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Definitions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Price elasticity of demand A measure of the responsiveness of quantity demanded to a change in price.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Elastic If demand is (price) elastic, then any change in price will cause the quantity demanded to change proportionately more. (Ignoring the negative sign) it will have a value greater than 1. Inelastic If demand is (price) inelastic, then any change will cause the quantity demanded to change by a proportionately smaller amount. (Ignoring the negative sign) it will have a value less than 1.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Unit elasticity When the price elasticity of demand is unity, this is where quantity demanded changes by the same proportion as the price. Price elasticity is equal to 1.</a:t>
            </a:r>
          </a:p>
          <a:p>
            <a:endParaRPr lang="en-US" altLang="en-US" smtClean="0">
              <a:ea typeface="Calibri" pitchFamily="34" charset="0"/>
              <a:cs typeface="Times New Roman" pitchFamily="18"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33B2139-FDD7-48AA-AB00-A0C4413F1DCA}" type="slidenum">
              <a:rPr lang="en-GB" altLang="en-US" sz="1200">
                <a:solidFill>
                  <a:prstClr val="black"/>
                </a:solidFill>
              </a:rPr>
              <a:pPr/>
              <a:t>38</a:t>
            </a:fld>
            <a:endParaRPr lang="en-GB" altLang="en-US" sz="1200">
              <a:solidFill>
                <a:prstClr val="black"/>
              </a:solidFill>
            </a:endParaRPr>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p:spPr>
        <p:txBody>
          <a:bodyPr/>
          <a:lstStyle/>
          <a:p>
            <a:pPr>
              <a:lnSpc>
                <a:spcPct val="115000"/>
              </a:lnSpc>
              <a:spcAft>
                <a:spcPts val="1000"/>
              </a:spcAft>
            </a:pPr>
            <a:r>
              <a:rPr lang="en-GB" altLang="en-US" b="1" smtClean="0">
                <a:latin typeface="Calibri" pitchFamily="34" charset="0"/>
                <a:ea typeface="Calibri" pitchFamily="34" charset="0"/>
                <a:cs typeface="Times New Roman" pitchFamily="18" charset="0"/>
              </a:rPr>
              <a:t>THE IMPORTANCE OF PRICE ELASTICITY OF DEMAND TO BUSINESS DECISION MAKING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A firm's sales revenue </a:t>
            </a:r>
          </a:p>
          <a:p>
            <a:pPr>
              <a:lnSpc>
                <a:spcPct val="115000"/>
              </a:lnSpc>
              <a:spcAft>
                <a:spcPts val="1000"/>
              </a:spcAft>
            </a:pPr>
            <a:r>
              <a:rPr lang="en-GB" altLang="en-US" smtClean="0">
                <a:latin typeface="Calibri" pitchFamily="34" charset="0"/>
                <a:ea typeface="Calibri" pitchFamily="34" charset="0"/>
                <a:cs typeface="Times New Roman" pitchFamily="18" charset="0"/>
              </a:rPr>
              <a:t>One of the most important applications of price elasticity of demand concerns its relationship with a firm's sales revenue. The total sales revenue (TR) of a firm is simply price times quantity: </a:t>
            </a:r>
          </a:p>
          <a:p>
            <a:pPr>
              <a:lnSpc>
                <a:spcPct val="115000"/>
              </a:lnSpc>
              <a:spcAft>
                <a:spcPts val="1000"/>
              </a:spcAft>
            </a:pPr>
            <a:r>
              <a:rPr lang="en-GB" altLang="en-US" smtClean="0">
                <a:latin typeface="Calibri" pitchFamily="34" charset="0"/>
                <a:ea typeface="Calibri" pitchFamily="34" charset="0"/>
                <a:cs typeface="Times New Roman" pitchFamily="18" charset="0"/>
              </a:rPr>
              <a:t>TR = P x Q </a:t>
            </a:r>
          </a:p>
          <a:p>
            <a:pPr>
              <a:lnSpc>
                <a:spcPct val="115000"/>
              </a:lnSpc>
              <a:spcAft>
                <a:spcPts val="1000"/>
              </a:spcAft>
            </a:pPr>
            <a:r>
              <a:rPr lang="en-GB" altLang="en-US" smtClean="0">
                <a:latin typeface="Calibri" pitchFamily="34" charset="0"/>
                <a:ea typeface="Calibri" pitchFamily="34" charset="0"/>
                <a:cs typeface="Times New Roman" pitchFamily="18" charset="0"/>
              </a:rPr>
              <a:t>For example, 3000 units (Q) sold at £2 per unit (P) will earn the firm £6000 (TR).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Let us assume that a firm wants to increase its total revenue. What should it do? Should it raise its price or lower it? The answer depends on the price elasticity of demand. </a:t>
            </a:r>
          </a:p>
          <a:p>
            <a:endParaRPr lang="en-US" altLang="en-US" smtClean="0">
              <a:ea typeface="Calibri" pitchFamily="34" charset="0"/>
              <a:cs typeface="Times New Roman" pitchFamily="18"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EA58259-56FA-483D-92FF-6EAF74EE92C5}" type="slidenum">
              <a:rPr lang="en-GB" altLang="en-US" sz="1200">
                <a:solidFill>
                  <a:prstClr val="black"/>
                </a:solidFill>
              </a:rPr>
              <a:pPr/>
              <a:t>39</a:t>
            </a:fld>
            <a:endParaRPr lang="en-GB" altLang="en-US" sz="1200">
              <a:solidFill>
                <a:prstClr val="black"/>
              </a:solidFill>
            </a:endParaRPr>
          </a:p>
        </p:txBody>
      </p:sp>
      <p:sp>
        <p:nvSpPr>
          <p:cNvPr id="70659" name="Rectangle 2"/>
          <p:cNvSpPr>
            <a:spLocks noGrp="1" noChangeArrowheads="1"/>
          </p:cNvSpPr>
          <p:nvPr>
            <p:ph type="body" idx="1"/>
          </p:nvPr>
        </p:nvSpPr>
        <p:spPr>
          <a:noFill/>
        </p:spPr>
        <p:txBody>
          <a:bodyPr lIns="92075" tIns="46038" rIns="92075" bIns="46038"/>
          <a:lstStyle/>
          <a:p>
            <a:endParaRPr lang="en-US" altLang="en-US" smtClean="0"/>
          </a:p>
        </p:txBody>
      </p:sp>
      <p:sp>
        <p:nvSpPr>
          <p:cNvPr id="70660"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876D1999-96CA-42BF-B4FE-045DE76AA9D3}" type="slidenum">
              <a:rPr lang="en-GB" altLang="en-US" sz="1200">
                <a:solidFill>
                  <a:prstClr val="black"/>
                </a:solidFill>
              </a:rPr>
              <a:pPr/>
              <a:t>40</a:t>
            </a:fld>
            <a:endParaRPr lang="en-GB" altLang="en-US" sz="1200">
              <a:solidFill>
                <a:prstClr val="black"/>
              </a:solidFill>
            </a:endParaRPr>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p:spPr>
        <p:txBody>
          <a:bodyPr/>
          <a:lstStyle/>
          <a:p>
            <a:pPr>
              <a:lnSpc>
                <a:spcPct val="115000"/>
              </a:lnSpc>
              <a:spcAft>
                <a:spcPts val="1000"/>
              </a:spcAft>
            </a:pPr>
            <a:r>
              <a:rPr lang="en-GB" altLang="en-US" b="1" smtClean="0">
                <a:latin typeface="Calibri" pitchFamily="34" charset="0"/>
                <a:ea typeface="Calibri" pitchFamily="34" charset="0"/>
                <a:cs typeface="Times New Roman" pitchFamily="18" charset="0"/>
              </a:rPr>
              <a:t>Elastic demand and sales revenue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As price rises, so quantity demanded falls, and vice versa. When demand is elastic, quantity changes proportionately more than price. Thus the change in quantity has a bigger effect on total revenue than does the change in price.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This can be summarised as follows: </a:t>
            </a:r>
          </a:p>
          <a:p>
            <a:pPr>
              <a:lnSpc>
                <a:spcPct val="115000"/>
              </a:lnSpc>
              <a:spcAft>
                <a:spcPts val="1000"/>
              </a:spcAft>
            </a:pPr>
            <a:r>
              <a:rPr lang="en-GB" altLang="en-US" smtClean="0">
                <a:latin typeface="Calibri" pitchFamily="34" charset="0"/>
                <a:ea typeface="Calibri" pitchFamily="34" charset="0"/>
                <a:cs typeface="Times New Roman" pitchFamily="18" charset="0"/>
              </a:rPr>
              <a:t>P rises; Q falls proportionately more; therefore TR falls. P falls; Q rises proportionately more; therefore TR rises. </a:t>
            </a:r>
          </a:p>
          <a:p>
            <a:pPr>
              <a:lnSpc>
                <a:spcPct val="115000"/>
              </a:lnSpc>
              <a:spcAft>
                <a:spcPts val="1000"/>
              </a:spcAft>
            </a:pPr>
            <a:r>
              <a:rPr lang="en-GB" altLang="en-US" smtClean="0">
                <a:latin typeface="Calibri" pitchFamily="34" charset="0"/>
                <a:ea typeface="Calibri" pitchFamily="34" charset="0"/>
                <a:cs typeface="Times New Roman" pitchFamily="18" charset="0"/>
              </a:rPr>
              <a:t>In other words, total revenue changes in the same direction as quantity. This is illustrated in Figure 5.4.  next slide</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
            </a:r>
            <a:br>
              <a:rPr lang="en-GB" altLang="en-US"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The areas of the rectangles in the diagram represent total revenue. But why? The area of a rectangle is its height multiplied by its length. In this case, this is price multiplied by quantity purchased, which, as we have seen, gives total revenue.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Demand is elastic between points a and b. A rise in price from £4 to £5 causes a proportionately larger fall in quantity demanded: from 20 to 10. Total revenue falls from £80 (the striped area) to £50 (the shaded area).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When demand is elastic, then, a rise in price will cause a fall in total revenue. If a firm wants to increase its revenue, it should lower its price. </a:t>
            </a:r>
          </a:p>
          <a:p>
            <a:endParaRPr lang="en-US" altLang="en-US" smtClean="0">
              <a:ea typeface="Calibri" pitchFamily="34" charset="0"/>
              <a:cs typeface="Times New Roman" pitchFamily="18"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1C284BF1-70EF-44D1-ABF5-083308795949}" type="slidenum">
              <a:rPr lang="en-GB" altLang="en-US" sz="1200">
                <a:solidFill>
                  <a:prstClr val="black"/>
                </a:solidFill>
              </a:rPr>
              <a:pPr/>
              <a:t>41</a:t>
            </a:fld>
            <a:endParaRPr lang="en-GB" altLang="en-US" sz="1200">
              <a:solidFill>
                <a:prstClr val="black"/>
              </a:solidFill>
            </a:endParaRPr>
          </a:p>
        </p:txBody>
      </p:sp>
      <p:sp>
        <p:nvSpPr>
          <p:cNvPr id="72707" name="Rectangle 2"/>
          <p:cNvSpPr>
            <a:spLocks noGrp="1" noChangeArrowheads="1"/>
          </p:cNvSpPr>
          <p:nvPr>
            <p:ph type="body" idx="1"/>
          </p:nvPr>
        </p:nvSpPr>
        <p:spPr>
          <a:noFill/>
        </p:spPr>
        <p:txBody>
          <a:bodyPr lIns="92075" tIns="46038" rIns="92075" bIns="46038"/>
          <a:lstStyle/>
          <a:p>
            <a:endParaRPr lang="en-US" altLang="en-US" smtClean="0"/>
          </a:p>
        </p:txBody>
      </p:sp>
      <p:sp>
        <p:nvSpPr>
          <p:cNvPr id="72708"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57A5A32E-25C0-4FF7-AFC0-5E39C6BA788B}" type="slidenum">
              <a:rPr lang="en-GB" altLang="en-US" sz="1200">
                <a:solidFill>
                  <a:prstClr val="black"/>
                </a:solidFill>
              </a:rPr>
              <a:pPr/>
              <a:t>42</a:t>
            </a:fld>
            <a:endParaRPr lang="en-GB" altLang="en-US" sz="1200">
              <a:solidFill>
                <a:prstClr val="black"/>
              </a:solidFill>
            </a:endParaRPr>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p:spPr>
        <p:txBody>
          <a:bodyPr/>
          <a:lstStyle/>
          <a:p>
            <a:pPr>
              <a:lnSpc>
                <a:spcPct val="115000"/>
              </a:lnSpc>
              <a:spcAft>
                <a:spcPts val="1000"/>
              </a:spcAft>
            </a:pPr>
            <a:r>
              <a:rPr lang="en-GB" altLang="en-US" smtClean="0">
                <a:solidFill>
                  <a:srgbClr val="000000"/>
                </a:solidFill>
                <a:latin typeface="Calibri" pitchFamily="34" charset="0"/>
                <a:ea typeface="Calibri" pitchFamily="34" charset="0"/>
                <a:cs typeface="Times New Roman" pitchFamily="18" charset="0"/>
              </a:rPr>
              <a:t>Inelastic demand and sales revenue </a:t>
            </a:r>
          </a:p>
          <a:p>
            <a:pPr>
              <a:lnSpc>
                <a:spcPct val="115000"/>
              </a:lnSpc>
              <a:spcAft>
                <a:spcPts val="1000"/>
              </a:spcAft>
            </a:pPr>
            <a:r>
              <a:rPr lang="en-GB" altLang="en-US" smtClean="0">
                <a:solidFill>
                  <a:srgbClr val="000000"/>
                </a:solidFill>
                <a:latin typeface="Calibri" pitchFamily="34" charset="0"/>
                <a:ea typeface="Calibri" pitchFamily="34" charset="0"/>
                <a:cs typeface="Times New Roman" pitchFamily="18" charset="0"/>
              </a:rPr>
              <a:t>When demand is inelastic, it is the other way around. Price changes proportionately more than quantity. Thus the change in price has a bigger effect on total revenue than does the change in quantity. To summarise the effects: </a:t>
            </a:r>
          </a:p>
          <a:p>
            <a:pPr>
              <a:lnSpc>
                <a:spcPct val="115000"/>
              </a:lnSpc>
              <a:spcAft>
                <a:spcPts val="1000"/>
              </a:spcAft>
            </a:pPr>
            <a:endParaRPr lang="en-GB" altLang="en-US"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pPr>
            <a:r>
              <a:rPr lang="en-GB" altLang="en-US" smtClean="0">
                <a:solidFill>
                  <a:srgbClr val="000000"/>
                </a:solidFill>
                <a:latin typeface="Calibri" pitchFamily="34" charset="0"/>
                <a:ea typeface="Calibri" pitchFamily="34" charset="0"/>
                <a:cs typeface="Times New Roman" pitchFamily="18" charset="0"/>
              </a:rPr>
              <a:t>P rises; Q falls proportionately less; TR rises. </a:t>
            </a:r>
            <a:br>
              <a:rPr lang="en-GB" altLang="en-US" smtClean="0">
                <a:solidFill>
                  <a:srgbClr val="000000"/>
                </a:solidFill>
                <a:latin typeface="Calibri" pitchFamily="34" charset="0"/>
                <a:ea typeface="Calibri" pitchFamily="34" charset="0"/>
                <a:cs typeface="Times New Roman" pitchFamily="18" charset="0"/>
              </a:rPr>
            </a:br>
            <a:r>
              <a:rPr lang="en-GB" altLang="en-US" smtClean="0">
                <a:solidFill>
                  <a:srgbClr val="000000"/>
                </a:solidFill>
                <a:latin typeface="Calibri" pitchFamily="34" charset="0"/>
                <a:ea typeface="Calibri" pitchFamily="34" charset="0"/>
                <a:cs typeface="Times New Roman" pitchFamily="18" charset="0"/>
              </a:rPr>
              <a:t>P falls; Q rises proportionately less; TR falls. </a:t>
            </a:r>
          </a:p>
          <a:p>
            <a:pPr>
              <a:lnSpc>
                <a:spcPct val="115000"/>
              </a:lnSpc>
              <a:spcAft>
                <a:spcPts val="1000"/>
              </a:spcAft>
            </a:pPr>
            <a:endParaRPr lang="en-GB" altLang="en-US"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pPr>
            <a:r>
              <a:rPr lang="en-GB" altLang="en-US" smtClean="0">
                <a:solidFill>
                  <a:srgbClr val="000000"/>
                </a:solidFill>
                <a:latin typeface="Calibri" pitchFamily="34" charset="0"/>
                <a:ea typeface="Calibri" pitchFamily="34" charset="0"/>
                <a:cs typeface="Times New Roman" pitchFamily="18" charset="0"/>
              </a:rPr>
              <a:t>In other words, total revenue changes in the same direction as price. </a:t>
            </a:r>
            <a:br>
              <a:rPr lang="en-GB" altLang="en-US" smtClean="0">
                <a:solidFill>
                  <a:srgbClr val="000000"/>
                </a:solidFill>
                <a:latin typeface="Calibri" pitchFamily="34" charset="0"/>
                <a:ea typeface="Calibri" pitchFamily="34" charset="0"/>
                <a:cs typeface="Times New Roman" pitchFamily="18" charset="0"/>
              </a:rPr>
            </a:br>
            <a:r>
              <a:rPr lang="en-GB" altLang="en-US" smtClean="0">
                <a:solidFill>
                  <a:srgbClr val="000000"/>
                </a:solidFill>
                <a:latin typeface="Calibri" pitchFamily="34" charset="0"/>
                <a:ea typeface="Calibri" pitchFamily="34" charset="0"/>
                <a:cs typeface="Times New Roman" pitchFamily="18" charset="0"/>
              </a:rPr>
              <a:t/>
            </a:r>
            <a:br>
              <a:rPr lang="en-GB" altLang="en-US" smtClean="0">
                <a:solidFill>
                  <a:srgbClr val="000000"/>
                </a:solidFill>
                <a:latin typeface="Calibri" pitchFamily="34" charset="0"/>
                <a:ea typeface="Calibri" pitchFamily="34" charset="0"/>
                <a:cs typeface="Times New Roman" pitchFamily="18" charset="0"/>
              </a:rPr>
            </a:br>
            <a:r>
              <a:rPr lang="en-GB" altLang="en-US" smtClean="0">
                <a:solidFill>
                  <a:srgbClr val="000000"/>
                </a:solidFill>
                <a:latin typeface="Calibri" pitchFamily="34" charset="0"/>
                <a:ea typeface="Calibri" pitchFamily="34" charset="0"/>
                <a:cs typeface="Times New Roman" pitchFamily="18" charset="0"/>
              </a:rPr>
              <a:t>This is illustrated in Figure 5.5. next slide Demand is inelastic between points a and c. A rise in price from £4 to £8 causes a proportionately smaller fall in quantity demanded: from 20 to 15. Total revenue rises from £80 (the striped area) to £120 (the shaded area). </a:t>
            </a:r>
            <a:br>
              <a:rPr lang="en-GB" altLang="en-US" smtClean="0">
                <a:solidFill>
                  <a:srgbClr val="000000"/>
                </a:solidFill>
                <a:latin typeface="Calibri" pitchFamily="34" charset="0"/>
                <a:ea typeface="Calibri" pitchFamily="34" charset="0"/>
                <a:cs typeface="Times New Roman" pitchFamily="18" charset="0"/>
              </a:rPr>
            </a:br>
            <a:r>
              <a:rPr lang="en-GB" altLang="en-US" smtClean="0">
                <a:solidFill>
                  <a:srgbClr val="000000"/>
                </a:solidFill>
                <a:latin typeface="Calibri" pitchFamily="34" charset="0"/>
                <a:ea typeface="Calibri" pitchFamily="34" charset="0"/>
                <a:cs typeface="Times New Roman" pitchFamily="18" charset="0"/>
              </a:rPr>
              <a:t/>
            </a:r>
            <a:br>
              <a:rPr lang="en-GB" altLang="en-US" smtClean="0">
                <a:solidFill>
                  <a:srgbClr val="000000"/>
                </a:solidFill>
                <a:latin typeface="Calibri" pitchFamily="34" charset="0"/>
                <a:ea typeface="Calibri" pitchFamily="34" charset="0"/>
                <a:cs typeface="Times New Roman" pitchFamily="18" charset="0"/>
              </a:rPr>
            </a:br>
            <a:r>
              <a:rPr lang="en-GB" altLang="en-US" smtClean="0">
                <a:solidFill>
                  <a:srgbClr val="000000"/>
                </a:solidFill>
                <a:latin typeface="Calibri" pitchFamily="34" charset="0"/>
                <a:ea typeface="Calibri" pitchFamily="34" charset="0"/>
                <a:cs typeface="Times New Roman" pitchFamily="18" charset="0"/>
              </a:rPr>
              <a:t>If a firm wants to increase its revenue in this case, there-fore, it should raise its price.</a:t>
            </a:r>
          </a:p>
          <a:p>
            <a:endParaRPr lang="en-US" altLang="en-US" smtClean="0">
              <a:solidFill>
                <a:srgbClr val="000000"/>
              </a:solidFill>
              <a:ea typeface="Calibri" pitchFamily="34" charset="0"/>
              <a:cs typeface="Times New Roman" pitchFamily="18" charset="0"/>
            </a:endParaRPr>
          </a:p>
          <a:p>
            <a:endParaRPr lang="en-US" altLang="en-US" smtClean="0">
              <a:solidFill>
                <a:srgbClr val="000000"/>
              </a:solidFill>
              <a:ea typeface="Calibri" pitchFamily="34" charset="0"/>
              <a:cs typeface="Times New Roman" pitchFamily="18" charset="0"/>
            </a:endParaRPr>
          </a:p>
          <a:p>
            <a:endParaRPr lang="en-US" altLang="en-US" smtClean="0">
              <a:ea typeface="Calibri" pitchFamily="34" charset="0"/>
              <a:cs typeface="Times New Roman" pitchFamily="18"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1537E5D5-C1CA-48E0-B3ED-F021F915B4FA}" type="slidenum">
              <a:rPr lang="en-GB" altLang="en-US" sz="1200">
                <a:solidFill>
                  <a:prstClr val="black"/>
                </a:solidFill>
              </a:rPr>
              <a:pPr/>
              <a:t>43</a:t>
            </a:fld>
            <a:endParaRPr lang="en-GB" altLang="en-US" sz="1200">
              <a:solidFill>
                <a:prstClr val="black"/>
              </a:solidFill>
            </a:endParaRPr>
          </a:p>
        </p:txBody>
      </p:sp>
      <p:sp>
        <p:nvSpPr>
          <p:cNvPr id="61443" name="Rectangle 2"/>
          <p:cNvSpPr>
            <a:spLocks noGrp="1" noChangeArrowheads="1"/>
          </p:cNvSpPr>
          <p:nvPr>
            <p:ph type="body" idx="1"/>
          </p:nvPr>
        </p:nvSpPr>
        <p:spPr>
          <a:noFill/>
        </p:spPr>
        <p:txBody>
          <a:bodyPr lIns="92075" tIns="46038" rIns="92075" bIns="46038"/>
          <a:lstStyle/>
          <a:p>
            <a:endParaRPr lang="en-US" altLang="en-US" smtClean="0"/>
          </a:p>
        </p:txBody>
      </p:sp>
      <p:sp>
        <p:nvSpPr>
          <p:cNvPr id="61444"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D43A738C-D3D7-4E1D-94E4-853ABD29AB98}" type="slidenum">
              <a:rPr lang="en-GB" altLang="en-US" sz="1200">
                <a:solidFill>
                  <a:prstClr val="black"/>
                </a:solidFill>
              </a:rPr>
              <a:pPr/>
              <a:t>44</a:t>
            </a:fld>
            <a:endParaRPr lang="en-GB" altLang="en-US" sz="1200">
              <a:solidFill>
                <a:prstClr val="black"/>
              </a:solidFill>
            </a:endParaRPr>
          </a:p>
        </p:txBody>
      </p:sp>
      <p:sp>
        <p:nvSpPr>
          <p:cNvPr id="62467" name="Rectangle 2"/>
          <p:cNvSpPr>
            <a:spLocks noGrp="1" noChangeArrowheads="1"/>
          </p:cNvSpPr>
          <p:nvPr>
            <p:ph type="body" idx="1"/>
          </p:nvPr>
        </p:nvSpPr>
        <p:spPr>
          <a:noFill/>
        </p:spPr>
        <p:txBody>
          <a:bodyPr lIns="92075" tIns="46038" rIns="92075" bIns="46038"/>
          <a:lstStyle/>
          <a:p>
            <a:endParaRPr lang="en-US" altLang="en-US" smtClean="0"/>
          </a:p>
        </p:txBody>
      </p:sp>
      <p:sp>
        <p:nvSpPr>
          <p:cNvPr id="62468"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9C734682-191C-40A9-ABDA-67CDE08B94D6}" type="slidenum">
              <a:rPr lang="en-GB" altLang="en-US" sz="1200">
                <a:solidFill>
                  <a:prstClr val="black"/>
                </a:solidFill>
              </a:rPr>
              <a:pPr/>
              <a:t>45</a:t>
            </a:fld>
            <a:endParaRPr lang="en-GB" altLang="en-US" sz="1200">
              <a:solidFill>
                <a:prstClr val="black"/>
              </a:solidFill>
            </a:endParaRPr>
          </a:p>
        </p:txBody>
      </p:sp>
      <p:sp>
        <p:nvSpPr>
          <p:cNvPr id="63491" name="Rectangle 2"/>
          <p:cNvSpPr>
            <a:spLocks noGrp="1" noChangeArrowheads="1"/>
          </p:cNvSpPr>
          <p:nvPr>
            <p:ph type="body" idx="1"/>
          </p:nvPr>
        </p:nvSpPr>
        <p:spPr>
          <a:noFill/>
        </p:spPr>
        <p:txBody>
          <a:bodyPr lIns="92075" tIns="46038" rIns="92075" bIns="46038"/>
          <a:lstStyle/>
          <a:p>
            <a:endParaRPr lang="en-US" altLang="en-US" smtClean="0"/>
          </a:p>
        </p:txBody>
      </p:sp>
      <p:sp>
        <p:nvSpPr>
          <p:cNvPr id="63492"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4B8C445-CB82-4599-BBFB-3022CB2E3467}" type="slidenum">
              <a:rPr lang="en-GB" altLang="en-US" sz="1200">
                <a:solidFill>
                  <a:prstClr val="black"/>
                </a:solidFill>
              </a:rPr>
              <a:pPr/>
              <a:t>46</a:t>
            </a:fld>
            <a:endParaRPr lang="en-GB" altLang="en-US" sz="1200">
              <a:solidFill>
                <a:prstClr val="black"/>
              </a:solidFill>
            </a:endParaRPr>
          </a:p>
        </p:txBody>
      </p:sp>
      <p:sp>
        <p:nvSpPr>
          <p:cNvPr id="79875" name="Rectangle 2"/>
          <p:cNvSpPr>
            <a:spLocks noChangeArrowheads="1"/>
          </p:cNvSpPr>
          <p:nvPr/>
        </p:nvSpPr>
        <p:spPr bwMode="auto">
          <a:xfrm>
            <a:off x="3885453" y="0"/>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79876" name="Rectangle 3"/>
          <p:cNvSpPr>
            <a:spLocks noChangeArrowheads="1"/>
          </p:cNvSpPr>
          <p:nvPr/>
        </p:nvSpPr>
        <p:spPr bwMode="auto">
          <a:xfrm>
            <a:off x="3885453" y="8686288"/>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algn="r" eaLnBrk="0" fontAlgn="base" hangingPunct="0">
              <a:spcBef>
                <a:spcPct val="0"/>
              </a:spcBef>
              <a:spcAft>
                <a:spcPct val="0"/>
              </a:spcAft>
            </a:pPr>
            <a:r>
              <a:rPr lang="en-GB" altLang="en-US" sz="1000" i="1">
                <a:solidFill>
                  <a:prstClr val="black"/>
                </a:solidFill>
              </a:rPr>
              <a:t>11</a:t>
            </a:r>
          </a:p>
        </p:txBody>
      </p:sp>
      <p:sp>
        <p:nvSpPr>
          <p:cNvPr id="79877" name="Rectangle 4"/>
          <p:cNvSpPr>
            <a:spLocks noChangeArrowheads="1"/>
          </p:cNvSpPr>
          <p:nvPr/>
        </p:nvSpPr>
        <p:spPr bwMode="auto">
          <a:xfrm>
            <a:off x="0" y="8686288"/>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79878" name="Rectangle 5"/>
          <p:cNvSpPr>
            <a:spLocks noChangeArrowheads="1"/>
          </p:cNvSpPr>
          <p:nvPr/>
        </p:nvSpPr>
        <p:spPr bwMode="auto">
          <a:xfrm>
            <a:off x="0" y="0"/>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prstClr val="black"/>
              </a:solidFill>
            </a:endParaRPr>
          </a:p>
        </p:txBody>
      </p:sp>
      <p:sp>
        <p:nvSpPr>
          <p:cNvPr id="79879" name="Rectangle 6"/>
          <p:cNvSpPr>
            <a:spLocks noGrp="1" noChangeArrowheads="1"/>
          </p:cNvSpPr>
          <p:nvPr>
            <p:ph type="body" idx="1"/>
          </p:nvPr>
        </p:nvSpPr>
        <p:spPr>
          <a:noFill/>
        </p:spPr>
        <p:txBody>
          <a:bodyPr lIns="92075" tIns="46038" rIns="92075" bIns="46038"/>
          <a:lstStyle/>
          <a:p>
            <a:pPr>
              <a:lnSpc>
                <a:spcPct val="115000"/>
              </a:lnSpc>
              <a:spcAft>
                <a:spcPts val="1000"/>
              </a:spcAft>
            </a:pPr>
            <a:r>
              <a:rPr lang="en-GB" altLang="en-US" b="1" smtClean="0">
                <a:latin typeface="Calibri" pitchFamily="34" charset="0"/>
                <a:ea typeface="Calibri" pitchFamily="34" charset="0"/>
                <a:cs typeface="Times New Roman" pitchFamily="18" charset="0"/>
              </a:rPr>
              <a:t>OTHER ELASTICITIES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Firms are interested to know the responsiveness of demand not just to a change in price: they will also want to know the responsiveness of demand to changes in other determinants, such as consumers' incomes and the prices of goods that are substitute or complementary to theirs. They will want to know the income elasticity or demand - the responsiveness of demand to a change in consumers' incomes (Y); and the cross-price elasticity of demand — the responsiveness of demand for their good to a change in the price of another (whether a substitute or a complement).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Income elasticity of demand (YE</a:t>
            </a:r>
            <a:r>
              <a:rPr lang="en-GB" altLang="en-US" b="1" baseline="-25000" smtClean="0">
                <a:latin typeface="Calibri" pitchFamily="34" charset="0"/>
                <a:ea typeface="Calibri" pitchFamily="34" charset="0"/>
                <a:cs typeface="Times New Roman" pitchFamily="18" charset="0"/>
              </a:rPr>
              <a:t>D</a:t>
            </a:r>
            <a:r>
              <a:rPr lang="en-GB" altLang="en-US" b="1" smtClean="0">
                <a:latin typeface="Calibri" pitchFamily="34" charset="0"/>
                <a:ea typeface="Calibri" pitchFamily="34" charset="0"/>
                <a:cs typeface="Times New Roman" pitchFamily="18" charset="0"/>
              </a:rPr>
              <a:t>)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We define the income elasticity of demand for a good as follows: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YE</a:t>
            </a:r>
            <a:r>
              <a:rPr lang="en-GB" altLang="en-US" b="1" baseline="-25000" smtClean="0">
                <a:latin typeface="Calibri" pitchFamily="34" charset="0"/>
                <a:ea typeface="Calibri" pitchFamily="34" charset="0"/>
                <a:cs typeface="Times New Roman" pitchFamily="18" charset="0"/>
              </a:rPr>
              <a:t>D = </a:t>
            </a:r>
            <a:r>
              <a:rPr lang="en-GB" altLang="en-US" smtClean="0">
                <a:latin typeface="Calibri" pitchFamily="34" charset="0"/>
                <a:ea typeface="Calibri" pitchFamily="34" charset="0"/>
                <a:cs typeface="Times New Roman" pitchFamily="18" charset="0"/>
              </a:rPr>
              <a:t>proportionate (or percentage) change in quantity demanded / proportionate (or percentage) change in income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For example, if a 2 per cent rise in consumer incomes causes an 8 per cent rise in a product's demand, then its income elasticity of demand will be: </a:t>
            </a:r>
          </a:p>
          <a:p>
            <a:pPr>
              <a:lnSpc>
                <a:spcPct val="115000"/>
              </a:lnSpc>
              <a:spcAft>
                <a:spcPts val="1000"/>
              </a:spcAft>
            </a:pPr>
            <a:r>
              <a:rPr lang="en-GB" altLang="en-US" smtClean="0">
                <a:latin typeface="Calibri" pitchFamily="34" charset="0"/>
                <a:ea typeface="Calibri" pitchFamily="34" charset="0"/>
                <a:cs typeface="Times New Roman" pitchFamily="18" charset="0"/>
              </a:rPr>
              <a:t>8%/2% = 4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The major determinant of income elasticity of demand is the degree of `necessity' of the good. In a developed country, the demand for luxury goods expands rapidly as people's incomes rise, whereas the demand for more basic goods, such as bread, rises only a little. Thus items such as cars and foreign holidays have a thigh income elasticity of demand, whereas items such as potatoes and bus journeys have a low income elasticity of demand. The demand for some goods actually decreases as income rises. These are inferior goods such as cheap margarine. As people earn more, so they switch to butter or better-quality margarine. Unlike normal goods, which have a positive income elasticity of demand, inferior goods have a negative income elasticity of demand (a rise in income leads to a fall in demand).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Income elasticity of demand and the firm </a:t>
            </a:r>
            <a:br>
              <a:rPr lang="en-GB" altLang="en-US" b="1" smtClean="0">
                <a:latin typeface="Calibri" pitchFamily="34" charset="0"/>
                <a:ea typeface="Calibri" pitchFamily="34" charset="0"/>
                <a:cs typeface="Times New Roman" pitchFamily="18" charset="0"/>
              </a:rPr>
            </a:br>
            <a:r>
              <a:rPr lang="en-GB" altLang="en-US" smtClean="0">
                <a:latin typeface="Calibri" pitchFamily="34" charset="0"/>
                <a:ea typeface="Calibri" pitchFamily="34" charset="0"/>
                <a:cs typeface="Times New Roman" pitchFamily="18" charset="0"/>
              </a:rPr>
              <a:t>Income elasticity of demand is an important concept to firms considering the future size of the market for their product. If the product has a high income elasticity of demand, sales are likely to expand rapidly as national income rises, but may also fall significantly if the economy moves into recession. Firms may also find that some parts of their market have a higher income elasticity of demand than others, and may thus choose to target their marketing campaigns on this group. For example, middle-income groups may have a higher income elasticity of demand for certain high-tech products than lower-income groups (who are unlikely to be able to afford such products even if their incomes rise somewhat) or higher-income groups (who can probably afford them anyway, and thus would not buy much more if their incomes rose).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Definitions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Income elasticity of demand The responsiveness of demand to a change in consumer incomes: the proportionate change in demand divided by the proportionate change in income. </a:t>
            </a:r>
            <a:br>
              <a:rPr lang="en-GB" altLang="en-US" b="1" smtClean="0">
                <a:latin typeface="Calibri" pitchFamily="34" charset="0"/>
                <a:ea typeface="Calibri" pitchFamily="34" charset="0"/>
                <a:cs typeface="Times New Roman" pitchFamily="18" charset="0"/>
              </a:rPr>
            </a:br>
            <a:r>
              <a:rPr lang="en-GB" altLang="en-US" b="1" smtClean="0">
                <a:latin typeface="Calibri" pitchFamily="34" charset="0"/>
                <a:ea typeface="Calibri" pitchFamily="34" charset="0"/>
                <a:cs typeface="Times New Roman" pitchFamily="18" charset="0"/>
              </a:rPr>
              <a:t>Cross-price elasticity of demand The responsiveness of demand for one good to a change in the price of another: the proportionate change in demand for one good divided by the proportionate change in price of the other.</a:t>
            </a:r>
            <a:endParaRPr lang="en-GB" altLang="en-US" smtClean="0">
              <a:latin typeface="Calibri" pitchFamily="34" charset="0"/>
              <a:ea typeface="Calibri" pitchFamily="34" charset="0"/>
              <a:cs typeface="Times New Roman" pitchFamily="18" charset="0"/>
            </a:endParaRPr>
          </a:p>
          <a:p>
            <a:endParaRPr lang="en-US" altLang="en-US" smtClean="0">
              <a:ea typeface="Calibri" pitchFamily="34" charset="0"/>
              <a:cs typeface="Times New Roman" pitchFamily="18" charset="0"/>
            </a:endParaRPr>
          </a:p>
        </p:txBody>
      </p:sp>
      <p:sp>
        <p:nvSpPr>
          <p:cNvPr id="79880" name="Rectangle 7"/>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CFB70E89-6187-4850-9AC5-D5C9C1691E60}" type="slidenum">
              <a:rPr lang="en-GB" altLang="en-US" sz="1200">
                <a:solidFill>
                  <a:srgbClr val="000000"/>
                </a:solidFill>
              </a:rPr>
              <a:pPr/>
              <a:t>47</a:t>
            </a:fld>
            <a:endParaRPr lang="en-GB" altLang="en-US" sz="1200">
              <a:solidFill>
                <a:srgbClr val="000000"/>
              </a:solidFill>
            </a:endParaRPr>
          </a:p>
        </p:txBody>
      </p:sp>
      <p:sp>
        <p:nvSpPr>
          <p:cNvPr id="81923" name="Rectangle 2"/>
          <p:cNvSpPr>
            <a:spLocks noChangeArrowheads="1"/>
          </p:cNvSpPr>
          <p:nvPr/>
        </p:nvSpPr>
        <p:spPr bwMode="auto">
          <a:xfrm>
            <a:off x="3885453" y="0"/>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srgbClr val="000000"/>
              </a:solidFill>
            </a:endParaRPr>
          </a:p>
        </p:txBody>
      </p:sp>
      <p:sp>
        <p:nvSpPr>
          <p:cNvPr id="81924" name="Rectangle 3"/>
          <p:cNvSpPr>
            <a:spLocks noChangeArrowheads="1"/>
          </p:cNvSpPr>
          <p:nvPr/>
        </p:nvSpPr>
        <p:spPr bwMode="auto">
          <a:xfrm>
            <a:off x="3885453" y="8686288"/>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algn="r" eaLnBrk="0" fontAlgn="base" hangingPunct="0">
              <a:spcBef>
                <a:spcPct val="0"/>
              </a:spcBef>
              <a:spcAft>
                <a:spcPct val="0"/>
              </a:spcAft>
            </a:pPr>
            <a:r>
              <a:rPr lang="en-GB" altLang="en-US" sz="1000" i="1">
                <a:solidFill>
                  <a:srgbClr val="000000"/>
                </a:solidFill>
              </a:rPr>
              <a:t>11</a:t>
            </a:r>
          </a:p>
        </p:txBody>
      </p:sp>
      <p:sp>
        <p:nvSpPr>
          <p:cNvPr id="81925" name="Rectangle 4"/>
          <p:cNvSpPr>
            <a:spLocks noChangeArrowheads="1"/>
          </p:cNvSpPr>
          <p:nvPr/>
        </p:nvSpPr>
        <p:spPr bwMode="auto">
          <a:xfrm>
            <a:off x="0" y="8686288"/>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srgbClr val="000000"/>
              </a:solidFill>
            </a:endParaRPr>
          </a:p>
        </p:txBody>
      </p:sp>
      <p:sp>
        <p:nvSpPr>
          <p:cNvPr id="81926" name="Rectangle 5"/>
          <p:cNvSpPr>
            <a:spLocks noChangeArrowheads="1"/>
          </p:cNvSpPr>
          <p:nvPr/>
        </p:nvSpPr>
        <p:spPr bwMode="auto">
          <a:xfrm>
            <a:off x="0" y="0"/>
            <a:ext cx="2972547" cy="45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fontAlgn="base" hangingPunct="0">
              <a:spcBef>
                <a:spcPct val="0"/>
              </a:spcBef>
              <a:spcAft>
                <a:spcPct val="0"/>
              </a:spcAft>
            </a:pPr>
            <a:endParaRPr lang="en-US" altLang="en-US">
              <a:solidFill>
                <a:srgbClr val="000000"/>
              </a:solidFill>
            </a:endParaRPr>
          </a:p>
        </p:txBody>
      </p:sp>
      <p:sp>
        <p:nvSpPr>
          <p:cNvPr id="903174" name="Rectangle 6"/>
          <p:cNvSpPr>
            <a:spLocks noGrp="1" noChangeArrowheads="1"/>
          </p:cNvSpPr>
          <p:nvPr>
            <p:ph type="body" idx="1"/>
          </p:nvPr>
        </p:nvSpPr>
        <p:spPr>
          <a:ln/>
        </p:spPr>
        <p:txBody>
          <a:bodyPr lIns="92075" tIns="46038" rIns="92075" bIns="46038"/>
          <a:lstStyle/>
          <a:p>
            <a:pPr>
              <a:lnSpc>
                <a:spcPct val="115000"/>
              </a:lnSpc>
              <a:spcAft>
                <a:spcPts val="1000"/>
              </a:spcAft>
              <a:defRPr/>
            </a:pPr>
            <a:r>
              <a:rPr lang="en-GB" b="1" dirty="0" smtClean="0">
                <a:solidFill>
                  <a:srgbClr val="000000"/>
                </a:solidFill>
                <a:latin typeface="Calibri"/>
                <a:ea typeface="Calibri"/>
                <a:cs typeface="Times New Roman"/>
              </a:rPr>
              <a:t>Price elasticity of supply (PEs) </a:t>
            </a:r>
          </a:p>
          <a:p>
            <a:pPr>
              <a:lnSpc>
                <a:spcPct val="115000"/>
              </a:lnSpc>
              <a:spcAft>
                <a:spcPts val="1000"/>
              </a:spcAft>
              <a:defRPr/>
            </a:pPr>
            <a:r>
              <a:rPr lang="en-GB" dirty="0" smtClean="0">
                <a:solidFill>
                  <a:srgbClr val="000000"/>
                </a:solidFill>
                <a:latin typeface="Calibri"/>
                <a:ea typeface="Calibri"/>
                <a:cs typeface="Times New Roman"/>
              </a:rPr>
              <a:t>Just as we can measure the responsiveness of demand to a change in one of the determinants of demand, so too we can measure the responsiveness of supply to a change in one of the determinants of supply. The price elasticity of supply refers to the responsiveness of supply to a change in price. We define it as follows: </a:t>
            </a:r>
          </a:p>
          <a:p>
            <a:pPr>
              <a:lnSpc>
                <a:spcPct val="115000"/>
              </a:lnSpc>
              <a:spcAft>
                <a:spcPts val="1000"/>
              </a:spcAft>
              <a:defRPr/>
            </a:pPr>
            <a:r>
              <a:rPr lang="en-GB" dirty="0" smtClean="0">
                <a:solidFill>
                  <a:srgbClr val="000000"/>
                </a:solidFill>
                <a:latin typeface="Calibri"/>
                <a:ea typeface="Calibri"/>
                <a:cs typeface="Times New Roman"/>
              </a:rPr>
              <a:t>PE</a:t>
            </a:r>
            <a:r>
              <a:rPr lang="en-GB" baseline="-25000" dirty="0" smtClean="0">
                <a:solidFill>
                  <a:srgbClr val="000000"/>
                </a:solidFill>
                <a:latin typeface="Calibri"/>
                <a:ea typeface="Calibri"/>
                <a:cs typeface="Times New Roman"/>
              </a:rPr>
              <a:t>S = </a:t>
            </a:r>
            <a:r>
              <a:rPr lang="en-GB" dirty="0" smtClean="0">
                <a:solidFill>
                  <a:srgbClr val="000000"/>
                </a:solidFill>
                <a:latin typeface="Calibri"/>
                <a:ea typeface="Calibri"/>
                <a:cs typeface="Times New Roman"/>
              </a:rPr>
              <a:t>proportionate (or percentage) change in quantity supplied / proportionate (or percentage) change in price </a:t>
            </a:r>
          </a:p>
          <a:p>
            <a:pPr>
              <a:lnSpc>
                <a:spcPct val="115000"/>
              </a:lnSpc>
              <a:spcAft>
                <a:spcPts val="1000"/>
              </a:spcAft>
              <a:defRPr/>
            </a:pPr>
            <a:r>
              <a:rPr lang="en-GB" dirty="0" smtClean="0">
                <a:solidFill>
                  <a:srgbClr val="000000"/>
                </a:solidFill>
                <a:latin typeface="Calibri"/>
                <a:ea typeface="Calibri"/>
                <a:cs typeface="Times New Roman"/>
              </a:rPr>
              <a:t>Thus if a 15 per cent rise in the price of a product causes a 30 per cent rise in the quantity supplied, the price elasticity of supply will be: </a:t>
            </a:r>
          </a:p>
          <a:p>
            <a:pPr>
              <a:lnSpc>
                <a:spcPct val="115000"/>
              </a:lnSpc>
              <a:spcAft>
                <a:spcPts val="1000"/>
              </a:spcAft>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30%/15% = 2 </a:t>
            </a:r>
          </a:p>
          <a:p>
            <a:pPr>
              <a:lnSpc>
                <a:spcPct val="115000"/>
              </a:lnSpc>
              <a:spcAft>
                <a:spcPts val="1000"/>
              </a:spcAft>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In Figure 5.7 slide 34-37, curve S2 is more elastic between any two prices than curve S</a:t>
            </a:r>
            <a:r>
              <a:rPr lang="en-GB" baseline="-25000" dirty="0" smtClean="0">
                <a:solidFill>
                  <a:srgbClr val="000000"/>
                </a:solidFill>
                <a:latin typeface="Calibri"/>
                <a:ea typeface="Calibri"/>
                <a:cs typeface="Times New Roman"/>
              </a:rPr>
              <a:t>1</a:t>
            </a:r>
            <a:r>
              <a:rPr lang="en-GB" dirty="0" smtClean="0">
                <a:solidFill>
                  <a:srgbClr val="000000"/>
                </a:solidFill>
                <a:latin typeface="Calibri"/>
                <a:ea typeface="Calibri"/>
                <a:cs typeface="Times New Roman"/>
              </a:rPr>
              <a:t>. Thus, when price rises from P</a:t>
            </a:r>
            <a:r>
              <a:rPr lang="en-GB" baseline="-25000" dirty="0" smtClean="0">
                <a:solidFill>
                  <a:srgbClr val="000000"/>
                </a:solidFill>
                <a:latin typeface="Calibri"/>
                <a:ea typeface="Calibri"/>
                <a:cs typeface="Times New Roman"/>
              </a:rPr>
              <a:t>1</a:t>
            </a:r>
            <a:r>
              <a:rPr lang="en-GB" dirty="0" smtClean="0">
                <a:solidFill>
                  <a:srgbClr val="000000"/>
                </a:solidFill>
                <a:latin typeface="Calibri"/>
                <a:ea typeface="Calibri"/>
                <a:cs typeface="Times New Roman"/>
              </a:rPr>
              <a:t>, to P</a:t>
            </a:r>
            <a:r>
              <a:rPr lang="en-GB" baseline="-25000" dirty="0" smtClean="0">
                <a:solidFill>
                  <a:srgbClr val="000000"/>
                </a:solidFill>
                <a:latin typeface="Calibri"/>
                <a:ea typeface="Calibri"/>
                <a:cs typeface="Times New Roman"/>
              </a:rPr>
              <a:t>2</a:t>
            </a:r>
            <a:r>
              <a:rPr lang="en-GB" dirty="0" smtClean="0">
                <a:solidFill>
                  <a:srgbClr val="000000"/>
                </a:solidFill>
                <a:latin typeface="Calibri"/>
                <a:ea typeface="Calibri"/>
                <a:cs typeface="Times New Roman"/>
              </a:rPr>
              <a:t> there is a larger increase in quantity supplied with S2 (namely, Q</a:t>
            </a:r>
            <a:r>
              <a:rPr lang="en-GB" baseline="-25000" dirty="0" smtClean="0">
                <a:solidFill>
                  <a:srgbClr val="000000"/>
                </a:solidFill>
                <a:latin typeface="Calibri"/>
                <a:ea typeface="Calibri"/>
                <a:cs typeface="Times New Roman"/>
              </a:rPr>
              <a:t>1</a:t>
            </a:r>
            <a:r>
              <a:rPr lang="en-GB" dirty="0" smtClean="0">
                <a:solidFill>
                  <a:srgbClr val="000000"/>
                </a:solidFill>
                <a:latin typeface="Calibri"/>
                <a:ea typeface="Calibri"/>
                <a:cs typeface="Times New Roman"/>
              </a:rPr>
              <a:t> to Q</a:t>
            </a:r>
            <a:r>
              <a:rPr lang="en-GB" baseline="-25000" dirty="0" smtClean="0">
                <a:solidFill>
                  <a:srgbClr val="000000"/>
                </a:solidFill>
                <a:latin typeface="Calibri"/>
                <a:ea typeface="Calibri"/>
                <a:cs typeface="Times New Roman"/>
              </a:rPr>
              <a:t>3</a:t>
            </a:r>
            <a:r>
              <a:rPr lang="en-GB" dirty="0" smtClean="0">
                <a:solidFill>
                  <a:srgbClr val="000000"/>
                </a:solidFill>
                <a:latin typeface="Calibri"/>
                <a:ea typeface="Calibri"/>
                <a:cs typeface="Times New Roman"/>
              </a:rPr>
              <a:t>) than there is with S</a:t>
            </a:r>
            <a:r>
              <a:rPr lang="en-GB" baseline="-25000" dirty="0" smtClean="0">
                <a:solidFill>
                  <a:srgbClr val="000000"/>
                </a:solidFill>
                <a:latin typeface="Calibri"/>
                <a:ea typeface="Calibri"/>
                <a:cs typeface="Times New Roman"/>
              </a:rPr>
              <a:t>2</a:t>
            </a:r>
            <a:r>
              <a:rPr lang="en-GB" dirty="0" smtClean="0">
                <a:solidFill>
                  <a:srgbClr val="000000"/>
                </a:solidFill>
                <a:latin typeface="Calibri"/>
                <a:ea typeface="Calibri"/>
                <a:cs typeface="Times New Roman"/>
              </a:rPr>
              <a:t> (namely, Q</a:t>
            </a:r>
            <a:r>
              <a:rPr lang="en-GB" baseline="-25000" dirty="0" smtClean="0">
                <a:solidFill>
                  <a:srgbClr val="000000"/>
                </a:solidFill>
                <a:latin typeface="Calibri"/>
                <a:ea typeface="Calibri"/>
                <a:cs typeface="Times New Roman"/>
              </a:rPr>
              <a:t>1</a:t>
            </a:r>
            <a:r>
              <a:rPr lang="en-GB" dirty="0" smtClean="0">
                <a:solidFill>
                  <a:srgbClr val="000000"/>
                </a:solidFill>
                <a:latin typeface="Calibri"/>
                <a:ea typeface="Calibri"/>
                <a:cs typeface="Times New Roman"/>
              </a:rPr>
              <a:t> to Q</a:t>
            </a:r>
            <a:r>
              <a:rPr lang="en-GB" baseline="-25000" dirty="0" smtClean="0">
                <a:solidFill>
                  <a:srgbClr val="000000"/>
                </a:solidFill>
                <a:latin typeface="Calibri"/>
                <a:ea typeface="Calibri"/>
                <a:cs typeface="Times New Roman"/>
              </a:rPr>
              <a:t>2</a:t>
            </a:r>
            <a:r>
              <a:rPr lang="en-GB" dirty="0" smtClean="0">
                <a:solidFill>
                  <a:srgbClr val="000000"/>
                </a:solidFill>
                <a:latin typeface="Calibri"/>
                <a:ea typeface="Calibri"/>
                <a:cs typeface="Times New Roman"/>
              </a:rPr>
              <a:t>). </a:t>
            </a:r>
          </a:p>
          <a:p>
            <a:pPr>
              <a:lnSpc>
                <a:spcPct val="115000"/>
              </a:lnSpc>
              <a:spcAft>
                <a:spcPts val="1000"/>
              </a:spcAft>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b="1" dirty="0" smtClean="0">
                <a:solidFill>
                  <a:srgbClr val="000000"/>
                </a:solidFill>
                <a:latin typeface="Calibri"/>
                <a:ea typeface="Calibri"/>
                <a:cs typeface="Times New Roman"/>
              </a:rPr>
              <a:t>Determinants of price elasticity of supply </a:t>
            </a:r>
            <a:r>
              <a:rPr lang="en-GB" dirty="0" smtClean="0">
                <a:solidFill>
                  <a:srgbClr val="000000"/>
                </a:solidFill>
                <a:latin typeface="Calibri"/>
                <a:ea typeface="Calibri"/>
                <a:cs typeface="Times New Roman"/>
              </a:rPr>
              <a:t/>
            </a:r>
            <a:br>
              <a:rPr lang="en-GB" dirty="0" smtClean="0">
                <a:solidFill>
                  <a:srgbClr val="000000"/>
                </a:solidFill>
                <a:latin typeface="Calibri"/>
                <a:ea typeface="Calibri"/>
                <a:cs typeface="Times New Roman"/>
              </a:rPr>
            </a:br>
            <a:r>
              <a:rPr lang="en-GB" dirty="0" smtClean="0">
                <a:solidFill>
                  <a:srgbClr val="000000"/>
                </a:solidFill>
                <a:latin typeface="Calibri"/>
                <a:ea typeface="Calibri"/>
                <a:cs typeface="Times New Roman"/>
              </a:rPr>
              <a:t>The amount that costs rise as output rises. The less the additional costs of producing additional output, the more firms will be encouraged to produce for a given price rise: the more elastic will supply be. Supply is thus likely to be elastic if firms have plenty of spare capacity, if they can readily get extra supplies of raw materials, if they can easily switch away from producing alternative products and if they can avoid having to introduce overtime working (at higher rates of pay). If all these conditions hold, costs will be little affected by a rise in output, and supply will be relatively elastic. The less these conditions apply, the less elastic will supply be. </a:t>
            </a:r>
          </a:p>
          <a:p>
            <a:pPr>
              <a:lnSpc>
                <a:spcPct val="115000"/>
              </a:lnSpc>
              <a:spcAft>
                <a:spcPts val="1000"/>
              </a:spcAft>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Time period (see Figure 5.8 slides 38-43) </a:t>
            </a: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Immediate time period. Firms are unlikely to be able to increase supply by much immediately. Supply is virtually fixed, or can vary only according to available stocks. Hence, supply is highly inelastic. In the diagram S1 is drawn with PEs = 0. If demand increases to D2, supply will not be able to respond. Price will rise to P2. Quantity will remain at Q1. Equilibrium will move to point b. </a:t>
            </a: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Short run. If a slightly longer time period is allowed to elapse, some inputs can be increased (e.g. raw materials), while others will remain fixed (e.g. heavy machinery). Supply can increase somewhat. This is illustrated by Ss. Equilibrium will move to point c with price falling again, to P3, and quantity rising to Q3. </a:t>
            </a: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Long run. In the long run, there will be sufficient time for all inputs to be increased and for new firms to enter the industry. Supply, therefore, is likely to be highly elastic. This is illustrated by curve SL. Long-run equilibrium will be at point d with price falling back even further, to P4, and quantity rising all the way to Q4. In some circumstances the supply curve may even slope downward. (See the section on economies of scale in Chapter 9, pages 136-</a:t>
            </a:r>
          </a:p>
          <a:p>
            <a:pPr>
              <a:lnSpc>
                <a:spcPct val="115000"/>
              </a:lnSpc>
              <a:spcAft>
                <a:spcPts val="1000"/>
              </a:spcAft>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b="1" dirty="0" smtClean="0">
                <a:solidFill>
                  <a:srgbClr val="000000"/>
                </a:solidFill>
                <a:latin typeface="Calibri"/>
                <a:ea typeface="Calibri"/>
                <a:cs typeface="Times New Roman"/>
              </a:rPr>
              <a:t>Definition </a:t>
            </a:r>
            <a:endParaRPr lang="en-GB" dirty="0" smtClean="0">
              <a:solidFill>
                <a:srgbClr val="000000"/>
              </a:solidFill>
              <a:latin typeface="Calibri"/>
              <a:ea typeface="Calibri"/>
              <a:cs typeface="Times New Roman"/>
            </a:endParaRPr>
          </a:p>
          <a:p>
            <a:pPr>
              <a:lnSpc>
                <a:spcPct val="115000"/>
              </a:lnSpc>
              <a:spcAft>
                <a:spcPts val="1000"/>
              </a:spcAft>
              <a:defRPr/>
            </a:pPr>
            <a:r>
              <a:rPr lang="en-GB" b="1" dirty="0" smtClean="0">
                <a:solidFill>
                  <a:srgbClr val="000000"/>
                </a:solidFill>
                <a:latin typeface="Calibri"/>
                <a:ea typeface="Calibri"/>
                <a:cs typeface="Times New Roman"/>
              </a:rPr>
              <a:t>Price elasticity of supply The responsiveness of quantity supplied to a change in price: the proportionate change in quantity supplied divided by the proportionate change in price.</a:t>
            </a:r>
            <a:endParaRPr lang="en-GB" dirty="0" smtClean="0">
              <a:solidFill>
                <a:srgbClr val="000000"/>
              </a:solidFill>
              <a:latin typeface="Calibri"/>
              <a:ea typeface="Calibri"/>
              <a:cs typeface="Times New Roman"/>
            </a:endParaRPr>
          </a:p>
          <a:p>
            <a:pPr>
              <a:defRPr/>
            </a:pPr>
            <a:endParaRPr lang="en-US" altLang="en-US" dirty="0" smtClean="0">
              <a:solidFill>
                <a:srgbClr val="000000"/>
              </a:solidFill>
            </a:endParaRPr>
          </a:p>
          <a:p>
            <a:pPr>
              <a:defRPr/>
            </a:pPr>
            <a:endParaRPr lang="en-US" altLang="en-US" dirty="0" smtClean="0"/>
          </a:p>
        </p:txBody>
      </p:sp>
      <p:sp>
        <p:nvSpPr>
          <p:cNvPr id="81928" name="Rectangle 7"/>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CE15705F-5C7E-465E-B947-9986B8148E44}" type="slidenum">
              <a:rPr lang="en-GB" altLang="en-US" sz="1200">
                <a:solidFill>
                  <a:prstClr val="black"/>
                </a:solidFill>
              </a:rPr>
              <a:pPr/>
              <a:t>48</a:t>
            </a:fld>
            <a:endParaRPr lang="en-GB" altLang="en-US" sz="1200">
              <a:solidFill>
                <a:prstClr val="black"/>
              </a:solidFill>
            </a:endParaRPr>
          </a:p>
        </p:txBody>
      </p:sp>
      <p:sp>
        <p:nvSpPr>
          <p:cNvPr id="82947" name="Rectangle 2"/>
          <p:cNvSpPr>
            <a:spLocks noGrp="1" noChangeArrowheads="1"/>
          </p:cNvSpPr>
          <p:nvPr>
            <p:ph type="body" idx="1"/>
          </p:nvPr>
        </p:nvSpPr>
        <p:spPr>
          <a:noFill/>
        </p:spPr>
        <p:txBody>
          <a:bodyPr lIns="92075" tIns="46038" rIns="92075" bIns="46038"/>
          <a:lstStyle/>
          <a:p>
            <a:endParaRPr lang="en-US" altLang="en-US" smtClean="0"/>
          </a:p>
        </p:txBody>
      </p:sp>
      <p:sp>
        <p:nvSpPr>
          <p:cNvPr id="82948"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8E83893F-ADAA-4774-B6E8-9ED098FC3162}" type="slidenum">
              <a:rPr lang="en-GB" altLang="en-US" sz="1200">
                <a:solidFill>
                  <a:prstClr val="black"/>
                </a:solidFill>
              </a:rPr>
              <a:pPr/>
              <a:t>49</a:t>
            </a:fld>
            <a:endParaRPr lang="en-GB" altLang="en-US" sz="1200">
              <a:solidFill>
                <a:prstClr val="black"/>
              </a:solidFill>
            </a:endParaRPr>
          </a:p>
        </p:txBody>
      </p:sp>
      <p:sp>
        <p:nvSpPr>
          <p:cNvPr id="83971" name="Rectangle 2"/>
          <p:cNvSpPr>
            <a:spLocks noGrp="1" noChangeArrowheads="1"/>
          </p:cNvSpPr>
          <p:nvPr>
            <p:ph type="body" idx="1"/>
          </p:nvPr>
        </p:nvSpPr>
        <p:spPr>
          <a:noFill/>
        </p:spPr>
        <p:txBody>
          <a:bodyPr lIns="92075" tIns="46038" rIns="92075" bIns="46038"/>
          <a:lstStyle/>
          <a:p>
            <a:endParaRPr lang="en-US" altLang="en-US" smtClean="0"/>
          </a:p>
        </p:txBody>
      </p:sp>
      <p:sp>
        <p:nvSpPr>
          <p:cNvPr id="83972"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AB96A2C1-D495-467C-877B-E729098DCAC8}" type="slidenum">
              <a:rPr lang="en-GB" altLang="en-US" sz="1200">
                <a:solidFill>
                  <a:prstClr val="black"/>
                </a:solidFill>
              </a:rPr>
              <a:pPr/>
              <a:t>50</a:t>
            </a:fld>
            <a:endParaRPr lang="en-GB" altLang="en-US" sz="1200">
              <a:solidFill>
                <a:prstClr val="black"/>
              </a:solidFill>
            </a:endParaRPr>
          </a:p>
        </p:txBody>
      </p:sp>
      <p:sp>
        <p:nvSpPr>
          <p:cNvPr id="84995" name="Rectangle 2"/>
          <p:cNvSpPr>
            <a:spLocks noGrp="1" noChangeArrowheads="1"/>
          </p:cNvSpPr>
          <p:nvPr>
            <p:ph type="body" idx="1"/>
          </p:nvPr>
        </p:nvSpPr>
        <p:spPr>
          <a:noFill/>
        </p:spPr>
        <p:txBody>
          <a:bodyPr lIns="92075" tIns="46038" rIns="92075" bIns="46038"/>
          <a:lstStyle/>
          <a:p>
            <a:endParaRPr lang="en-US" altLang="en-US" smtClean="0"/>
          </a:p>
        </p:txBody>
      </p:sp>
      <p:sp>
        <p:nvSpPr>
          <p:cNvPr id="84996"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FF5E1A10-3F15-4E33-BFC8-2476D214E4E1}" type="slidenum">
              <a:rPr lang="en-GB" altLang="en-US" sz="1200">
                <a:solidFill>
                  <a:prstClr val="black"/>
                </a:solidFill>
              </a:rPr>
              <a:pPr/>
              <a:t>51</a:t>
            </a:fld>
            <a:endParaRPr lang="en-GB" altLang="en-US" sz="1200">
              <a:solidFill>
                <a:prstClr val="black"/>
              </a:solidFill>
            </a:endParaRPr>
          </a:p>
        </p:txBody>
      </p:sp>
      <p:sp>
        <p:nvSpPr>
          <p:cNvPr id="86019" name="Rectangle 2"/>
          <p:cNvSpPr>
            <a:spLocks noGrp="1" noChangeArrowheads="1"/>
          </p:cNvSpPr>
          <p:nvPr>
            <p:ph type="body" idx="1"/>
          </p:nvPr>
        </p:nvSpPr>
        <p:spPr>
          <a:noFill/>
        </p:spPr>
        <p:txBody>
          <a:bodyPr lIns="92075" tIns="46038" rIns="92075" bIns="46038"/>
          <a:lstStyle/>
          <a:p>
            <a:endParaRPr lang="en-US" altLang="en-US" smtClean="0"/>
          </a:p>
        </p:txBody>
      </p:sp>
      <p:sp>
        <p:nvSpPr>
          <p:cNvPr id="86020"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F1995B1F-5000-44A0-8641-410BAD90E389}" type="slidenum">
              <a:rPr lang="en-GB" altLang="en-US" sz="1200">
                <a:solidFill>
                  <a:prstClr val="black"/>
                </a:solidFill>
              </a:rPr>
              <a:pPr/>
              <a:t>52</a:t>
            </a:fld>
            <a:endParaRPr lang="en-GB" altLang="en-US" sz="1200">
              <a:solidFill>
                <a:prstClr val="black"/>
              </a:solidFill>
            </a:endParaRPr>
          </a:p>
        </p:txBody>
      </p:sp>
      <p:sp>
        <p:nvSpPr>
          <p:cNvPr id="87043" name="Rectangle 2"/>
          <p:cNvSpPr>
            <a:spLocks noGrp="1" noChangeArrowheads="1"/>
          </p:cNvSpPr>
          <p:nvPr>
            <p:ph type="body" idx="1"/>
          </p:nvPr>
        </p:nvSpPr>
        <p:spPr>
          <a:noFill/>
        </p:spPr>
        <p:txBody>
          <a:bodyPr lIns="92075" tIns="46038" rIns="92075" bIns="46038"/>
          <a:lstStyle/>
          <a:p>
            <a:endParaRPr lang="en-US" altLang="en-US" smtClean="0"/>
          </a:p>
        </p:txBody>
      </p:sp>
      <p:sp>
        <p:nvSpPr>
          <p:cNvPr id="87044"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A07A4E6-E7C3-43DB-8330-2FF5D3942B5C}" type="slidenum">
              <a:rPr lang="en-GB" altLang="en-US" sz="1200">
                <a:solidFill>
                  <a:prstClr val="black"/>
                </a:solidFill>
              </a:rPr>
              <a:pPr/>
              <a:t>53</a:t>
            </a:fld>
            <a:endParaRPr lang="en-GB" altLang="en-US" sz="1200">
              <a:solidFill>
                <a:prstClr val="black"/>
              </a:solidFill>
            </a:endParaRPr>
          </a:p>
        </p:txBody>
      </p:sp>
      <p:sp>
        <p:nvSpPr>
          <p:cNvPr id="88067" name="Rectangle 2"/>
          <p:cNvSpPr>
            <a:spLocks noGrp="1" noChangeArrowheads="1"/>
          </p:cNvSpPr>
          <p:nvPr>
            <p:ph type="body" idx="1"/>
          </p:nvPr>
        </p:nvSpPr>
        <p:spPr>
          <a:noFill/>
        </p:spPr>
        <p:txBody>
          <a:bodyPr lIns="92075" tIns="46038" rIns="92075" bIns="46038"/>
          <a:lstStyle/>
          <a:p>
            <a:endParaRPr lang="en-US" altLang="en-US" smtClean="0"/>
          </a:p>
        </p:txBody>
      </p:sp>
      <p:sp>
        <p:nvSpPr>
          <p:cNvPr id="88068"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D7B07F25-2315-46E0-8F89-4D91A374959A}" type="slidenum">
              <a:rPr lang="en-GB" altLang="en-US" sz="1200">
                <a:solidFill>
                  <a:prstClr val="black"/>
                </a:solidFill>
              </a:rPr>
              <a:pPr/>
              <a:t>54</a:t>
            </a:fld>
            <a:endParaRPr lang="en-GB" altLang="en-US" sz="1200">
              <a:solidFill>
                <a:prstClr val="black"/>
              </a:solidFill>
            </a:endParaRPr>
          </a:p>
        </p:txBody>
      </p:sp>
      <p:sp>
        <p:nvSpPr>
          <p:cNvPr id="89091" name="Rectangle 2"/>
          <p:cNvSpPr>
            <a:spLocks noGrp="1" noChangeArrowheads="1"/>
          </p:cNvSpPr>
          <p:nvPr>
            <p:ph type="body" idx="1"/>
          </p:nvPr>
        </p:nvSpPr>
        <p:spPr>
          <a:noFill/>
        </p:spPr>
        <p:txBody>
          <a:bodyPr lIns="92075" tIns="46038" rIns="92075" bIns="46038"/>
          <a:lstStyle/>
          <a:p>
            <a:endParaRPr lang="en-US" altLang="en-US" smtClean="0"/>
          </a:p>
        </p:txBody>
      </p:sp>
      <p:sp>
        <p:nvSpPr>
          <p:cNvPr id="89092"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5176C413-C6F2-4F09-935C-435009F28764}" type="slidenum">
              <a:rPr lang="en-GB" altLang="en-US" sz="1200">
                <a:solidFill>
                  <a:prstClr val="black"/>
                </a:solidFill>
              </a:rPr>
              <a:pPr/>
              <a:t>55</a:t>
            </a:fld>
            <a:endParaRPr lang="en-GB" altLang="en-US" sz="1200">
              <a:solidFill>
                <a:prstClr val="black"/>
              </a:solidFill>
            </a:endParaRPr>
          </a:p>
        </p:txBody>
      </p:sp>
      <p:sp>
        <p:nvSpPr>
          <p:cNvPr id="90115" name="Rectangle 2"/>
          <p:cNvSpPr>
            <a:spLocks noGrp="1" noChangeArrowheads="1"/>
          </p:cNvSpPr>
          <p:nvPr>
            <p:ph type="body" idx="1"/>
          </p:nvPr>
        </p:nvSpPr>
        <p:spPr>
          <a:noFill/>
        </p:spPr>
        <p:txBody>
          <a:bodyPr lIns="92075" tIns="46038" rIns="92075" bIns="46038"/>
          <a:lstStyle/>
          <a:p>
            <a:endParaRPr lang="en-US" altLang="en-US" smtClean="0"/>
          </a:p>
        </p:txBody>
      </p:sp>
      <p:sp>
        <p:nvSpPr>
          <p:cNvPr id="90116"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6C5BAAC-C04F-4B25-9ABF-60C5575869C6}" type="slidenum">
              <a:rPr lang="en-GB" altLang="en-US" sz="1200">
                <a:solidFill>
                  <a:prstClr val="black"/>
                </a:solidFill>
              </a:rPr>
              <a:pPr/>
              <a:t>56</a:t>
            </a:fld>
            <a:endParaRPr lang="en-GB" altLang="en-US" sz="1200">
              <a:solidFill>
                <a:prstClr val="black"/>
              </a:solidFill>
            </a:endParaRPr>
          </a:p>
        </p:txBody>
      </p:sp>
      <p:sp>
        <p:nvSpPr>
          <p:cNvPr id="91139" name="Rectangle 2"/>
          <p:cNvSpPr>
            <a:spLocks noGrp="1" noChangeArrowheads="1"/>
          </p:cNvSpPr>
          <p:nvPr>
            <p:ph type="body" idx="1"/>
          </p:nvPr>
        </p:nvSpPr>
        <p:spPr>
          <a:noFill/>
        </p:spPr>
        <p:txBody>
          <a:bodyPr lIns="92075" tIns="46038" rIns="92075" bIns="46038"/>
          <a:lstStyle/>
          <a:p>
            <a:endParaRPr lang="en-US" altLang="en-US" smtClean="0"/>
          </a:p>
        </p:txBody>
      </p:sp>
      <p:sp>
        <p:nvSpPr>
          <p:cNvPr id="91140" name="Rectangle 3"/>
          <p:cNvSpPr>
            <a:spLocks noGrp="1" noRot="1" noChangeAspect="1" noChangeArrowheads="1" noTextEdit="1"/>
          </p:cNvSpPr>
          <p:nvPr>
            <p:ph type="sldImg"/>
          </p:nvPr>
        </p:nvSpPr>
        <p:spPr>
          <a:ln w="12700" cap="flat">
            <a:solidFill>
              <a:schemeClr val="tx1"/>
            </a:solidFill>
          </a:ln>
        </p:spPr>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F7DB97E7-24B2-436D-8968-BA3FA4904461}" type="slidenum">
              <a:rPr lang="en-GB" altLang="en-US" sz="1200" b="0"/>
              <a:pPr/>
              <a:t>57</a:t>
            </a:fld>
            <a:endParaRPr lang="en-GB" altLang="en-US" sz="1200" b="0"/>
          </a:p>
        </p:txBody>
      </p:sp>
      <p:sp>
        <p:nvSpPr>
          <p:cNvPr id="30723" name="Rectangle 5"/>
          <p:cNvSpPr txBox="1">
            <a:spLocks noGrp="1" noChangeArrowheads="1"/>
          </p:cNvSpPr>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fld id="{E40B84AC-344A-4FBA-89C5-169A11343082}" type="slidenum">
              <a:rPr lang="en-GB" altLang="en-US" sz="1000" b="0" i="1"/>
              <a:pPr algn="r"/>
              <a:t>57</a:t>
            </a:fld>
            <a:endParaRPr lang="en-GB" altLang="en-US" sz="1000" b="0" i="1"/>
          </a:p>
        </p:txBody>
      </p:sp>
      <p:sp>
        <p:nvSpPr>
          <p:cNvPr id="30724" name="Rectangle 2"/>
          <p:cNvSpPr>
            <a:spLocks noChangeArrowheads="1" noTextEdit="1"/>
          </p:cNvSpPr>
          <p:nvPr>
            <p:ph type="sldImg"/>
          </p:nvPr>
        </p:nvSpPr>
        <p:spPr>
          <a:xfrm>
            <a:off x="928688" y="750888"/>
            <a:ext cx="4941887" cy="3708400"/>
          </a:xfrm>
          <a:ln/>
        </p:spPr>
      </p:sp>
      <p:sp>
        <p:nvSpPr>
          <p:cNvPr id="30725" name="Rectangle 3"/>
          <p:cNvSpPr>
            <a:spLocks noGrp="1" noChangeArrowheads="1"/>
          </p:cNvSpPr>
          <p:nvPr>
            <p:ph type="body" idx="1"/>
          </p:nvPr>
        </p:nvSpPr>
        <p:spPr>
          <a:xfrm>
            <a:off x="906463" y="4716463"/>
            <a:ext cx="4984750" cy="4465637"/>
          </a:xfrm>
          <a:noFill/>
        </p:spPr>
        <p:txBody>
          <a:bodyPr lIns="92075" tIns="46038" rIns="92075" bIns="46038"/>
          <a:lstStyle/>
          <a:p>
            <a:pPr algn="ctr" defTabSz="762000">
              <a:spcBef>
                <a:spcPct val="0"/>
              </a:spcBef>
            </a:pPr>
            <a:endParaRPr lang="en-US" altLang="en-US" sz="2000" smtClean="0">
              <a:latin typeface="Arial" panose="020B0604020202020204" pitchFamily="34" charset="0"/>
            </a:endParaRPr>
          </a:p>
        </p:txBody>
      </p:sp>
    </p:spTree>
    <p:extLst>
      <p:ext uri="{BB962C8B-B14F-4D97-AF65-F5344CB8AC3E}">
        <p14:creationId xmlns:p14="http://schemas.microsoft.com/office/powerpoint/2010/main" val="302062005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B9584EE0-BE0E-495A-8165-01FB3C2F3A27}" type="slidenum">
              <a:rPr lang="en-GB" altLang="en-US" sz="1200" b="0"/>
              <a:pPr/>
              <a:t>59</a:t>
            </a:fld>
            <a:endParaRPr lang="en-GB" altLang="en-US" sz="1200" b="0"/>
          </a:p>
        </p:txBody>
      </p:sp>
      <p:sp>
        <p:nvSpPr>
          <p:cNvPr id="51203" name="Rectangle 2"/>
          <p:cNvSpPr>
            <a:spLocks noGrp="1" noRot="1" noChangeAspect="1" noChangeArrowheads="1" noTextEdit="1"/>
          </p:cNvSpPr>
          <p:nvPr>
            <p:ph type="sldImg"/>
          </p:nvPr>
        </p:nvSpPr>
        <p:spPr>
          <a:xfrm>
            <a:off x="985838" y="733425"/>
            <a:ext cx="4886325" cy="3665538"/>
          </a:xfrm>
          <a:ln/>
        </p:spPr>
      </p:sp>
      <p:sp>
        <p:nvSpPr>
          <p:cNvPr id="51204" name="Rectangle 3"/>
          <p:cNvSpPr>
            <a:spLocks noGrp="1" noChangeArrowheads="1"/>
          </p:cNvSpPr>
          <p:nvPr>
            <p:ph type="body" idx="1"/>
          </p:nvPr>
        </p:nvSpPr>
        <p:spPr>
          <a:xfrm>
            <a:off x="914400" y="4643438"/>
            <a:ext cx="5029200" cy="4397375"/>
          </a:xfrm>
          <a:noFill/>
        </p:spPr>
        <p:txBody>
          <a:bodyPr/>
          <a:lstStyle/>
          <a:p>
            <a:pPr>
              <a:lnSpc>
                <a:spcPct val="115000"/>
              </a:lnSpc>
              <a:spcAft>
                <a:spcPts val="1000"/>
              </a:spcAft>
            </a:pPr>
            <a:endParaRPr lang="en-GB" altLang="en-US" dirty="0" smtClean="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0916241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EB2D50F5-F536-49ED-9505-9274F5814A4D}" type="slidenum">
              <a:rPr lang="en-GB" altLang="en-US" sz="1200" b="0"/>
              <a:pPr/>
              <a:t>60</a:t>
            </a:fld>
            <a:endParaRPr lang="en-GB" altLang="en-US" sz="1200" b="0"/>
          </a:p>
        </p:txBody>
      </p:sp>
      <p:sp>
        <p:nvSpPr>
          <p:cNvPr id="52227" name="Rectangle 2"/>
          <p:cNvSpPr>
            <a:spLocks noGrp="1" noRot="1" noChangeAspect="1" noChangeArrowheads="1" noTextEdit="1"/>
          </p:cNvSpPr>
          <p:nvPr>
            <p:ph type="sldImg"/>
          </p:nvPr>
        </p:nvSpPr>
        <p:spPr>
          <a:xfrm>
            <a:off x="985838" y="733425"/>
            <a:ext cx="4886325" cy="3665538"/>
          </a:xfrm>
          <a:ln/>
        </p:spPr>
      </p:sp>
      <p:sp>
        <p:nvSpPr>
          <p:cNvPr id="1331203" name="Rectangle 3"/>
          <p:cNvSpPr>
            <a:spLocks noGrp="1" noChangeArrowheads="1"/>
          </p:cNvSpPr>
          <p:nvPr>
            <p:ph type="body" idx="1"/>
          </p:nvPr>
        </p:nvSpPr>
        <p:spPr>
          <a:xfrm>
            <a:off x="914400" y="4643438"/>
            <a:ext cx="5029200" cy="4397375"/>
          </a:xfrm>
        </p:spPr>
        <p:txBody>
          <a:bodyPr/>
          <a:lstStyle/>
          <a:p>
            <a:pPr>
              <a:defRPr/>
            </a:pPr>
            <a:endParaRPr lang="en-US" altLang="en-US" dirty="0" smtClean="0"/>
          </a:p>
        </p:txBody>
      </p:sp>
    </p:spTree>
    <p:extLst>
      <p:ext uri="{BB962C8B-B14F-4D97-AF65-F5344CB8AC3E}">
        <p14:creationId xmlns:p14="http://schemas.microsoft.com/office/powerpoint/2010/main" val="283117529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60777D95-EA95-4626-8AD7-6A209A85043C}" type="slidenum">
              <a:rPr lang="en-GB" altLang="en-US" sz="1200" b="0"/>
              <a:pPr/>
              <a:t>61</a:t>
            </a:fld>
            <a:endParaRPr lang="en-GB" altLang="en-US" sz="1200" b="0"/>
          </a:p>
        </p:txBody>
      </p:sp>
      <p:sp>
        <p:nvSpPr>
          <p:cNvPr id="53251" name="Rectangle 2"/>
          <p:cNvSpPr>
            <a:spLocks noGrp="1" noRot="1" noChangeAspect="1" noChangeArrowheads="1" noTextEdit="1"/>
          </p:cNvSpPr>
          <p:nvPr>
            <p:ph type="sldImg"/>
          </p:nvPr>
        </p:nvSpPr>
        <p:spPr>
          <a:xfrm>
            <a:off x="985838" y="733425"/>
            <a:ext cx="4886325" cy="3665538"/>
          </a:xfrm>
          <a:ln/>
        </p:spPr>
      </p:sp>
      <p:sp>
        <p:nvSpPr>
          <p:cNvPr id="53252" name="Rectangle 3"/>
          <p:cNvSpPr>
            <a:spLocks noGrp="1" noChangeArrowheads="1"/>
          </p:cNvSpPr>
          <p:nvPr>
            <p:ph type="body" idx="1"/>
          </p:nvPr>
        </p:nvSpPr>
        <p:spPr>
          <a:xfrm>
            <a:off x="914400" y="4643438"/>
            <a:ext cx="5029200" cy="4397375"/>
          </a:xfrm>
          <a:noFill/>
        </p:spPr>
        <p:txBody>
          <a:bodyPr/>
          <a:lstStyle/>
          <a:p>
            <a:endParaRPr lang="en-US" altLang="en-US" dirty="0" smtClean="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7905216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0BA0764-F8D7-46BD-BF6E-AE08BEAAF5E2}" type="slidenum">
              <a:rPr lang="en-GB" altLang="en-US" sz="1200"/>
              <a:pPr/>
              <a:t>62</a:t>
            </a:fld>
            <a:endParaRPr lang="en-GB" altLang="en-US" sz="1200"/>
          </a:p>
        </p:txBody>
      </p:sp>
      <p:sp>
        <p:nvSpPr>
          <p:cNvPr id="5123" name="Rectangle 5"/>
          <p:cNvSpPr txBox="1">
            <a:spLocks noGrp="1"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r"/>
            <a:fld id="{0F0389F3-9C86-4AB9-8BBF-DF8E197E8122}" type="slidenum">
              <a:rPr lang="en-GB" altLang="en-US" sz="1000" i="1"/>
              <a:pPr algn="r"/>
              <a:t>62</a:t>
            </a:fld>
            <a:endParaRPr lang="en-GB" altLang="en-US" sz="1000" i="1"/>
          </a:p>
        </p:txBody>
      </p:sp>
      <p:sp>
        <p:nvSpPr>
          <p:cNvPr id="5124" name="Rectangle 2"/>
          <p:cNvSpPr>
            <a:spLocks noChangeArrowheads="1" noTextEdit="1"/>
          </p:cNvSpPr>
          <p:nvPr>
            <p:ph type="sldImg"/>
          </p:nvPr>
        </p:nvSpPr>
        <p:spPr>
          <a:xfrm>
            <a:off x="1150938" y="692150"/>
            <a:ext cx="4556125" cy="3416300"/>
          </a:xfrm>
          <a:ln/>
        </p:spPr>
      </p:sp>
      <p:sp>
        <p:nvSpPr>
          <p:cNvPr id="5125" name="Rectangle 3"/>
          <p:cNvSpPr>
            <a:spLocks noGrp="1" noChangeArrowheads="1"/>
          </p:cNvSpPr>
          <p:nvPr>
            <p:ph type="body" idx="1"/>
          </p:nvPr>
        </p:nvSpPr>
        <p:spPr>
          <a:noFill/>
        </p:spPr>
        <p:txBody>
          <a:bodyPr lIns="92075" tIns="46038" rIns="92075" bIns="46038"/>
          <a:lstStyle/>
          <a:p>
            <a:pPr algn="ctr" defTabSz="762000">
              <a:spcBef>
                <a:spcPct val="0"/>
              </a:spcBef>
            </a:pPr>
            <a:endParaRPr lang="en-US" altLang="en-US" sz="2000" smtClean="0">
              <a:latin typeface="Arial" panose="020B0604020202020204" pitchFamily="34" charset="0"/>
            </a:endParaRPr>
          </a:p>
        </p:txBody>
      </p:sp>
    </p:spTree>
    <p:extLst>
      <p:ext uri="{BB962C8B-B14F-4D97-AF65-F5344CB8AC3E}">
        <p14:creationId xmlns:p14="http://schemas.microsoft.com/office/powerpoint/2010/main" val="413136565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EF28D76-D132-47BA-9F5E-FC22C73B0C5F}" type="slidenum">
              <a:rPr lang="en-GB" altLang="en-US" sz="1200"/>
              <a:pPr/>
              <a:t>63</a:t>
            </a:fld>
            <a:endParaRPr lang="en-GB" altLang="en-US" sz="1200"/>
          </a:p>
        </p:txBody>
      </p:sp>
      <p:sp>
        <p:nvSpPr>
          <p:cNvPr id="58371" name="Rectangle 1026"/>
          <p:cNvSpPr>
            <a:spLocks noGrp="1" noChangeArrowheads="1"/>
          </p:cNvSpPr>
          <p:nvPr>
            <p:ph type="body" idx="1"/>
          </p:nvPr>
        </p:nvSpPr>
        <p:spPr>
          <a:noFill/>
        </p:spPr>
        <p:txBody>
          <a:bodyPr lIns="92075" tIns="46038" rIns="92075" bIns="46038"/>
          <a:lstStyle/>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THE CIRCULAR FLOW OF INCOME </a:t>
            </a: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Another way of understanding the relationship between the four objectives is to use a simple model of the economy. This is the circular flow of income, which is shown in Figure 26.9 on slide . In the diagram, the economy is divided into two major groups: firms and households. Each group has two roles. Firms are producers of goods and services; they are also the employers of labour and other factors of production. Households (which is the word we use for individuals) are the consumers of goods and services; they are also the sup-pliers of labour and various other factors of production. In the diagram there is an inner flow and various outer flows of income between these two groups.</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Before we look at the various parts of the diagram, a word of warning. Do not confuse money and income. Money is a stock concept. At any given time, there is a certain quantity of money in the economy (e.g. £500 billion). But that does not tell us the level of national income. Income is a flow concept (as is expenditure). It is measured as so much per period of time.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The relationship between money and income depends on how rapidly the money circulates: its 'velocity of circulation'. (We will examine this concept in detail later on.) If there is £500 billion of money in the economy and each £1 on average is paid out as income three times each year, then annual national income will be £1.5 trillion. </a:t>
            </a:r>
          </a:p>
          <a:p>
            <a:pPr>
              <a:lnSpc>
                <a:spcPct val="115000"/>
              </a:lnSpc>
              <a:spcAft>
                <a:spcPts val="1000"/>
              </a:spcAft>
            </a:pPr>
            <a:endParaRPr lang="en-GB" altLang="en-US" b="1"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The inner flow, withdrawals and injections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The inner flow</a:t>
            </a:r>
            <a:r>
              <a:rPr lang="en-GB" altLang="en-US" smtClean="0">
                <a:latin typeface="Calibri" panose="020F0502020204030204" pitchFamily="34" charset="0"/>
                <a:ea typeface="Calibri" panose="020F0502020204030204" pitchFamily="34" charset="0"/>
                <a:cs typeface="Times New Roman" panose="02020603050405020304" pitchFamily="18" charset="0"/>
              </a:rPr>
              <a:t> </a:t>
            </a:r>
            <a:br>
              <a:rPr lang="en-GB" altLang="en-US" smtClean="0">
                <a:latin typeface="Calibri" panose="020F0502020204030204" pitchFamily="34" charset="0"/>
                <a:ea typeface="Calibri" panose="020F0502020204030204" pitchFamily="34" charset="0"/>
                <a:cs typeface="Times New Roman" panose="02020603050405020304" pitchFamily="18" charset="0"/>
              </a:rPr>
            </a:br>
            <a:r>
              <a:rPr lang="en-GB" altLang="en-US" smtClean="0">
                <a:latin typeface="Calibri" panose="020F0502020204030204" pitchFamily="34" charset="0"/>
                <a:ea typeface="Calibri" panose="020F0502020204030204" pitchFamily="34" charset="0"/>
                <a:cs typeface="Times New Roman" panose="02020603050405020304" pitchFamily="18" charset="0"/>
              </a:rPr>
              <a:t>Firms pay money to households in the form of wages and salaries, dividends on shares, interest and rent. These payments are in return for the services of the factors of production - labour, capital and land - that are supplied by households. Thus on the left-hand side of the diagram money flows directly from firms to households as 'factor payments'.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Households, in turn, pay money to domestic firms when they consume domestically produced goods and services (Cd). This is shown on the right-hand side of the inner flow. There is thus a circular flow of payments from firms to households to firms and so on.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If households spend all their incomes on buying domestic goods and services, and if firms pay out all this income they receive as factor payments to domestic house-holds, and if the velocity of circulation does not change, the flow will continue at the same level indefinitely. The money just goes round and round at the same speed and incomes remain unchanged.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In the real world, of course, it is not as simple as this. Not all income gets passed on round the inner flow; some is withdrawn. At the same time, incomes are injected into the flow from outside. Let us examine these withdrawals and injections.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endParaRPr lang="en-US" altLang="en-US" smtClean="0">
              <a:ea typeface="Calibri" panose="020F0502020204030204" pitchFamily="34" charset="0"/>
              <a:cs typeface="Times New Roman" panose="02020603050405020304" pitchFamily="18" charset="0"/>
            </a:endParaRPr>
          </a:p>
        </p:txBody>
      </p:sp>
      <p:sp>
        <p:nvSpPr>
          <p:cNvPr id="58372" name="Rectangle 1027"/>
          <p:cNvSpPr>
            <a:spLocks noChangeArrowheads="1" noTextEdit="1"/>
          </p:cNvSpPr>
          <p:nvPr>
            <p:ph type="sldImg"/>
          </p:nvPr>
        </p:nvSpPr>
        <p:spPr>
          <a:ln w="12700" cap="flat">
            <a:solidFill>
              <a:schemeClr val="tx1"/>
            </a:solidFill>
          </a:ln>
        </p:spPr>
      </p:sp>
    </p:spTree>
    <p:extLst>
      <p:ext uri="{BB962C8B-B14F-4D97-AF65-F5344CB8AC3E}">
        <p14:creationId xmlns:p14="http://schemas.microsoft.com/office/powerpoint/2010/main" val="149490911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024F50A-3FA0-44BD-87E8-D926C3F763C4}" type="slidenum">
              <a:rPr lang="en-GB" altLang="en-US" sz="1200"/>
              <a:pPr/>
              <a:t>64</a:t>
            </a:fld>
            <a:endParaRPr lang="en-GB" altLang="en-US" sz="1200"/>
          </a:p>
        </p:txBody>
      </p:sp>
      <p:sp>
        <p:nvSpPr>
          <p:cNvPr id="60419" name="Rectangle 1026"/>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60420" name="Rectangle 1027"/>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GB" altLang="en-US" sz="1000" i="1"/>
              <a:t>8</a:t>
            </a:r>
          </a:p>
        </p:txBody>
      </p:sp>
      <p:sp>
        <p:nvSpPr>
          <p:cNvPr id="60421" name="Rectangle 1028"/>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60422" name="Rectangle 1029"/>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60423" name="Rectangle 1030"/>
          <p:cNvSpPr>
            <a:spLocks noGrp="1" noChangeArrowheads="1"/>
          </p:cNvSpPr>
          <p:nvPr>
            <p:ph type="body" idx="1"/>
          </p:nvPr>
        </p:nvSpPr>
        <p:spPr>
          <a:noFill/>
        </p:spPr>
        <p:txBody>
          <a:bodyPr lIns="92075" tIns="46038" rIns="92075" bIns="46038"/>
          <a:lstStyle/>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Withdrawals </a:t>
            </a:r>
            <a:r>
              <a:rPr lang="en-GB" altLang="en-US" smtClean="0">
                <a:latin typeface="Calibri" panose="020F0502020204030204" pitchFamily="34" charset="0"/>
                <a:ea typeface="Calibri" panose="020F0502020204030204" pitchFamily="34" charset="0"/>
                <a:cs typeface="Times New Roman" panose="02020603050405020304" pitchFamily="18" charset="0"/>
              </a:rPr>
              <a:t/>
            </a:r>
            <a:br>
              <a:rPr lang="en-GB" altLang="en-US" smtClean="0">
                <a:latin typeface="Calibri" panose="020F0502020204030204" pitchFamily="34" charset="0"/>
                <a:ea typeface="Calibri" panose="020F0502020204030204" pitchFamily="34" charset="0"/>
                <a:cs typeface="Times New Roman" panose="02020603050405020304" pitchFamily="18" charset="0"/>
              </a:rPr>
            </a:br>
            <a:r>
              <a:rPr lang="en-GB" altLang="en-US" smtClean="0">
                <a:latin typeface="Calibri" panose="020F0502020204030204" pitchFamily="34" charset="0"/>
                <a:ea typeface="Calibri" panose="020F0502020204030204" pitchFamily="34" charset="0"/>
                <a:cs typeface="Times New Roman" panose="02020603050405020304" pitchFamily="18" charset="0"/>
              </a:rPr>
              <a:t>Only part of the incomes received by households will be spent on the goods and services of domestic firms. The remainder will be withdrawn from the inner flow. Likewise, only part of the incomes generated by firms will be paid to domestic households. The remainder of this will also be withdrawn. There are three forms of withdrawals (W) (or 'leakages' as they are sometimes called).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Net saving (5). Saving is income that households choose not to spend but to put aside for the future. Savings are normally deposited in financial institutions such as banks and building societies. This is shown in the bottom right of the diagram. Money flows from households to 'banks, etc'. What we are seeking to measure here, however, is the net flow from households to the banking sector. We therefore have to subtract from saving any borrowing or drawing on past savings by households in order to get the net saving flow. Of course, if household borrowing exceeded saving, the net flow would be in the other direction: it would be negative.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Net taxes (T). When people pay taxes (to either central or local government), this represents a withdrawal of money from the inner flow in much the same way as saving: only in this case people have no choice. Some taxes, such as income tax and employees' national insurance contributions, are paid out of household incomes. Others, such as VAT and excise duties, are paid out of consumer expenditure. Others, such as corporation tax, are paid out of firms' incomes before being received by households as dividends on shares. (For simplicity, however, we show taxes being withdrawn at just one point. It does not affect the argument.)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When, however, people receive benefits from the government, such as working tax credit, child benefit and pensions, the money flows the other way. Benefits are thus equivalent to a 'negative tax'. These benefits are known as transfer payments. They transfer money from one group of people (taxpayers) to others (the recipients).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In the model, 'net taxes' (T) represent the net flow to the government from households and firms. It consists of total taxes minus benefits.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Import expenditure (M). Not all consumption is of totally home-produced goods. Households spend some of their incomes on imported goods and services, or on goods and services using imported components. Although the money that consumers spend on such goods initially flows to domestic retailers, it will eventually find its way abroad, either when the retailers or wholesalers themselves import them, or when domestic manufacturers purchase imported inputs to make their products. This expenditure on imports constitutes the third withdrawal from the inner flow. This money flows abroad.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Definitions </a:t>
            </a: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Transfer payments Moneys transferred from one person or group to another (e.g. from the government to individuals) without production taking place. </a:t>
            </a:r>
            <a:br>
              <a:rPr lang="en-GB" altLang="en-US" b="1" smtClean="0">
                <a:latin typeface="Calibri" panose="020F0502020204030204" pitchFamily="34" charset="0"/>
                <a:ea typeface="Calibri" panose="020F0502020204030204" pitchFamily="34" charset="0"/>
                <a:cs typeface="Times New Roman" panose="02020603050405020304" pitchFamily="18" charset="0"/>
              </a:rPr>
            </a:br>
            <a:r>
              <a:rPr lang="en-GB" altLang="en-US" b="1" smtClean="0">
                <a:latin typeface="Calibri" panose="020F0502020204030204" pitchFamily="34" charset="0"/>
                <a:ea typeface="Calibri" panose="020F0502020204030204" pitchFamily="34" charset="0"/>
                <a:cs typeface="Times New Roman" panose="02020603050405020304" pitchFamily="18" charset="0"/>
              </a:rPr>
              <a:t>Injections (J) Expenditure on the production of domestic firms coming from outside the inner flow of the circular flow of income. Injections equal investment CO plus government expenditure (G) plus expenditure on exports (X). </a:t>
            </a: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Total withdrawals are simply the sum of net saving, net taxes and the expenditure on imports: </a:t>
            </a: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W=S+T+M</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Injections </a:t>
            </a:r>
            <a:r>
              <a:rPr lang="en-GB" altLang="en-US" smtClean="0">
                <a:latin typeface="Calibri" panose="020F0502020204030204" pitchFamily="34" charset="0"/>
                <a:ea typeface="Calibri" panose="020F0502020204030204" pitchFamily="34" charset="0"/>
                <a:cs typeface="Times New Roman" panose="02020603050405020304" pitchFamily="18" charset="0"/>
              </a:rPr>
              <a:t/>
            </a:r>
            <a:br>
              <a:rPr lang="en-GB" altLang="en-US" smtClean="0">
                <a:latin typeface="Calibri" panose="020F0502020204030204" pitchFamily="34" charset="0"/>
                <a:ea typeface="Calibri" panose="020F0502020204030204" pitchFamily="34" charset="0"/>
                <a:cs typeface="Times New Roman" panose="02020603050405020304" pitchFamily="18" charset="0"/>
              </a:rPr>
            </a:br>
            <a:r>
              <a:rPr lang="en-GB" altLang="en-US" smtClean="0">
                <a:latin typeface="Calibri" panose="020F0502020204030204" pitchFamily="34" charset="0"/>
                <a:ea typeface="Calibri" panose="020F0502020204030204" pitchFamily="34" charset="0"/>
                <a:cs typeface="Times New Roman" panose="02020603050405020304" pitchFamily="18" charset="0"/>
              </a:rPr>
              <a:t>Only part of the demand for firms' output arises from consumers' expenditure. The remainder comes from other sources outside the inner flow. These additional components of aggregate demand are known as injections (J). There are three types of injection.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Investment (I). This consists of investment in plant and equipment. It also includes the building up of stocks of inputs, semi-finished or finished goods. When firms invest, they obtain the money from various financial institutions, either from past savings or from loans, or through a new issues of shares.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Government expenditure (G). When the government spends money on goods and services produced by firms, this counts as an injection. Examples of such government expenditure are spending on roads, hospitals and schools. (Note that government expenditure in this model does not include state benefits. These transfer payments, as we saw above, are the equivalent of negative taxes and have the effect of reducing the T component of withdrawals.)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Export expenditure (X). Money flows into the circular flow from abroad when residents abroad buy our exports of goods and services. </a:t>
            </a: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Total injections are thus the sum of investment, govern-ment expenditure and exports: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J=I+G+X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r>
              <a:rPr lang="en-GB" altLang="en-US" smtClean="0">
                <a:latin typeface="Calibri" panose="020F0502020204030204" pitchFamily="34" charset="0"/>
                <a:ea typeface="Calibri" panose="020F0502020204030204" pitchFamily="34" charset="0"/>
                <a:cs typeface="Times New Roman" panose="02020603050405020304" pitchFamily="18" charset="0"/>
              </a:rPr>
              <a:t>Aggregate demand, which is the total spending on output, is thus C</a:t>
            </a:r>
            <a:r>
              <a:rPr lang="en-GB" altLang="en-US" baseline="-25000" smtClean="0">
                <a:latin typeface="Calibri" panose="020F0502020204030204" pitchFamily="34" charset="0"/>
                <a:ea typeface="Calibri" panose="020F0502020204030204" pitchFamily="34" charset="0"/>
                <a:cs typeface="Times New Roman" panose="02020603050405020304" pitchFamily="18" charset="0"/>
              </a:rPr>
              <a:t>d</a:t>
            </a:r>
            <a:r>
              <a:rPr lang="en-GB" altLang="en-US" smtClean="0">
                <a:latin typeface="Calibri" panose="020F0502020204030204" pitchFamily="34" charset="0"/>
                <a:ea typeface="Calibri" panose="020F0502020204030204" pitchFamily="34" charset="0"/>
                <a:cs typeface="Times New Roman" panose="02020603050405020304" pitchFamily="18" charset="0"/>
              </a:rPr>
              <a:t> +J</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Definitions </a:t>
            </a: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The consumption of domestically produced goods and services (Cd) The direct flow of money payments from households to firms. </a:t>
            </a:r>
            <a:br>
              <a:rPr lang="en-GB" altLang="en-US" b="1" smtClean="0">
                <a:latin typeface="Calibri" panose="020F0502020204030204" pitchFamily="34" charset="0"/>
                <a:ea typeface="Calibri" panose="020F0502020204030204" pitchFamily="34" charset="0"/>
                <a:cs typeface="Times New Roman" panose="02020603050405020304" pitchFamily="18" charset="0"/>
              </a:rPr>
            </a:br>
            <a:r>
              <a:rPr lang="en-GB" altLang="en-US" b="1" smtClean="0">
                <a:latin typeface="Calibri" panose="020F0502020204030204" pitchFamily="34" charset="0"/>
                <a:ea typeface="Calibri" panose="020F0502020204030204" pitchFamily="34" charset="0"/>
                <a:cs typeface="Times New Roman" panose="02020603050405020304" pitchFamily="18" charset="0"/>
              </a:rPr>
              <a:t>Withdrawals (W) (or leakages) Incomes of households or firms that are not passed on round the inner flow. Withdrawals equal net saving (S) plus net taxes (T) plus import expenditure (M):W=-S+T+M.</a:t>
            </a: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endParaRPr lang="en-US" altLang="en-US" smtClean="0">
              <a:ea typeface="Calibri" panose="020F0502020204030204" pitchFamily="34" charset="0"/>
              <a:cs typeface="Times New Roman" panose="02020603050405020304" pitchFamily="18" charset="0"/>
            </a:endParaRPr>
          </a:p>
        </p:txBody>
      </p:sp>
      <p:sp>
        <p:nvSpPr>
          <p:cNvPr id="60424" name="Rectangle 1031"/>
          <p:cNvSpPr>
            <a:spLocks noChangeArrowheads="1" noTextEdit="1"/>
          </p:cNvSpPr>
          <p:nvPr>
            <p:ph type="sldImg"/>
          </p:nvPr>
        </p:nvSpPr>
        <p:spPr>
          <a:ln w="12700" cap="flat">
            <a:solidFill>
              <a:schemeClr val="tx1"/>
            </a:solidFill>
          </a:ln>
        </p:spPr>
      </p:sp>
    </p:spTree>
    <p:extLst>
      <p:ext uri="{BB962C8B-B14F-4D97-AF65-F5344CB8AC3E}">
        <p14:creationId xmlns:p14="http://schemas.microsoft.com/office/powerpoint/2010/main" val="60318366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F8B1D5D-5319-4B95-AE6A-BF4D31CA81B4}" type="slidenum">
              <a:rPr lang="en-GB" altLang="en-US" sz="1200"/>
              <a:pPr/>
              <a:t>65</a:t>
            </a:fld>
            <a:endParaRPr lang="en-GB" altLang="en-US" sz="1200"/>
          </a:p>
        </p:txBody>
      </p:sp>
      <p:sp>
        <p:nvSpPr>
          <p:cNvPr id="62467" name="Rectangle 2"/>
          <p:cNvSpPr>
            <a:spLocks noGrp="1" noChangeArrowheads="1"/>
          </p:cNvSpPr>
          <p:nvPr>
            <p:ph type="body" idx="1"/>
          </p:nvPr>
        </p:nvSpPr>
        <p:spPr>
          <a:noFill/>
        </p:spPr>
        <p:txBody>
          <a:bodyPr lIns="92075" tIns="46038" rIns="92075" bIns="46038"/>
          <a:lstStyle/>
          <a:p>
            <a:endParaRPr lang="en-US" altLang="en-US" smtClean="0"/>
          </a:p>
        </p:txBody>
      </p:sp>
      <p:sp>
        <p:nvSpPr>
          <p:cNvPr id="62468" name="Rectangle 3"/>
          <p:cNvSpPr>
            <a:spLocks noChangeArrowheads="1" noTextEdit="1"/>
          </p:cNvSpPr>
          <p:nvPr>
            <p:ph type="sldImg"/>
          </p:nvPr>
        </p:nvSpPr>
        <p:spPr>
          <a:ln w="12700" cap="flat">
            <a:solidFill>
              <a:schemeClr val="tx1"/>
            </a:solidFill>
          </a:ln>
        </p:spPr>
      </p:sp>
    </p:spTree>
    <p:extLst>
      <p:ext uri="{BB962C8B-B14F-4D97-AF65-F5344CB8AC3E}">
        <p14:creationId xmlns:p14="http://schemas.microsoft.com/office/powerpoint/2010/main" val="255013638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D07FEA4-E470-4E9E-B543-C0CB0444CA0E}" type="slidenum">
              <a:rPr lang="en-GB" altLang="en-US" sz="1200"/>
              <a:pPr/>
              <a:t>66</a:t>
            </a:fld>
            <a:endParaRPr lang="en-GB" altLang="en-US" sz="1200"/>
          </a:p>
        </p:txBody>
      </p:sp>
      <p:sp>
        <p:nvSpPr>
          <p:cNvPr id="64515" name="Rectangle 1026"/>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64516" name="Rectangle 1027"/>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a:solidFill>
                  <a:schemeClr val="tx1"/>
                </a:solidFill>
                <a:latin typeface="Times New Roman" panose="02020603050405020304" pitchFamily="18" charset="0"/>
              </a:defRPr>
            </a:lvl1pPr>
            <a:lvl2pPr marL="742950" indent="-285750" defTabSz="762000">
              <a:defRPr sz="2400">
                <a:solidFill>
                  <a:schemeClr val="tx1"/>
                </a:solidFill>
                <a:latin typeface="Times New Roman" panose="02020603050405020304" pitchFamily="18" charset="0"/>
              </a:defRPr>
            </a:lvl2pPr>
            <a:lvl3pPr marL="1143000" indent="-228600" defTabSz="762000">
              <a:defRPr sz="2400">
                <a:solidFill>
                  <a:schemeClr val="tx1"/>
                </a:solidFill>
                <a:latin typeface="Times New Roman" panose="02020603050405020304" pitchFamily="18" charset="0"/>
              </a:defRPr>
            </a:lvl3pPr>
            <a:lvl4pPr marL="1600200" indent="-228600" defTabSz="762000">
              <a:defRPr sz="2400">
                <a:solidFill>
                  <a:schemeClr val="tx1"/>
                </a:solidFill>
                <a:latin typeface="Times New Roman" panose="02020603050405020304" pitchFamily="18" charset="0"/>
              </a:defRPr>
            </a:lvl4pPr>
            <a:lvl5pPr marL="2057400" indent="-228600" defTabSz="762000">
              <a:defRPr sz="2400">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GB" altLang="en-US" sz="1000" i="1"/>
              <a:t>9</a:t>
            </a:r>
          </a:p>
        </p:txBody>
      </p:sp>
      <p:sp>
        <p:nvSpPr>
          <p:cNvPr id="64517" name="Rectangle 1028"/>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64518" name="Rectangle 1029"/>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991238" name="Rectangle 1030"/>
          <p:cNvSpPr>
            <a:spLocks noGrp="1" noChangeArrowheads="1"/>
          </p:cNvSpPr>
          <p:nvPr>
            <p:ph type="body" idx="1"/>
          </p:nvPr>
        </p:nvSpPr>
        <p:spPr>
          <a:ln/>
        </p:spPr>
        <p:txBody>
          <a:bodyPr lIns="92075" tIns="46038" rIns="92075" bIns="46038"/>
          <a:lstStyle/>
          <a:p>
            <a:pPr>
              <a:lnSpc>
                <a:spcPct val="115000"/>
              </a:lnSpc>
              <a:spcAft>
                <a:spcPts val="1000"/>
              </a:spcAft>
              <a:defRPr/>
            </a:pPr>
            <a:r>
              <a:rPr lang="en-GB" b="1" dirty="0" smtClean="0">
                <a:latin typeface="Calibri"/>
                <a:ea typeface="Calibri"/>
                <a:cs typeface="Times New Roman"/>
              </a:rPr>
              <a:t>The relationship between withdrawals and injections </a:t>
            </a: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There are indirect links between saving and investment via financial institutions, between taxation and government expenditure via the government (central and local), and between imports and exports via foreign countries. These links, however, do not guarantee that S = I or G = T or M = X.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Take investment and saving. The point here is that the decisions to save and invest are made by different people, and thus they plan to save and invest different amounts. Likewise the demand for imports may not equal the demand for exports. As far as the government is concerned, it may choose not to make T = G. It may choose not to spend all its tax revenues: to run a 'budget surplus' (T &gt; G); or it may choose to spend more than it receives in taxes: to run a 'budget deficit' (G &gt; T), by borrowing or printing money to make up the difference. </a:t>
            </a:r>
          </a:p>
          <a:p>
            <a:pPr>
              <a:lnSpc>
                <a:spcPct val="115000"/>
              </a:lnSpc>
              <a:spcAft>
                <a:spcPts val="1000"/>
              </a:spcAft>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Thus planned injections (J) may not equal planned withdrawals (W).</a:t>
            </a:r>
          </a:p>
          <a:p>
            <a:pPr>
              <a:defRPr/>
            </a:pPr>
            <a:endParaRPr lang="en-US" altLang="en-US" dirty="0" smtClean="0"/>
          </a:p>
          <a:p>
            <a:pPr>
              <a:lnSpc>
                <a:spcPct val="115000"/>
              </a:lnSpc>
              <a:spcAft>
                <a:spcPts val="1000"/>
              </a:spcAft>
              <a:defRPr/>
            </a:pPr>
            <a:r>
              <a:rPr lang="en-GB" b="1" dirty="0" smtClean="0">
                <a:latin typeface="Calibri"/>
                <a:ea typeface="Calibri"/>
                <a:cs typeface="Times New Roman"/>
              </a:rPr>
              <a:t>The circular flow of income and the four macroeconomic objectives </a:t>
            </a:r>
          </a:p>
          <a:p>
            <a:pPr>
              <a:lnSpc>
                <a:spcPct val="115000"/>
              </a:lnSpc>
              <a:spcAft>
                <a:spcPts val="1000"/>
              </a:spcAft>
              <a:defRPr/>
            </a:pPr>
            <a:endParaRPr lang="en-GB" b="1"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If planned injections are not equal to planned withdrawals, what will be the consequences? If injections exceed with-</a:t>
            </a:r>
            <a:r>
              <a:rPr lang="en-GB" dirty="0" err="1" smtClean="0">
                <a:latin typeface="Calibri"/>
                <a:ea typeface="Calibri"/>
                <a:cs typeface="Times New Roman"/>
              </a:rPr>
              <a:t>drawals</a:t>
            </a:r>
            <a:r>
              <a:rPr lang="en-GB" dirty="0" smtClean="0">
                <a:latin typeface="Calibri"/>
                <a:ea typeface="Calibri"/>
                <a:cs typeface="Times New Roman"/>
              </a:rPr>
              <a:t>, the level of expenditure will rise. The extra aggregate demand will generate extra incomes. In other words, actual national income will rise. If this rise in actual income exceeds any rise there may have been in potential income, there will be the following effects upon the four macroeconomic objectives: </a:t>
            </a:r>
          </a:p>
          <a:p>
            <a:pPr marL="342900" indent="-342900">
              <a:lnSpc>
                <a:spcPct val="115000"/>
              </a:lnSpc>
              <a:spcAft>
                <a:spcPts val="1000"/>
              </a:spcAft>
              <a:buFont typeface="Symbol"/>
              <a:buChar char=""/>
              <a:defRPr/>
            </a:pPr>
            <a:r>
              <a:rPr lang="en-GB" dirty="0" smtClean="0">
                <a:latin typeface="Calibri"/>
                <a:ea typeface="Calibri"/>
                <a:cs typeface="Times New Roman"/>
              </a:rPr>
              <a:t>There will be economic growth. The greater the initial excess of injections over withdrawals, the bigger will be the rise in national income. </a:t>
            </a:r>
          </a:p>
          <a:p>
            <a:pPr marL="342900" indent="-342900">
              <a:lnSpc>
                <a:spcPct val="115000"/>
              </a:lnSpc>
              <a:spcAft>
                <a:spcPts val="1000"/>
              </a:spcAft>
              <a:buFont typeface="Symbol"/>
              <a:buChar char=""/>
              <a:defRPr/>
            </a:pPr>
            <a:r>
              <a:rPr lang="en-GB" dirty="0" smtClean="0">
                <a:latin typeface="Calibri"/>
                <a:ea typeface="Calibri"/>
                <a:cs typeface="Times New Roman"/>
              </a:rPr>
              <a:t>Unemployment will fall as firms take on more workers in order to meet the extra demand for output. </a:t>
            </a:r>
          </a:p>
          <a:p>
            <a:pPr marL="342900" indent="-342900">
              <a:lnSpc>
                <a:spcPct val="115000"/>
              </a:lnSpc>
              <a:spcAft>
                <a:spcPts val="1000"/>
              </a:spcAft>
              <a:buFont typeface="Symbol"/>
              <a:buChar char=""/>
              <a:defRPr/>
            </a:pPr>
            <a:r>
              <a:rPr lang="en-GB" dirty="0" smtClean="0">
                <a:latin typeface="Calibri"/>
                <a:ea typeface="Calibri"/>
                <a:cs typeface="Times New Roman"/>
              </a:rPr>
              <a:t>Inflation will tend to rise. The more the gap is closed between actual and potential income, the more difficult will firms find it to meet extra demand, and the more likely they will be to raise prices. </a:t>
            </a:r>
          </a:p>
          <a:p>
            <a:pPr marL="342900" indent="-342900">
              <a:lnSpc>
                <a:spcPct val="115000"/>
              </a:lnSpc>
              <a:spcAft>
                <a:spcPts val="1000"/>
              </a:spcAft>
              <a:buFont typeface="Symbol"/>
              <a:buChar char=""/>
              <a:defRPr/>
            </a:pPr>
            <a:r>
              <a:rPr lang="en-GB" dirty="0" smtClean="0">
                <a:latin typeface="Calibri"/>
                <a:ea typeface="Calibri"/>
                <a:cs typeface="Times New Roman"/>
              </a:rPr>
              <a:t>The exports and imports part of the balance of payments will tend to deteriorate. The higher demand sucks more imports into the country, and higher domestic inflation makes exports less competitive and imports relatively cheaper compared with home-produced goods. Thus imports will tend to rise and exports will tend to fall. </a:t>
            </a:r>
          </a:p>
          <a:p>
            <a:pPr marL="342900" indent="-342900">
              <a:lnSpc>
                <a:spcPct val="115000"/>
              </a:lnSpc>
              <a:spcAft>
                <a:spcPts val="1000"/>
              </a:spcAft>
              <a:buFont typeface="Symbol"/>
              <a:buChar char=""/>
              <a:defRPr/>
            </a:pPr>
            <a:endParaRPr lang="en-GB" dirty="0" smtClean="0">
              <a:latin typeface="Calibri"/>
              <a:ea typeface="Calibri"/>
              <a:cs typeface="Times New Roman"/>
            </a:endParaRPr>
          </a:p>
          <a:p>
            <a:pPr>
              <a:lnSpc>
                <a:spcPct val="115000"/>
              </a:lnSpc>
              <a:spcAft>
                <a:spcPts val="1000"/>
              </a:spcAft>
              <a:defRPr/>
            </a:pPr>
            <a:r>
              <a:rPr lang="en-GB" dirty="0" smtClean="0">
                <a:latin typeface="Calibri"/>
                <a:ea typeface="Calibri"/>
                <a:cs typeface="Times New Roman"/>
              </a:rPr>
              <a:t>Changes in injections and withdrawals thus have a crucial effect on the whole macroeconomic environment in which businesses operate. We will examine some of these effects in more detail in the following chapters. </a:t>
            </a:r>
          </a:p>
          <a:p>
            <a:pPr>
              <a:defRPr/>
            </a:pPr>
            <a:endParaRPr lang="en-US" altLang="en-US" dirty="0" smtClean="0"/>
          </a:p>
        </p:txBody>
      </p:sp>
      <p:sp>
        <p:nvSpPr>
          <p:cNvPr id="64520" name="Rectangle 1031"/>
          <p:cNvSpPr>
            <a:spLocks noChangeArrowheads="1" noTextEdit="1"/>
          </p:cNvSpPr>
          <p:nvPr>
            <p:ph type="sldImg"/>
          </p:nvPr>
        </p:nvSpPr>
        <p:spPr>
          <a:ln w="12700" cap="flat">
            <a:solidFill>
              <a:schemeClr val="tx1"/>
            </a:solidFill>
          </a:ln>
        </p:spPr>
      </p:sp>
    </p:spTree>
    <p:extLst>
      <p:ext uri="{BB962C8B-B14F-4D97-AF65-F5344CB8AC3E}">
        <p14:creationId xmlns:p14="http://schemas.microsoft.com/office/powerpoint/2010/main" val="3506746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0"/>
          <p:cNvSpPr>
            <a:spLocks noChangeArrowheads="1"/>
          </p:cNvSpPr>
          <p:nvPr/>
        </p:nvSpPr>
        <p:spPr bwMode="auto">
          <a:xfrm>
            <a:off x="385763" y="488950"/>
            <a:ext cx="8369300" cy="852488"/>
          </a:xfrm>
          <a:prstGeom prst="rect">
            <a:avLst/>
          </a:prstGeom>
          <a:solidFill>
            <a:srgbClr val="EAEAEA">
              <a:alpha val="50195"/>
            </a:srgbClr>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endParaRPr lang="en-US" altLang="en-US" smtClean="0">
              <a:solidFill>
                <a:srgbClr val="000000"/>
              </a:solidFill>
            </a:endParaRPr>
          </a:p>
        </p:txBody>
      </p:sp>
      <p:sp>
        <p:nvSpPr>
          <p:cNvPr id="5" name="Freeform 21"/>
          <p:cNvSpPr>
            <a:spLocks/>
          </p:cNvSpPr>
          <p:nvPr/>
        </p:nvSpPr>
        <p:spPr bwMode="auto">
          <a:xfrm>
            <a:off x="379413" y="488950"/>
            <a:ext cx="8375650" cy="852488"/>
          </a:xfrm>
          <a:custGeom>
            <a:avLst/>
            <a:gdLst>
              <a:gd name="T0" fmla="*/ 2147483646 w 5273"/>
              <a:gd name="T1" fmla="*/ 0 h 1393"/>
              <a:gd name="T2" fmla="*/ 2147483646 w 5273"/>
              <a:gd name="T3" fmla="*/ 2147483646 h 1393"/>
              <a:gd name="T4" fmla="*/ 0 w 5273"/>
              <a:gd name="T5" fmla="*/ 2147483646 h 1393"/>
              <a:gd name="T6" fmla="*/ 0 60000 65536"/>
              <a:gd name="T7" fmla="*/ 0 60000 65536"/>
              <a:gd name="T8" fmla="*/ 0 60000 65536"/>
            </a:gdLst>
            <a:ahLst/>
            <a:cxnLst>
              <a:cxn ang="T6">
                <a:pos x="T0" y="T1"/>
              </a:cxn>
              <a:cxn ang="T7">
                <a:pos x="T2" y="T3"/>
              </a:cxn>
              <a:cxn ang="T8">
                <a:pos x="T4" y="T5"/>
              </a:cxn>
            </a:cxnLst>
            <a:rect l="0" t="0" r="r" b="b"/>
            <a:pathLst>
              <a:path w="5273" h="1393">
                <a:moveTo>
                  <a:pt x="5272" y="0"/>
                </a:moveTo>
                <a:lnTo>
                  <a:pt x="5272" y="1392"/>
                </a:lnTo>
                <a:lnTo>
                  <a:pt x="0" y="1392"/>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 name="Freeform 22"/>
          <p:cNvSpPr>
            <a:spLocks/>
          </p:cNvSpPr>
          <p:nvPr/>
        </p:nvSpPr>
        <p:spPr bwMode="auto">
          <a:xfrm>
            <a:off x="381000" y="488950"/>
            <a:ext cx="8337550" cy="852488"/>
          </a:xfrm>
          <a:custGeom>
            <a:avLst/>
            <a:gdLst>
              <a:gd name="T0" fmla="*/ 2147483646 w 5273"/>
              <a:gd name="T1" fmla="*/ 0 h 1393"/>
              <a:gd name="T2" fmla="*/ 0 w 5273"/>
              <a:gd name="T3" fmla="*/ 0 h 1393"/>
              <a:gd name="T4" fmla="*/ 0 w 5273"/>
              <a:gd name="T5" fmla="*/ 2147483646 h 1393"/>
              <a:gd name="T6" fmla="*/ 0 60000 65536"/>
              <a:gd name="T7" fmla="*/ 0 60000 65536"/>
              <a:gd name="T8" fmla="*/ 0 60000 65536"/>
            </a:gdLst>
            <a:ahLst/>
            <a:cxnLst>
              <a:cxn ang="T6">
                <a:pos x="T0" y="T1"/>
              </a:cxn>
              <a:cxn ang="T7">
                <a:pos x="T2" y="T3"/>
              </a:cxn>
              <a:cxn ang="T8">
                <a:pos x="T4" y="T5"/>
              </a:cxn>
            </a:cxnLst>
            <a:rect l="0" t="0" r="r" b="b"/>
            <a:pathLst>
              <a:path w="5273" h="1393">
                <a:moveTo>
                  <a:pt x="5272" y="0"/>
                </a:moveTo>
                <a:lnTo>
                  <a:pt x="0" y="0"/>
                </a:lnTo>
                <a:lnTo>
                  <a:pt x="0" y="1392"/>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grpSp>
        <p:nvGrpSpPr>
          <p:cNvPr id="7" name="Group 24"/>
          <p:cNvGrpSpPr>
            <a:grpSpLocks/>
          </p:cNvGrpSpPr>
          <p:nvPr/>
        </p:nvGrpSpPr>
        <p:grpSpPr bwMode="auto">
          <a:xfrm>
            <a:off x="381000" y="2020888"/>
            <a:ext cx="8383588" cy="4211637"/>
            <a:chOff x="240" y="3744"/>
            <a:chExt cx="5281" cy="97"/>
          </a:xfrm>
        </p:grpSpPr>
        <p:sp>
          <p:nvSpPr>
            <p:cNvPr id="8" name="Rectangle 25"/>
            <p:cNvSpPr>
              <a:spLocks noChangeArrowheads="1"/>
            </p:cNvSpPr>
            <p:nvPr/>
          </p:nvSpPr>
          <p:spPr bwMode="auto">
            <a:xfrm>
              <a:off x="240" y="3744"/>
              <a:ext cx="5280" cy="96"/>
            </a:xfrm>
            <a:prstGeom prst="rect">
              <a:avLst/>
            </a:prstGeom>
            <a:solidFill>
              <a:srgbClr val="EAEAEA">
                <a:alpha val="50195"/>
              </a:srgbClr>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endParaRPr lang="en-US" altLang="en-US" smtClean="0">
                <a:solidFill>
                  <a:srgbClr val="000000"/>
                </a:solidFill>
              </a:endParaRPr>
            </a:p>
          </p:txBody>
        </p:sp>
        <p:sp>
          <p:nvSpPr>
            <p:cNvPr id="9" name="Freeform 26"/>
            <p:cNvSpPr>
              <a:spLocks/>
            </p:cNvSpPr>
            <p:nvPr/>
          </p:nvSpPr>
          <p:spPr bwMode="auto">
            <a:xfrm>
              <a:off x="240" y="3744"/>
              <a:ext cx="5281" cy="97"/>
            </a:xfrm>
            <a:custGeom>
              <a:avLst/>
              <a:gdLst>
                <a:gd name="T0" fmla="*/ 5280 w 5281"/>
                <a:gd name="T1" fmla="*/ 0 h 97"/>
                <a:gd name="T2" fmla="*/ 0 w 5281"/>
                <a:gd name="T3" fmla="*/ 0 h 97"/>
                <a:gd name="T4" fmla="*/ 0 w 5281"/>
                <a:gd name="T5" fmla="*/ 96 h 97"/>
                <a:gd name="T6" fmla="*/ 0 60000 65536"/>
                <a:gd name="T7" fmla="*/ 0 60000 65536"/>
                <a:gd name="T8" fmla="*/ 0 60000 65536"/>
              </a:gdLst>
              <a:ahLst/>
              <a:cxnLst>
                <a:cxn ang="T6">
                  <a:pos x="T0" y="T1"/>
                </a:cxn>
                <a:cxn ang="T7">
                  <a:pos x="T2" y="T3"/>
                </a:cxn>
                <a:cxn ang="T8">
                  <a:pos x="T4" y="T5"/>
                </a:cxn>
              </a:cxnLst>
              <a:rect l="0" t="0" r="r" b="b"/>
              <a:pathLst>
                <a:path w="5281" h="97">
                  <a:moveTo>
                    <a:pt x="5280" y="0"/>
                  </a:moveTo>
                  <a:lnTo>
                    <a:pt x="0" y="0"/>
                  </a:lnTo>
                  <a:lnTo>
                    <a:pt x="0" y="96"/>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0" name="Freeform 27"/>
            <p:cNvSpPr>
              <a:spLocks/>
            </p:cNvSpPr>
            <p:nvPr/>
          </p:nvSpPr>
          <p:spPr bwMode="auto">
            <a:xfrm>
              <a:off x="240" y="3744"/>
              <a:ext cx="5281" cy="97"/>
            </a:xfrm>
            <a:custGeom>
              <a:avLst/>
              <a:gdLst>
                <a:gd name="T0" fmla="*/ 5280 w 5281"/>
                <a:gd name="T1" fmla="*/ 0 h 97"/>
                <a:gd name="T2" fmla="*/ 5280 w 5281"/>
                <a:gd name="T3" fmla="*/ 96 h 97"/>
                <a:gd name="T4" fmla="*/ 0 w 5281"/>
                <a:gd name="T5" fmla="*/ 96 h 97"/>
                <a:gd name="T6" fmla="*/ 0 60000 65536"/>
                <a:gd name="T7" fmla="*/ 0 60000 65536"/>
                <a:gd name="T8" fmla="*/ 0 60000 65536"/>
              </a:gdLst>
              <a:ahLst/>
              <a:cxnLst>
                <a:cxn ang="T6">
                  <a:pos x="T0" y="T1"/>
                </a:cxn>
                <a:cxn ang="T7">
                  <a:pos x="T2" y="T3"/>
                </a:cxn>
                <a:cxn ang="T8">
                  <a:pos x="T4" y="T5"/>
                </a:cxn>
              </a:cxnLst>
              <a:rect l="0" t="0" r="r" b="b"/>
              <a:pathLst>
                <a:path w="5281" h="97">
                  <a:moveTo>
                    <a:pt x="5280" y="0"/>
                  </a:moveTo>
                  <a:lnTo>
                    <a:pt x="5280" y="96"/>
                  </a:lnTo>
                  <a:lnTo>
                    <a:pt x="0" y="96"/>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grpSp>
      <p:sp useBgFill="1">
        <p:nvSpPr>
          <p:cNvPr id="11" name="Rectangle 28"/>
          <p:cNvSpPr>
            <a:spLocks noChangeArrowheads="1"/>
          </p:cNvSpPr>
          <p:nvPr/>
        </p:nvSpPr>
        <p:spPr bwMode="auto">
          <a:xfrm>
            <a:off x="536575" y="2232025"/>
            <a:ext cx="204788" cy="3783013"/>
          </a:xfrm>
          <a:prstGeom prst="rect">
            <a:avLst/>
          </a:prstGeom>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endParaRPr lang="en-US" altLang="en-US" smtClean="0">
              <a:solidFill>
                <a:srgbClr val="000000"/>
              </a:solidFill>
            </a:endParaRPr>
          </a:p>
        </p:txBody>
      </p:sp>
      <p:sp>
        <p:nvSpPr>
          <p:cNvPr id="12" name="Freeform 29"/>
          <p:cNvSpPr>
            <a:spLocks/>
          </p:cNvSpPr>
          <p:nvPr/>
        </p:nvSpPr>
        <p:spPr bwMode="auto">
          <a:xfrm>
            <a:off x="536575" y="2228850"/>
            <a:ext cx="206375" cy="3789363"/>
          </a:xfrm>
          <a:custGeom>
            <a:avLst/>
            <a:gdLst>
              <a:gd name="T0" fmla="*/ 0 w 97"/>
              <a:gd name="T1" fmla="*/ 2147483646 h 1104"/>
              <a:gd name="T2" fmla="*/ 2147483646 w 97"/>
              <a:gd name="T3" fmla="*/ 2147483646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96" y="1103"/>
                </a:lnTo>
                <a:lnTo>
                  <a:pt x="96" y="0"/>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3" name="Freeform 30"/>
          <p:cNvSpPr>
            <a:spLocks/>
          </p:cNvSpPr>
          <p:nvPr/>
        </p:nvSpPr>
        <p:spPr bwMode="auto">
          <a:xfrm>
            <a:off x="536575" y="2232025"/>
            <a:ext cx="206375" cy="3792538"/>
          </a:xfrm>
          <a:custGeom>
            <a:avLst/>
            <a:gdLst>
              <a:gd name="T0" fmla="*/ 0 w 97"/>
              <a:gd name="T1" fmla="*/ 2147483646 h 1104"/>
              <a:gd name="T2" fmla="*/ 0 w 97"/>
              <a:gd name="T3" fmla="*/ 0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0" y="0"/>
                </a:lnTo>
                <a:lnTo>
                  <a:pt x="96" y="0"/>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grpSp>
        <p:nvGrpSpPr>
          <p:cNvPr id="14" name="Group 32"/>
          <p:cNvGrpSpPr>
            <a:grpSpLocks/>
          </p:cNvGrpSpPr>
          <p:nvPr/>
        </p:nvGrpSpPr>
        <p:grpSpPr bwMode="auto">
          <a:xfrm>
            <a:off x="530225" y="598488"/>
            <a:ext cx="209550" cy="638175"/>
            <a:chOff x="338" y="1200"/>
            <a:chExt cx="97" cy="1104"/>
          </a:xfrm>
        </p:grpSpPr>
        <p:sp useBgFill="1">
          <p:nvSpPr>
            <p:cNvPr id="15" name="Rectangle 33"/>
            <p:cNvSpPr>
              <a:spLocks noChangeArrowheads="1"/>
            </p:cNvSpPr>
            <p:nvPr/>
          </p:nvSpPr>
          <p:spPr bwMode="auto">
            <a:xfrm>
              <a:off x="338" y="1200"/>
              <a:ext cx="96" cy="1104"/>
            </a:xfrm>
            <a:prstGeom prst="rect">
              <a:avLst/>
            </a:prstGeom>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endParaRPr lang="en-US" altLang="en-US" smtClean="0">
                <a:solidFill>
                  <a:srgbClr val="000000"/>
                </a:solidFill>
              </a:endParaRPr>
            </a:p>
          </p:txBody>
        </p:sp>
        <p:sp>
          <p:nvSpPr>
            <p:cNvPr id="16" name="Freeform 34"/>
            <p:cNvSpPr>
              <a:spLocks/>
            </p:cNvSpPr>
            <p:nvPr/>
          </p:nvSpPr>
          <p:spPr bwMode="auto">
            <a:xfrm>
              <a:off x="338" y="1200"/>
              <a:ext cx="97" cy="1104"/>
            </a:xfrm>
            <a:custGeom>
              <a:avLst/>
              <a:gdLst>
                <a:gd name="T0" fmla="*/ 0 w 97"/>
                <a:gd name="T1" fmla="*/ 1103 h 1104"/>
                <a:gd name="T2" fmla="*/ 96 w 97"/>
                <a:gd name="T3" fmla="*/ 1103 h 1104"/>
                <a:gd name="T4" fmla="*/ 9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96" y="1103"/>
                  </a:lnTo>
                  <a:lnTo>
                    <a:pt x="96" y="0"/>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7" name="Freeform 35"/>
            <p:cNvSpPr>
              <a:spLocks/>
            </p:cNvSpPr>
            <p:nvPr/>
          </p:nvSpPr>
          <p:spPr bwMode="auto">
            <a:xfrm>
              <a:off x="338" y="1200"/>
              <a:ext cx="97" cy="1104"/>
            </a:xfrm>
            <a:custGeom>
              <a:avLst/>
              <a:gdLst>
                <a:gd name="T0" fmla="*/ 0 w 97"/>
                <a:gd name="T1" fmla="*/ 1103 h 1104"/>
                <a:gd name="T2" fmla="*/ 0 w 97"/>
                <a:gd name="T3" fmla="*/ 0 h 1104"/>
                <a:gd name="T4" fmla="*/ 9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0" y="0"/>
                  </a:lnTo>
                  <a:lnTo>
                    <a:pt x="96" y="0"/>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grpSp>
      <p:sp>
        <p:nvSpPr>
          <p:cNvPr id="57367" name="Rectangle 23"/>
          <p:cNvSpPr>
            <a:spLocks noGrp="1" noChangeArrowheads="1"/>
          </p:cNvSpPr>
          <p:nvPr>
            <p:ph type="ctrTitle" sz="quarter"/>
          </p:nvPr>
        </p:nvSpPr>
        <p:spPr>
          <a:xfrm>
            <a:off x="731838" y="495300"/>
            <a:ext cx="8004175" cy="842963"/>
          </a:xfrm>
          <a:effectLst>
            <a:outerShdw dist="17961" dir="2700000" algn="ctr" rotWithShape="0">
              <a:schemeClr val="tx1"/>
            </a:outerShdw>
          </a:effectLst>
        </p:spPr>
        <p:txBody>
          <a:bodyPr/>
          <a:lstStyle>
            <a:lvl1pPr>
              <a:defRPr/>
            </a:lvl1pPr>
          </a:lstStyle>
          <a:p>
            <a:pPr lvl="0"/>
            <a:r>
              <a:rPr lang="en-US" altLang="en-US" noProof="0" smtClean="0"/>
              <a:t>Click to edit Master title style</a:t>
            </a:r>
          </a:p>
        </p:txBody>
      </p:sp>
      <p:sp>
        <p:nvSpPr>
          <p:cNvPr id="57375" name="Rectangle 31"/>
          <p:cNvSpPr>
            <a:spLocks noGrp="1" noChangeArrowheads="1"/>
          </p:cNvSpPr>
          <p:nvPr>
            <p:ph type="subTitle" sz="quarter" idx="1"/>
          </p:nvPr>
        </p:nvSpPr>
        <p:spPr>
          <a:xfrm>
            <a:off x="877888" y="2503488"/>
            <a:ext cx="7602537" cy="3305175"/>
          </a:xfrm>
          <a:effectLst>
            <a:outerShdw dist="17961" dir="2700000" algn="ctr" rotWithShape="0">
              <a:schemeClr val="tx1"/>
            </a:outerShdw>
          </a:effectLst>
        </p:spPr>
        <p:txBody>
          <a:bodyPr anchor="ctr"/>
          <a:lstStyle>
            <a:lvl1pPr marL="0" indent="0" algn="ctr">
              <a:buFont typeface="Monotype Sorts" pitchFamily="2" charset="2"/>
              <a:buNone/>
              <a:defRPr sz="4500"/>
            </a:lvl1pPr>
            <a:lvl2pPr marL="457200" lvl="1" indent="0" algn="ctr">
              <a:buFont typeface="Monotype Sorts" pitchFamily="2" charset="2"/>
              <a:buNone/>
              <a:defRPr sz="4200">
                <a:solidFill>
                  <a:schemeClr val="folHlink"/>
                </a:solidFill>
              </a:defRPr>
            </a:lvl2pPr>
          </a:lstStyle>
          <a:p>
            <a:pPr lvl="0"/>
            <a:r>
              <a:rPr lang="en-US" altLang="en-US" noProof="0" smtClean="0"/>
              <a:t>Click to edit Master subtitle style</a:t>
            </a:r>
          </a:p>
          <a:p>
            <a:pPr lvl="1"/>
            <a:endParaRPr lang="en-US" altLang="en-US" noProof="0" smtClean="0"/>
          </a:p>
        </p:txBody>
      </p:sp>
    </p:spTree>
    <p:extLst>
      <p:ext uri="{BB962C8B-B14F-4D97-AF65-F5344CB8AC3E}">
        <p14:creationId xmlns:p14="http://schemas.microsoft.com/office/powerpoint/2010/main" val="2656516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874993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938665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774700" y="1344613"/>
            <a:ext cx="3908425" cy="5165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835525" y="1344613"/>
            <a:ext cx="3910013" cy="5165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54279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7761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901314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3083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394359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976117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377129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4338" y="254000"/>
            <a:ext cx="1995487" cy="62563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774700" y="254000"/>
            <a:ext cx="5837238" cy="62563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61859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38200" y="254000"/>
            <a:ext cx="7921625" cy="693738"/>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774700" y="1344613"/>
            <a:ext cx="7970838" cy="5165725"/>
          </a:xfrm>
        </p:spPr>
        <p:txBody>
          <a:bodyPr/>
          <a:lstStyle/>
          <a:p>
            <a:pPr lvl="0"/>
            <a:endParaRPr lang="en-GB" noProof="0" smtClean="0"/>
          </a:p>
        </p:txBody>
      </p:sp>
    </p:spTree>
    <p:extLst>
      <p:ext uri="{BB962C8B-B14F-4D97-AF65-F5344CB8AC3E}">
        <p14:creationId xmlns:p14="http://schemas.microsoft.com/office/powerpoint/2010/main" val="1536188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Rectangle 20"/>
          <p:cNvSpPr>
            <a:spLocks noChangeArrowheads="1"/>
          </p:cNvSpPr>
          <p:nvPr/>
        </p:nvSpPr>
        <p:spPr bwMode="auto">
          <a:xfrm>
            <a:off x="385763" y="247650"/>
            <a:ext cx="8369300" cy="693738"/>
          </a:xfrm>
          <a:prstGeom prst="rect">
            <a:avLst/>
          </a:prstGeom>
          <a:solidFill>
            <a:srgbClr val="EAEAEA">
              <a:alpha val="50195"/>
            </a:srgbClr>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endParaRPr lang="en-US" altLang="en-US" smtClean="0">
              <a:solidFill>
                <a:srgbClr val="000000"/>
              </a:solidFill>
            </a:endParaRPr>
          </a:p>
        </p:txBody>
      </p:sp>
      <p:sp useBgFill="1">
        <p:nvSpPr>
          <p:cNvPr id="1027" name="Rectangle 31"/>
          <p:cNvSpPr>
            <a:spLocks noChangeArrowheads="1"/>
          </p:cNvSpPr>
          <p:nvPr/>
        </p:nvSpPr>
        <p:spPr bwMode="auto">
          <a:xfrm>
            <a:off x="530225" y="357188"/>
            <a:ext cx="207963" cy="519112"/>
          </a:xfrm>
          <a:prstGeom prst="rect">
            <a:avLst/>
          </a:prstGeom>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endParaRPr lang="en-US" altLang="en-US" smtClean="0">
              <a:solidFill>
                <a:srgbClr val="000000"/>
              </a:solidFill>
            </a:endParaRPr>
          </a:p>
        </p:txBody>
      </p:sp>
      <p:sp>
        <p:nvSpPr>
          <p:cNvPr id="1028" name="Freeform 32"/>
          <p:cNvSpPr>
            <a:spLocks/>
          </p:cNvSpPr>
          <p:nvPr/>
        </p:nvSpPr>
        <p:spPr bwMode="auto">
          <a:xfrm>
            <a:off x="530225" y="357188"/>
            <a:ext cx="209550" cy="519112"/>
          </a:xfrm>
          <a:custGeom>
            <a:avLst/>
            <a:gdLst>
              <a:gd name="T0" fmla="*/ 0 w 97"/>
              <a:gd name="T1" fmla="*/ 2147483646 h 1104"/>
              <a:gd name="T2" fmla="*/ 2147483646 w 97"/>
              <a:gd name="T3" fmla="*/ 2147483646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96" y="1103"/>
                </a:lnTo>
                <a:lnTo>
                  <a:pt x="96" y="0"/>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029" name="Freeform 33"/>
          <p:cNvSpPr>
            <a:spLocks/>
          </p:cNvSpPr>
          <p:nvPr/>
        </p:nvSpPr>
        <p:spPr bwMode="auto">
          <a:xfrm>
            <a:off x="530225" y="357188"/>
            <a:ext cx="209550" cy="519112"/>
          </a:xfrm>
          <a:custGeom>
            <a:avLst/>
            <a:gdLst>
              <a:gd name="T0" fmla="*/ 0 w 97"/>
              <a:gd name="T1" fmla="*/ 2147483646 h 1104"/>
              <a:gd name="T2" fmla="*/ 0 w 97"/>
              <a:gd name="T3" fmla="*/ 0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0" y="0"/>
                </a:lnTo>
                <a:lnTo>
                  <a:pt x="96" y="0"/>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030" name="Rectangle 24"/>
          <p:cNvSpPr>
            <a:spLocks noChangeArrowheads="1"/>
          </p:cNvSpPr>
          <p:nvPr userDrawn="1"/>
        </p:nvSpPr>
        <p:spPr bwMode="auto">
          <a:xfrm>
            <a:off x="381000" y="1200150"/>
            <a:ext cx="8382000" cy="5321300"/>
          </a:xfrm>
          <a:prstGeom prst="rect">
            <a:avLst/>
          </a:prstGeom>
          <a:solidFill>
            <a:srgbClr val="EAEAEA">
              <a:alpha val="50195"/>
            </a:srgbClr>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endParaRPr lang="en-US" altLang="en-US" smtClean="0">
              <a:solidFill>
                <a:srgbClr val="000000"/>
              </a:solidFill>
            </a:endParaRPr>
          </a:p>
        </p:txBody>
      </p:sp>
      <p:sp useBgFill="1">
        <p:nvSpPr>
          <p:cNvPr id="1031" name="Rectangle 27"/>
          <p:cNvSpPr>
            <a:spLocks noChangeArrowheads="1"/>
          </p:cNvSpPr>
          <p:nvPr/>
        </p:nvSpPr>
        <p:spPr bwMode="auto">
          <a:xfrm>
            <a:off x="536575" y="1495425"/>
            <a:ext cx="204788" cy="4829175"/>
          </a:xfrm>
          <a:prstGeom prst="rect">
            <a:avLst/>
          </a:prstGeom>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endParaRPr lang="en-US" altLang="en-US" smtClean="0">
              <a:solidFill>
                <a:srgbClr val="000000"/>
              </a:solidFill>
            </a:endParaRPr>
          </a:p>
        </p:txBody>
      </p:sp>
      <p:sp>
        <p:nvSpPr>
          <p:cNvPr id="1032" name="Freeform 25"/>
          <p:cNvSpPr>
            <a:spLocks/>
          </p:cNvSpPr>
          <p:nvPr/>
        </p:nvSpPr>
        <p:spPr bwMode="auto">
          <a:xfrm>
            <a:off x="381000" y="1200150"/>
            <a:ext cx="8383588" cy="5376863"/>
          </a:xfrm>
          <a:custGeom>
            <a:avLst/>
            <a:gdLst>
              <a:gd name="T0" fmla="*/ 2147483646 w 5281"/>
              <a:gd name="T1" fmla="*/ 0 h 97"/>
              <a:gd name="T2" fmla="*/ 0 w 5281"/>
              <a:gd name="T3" fmla="*/ 0 h 97"/>
              <a:gd name="T4" fmla="*/ 0 w 5281"/>
              <a:gd name="T5" fmla="*/ 2147483646 h 97"/>
              <a:gd name="T6" fmla="*/ 0 60000 65536"/>
              <a:gd name="T7" fmla="*/ 0 60000 65536"/>
              <a:gd name="T8" fmla="*/ 0 60000 65536"/>
            </a:gdLst>
            <a:ahLst/>
            <a:cxnLst>
              <a:cxn ang="T6">
                <a:pos x="T0" y="T1"/>
              </a:cxn>
              <a:cxn ang="T7">
                <a:pos x="T2" y="T3"/>
              </a:cxn>
              <a:cxn ang="T8">
                <a:pos x="T4" y="T5"/>
              </a:cxn>
            </a:cxnLst>
            <a:rect l="0" t="0" r="r" b="b"/>
            <a:pathLst>
              <a:path w="5281" h="97">
                <a:moveTo>
                  <a:pt x="5280" y="0"/>
                </a:moveTo>
                <a:lnTo>
                  <a:pt x="0" y="0"/>
                </a:lnTo>
                <a:lnTo>
                  <a:pt x="0" y="96"/>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033" name="Freeform 26"/>
          <p:cNvSpPr>
            <a:spLocks/>
          </p:cNvSpPr>
          <p:nvPr/>
        </p:nvSpPr>
        <p:spPr bwMode="auto">
          <a:xfrm>
            <a:off x="381000" y="1200150"/>
            <a:ext cx="8383588" cy="5376863"/>
          </a:xfrm>
          <a:custGeom>
            <a:avLst/>
            <a:gdLst>
              <a:gd name="T0" fmla="*/ 2147483646 w 5281"/>
              <a:gd name="T1" fmla="*/ 0 h 97"/>
              <a:gd name="T2" fmla="*/ 2147483646 w 5281"/>
              <a:gd name="T3" fmla="*/ 2147483646 h 97"/>
              <a:gd name="T4" fmla="*/ 0 w 5281"/>
              <a:gd name="T5" fmla="*/ 2147483646 h 97"/>
              <a:gd name="T6" fmla="*/ 0 60000 65536"/>
              <a:gd name="T7" fmla="*/ 0 60000 65536"/>
              <a:gd name="T8" fmla="*/ 0 60000 65536"/>
            </a:gdLst>
            <a:ahLst/>
            <a:cxnLst>
              <a:cxn ang="T6">
                <a:pos x="T0" y="T1"/>
              </a:cxn>
              <a:cxn ang="T7">
                <a:pos x="T2" y="T3"/>
              </a:cxn>
              <a:cxn ang="T8">
                <a:pos x="T4" y="T5"/>
              </a:cxn>
            </a:cxnLst>
            <a:rect l="0" t="0" r="r" b="b"/>
            <a:pathLst>
              <a:path w="5281" h="97">
                <a:moveTo>
                  <a:pt x="5280" y="0"/>
                </a:moveTo>
                <a:lnTo>
                  <a:pt x="5280" y="96"/>
                </a:lnTo>
                <a:lnTo>
                  <a:pt x="0" y="96"/>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034" name="Freeform 21"/>
          <p:cNvSpPr>
            <a:spLocks/>
          </p:cNvSpPr>
          <p:nvPr/>
        </p:nvSpPr>
        <p:spPr bwMode="auto">
          <a:xfrm>
            <a:off x="379413" y="247650"/>
            <a:ext cx="8375650" cy="693738"/>
          </a:xfrm>
          <a:custGeom>
            <a:avLst/>
            <a:gdLst>
              <a:gd name="T0" fmla="*/ 2147483646 w 5273"/>
              <a:gd name="T1" fmla="*/ 0 h 1393"/>
              <a:gd name="T2" fmla="*/ 2147483646 w 5273"/>
              <a:gd name="T3" fmla="*/ 2147483646 h 1393"/>
              <a:gd name="T4" fmla="*/ 0 w 5273"/>
              <a:gd name="T5" fmla="*/ 2147483646 h 1393"/>
              <a:gd name="T6" fmla="*/ 0 60000 65536"/>
              <a:gd name="T7" fmla="*/ 0 60000 65536"/>
              <a:gd name="T8" fmla="*/ 0 60000 65536"/>
            </a:gdLst>
            <a:ahLst/>
            <a:cxnLst>
              <a:cxn ang="T6">
                <a:pos x="T0" y="T1"/>
              </a:cxn>
              <a:cxn ang="T7">
                <a:pos x="T2" y="T3"/>
              </a:cxn>
              <a:cxn ang="T8">
                <a:pos x="T4" y="T5"/>
              </a:cxn>
            </a:cxnLst>
            <a:rect l="0" t="0" r="r" b="b"/>
            <a:pathLst>
              <a:path w="5273" h="1393">
                <a:moveTo>
                  <a:pt x="5272" y="0"/>
                </a:moveTo>
                <a:lnTo>
                  <a:pt x="5272" y="1392"/>
                </a:lnTo>
                <a:lnTo>
                  <a:pt x="0" y="1392"/>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035" name="Freeform 22"/>
          <p:cNvSpPr>
            <a:spLocks/>
          </p:cNvSpPr>
          <p:nvPr/>
        </p:nvSpPr>
        <p:spPr bwMode="auto">
          <a:xfrm>
            <a:off x="381000" y="247650"/>
            <a:ext cx="8337550" cy="693738"/>
          </a:xfrm>
          <a:custGeom>
            <a:avLst/>
            <a:gdLst>
              <a:gd name="T0" fmla="*/ 2147483646 w 5273"/>
              <a:gd name="T1" fmla="*/ 0 h 1393"/>
              <a:gd name="T2" fmla="*/ 0 w 5273"/>
              <a:gd name="T3" fmla="*/ 0 h 1393"/>
              <a:gd name="T4" fmla="*/ 0 w 5273"/>
              <a:gd name="T5" fmla="*/ 2147483646 h 1393"/>
              <a:gd name="T6" fmla="*/ 0 60000 65536"/>
              <a:gd name="T7" fmla="*/ 0 60000 65536"/>
              <a:gd name="T8" fmla="*/ 0 60000 65536"/>
            </a:gdLst>
            <a:ahLst/>
            <a:cxnLst>
              <a:cxn ang="T6">
                <a:pos x="T0" y="T1"/>
              </a:cxn>
              <a:cxn ang="T7">
                <a:pos x="T2" y="T3"/>
              </a:cxn>
              <a:cxn ang="T8">
                <a:pos x="T4" y="T5"/>
              </a:cxn>
            </a:cxnLst>
            <a:rect l="0" t="0" r="r" b="b"/>
            <a:pathLst>
              <a:path w="5273" h="1393">
                <a:moveTo>
                  <a:pt x="5272" y="0"/>
                </a:moveTo>
                <a:lnTo>
                  <a:pt x="0" y="0"/>
                </a:lnTo>
                <a:lnTo>
                  <a:pt x="0" y="1392"/>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036" name="Freeform 28"/>
          <p:cNvSpPr>
            <a:spLocks/>
          </p:cNvSpPr>
          <p:nvPr/>
        </p:nvSpPr>
        <p:spPr bwMode="auto">
          <a:xfrm>
            <a:off x="536575" y="1490663"/>
            <a:ext cx="206375" cy="4837112"/>
          </a:xfrm>
          <a:custGeom>
            <a:avLst/>
            <a:gdLst>
              <a:gd name="T0" fmla="*/ 0 w 97"/>
              <a:gd name="T1" fmla="*/ 2147483646 h 1104"/>
              <a:gd name="T2" fmla="*/ 2147483646 w 97"/>
              <a:gd name="T3" fmla="*/ 2147483646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96" y="1103"/>
                </a:lnTo>
                <a:lnTo>
                  <a:pt x="96" y="0"/>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037" name="Freeform 29"/>
          <p:cNvSpPr>
            <a:spLocks/>
          </p:cNvSpPr>
          <p:nvPr/>
        </p:nvSpPr>
        <p:spPr bwMode="auto">
          <a:xfrm>
            <a:off x="536575" y="1493838"/>
            <a:ext cx="206375" cy="4840287"/>
          </a:xfrm>
          <a:custGeom>
            <a:avLst/>
            <a:gdLst>
              <a:gd name="T0" fmla="*/ 0 w 97"/>
              <a:gd name="T1" fmla="*/ 2147483646 h 1104"/>
              <a:gd name="T2" fmla="*/ 0 w 97"/>
              <a:gd name="T3" fmla="*/ 0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0" y="0"/>
                </a:lnTo>
                <a:lnTo>
                  <a:pt x="96" y="0"/>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56336" name="Rectangle 16"/>
          <p:cNvSpPr>
            <a:spLocks noGrp="1" noChangeArrowheads="1"/>
          </p:cNvSpPr>
          <p:nvPr>
            <p:ph type="body" idx="1"/>
          </p:nvPr>
        </p:nvSpPr>
        <p:spPr bwMode="auto">
          <a:xfrm>
            <a:off x="774700" y="1344613"/>
            <a:ext cx="7970838" cy="5165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2075" tIns="46038" rIns="92075" bIns="46038"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56335" name="Rectangle 15"/>
          <p:cNvSpPr>
            <a:spLocks noGrp="1" noChangeArrowheads="1"/>
          </p:cNvSpPr>
          <p:nvPr>
            <p:ph type="title"/>
          </p:nvPr>
        </p:nvSpPr>
        <p:spPr bwMode="auto">
          <a:xfrm>
            <a:off x="838200" y="254000"/>
            <a:ext cx="7921625" cy="693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2075" tIns="46038" rIns="92075" bIns="46038" numCol="1" anchor="ctr" anchorCtr="0" compatLnSpc="1">
            <a:prstTxWarp prst="textNoShape">
              <a:avLst/>
            </a:prstTxWarp>
          </a:bodyPr>
          <a:lstStyle/>
          <a:p>
            <a:pPr lvl="0"/>
            <a:r>
              <a:rPr lang="en-US" altLang="en-US" smtClean="0"/>
              <a:t>Click to Master title style</a:t>
            </a:r>
          </a:p>
        </p:txBody>
      </p:sp>
    </p:spTree>
    <p:extLst>
      <p:ext uri="{BB962C8B-B14F-4D97-AF65-F5344CB8AC3E}">
        <p14:creationId xmlns:p14="http://schemas.microsoft.com/office/powerpoint/2010/main" val="106290857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5pPr>
      <a:lvl6pPr marL="457200"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6pPr>
      <a:lvl7pPr marL="914400"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7pPr>
      <a:lvl8pPr marL="1371600"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8pPr>
      <a:lvl9pPr marL="1828800"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9pPr>
    </p:titleStyle>
    <p:bodyStyle>
      <a:lvl1pPr marL="342900" indent="-342900" algn="l" rtl="0" eaLnBrk="0" fontAlgn="base" hangingPunct="0">
        <a:lnSpc>
          <a:spcPct val="90000"/>
        </a:lnSpc>
        <a:spcBef>
          <a:spcPct val="30000"/>
        </a:spcBef>
        <a:spcAft>
          <a:spcPct val="0"/>
        </a:spcAft>
        <a:buClr>
          <a:srgbClr val="660033"/>
        </a:buClr>
        <a:buSzPct val="70000"/>
        <a:buFont typeface="Monotype Sorts" pitchFamily="2" charset="2"/>
        <a:buChar char="n"/>
        <a:defRPr sz="3000" b="1">
          <a:solidFill>
            <a:srgbClr val="006A5E"/>
          </a:solidFill>
          <a:effectLst>
            <a:outerShdw blurRad="38100" dist="38100" dir="2700000" algn="tl">
              <a:srgbClr val="000000"/>
            </a:outerShdw>
          </a:effectLst>
          <a:latin typeface="+mn-lt"/>
          <a:ea typeface="+mn-ea"/>
          <a:cs typeface="+mn-cs"/>
        </a:defRPr>
      </a:lvl1pPr>
      <a:lvl2pPr marL="742950" indent="-285750" algn="l" rtl="0" eaLnBrk="0" fontAlgn="base" hangingPunct="0">
        <a:lnSpc>
          <a:spcPct val="90000"/>
        </a:lnSpc>
        <a:spcBef>
          <a:spcPct val="30000"/>
        </a:spcBef>
        <a:spcAft>
          <a:spcPct val="0"/>
        </a:spcAft>
        <a:buClr>
          <a:srgbClr val="003BB0"/>
        </a:buClr>
        <a:buSzPct val="75000"/>
        <a:buFont typeface="Monotype Sorts" pitchFamily="2" charset="2"/>
        <a:buChar char="²"/>
        <a:defRPr sz="2600" b="1">
          <a:solidFill>
            <a:srgbClr val="003366"/>
          </a:solidFill>
          <a:effectLst>
            <a:outerShdw blurRad="38100" dist="38100" dir="2700000" algn="tl">
              <a:srgbClr val="000000"/>
            </a:outerShdw>
          </a:effectLst>
          <a:latin typeface="+mn-lt"/>
        </a:defRPr>
      </a:lvl2pPr>
      <a:lvl3pPr marL="1143000" indent="-228600" algn="l" rtl="0" eaLnBrk="0" fontAlgn="base" hangingPunct="0">
        <a:lnSpc>
          <a:spcPct val="90000"/>
        </a:lnSpc>
        <a:spcBef>
          <a:spcPct val="30000"/>
        </a:spcBef>
        <a:spcAft>
          <a:spcPct val="0"/>
        </a:spcAft>
        <a:buClr>
          <a:srgbClr val="A000A0"/>
        </a:buClr>
        <a:buSzPct val="75000"/>
        <a:buChar char="•"/>
        <a:defRPr sz="2200" b="1">
          <a:solidFill>
            <a:srgbClr val="666699"/>
          </a:solidFill>
          <a:effectLst>
            <a:outerShdw blurRad="38100" dist="38100" dir="2700000" algn="tl">
              <a:srgbClr val="000000"/>
            </a:outerShdw>
          </a:effectLst>
          <a:latin typeface="+mn-lt"/>
        </a:defRPr>
      </a:lvl3pPr>
      <a:lvl4pPr marL="1600200" indent="-228600" algn="l" rtl="0" eaLnBrk="0" fontAlgn="base" hangingPunct="0">
        <a:lnSpc>
          <a:spcPct val="90000"/>
        </a:lnSpc>
        <a:spcBef>
          <a:spcPct val="30000"/>
        </a:spcBef>
        <a:spcAft>
          <a:spcPct val="0"/>
        </a:spcAft>
        <a:buClr>
          <a:srgbClr val="CC3300"/>
        </a:buClr>
        <a:buChar char="•"/>
        <a:defRPr sz="2000" b="1">
          <a:solidFill>
            <a:srgbClr val="5E6B82"/>
          </a:solidFill>
          <a:effectLst>
            <a:outerShdw blurRad="38100" dist="38100" dir="2700000" algn="tl">
              <a:srgbClr val="000000"/>
            </a:outerShdw>
          </a:effectLst>
          <a:latin typeface="+mn-lt"/>
        </a:defRPr>
      </a:lvl4pPr>
      <a:lvl5pPr marL="2057400" indent="-228600" algn="l" rtl="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mn-lt"/>
        </a:defRPr>
      </a:lvl5pPr>
      <a:lvl6pPr marL="2514600" indent="-228600" algn="l" rtl="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mn-lt"/>
        </a:defRPr>
      </a:lvl6pPr>
      <a:lvl7pPr marL="2971800" indent="-228600" algn="l" rtl="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mn-lt"/>
        </a:defRPr>
      </a:lvl7pPr>
      <a:lvl8pPr marL="3429000" indent="-228600" algn="l" rtl="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mn-lt"/>
        </a:defRPr>
      </a:lvl8pPr>
      <a:lvl9pPr marL="3886200" indent="-228600" algn="l" rtl="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2.wmf"/><Relationship Id="rId4" Type="http://schemas.openxmlformats.org/officeDocument/2006/relationships/oleObject" Target="../embeddings/oleObject1.bin"/></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jpeg"/><Relationship Id="rId2" Type="http://schemas.openxmlformats.org/officeDocument/2006/relationships/tags" Target="../tags/tag5.xml"/><Relationship Id="rId1" Type="http://schemas.openxmlformats.org/officeDocument/2006/relationships/vmlDrawing" Target="../drawings/vmlDrawing2.vml"/><Relationship Id="rId6" Type="http://schemas.openxmlformats.org/officeDocument/2006/relationships/image" Target="../media/image3.emf"/><Relationship Id="rId5" Type="http://schemas.openxmlformats.org/officeDocument/2006/relationships/oleObject" Target="../embeddings/oleObject2.bin"/><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jpeg"/><Relationship Id="rId2" Type="http://schemas.openxmlformats.org/officeDocument/2006/relationships/tags" Target="../tags/tag6.xml"/><Relationship Id="rId1" Type="http://schemas.openxmlformats.org/officeDocument/2006/relationships/vmlDrawing" Target="../drawings/vmlDrawing3.vml"/><Relationship Id="rId6" Type="http://schemas.openxmlformats.org/officeDocument/2006/relationships/image" Target="../media/image5.emf"/><Relationship Id="rId5" Type="http://schemas.openxmlformats.org/officeDocument/2006/relationships/oleObject" Target="../embeddings/oleObject3.bin"/><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jpeg"/><Relationship Id="rId2" Type="http://schemas.openxmlformats.org/officeDocument/2006/relationships/tags" Target="../tags/tag7.xml"/><Relationship Id="rId1" Type="http://schemas.openxmlformats.org/officeDocument/2006/relationships/vmlDrawing" Target="../drawings/vmlDrawing4.vml"/><Relationship Id="rId6" Type="http://schemas.openxmlformats.org/officeDocument/2006/relationships/image" Target="../media/image6.emf"/><Relationship Id="rId5" Type="http://schemas.openxmlformats.org/officeDocument/2006/relationships/oleObject" Target="../embeddings/oleObject4.bin"/><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jpeg"/><Relationship Id="rId2" Type="http://schemas.openxmlformats.org/officeDocument/2006/relationships/tags" Target="../tags/tag8.xml"/><Relationship Id="rId1" Type="http://schemas.openxmlformats.org/officeDocument/2006/relationships/vmlDrawing" Target="../drawings/vmlDrawing5.vml"/><Relationship Id="rId6" Type="http://schemas.openxmlformats.org/officeDocument/2006/relationships/image" Target="../media/image7.emf"/><Relationship Id="rId5" Type="http://schemas.openxmlformats.org/officeDocument/2006/relationships/oleObject" Target="../embeddings/oleObject5.bin"/><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jpeg"/><Relationship Id="rId2" Type="http://schemas.openxmlformats.org/officeDocument/2006/relationships/tags" Target="../tags/tag9.xml"/><Relationship Id="rId1" Type="http://schemas.openxmlformats.org/officeDocument/2006/relationships/vmlDrawing" Target="../drawings/vmlDrawing6.vml"/><Relationship Id="rId6" Type="http://schemas.openxmlformats.org/officeDocument/2006/relationships/image" Target="../media/image8.emf"/><Relationship Id="rId5" Type="http://schemas.openxmlformats.org/officeDocument/2006/relationships/oleObject" Target="../embeddings/oleObject6.bin"/><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2.xml"/><Relationship Id="rId1" Type="http://schemas.openxmlformats.org/officeDocument/2006/relationships/vmlDrawing" Target="../drawings/vmlDrawing7.vml"/><Relationship Id="rId5" Type="http://schemas.openxmlformats.org/officeDocument/2006/relationships/image" Target="../media/image9.wmf"/><Relationship Id="rId4" Type="http://schemas.openxmlformats.org/officeDocument/2006/relationships/oleObject" Target="../embeddings/oleObject7.bin"/></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jpeg"/><Relationship Id="rId2" Type="http://schemas.openxmlformats.org/officeDocument/2006/relationships/tags" Target="../tags/tag14.xml"/><Relationship Id="rId1" Type="http://schemas.openxmlformats.org/officeDocument/2006/relationships/vmlDrawing" Target="../drawings/vmlDrawing8.vml"/><Relationship Id="rId6" Type="http://schemas.openxmlformats.org/officeDocument/2006/relationships/image" Target="../media/image10.emf"/><Relationship Id="rId5" Type="http://schemas.openxmlformats.org/officeDocument/2006/relationships/oleObject" Target="../embeddings/oleObject8.bin"/><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jpeg"/><Relationship Id="rId2" Type="http://schemas.openxmlformats.org/officeDocument/2006/relationships/tags" Target="../tags/tag15.xml"/><Relationship Id="rId1" Type="http://schemas.openxmlformats.org/officeDocument/2006/relationships/vmlDrawing" Target="../drawings/vmlDrawing9.vml"/><Relationship Id="rId6" Type="http://schemas.openxmlformats.org/officeDocument/2006/relationships/image" Target="../media/image11.emf"/><Relationship Id="rId5" Type="http://schemas.openxmlformats.org/officeDocument/2006/relationships/oleObject" Target="../embeddings/oleObject9.bin"/><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jpeg"/><Relationship Id="rId2" Type="http://schemas.openxmlformats.org/officeDocument/2006/relationships/tags" Target="../tags/tag16.xml"/><Relationship Id="rId1" Type="http://schemas.openxmlformats.org/officeDocument/2006/relationships/vmlDrawing" Target="../drawings/vmlDrawing10.vml"/><Relationship Id="rId6" Type="http://schemas.openxmlformats.org/officeDocument/2006/relationships/image" Target="../media/image12.emf"/><Relationship Id="rId5" Type="http://schemas.openxmlformats.org/officeDocument/2006/relationships/oleObject" Target="../embeddings/oleObject10.bin"/><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jpeg"/><Relationship Id="rId2" Type="http://schemas.openxmlformats.org/officeDocument/2006/relationships/tags" Target="../tags/tag17.xml"/><Relationship Id="rId1" Type="http://schemas.openxmlformats.org/officeDocument/2006/relationships/vmlDrawing" Target="../drawings/vmlDrawing11.vml"/><Relationship Id="rId6" Type="http://schemas.openxmlformats.org/officeDocument/2006/relationships/image" Target="../media/image13.emf"/><Relationship Id="rId5" Type="http://schemas.openxmlformats.org/officeDocument/2006/relationships/oleObject" Target="../embeddings/oleObject11.bin"/><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jpeg"/><Relationship Id="rId2" Type="http://schemas.openxmlformats.org/officeDocument/2006/relationships/tags" Target="../tags/tag18.xml"/><Relationship Id="rId1" Type="http://schemas.openxmlformats.org/officeDocument/2006/relationships/vmlDrawing" Target="../drawings/vmlDrawing12.vml"/><Relationship Id="rId6" Type="http://schemas.openxmlformats.org/officeDocument/2006/relationships/image" Target="../media/image14.emf"/><Relationship Id="rId5" Type="http://schemas.openxmlformats.org/officeDocument/2006/relationships/oleObject" Target="../embeddings/oleObject12.bin"/><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6.xml"/><Relationship Id="rId1" Type="http://schemas.openxmlformats.org/officeDocument/2006/relationships/tags" Target="../tags/tag21.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tags" Target="../tags/tag2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6.xml"/><Relationship Id="rId1" Type="http://schemas.openxmlformats.org/officeDocument/2006/relationships/tags" Target="../tags/tag25.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jpeg"/><Relationship Id="rId2" Type="http://schemas.openxmlformats.org/officeDocument/2006/relationships/tags" Target="../tags/tag27.xml"/><Relationship Id="rId1" Type="http://schemas.openxmlformats.org/officeDocument/2006/relationships/vmlDrawing" Target="../drawings/vmlDrawing13.vml"/><Relationship Id="rId6" Type="http://schemas.openxmlformats.org/officeDocument/2006/relationships/image" Target="../media/image16.emf"/><Relationship Id="rId5" Type="http://schemas.openxmlformats.org/officeDocument/2006/relationships/oleObject" Target="../embeddings/oleObject13.bin"/><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jpeg"/><Relationship Id="rId2" Type="http://schemas.openxmlformats.org/officeDocument/2006/relationships/tags" Target="../tags/tag28.xml"/><Relationship Id="rId1" Type="http://schemas.openxmlformats.org/officeDocument/2006/relationships/vmlDrawing" Target="../drawings/vmlDrawing14.vml"/><Relationship Id="rId6" Type="http://schemas.openxmlformats.org/officeDocument/2006/relationships/image" Target="../media/image17.emf"/><Relationship Id="rId5" Type="http://schemas.openxmlformats.org/officeDocument/2006/relationships/oleObject" Target="../embeddings/oleObject14.bin"/><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jpeg"/><Relationship Id="rId2" Type="http://schemas.openxmlformats.org/officeDocument/2006/relationships/tags" Target="../tags/tag29.xml"/><Relationship Id="rId1" Type="http://schemas.openxmlformats.org/officeDocument/2006/relationships/vmlDrawing" Target="../drawings/vmlDrawing15.vml"/><Relationship Id="rId6" Type="http://schemas.openxmlformats.org/officeDocument/2006/relationships/image" Target="../media/image18.emf"/><Relationship Id="rId5" Type="http://schemas.openxmlformats.org/officeDocument/2006/relationships/oleObject" Target="../embeddings/oleObject15.bin"/><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9.emf"/><Relationship Id="rId2" Type="http://schemas.openxmlformats.org/officeDocument/2006/relationships/tags" Target="../tags/tag32.xml"/><Relationship Id="rId1" Type="http://schemas.openxmlformats.org/officeDocument/2006/relationships/vmlDrawing" Target="../drawings/vmlDrawing16.vml"/><Relationship Id="rId6" Type="http://schemas.openxmlformats.org/officeDocument/2006/relationships/oleObject" Target="../embeddings/oleObject16.bin"/><Relationship Id="rId5" Type="http://schemas.openxmlformats.org/officeDocument/2006/relationships/image" Target="../media/image20.jpe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6.xml"/><Relationship Id="rId1" Type="http://schemas.openxmlformats.org/officeDocument/2006/relationships/tags" Target="../tags/tag34.xml"/><Relationship Id="rId5" Type="http://schemas.openxmlformats.org/officeDocument/2006/relationships/image" Target="../media/image4.jpeg"/><Relationship Id="rId4" Type="http://schemas.openxmlformats.org/officeDocument/2006/relationships/image" Target="../media/image20.jpe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6.xml"/><Relationship Id="rId1" Type="http://schemas.openxmlformats.org/officeDocument/2006/relationships/tags" Target="../tags/tag36.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6.xml"/><Relationship Id="rId1" Type="http://schemas.openxmlformats.org/officeDocument/2006/relationships/tags" Target="../tags/tag37.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6.xml"/><Relationship Id="rId1" Type="http://schemas.openxmlformats.org/officeDocument/2006/relationships/tags" Target="../tags/tag38.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2.xml"/><Relationship Id="rId1" Type="http://schemas.openxmlformats.org/officeDocument/2006/relationships/tags" Target="../tags/tag39.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6.xml"/><Relationship Id="rId1" Type="http://schemas.openxmlformats.org/officeDocument/2006/relationships/tags" Target="../tags/tag41.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6.xml"/><Relationship Id="rId1" Type="http://schemas.openxmlformats.org/officeDocument/2006/relationships/tags" Target="../tags/tag42.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6.xml"/><Relationship Id="rId1" Type="http://schemas.openxmlformats.org/officeDocument/2006/relationships/tags" Target="../tags/tag43.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6.xml"/><Relationship Id="rId1" Type="http://schemas.openxmlformats.org/officeDocument/2006/relationships/tags" Target="../tags/tag44.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6.xml"/><Relationship Id="rId1" Type="http://schemas.openxmlformats.org/officeDocument/2006/relationships/tags" Target="../tags/tag45.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6.xml"/><Relationship Id="rId1" Type="http://schemas.openxmlformats.org/officeDocument/2006/relationships/tags" Target="../tags/tag46.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6.xml"/><Relationship Id="rId1" Type="http://schemas.openxmlformats.org/officeDocument/2006/relationships/tags" Target="../tags/tag47.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6.xml"/><Relationship Id="rId1" Type="http://schemas.openxmlformats.org/officeDocument/2006/relationships/tags" Target="../tags/tag48.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6.xml"/><Relationship Id="rId1" Type="http://schemas.openxmlformats.org/officeDocument/2006/relationships/tags" Target="../tags/tag49.xml"/></Relationships>
</file>

<file path=ppt/slides/_rels/slide5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notesSlide" Target="../notesSlides/notesSlide62.xml"/><Relationship Id="rId7" Type="http://schemas.openxmlformats.org/officeDocument/2006/relationships/image" Target="../media/image24.wmf"/><Relationship Id="rId2" Type="http://schemas.openxmlformats.org/officeDocument/2006/relationships/slideLayout" Target="../slideLayouts/slideLayout6.xml"/><Relationship Id="rId1" Type="http://schemas.openxmlformats.org/officeDocument/2006/relationships/vmlDrawing" Target="../drawings/vmlDrawing17.vml"/><Relationship Id="rId6" Type="http://schemas.openxmlformats.org/officeDocument/2006/relationships/oleObject" Target="../embeddings/oleObject18.bin"/><Relationship Id="rId5" Type="http://schemas.openxmlformats.org/officeDocument/2006/relationships/image" Target="../media/image23.wmf"/><Relationship Id="rId4" Type="http://schemas.openxmlformats.org/officeDocument/2006/relationships/oleObject" Target="../embeddings/oleObject17.bin"/></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8" Type="http://schemas.openxmlformats.org/officeDocument/2006/relationships/image" Target="../media/image24.wmf"/><Relationship Id="rId3" Type="http://schemas.openxmlformats.org/officeDocument/2006/relationships/notesSlide" Target="../notesSlides/notesSlide64.xml"/><Relationship Id="rId7" Type="http://schemas.openxmlformats.org/officeDocument/2006/relationships/oleObject" Target="../embeddings/oleObject20.bin"/><Relationship Id="rId2" Type="http://schemas.openxmlformats.org/officeDocument/2006/relationships/slideLayout" Target="../slideLayouts/slideLayout6.xml"/><Relationship Id="rId1" Type="http://schemas.openxmlformats.org/officeDocument/2006/relationships/vmlDrawing" Target="../drawings/vmlDrawing18.vml"/><Relationship Id="rId6" Type="http://schemas.openxmlformats.org/officeDocument/2006/relationships/image" Target="../media/image23.wmf"/><Relationship Id="rId5" Type="http://schemas.openxmlformats.org/officeDocument/2006/relationships/oleObject" Target="../embeddings/oleObject19.bin"/><Relationship Id="rId4" Type="http://schemas.openxmlformats.org/officeDocument/2006/relationships/image" Target="../media/image4.jpeg"/></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5"/>
          <p:cNvSpPr txBox="1">
            <a:spLocks noChangeArrowheads="1"/>
          </p:cNvSpPr>
          <p:nvPr/>
        </p:nvSpPr>
        <p:spPr>
          <a:xfrm>
            <a:off x="658813" y="1154113"/>
            <a:ext cx="8485187" cy="5414962"/>
          </a:xfrm>
          <a:prstGeom prst="rect">
            <a:avLst/>
          </a:prstGeom>
        </p:spPr>
        <p:txBody>
          <a:bodyPr/>
          <a:lstStyle>
            <a:lvl1pPr marL="342900" indent="-342900" algn="l" rtl="0" eaLnBrk="0" fontAlgn="base" hangingPunct="0">
              <a:lnSpc>
                <a:spcPct val="90000"/>
              </a:lnSpc>
              <a:spcBef>
                <a:spcPct val="30000"/>
              </a:spcBef>
              <a:spcAft>
                <a:spcPct val="0"/>
              </a:spcAft>
              <a:buClr>
                <a:srgbClr val="0000CC"/>
              </a:buClr>
              <a:buChar char="•"/>
              <a:defRPr sz="3000" b="1">
                <a:solidFill>
                  <a:srgbClr val="101C72"/>
                </a:solidFill>
                <a:effectLst>
                  <a:outerShdw blurRad="38100" dist="38100" dir="2700000" algn="tl">
                    <a:srgbClr val="000000"/>
                  </a:outerShdw>
                </a:effectLst>
                <a:latin typeface="+mn-lt"/>
                <a:ea typeface="+mn-ea"/>
                <a:cs typeface="+mn-cs"/>
              </a:defRPr>
            </a:lvl1pPr>
            <a:lvl2pPr marL="742950" indent="-285750" algn="l" rtl="0" eaLnBrk="0" fontAlgn="base" hangingPunct="0">
              <a:lnSpc>
                <a:spcPct val="90000"/>
              </a:lnSpc>
              <a:spcBef>
                <a:spcPct val="30000"/>
              </a:spcBef>
              <a:spcAft>
                <a:spcPct val="0"/>
              </a:spcAft>
              <a:buClr>
                <a:srgbClr val="006666"/>
              </a:buClr>
              <a:buChar char="–"/>
              <a:defRPr sz="2700" b="1">
                <a:solidFill>
                  <a:srgbClr val="472375"/>
                </a:solidFill>
                <a:effectLst>
                  <a:outerShdw blurRad="38100" dist="38100" dir="2700000" algn="tl">
                    <a:srgbClr val="000000"/>
                  </a:outerShdw>
                </a:effectLst>
                <a:latin typeface="+mn-lt"/>
              </a:defRPr>
            </a:lvl2pPr>
            <a:lvl3pPr marL="1143000" indent="-228600" algn="l" rtl="0" eaLnBrk="0" fontAlgn="base" hangingPunct="0">
              <a:lnSpc>
                <a:spcPct val="90000"/>
              </a:lnSpc>
              <a:spcBef>
                <a:spcPct val="30000"/>
              </a:spcBef>
              <a:spcAft>
                <a:spcPct val="0"/>
              </a:spcAft>
              <a:buChar char="•"/>
              <a:defRPr sz="2400" b="1">
                <a:solidFill>
                  <a:srgbClr val="21485D"/>
                </a:solidFill>
                <a:effectLst>
                  <a:outerShdw blurRad="38100" dist="38100" dir="2700000" algn="tl">
                    <a:srgbClr val="000000"/>
                  </a:outerShdw>
                </a:effectLst>
                <a:latin typeface="+mn-lt"/>
              </a:defRPr>
            </a:lvl3pPr>
            <a:lvl4pPr marL="1600200" indent="-228600" algn="l" rtl="0" eaLnBrk="0" fontAlgn="base" hangingPunct="0">
              <a:lnSpc>
                <a:spcPct val="90000"/>
              </a:lnSpc>
              <a:spcBef>
                <a:spcPct val="30000"/>
              </a:spcBef>
              <a:spcAft>
                <a:spcPct val="0"/>
              </a:spcAft>
              <a:buChar char="–"/>
              <a:defRPr sz="2000" b="1">
                <a:solidFill>
                  <a:srgbClr val="006666"/>
                </a:solidFill>
                <a:effectLst>
                  <a:outerShdw blurRad="38100" dist="38100" dir="2700000" algn="tl">
                    <a:srgbClr val="000000"/>
                  </a:outerShdw>
                </a:effectLst>
                <a:latin typeface="+mn-lt"/>
              </a:defRPr>
            </a:lvl4pPr>
            <a:lvl5pPr marL="20574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5pPr>
            <a:lvl6pPr marL="25146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6pPr>
            <a:lvl7pPr marL="29718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7pPr>
            <a:lvl8pPr marL="34290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8pPr>
            <a:lvl9pPr marL="38862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9pPr>
          </a:lstStyle>
          <a:p>
            <a:pPr marL="0" indent="0">
              <a:buFontTx/>
              <a:buNone/>
              <a:defRPr/>
            </a:pPr>
            <a:endParaRPr lang="en-GB" altLang="en-US" kern="0" dirty="0" smtClean="0"/>
          </a:p>
        </p:txBody>
      </p:sp>
      <p:sp>
        <p:nvSpPr>
          <p:cNvPr id="5" name="Title 1"/>
          <p:cNvSpPr>
            <a:spLocks noGrp="1"/>
          </p:cNvSpPr>
          <p:nvPr>
            <p:ph type="title"/>
          </p:nvPr>
        </p:nvSpPr>
        <p:spPr/>
        <p:txBody>
          <a:bodyPr/>
          <a:lstStyle/>
          <a:p>
            <a:pPr>
              <a:defRPr/>
            </a:pPr>
            <a:r>
              <a:rPr lang="en-GB" dirty="0" smtClean="0"/>
              <a:t>Revision lecture</a:t>
            </a:r>
            <a:endParaRPr lang="en-GB" dirty="0"/>
          </a:p>
        </p:txBody>
      </p:sp>
      <p:sp>
        <p:nvSpPr>
          <p:cNvPr id="9" name="Rectangle 5"/>
          <p:cNvSpPr txBox="1">
            <a:spLocks noChangeArrowheads="1"/>
          </p:cNvSpPr>
          <p:nvPr/>
        </p:nvSpPr>
        <p:spPr>
          <a:xfrm>
            <a:off x="963613" y="1458913"/>
            <a:ext cx="8485187" cy="5414962"/>
          </a:xfrm>
          <a:prstGeom prst="rect">
            <a:avLst/>
          </a:prstGeom>
        </p:spPr>
        <p:txBody>
          <a:bodyPr/>
          <a:lstStyle>
            <a:lvl1pPr marL="342900" indent="-342900" algn="l" rtl="0" eaLnBrk="0" fontAlgn="base" hangingPunct="0">
              <a:lnSpc>
                <a:spcPct val="90000"/>
              </a:lnSpc>
              <a:spcBef>
                <a:spcPct val="30000"/>
              </a:spcBef>
              <a:spcAft>
                <a:spcPct val="0"/>
              </a:spcAft>
              <a:buClr>
                <a:srgbClr val="0000CC"/>
              </a:buClr>
              <a:buChar char="•"/>
              <a:defRPr sz="3000" b="1">
                <a:solidFill>
                  <a:srgbClr val="101C72"/>
                </a:solidFill>
                <a:effectLst>
                  <a:outerShdw blurRad="38100" dist="38100" dir="2700000" algn="tl">
                    <a:srgbClr val="000000"/>
                  </a:outerShdw>
                </a:effectLst>
                <a:latin typeface="+mn-lt"/>
                <a:ea typeface="+mn-ea"/>
                <a:cs typeface="+mn-cs"/>
              </a:defRPr>
            </a:lvl1pPr>
            <a:lvl2pPr marL="742950" indent="-285750" algn="l" rtl="0" eaLnBrk="0" fontAlgn="base" hangingPunct="0">
              <a:lnSpc>
                <a:spcPct val="90000"/>
              </a:lnSpc>
              <a:spcBef>
                <a:spcPct val="30000"/>
              </a:spcBef>
              <a:spcAft>
                <a:spcPct val="0"/>
              </a:spcAft>
              <a:buClr>
                <a:srgbClr val="006666"/>
              </a:buClr>
              <a:buChar char="–"/>
              <a:defRPr sz="2700" b="1">
                <a:solidFill>
                  <a:srgbClr val="472375"/>
                </a:solidFill>
                <a:effectLst>
                  <a:outerShdw blurRad="38100" dist="38100" dir="2700000" algn="tl">
                    <a:srgbClr val="000000"/>
                  </a:outerShdw>
                </a:effectLst>
                <a:latin typeface="+mn-lt"/>
              </a:defRPr>
            </a:lvl2pPr>
            <a:lvl3pPr marL="1143000" indent="-228600" algn="l" rtl="0" eaLnBrk="0" fontAlgn="base" hangingPunct="0">
              <a:lnSpc>
                <a:spcPct val="90000"/>
              </a:lnSpc>
              <a:spcBef>
                <a:spcPct val="30000"/>
              </a:spcBef>
              <a:spcAft>
                <a:spcPct val="0"/>
              </a:spcAft>
              <a:buChar char="•"/>
              <a:defRPr sz="2400" b="1">
                <a:solidFill>
                  <a:srgbClr val="21485D"/>
                </a:solidFill>
                <a:effectLst>
                  <a:outerShdw blurRad="38100" dist="38100" dir="2700000" algn="tl">
                    <a:srgbClr val="000000"/>
                  </a:outerShdw>
                </a:effectLst>
                <a:latin typeface="+mn-lt"/>
              </a:defRPr>
            </a:lvl3pPr>
            <a:lvl4pPr marL="1600200" indent="-228600" algn="l" rtl="0" eaLnBrk="0" fontAlgn="base" hangingPunct="0">
              <a:lnSpc>
                <a:spcPct val="90000"/>
              </a:lnSpc>
              <a:spcBef>
                <a:spcPct val="30000"/>
              </a:spcBef>
              <a:spcAft>
                <a:spcPct val="0"/>
              </a:spcAft>
              <a:buChar char="–"/>
              <a:defRPr sz="2000" b="1">
                <a:solidFill>
                  <a:srgbClr val="006666"/>
                </a:solidFill>
                <a:effectLst>
                  <a:outerShdw blurRad="38100" dist="38100" dir="2700000" algn="tl">
                    <a:srgbClr val="000000"/>
                  </a:outerShdw>
                </a:effectLst>
                <a:latin typeface="+mn-lt"/>
              </a:defRPr>
            </a:lvl4pPr>
            <a:lvl5pPr marL="20574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5pPr>
            <a:lvl6pPr marL="25146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6pPr>
            <a:lvl7pPr marL="29718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7pPr>
            <a:lvl8pPr marL="34290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8pPr>
            <a:lvl9pPr marL="38862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9pPr>
          </a:lstStyle>
          <a:p>
            <a:pPr marL="0" indent="0">
              <a:buFontTx/>
              <a:buNone/>
              <a:defRPr/>
            </a:pPr>
            <a:endParaRPr lang="en-GB" altLang="en-US" kern="0" dirty="0" smtClean="0"/>
          </a:p>
        </p:txBody>
      </p:sp>
      <p:sp>
        <p:nvSpPr>
          <p:cNvPr id="10" name="Rectangle 9"/>
          <p:cNvSpPr/>
          <p:nvPr/>
        </p:nvSpPr>
        <p:spPr>
          <a:xfrm>
            <a:off x="625327" y="1482527"/>
            <a:ext cx="8064896" cy="2092881"/>
          </a:xfrm>
          <a:prstGeom prst="rect">
            <a:avLst/>
          </a:prstGeom>
        </p:spPr>
        <p:txBody>
          <a:bodyPr wrap="square">
            <a:spAutoFit/>
          </a:bodyPr>
          <a:lstStyle/>
          <a:p>
            <a:r>
              <a:rPr lang="en-GB" sz="2800" b="1" dirty="0">
                <a:solidFill>
                  <a:srgbClr val="000000"/>
                </a:solidFill>
              </a:rPr>
              <a:t>Objectives</a:t>
            </a:r>
          </a:p>
          <a:p>
            <a:endParaRPr lang="en-GB" sz="2800" b="1" dirty="0">
              <a:solidFill>
                <a:srgbClr val="000000"/>
              </a:solidFill>
            </a:endParaRPr>
          </a:p>
          <a:p>
            <a:pPr marL="285750" indent="-285750">
              <a:buFont typeface="Arial" panose="020B0604020202020204" pitchFamily="34" charset="0"/>
              <a:buChar char="•"/>
            </a:pPr>
            <a:r>
              <a:rPr lang="en-GB" sz="2800" b="1" dirty="0">
                <a:solidFill>
                  <a:srgbClr val="000000"/>
                </a:solidFill>
              </a:rPr>
              <a:t>Exam structure and topics areas to revise</a:t>
            </a:r>
          </a:p>
          <a:p>
            <a:pPr marL="285750" indent="-285750">
              <a:buFont typeface="Arial" panose="020B0604020202020204" pitchFamily="34" charset="0"/>
              <a:buChar char="•"/>
            </a:pPr>
            <a:r>
              <a:rPr lang="en-GB" sz="2800" b="1" dirty="0">
                <a:solidFill>
                  <a:srgbClr val="000000"/>
                </a:solidFill>
              </a:rPr>
              <a:t>Review of selected topic areas </a:t>
            </a:r>
          </a:p>
          <a:p>
            <a:r>
              <a:rPr lang="en-GB" dirty="0">
                <a:solidFill>
                  <a:srgbClr val="000000"/>
                </a:solidFill>
              </a:rPr>
              <a:t>. </a:t>
            </a:r>
          </a:p>
        </p:txBody>
      </p:sp>
    </p:spTree>
    <p:extLst>
      <p:ext uri="{BB962C8B-B14F-4D97-AF65-F5344CB8AC3E}">
        <p14:creationId xmlns:p14="http://schemas.microsoft.com/office/powerpoint/2010/main" val="17845627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Exam questions two from </a:t>
            </a:r>
            <a:r>
              <a:rPr lang="en-GB" dirty="0" smtClean="0"/>
              <a:t>four</a:t>
            </a:r>
            <a:endParaRPr lang="en-GB" dirty="0"/>
          </a:p>
        </p:txBody>
      </p:sp>
      <p:sp>
        <p:nvSpPr>
          <p:cNvPr id="3" name="Rectangle 5"/>
          <p:cNvSpPr txBox="1">
            <a:spLocks noChangeArrowheads="1"/>
          </p:cNvSpPr>
          <p:nvPr/>
        </p:nvSpPr>
        <p:spPr>
          <a:xfrm>
            <a:off x="658813" y="1154113"/>
            <a:ext cx="8485187" cy="5414962"/>
          </a:xfrm>
          <a:prstGeom prst="rect">
            <a:avLst/>
          </a:prstGeom>
        </p:spPr>
        <p:txBody>
          <a:bodyPr/>
          <a:lstStyle>
            <a:lvl1pPr marL="342900" indent="-342900" algn="l" rtl="0" eaLnBrk="0" fontAlgn="base" hangingPunct="0">
              <a:lnSpc>
                <a:spcPct val="90000"/>
              </a:lnSpc>
              <a:spcBef>
                <a:spcPct val="30000"/>
              </a:spcBef>
              <a:spcAft>
                <a:spcPct val="0"/>
              </a:spcAft>
              <a:buClr>
                <a:srgbClr val="0000CC"/>
              </a:buClr>
              <a:buChar char="•"/>
              <a:defRPr sz="3000" b="1">
                <a:solidFill>
                  <a:srgbClr val="101C72"/>
                </a:solidFill>
                <a:effectLst>
                  <a:outerShdw blurRad="38100" dist="38100" dir="2700000" algn="tl">
                    <a:srgbClr val="000000"/>
                  </a:outerShdw>
                </a:effectLst>
                <a:latin typeface="+mn-lt"/>
                <a:ea typeface="+mn-ea"/>
                <a:cs typeface="+mn-cs"/>
              </a:defRPr>
            </a:lvl1pPr>
            <a:lvl2pPr marL="742950" indent="-285750" algn="l" rtl="0" eaLnBrk="0" fontAlgn="base" hangingPunct="0">
              <a:lnSpc>
                <a:spcPct val="90000"/>
              </a:lnSpc>
              <a:spcBef>
                <a:spcPct val="30000"/>
              </a:spcBef>
              <a:spcAft>
                <a:spcPct val="0"/>
              </a:spcAft>
              <a:buClr>
                <a:srgbClr val="006666"/>
              </a:buClr>
              <a:buChar char="–"/>
              <a:defRPr sz="2700" b="1">
                <a:solidFill>
                  <a:srgbClr val="472375"/>
                </a:solidFill>
                <a:effectLst>
                  <a:outerShdw blurRad="38100" dist="38100" dir="2700000" algn="tl">
                    <a:srgbClr val="000000"/>
                  </a:outerShdw>
                </a:effectLst>
                <a:latin typeface="+mn-lt"/>
              </a:defRPr>
            </a:lvl2pPr>
            <a:lvl3pPr marL="1143000" indent="-228600" algn="l" rtl="0" eaLnBrk="0" fontAlgn="base" hangingPunct="0">
              <a:lnSpc>
                <a:spcPct val="90000"/>
              </a:lnSpc>
              <a:spcBef>
                <a:spcPct val="30000"/>
              </a:spcBef>
              <a:spcAft>
                <a:spcPct val="0"/>
              </a:spcAft>
              <a:buChar char="•"/>
              <a:defRPr sz="2400" b="1">
                <a:solidFill>
                  <a:srgbClr val="21485D"/>
                </a:solidFill>
                <a:effectLst>
                  <a:outerShdw blurRad="38100" dist="38100" dir="2700000" algn="tl">
                    <a:srgbClr val="000000"/>
                  </a:outerShdw>
                </a:effectLst>
                <a:latin typeface="+mn-lt"/>
              </a:defRPr>
            </a:lvl3pPr>
            <a:lvl4pPr marL="1600200" indent="-228600" algn="l" rtl="0" eaLnBrk="0" fontAlgn="base" hangingPunct="0">
              <a:lnSpc>
                <a:spcPct val="90000"/>
              </a:lnSpc>
              <a:spcBef>
                <a:spcPct val="30000"/>
              </a:spcBef>
              <a:spcAft>
                <a:spcPct val="0"/>
              </a:spcAft>
              <a:buChar char="–"/>
              <a:defRPr sz="2000" b="1">
                <a:solidFill>
                  <a:srgbClr val="006666"/>
                </a:solidFill>
                <a:effectLst>
                  <a:outerShdw blurRad="38100" dist="38100" dir="2700000" algn="tl">
                    <a:srgbClr val="000000"/>
                  </a:outerShdw>
                </a:effectLst>
                <a:latin typeface="+mn-lt"/>
              </a:defRPr>
            </a:lvl4pPr>
            <a:lvl5pPr marL="20574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5pPr>
            <a:lvl6pPr marL="25146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6pPr>
            <a:lvl7pPr marL="29718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7pPr>
            <a:lvl8pPr marL="34290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8pPr>
            <a:lvl9pPr marL="38862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9pPr>
          </a:lstStyle>
          <a:p>
            <a:pPr marL="0" indent="0">
              <a:buFontTx/>
              <a:buNone/>
              <a:defRPr/>
            </a:pPr>
            <a:endParaRPr lang="en-GB" altLang="en-US" kern="0" dirty="0" smtClean="0"/>
          </a:p>
        </p:txBody>
      </p:sp>
      <p:sp>
        <p:nvSpPr>
          <p:cNvPr id="4" name="Rectangle 5"/>
          <p:cNvSpPr txBox="1">
            <a:spLocks noChangeArrowheads="1"/>
          </p:cNvSpPr>
          <p:nvPr/>
        </p:nvSpPr>
        <p:spPr>
          <a:xfrm>
            <a:off x="274638" y="1154113"/>
            <a:ext cx="8485187" cy="5414962"/>
          </a:xfrm>
          <a:prstGeom prst="rect">
            <a:avLst/>
          </a:prstGeom>
        </p:spPr>
        <p:txBody>
          <a:bodyPr/>
          <a:lstStyle>
            <a:lvl1pPr marL="342900" indent="-342900" algn="l" rtl="0" eaLnBrk="0" fontAlgn="base" hangingPunct="0">
              <a:lnSpc>
                <a:spcPct val="90000"/>
              </a:lnSpc>
              <a:spcBef>
                <a:spcPct val="30000"/>
              </a:spcBef>
              <a:spcAft>
                <a:spcPct val="0"/>
              </a:spcAft>
              <a:buClr>
                <a:srgbClr val="0000CC"/>
              </a:buClr>
              <a:buChar char="•"/>
              <a:defRPr sz="3000" b="1">
                <a:solidFill>
                  <a:srgbClr val="101C72"/>
                </a:solidFill>
                <a:effectLst>
                  <a:outerShdw blurRad="38100" dist="38100" dir="2700000" algn="tl">
                    <a:srgbClr val="000000"/>
                  </a:outerShdw>
                </a:effectLst>
                <a:latin typeface="+mn-lt"/>
                <a:ea typeface="+mn-ea"/>
                <a:cs typeface="+mn-cs"/>
              </a:defRPr>
            </a:lvl1pPr>
            <a:lvl2pPr marL="742950" indent="-285750" algn="l" rtl="0" eaLnBrk="0" fontAlgn="base" hangingPunct="0">
              <a:lnSpc>
                <a:spcPct val="90000"/>
              </a:lnSpc>
              <a:spcBef>
                <a:spcPct val="30000"/>
              </a:spcBef>
              <a:spcAft>
                <a:spcPct val="0"/>
              </a:spcAft>
              <a:buClr>
                <a:srgbClr val="006666"/>
              </a:buClr>
              <a:buChar char="–"/>
              <a:defRPr sz="2700" b="1">
                <a:solidFill>
                  <a:srgbClr val="472375"/>
                </a:solidFill>
                <a:effectLst>
                  <a:outerShdw blurRad="38100" dist="38100" dir="2700000" algn="tl">
                    <a:srgbClr val="000000"/>
                  </a:outerShdw>
                </a:effectLst>
                <a:latin typeface="+mn-lt"/>
              </a:defRPr>
            </a:lvl2pPr>
            <a:lvl3pPr marL="1143000" indent="-228600" algn="l" rtl="0" eaLnBrk="0" fontAlgn="base" hangingPunct="0">
              <a:lnSpc>
                <a:spcPct val="90000"/>
              </a:lnSpc>
              <a:spcBef>
                <a:spcPct val="30000"/>
              </a:spcBef>
              <a:spcAft>
                <a:spcPct val="0"/>
              </a:spcAft>
              <a:buChar char="•"/>
              <a:defRPr sz="2400" b="1">
                <a:solidFill>
                  <a:srgbClr val="21485D"/>
                </a:solidFill>
                <a:effectLst>
                  <a:outerShdw blurRad="38100" dist="38100" dir="2700000" algn="tl">
                    <a:srgbClr val="000000"/>
                  </a:outerShdw>
                </a:effectLst>
                <a:latin typeface="+mn-lt"/>
              </a:defRPr>
            </a:lvl3pPr>
            <a:lvl4pPr marL="1600200" indent="-228600" algn="l" rtl="0" eaLnBrk="0" fontAlgn="base" hangingPunct="0">
              <a:lnSpc>
                <a:spcPct val="90000"/>
              </a:lnSpc>
              <a:spcBef>
                <a:spcPct val="30000"/>
              </a:spcBef>
              <a:spcAft>
                <a:spcPct val="0"/>
              </a:spcAft>
              <a:buChar char="–"/>
              <a:defRPr sz="2000" b="1">
                <a:solidFill>
                  <a:srgbClr val="006666"/>
                </a:solidFill>
                <a:effectLst>
                  <a:outerShdw blurRad="38100" dist="38100" dir="2700000" algn="tl">
                    <a:srgbClr val="000000"/>
                  </a:outerShdw>
                </a:effectLst>
                <a:latin typeface="+mn-lt"/>
              </a:defRPr>
            </a:lvl4pPr>
            <a:lvl5pPr marL="20574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5pPr>
            <a:lvl6pPr marL="25146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6pPr>
            <a:lvl7pPr marL="29718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7pPr>
            <a:lvl8pPr marL="34290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8pPr>
            <a:lvl9pPr marL="3886200" indent="-228600" algn="l" rtl="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mn-lt"/>
              </a:defRPr>
            </a:lvl9pPr>
          </a:lstStyle>
          <a:p>
            <a:pPr>
              <a:defRPr/>
            </a:pPr>
            <a:r>
              <a:rPr lang="en-GB" altLang="en-US" dirty="0" smtClean="0">
                <a:effectLst/>
              </a:rPr>
              <a:t>Answer two from questions one, two, three and four</a:t>
            </a:r>
          </a:p>
          <a:p>
            <a:pPr>
              <a:defRPr/>
            </a:pPr>
            <a:r>
              <a:rPr lang="en-GB" altLang="en-US" dirty="0" err="1" smtClean="0">
                <a:effectLst/>
              </a:rPr>
              <a:t>Sloman</a:t>
            </a:r>
            <a:r>
              <a:rPr lang="en-GB" altLang="en-US" dirty="0">
                <a:effectLst/>
              </a:rPr>
              <a:t>, Hinde &amp; Garratt, (2013) Economics for Business, </a:t>
            </a:r>
            <a:r>
              <a:rPr lang="en-GB" altLang="en-US" dirty="0" smtClean="0">
                <a:effectLst/>
              </a:rPr>
              <a:t>Pearson – covers these areas</a:t>
            </a:r>
            <a:endParaRPr lang="en-GB" altLang="en-US" dirty="0">
              <a:effectLst/>
            </a:endParaRPr>
          </a:p>
          <a:p>
            <a:pPr>
              <a:defRPr/>
            </a:pPr>
            <a:endParaRPr lang="en-GB" altLang="en-US" dirty="0" smtClean="0">
              <a:effectLst/>
            </a:endParaRPr>
          </a:p>
          <a:p>
            <a:pPr>
              <a:defRPr/>
            </a:pPr>
            <a:endParaRPr lang="en-GB" altLang="en-US" kern="0" dirty="0" smtClean="0"/>
          </a:p>
        </p:txBody>
      </p:sp>
    </p:spTree>
    <p:extLst>
      <p:ext uri="{BB962C8B-B14F-4D97-AF65-F5344CB8AC3E}">
        <p14:creationId xmlns:p14="http://schemas.microsoft.com/office/powerpoint/2010/main" val="25518302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170" name="Picture 2" descr="C:\BusCD6\Images\Chap04 fad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ext Box 4"/>
          <p:cNvSpPr txBox="1">
            <a:spLocks noChangeArrowheads="1"/>
          </p:cNvSpPr>
          <p:nvPr/>
        </p:nvSpPr>
        <p:spPr bwMode="auto">
          <a:xfrm>
            <a:off x="0" y="4854575"/>
            <a:ext cx="9144000" cy="2003425"/>
          </a:xfrm>
          <a:prstGeom prst="rect">
            <a:avLst/>
          </a:prstGeom>
          <a:noFill/>
          <a:ln>
            <a:noFill/>
          </a:ln>
          <a:effectLst>
            <a:outerShdw dist="17961" dir="2700000" algn="ctr" rotWithShape="0">
              <a:srgbClr val="00000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bIns="144000">
            <a:spAutoFit/>
          </a:bodyP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spcBef>
                <a:spcPct val="50000"/>
              </a:spcBef>
              <a:spcAft>
                <a:spcPct val="0"/>
              </a:spcAft>
              <a:buClrTx/>
              <a:buSzTx/>
              <a:buFontTx/>
              <a:buNone/>
            </a:pPr>
            <a:r>
              <a:rPr lang="en-GB" altLang="en-US" sz="6600">
                <a:solidFill>
                  <a:srgbClr val="3B3A00"/>
                </a:solidFill>
              </a:rPr>
              <a:t>The Working of Competitive Markets</a:t>
            </a:r>
          </a:p>
        </p:txBody>
      </p:sp>
    </p:spTree>
    <p:extLst>
      <p:ext uri="{BB962C8B-B14F-4D97-AF65-F5344CB8AC3E}">
        <p14:creationId xmlns:p14="http://schemas.microsoft.com/office/powerpoint/2010/main" val="1775905692"/>
      </p:ext>
    </p:extLst>
  </p:cSld>
  <p:clrMapOvr>
    <a:masterClrMapping/>
  </p:clrMapOvr>
  <p:transition spd="slow"/>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168386" name="Rectangle 2"/>
          <p:cNvSpPr>
            <a:spLocks noGrp="1" noChangeArrowheads="1"/>
          </p:cNvSpPr>
          <p:nvPr>
            <p:ph type="title"/>
          </p:nvPr>
        </p:nvSpPr>
        <p:spPr/>
        <p:txBody>
          <a:bodyPr/>
          <a:lstStyle/>
          <a:p>
            <a:pPr>
              <a:defRPr/>
            </a:pPr>
            <a:r>
              <a:rPr lang="en-GB" altLang="en-US" smtClean="0"/>
              <a:t>Business in a Competitive Market</a:t>
            </a:r>
          </a:p>
        </p:txBody>
      </p:sp>
      <p:sp>
        <p:nvSpPr>
          <p:cNvPr id="1168387" name="Rectangle 3"/>
          <p:cNvSpPr>
            <a:spLocks noGrp="1" noChangeArrowheads="1"/>
          </p:cNvSpPr>
          <p:nvPr>
            <p:ph idx="1"/>
          </p:nvPr>
        </p:nvSpPr>
        <p:spPr/>
        <p:txBody>
          <a:bodyPr/>
          <a:lstStyle/>
          <a:p>
            <a:pPr>
              <a:spcBef>
                <a:spcPct val="40000"/>
              </a:spcBef>
              <a:defRPr/>
            </a:pPr>
            <a:r>
              <a:rPr lang="en-GB" altLang="en-US" sz="2800" smtClean="0"/>
              <a:t>Importance of a firm’s market environment</a:t>
            </a:r>
          </a:p>
          <a:p>
            <a:pPr>
              <a:spcBef>
                <a:spcPct val="40000"/>
              </a:spcBef>
              <a:defRPr/>
            </a:pPr>
            <a:r>
              <a:rPr lang="en-GB" altLang="en-US" sz="2800" smtClean="0"/>
              <a:t>A perfectly competitive market</a:t>
            </a:r>
          </a:p>
          <a:p>
            <a:pPr>
              <a:spcBef>
                <a:spcPct val="40000"/>
              </a:spcBef>
              <a:defRPr/>
            </a:pPr>
            <a:r>
              <a:rPr lang="en-GB" altLang="en-US" sz="2800" smtClean="0"/>
              <a:t>The price mechanism</a:t>
            </a:r>
            <a:endParaRPr lang="en-GB" altLang="en-US" smtClean="0"/>
          </a:p>
          <a:p>
            <a:pPr lvl="1">
              <a:spcBef>
                <a:spcPct val="40000"/>
              </a:spcBef>
              <a:defRPr/>
            </a:pPr>
            <a:r>
              <a:rPr lang="en-GB" altLang="en-US" sz="2500" smtClean="0"/>
              <a:t>shortages: price rises</a:t>
            </a:r>
          </a:p>
          <a:p>
            <a:pPr lvl="1">
              <a:spcBef>
                <a:spcPct val="40000"/>
              </a:spcBef>
              <a:defRPr/>
            </a:pPr>
            <a:r>
              <a:rPr lang="en-GB" altLang="en-US" sz="2500" smtClean="0"/>
              <a:t>surpluses: price falls</a:t>
            </a:r>
            <a:endParaRPr lang="en-GB" altLang="en-US" smtClean="0"/>
          </a:p>
          <a:p>
            <a:pPr>
              <a:spcBef>
                <a:spcPct val="40000"/>
              </a:spcBef>
              <a:defRPr/>
            </a:pPr>
            <a:r>
              <a:rPr lang="en-GB" altLang="en-US" sz="2800" smtClean="0"/>
              <a:t>Effects of changes in demand and supply</a:t>
            </a:r>
            <a:endParaRPr lang="en-GB" altLang="en-US" smtClean="0"/>
          </a:p>
          <a:p>
            <a:pPr lvl="1">
              <a:spcBef>
                <a:spcPct val="40000"/>
              </a:spcBef>
              <a:defRPr/>
            </a:pPr>
            <a:r>
              <a:rPr lang="en-GB" altLang="en-US" sz="2500" smtClean="0"/>
              <a:t>a rise in demand</a:t>
            </a:r>
            <a:endParaRPr lang="en-GB" altLang="en-US" smtClean="0"/>
          </a:p>
          <a:p>
            <a:pPr lvl="2">
              <a:spcBef>
                <a:spcPct val="40000"/>
              </a:spcBef>
              <a:defRPr/>
            </a:pPr>
            <a:r>
              <a:rPr lang="en-GB" altLang="en-US" smtClean="0"/>
              <a:t>price rises </a:t>
            </a:r>
            <a:r>
              <a:rPr lang="en-GB" altLang="en-US" smtClean="0">
                <a:sym typeface="Symbol" pitchFamily="18" charset="2"/>
              </a:rPr>
              <a:t> quantity supplied rises</a:t>
            </a:r>
            <a:endParaRPr lang="en-GB" altLang="en-US" smtClean="0"/>
          </a:p>
          <a:p>
            <a:pPr lvl="1">
              <a:spcBef>
                <a:spcPct val="40000"/>
              </a:spcBef>
              <a:defRPr/>
            </a:pPr>
            <a:r>
              <a:rPr lang="en-GB" altLang="en-US" sz="2500" smtClean="0"/>
              <a:t>a rise in supply</a:t>
            </a:r>
            <a:endParaRPr lang="en-GB" altLang="en-US" smtClean="0"/>
          </a:p>
          <a:p>
            <a:pPr lvl="2">
              <a:spcBef>
                <a:spcPct val="40000"/>
              </a:spcBef>
              <a:defRPr/>
            </a:pPr>
            <a:r>
              <a:rPr lang="en-GB" altLang="en-US" smtClean="0"/>
              <a:t>price falls </a:t>
            </a:r>
            <a:r>
              <a:rPr lang="en-GB" altLang="en-US" smtClean="0">
                <a:sym typeface="Symbol" pitchFamily="18" charset="2"/>
              </a:rPr>
              <a:t> quantity demanded rises</a:t>
            </a:r>
          </a:p>
        </p:txBody>
      </p:sp>
    </p:spTree>
    <p:custDataLst>
      <p:tags r:id="rId1"/>
    </p:custDataLst>
    <p:extLst>
      <p:ext uri="{BB962C8B-B14F-4D97-AF65-F5344CB8AC3E}">
        <p14:creationId xmlns:p14="http://schemas.microsoft.com/office/powerpoint/2010/main" val="2378429102"/>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74530" name="Rectangle 2"/>
          <p:cNvSpPr>
            <a:spLocks noGrp="1" noChangeArrowheads="1"/>
          </p:cNvSpPr>
          <p:nvPr>
            <p:ph type="title"/>
          </p:nvPr>
        </p:nvSpPr>
        <p:spPr/>
        <p:txBody>
          <a:bodyPr/>
          <a:lstStyle/>
          <a:p>
            <a:pPr>
              <a:defRPr/>
            </a:pPr>
            <a:r>
              <a:rPr lang="en-GB" altLang="en-US" smtClean="0"/>
              <a:t>Business in a Competitive Market</a:t>
            </a:r>
          </a:p>
        </p:txBody>
      </p:sp>
      <p:sp>
        <p:nvSpPr>
          <p:cNvPr id="1174531" name="Rectangle 3"/>
          <p:cNvSpPr>
            <a:spLocks noGrp="1" noChangeArrowheads="1"/>
          </p:cNvSpPr>
          <p:nvPr>
            <p:ph idx="1"/>
          </p:nvPr>
        </p:nvSpPr>
        <p:spPr>
          <a:xfrm>
            <a:off x="0" y="1220788"/>
            <a:ext cx="9144000" cy="5045075"/>
          </a:xfrm>
        </p:spPr>
        <p:txBody>
          <a:bodyPr/>
          <a:lstStyle/>
          <a:p>
            <a:pPr marL="457200" lvl="1" indent="0">
              <a:spcBef>
                <a:spcPct val="90000"/>
              </a:spcBef>
              <a:buClr>
                <a:srgbClr val="C1977B"/>
              </a:buClr>
              <a:buFont typeface="Monotype Sorts" pitchFamily="2" charset="2"/>
              <a:buNone/>
              <a:defRPr/>
            </a:pPr>
            <a:r>
              <a:rPr lang="en-GB" altLang="en-US" sz="2400" dirty="0" smtClean="0">
                <a:solidFill>
                  <a:srgbClr val="C1977B"/>
                </a:solidFill>
              </a:rPr>
              <a:t>The interdependence of goods and factor markets</a:t>
            </a:r>
          </a:p>
          <a:p>
            <a:pPr lvl="1">
              <a:spcBef>
                <a:spcPct val="90000"/>
              </a:spcBef>
              <a:buClr>
                <a:srgbClr val="C1977B"/>
              </a:buClr>
              <a:defRPr/>
            </a:pPr>
            <a:r>
              <a:rPr lang="en-GB" altLang="en-US" sz="2400" dirty="0" smtClean="0">
                <a:solidFill>
                  <a:srgbClr val="C1977B"/>
                </a:solidFill>
              </a:rPr>
              <a:t>effect of a rise in the demand for a good</a:t>
            </a:r>
          </a:p>
          <a:p>
            <a:pPr lvl="2">
              <a:spcBef>
                <a:spcPct val="90000"/>
              </a:spcBef>
              <a:buClr>
                <a:srgbClr val="C1977B"/>
              </a:buClr>
              <a:defRPr/>
            </a:pPr>
            <a:r>
              <a:rPr lang="en-GB" altLang="en-US" dirty="0" smtClean="0">
                <a:solidFill>
                  <a:srgbClr val="C1977B"/>
                </a:solidFill>
              </a:rPr>
              <a:t>response in goods market</a:t>
            </a:r>
          </a:p>
          <a:p>
            <a:pPr lvl="2">
              <a:spcBef>
                <a:spcPct val="90000"/>
              </a:spcBef>
              <a:buClr>
                <a:srgbClr val="C1977B"/>
              </a:buClr>
              <a:defRPr/>
            </a:pPr>
            <a:r>
              <a:rPr lang="en-GB" altLang="en-US" sz="1800" dirty="0" smtClean="0">
                <a:solidFill>
                  <a:srgbClr val="C1977B"/>
                </a:solidFill>
              </a:rPr>
              <a:t>Demand for good rises – this creates shortage – causes price of good to rise – eliminates shortage by choking demand and encourages firms to produce more</a:t>
            </a:r>
            <a:endParaRPr lang="en-GB" altLang="en-US" sz="1800" dirty="0" smtClean="0"/>
          </a:p>
          <a:p>
            <a:pPr lvl="2">
              <a:spcBef>
                <a:spcPct val="90000"/>
              </a:spcBef>
              <a:defRPr/>
            </a:pPr>
            <a:r>
              <a:rPr lang="en-GB" altLang="en-US" dirty="0" smtClean="0"/>
              <a:t>response in factor markets</a:t>
            </a:r>
          </a:p>
          <a:p>
            <a:pPr lvl="2">
              <a:spcBef>
                <a:spcPct val="90000"/>
              </a:spcBef>
              <a:defRPr/>
            </a:pPr>
            <a:r>
              <a:rPr lang="en-GB" altLang="en-US" sz="1800" dirty="0" smtClean="0"/>
              <a:t>Increase supply of good causes increase in demand for factors of production – causes shortage of those inputs – causes their prices to rise – eliminates shortage by choking off some demand and encourages suppliers of inputs to supply more</a:t>
            </a:r>
          </a:p>
          <a:p>
            <a:pPr lvl="1">
              <a:spcBef>
                <a:spcPct val="90000"/>
              </a:spcBef>
              <a:defRPr/>
            </a:pPr>
            <a:r>
              <a:rPr lang="en-GB" altLang="en-US" dirty="0" smtClean="0"/>
              <a:t>the </a:t>
            </a:r>
            <a:r>
              <a:rPr lang="en-GB" altLang="en-US" dirty="0"/>
              <a:t>interdependence of different goods markets</a:t>
            </a:r>
          </a:p>
          <a:p>
            <a:pPr marL="914400" lvl="2" indent="0">
              <a:spcBef>
                <a:spcPct val="90000"/>
              </a:spcBef>
              <a:buFontTx/>
              <a:buNone/>
              <a:defRPr/>
            </a:pPr>
            <a:endParaRPr lang="en-GB" altLang="en-US" dirty="0" smtClean="0"/>
          </a:p>
        </p:txBody>
      </p:sp>
    </p:spTree>
    <p:custDataLst>
      <p:tags r:id="rId1"/>
    </p:custDataLst>
    <p:extLst>
      <p:ext uri="{BB962C8B-B14F-4D97-AF65-F5344CB8AC3E}">
        <p14:creationId xmlns:p14="http://schemas.microsoft.com/office/powerpoint/2010/main" val="2319364566"/>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39688" y="1747838"/>
            <a:ext cx="9144001" cy="4191000"/>
          </a:xfrm>
          <a:prstGeom prst="rect">
            <a:avLst/>
          </a:prstGeom>
          <a:solidFill>
            <a:schemeClr val="bg1"/>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4339" name="Rectangle 3"/>
          <p:cNvSpPr>
            <a:spLocks noChangeArrowheads="1"/>
          </p:cNvSpPr>
          <p:nvPr/>
        </p:nvSpPr>
        <p:spPr bwMode="auto">
          <a:xfrm>
            <a:off x="4573588" y="2362200"/>
            <a:ext cx="762000" cy="685800"/>
          </a:xfrm>
          <a:prstGeom prst="rect">
            <a:avLst/>
          </a:prstGeom>
          <a:solidFill>
            <a:srgbClr val="FFF6ED"/>
          </a:solidFill>
          <a:ln w="12700">
            <a:solidFill>
              <a:schemeClr val="accent2"/>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4340" name="Rectangle 4"/>
          <p:cNvSpPr>
            <a:spLocks noChangeArrowheads="1"/>
          </p:cNvSpPr>
          <p:nvPr/>
        </p:nvSpPr>
        <p:spPr bwMode="auto">
          <a:xfrm>
            <a:off x="92075" y="1825625"/>
            <a:ext cx="25781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800080"/>
                </a:solidFill>
              </a:rPr>
              <a:t>Goods market</a:t>
            </a:r>
          </a:p>
        </p:txBody>
      </p:sp>
      <p:sp>
        <p:nvSpPr>
          <p:cNvPr id="14341" name="Rectangle 5"/>
          <p:cNvSpPr>
            <a:spLocks noChangeArrowheads="1"/>
          </p:cNvSpPr>
          <p:nvPr/>
        </p:nvSpPr>
        <p:spPr bwMode="auto">
          <a:xfrm>
            <a:off x="615950" y="2444750"/>
            <a:ext cx="60483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i="1">
                <a:solidFill>
                  <a:srgbClr val="003399"/>
                </a:solidFill>
              </a:rPr>
              <a:t>D</a:t>
            </a:r>
            <a:r>
              <a:rPr lang="en-GB" altLang="en-US" sz="2800" i="1" baseline="-25000">
                <a:solidFill>
                  <a:srgbClr val="003399"/>
                </a:solidFill>
              </a:rPr>
              <a:t>g</a:t>
            </a:r>
            <a:r>
              <a:rPr lang="en-GB" altLang="en-US" sz="2800" i="1">
                <a:solidFill>
                  <a:srgbClr val="003399"/>
                </a:solidFill>
                <a:latin typeface="Playbill" pitchFamily="82" charset="0"/>
              </a:rPr>
              <a:t> </a:t>
            </a:r>
            <a:endParaRPr lang="en-GB" altLang="en-US" sz="2800" b="0">
              <a:solidFill>
                <a:srgbClr val="003399"/>
              </a:solidFill>
              <a:latin typeface="Symbol" pitchFamily="18" charset="2"/>
            </a:endParaRPr>
          </a:p>
        </p:txBody>
      </p:sp>
      <p:sp>
        <p:nvSpPr>
          <p:cNvPr id="14342" name="Rectangle 6"/>
          <p:cNvSpPr>
            <a:spLocks noChangeArrowheads="1"/>
          </p:cNvSpPr>
          <p:nvPr/>
        </p:nvSpPr>
        <p:spPr bwMode="auto">
          <a:xfrm>
            <a:off x="981075" y="2460625"/>
            <a:ext cx="3984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latin typeface="Symbol" pitchFamily="18" charset="2"/>
              </a:rPr>
              <a:t>­</a:t>
            </a:r>
          </a:p>
        </p:txBody>
      </p:sp>
      <p:sp>
        <p:nvSpPr>
          <p:cNvPr id="14343" name="Line 7"/>
          <p:cNvSpPr>
            <a:spLocks noChangeShapeType="1"/>
          </p:cNvSpPr>
          <p:nvPr/>
        </p:nvSpPr>
        <p:spPr bwMode="auto">
          <a:xfrm>
            <a:off x="1470025" y="2741613"/>
            <a:ext cx="609600" cy="0"/>
          </a:xfrm>
          <a:prstGeom prst="line">
            <a:avLst/>
          </a:prstGeom>
          <a:noFill/>
          <a:ln w="381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4344" name="Rectangle 8"/>
          <p:cNvSpPr>
            <a:spLocks noChangeArrowheads="1"/>
          </p:cNvSpPr>
          <p:nvPr/>
        </p:nvSpPr>
        <p:spPr bwMode="auto">
          <a:xfrm>
            <a:off x="2216150" y="2444750"/>
            <a:ext cx="16891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rPr>
              <a:t>shortage</a:t>
            </a:r>
          </a:p>
          <a:p>
            <a:pPr eaLnBrk="0" fontAlgn="base" hangingPunct="0">
              <a:lnSpc>
                <a:spcPct val="100000"/>
              </a:lnSpc>
              <a:spcBef>
                <a:spcPct val="0"/>
              </a:spcBef>
              <a:spcAft>
                <a:spcPct val="0"/>
              </a:spcAft>
              <a:buClrTx/>
              <a:buSzTx/>
              <a:buFontTx/>
              <a:buNone/>
            </a:pPr>
            <a:r>
              <a:rPr lang="en-GB" altLang="en-US" sz="2800">
                <a:solidFill>
                  <a:srgbClr val="003399"/>
                </a:solidFill>
              </a:rPr>
              <a:t>(</a:t>
            </a:r>
            <a:r>
              <a:rPr lang="en-GB" altLang="en-US" sz="2800" i="1">
                <a:solidFill>
                  <a:srgbClr val="003399"/>
                </a:solidFill>
              </a:rPr>
              <a:t>D</a:t>
            </a:r>
            <a:r>
              <a:rPr lang="en-GB" altLang="en-US" sz="2800" i="1" baseline="-25000">
                <a:solidFill>
                  <a:srgbClr val="003399"/>
                </a:solidFill>
              </a:rPr>
              <a:t>g</a:t>
            </a:r>
            <a:r>
              <a:rPr lang="en-GB" altLang="en-US" sz="2800" i="1">
                <a:solidFill>
                  <a:srgbClr val="003399"/>
                </a:solidFill>
              </a:rPr>
              <a:t> &gt; </a:t>
            </a:r>
            <a:r>
              <a:rPr lang="en-GB" altLang="en-US" sz="2800" i="1" noProof="1">
                <a:solidFill>
                  <a:srgbClr val="003399"/>
                </a:solidFill>
              </a:rPr>
              <a:t>S</a:t>
            </a:r>
            <a:r>
              <a:rPr lang="en-GB" altLang="en-US" sz="2800" i="1" baseline="-25000" noProof="1">
                <a:solidFill>
                  <a:srgbClr val="003399"/>
                </a:solidFill>
              </a:rPr>
              <a:t>g</a:t>
            </a:r>
            <a:r>
              <a:rPr lang="en-GB" altLang="en-US" sz="2800">
                <a:solidFill>
                  <a:srgbClr val="003399"/>
                </a:solidFill>
              </a:rPr>
              <a:t>)</a:t>
            </a:r>
          </a:p>
        </p:txBody>
      </p:sp>
      <p:sp>
        <p:nvSpPr>
          <p:cNvPr id="14345" name="Line 9"/>
          <p:cNvSpPr>
            <a:spLocks noChangeShapeType="1"/>
          </p:cNvSpPr>
          <p:nvPr/>
        </p:nvSpPr>
        <p:spPr bwMode="auto">
          <a:xfrm>
            <a:off x="3832225" y="2741613"/>
            <a:ext cx="609600" cy="0"/>
          </a:xfrm>
          <a:prstGeom prst="line">
            <a:avLst/>
          </a:prstGeom>
          <a:noFill/>
          <a:ln w="381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4346" name="Rectangle 10"/>
          <p:cNvSpPr>
            <a:spLocks noChangeArrowheads="1"/>
          </p:cNvSpPr>
          <p:nvPr/>
        </p:nvSpPr>
        <p:spPr bwMode="auto">
          <a:xfrm>
            <a:off x="4578350" y="2444750"/>
            <a:ext cx="6667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i="1">
                <a:solidFill>
                  <a:srgbClr val="006600"/>
                </a:solidFill>
              </a:rPr>
              <a:t>P</a:t>
            </a:r>
            <a:r>
              <a:rPr lang="en-GB" altLang="en-US" sz="2800" i="1" baseline="-25000">
                <a:solidFill>
                  <a:srgbClr val="006600"/>
                </a:solidFill>
              </a:rPr>
              <a:t>g</a:t>
            </a:r>
            <a:r>
              <a:rPr lang="en-GB" altLang="en-US" sz="2800" i="1">
                <a:solidFill>
                  <a:srgbClr val="006600"/>
                </a:solidFill>
              </a:rPr>
              <a:t> </a:t>
            </a:r>
          </a:p>
        </p:txBody>
      </p:sp>
      <p:sp>
        <p:nvSpPr>
          <p:cNvPr id="14347" name="Rectangle 11"/>
          <p:cNvSpPr>
            <a:spLocks noChangeArrowheads="1"/>
          </p:cNvSpPr>
          <p:nvPr/>
        </p:nvSpPr>
        <p:spPr bwMode="auto">
          <a:xfrm>
            <a:off x="4943475" y="2460625"/>
            <a:ext cx="3984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6600"/>
                </a:solidFill>
                <a:latin typeface="Symbol" pitchFamily="18" charset="2"/>
              </a:rPr>
              <a:t>­</a:t>
            </a:r>
          </a:p>
        </p:txBody>
      </p:sp>
      <p:sp>
        <p:nvSpPr>
          <p:cNvPr id="14348" name="Line 12"/>
          <p:cNvSpPr>
            <a:spLocks noChangeShapeType="1"/>
          </p:cNvSpPr>
          <p:nvPr/>
        </p:nvSpPr>
        <p:spPr bwMode="auto">
          <a:xfrm flipV="1">
            <a:off x="5432425" y="2436813"/>
            <a:ext cx="533400" cy="228600"/>
          </a:xfrm>
          <a:prstGeom prst="line">
            <a:avLst/>
          </a:prstGeom>
          <a:noFill/>
          <a:ln w="381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4349" name="Line 13"/>
          <p:cNvSpPr>
            <a:spLocks noChangeShapeType="1"/>
          </p:cNvSpPr>
          <p:nvPr/>
        </p:nvSpPr>
        <p:spPr bwMode="auto">
          <a:xfrm>
            <a:off x="5432425" y="2817813"/>
            <a:ext cx="533400" cy="304800"/>
          </a:xfrm>
          <a:prstGeom prst="line">
            <a:avLst/>
          </a:prstGeom>
          <a:noFill/>
          <a:ln w="381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4350" name="Rectangle 14"/>
          <p:cNvSpPr>
            <a:spLocks noChangeArrowheads="1"/>
          </p:cNvSpPr>
          <p:nvPr/>
        </p:nvSpPr>
        <p:spPr bwMode="auto">
          <a:xfrm>
            <a:off x="6026150" y="2063750"/>
            <a:ext cx="6667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i="1">
                <a:solidFill>
                  <a:srgbClr val="003399"/>
                </a:solidFill>
              </a:rPr>
              <a:t>S</a:t>
            </a:r>
            <a:r>
              <a:rPr lang="en-GB" altLang="en-US" sz="2800" i="1" baseline="-25000">
                <a:solidFill>
                  <a:srgbClr val="003399"/>
                </a:solidFill>
              </a:rPr>
              <a:t>g</a:t>
            </a:r>
            <a:r>
              <a:rPr lang="en-GB" altLang="en-US" sz="2800" i="1">
                <a:solidFill>
                  <a:srgbClr val="003399"/>
                </a:solidFill>
              </a:rPr>
              <a:t> </a:t>
            </a:r>
          </a:p>
        </p:txBody>
      </p:sp>
      <p:sp>
        <p:nvSpPr>
          <p:cNvPr id="14351" name="Rectangle 15"/>
          <p:cNvSpPr>
            <a:spLocks noChangeArrowheads="1"/>
          </p:cNvSpPr>
          <p:nvPr/>
        </p:nvSpPr>
        <p:spPr bwMode="auto">
          <a:xfrm>
            <a:off x="6391275" y="2079625"/>
            <a:ext cx="3984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latin typeface="Symbol" pitchFamily="18" charset="2"/>
              </a:rPr>
              <a:t>­</a:t>
            </a:r>
          </a:p>
        </p:txBody>
      </p:sp>
      <p:sp>
        <p:nvSpPr>
          <p:cNvPr id="14352" name="Rectangle 16"/>
          <p:cNvSpPr>
            <a:spLocks noChangeArrowheads="1"/>
          </p:cNvSpPr>
          <p:nvPr/>
        </p:nvSpPr>
        <p:spPr bwMode="auto">
          <a:xfrm>
            <a:off x="6026150" y="2901950"/>
            <a:ext cx="5889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i="1">
                <a:solidFill>
                  <a:srgbClr val="003399"/>
                </a:solidFill>
              </a:rPr>
              <a:t>D</a:t>
            </a:r>
            <a:r>
              <a:rPr lang="en-GB" altLang="en-US" sz="2800" i="1" baseline="-25000">
                <a:solidFill>
                  <a:srgbClr val="003399"/>
                </a:solidFill>
              </a:rPr>
              <a:t>g</a:t>
            </a:r>
          </a:p>
        </p:txBody>
      </p:sp>
      <p:sp>
        <p:nvSpPr>
          <p:cNvPr id="14353" name="Rectangle 17"/>
          <p:cNvSpPr>
            <a:spLocks noChangeArrowheads="1"/>
          </p:cNvSpPr>
          <p:nvPr/>
        </p:nvSpPr>
        <p:spPr bwMode="auto">
          <a:xfrm>
            <a:off x="6410325" y="2936875"/>
            <a:ext cx="3984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latin typeface="Symbol" pitchFamily="18" charset="2"/>
              </a:rPr>
              <a:t>¯</a:t>
            </a:r>
          </a:p>
        </p:txBody>
      </p:sp>
      <p:sp>
        <p:nvSpPr>
          <p:cNvPr id="14354" name="Rectangle 18"/>
          <p:cNvSpPr>
            <a:spLocks noChangeArrowheads="1"/>
          </p:cNvSpPr>
          <p:nvPr/>
        </p:nvSpPr>
        <p:spPr bwMode="auto">
          <a:xfrm>
            <a:off x="6850063" y="2452688"/>
            <a:ext cx="2293937"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rPr>
              <a:t>until </a:t>
            </a:r>
            <a:r>
              <a:rPr lang="en-GB" altLang="en-US" sz="2800" i="1">
                <a:solidFill>
                  <a:srgbClr val="003399"/>
                </a:solidFill>
              </a:rPr>
              <a:t>D</a:t>
            </a:r>
            <a:r>
              <a:rPr lang="en-GB" altLang="en-US" sz="2800" i="1" baseline="-25000">
                <a:solidFill>
                  <a:srgbClr val="003399"/>
                </a:solidFill>
              </a:rPr>
              <a:t>g </a:t>
            </a:r>
            <a:r>
              <a:rPr lang="en-GB" altLang="en-US" sz="2800" i="1">
                <a:solidFill>
                  <a:srgbClr val="003399"/>
                </a:solidFill>
              </a:rPr>
              <a:t> = S</a:t>
            </a:r>
            <a:r>
              <a:rPr lang="en-GB" altLang="en-US" sz="2800" i="1" baseline="-25000">
                <a:solidFill>
                  <a:srgbClr val="003399"/>
                </a:solidFill>
              </a:rPr>
              <a:t>g</a:t>
            </a:r>
          </a:p>
        </p:txBody>
      </p:sp>
      <p:sp>
        <p:nvSpPr>
          <p:cNvPr id="14355" name="Rectangle 19"/>
          <p:cNvSpPr>
            <a:spLocks noChangeArrowheads="1"/>
          </p:cNvSpPr>
          <p:nvPr/>
        </p:nvSpPr>
        <p:spPr bwMode="auto">
          <a:xfrm>
            <a:off x="77788" y="4067175"/>
            <a:ext cx="2540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800080"/>
                </a:solidFill>
              </a:rPr>
              <a:t>Factor market</a:t>
            </a:r>
          </a:p>
        </p:txBody>
      </p:sp>
      <p:grpSp>
        <p:nvGrpSpPr>
          <p:cNvPr id="14356" name="Group 20"/>
          <p:cNvGrpSpPr>
            <a:grpSpLocks/>
          </p:cNvGrpSpPr>
          <p:nvPr/>
        </p:nvGrpSpPr>
        <p:grpSpPr bwMode="auto">
          <a:xfrm>
            <a:off x="87313" y="4806950"/>
            <a:ext cx="763587" cy="534988"/>
            <a:chOff x="55" y="3028"/>
            <a:chExt cx="481" cy="337"/>
          </a:xfrm>
        </p:grpSpPr>
        <p:sp>
          <p:nvSpPr>
            <p:cNvPr id="14386" name="Rectangle 21"/>
            <p:cNvSpPr>
              <a:spLocks noChangeArrowheads="1"/>
            </p:cNvSpPr>
            <p:nvPr/>
          </p:nvSpPr>
          <p:spPr bwMode="auto">
            <a:xfrm>
              <a:off x="55" y="3028"/>
              <a:ext cx="420"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i="1">
                  <a:solidFill>
                    <a:srgbClr val="003399"/>
                  </a:solidFill>
                </a:rPr>
                <a:t>S</a:t>
              </a:r>
              <a:r>
                <a:rPr lang="en-GB" altLang="en-US" sz="2800" i="1" baseline="-25000">
                  <a:solidFill>
                    <a:srgbClr val="003399"/>
                  </a:solidFill>
                </a:rPr>
                <a:t>g</a:t>
              </a:r>
              <a:r>
                <a:rPr lang="en-GB" altLang="en-US" sz="2800" i="1">
                  <a:solidFill>
                    <a:srgbClr val="003399"/>
                  </a:solidFill>
                </a:rPr>
                <a:t> </a:t>
              </a:r>
            </a:p>
          </p:txBody>
        </p:sp>
        <p:sp>
          <p:nvSpPr>
            <p:cNvPr id="14387" name="Rectangle 22"/>
            <p:cNvSpPr>
              <a:spLocks noChangeArrowheads="1"/>
            </p:cNvSpPr>
            <p:nvPr/>
          </p:nvSpPr>
          <p:spPr bwMode="auto">
            <a:xfrm>
              <a:off x="285" y="3038"/>
              <a:ext cx="251"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latin typeface="Symbol" pitchFamily="18" charset="2"/>
                </a:rPr>
                <a:t>­</a:t>
              </a:r>
            </a:p>
          </p:txBody>
        </p:sp>
      </p:grpSp>
      <p:grpSp>
        <p:nvGrpSpPr>
          <p:cNvPr id="14357" name="Group 23"/>
          <p:cNvGrpSpPr>
            <a:grpSpLocks/>
          </p:cNvGrpSpPr>
          <p:nvPr/>
        </p:nvGrpSpPr>
        <p:grpSpPr bwMode="auto">
          <a:xfrm>
            <a:off x="5827713" y="4425950"/>
            <a:ext cx="1357312" cy="601663"/>
            <a:chOff x="3671" y="2788"/>
            <a:chExt cx="855" cy="379"/>
          </a:xfrm>
        </p:grpSpPr>
        <p:sp>
          <p:nvSpPr>
            <p:cNvPr id="14383" name="Line 24"/>
            <p:cNvSpPr>
              <a:spLocks noChangeShapeType="1"/>
            </p:cNvSpPr>
            <p:nvPr/>
          </p:nvSpPr>
          <p:spPr bwMode="auto">
            <a:xfrm flipV="1">
              <a:off x="3671" y="3023"/>
              <a:ext cx="336" cy="144"/>
            </a:xfrm>
            <a:prstGeom prst="line">
              <a:avLst/>
            </a:prstGeom>
            <a:noFill/>
            <a:ln w="381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4384" name="Rectangle 25"/>
            <p:cNvSpPr>
              <a:spLocks noChangeArrowheads="1"/>
            </p:cNvSpPr>
            <p:nvPr/>
          </p:nvSpPr>
          <p:spPr bwMode="auto">
            <a:xfrm>
              <a:off x="4045" y="2788"/>
              <a:ext cx="378"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i="1">
                  <a:solidFill>
                    <a:srgbClr val="003399"/>
                  </a:solidFill>
                </a:rPr>
                <a:t>S</a:t>
              </a:r>
              <a:r>
                <a:rPr lang="en-GB" altLang="en-US" sz="2800" i="1" baseline="-25000">
                  <a:solidFill>
                    <a:srgbClr val="003399"/>
                  </a:solidFill>
                </a:rPr>
                <a:t>f</a:t>
              </a:r>
              <a:r>
                <a:rPr lang="en-GB" altLang="en-US" sz="2800" i="1">
                  <a:solidFill>
                    <a:srgbClr val="003399"/>
                  </a:solidFill>
                </a:rPr>
                <a:t> </a:t>
              </a:r>
            </a:p>
          </p:txBody>
        </p:sp>
        <p:sp>
          <p:nvSpPr>
            <p:cNvPr id="14385" name="Rectangle 26"/>
            <p:cNvSpPr>
              <a:spLocks noChangeArrowheads="1"/>
            </p:cNvSpPr>
            <p:nvPr/>
          </p:nvSpPr>
          <p:spPr bwMode="auto">
            <a:xfrm>
              <a:off x="4275" y="2798"/>
              <a:ext cx="251"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latin typeface="Symbol" pitchFamily="18" charset="2"/>
                </a:rPr>
                <a:t>­</a:t>
              </a:r>
            </a:p>
          </p:txBody>
        </p:sp>
      </p:grpSp>
      <p:grpSp>
        <p:nvGrpSpPr>
          <p:cNvPr id="14358" name="Group 27"/>
          <p:cNvGrpSpPr>
            <a:grpSpLocks/>
          </p:cNvGrpSpPr>
          <p:nvPr/>
        </p:nvGrpSpPr>
        <p:grpSpPr bwMode="auto">
          <a:xfrm>
            <a:off x="5827713" y="5180013"/>
            <a:ext cx="1376362" cy="638175"/>
            <a:chOff x="3671" y="3263"/>
            <a:chExt cx="867" cy="402"/>
          </a:xfrm>
        </p:grpSpPr>
        <p:sp>
          <p:nvSpPr>
            <p:cNvPr id="14380" name="Line 28"/>
            <p:cNvSpPr>
              <a:spLocks noChangeShapeType="1"/>
            </p:cNvSpPr>
            <p:nvPr/>
          </p:nvSpPr>
          <p:spPr bwMode="auto">
            <a:xfrm>
              <a:off x="3671" y="3263"/>
              <a:ext cx="336" cy="192"/>
            </a:xfrm>
            <a:prstGeom prst="line">
              <a:avLst/>
            </a:prstGeom>
            <a:noFill/>
            <a:ln w="381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4381" name="Rectangle 29"/>
            <p:cNvSpPr>
              <a:spLocks noChangeArrowheads="1"/>
            </p:cNvSpPr>
            <p:nvPr/>
          </p:nvSpPr>
          <p:spPr bwMode="auto">
            <a:xfrm>
              <a:off x="4045" y="3316"/>
              <a:ext cx="329"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i="1">
                  <a:solidFill>
                    <a:srgbClr val="003399"/>
                  </a:solidFill>
                </a:rPr>
                <a:t>D</a:t>
              </a:r>
              <a:r>
                <a:rPr lang="en-GB" altLang="en-US" sz="2800" i="1" baseline="-25000">
                  <a:solidFill>
                    <a:srgbClr val="003399"/>
                  </a:solidFill>
                </a:rPr>
                <a:t>f</a:t>
              </a:r>
            </a:p>
          </p:txBody>
        </p:sp>
        <p:sp>
          <p:nvSpPr>
            <p:cNvPr id="14382" name="Rectangle 30"/>
            <p:cNvSpPr>
              <a:spLocks noChangeArrowheads="1"/>
            </p:cNvSpPr>
            <p:nvPr/>
          </p:nvSpPr>
          <p:spPr bwMode="auto">
            <a:xfrm>
              <a:off x="4287" y="3338"/>
              <a:ext cx="251"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latin typeface="Symbol" pitchFamily="18" charset="2"/>
                </a:rPr>
                <a:t>¯</a:t>
              </a:r>
            </a:p>
          </p:txBody>
        </p:sp>
      </p:grpSp>
      <p:sp>
        <p:nvSpPr>
          <p:cNvPr id="14359" name="Rectangle 31"/>
          <p:cNvSpPr>
            <a:spLocks noChangeArrowheads="1"/>
          </p:cNvSpPr>
          <p:nvPr/>
        </p:nvSpPr>
        <p:spPr bwMode="auto">
          <a:xfrm>
            <a:off x="6983413" y="4876800"/>
            <a:ext cx="216058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rPr>
              <a:t>until </a:t>
            </a:r>
            <a:r>
              <a:rPr lang="en-GB" altLang="en-US" sz="2800" i="1">
                <a:solidFill>
                  <a:srgbClr val="003399"/>
                </a:solidFill>
              </a:rPr>
              <a:t>D</a:t>
            </a:r>
            <a:r>
              <a:rPr lang="en-GB" altLang="en-US" sz="2800" i="1" baseline="-25000">
                <a:solidFill>
                  <a:srgbClr val="003399"/>
                </a:solidFill>
              </a:rPr>
              <a:t>f </a:t>
            </a:r>
            <a:r>
              <a:rPr lang="en-GB" altLang="en-US" sz="2800" i="1">
                <a:solidFill>
                  <a:srgbClr val="003399"/>
                </a:solidFill>
              </a:rPr>
              <a:t> = S</a:t>
            </a:r>
            <a:r>
              <a:rPr lang="en-GB" altLang="en-US" sz="2800" i="1" baseline="-25000">
                <a:solidFill>
                  <a:srgbClr val="003399"/>
                </a:solidFill>
              </a:rPr>
              <a:t>f</a:t>
            </a:r>
          </a:p>
        </p:txBody>
      </p:sp>
      <p:grpSp>
        <p:nvGrpSpPr>
          <p:cNvPr id="14360" name="Group 32"/>
          <p:cNvGrpSpPr>
            <a:grpSpLocks/>
          </p:cNvGrpSpPr>
          <p:nvPr/>
        </p:nvGrpSpPr>
        <p:grpSpPr bwMode="auto">
          <a:xfrm>
            <a:off x="844550" y="4806950"/>
            <a:ext cx="1235075" cy="534988"/>
            <a:chOff x="532" y="3028"/>
            <a:chExt cx="778" cy="337"/>
          </a:xfrm>
        </p:grpSpPr>
        <p:sp>
          <p:nvSpPr>
            <p:cNvPr id="14377" name="Rectangle 33"/>
            <p:cNvSpPr>
              <a:spLocks noChangeArrowheads="1"/>
            </p:cNvSpPr>
            <p:nvPr/>
          </p:nvSpPr>
          <p:spPr bwMode="auto">
            <a:xfrm>
              <a:off x="1059" y="3038"/>
              <a:ext cx="251"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latin typeface="Symbol" pitchFamily="18" charset="2"/>
                </a:rPr>
                <a:t>­</a:t>
              </a:r>
            </a:p>
          </p:txBody>
        </p:sp>
        <p:sp>
          <p:nvSpPr>
            <p:cNvPr id="14378" name="Rectangle 34"/>
            <p:cNvSpPr>
              <a:spLocks noChangeArrowheads="1"/>
            </p:cNvSpPr>
            <p:nvPr/>
          </p:nvSpPr>
          <p:spPr bwMode="auto">
            <a:xfrm>
              <a:off x="829" y="3028"/>
              <a:ext cx="329"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i="1">
                  <a:solidFill>
                    <a:srgbClr val="003399"/>
                  </a:solidFill>
                </a:rPr>
                <a:t>D</a:t>
              </a:r>
              <a:r>
                <a:rPr lang="en-GB" altLang="en-US" sz="2800" i="1" baseline="-25000">
                  <a:solidFill>
                    <a:srgbClr val="003399"/>
                  </a:solidFill>
                </a:rPr>
                <a:t>f</a:t>
              </a:r>
            </a:p>
          </p:txBody>
        </p:sp>
        <p:sp>
          <p:nvSpPr>
            <p:cNvPr id="14379" name="Line 35"/>
            <p:cNvSpPr>
              <a:spLocks noChangeShapeType="1"/>
            </p:cNvSpPr>
            <p:nvPr/>
          </p:nvSpPr>
          <p:spPr bwMode="auto">
            <a:xfrm>
              <a:off x="532" y="3201"/>
              <a:ext cx="288" cy="0"/>
            </a:xfrm>
            <a:prstGeom prst="line">
              <a:avLst/>
            </a:prstGeom>
            <a:noFill/>
            <a:ln w="381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pSp>
      <p:grpSp>
        <p:nvGrpSpPr>
          <p:cNvPr id="14361" name="Group 36"/>
          <p:cNvGrpSpPr>
            <a:grpSpLocks/>
          </p:cNvGrpSpPr>
          <p:nvPr/>
        </p:nvGrpSpPr>
        <p:grpSpPr bwMode="auto">
          <a:xfrm>
            <a:off x="2063750" y="4806950"/>
            <a:ext cx="2236788" cy="946150"/>
            <a:chOff x="1300" y="3028"/>
            <a:chExt cx="1409" cy="596"/>
          </a:xfrm>
        </p:grpSpPr>
        <p:sp>
          <p:nvSpPr>
            <p:cNvPr id="14375" name="Rectangle 37"/>
            <p:cNvSpPr>
              <a:spLocks noChangeArrowheads="1"/>
            </p:cNvSpPr>
            <p:nvPr/>
          </p:nvSpPr>
          <p:spPr bwMode="auto">
            <a:xfrm>
              <a:off x="1645" y="3028"/>
              <a:ext cx="1064" cy="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3399"/>
                  </a:solidFill>
                </a:rPr>
                <a:t>shortage</a:t>
              </a:r>
            </a:p>
            <a:p>
              <a:pPr eaLnBrk="0" fontAlgn="base" hangingPunct="0">
                <a:lnSpc>
                  <a:spcPct val="100000"/>
                </a:lnSpc>
                <a:spcBef>
                  <a:spcPct val="0"/>
                </a:spcBef>
                <a:spcAft>
                  <a:spcPct val="0"/>
                </a:spcAft>
                <a:buClrTx/>
                <a:buSzTx/>
                <a:buFontTx/>
                <a:buNone/>
              </a:pPr>
              <a:r>
                <a:rPr lang="en-GB" altLang="en-US" sz="2800">
                  <a:solidFill>
                    <a:srgbClr val="003399"/>
                  </a:solidFill>
                </a:rPr>
                <a:t>(</a:t>
              </a:r>
              <a:r>
                <a:rPr lang="en-GB" altLang="en-US" sz="2800" i="1">
                  <a:solidFill>
                    <a:srgbClr val="003399"/>
                  </a:solidFill>
                </a:rPr>
                <a:t>D</a:t>
              </a:r>
              <a:r>
                <a:rPr lang="en-GB" altLang="en-US" sz="2800" i="1" baseline="-25000">
                  <a:solidFill>
                    <a:srgbClr val="003399"/>
                  </a:solidFill>
                </a:rPr>
                <a:t>f</a:t>
              </a:r>
              <a:r>
                <a:rPr lang="en-GB" altLang="en-US" sz="2800" i="1">
                  <a:solidFill>
                    <a:srgbClr val="003399"/>
                  </a:solidFill>
                </a:rPr>
                <a:t> &gt; S</a:t>
              </a:r>
              <a:r>
                <a:rPr lang="en-GB" altLang="en-US" sz="2800" i="1" baseline="-25000">
                  <a:solidFill>
                    <a:srgbClr val="003399"/>
                  </a:solidFill>
                </a:rPr>
                <a:t>f</a:t>
              </a:r>
              <a:r>
                <a:rPr lang="en-GB" altLang="en-US" sz="2800">
                  <a:solidFill>
                    <a:srgbClr val="003399"/>
                  </a:solidFill>
                </a:rPr>
                <a:t>)</a:t>
              </a:r>
            </a:p>
          </p:txBody>
        </p:sp>
        <p:sp>
          <p:nvSpPr>
            <p:cNvPr id="14376" name="Line 38"/>
            <p:cNvSpPr>
              <a:spLocks noChangeShapeType="1"/>
            </p:cNvSpPr>
            <p:nvPr/>
          </p:nvSpPr>
          <p:spPr bwMode="auto">
            <a:xfrm>
              <a:off x="1300" y="3201"/>
              <a:ext cx="288" cy="0"/>
            </a:xfrm>
            <a:prstGeom prst="line">
              <a:avLst/>
            </a:prstGeom>
            <a:noFill/>
            <a:ln w="381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pSp>
      <p:grpSp>
        <p:nvGrpSpPr>
          <p:cNvPr id="14362" name="Group 39"/>
          <p:cNvGrpSpPr>
            <a:grpSpLocks/>
          </p:cNvGrpSpPr>
          <p:nvPr/>
        </p:nvGrpSpPr>
        <p:grpSpPr bwMode="auto">
          <a:xfrm>
            <a:off x="4227513" y="4724400"/>
            <a:ext cx="1500187" cy="685800"/>
            <a:chOff x="2663" y="2976"/>
            <a:chExt cx="945" cy="432"/>
          </a:xfrm>
        </p:grpSpPr>
        <p:sp>
          <p:nvSpPr>
            <p:cNvPr id="14371" name="Rectangle 40"/>
            <p:cNvSpPr>
              <a:spLocks noChangeArrowheads="1"/>
            </p:cNvSpPr>
            <p:nvPr/>
          </p:nvSpPr>
          <p:spPr bwMode="auto">
            <a:xfrm>
              <a:off x="3124" y="2976"/>
              <a:ext cx="480" cy="432"/>
            </a:xfrm>
            <a:prstGeom prst="rect">
              <a:avLst/>
            </a:prstGeom>
            <a:solidFill>
              <a:srgbClr val="FFF6ED"/>
            </a:solidFill>
            <a:ln w="12700">
              <a:solidFill>
                <a:schemeClr val="accent2"/>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4372" name="Line 41"/>
            <p:cNvSpPr>
              <a:spLocks noChangeShapeType="1"/>
            </p:cNvSpPr>
            <p:nvPr/>
          </p:nvSpPr>
          <p:spPr bwMode="auto">
            <a:xfrm>
              <a:off x="2663" y="3215"/>
              <a:ext cx="384" cy="0"/>
            </a:xfrm>
            <a:prstGeom prst="line">
              <a:avLst/>
            </a:prstGeom>
            <a:noFill/>
            <a:ln w="381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14373" name="Rectangle 42"/>
            <p:cNvSpPr>
              <a:spLocks noChangeArrowheads="1"/>
            </p:cNvSpPr>
            <p:nvPr/>
          </p:nvSpPr>
          <p:spPr bwMode="auto">
            <a:xfrm>
              <a:off x="3133" y="3028"/>
              <a:ext cx="378" cy="327"/>
            </a:xfrm>
            <a:prstGeom prst="rect">
              <a:avLst/>
            </a:prstGeom>
            <a:solidFill>
              <a:srgbClr val="FFF6E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i="1">
                  <a:solidFill>
                    <a:srgbClr val="006600"/>
                  </a:solidFill>
                </a:rPr>
                <a:t>P</a:t>
              </a:r>
              <a:r>
                <a:rPr lang="en-GB" altLang="en-US" sz="2800" i="1" baseline="-25000">
                  <a:solidFill>
                    <a:srgbClr val="006600"/>
                  </a:solidFill>
                </a:rPr>
                <a:t>f</a:t>
              </a:r>
              <a:r>
                <a:rPr lang="en-GB" altLang="en-US" sz="2800" i="1">
                  <a:solidFill>
                    <a:srgbClr val="006600"/>
                  </a:solidFill>
                </a:rPr>
                <a:t> </a:t>
              </a:r>
            </a:p>
          </p:txBody>
        </p:sp>
        <p:sp>
          <p:nvSpPr>
            <p:cNvPr id="14374" name="Rectangle 43"/>
            <p:cNvSpPr>
              <a:spLocks noChangeArrowheads="1"/>
            </p:cNvSpPr>
            <p:nvPr/>
          </p:nvSpPr>
          <p:spPr bwMode="auto">
            <a:xfrm>
              <a:off x="3357" y="3038"/>
              <a:ext cx="251"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800">
                  <a:solidFill>
                    <a:srgbClr val="006600"/>
                  </a:solidFill>
                  <a:latin typeface="Symbol" pitchFamily="18" charset="2"/>
                </a:rPr>
                <a:t>­</a:t>
              </a:r>
            </a:p>
          </p:txBody>
        </p:sp>
      </p:grpSp>
      <p:sp>
        <p:nvSpPr>
          <p:cNvPr id="14363" name="Rectangle 45"/>
          <p:cNvSpPr>
            <a:spLocks noChangeArrowheads="1"/>
          </p:cNvSpPr>
          <p:nvPr/>
        </p:nvSpPr>
        <p:spPr bwMode="auto">
          <a:xfrm>
            <a:off x="0" y="123825"/>
            <a:ext cx="9144000" cy="1066800"/>
          </a:xfrm>
          <a:prstGeom prst="rect">
            <a:avLst/>
          </a:prstGeom>
          <a:noFill/>
          <a:ln>
            <a:noFill/>
          </a:ln>
          <a:effectLst>
            <a:outerShdw dist="17961" dir="2700000" algn="ctr" rotWithShape="0">
              <a:srgbClr val="000000"/>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3200">
                <a:solidFill>
                  <a:srgbClr val="006600"/>
                </a:solidFill>
              </a:rPr>
              <a:t>The price mechanism:</a:t>
            </a:r>
          </a:p>
          <a:p>
            <a:pPr algn="ctr" eaLnBrk="0" fontAlgn="base" hangingPunct="0">
              <a:lnSpc>
                <a:spcPct val="100000"/>
              </a:lnSpc>
              <a:spcBef>
                <a:spcPct val="0"/>
              </a:spcBef>
              <a:spcAft>
                <a:spcPct val="0"/>
              </a:spcAft>
              <a:buClrTx/>
              <a:buSzTx/>
              <a:buFontTx/>
              <a:buNone/>
            </a:pPr>
            <a:r>
              <a:rPr lang="en-GB" altLang="en-US" sz="3200">
                <a:solidFill>
                  <a:srgbClr val="006600"/>
                </a:solidFill>
              </a:rPr>
              <a:t>the effect of a rise in demand</a:t>
            </a:r>
          </a:p>
        </p:txBody>
      </p:sp>
      <p:sp>
        <p:nvSpPr>
          <p:cNvPr id="45" name="Rectangle 17"/>
          <p:cNvSpPr>
            <a:spLocks noChangeArrowheads="1"/>
          </p:cNvSpPr>
          <p:nvPr/>
        </p:nvSpPr>
        <p:spPr bwMode="auto">
          <a:xfrm>
            <a:off x="6492081" y="2082807"/>
            <a:ext cx="458788" cy="523862"/>
          </a:xfrm>
          <a:prstGeom prst="rect">
            <a:avLst/>
          </a:prstGeom>
          <a:noFill/>
          <a:ln>
            <a:noFill/>
          </a:ln>
          <a:effectLst/>
          <a:scene3d>
            <a:camera prst="orthographicFront">
              <a:rot lat="10800000" lon="0" rev="0"/>
            </a:camera>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r>
              <a:rPr lang="en-GB" altLang="en-US" sz="2800" dirty="0" smtClean="0">
                <a:solidFill>
                  <a:srgbClr val="003399"/>
                </a:solidFill>
                <a:latin typeface="Symbol" pitchFamily="18" charset="2"/>
              </a:rPr>
              <a:t>¯</a:t>
            </a:r>
          </a:p>
        </p:txBody>
      </p:sp>
      <p:sp>
        <p:nvSpPr>
          <p:cNvPr id="46" name="Rectangle 17"/>
          <p:cNvSpPr>
            <a:spLocks noChangeArrowheads="1"/>
          </p:cNvSpPr>
          <p:nvPr/>
        </p:nvSpPr>
        <p:spPr bwMode="auto">
          <a:xfrm>
            <a:off x="1087755" y="2479682"/>
            <a:ext cx="458788" cy="523862"/>
          </a:xfrm>
          <a:prstGeom prst="rect">
            <a:avLst/>
          </a:prstGeom>
          <a:noFill/>
          <a:ln>
            <a:noFill/>
          </a:ln>
          <a:effectLst/>
          <a:scene3d>
            <a:camera prst="orthographicFront">
              <a:rot lat="10800000" lon="0" rev="0"/>
            </a:camera>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r>
              <a:rPr lang="en-GB" altLang="en-US" sz="2800" dirty="0" smtClean="0">
                <a:solidFill>
                  <a:srgbClr val="003399"/>
                </a:solidFill>
                <a:latin typeface="Symbol" pitchFamily="18" charset="2"/>
              </a:rPr>
              <a:t>¯</a:t>
            </a:r>
          </a:p>
        </p:txBody>
      </p:sp>
      <p:sp>
        <p:nvSpPr>
          <p:cNvPr id="47" name="Rectangle 17"/>
          <p:cNvSpPr>
            <a:spLocks noChangeArrowheads="1"/>
          </p:cNvSpPr>
          <p:nvPr/>
        </p:nvSpPr>
        <p:spPr bwMode="auto">
          <a:xfrm>
            <a:off x="524669" y="4931106"/>
            <a:ext cx="458788" cy="523862"/>
          </a:xfrm>
          <a:prstGeom prst="rect">
            <a:avLst/>
          </a:prstGeom>
          <a:noFill/>
          <a:ln>
            <a:noFill/>
          </a:ln>
          <a:effectLst/>
          <a:scene3d>
            <a:camera prst="orthographicFront">
              <a:rot lat="10800000" lon="0" rev="0"/>
            </a:camera>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r>
              <a:rPr lang="en-GB" altLang="en-US" sz="2800" dirty="0" smtClean="0">
                <a:solidFill>
                  <a:srgbClr val="003399"/>
                </a:solidFill>
                <a:latin typeface="Symbol" pitchFamily="18" charset="2"/>
              </a:rPr>
              <a:t>¯</a:t>
            </a:r>
          </a:p>
        </p:txBody>
      </p:sp>
      <p:sp>
        <p:nvSpPr>
          <p:cNvPr id="48" name="Rectangle 17"/>
          <p:cNvSpPr>
            <a:spLocks noChangeArrowheads="1"/>
          </p:cNvSpPr>
          <p:nvPr/>
        </p:nvSpPr>
        <p:spPr bwMode="auto">
          <a:xfrm>
            <a:off x="1833562" y="4856487"/>
            <a:ext cx="458788" cy="523862"/>
          </a:xfrm>
          <a:prstGeom prst="rect">
            <a:avLst/>
          </a:prstGeom>
          <a:noFill/>
          <a:ln>
            <a:noFill/>
          </a:ln>
          <a:effectLst/>
          <a:scene3d>
            <a:camera prst="orthographicFront">
              <a:rot lat="10800000" lon="0" rev="0"/>
            </a:camera>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r>
              <a:rPr lang="en-GB" altLang="en-US" sz="2800" dirty="0" smtClean="0">
                <a:solidFill>
                  <a:srgbClr val="003399"/>
                </a:solidFill>
                <a:latin typeface="Symbol" pitchFamily="18" charset="2"/>
              </a:rPr>
              <a:t>¯</a:t>
            </a:r>
          </a:p>
        </p:txBody>
      </p:sp>
      <p:sp>
        <p:nvSpPr>
          <p:cNvPr id="49" name="Rectangle 17"/>
          <p:cNvSpPr>
            <a:spLocks noChangeArrowheads="1"/>
          </p:cNvSpPr>
          <p:nvPr/>
        </p:nvSpPr>
        <p:spPr bwMode="auto">
          <a:xfrm>
            <a:off x="4959350" y="2436813"/>
            <a:ext cx="458788" cy="523862"/>
          </a:xfrm>
          <a:prstGeom prst="rect">
            <a:avLst/>
          </a:prstGeom>
          <a:noFill/>
          <a:ln>
            <a:noFill/>
          </a:ln>
          <a:effectLst/>
          <a:scene3d>
            <a:camera prst="orthographicFront">
              <a:rot lat="10800000" lon="0" rev="0"/>
            </a:camera>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r>
              <a:rPr lang="en-GB" altLang="en-US" sz="2800" dirty="0" smtClean="0">
                <a:solidFill>
                  <a:srgbClr val="003399"/>
                </a:solidFill>
                <a:latin typeface="Symbol" pitchFamily="18" charset="2"/>
              </a:rPr>
              <a:t>¯</a:t>
            </a:r>
          </a:p>
        </p:txBody>
      </p:sp>
      <p:sp>
        <p:nvSpPr>
          <p:cNvPr id="50" name="Rectangle 17"/>
          <p:cNvSpPr>
            <a:spLocks noChangeArrowheads="1"/>
          </p:cNvSpPr>
          <p:nvPr/>
        </p:nvSpPr>
        <p:spPr bwMode="auto">
          <a:xfrm>
            <a:off x="6873875" y="4389451"/>
            <a:ext cx="458788" cy="523862"/>
          </a:xfrm>
          <a:prstGeom prst="rect">
            <a:avLst/>
          </a:prstGeom>
          <a:noFill/>
          <a:ln>
            <a:noFill/>
          </a:ln>
          <a:effectLst/>
          <a:scene3d>
            <a:camera prst="orthographicFront">
              <a:rot lat="10800000" lon="0" rev="0"/>
            </a:camera>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r>
              <a:rPr lang="en-GB" altLang="en-US" sz="2800" dirty="0" smtClean="0">
                <a:solidFill>
                  <a:srgbClr val="003399"/>
                </a:solidFill>
                <a:latin typeface="Symbol" pitchFamily="18" charset="2"/>
              </a:rPr>
              <a:t>¯</a:t>
            </a:r>
          </a:p>
        </p:txBody>
      </p:sp>
      <p:sp>
        <p:nvSpPr>
          <p:cNvPr id="51" name="Rectangle 17"/>
          <p:cNvSpPr>
            <a:spLocks noChangeArrowheads="1"/>
          </p:cNvSpPr>
          <p:nvPr/>
        </p:nvSpPr>
        <p:spPr bwMode="auto">
          <a:xfrm>
            <a:off x="5404485" y="4856487"/>
            <a:ext cx="458788" cy="523862"/>
          </a:xfrm>
          <a:prstGeom prst="rect">
            <a:avLst/>
          </a:prstGeom>
          <a:noFill/>
          <a:ln>
            <a:noFill/>
          </a:ln>
          <a:effectLst/>
          <a:scene3d>
            <a:camera prst="orthographicFront">
              <a:rot lat="10800000" lon="0" rev="0"/>
            </a:camera>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defRPr sz="2400" b="1">
                <a:solidFill>
                  <a:schemeClr val="tx1"/>
                </a:solidFill>
                <a:latin typeface="Times New Roman" pitchFamily="18" charset="0"/>
              </a:defRPr>
            </a:lvl1pPr>
            <a:lvl2pPr marL="742950" indent="-285750" defTabSz="762000">
              <a:defRPr sz="2400" b="1">
                <a:solidFill>
                  <a:schemeClr val="tx1"/>
                </a:solidFill>
                <a:latin typeface="Times New Roman" pitchFamily="18" charset="0"/>
              </a:defRPr>
            </a:lvl2pPr>
            <a:lvl3pPr marL="1143000" indent="-228600" defTabSz="762000">
              <a:defRPr sz="2400" b="1">
                <a:solidFill>
                  <a:schemeClr val="tx1"/>
                </a:solidFill>
                <a:latin typeface="Times New Roman" pitchFamily="18" charset="0"/>
              </a:defRPr>
            </a:lvl3pPr>
            <a:lvl4pPr marL="1600200" indent="-228600" defTabSz="762000">
              <a:defRPr sz="2400" b="1">
                <a:solidFill>
                  <a:schemeClr val="tx1"/>
                </a:solidFill>
                <a:latin typeface="Times New Roman" pitchFamily="18" charset="0"/>
              </a:defRPr>
            </a:lvl4pPr>
            <a:lvl5pPr marL="2057400" indent="-228600" defTabSz="762000">
              <a:defRPr sz="2400" b="1">
                <a:solidFill>
                  <a:schemeClr val="tx1"/>
                </a:solidFill>
                <a:latin typeface="Times New Roman" pitchFamily="18" charset="0"/>
              </a:defRPr>
            </a:lvl5pPr>
            <a:lvl6pPr marL="2514600" indent="-228600" defTabSz="762000" eaLnBrk="0" fontAlgn="base" hangingPunct="0">
              <a:spcBef>
                <a:spcPct val="0"/>
              </a:spcBef>
              <a:spcAft>
                <a:spcPct val="0"/>
              </a:spcAft>
              <a:defRPr sz="2400" b="1">
                <a:solidFill>
                  <a:schemeClr val="tx1"/>
                </a:solidFill>
                <a:latin typeface="Times New Roman" pitchFamily="18" charset="0"/>
              </a:defRPr>
            </a:lvl6pPr>
            <a:lvl7pPr marL="2971800" indent="-228600" defTabSz="762000" eaLnBrk="0" fontAlgn="base" hangingPunct="0">
              <a:spcBef>
                <a:spcPct val="0"/>
              </a:spcBef>
              <a:spcAft>
                <a:spcPct val="0"/>
              </a:spcAft>
              <a:defRPr sz="2400" b="1">
                <a:solidFill>
                  <a:schemeClr val="tx1"/>
                </a:solidFill>
                <a:latin typeface="Times New Roman" pitchFamily="18" charset="0"/>
              </a:defRPr>
            </a:lvl7pPr>
            <a:lvl8pPr marL="3429000" indent="-228600" defTabSz="762000" eaLnBrk="0" fontAlgn="base" hangingPunct="0">
              <a:spcBef>
                <a:spcPct val="0"/>
              </a:spcBef>
              <a:spcAft>
                <a:spcPct val="0"/>
              </a:spcAft>
              <a:defRPr sz="2400" b="1">
                <a:solidFill>
                  <a:schemeClr val="tx1"/>
                </a:solidFill>
                <a:latin typeface="Times New Roman" pitchFamily="18" charset="0"/>
              </a:defRPr>
            </a:lvl8pPr>
            <a:lvl9pPr marL="3886200" indent="-228600" defTabSz="762000" eaLnBrk="0" fontAlgn="base" hangingPunct="0">
              <a:spcBef>
                <a:spcPct val="0"/>
              </a:spcBef>
              <a:spcAft>
                <a:spcPct val="0"/>
              </a:spcAft>
              <a:defRPr sz="2400" b="1">
                <a:solidFill>
                  <a:schemeClr val="tx1"/>
                </a:solidFill>
                <a:latin typeface="Times New Roman" pitchFamily="18" charset="0"/>
              </a:defRPr>
            </a:lvl9pPr>
          </a:lstStyle>
          <a:p>
            <a:pPr eaLnBrk="0" fontAlgn="base" hangingPunct="0">
              <a:spcBef>
                <a:spcPct val="0"/>
              </a:spcBef>
              <a:spcAft>
                <a:spcPct val="0"/>
              </a:spcAft>
              <a:defRPr/>
            </a:pPr>
            <a:r>
              <a:rPr lang="en-GB" altLang="en-US" sz="2800" dirty="0" smtClean="0">
                <a:solidFill>
                  <a:srgbClr val="003399"/>
                </a:solidFill>
                <a:latin typeface="Symbol" pitchFamily="18" charset="2"/>
              </a:rPr>
              <a:t>¯</a:t>
            </a:r>
          </a:p>
        </p:txBody>
      </p:sp>
    </p:spTree>
    <p:custDataLst>
      <p:tags r:id="rId1"/>
    </p:custDataLst>
    <p:extLst>
      <p:ext uri="{BB962C8B-B14F-4D97-AF65-F5344CB8AC3E}">
        <p14:creationId xmlns:p14="http://schemas.microsoft.com/office/powerpoint/2010/main" val="1098505751"/>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6387"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180676" name="Rectangle 4"/>
          <p:cNvSpPr>
            <a:spLocks noGrp="1" noChangeArrowheads="1"/>
          </p:cNvSpPr>
          <p:nvPr>
            <p:ph type="title"/>
          </p:nvPr>
        </p:nvSpPr>
        <p:spPr/>
        <p:txBody>
          <a:bodyPr/>
          <a:lstStyle/>
          <a:p>
            <a:pPr>
              <a:defRPr/>
            </a:pPr>
            <a:r>
              <a:rPr lang="en-GB" altLang="en-US" smtClean="0"/>
              <a:t>Demand</a:t>
            </a:r>
          </a:p>
        </p:txBody>
      </p:sp>
      <p:sp>
        <p:nvSpPr>
          <p:cNvPr id="1180677" name="Rectangle 5"/>
          <p:cNvSpPr>
            <a:spLocks noGrp="1" noChangeArrowheads="1"/>
          </p:cNvSpPr>
          <p:nvPr>
            <p:ph idx="1"/>
          </p:nvPr>
        </p:nvSpPr>
        <p:spPr/>
        <p:txBody>
          <a:bodyPr/>
          <a:lstStyle/>
          <a:p>
            <a:pPr>
              <a:lnSpc>
                <a:spcPct val="100000"/>
              </a:lnSpc>
              <a:defRPr/>
            </a:pPr>
            <a:r>
              <a:rPr lang="en-GB" altLang="en-US" dirty="0" smtClean="0"/>
              <a:t>Relationship between demand and price</a:t>
            </a:r>
          </a:p>
          <a:p>
            <a:pPr lvl="1">
              <a:lnSpc>
                <a:spcPct val="100000"/>
              </a:lnSpc>
              <a:defRPr/>
            </a:pPr>
            <a:r>
              <a:rPr lang="en-GB" altLang="en-US" dirty="0" smtClean="0"/>
              <a:t>the ‘law of demand’</a:t>
            </a:r>
          </a:p>
          <a:p>
            <a:pPr lvl="2">
              <a:lnSpc>
                <a:spcPct val="100000"/>
              </a:lnSpc>
              <a:defRPr/>
            </a:pPr>
            <a:r>
              <a:rPr lang="en-GB" altLang="en-US" dirty="0" smtClean="0"/>
              <a:t>the income effect</a:t>
            </a:r>
          </a:p>
          <a:p>
            <a:pPr lvl="2">
              <a:lnSpc>
                <a:spcPct val="100000"/>
              </a:lnSpc>
              <a:defRPr/>
            </a:pPr>
            <a:r>
              <a:rPr lang="en-GB" altLang="en-US" dirty="0" smtClean="0"/>
              <a:t>the substitution effect</a:t>
            </a:r>
          </a:p>
          <a:p>
            <a:pPr>
              <a:lnSpc>
                <a:spcPct val="100000"/>
              </a:lnSpc>
              <a:defRPr/>
            </a:pPr>
            <a:r>
              <a:rPr lang="en-GB" altLang="en-US" dirty="0" smtClean="0"/>
              <a:t>The demand curve</a:t>
            </a:r>
          </a:p>
          <a:p>
            <a:pPr lvl="1">
              <a:lnSpc>
                <a:spcPct val="100000"/>
              </a:lnSpc>
              <a:defRPr/>
            </a:pPr>
            <a:r>
              <a:rPr lang="en-GB" altLang="en-US" dirty="0" smtClean="0"/>
              <a:t>constructing the demand curve</a:t>
            </a:r>
          </a:p>
          <a:p>
            <a:pPr lvl="2">
              <a:lnSpc>
                <a:spcPct val="100000"/>
              </a:lnSpc>
              <a:defRPr/>
            </a:pPr>
            <a:r>
              <a:rPr lang="en-GB" altLang="en-US" dirty="0" smtClean="0"/>
              <a:t>individual and market demand curves</a:t>
            </a:r>
          </a:p>
          <a:p>
            <a:pPr lvl="2">
              <a:lnSpc>
                <a:spcPct val="100000"/>
              </a:lnSpc>
              <a:defRPr/>
            </a:pPr>
            <a:r>
              <a:rPr lang="en-GB" altLang="en-US" dirty="0" smtClean="0"/>
              <a:t>Assumptions</a:t>
            </a:r>
          </a:p>
          <a:p>
            <a:pPr lvl="1">
              <a:lnSpc>
                <a:spcPct val="100000"/>
              </a:lnSpc>
              <a:defRPr/>
            </a:pPr>
            <a:r>
              <a:rPr lang="en-GB" altLang="en-US" dirty="0"/>
              <a:t>use of demand curves</a:t>
            </a:r>
          </a:p>
          <a:p>
            <a:pPr lvl="2">
              <a:lnSpc>
                <a:spcPct val="100000"/>
              </a:lnSpc>
              <a:defRPr/>
            </a:pPr>
            <a:r>
              <a:rPr lang="en-GB" altLang="en-US" dirty="0"/>
              <a:t>curves based on real data</a:t>
            </a:r>
          </a:p>
          <a:p>
            <a:pPr lvl="2">
              <a:lnSpc>
                <a:spcPct val="100000"/>
              </a:lnSpc>
              <a:defRPr/>
            </a:pPr>
            <a:r>
              <a:rPr lang="en-GB" altLang="en-US" dirty="0"/>
              <a:t>sketches</a:t>
            </a:r>
          </a:p>
          <a:p>
            <a:pPr lvl="2">
              <a:lnSpc>
                <a:spcPct val="100000"/>
              </a:lnSpc>
              <a:defRPr/>
            </a:pPr>
            <a:endParaRPr lang="en-GB" altLang="en-US" dirty="0" smtClean="0"/>
          </a:p>
        </p:txBody>
      </p:sp>
    </p:spTree>
    <p:custDataLst>
      <p:tags r:id="rId1"/>
    </p:custDataLst>
    <p:extLst>
      <p:ext uri="{BB962C8B-B14F-4D97-AF65-F5344CB8AC3E}">
        <p14:creationId xmlns:p14="http://schemas.microsoft.com/office/powerpoint/2010/main" val="290186953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1180676"/>
                                        </p:tgtEl>
                                        <p:attrNameLst>
                                          <p:attrName>style.visibility</p:attrName>
                                        </p:attrNameLst>
                                      </p:cBhvr>
                                      <p:to>
                                        <p:strVal val="visible"/>
                                      </p:to>
                                    </p:set>
                                    <p:anim calcmode="lin" valueType="num">
                                      <p:cBhvr>
                                        <p:cTn id="7" dur="500" fill="hold"/>
                                        <p:tgtEl>
                                          <p:spTgt spid="1180676"/>
                                        </p:tgtEl>
                                        <p:attrNameLst>
                                          <p:attrName>ppt_w</p:attrName>
                                        </p:attrNameLst>
                                      </p:cBhvr>
                                      <p:tavLst>
                                        <p:tav tm="0">
                                          <p:val>
                                            <p:strVal val="2/3*#ppt_w"/>
                                          </p:val>
                                        </p:tav>
                                        <p:tav tm="100000">
                                          <p:val>
                                            <p:strVal val="#ppt_w"/>
                                          </p:val>
                                        </p:tav>
                                      </p:tavLst>
                                    </p:anim>
                                    <p:anim calcmode="lin" valueType="num">
                                      <p:cBhvr>
                                        <p:cTn id="8" dur="500" fill="hold"/>
                                        <p:tgtEl>
                                          <p:spTgt spid="1180676"/>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180677">
                                            <p:txEl>
                                              <p:pRg st="0" end="0"/>
                                            </p:txEl>
                                          </p:spTgt>
                                        </p:tgtEl>
                                        <p:attrNameLst>
                                          <p:attrName>style.visibility</p:attrName>
                                        </p:attrNameLst>
                                      </p:cBhvr>
                                      <p:to>
                                        <p:strVal val="visible"/>
                                      </p:to>
                                    </p:set>
                                    <p:anim calcmode="lin" valueType="num">
                                      <p:cBhvr additive="base">
                                        <p:cTn id="13" dur="500"/>
                                        <p:tgtEl>
                                          <p:spTgt spid="1180677">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180677">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1180677">
                                            <p:txEl>
                                              <p:pRg st="1" end="1"/>
                                            </p:txEl>
                                          </p:spTgt>
                                        </p:tgtEl>
                                        <p:attrNameLst>
                                          <p:attrName>style.visibility</p:attrName>
                                        </p:attrNameLst>
                                      </p:cBhvr>
                                      <p:to>
                                        <p:strVal val="visible"/>
                                      </p:to>
                                    </p:set>
                                    <p:anim calcmode="lin" valueType="num">
                                      <p:cBhvr additive="base">
                                        <p:cTn id="19" dur="500"/>
                                        <p:tgtEl>
                                          <p:spTgt spid="1180677">
                                            <p:txEl>
                                              <p:pRg st="1" end="1"/>
                                            </p:txEl>
                                          </p:spTgt>
                                        </p:tgtEl>
                                        <p:attrNameLst>
                                          <p:attrName>ppt_y</p:attrName>
                                        </p:attrNameLst>
                                      </p:cBhvr>
                                      <p:tavLst>
                                        <p:tav tm="0">
                                          <p:val>
                                            <p:strVal val="#ppt_y+#ppt_h*1.125000"/>
                                          </p:val>
                                        </p:tav>
                                        <p:tav tm="100000">
                                          <p:val>
                                            <p:strVal val="#ppt_y"/>
                                          </p:val>
                                        </p:tav>
                                      </p:tavLst>
                                    </p:anim>
                                    <p:animEffect transition="in" filter="wipe(up)">
                                      <p:cBhvr>
                                        <p:cTn id="20" dur="500"/>
                                        <p:tgtEl>
                                          <p:spTgt spid="1180677">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180677">
                                            <p:txEl>
                                              <p:pRg st="2" end="2"/>
                                            </p:txEl>
                                          </p:spTgt>
                                        </p:tgtEl>
                                        <p:attrNameLst>
                                          <p:attrName>style.visibility</p:attrName>
                                        </p:attrNameLst>
                                      </p:cBhvr>
                                      <p:to>
                                        <p:strVal val="visible"/>
                                      </p:to>
                                    </p:set>
                                    <p:anim calcmode="lin" valueType="num">
                                      <p:cBhvr additive="base">
                                        <p:cTn id="25" dur="500"/>
                                        <p:tgtEl>
                                          <p:spTgt spid="1180677">
                                            <p:txEl>
                                              <p:pRg st="2" end="2"/>
                                            </p:txEl>
                                          </p:spTgt>
                                        </p:tgtEl>
                                        <p:attrNameLst>
                                          <p:attrName>ppt_y</p:attrName>
                                        </p:attrNameLst>
                                      </p:cBhvr>
                                      <p:tavLst>
                                        <p:tav tm="0">
                                          <p:val>
                                            <p:strVal val="#ppt_y+#ppt_h*1.125000"/>
                                          </p:val>
                                        </p:tav>
                                        <p:tav tm="100000">
                                          <p:val>
                                            <p:strVal val="#ppt_y"/>
                                          </p:val>
                                        </p:tav>
                                      </p:tavLst>
                                    </p:anim>
                                    <p:animEffect transition="in" filter="wipe(up)">
                                      <p:cBhvr>
                                        <p:cTn id="26" dur="500"/>
                                        <p:tgtEl>
                                          <p:spTgt spid="1180677">
                                            <p:txEl>
                                              <p:pRg st="2" end="2"/>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1180677">
                                            <p:txEl>
                                              <p:pRg st="3" end="3"/>
                                            </p:txEl>
                                          </p:spTgt>
                                        </p:tgtEl>
                                        <p:attrNameLst>
                                          <p:attrName>style.visibility</p:attrName>
                                        </p:attrNameLst>
                                      </p:cBhvr>
                                      <p:to>
                                        <p:strVal val="visible"/>
                                      </p:to>
                                    </p:set>
                                    <p:anim calcmode="lin" valueType="num">
                                      <p:cBhvr additive="base">
                                        <p:cTn id="31" dur="500"/>
                                        <p:tgtEl>
                                          <p:spTgt spid="1180677">
                                            <p:txEl>
                                              <p:pRg st="3" end="3"/>
                                            </p:txEl>
                                          </p:spTgt>
                                        </p:tgtEl>
                                        <p:attrNameLst>
                                          <p:attrName>ppt_y</p:attrName>
                                        </p:attrNameLst>
                                      </p:cBhvr>
                                      <p:tavLst>
                                        <p:tav tm="0">
                                          <p:val>
                                            <p:strVal val="#ppt_y+#ppt_h*1.125000"/>
                                          </p:val>
                                        </p:tav>
                                        <p:tav tm="100000">
                                          <p:val>
                                            <p:strVal val="#ppt_y"/>
                                          </p:val>
                                        </p:tav>
                                      </p:tavLst>
                                    </p:anim>
                                    <p:animEffect transition="in" filter="wipe(up)">
                                      <p:cBhvr>
                                        <p:cTn id="32" dur="500"/>
                                        <p:tgtEl>
                                          <p:spTgt spid="1180677">
                                            <p:txEl>
                                              <p:pRg st="3" end="3"/>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1180677">
                                            <p:txEl>
                                              <p:pRg st="4" end="4"/>
                                            </p:txEl>
                                          </p:spTgt>
                                        </p:tgtEl>
                                        <p:attrNameLst>
                                          <p:attrName>style.visibility</p:attrName>
                                        </p:attrNameLst>
                                      </p:cBhvr>
                                      <p:to>
                                        <p:strVal val="visible"/>
                                      </p:to>
                                    </p:set>
                                    <p:anim calcmode="lin" valueType="num">
                                      <p:cBhvr additive="base">
                                        <p:cTn id="37" dur="500"/>
                                        <p:tgtEl>
                                          <p:spTgt spid="1180677">
                                            <p:txEl>
                                              <p:pRg st="4" end="4"/>
                                            </p:txEl>
                                          </p:spTgt>
                                        </p:tgtEl>
                                        <p:attrNameLst>
                                          <p:attrName>ppt_y</p:attrName>
                                        </p:attrNameLst>
                                      </p:cBhvr>
                                      <p:tavLst>
                                        <p:tav tm="0">
                                          <p:val>
                                            <p:strVal val="#ppt_y+#ppt_h*1.125000"/>
                                          </p:val>
                                        </p:tav>
                                        <p:tav tm="100000">
                                          <p:val>
                                            <p:strVal val="#ppt_y"/>
                                          </p:val>
                                        </p:tav>
                                      </p:tavLst>
                                    </p:anim>
                                    <p:animEffect transition="in" filter="wipe(up)">
                                      <p:cBhvr>
                                        <p:cTn id="38" dur="500"/>
                                        <p:tgtEl>
                                          <p:spTgt spid="1180677">
                                            <p:txEl>
                                              <p:pRg st="4" end="4"/>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1180677">
                                            <p:txEl>
                                              <p:pRg st="5" end="5"/>
                                            </p:txEl>
                                          </p:spTgt>
                                        </p:tgtEl>
                                        <p:attrNameLst>
                                          <p:attrName>style.visibility</p:attrName>
                                        </p:attrNameLst>
                                      </p:cBhvr>
                                      <p:to>
                                        <p:strVal val="visible"/>
                                      </p:to>
                                    </p:set>
                                    <p:anim calcmode="lin" valueType="num">
                                      <p:cBhvr additive="base">
                                        <p:cTn id="43" dur="500"/>
                                        <p:tgtEl>
                                          <p:spTgt spid="1180677">
                                            <p:txEl>
                                              <p:pRg st="5" end="5"/>
                                            </p:txEl>
                                          </p:spTgt>
                                        </p:tgtEl>
                                        <p:attrNameLst>
                                          <p:attrName>ppt_y</p:attrName>
                                        </p:attrNameLst>
                                      </p:cBhvr>
                                      <p:tavLst>
                                        <p:tav tm="0">
                                          <p:val>
                                            <p:strVal val="#ppt_y+#ppt_h*1.125000"/>
                                          </p:val>
                                        </p:tav>
                                        <p:tav tm="100000">
                                          <p:val>
                                            <p:strVal val="#ppt_y"/>
                                          </p:val>
                                        </p:tav>
                                      </p:tavLst>
                                    </p:anim>
                                    <p:animEffect transition="in" filter="wipe(up)">
                                      <p:cBhvr>
                                        <p:cTn id="44" dur="500"/>
                                        <p:tgtEl>
                                          <p:spTgt spid="1180677">
                                            <p:txEl>
                                              <p:pRg st="5" end="5"/>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1180677">
                                            <p:txEl>
                                              <p:pRg st="6" end="6"/>
                                            </p:txEl>
                                          </p:spTgt>
                                        </p:tgtEl>
                                        <p:attrNameLst>
                                          <p:attrName>style.visibility</p:attrName>
                                        </p:attrNameLst>
                                      </p:cBhvr>
                                      <p:to>
                                        <p:strVal val="visible"/>
                                      </p:to>
                                    </p:set>
                                    <p:anim calcmode="lin" valueType="num">
                                      <p:cBhvr additive="base">
                                        <p:cTn id="49" dur="500"/>
                                        <p:tgtEl>
                                          <p:spTgt spid="1180677">
                                            <p:txEl>
                                              <p:pRg st="6" end="6"/>
                                            </p:txEl>
                                          </p:spTgt>
                                        </p:tgtEl>
                                        <p:attrNameLst>
                                          <p:attrName>ppt_y</p:attrName>
                                        </p:attrNameLst>
                                      </p:cBhvr>
                                      <p:tavLst>
                                        <p:tav tm="0">
                                          <p:val>
                                            <p:strVal val="#ppt_y+#ppt_h*1.125000"/>
                                          </p:val>
                                        </p:tav>
                                        <p:tav tm="100000">
                                          <p:val>
                                            <p:strVal val="#ppt_y"/>
                                          </p:val>
                                        </p:tav>
                                      </p:tavLst>
                                    </p:anim>
                                    <p:animEffect transition="in" filter="wipe(up)">
                                      <p:cBhvr>
                                        <p:cTn id="50" dur="500"/>
                                        <p:tgtEl>
                                          <p:spTgt spid="1180677">
                                            <p:txEl>
                                              <p:pRg st="6" end="6"/>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2" presetClass="entr" presetSubtype="4" fill="hold" grpId="0" nodeType="clickEffect">
                                  <p:stCondLst>
                                    <p:cond delay="0"/>
                                  </p:stCondLst>
                                  <p:childTnLst>
                                    <p:set>
                                      <p:cBhvr>
                                        <p:cTn id="54" dur="1" fill="hold">
                                          <p:stCondLst>
                                            <p:cond delay="0"/>
                                          </p:stCondLst>
                                        </p:cTn>
                                        <p:tgtEl>
                                          <p:spTgt spid="1180677">
                                            <p:txEl>
                                              <p:pRg st="7" end="7"/>
                                            </p:txEl>
                                          </p:spTgt>
                                        </p:tgtEl>
                                        <p:attrNameLst>
                                          <p:attrName>style.visibility</p:attrName>
                                        </p:attrNameLst>
                                      </p:cBhvr>
                                      <p:to>
                                        <p:strVal val="visible"/>
                                      </p:to>
                                    </p:set>
                                    <p:anim calcmode="lin" valueType="num">
                                      <p:cBhvr additive="base">
                                        <p:cTn id="55" dur="500"/>
                                        <p:tgtEl>
                                          <p:spTgt spid="1180677">
                                            <p:txEl>
                                              <p:pRg st="7" end="7"/>
                                            </p:txEl>
                                          </p:spTgt>
                                        </p:tgtEl>
                                        <p:attrNameLst>
                                          <p:attrName>ppt_y</p:attrName>
                                        </p:attrNameLst>
                                      </p:cBhvr>
                                      <p:tavLst>
                                        <p:tav tm="0">
                                          <p:val>
                                            <p:strVal val="#ppt_y+#ppt_h*1.125000"/>
                                          </p:val>
                                        </p:tav>
                                        <p:tav tm="100000">
                                          <p:val>
                                            <p:strVal val="#ppt_y"/>
                                          </p:val>
                                        </p:tav>
                                      </p:tavLst>
                                    </p:anim>
                                    <p:animEffect transition="in" filter="wipe(up)">
                                      <p:cBhvr>
                                        <p:cTn id="56" dur="500"/>
                                        <p:tgtEl>
                                          <p:spTgt spid="1180677">
                                            <p:txEl>
                                              <p:pRg st="7" end="7"/>
                                            </p:txEl>
                                          </p:spTgt>
                                        </p:tgtEl>
                                      </p:cBhvr>
                                    </p:animEffect>
                                  </p:childTnLst>
                                </p:cTn>
                              </p:par>
                            </p:childTnLst>
                          </p:cTn>
                        </p:par>
                      </p:childTnLst>
                    </p:cTn>
                  </p:par>
                  <p:par>
                    <p:cTn id="57" fill="hold" nodeType="clickPar">
                      <p:stCondLst>
                        <p:cond delay="indefinite"/>
                      </p:stCondLst>
                      <p:childTnLst>
                        <p:par>
                          <p:cTn id="58" fill="hold" nodeType="withGroup">
                            <p:stCondLst>
                              <p:cond delay="0"/>
                            </p:stCondLst>
                            <p:childTnLst>
                              <p:par>
                                <p:cTn id="59" presetID="12" presetClass="entr" presetSubtype="4" fill="hold" grpId="0" nodeType="clickEffect">
                                  <p:stCondLst>
                                    <p:cond delay="0"/>
                                  </p:stCondLst>
                                  <p:childTnLst>
                                    <p:set>
                                      <p:cBhvr>
                                        <p:cTn id="60" dur="1" fill="hold">
                                          <p:stCondLst>
                                            <p:cond delay="0"/>
                                          </p:stCondLst>
                                        </p:cTn>
                                        <p:tgtEl>
                                          <p:spTgt spid="1180677">
                                            <p:txEl>
                                              <p:pRg st="8" end="8"/>
                                            </p:txEl>
                                          </p:spTgt>
                                        </p:tgtEl>
                                        <p:attrNameLst>
                                          <p:attrName>style.visibility</p:attrName>
                                        </p:attrNameLst>
                                      </p:cBhvr>
                                      <p:to>
                                        <p:strVal val="visible"/>
                                      </p:to>
                                    </p:set>
                                    <p:anim calcmode="lin" valueType="num">
                                      <p:cBhvr additive="base">
                                        <p:cTn id="61" dur="500"/>
                                        <p:tgtEl>
                                          <p:spTgt spid="1180677">
                                            <p:txEl>
                                              <p:pRg st="8" end="8"/>
                                            </p:txEl>
                                          </p:spTgt>
                                        </p:tgtEl>
                                        <p:attrNameLst>
                                          <p:attrName>ppt_y</p:attrName>
                                        </p:attrNameLst>
                                      </p:cBhvr>
                                      <p:tavLst>
                                        <p:tav tm="0">
                                          <p:val>
                                            <p:strVal val="#ppt_y+#ppt_h*1.125000"/>
                                          </p:val>
                                        </p:tav>
                                        <p:tav tm="100000">
                                          <p:val>
                                            <p:strVal val="#ppt_y"/>
                                          </p:val>
                                        </p:tav>
                                      </p:tavLst>
                                    </p:anim>
                                    <p:animEffect transition="in" filter="wipe(up)">
                                      <p:cBhvr>
                                        <p:cTn id="62" dur="500"/>
                                        <p:tgtEl>
                                          <p:spTgt spid="1180677">
                                            <p:txEl>
                                              <p:pRg st="8" end="8"/>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2" presetClass="entr" presetSubtype="4" fill="hold" grpId="0" nodeType="clickEffect">
                                  <p:stCondLst>
                                    <p:cond delay="0"/>
                                  </p:stCondLst>
                                  <p:childTnLst>
                                    <p:set>
                                      <p:cBhvr>
                                        <p:cTn id="66" dur="1" fill="hold">
                                          <p:stCondLst>
                                            <p:cond delay="0"/>
                                          </p:stCondLst>
                                        </p:cTn>
                                        <p:tgtEl>
                                          <p:spTgt spid="1180677">
                                            <p:txEl>
                                              <p:pRg st="9" end="9"/>
                                            </p:txEl>
                                          </p:spTgt>
                                        </p:tgtEl>
                                        <p:attrNameLst>
                                          <p:attrName>style.visibility</p:attrName>
                                        </p:attrNameLst>
                                      </p:cBhvr>
                                      <p:to>
                                        <p:strVal val="visible"/>
                                      </p:to>
                                    </p:set>
                                    <p:anim calcmode="lin" valueType="num">
                                      <p:cBhvr additive="base">
                                        <p:cTn id="67" dur="500"/>
                                        <p:tgtEl>
                                          <p:spTgt spid="1180677">
                                            <p:txEl>
                                              <p:pRg st="9" end="9"/>
                                            </p:txEl>
                                          </p:spTgt>
                                        </p:tgtEl>
                                        <p:attrNameLst>
                                          <p:attrName>ppt_y</p:attrName>
                                        </p:attrNameLst>
                                      </p:cBhvr>
                                      <p:tavLst>
                                        <p:tav tm="0">
                                          <p:val>
                                            <p:strVal val="#ppt_y+#ppt_h*1.125000"/>
                                          </p:val>
                                        </p:tav>
                                        <p:tav tm="100000">
                                          <p:val>
                                            <p:strVal val="#ppt_y"/>
                                          </p:val>
                                        </p:tav>
                                      </p:tavLst>
                                    </p:anim>
                                    <p:animEffect transition="in" filter="wipe(up)">
                                      <p:cBhvr>
                                        <p:cTn id="68" dur="500"/>
                                        <p:tgtEl>
                                          <p:spTgt spid="1180677">
                                            <p:txEl>
                                              <p:pRg st="9" end="9"/>
                                            </p:txEl>
                                          </p:spTgt>
                                        </p:tgtEl>
                                      </p:cBhvr>
                                    </p:animEffect>
                                  </p:childTnLst>
                                </p:cTn>
                              </p:par>
                            </p:childTnLst>
                          </p:cTn>
                        </p:par>
                      </p:childTnLst>
                    </p:cTn>
                  </p:par>
                  <p:par>
                    <p:cTn id="69" fill="hold" nodeType="clickPar">
                      <p:stCondLst>
                        <p:cond delay="indefinite"/>
                      </p:stCondLst>
                      <p:childTnLst>
                        <p:par>
                          <p:cTn id="70" fill="hold" nodeType="withGroup">
                            <p:stCondLst>
                              <p:cond delay="0"/>
                            </p:stCondLst>
                            <p:childTnLst>
                              <p:par>
                                <p:cTn id="71" presetID="12" presetClass="entr" presetSubtype="4" fill="hold" grpId="0" nodeType="clickEffect">
                                  <p:stCondLst>
                                    <p:cond delay="0"/>
                                  </p:stCondLst>
                                  <p:childTnLst>
                                    <p:set>
                                      <p:cBhvr>
                                        <p:cTn id="72" dur="1" fill="hold">
                                          <p:stCondLst>
                                            <p:cond delay="0"/>
                                          </p:stCondLst>
                                        </p:cTn>
                                        <p:tgtEl>
                                          <p:spTgt spid="1180677">
                                            <p:txEl>
                                              <p:pRg st="10" end="10"/>
                                            </p:txEl>
                                          </p:spTgt>
                                        </p:tgtEl>
                                        <p:attrNameLst>
                                          <p:attrName>style.visibility</p:attrName>
                                        </p:attrNameLst>
                                      </p:cBhvr>
                                      <p:to>
                                        <p:strVal val="visible"/>
                                      </p:to>
                                    </p:set>
                                    <p:anim calcmode="lin" valueType="num">
                                      <p:cBhvr additive="base">
                                        <p:cTn id="73" dur="500"/>
                                        <p:tgtEl>
                                          <p:spTgt spid="1180677">
                                            <p:txEl>
                                              <p:pRg st="10" end="10"/>
                                            </p:txEl>
                                          </p:spTgt>
                                        </p:tgtEl>
                                        <p:attrNameLst>
                                          <p:attrName>ppt_y</p:attrName>
                                        </p:attrNameLst>
                                      </p:cBhvr>
                                      <p:tavLst>
                                        <p:tav tm="0">
                                          <p:val>
                                            <p:strVal val="#ppt_y+#ppt_h*1.125000"/>
                                          </p:val>
                                        </p:tav>
                                        <p:tav tm="100000">
                                          <p:val>
                                            <p:strVal val="#ppt_y"/>
                                          </p:val>
                                        </p:tav>
                                      </p:tavLst>
                                    </p:anim>
                                    <p:animEffect transition="in" filter="wipe(up)">
                                      <p:cBhvr>
                                        <p:cTn id="74" dur="500"/>
                                        <p:tgtEl>
                                          <p:spTgt spid="118067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0676" grpId="0" autoUpdateAnimBg="0"/>
      <p:bldP spid="1180677" grpId="0" build="p" bldLvl="3"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07650" name="Rectangle 2"/>
          <p:cNvSpPr>
            <a:spLocks noGrp="1" noChangeArrowheads="1"/>
          </p:cNvSpPr>
          <p:nvPr>
            <p:ph type="title"/>
          </p:nvPr>
        </p:nvSpPr>
        <p:spPr>
          <a:xfrm>
            <a:off x="77788" y="0"/>
            <a:ext cx="9066212" cy="1130300"/>
          </a:xfrm>
        </p:spPr>
        <p:txBody>
          <a:bodyPr/>
          <a:lstStyle/>
          <a:p>
            <a:pPr>
              <a:defRPr/>
            </a:pPr>
            <a:r>
              <a:rPr lang="en-GB" altLang="en-US" sz="3200" smtClean="0">
                <a:solidFill>
                  <a:schemeClr val="tx2"/>
                </a:solidFill>
              </a:rPr>
              <a:t>The demand curve:</a:t>
            </a:r>
            <a:br>
              <a:rPr lang="en-GB" altLang="en-US" sz="3200" smtClean="0">
                <a:solidFill>
                  <a:schemeClr val="tx2"/>
                </a:solidFill>
              </a:rPr>
            </a:br>
            <a:r>
              <a:rPr lang="en-GB" altLang="en-US" sz="2000" smtClean="0">
                <a:solidFill>
                  <a:schemeClr val="tx2"/>
                </a:solidFill>
              </a:rPr>
              <a:t>The demand for potatoes (monthly)</a:t>
            </a:r>
          </a:p>
        </p:txBody>
      </p:sp>
      <p:graphicFrame>
        <p:nvGraphicFramePr>
          <p:cNvPr id="18435" name="Object 3"/>
          <p:cNvGraphicFramePr>
            <a:graphicFrameLocks noGrp="1"/>
          </p:cNvGraphicFramePr>
          <p:nvPr>
            <p:ph type="tbl" idx="1"/>
          </p:nvPr>
        </p:nvGraphicFramePr>
        <p:xfrm>
          <a:off x="760413" y="1446213"/>
          <a:ext cx="7562850" cy="4481512"/>
        </p:xfrm>
        <a:graphic>
          <a:graphicData uri="http://schemas.openxmlformats.org/presentationml/2006/ole">
            <mc:AlternateContent xmlns:mc="http://schemas.openxmlformats.org/markup-compatibility/2006">
              <mc:Choice xmlns:v="urn:schemas-microsoft-com:vml" Requires="v">
                <p:oleObj spid="_x0000_s1034" name="Document" r:id="rId4" imgW="3678936" imgH="2179320" progId="Word.Document.8">
                  <p:embed/>
                </p:oleObj>
              </mc:Choice>
              <mc:Fallback>
                <p:oleObj name="Document" r:id="rId4" imgW="3678936" imgH="2179320" progId="Word.Document.8">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r="1183" b="7275"/>
                      <a:stretch>
                        <a:fillRect/>
                      </a:stretch>
                    </p:blipFill>
                    <p:spPr bwMode="auto">
                      <a:xfrm>
                        <a:off x="760413" y="1446213"/>
                        <a:ext cx="7562850" cy="4481512"/>
                      </a:xfrm>
                      <a:prstGeom prst="rect">
                        <a:avLst/>
                      </a:prstGeom>
                      <a:solidFill>
                        <a:schemeClr val="bg1">
                          <a:alpha val="50195"/>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815751843"/>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1084263" y="633413"/>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0483" name="Line 3"/>
          <p:cNvSpPr>
            <a:spLocks noChangeShapeType="1"/>
          </p:cNvSpPr>
          <p:nvPr/>
        </p:nvSpPr>
        <p:spPr bwMode="auto">
          <a:xfrm flipV="1">
            <a:off x="7191375" y="5045075"/>
            <a:ext cx="0" cy="91757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aphicFrame>
        <p:nvGraphicFramePr>
          <p:cNvPr id="20484" name="Object 4"/>
          <p:cNvGraphicFramePr>
            <a:graphicFrameLocks/>
          </p:cNvGraphicFramePr>
          <p:nvPr/>
        </p:nvGraphicFramePr>
        <p:xfrm>
          <a:off x="487363" y="279400"/>
          <a:ext cx="7850187" cy="6405563"/>
        </p:xfrm>
        <a:graphic>
          <a:graphicData uri="http://schemas.openxmlformats.org/presentationml/2006/ole">
            <mc:AlternateContent xmlns:mc="http://schemas.openxmlformats.org/markup-compatibility/2006">
              <mc:Choice xmlns:v="urn:schemas-microsoft-com:vml" Requires="v">
                <p:oleObj spid="_x0000_s2058" name="Chart" r:id="rId5" imgW="7458196" imgH="5324440" progId="MSGraph.Chart.8">
                  <p:embed followColorScheme="full"/>
                </p:oleObj>
              </mc:Choice>
              <mc:Fallback>
                <p:oleObj name="Chart" r:id="rId5" imgW="7458196" imgH="5324440" progId="MSGraph.Chart.8">
                  <p:embed followColorScheme="full"/>
                  <p:pic>
                    <p:nvPicPr>
                      <p:cNvPr id="0" name=""/>
                      <p:cNvPicPr>
                        <a:picLocks noChangeArrowheads="1"/>
                      </p:cNvPicPr>
                      <p:nvPr/>
                    </p:nvPicPr>
                    <p:blipFill>
                      <a:blip r:embed="rId6"/>
                      <a:srcRect/>
                      <a:stretch>
                        <a:fillRect/>
                      </a:stretch>
                    </p:blipFill>
                    <p:spPr bwMode="auto">
                      <a:xfrm>
                        <a:off x="487363" y="279400"/>
                        <a:ext cx="7850187"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85" name="AutoShape 5" descr="Parchment"/>
          <p:cNvSpPr>
            <a:spLocks noChangeArrowheads="1"/>
          </p:cNvSpPr>
          <p:nvPr/>
        </p:nvSpPr>
        <p:spPr bwMode="auto">
          <a:xfrm>
            <a:off x="4849813" y="579438"/>
            <a:ext cx="4286250" cy="1346200"/>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0486" name="Rectangle 6"/>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0487" name="Rectangle 7"/>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0488" name="Line 8"/>
          <p:cNvSpPr>
            <a:spLocks noChangeShapeType="1"/>
          </p:cNvSpPr>
          <p:nvPr/>
        </p:nvSpPr>
        <p:spPr bwMode="auto">
          <a:xfrm flipH="1" flipV="1">
            <a:off x="1828800" y="950913"/>
            <a:ext cx="136525" cy="169862"/>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0489" name="Line 9"/>
          <p:cNvSpPr>
            <a:spLocks noChangeShapeType="1"/>
          </p:cNvSpPr>
          <p:nvPr/>
        </p:nvSpPr>
        <p:spPr bwMode="auto">
          <a:xfrm>
            <a:off x="7148513" y="4973638"/>
            <a:ext cx="230187" cy="127000"/>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0490" name="Rectangle 10"/>
          <p:cNvSpPr>
            <a:spLocks noChangeArrowheads="1"/>
          </p:cNvSpPr>
          <p:nvPr/>
        </p:nvSpPr>
        <p:spPr bwMode="auto">
          <a:xfrm>
            <a:off x="3206750" y="6459538"/>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b="0">
                <a:solidFill>
                  <a:srgbClr val="000000"/>
                </a:solidFill>
              </a:rPr>
              <a:t>Quantity (tonnes: 000s)</a:t>
            </a:r>
          </a:p>
        </p:txBody>
      </p:sp>
      <p:sp>
        <p:nvSpPr>
          <p:cNvPr id="20491" name="Rectangle 11"/>
          <p:cNvSpPr>
            <a:spLocks noChangeArrowheads="1"/>
          </p:cNvSpPr>
          <p:nvPr/>
        </p:nvSpPr>
        <p:spPr bwMode="auto">
          <a:xfrm rot="-5400000">
            <a:off x="-881856" y="2863056"/>
            <a:ext cx="2471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b="0">
                <a:solidFill>
                  <a:srgbClr val="000000"/>
                </a:solidFill>
              </a:rPr>
              <a:t>Price (pence per kg)</a:t>
            </a:r>
          </a:p>
        </p:txBody>
      </p:sp>
      <p:sp>
        <p:nvSpPr>
          <p:cNvPr id="20492" name="Rectangle 12"/>
          <p:cNvSpPr>
            <a:spLocks noChangeArrowheads="1"/>
          </p:cNvSpPr>
          <p:nvPr/>
        </p:nvSpPr>
        <p:spPr bwMode="auto">
          <a:xfrm>
            <a:off x="5472113" y="690563"/>
            <a:ext cx="1819275" cy="1189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0000"/>
                </a:solidFill>
              </a:rPr>
              <a:t>Price</a:t>
            </a:r>
          </a:p>
          <a:p>
            <a:pPr algn="ctr" eaLnBrk="0" fontAlgn="base" hangingPunct="0">
              <a:lnSpc>
                <a:spcPct val="100000"/>
              </a:lnSpc>
              <a:spcBef>
                <a:spcPct val="0"/>
              </a:spcBef>
              <a:spcAft>
                <a:spcPct val="0"/>
              </a:spcAft>
              <a:buClrTx/>
              <a:buSzTx/>
              <a:buFontTx/>
              <a:buNone/>
            </a:pPr>
            <a:r>
              <a:rPr lang="en-GB" altLang="en-US" sz="2000" b="0">
                <a:solidFill>
                  <a:srgbClr val="000000"/>
                </a:solidFill>
              </a:rPr>
              <a:t>(pence per kg)</a:t>
            </a:r>
            <a:endParaRPr lang="en-GB" altLang="en-US" sz="2000">
              <a:solidFill>
                <a:srgbClr val="000000"/>
              </a:solidFill>
            </a:endParaRPr>
          </a:p>
          <a:p>
            <a:pPr algn="ctr" eaLnBrk="0" fontAlgn="base" hangingPunct="0">
              <a:lnSpc>
                <a:spcPct val="160000"/>
              </a:lnSpc>
              <a:spcBef>
                <a:spcPct val="0"/>
              </a:spcBef>
              <a:spcAft>
                <a:spcPct val="0"/>
              </a:spcAft>
              <a:buClrTx/>
              <a:buSzTx/>
              <a:buFontTx/>
              <a:buNone/>
            </a:pPr>
            <a:r>
              <a:rPr lang="en-GB" altLang="en-US" sz="2000">
                <a:solidFill>
                  <a:srgbClr val="006600"/>
                </a:solidFill>
              </a:rPr>
              <a:t>20</a:t>
            </a:r>
            <a:endParaRPr lang="en-GB" altLang="en-US" sz="2000">
              <a:solidFill>
                <a:srgbClr val="A50021"/>
              </a:solidFill>
            </a:endParaRPr>
          </a:p>
        </p:txBody>
      </p:sp>
      <p:sp>
        <p:nvSpPr>
          <p:cNvPr id="20493" name="Rectangle 13"/>
          <p:cNvSpPr>
            <a:spLocks noChangeArrowheads="1"/>
          </p:cNvSpPr>
          <p:nvPr/>
        </p:nvSpPr>
        <p:spPr bwMode="auto">
          <a:xfrm>
            <a:off x="7075488" y="666750"/>
            <a:ext cx="2046287"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10000"/>
              </a:lnSpc>
              <a:spcBef>
                <a:spcPct val="0"/>
              </a:spcBef>
              <a:spcAft>
                <a:spcPct val="0"/>
              </a:spcAft>
              <a:buClrTx/>
              <a:buSzTx/>
              <a:buFontTx/>
              <a:buNone/>
            </a:pPr>
            <a:r>
              <a:rPr lang="en-GB" altLang="en-US" sz="2000">
                <a:solidFill>
                  <a:srgbClr val="000000"/>
                </a:solidFill>
              </a:rPr>
              <a:t>Market demand</a:t>
            </a:r>
          </a:p>
          <a:p>
            <a:pPr algn="ctr" eaLnBrk="0" fontAlgn="base" hangingPunct="0">
              <a:lnSpc>
                <a:spcPct val="100000"/>
              </a:lnSpc>
              <a:spcBef>
                <a:spcPct val="0"/>
              </a:spcBef>
              <a:spcAft>
                <a:spcPct val="0"/>
              </a:spcAft>
              <a:buClrTx/>
              <a:buSzTx/>
              <a:buFontTx/>
              <a:buNone/>
            </a:pPr>
            <a:r>
              <a:rPr lang="en-GB" altLang="en-US" sz="2000" b="0">
                <a:solidFill>
                  <a:srgbClr val="000000"/>
                </a:solidFill>
              </a:rPr>
              <a:t>(tonnes 000s)</a:t>
            </a:r>
          </a:p>
          <a:p>
            <a:pPr algn="ctr" eaLnBrk="0" fontAlgn="base" hangingPunct="0">
              <a:lnSpc>
                <a:spcPct val="160000"/>
              </a:lnSpc>
              <a:spcBef>
                <a:spcPct val="0"/>
              </a:spcBef>
              <a:spcAft>
                <a:spcPct val="0"/>
              </a:spcAft>
              <a:buClrTx/>
              <a:buSzTx/>
              <a:buFontTx/>
              <a:buNone/>
            </a:pPr>
            <a:r>
              <a:rPr lang="en-GB" altLang="en-US" sz="2000">
                <a:solidFill>
                  <a:srgbClr val="006600"/>
                </a:solidFill>
              </a:rPr>
              <a:t>700</a:t>
            </a:r>
            <a:endParaRPr lang="en-GB" altLang="en-US" sz="2000">
              <a:solidFill>
                <a:srgbClr val="A50021"/>
              </a:solidFill>
            </a:endParaRPr>
          </a:p>
        </p:txBody>
      </p:sp>
      <p:sp>
        <p:nvSpPr>
          <p:cNvPr id="20494" name="Rectangle 14"/>
          <p:cNvSpPr>
            <a:spLocks noChangeArrowheads="1"/>
          </p:cNvSpPr>
          <p:nvPr/>
        </p:nvSpPr>
        <p:spPr bwMode="auto">
          <a:xfrm>
            <a:off x="5154613" y="1276350"/>
            <a:ext cx="3683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70000"/>
              </a:lnSpc>
              <a:spcBef>
                <a:spcPct val="0"/>
              </a:spcBef>
              <a:spcAft>
                <a:spcPct val="0"/>
              </a:spcAft>
              <a:buClrTx/>
              <a:buSzTx/>
              <a:buFontTx/>
              <a:buNone/>
            </a:pPr>
            <a:r>
              <a:rPr lang="en-GB" altLang="en-US" sz="2000">
                <a:solidFill>
                  <a:srgbClr val="006600"/>
                </a:solidFill>
              </a:rPr>
              <a:t>A</a:t>
            </a:r>
            <a:endParaRPr lang="en-GB" altLang="en-US" sz="2000">
              <a:solidFill>
                <a:srgbClr val="A50021"/>
              </a:solidFill>
            </a:endParaRPr>
          </a:p>
        </p:txBody>
      </p:sp>
      <p:sp>
        <p:nvSpPr>
          <p:cNvPr id="20495" name="Line 15"/>
          <p:cNvSpPr>
            <a:spLocks noChangeShapeType="1"/>
          </p:cNvSpPr>
          <p:nvPr/>
        </p:nvSpPr>
        <p:spPr bwMode="auto">
          <a:xfrm>
            <a:off x="4997450" y="1389063"/>
            <a:ext cx="4081463" cy="0"/>
          </a:xfrm>
          <a:prstGeom prst="line">
            <a:avLst/>
          </a:prstGeom>
          <a:noFill/>
          <a:ln w="127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0496" name="Rectangle 16"/>
          <p:cNvSpPr>
            <a:spLocks noChangeArrowheads="1"/>
          </p:cNvSpPr>
          <p:nvPr/>
        </p:nvSpPr>
        <p:spPr bwMode="auto">
          <a:xfrm>
            <a:off x="4899025" y="688975"/>
            <a:ext cx="819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0000"/>
                </a:solidFill>
              </a:rPr>
              <a:t>Point</a:t>
            </a:r>
          </a:p>
        </p:txBody>
      </p:sp>
      <p:sp>
        <p:nvSpPr>
          <p:cNvPr id="1184785" name="Rectangle 17"/>
          <p:cNvSpPr>
            <a:spLocks noChangeArrowheads="1"/>
          </p:cNvSpPr>
          <p:nvPr/>
        </p:nvSpPr>
        <p:spPr bwMode="auto">
          <a:xfrm>
            <a:off x="7077075" y="4532313"/>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6600"/>
                </a:solidFill>
              </a:rPr>
              <a:t>A</a:t>
            </a:r>
          </a:p>
        </p:txBody>
      </p:sp>
      <p:sp>
        <p:nvSpPr>
          <p:cNvPr id="20498" name="Line 18"/>
          <p:cNvSpPr>
            <a:spLocks noChangeShapeType="1"/>
          </p:cNvSpPr>
          <p:nvPr/>
        </p:nvSpPr>
        <p:spPr bwMode="auto">
          <a:xfrm>
            <a:off x="9142413" y="6284913"/>
            <a:ext cx="0" cy="17462"/>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0499" name="Line 19"/>
          <p:cNvSpPr>
            <a:spLocks noChangeShapeType="1"/>
          </p:cNvSpPr>
          <p:nvPr/>
        </p:nvSpPr>
        <p:spPr bwMode="auto">
          <a:xfrm flipH="1">
            <a:off x="1068388" y="5010150"/>
            <a:ext cx="6072187"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0500" name="Oval 20"/>
          <p:cNvSpPr>
            <a:spLocks noChangeArrowheads="1"/>
          </p:cNvSpPr>
          <p:nvPr/>
        </p:nvSpPr>
        <p:spPr bwMode="auto">
          <a:xfrm>
            <a:off x="7135813" y="4953000"/>
            <a:ext cx="111125" cy="111125"/>
          </a:xfrm>
          <a:prstGeom prst="ellipse">
            <a:avLst/>
          </a:prstGeom>
          <a:solidFill>
            <a:srgbClr val="66FF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184789" name="Rectangle 21"/>
          <p:cNvSpPr>
            <a:spLocks noGrp="1" noChangeArrowheads="1"/>
          </p:cNvSpPr>
          <p:nvPr>
            <p:ph type="title"/>
          </p:nvPr>
        </p:nvSpPr>
        <p:spPr>
          <a:xfrm>
            <a:off x="0" y="0"/>
            <a:ext cx="9144000" cy="595313"/>
          </a:xfrm>
          <a:extLst>
            <a:ext uri="{AF507438-7753-43E0-B8FC-AC1667EBCBE1}">
              <a14:hiddenEffects xmlns:a14="http://schemas.microsoft.com/office/drawing/2010/main">
                <a:effectLst>
                  <a:outerShdw dist="17961" dir="2700000" algn="ctr" rotWithShape="0">
                    <a:schemeClr val="tx1"/>
                  </a:outerShdw>
                </a:effectLst>
              </a14:hiddenEffects>
            </a:ext>
          </a:extLst>
        </p:spPr>
        <p:txBody>
          <a:bodyPr/>
          <a:lstStyle/>
          <a:p>
            <a:pPr>
              <a:defRPr/>
            </a:pPr>
            <a:r>
              <a:rPr lang="en-GB" altLang="en-US" sz="2800" smtClean="0">
                <a:solidFill>
                  <a:schemeClr val="accent1"/>
                </a:solidFill>
              </a:rPr>
              <a:t>Market demand for potatoes </a:t>
            </a:r>
            <a:r>
              <a:rPr lang="en-GB" altLang="en-US" sz="2400" smtClean="0">
                <a:solidFill>
                  <a:schemeClr val="accent1"/>
                </a:solidFill>
              </a:rPr>
              <a:t>(monthly)</a:t>
            </a:r>
            <a:endParaRPr lang="en-GB" altLang="en-US" sz="2800" smtClean="0">
              <a:solidFill>
                <a:schemeClr val="accent1"/>
              </a:solidFill>
            </a:endParaRPr>
          </a:p>
        </p:txBody>
      </p:sp>
      <p:sp>
        <p:nvSpPr>
          <p:cNvPr id="20502" name="Rectangle 22"/>
          <p:cNvSpPr>
            <a:spLocks noChangeArrowheads="1"/>
          </p:cNvSpPr>
          <p:nvPr/>
        </p:nvSpPr>
        <p:spPr bwMode="auto">
          <a:xfrm>
            <a:off x="6810375" y="5080000"/>
            <a:ext cx="1287463"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A50021"/>
                </a:solidFill>
              </a:rPr>
              <a:t>Demand</a:t>
            </a:r>
          </a:p>
        </p:txBody>
      </p:sp>
    </p:spTree>
    <p:custDataLst>
      <p:tags r:id="rId2"/>
    </p:custDataLst>
    <p:extLst>
      <p:ext uri="{BB962C8B-B14F-4D97-AF65-F5344CB8AC3E}">
        <p14:creationId xmlns:p14="http://schemas.microsoft.com/office/powerpoint/2010/main" val="403969873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184785"/>
                                        </p:tgtEl>
                                        <p:attrNameLst>
                                          <p:attrName>style.visibility</p:attrName>
                                        </p:attrNameLst>
                                      </p:cBhvr>
                                      <p:to>
                                        <p:strVal val="visible"/>
                                      </p:to>
                                    </p:set>
                                    <p:anim calcmode="lin" valueType="num">
                                      <p:cBhvr>
                                        <p:cTn id="7" dur="1000" fill="hold"/>
                                        <p:tgtEl>
                                          <p:spTgt spid="1184785"/>
                                        </p:tgtEl>
                                        <p:attrNameLst>
                                          <p:attrName>ppt_w</p:attrName>
                                        </p:attrNameLst>
                                      </p:cBhvr>
                                      <p:tavLst>
                                        <p:tav tm="0">
                                          <p:val>
                                            <p:fltVal val="0"/>
                                          </p:val>
                                        </p:tav>
                                        <p:tav tm="100000">
                                          <p:val>
                                            <p:strVal val="#ppt_w"/>
                                          </p:val>
                                        </p:tav>
                                      </p:tavLst>
                                    </p:anim>
                                    <p:anim calcmode="lin" valueType="num">
                                      <p:cBhvr>
                                        <p:cTn id="8" dur="1000" fill="hold"/>
                                        <p:tgtEl>
                                          <p:spTgt spid="1184785"/>
                                        </p:tgtEl>
                                        <p:attrNameLst>
                                          <p:attrName>ppt_h</p:attrName>
                                        </p:attrNameLst>
                                      </p:cBhvr>
                                      <p:tavLst>
                                        <p:tav tm="0">
                                          <p:val>
                                            <p:fltVal val="0"/>
                                          </p:val>
                                        </p:tav>
                                        <p:tav tm="100000">
                                          <p:val>
                                            <p:strVal val="#ppt_h"/>
                                          </p:val>
                                        </p:tav>
                                      </p:tavLst>
                                    </p:anim>
                                    <p:anim calcmode="lin" valueType="num">
                                      <p:cBhvr>
                                        <p:cTn id="9" dur="1000" fill="hold"/>
                                        <p:tgtEl>
                                          <p:spTgt spid="1184785"/>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8478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4785"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1084263" y="633413"/>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2531" name="Line 3"/>
          <p:cNvSpPr>
            <a:spLocks noChangeShapeType="1"/>
          </p:cNvSpPr>
          <p:nvPr/>
        </p:nvSpPr>
        <p:spPr bwMode="auto">
          <a:xfrm flipH="1" flipV="1">
            <a:off x="1828800" y="950913"/>
            <a:ext cx="136525" cy="169862"/>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2532" name="Line 4"/>
          <p:cNvSpPr>
            <a:spLocks noChangeShapeType="1"/>
          </p:cNvSpPr>
          <p:nvPr/>
        </p:nvSpPr>
        <p:spPr bwMode="auto">
          <a:xfrm>
            <a:off x="7148513" y="4973638"/>
            <a:ext cx="230187" cy="127000"/>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2533" name="Line 5"/>
          <p:cNvSpPr>
            <a:spLocks noChangeShapeType="1"/>
          </p:cNvSpPr>
          <p:nvPr/>
        </p:nvSpPr>
        <p:spPr bwMode="auto">
          <a:xfrm flipV="1">
            <a:off x="7191375" y="5045075"/>
            <a:ext cx="0" cy="91757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aphicFrame>
        <p:nvGraphicFramePr>
          <p:cNvPr id="22534" name="Object 6"/>
          <p:cNvGraphicFramePr>
            <a:graphicFrameLocks/>
          </p:cNvGraphicFramePr>
          <p:nvPr/>
        </p:nvGraphicFramePr>
        <p:xfrm>
          <a:off x="487363" y="279400"/>
          <a:ext cx="7850187" cy="6405563"/>
        </p:xfrm>
        <a:graphic>
          <a:graphicData uri="http://schemas.openxmlformats.org/presentationml/2006/ole">
            <mc:AlternateContent xmlns:mc="http://schemas.openxmlformats.org/markup-compatibility/2006">
              <mc:Choice xmlns:v="urn:schemas-microsoft-com:vml" Requires="v">
                <p:oleObj spid="_x0000_s3082" name="Chart" r:id="rId5" imgW="7458196" imgH="5324440" progId="MSGraph.Chart.8">
                  <p:embed followColorScheme="full"/>
                </p:oleObj>
              </mc:Choice>
              <mc:Fallback>
                <p:oleObj name="Chart" r:id="rId5" imgW="7458196" imgH="5324440" progId="MSGraph.Chart.8">
                  <p:embed followColorScheme="full"/>
                  <p:pic>
                    <p:nvPicPr>
                      <p:cNvPr id="0" name=""/>
                      <p:cNvPicPr>
                        <a:picLocks noChangeArrowheads="1"/>
                      </p:cNvPicPr>
                      <p:nvPr/>
                    </p:nvPicPr>
                    <p:blipFill>
                      <a:blip r:embed="rId6"/>
                      <a:srcRect/>
                      <a:stretch>
                        <a:fillRect/>
                      </a:stretch>
                    </p:blipFill>
                    <p:spPr bwMode="auto">
                      <a:xfrm>
                        <a:off x="487363" y="279400"/>
                        <a:ext cx="7850187"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2535" name="Line 7"/>
          <p:cNvSpPr>
            <a:spLocks noChangeShapeType="1"/>
          </p:cNvSpPr>
          <p:nvPr/>
        </p:nvSpPr>
        <p:spPr bwMode="auto">
          <a:xfrm flipV="1">
            <a:off x="5438775" y="4057650"/>
            <a:ext cx="0" cy="190500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2536" name="AutoShape 8" descr="Parchment"/>
          <p:cNvSpPr>
            <a:spLocks noChangeArrowheads="1"/>
          </p:cNvSpPr>
          <p:nvPr/>
        </p:nvSpPr>
        <p:spPr bwMode="auto">
          <a:xfrm>
            <a:off x="4849813" y="579438"/>
            <a:ext cx="4286250" cy="1716087"/>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2537" name="Rectangle 9"/>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2538" name="Rectangle 10"/>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2539" name="Rectangle 11"/>
          <p:cNvSpPr>
            <a:spLocks noChangeArrowheads="1"/>
          </p:cNvSpPr>
          <p:nvPr/>
        </p:nvSpPr>
        <p:spPr bwMode="auto">
          <a:xfrm>
            <a:off x="3206750" y="6459538"/>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b="0">
                <a:solidFill>
                  <a:srgbClr val="000000"/>
                </a:solidFill>
              </a:rPr>
              <a:t>Quantity (tonnes: 000s)</a:t>
            </a:r>
          </a:p>
        </p:txBody>
      </p:sp>
      <p:sp>
        <p:nvSpPr>
          <p:cNvPr id="22540" name="Rectangle 12"/>
          <p:cNvSpPr>
            <a:spLocks noChangeArrowheads="1"/>
          </p:cNvSpPr>
          <p:nvPr/>
        </p:nvSpPr>
        <p:spPr bwMode="auto">
          <a:xfrm rot="-5400000">
            <a:off x="-881856" y="2863056"/>
            <a:ext cx="2471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b="0">
                <a:solidFill>
                  <a:srgbClr val="000000"/>
                </a:solidFill>
              </a:rPr>
              <a:t>Price (pence per kg)</a:t>
            </a:r>
          </a:p>
        </p:txBody>
      </p:sp>
      <p:sp>
        <p:nvSpPr>
          <p:cNvPr id="22541" name="Rectangle 13"/>
          <p:cNvSpPr>
            <a:spLocks noChangeArrowheads="1"/>
          </p:cNvSpPr>
          <p:nvPr/>
        </p:nvSpPr>
        <p:spPr bwMode="auto">
          <a:xfrm>
            <a:off x="5472113" y="690563"/>
            <a:ext cx="1819275" cy="15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0000"/>
                </a:solidFill>
              </a:rPr>
              <a:t>Price</a:t>
            </a:r>
          </a:p>
          <a:p>
            <a:pPr algn="ctr" eaLnBrk="0" fontAlgn="base" hangingPunct="0">
              <a:lnSpc>
                <a:spcPct val="100000"/>
              </a:lnSpc>
              <a:spcBef>
                <a:spcPct val="0"/>
              </a:spcBef>
              <a:spcAft>
                <a:spcPct val="0"/>
              </a:spcAft>
              <a:buClrTx/>
              <a:buSzTx/>
              <a:buFontTx/>
              <a:buNone/>
            </a:pPr>
            <a:r>
              <a:rPr lang="en-GB" altLang="en-US" sz="2000" b="0">
                <a:solidFill>
                  <a:srgbClr val="000000"/>
                </a:solidFill>
              </a:rPr>
              <a:t>(pence per kg)</a:t>
            </a:r>
            <a:endParaRPr lang="en-GB" altLang="en-US" sz="2000">
              <a:solidFill>
                <a:srgbClr val="000000"/>
              </a:solidFill>
            </a:endParaRPr>
          </a:p>
          <a:p>
            <a:pPr algn="ctr" eaLnBrk="0" fontAlgn="base" hangingPunct="0">
              <a:lnSpc>
                <a:spcPct val="160000"/>
              </a:lnSpc>
              <a:spcBef>
                <a:spcPct val="0"/>
              </a:spcBef>
              <a:spcAft>
                <a:spcPct val="0"/>
              </a:spcAft>
              <a:buClrTx/>
              <a:buSzTx/>
              <a:buFontTx/>
              <a:buNone/>
            </a:pPr>
            <a:r>
              <a:rPr lang="en-GB" altLang="en-US" sz="2000">
                <a:solidFill>
                  <a:srgbClr val="006600"/>
                </a:solidFill>
              </a:rPr>
              <a:t>20</a:t>
            </a:r>
          </a:p>
          <a:p>
            <a:pPr algn="ctr" eaLnBrk="0" fontAlgn="base" hangingPunct="0">
              <a:lnSpc>
                <a:spcPct val="120000"/>
              </a:lnSpc>
              <a:spcBef>
                <a:spcPct val="0"/>
              </a:spcBef>
              <a:spcAft>
                <a:spcPct val="0"/>
              </a:spcAft>
              <a:buClrTx/>
              <a:buSzTx/>
              <a:buFontTx/>
              <a:buNone/>
            </a:pPr>
            <a:r>
              <a:rPr lang="en-GB" altLang="en-US" sz="2000">
                <a:solidFill>
                  <a:srgbClr val="003399"/>
                </a:solidFill>
              </a:rPr>
              <a:t>40</a:t>
            </a:r>
            <a:endParaRPr lang="en-GB" altLang="en-US" sz="2000">
              <a:solidFill>
                <a:srgbClr val="A50021"/>
              </a:solidFill>
            </a:endParaRPr>
          </a:p>
        </p:txBody>
      </p:sp>
      <p:sp>
        <p:nvSpPr>
          <p:cNvPr id="22542" name="Rectangle 14"/>
          <p:cNvSpPr>
            <a:spLocks noChangeArrowheads="1"/>
          </p:cNvSpPr>
          <p:nvPr/>
        </p:nvSpPr>
        <p:spPr bwMode="auto">
          <a:xfrm>
            <a:off x="7075488" y="666750"/>
            <a:ext cx="2046287"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10000"/>
              </a:lnSpc>
              <a:spcBef>
                <a:spcPct val="0"/>
              </a:spcBef>
              <a:spcAft>
                <a:spcPct val="0"/>
              </a:spcAft>
              <a:buClrTx/>
              <a:buSzTx/>
              <a:buFontTx/>
              <a:buNone/>
            </a:pPr>
            <a:r>
              <a:rPr lang="en-GB" altLang="en-US" sz="2000">
                <a:solidFill>
                  <a:srgbClr val="000000"/>
                </a:solidFill>
              </a:rPr>
              <a:t>Market demand</a:t>
            </a:r>
          </a:p>
          <a:p>
            <a:pPr algn="ctr" eaLnBrk="0" fontAlgn="base" hangingPunct="0">
              <a:lnSpc>
                <a:spcPct val="100000"/>
              </a:lnSpc>
              <a:spcBef>
                <a:spcPct val="0"/>
              </a:spcBef>
              <a:spcAft>
                <a:spcPct val="0"/>
              </a:spcAft>
              <a:buClrTx/>
              <a:buSzTx/>
              <a:buFontTx/>
              <a:buNone/>
            </a:pPr>
            <a:r>
              <a:rPr lang="en-GB" altLang="en-US" sz="2000" b="0">
                <a:solidFill>
                  <a:srgbClr val="000000"/>
                </a:solidFill>
              </a:rPr>
              <a:t>(tonnes 000s)</a:t>
            </a:r>
          </a:p>
          <a:p>
            <a:pPr algn="ctr" eaLnBrk="0" fontAlgn="base" hangingPunct="0">
              <a:lnSpc>
                <a:spcPct val="160000"/>
              </a:lnSpc>
              <a:spcBef>
                <a:spcPct val="0"/>
              </a:spcBef>
              <a:spcAft>
                <a:spcPct val="0"/>
              </a:spcAft>
              <a:buClrTx/>
              <a:buSzTx/>
              <a:buFontTx/>
              <a:buNone/>
            </a:pPr>
            <a:r>
              <a:rPr lang="en-GB" altLang="en-US" sz="2000">
                <a:solidFill>
                  <a:srgbClr val="006600"/>
                </a:solidFill>
              </a:rPr>
              <a:t>700</a:t>
            </a:r>
          </a:p>
          <a:p>
            <a:pPr algn="ctr" eaLnBrk="0" fontAlgn="base" hangingPunct="0">
              <a:lnSpc>
                <a:spcPct val="120000"/>
              </a:lnSpc>
              <a:spcBef>
                <a:spcPct val="0"/>
              </a:spcBef>
              <a:spcAft>
                <a:spcPct val="0"/>
              </a:spcAft>
              <a:buClrTx/>
              <a:buSzTx/>
              <a:buFontTx/>
              <a:buNone/>
            </a:pPr>
            <a:r>
              <a:rPr lang="en-GB" altLang="en-US" sz="2000">
                <a:solidFill>
                  <a:srgbClr val="003399"/>
                </a:solidFill>
              </a:rPr>
              <a:t>500</a:t>
            </a:r>
            <a:endParaRPr lang="en-GB" altLang="en-US" sz="2000">
              <a:solidFill>
                <a:srgbClr val="A50021"/>
              </a:solidFill>
            </a:endParaRPr>
          </a:p>
        </p:txBody>
      </p:sp>
      <p:sp>
        <p:nvSpPr>
          <p:cNvPr id="22543" name="Rectangle 15"/>
          <p:cNvSpPr>
            <a:spLocks noChangeArrowheads="1"/>
          </p:cNvSpPr>
          <p:nvPr/>
        </p:nvSpPr>
        <p:spPr bwMode="auto">
          <a:xfrm>
            <a:off x="5154613" y="1276350"/>
            <a:ext cx="368300" cy="97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70000"/>
              </a:lnSpc>
              <a:spcBef>
                <a:spcPct val="0"/>
              </a:spcBef>
              <a:spcAft>
                <a:spcPct val="0"/>
              </a:spcAft>
              <a:buClrTx/>
              <a:buSzTx/>
              <a:buFontTx/>
              <a:buNone/>
            </a:pPr>
            <a:r>
              <a:rPr lang="en-GB" altLang="en-US" sz="2000">
                <a:solidFill>
                  <a:srgbClr val="006600"/>
                </a:solidFill>
              </a:rPr>
              <a:t>A</a:t>
            </a:r>
          </a:p>
          <a:p>
            <a:pPr algn="ctr" eaLnBrk="0" fontAlgn="base" hangingPunct="0">
              <a:lnSpc>
                <a:spcPct val="120000"/>
              </a:lnSpc>
              <a:spcBef>
                <a:spcPct val="0"/>
              </a:spcBef>
              <a:spcAft>
                <a:spcPct val="0"/>
              </a:spcAft>
              <a:buClrTx/>
              <a:buSzTx/>
              <a:buFontTx/>
              <a:buNone/>
            </a:pPr>
            <a:r>
              <a:rPr lang="en-GB" altLang="en-US" sz="2000">
                <a:solidFill>
                  <a:srgbClr val="003399"/>
                </a:solidFill>
              </a:rPr>
              <a:t>B</a:t>
            </a:r>
            <a:endParaRPr lang="en-GB" altLang="en-US" sz="2000">
              <a:solidFill>
                <a:srgbClr val="A50021"/>
              </a:solidFill>
            </a:endParaRPr>
          </a:p>
        </p:txBody>
      </p:sp>
      <p:sp>
        <p:nvSpPr>
          <p:cNvPr id="22544" name="Line 16"/>
          <p:cNvSpPr>
            <a:spLocks noChangeShapeType="1"/>
          </p:cNvSpPr>
          <p:nvPr/>
        </p:nvSpPr>
        <p:spPr bwMode="auto">
          <a:xfrm>
            <a:off x="4997450" y="1389063"/>
            <a:ext cx="4081463" cy="0"/>
          </a:xfrm>
          <a:prstGeom prst="line">
            <a:avLst/>
          </a:prstGeom>
          <a:noFill/>
          <a:ln w="127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2545" name="Rectangle 17"/>
          <p:cNvSpPr>
            <a:spLocks noChangeArrowheads="1"/>
          </p:cNvSpPr>
          <p:nvPr/>
        </p:nvSpPr>
        <p:spPr bwMode="auto">
          <a:xfrm>
            <a:off x="4899025" y="688975"/>
            <a:ext cx="819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0000"/>
                </a:solidFill>
              </a:rPr>
              <a:t>Point</a:t>
            </a:r>
          </a:p>
        </p:txBody>
      </p:sp>
      <p:sp>
        <p:nvSpPr>
          <p:cNvPr id="22546" name="Rectangle 18"/>
          <p:cNvSpPr>
            <a:spLocks noChangeArrowheads="1"/>
          </p:cNvSpPr>
          <p:nvPr/>
        </p:nvSpPr>
        <p:spPr bwMode="auto">
          <a:xfrm>
            <a:off x="7077075" y="4532313"/>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6600"/>
                </a:solidFill>
              </a:rPr>
              <a:t>A</a:t>
            </a:r>
          </a:p>
        </p:txBody>
      </p:sp>
      <p:sp>
        <p:nvSpPr>
          <p:cNvPr id="22547" name="Rectangle 19"/>
          <p:cNvSpPr>
            <a:spLocks noChangeArrowheads="1"/>
          </p:cNvSpPr>
          <p:nvPr/>
        </p:nvSpPr>
        <p:spPr bwMode="auto">
          <a:xfrm>
            <a:off x="5359400" y="3613150"/>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3399"/>
                </a:solidFill>
              </a:rPr>
              <a:t>B</a:t>
            </a:r>
          </a:p>
        </p:txBody>
      </p:sp>
      <p:sp>
        <p:nvSpPr>
          <p:cNvPr id="22548" name="Line 20"/>
          <p:cNvSpPr>
            <a:spLocks noChangeShapeType="1"/>
          </p:cNvSpPr>
          <p:nvPr/>
        </p:nvSpPr>
        <p:spPr bwMode="auto">
          <a:xfrm>
            <a:off x="9142413" y="6284913"/>
            <a:ext cx="0" cy="17462"/>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2549" name="Line 21"/>
          <p:cNvSpPr>
            <a:spLocks noChangeShapeType="1"/>
          </p:cNvSpPr>
          <p:nvPr/>
        </p:nvSpPr>
        <p:spPr bwMode="auto">
          <a:xfrm flipH="1">
            <a:off x="1068388" y="5010150"/>
            <a:ext cx="6072187"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2550" name="Line 22"/>
          <p:cNvSpPr>
            <a:spLocks noChangeShapeType="1"/>
          </p:cNvSpPr>
          <p:nvPr/>
        </p:nvSpPr>
        <p:spPr bwMode="auto">
          <a:xfrm>
            <a:off x="1068388" y="4041775"/>
            <a:ext cx="4303712"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2551" name="Oval 23"/>
          <p:cNvSpPr>
            <a:spLocks noChangeArrowheads="1"/>
          </p:cNvSpPr>
          <p:nvPr/>
        </p:nvSpPr>
        <p:spPr bwMode="auto">
          <a:xfrm>
            <a:off x="5381625" y="3976688"/>
            <a:ext cx="111125" cy="111125"/>
          </a:xfrm>
          <a:prstGeom prst="ellipse">
            <a:avLst/>
          </a:prstGeom>
          <a:solidFill>
            <a:srgbClr val="99CC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2552" name="Rectangle 24"/>
          <p:cNvSpPr>
            <a:spLocks noChangeArrowheads="1"/>
          </p:cNvSpPr>
          <p:nvPr/>
        </p:nvSpPr>
        <p:spPr bwMode="auto">
          <a:xfrm>
            <a:off x="6810375" y="5080000"/>
            <a:ext cx="1287463"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A50021"/>
                </a:solidFill>
              </a:rPr>
              <a:t>Demand</a:t>
            </a:r>
          </a:p>
        </p:txBody>
      </p:sp>
      <p:sp>
        <p:nvSpPr>
          <p:cNvPr id="22553" name="Oval 25"/>
          <p:cNvSpPr>
            <a:spLocks noChangeArrowheads="1"/>
          </p:cNvSpPr>
          <p:nvPr/>
        </p:nvSpPr>
        <p:spPr bwMode="auto">
          <a:xfrm>
            <a:off x="7135813" y="4953000"/>
            <a:ext cx="111125" cy="111125"/>
          </a:xfrm>
          <a:prstGeom prst="ellipse">
            <a:avLst/>
          </a:prstGeom>
          <a:solidFill>
            <a:srgbClr val="66FF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186842" name="Rectangle 26"/>
          <p:cNvSpPr>
            <a:spLocks noGrp="1" noChangeArrowheads="1"/>
          </p:cNvSpPr>
          <p:nvPr>
            <p:ph type="title"/>
          </p:nvPr>
        </p:nvSpPr>
        <p:spPr>
          <a:xfrm>
            <a:off x="0" y="0"/>
            <a:ext cx="9144000" cy="595313"/>
          </a:xfrm>
          <a:extLst>
            <a:ext uri="{AF507438-7753-43E0-B8FC-AC1667EBCBE1}">
              <a14:hiddenEffects xmlns:a14="http://schemas.microsoft.com/office/drawing/2010/main">
                <a:effectLst>
                  <a:outerShdw dist="17961" dir="2700000" algn="ctr" rotWithShape="0">
                    <a:schemeClr val="tx1"/>
                  </a:outerShdw>
                </a:effectLst>
              </a14:hiddenEffects>
            </a:ext>
          </a:extLst>
        </p:spPr>
        <p:txBody>
          <a:bodyPr/>
          <a:lstStyle/>
          <a:p>
            <a:pPr>
              <a:defRPr/>
            </a:pPr>
            <a:r>
              <a:rPr lang="en-GB" altLang="en-US" sz="2800" smtClean="0">
                <a:solidFill>
                  <a:schemeClr val="accent1"/>
                </a:solidFill>
              </a:rPr>
              <a:t>Market demand for potatoes </a:t>
            </a:r>
            <a:r>
              <a:rPr lang="en-GB" altLang="en-US" sz="2400" smtClean="0">
                <a:solidFill>
                  <a:schemeClr val="accent1"/>
                </a:solidFill>
              </a:rPr>
              <a:t>(monthly)</a:t>
            </a:r>
            <a:endParaRPr lang="en-GB" altLang="en-US" sz="2800" smtClean="0">
              <a:solidFill>
                <a:schemeClr val="accent1"/>
              </a:solidFill>
            </a:endParaRPr>
          </a:p>
        </p:txBody>
      </p:sp>
    </p:spTree>
    <p:custDataLst>
      <p:tags r:id="rId2"/>
    </p:custDataLst>
    <p:extLst>
      <p:ext uri="{BB962C8B-B14F-4D97-AF65-F5344CB8AC3E}">
        <p14:creationId xmlns:p14="http://schemas.microsoft.com/office/powerpoint/2010/main" val="537326957"/>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1084263" y="633413"/>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4579" name="Line 3"/>
          <p:cNvSpPr>
            <a:spLocks noChangeShapeType="1"/>
          </p:cNvSpPr>
          <p:nvPr/>
        </p:nvSpPr>
        <p:spPr bwMode="auto">
          <a:xfrm flipH="1" flipV="1">
            <a:off x="1828800" y="950913"/>
            <a:ext cx="136525" cy="169862"/>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4580" name="Line 4"/>
          <p:cNvSpPr>
            <a:spLocks noChangeShapeType="1"/>
          </p:cNvSpPr>
          <p:nvPr/>
        </p:nvSpPr>
        <p:spPr bwMode="auto">
          <a:xfrm>
            <a:off x="7148513" y="4973638"/>
            <a:ext cx="230187" cy="127000"/>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4581" name="Line 5"/>
          <p:cNvSpPr>
            <a:spLocks noChangeShapeType="1"/>
          </p:cNvSpPr>
          <p:nvPr/>
        </p:nvSpPr>
        <p:spPr bwMode="auto">
          <a:xfrm flipV="1">
            <a:off x="7191375" y="5045075"/>
            <a:ext cx="0" cy="91757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aphicFrame>
        <p:nvGraphicFramePr>
          <p:cNvPr id="24582" name="Object 6"/>
          <p:cNvGraphicFramePr>
            <a:graphicFrameLocks/>
          </p:cNvGraphicFramePr>
          <p:nvPr/>
        </p:nvGraphicFramePr>
        <p:xfrm>
          <a:off x="487363" y="279400"/>
          <a:ext cx="7850187" cy="6405563"/>
        </p:xfrm>
        <a:graphic>
          <a:graphicData uri="http://schemas.openxmlformats.org/presentationml/2006/ole">
            <mc:AlternateContent xmlns:mc="http://schemas.openxmlformats.org/markup-compatibility/2006">
              <mc:Choice xmlns:v="urn:schemas-microsoft-com:vml" Requires="v">
                <p:oleObj spid="_x0000_s4106" name="Chart" r:id="rId5" imgW="7458196" imgH="5324440" progId="MSGraph.Chart.8">
                  <p:embed followColorScheme="full"/>
                </p:oleObj>
              </mc:Choice>
              <mc:Fallback>
                <p:oleObj name="Chart" r:id="rId5" imgW="7458196" imgH="5324440" progId="MSGraph.Chart.8">
                  <p:embed followColorScheme="full"/>
                  <p:pic>
                    <p:nvPicPr>
                      <p:cNvPr id="0" name=""/>
                      <p:cNvPicPr>
                        <a:picLocks noChangeArrowheads="1"/>
                      </p:cNvPicPr>
                      <p:nvPr/>
                    </p:nvPicPr>
                    <p:blipFill>
                      <a:blip r:embed="rId6"/>
                      <a:srcRect/>
                      <a:stretch>
                        <a:fillRect/>
                      </a:stretch>
                    </p:blipFill>
                    <p:spPr bwMode="auto">
                      <a:xfrm>
                        <a:off x="487363" y="279400"/>
                        <a:ext cx="7850187"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583" name="Line 7"/>
          <p:cNvSpPr>
            <a:spLocks noChangeShapeType="1"/>
          </p:cNvSpPr>
          <p:nvPr/>
        </p:nvSpPr>
        <p:spPr bwMode="auto">
          <a:xfrm flipV="1">
            <a:off x="5438775" y="4057650"/>
            <a:ext cx="0" cy="190500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4584" name="AutoShape 8" descr="Parchment"/>
          <p:cNvSpPr>
            <a:spLocks noChangeArrowheads="1"/>
          </p:cNvSpPr>
          <p:nvPr/>
        </p:nvSpPr>
        <p:spPr bwMode="auto">
          <a:xfrm>
            <a:off x="4849813" y="579438"/>
            <a:ext cx="4286250" cy="2051050"/>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4585" name="Rectangle 9"/>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4586" name="Rectangle 10"/>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4587" name="Rectangle 11"/>
          <p:cNvSpPr>
            <a:spLocks noChangeArrowheads="1"/>
          </p:cNvSpPr>
          <p:nvPr/>
        </p:nvSpPr>
        <p:spPr bwMode="auto">
          <a:xfrm>
            <a:off x="3206750" y="6459538"/>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b="0">
                <a:solidFill>
                  <a:srgbClr val="000000"/>
                </a:solidFill>
              </a:rPr>
              <a:t>Quantity (tonnes: 000s)</a:t>
            </a:r>
          </a:p>
        </p:txBody>
      </p:sp>
      <p:sp>
        <p:nvSpPr>
          <p:cNvPr id="24588" name="Rectangle 12"/>
          <p:cNvSpPr>
            <a:spLocks noChangeArrowheads="1"/>
          </p:cNvSpPr>
          <p:nvPr/>
        </p:nvSpPr>
        <p:spPr bwMode="auto">
          <a:xfrm rot="-5400000">
            <a:off x="-881856" y="2863056"/>
            <a:ext cx="2471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b="0">
                <a:solidFill>
                  <a:srgbClr val="000000"/>
                </a:solidFill>
              </a:rPr>
              <a:t>Price (pence per kg)</a:t>
            </a:r>
          </a:p>
        </p:txBody>
      </p:sp>
      <p:sp>
        <p:nvSpPr>
          <p:cNvPr id="24589" name="Rectangle 13"/>
          <p:cNvSpPr>
            <a:spLocks noChangeArrowheads="1"/>
          </p:cNvSpPr>
          <p:nvPr/>
        </p:nvSpPr>
        <p:spPr bwMode="auto">
          <a:xfrm>
            <a:off x="5472113" y="690563"/>
            <a:ext cx="1819275" cy="1919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0000"/>
                </a:solidFill>
              </a:rPr>
              <a:t>Price</a:t>
            </a:r>
          </a:p>
          <a:p>
            <a:pPr algn="ctr" eaLnBrk="0" fontAlgn="base" hangingPunct="0">
              <a:lnSpc>
                <a:spcPct val="100000"/>
              </a:lnSpc>
              <a:spcBef>
                <a:spcPct val="0"/>
              </a:spcBef>
              <a:spcAft>
                <a:spcPct val="0"/>
              </a:spcAft>
              <a:buClrTx/>
              <a:buSzTx/>
              <a:buFontTx/>
              <a:buNone/>
            </a:pPr>
            <a:r>
              <a:rPr lang="en-GB" altLang="en-US" sz="2000" b="0">
                <a:solidFill>
                  <a:srgbClr val="000000"/>
                </a:solidFill>
              </a:rPr>
              <a:t>(pence per kg)</a:t>
            </a:r>
            <a:endParaRPr lang="en-GB" altLang="en-US" sz="2000">
              <a:solidFill>
                <a:srgbClr val="000000"/>
              </a:solidFill>
            </a:endParaRPr>
          </a:p>
          <a:p>
            <a:pPr algn="ctr" eaLnBrk="0" fontAlgn="base" hangingPunct="0">
              <a:lnSpc>
                <a:spcPct val="160000"/>
              </a:lnSpc>
              <a:spcBef>
                <a:spcPct val="0"/>
              </a:spcBef>
              <a:spcAft>
                <a:spcPct val="0"/>
              </a:spcAft>
              <a:buClrTx/>
              <a:buSzTx/>
              <a:buFontTx/>
              <a:buNone/>
            </a:pPr>
            <a:r>
              <a:rPr lang="en-GB" altLang="en-US" sz="2000">
                <a:solidFill>
                  <a:srgbClr val="006600"/>
                </a:solidFill>
              </a:rPr>
              <a:t>20</a:t>
            </a:r>
          </a:p>
          <a:p>
            <a:pPr algn="ctr" eaLnBrk="0" fontAlgn="base" hangingPunct="0">
              <a:lnSpc>
                <a:spcPct val="120000"/>
              </a:lnSpc>
              <a:spcBef>
                <a:spcPct val="0"/>
              </a:spcBef>
              <a:spcAft>
                <a:spcPct val="0"/>
              </a:spcAft>
              <a:buClrTx/>
              <a:buSzTx/>
              <a:buFontTx/>
              <a:buNone/>
            </a:pPr>
            <a:r>
              <a:rPr lang="en-GB" altLang="en-US" sz="2000">
                <a:solidFill>
                  <a:srgbClr val="003399"/>
                </a:solidFill>
              </a:rPr>
              <a:t>40</a:t>
            </a:r>
          </a:p>
          <a:p>
            <a:pPr algn="ctr" eaLnBrk="0" fontAlgn="base" hangingPunct="0">
              <a:lnSpc>
                <a:spcPct val="120000"/>
              </a:lnSpc>
              <a:spcBef>
                <a:spcPct val="0"/>
              </a:spcBef>
              <a:spcAft>
                <a:spcPct val="0"/>
              </a:spcAft>
              <a:buClrTx/>
              <a:buSzTx/>
              <a:buFontTx/>
              <a:buNone/>
            </a:pPr>
            <a:r>
              <a:rPr lang="en-GB" altLang="en-US" sz="2000">
                <a:solidFill>
                  <a:srgbClr val="800080"/>
                </a:solidFill>
              </a:rPr>
              <a:t>  60  </a:t>
            </a:r>
            <a:endParaRPr lang="en-GB" altLang="en-US" sz="2000">
              <a:solidFill>
                <a:srgbClr val="A50021"/>
              </a:solidFill>
            </a:endParaRPr>
          </a:p>
        </p:txBody>
      </p:sp>
      <p:sp>
        <p:nvSpPr>
          <p:cNvPr id="24590" name="Rectangle 14"/>
          <p:cNvSpPr>
            <a:spLocks noChangeArrowheads="1"/>
          </p:cNvSpPr>
          <p:nvPr/>
        </p:nvSpPr>
        <p:spPr bwMode="auto">
          <a:xfrm>
            <a:off x="7075488" y="666750"/>
            <a:ext cx="2046287" cy="1949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10000"/>
              </a:lnSpc>
              <a:spcBef>
                <a:spcPct val="0"/>
              </a:spcBef>
              <a:spcAft>
                <a:spcPct val="0"/>
              </a:spcAft>
              <a:buClrTx/>
              <a:buSzTx/>
              <a:buFontTx/>
              <a:buNone/>
            </a:pPr>
            <a:r>
              <a:rPr lang="en-GB" altLang="en-US" sz="2000">
                <a:solidFill>
                  <a:srgbClr val="000000"/>
                </a:solidFill>
              </a:rPr>
              <a:t>Market demand</a:t>
            </a:r>
          </a:p>
          <a:p>
            <a:pPr algn="ctr" eaLnBrk="0" fontAlgn="base" hangingPunct="0">
              <a:lnSpc>
                <a:spcPct val="100000"/>
              </a:lnSpc>
              <a:spcBef>
                <a:spcPct val="0"/>
              </a:spcBef>
              <a:spcAft>
                <a:spcPct val="0"/>
              </a:spcAft>
              <a:buClrTx/>
              <a:buSzTx/>
              <a:buFontTx/>
              <a:buNone/>
            </a:pPr>
            <a:r>
              <a:rPr lang="en-GB" altLang="en-US" sz="2000" b="0">
                <a:solidFill>
                  <a:srgbClr val="000000"/>
                </a:solidFill>
              </a:rPr>
              <a:t>(tonnes 000s)</a:t>
            </a:r>
          </a:p>
          <a:p>
            <a:pPr algn="ctr" eaLnBrk="0" fontAlgn="base" hangingPunct="0">
              <a:lnSpc>
                <a:spcPct val="160000"/>
              </a:lnSpc>
              <a:spcBef>
                <a:spcPct val="0"/>
              </a:spcBef>
              <a:spcAft>
                <a:spcPct val="0"/>
              </a:spcAft>
              <a:buClrTx/>
              <a:buSzTx/>
              <a:buFontTx/>
              <a:buNone/>
            </a:pPr>
            <a:r>
              <a:rPr lang="en-GB" altLang="en-US" sz="2000">
                <a:solidFill>
                  <a:srgbClr val="006600"/>
                </a:solidFill>
              </a:rPr>
              <a:t>700</a:t>
            </a:r>
          </a:p>
          <a:p>
            <a:pPr algn="ctr" eaLnBrk="0" fontAlgn="base" hangingPunct="0">
              <a:lnSpc>
                <a:spcPct val="120000"/>
              </a:lnSpc>
              <a:spcBef>
                <a:spcPct val="0"/>
              </a:spcBef>
              <a:spcAft>
                <a:spcPct val="0"/>
              </a:spcAft>
              <a:buClrTx/>
              <a:buSzTx/>
              <a:buFontTx/>
              <a:buNone/>
            </a:pPr>
            <a:r>
              <a:rPr lang="en-GB" altLang="en-US" sz="2000">
                <a:solidFill>
                  <a:srgbClr val="003399"/>
                </a:solidFill>
              </a:rPr>
              <a:t>500</a:t>
            </a:r>
            <a:endParaRPr lang="en-GB" altLang="en-US" sz="2000">
              <a:solidFill>
                <a:srgbClr val="800080"/>
              </a:solidFill>
            </a:endParaRPr>
          </a:p>
          <a:p>
            <a:pPr algn="ctr" eaLnBrk="0" fontAlgn="base" hangingPunct="0">
              <a:lnSpc>
                <a:spcPct val="120000"/>
              </a:lnSpc>
              <a:spcBef>
                <a:spcPct val="0"/>
              </a:spcBef>
              <a:spcAft>
                <a:spcPct val="0"/>
              </a:spcAft>
              <a:buClrTx/>
              <a:buSzTx/>
              <a:buFontTx/>
              <a:buNone/>
            </a:pPr>
            <a:r>
              <a:rPr lang="en-GB" altLang="en-US" sz="2000">
                <a:solidFill>
                  <a:srgbClr val="800080"/>
                </a:solidFill>
              </a:rPr>
              <a:t>350</a:t>
            </a:r>
            <a:endParaRPr lang="en-GB" altLang="en-US" sz="2000">
              <a:solidFill>
                <a:srgbClr val="A50021"/>
              </a:solidFill>
            </a:endParaRPr>
          </a:p>
        </p:txBody>
      </p:sp>
      <p:sp>
        <p:nvSpPr>
          <p:cNvPr id="24591" name="Rectangle 15"/>
          <p:cNvSpPr>
            <a:spLocks noChangeArrowheads="1"/>
          </p:cNvSpPr>
          <p:nvPr/>
        </p:nvSpPr>
        <p:spPr bwMode="auto">
          <a:xfrm>
            <a:off x="5154613" y="1276350"/>
            <a:ext cx="368300" cy="1339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70000"/>
              </a:lnSpc>
              <a:spcBef>
                <a:spcPct val="0"/>
              </a:spcBef>
              <a:spcAft>
                <a:spcPct val="0"/>
              </a:spcAft>
              <a:buClrTx/>
              <a:buSzTx/>
              <a:buFontTx/>
              <a:buNone/>
            </a:pPr>
            <a:r>
              <a:rPr lang="en-GB" altLang="en-US" sz="2000">
                <a:solidFill>
                  <a:srgbClr val="006600"/>
                </a:solidFill>
              </a:rPr>
              <a:t>A</a:t>
            </a:r>
          </a:p>
          <a:p>
            <a:pPr algn="ctr" eaLnBrk="0" fontAlgn="base" hangingPunct="0">
              <a:lnSpc>
                <a:spcPct val="120000"/>
              </a:lnSpc>
              <a:spcBef>
                <a:spcPct val="0"/>
              </a:spcBef>
              <a:spcAft>
                <a:spcPct val="0"/>
              </a:spcAft>
              <a:buClrTx/>
              <a:buSzTx/>
              <a:buFontTx/>
              <a:buNone/>
            </a:pPr>
            <a:r>
              <a:rPr lang="en-GB" altLang="en-US" sz="2000">
                <a:solidFill>
                  <a:srgbClr val="003399"/>
                </a:solidFill>
              </a:rPr>
              <a:t>B</a:t>
            </a:r>
          </a:p>
          <a:p>
            <a:pPr algn="ctr" eaLnBrk="0" fontAlgn="base" hangingPunct="0">
              <a:lnSpc>
                <a:spcPct val="120000"/>
              </a:lnSpc>
              <a:spcBef>
                <a:spcPct val="0"/>
              </a:spcBef>
              <a:spcAft>
                <a:spcPct val="0"/>
              </a:spcAft>
              <a:buClrTx/>
              <a:buSzTx/>
              <a:buFontTx/>
              <a:buNone/>
            </a:pPr>
            <a:r>
              <a:rPr lang="en-GB" altLang="en-US" sz="2000">
                <a:solidFill>
                  <a:srgbClr val="800080"/>
                </a:solidFill>
              </a:rPr>
              <a:t>C</a:t>
            </a:r>
            <a:endParaRPr lang="en-GB" altLang="en-US" sz="2000">
              <a:solidFill>
                <a:srgbClr val="A50021"/>
              </a:solidFill>
            </a:endParaRPr>
          </a:p>
        </p:txBody>
      </p:sp>
      <p:sp>
        <p:nvSpPr>
          <p:cNvPr id="24592" name="Line 16"/>
          <p:cNvSpPr>
            <a:spLocks noChangeShapeType="1"/>
          </p:cNvSpPr>
          <p:nvPr/>
        </p:nvSpPr>
        <p:spPr bwMode="auto">
          <a:xfrm>
            <a:off x="4997450" y="1389063"/>
            <a:ext cx="4081463" cy="0"/>
          </a:xfrm>
          <a:prstGeom prst="line">
            <a:avLst/>
          </a:prstGeom>
          <a:noFill/>
          <a:ln w="127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4593" name="Rectangle 17"/>
          <p:cNvSpPr>
            <a:spLocks noChangeArrowheads="1"/>
          </p:cNvSpPr>
          <p:nvPr/>
        </p:nvSpPr>
        <p:spPr bwMode="auto">
          <a:xfrm>
            <a:off x="4899025" y="688975"/>
            <a:ext cx="819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0000"/>
                </a:solidFill>
              </a:rPr>
              <a:t>Point</a:t>
            </a:r>
          </a:p>
        </p:txBody>
      </p:sp>
      <p:sp>
        <p:nvSpPr>
          <p:cNvPr id="24594" name="Rectangle 18"/>
          <p:cNvSpPr>
            <a:spLocks noChangeArrowheads="1"/>
          </p:cNvSpPr>
          <p:nvPr/>
        </p:nvSpPr>
        <p:spPr bwMode="auto">
          <a:xfrm>
            <a:off x="7077075" y="4532313"/>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6600"/>
                </a:solidFill>
              </a:rPr>
              <a:t>A</a:t>
            </a:r>
          </a:p>
        </p:txBody>
      </p:sp>
      <p:sp>
        <p:nvSpPr>
          <p:cNvPr id="24595" name="Rectangle 19"/>
          <p:cNvSpPr>
            <a:spLocks noChangeArrowheads="1"/>
          </p:cNvSpPr>
          <p:nvPr/>
        </p:nvSpPr>
        <p:spPr bwMode="auto">
          <a:xfrm>
            <a:off x="5359400" y="3613150"/>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3399"/>
                </a:solidFill>
              </a:rPr>
              <a:t>B</a:t>
            </a:r>
          </a:p>
        </p:txBody>
      </p:sp>
      <p:sp>
        <p:nvSpPr>
          <p:cNvPr id="1188884" name="Rectangle 20"/>
          <p:cNvSpPr>
            <a:spLocks noChangeArrowheads="1"/>
          </p:cNvSpPr>
          <p:nvPr/>
        </p:nvSpPr>
        <p:spPr bwMode="auto">
          <a:xfrm>
            <a:off x="4064000" y="2644775"/>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800080"/>
                </a:solidFill>
              </a:rPr>
              <a:t>C</a:t>
            </a:r>
          </a:p>
        </p:txBody>
      </p:sp>
      <p:sp>
        <p:nvSpPr>
          <p:cNvPr id="24597" name="Line 21"/>
          <p:cNvSpPr>
            <a:spLocks noChangeShapeType="1"/>
          </p:cNvSpPr>
          <p:nvPr/>
        </p:nvSpPr>
        <p:spPr bwMode="auto">
          <a:xfrm>
            <a:off x="9142413" y="6284913"/>
            <a:ext cx="0" cy="17462"/>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4598" name="Line 22"/>
          <p:cNvSpPr>
            <a:spLocks noChangeShapeType="1"/>
          </p:cNvSpPr>
          <p:nvPr/>
        </p:nvSpPr>
        <p:spPr bwMode="auto">
          <a:xfrm flipH="1">
            <a:off x="1068388" y="5010150"/>
            <a:ext cx="6072187"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4599" name="Line 23"/>
          <p:cNvSpPr>
            <a:spLocks noChangeShapeType="1"/>
          </p:cNvSpPr>
          <p:nvPr/>
        </p:nvSpPr>
        <p:spPr bwMode="auto">
          <a:xfrm>
            <a:off x="1068388" y="4041775"/>
            <a:ext cx="4303712"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4600" name="Line 24"/>
          <p:cNvSpPr>
            <a:spLocks noChangeShapeType="1"/>
          </p:cNvSpPr>
          <p:nvPr/>
        </p:nvSpPr>
        <p:spPr bwMode="auto">
          <a:xfrm>
            <a:off x="1068388" y="3071813"/>
            <a:ext cx="3027362" cy="0"/>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4601" name="Line 25"/>
          <p:cNvSpPr>
            <a:spLocks noChangeShapeType="1"/>
          </p:cNvSpPr>
          <p:nvPr/>
        </p:nvSpPr>
        <p:spPr bwMode="auto">
          <a:xfrm>
            <a:off x="4129088" y="3122613"/>
            <a:ext cx="0" cy="2822575"/>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4602" name="Oval 26"/>
          <p:cNvSpPr>
            <a:spLocks noChangeArrowheads="1"/>
          </p:cNvSpPr>
          <p:nvPr/>
        </p:nvSpPr>
        <p:spPr bwMode="auto">
          <a:xfrm>
            <a:off x="4081463" y="3024188"/>
            <a:ext cx="111125" cy="111125"/>
          </a:xfrm>
          <a:prstGeom prst="ellipse">
            <a:avLst/>
          </a:prstGeom>
          <a:solidFill>
            <a:srgbClr val="CC99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4603" name="Oval 27"/>
          <p:cNvSpPr>
            <a:spLocks noChangeArrowheads="1"/>
          </p:cNvSpPr>
          <p:nvPr/>
        </p:nvSpPr>
        <p:spPr bwMode="auto">
          <a:xfrm>
            <a:off x="5381625" y="3976688"/>
            <a:ext cx="111125" cy="111125"/>
          </a:xfrm>
          <a:prstGeom prst="ellipse">
            <a:avLst/>
          </a:prstGeom>
          <a:solidFill>
            <a:srgbClr val="99CC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4604" name="Oval 28"/>
          <p:cNvSpPr>
            <a:spLocks noChangeArrowheads="1"/>
          </p:cNvSpPr>
          <p:nvPr/>
        </p:nvSpPr>
        <p:spPr bwMode="auto">
          <a:xfrm>
            <a:off x="7135813" y="4951413"/>
            <a:ext cx="111125" cy="111125"/>
          </a:xfrm>
          <a:prstGeom prst="ellipse">
            <a:avLst/>
          </a:prstGeom>
          <a:solidFill>
            <a:srgbClr val="66FF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4605" name="Rectangle 29"/>
          <p:cNvSpPr>
            <a:spLocks noChangeArrowheads="1"/>
          </p:cNvSpPr>
          <p:nvPr/>
        </p:nvSpPr>
        <p:spPr bwMode="auto">
          <a:xfrm>
            <a:off x="6810375" y="5080000"/>
            <a:ext cx="1287463"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A50021"/>
                </a:solidFill>
              </a:rPr>
              <a:t>Demand</a:t>
            </a:r>
          </a:p>
        </p:txBody>
      </p:sp>
      <p:sp>
        <p:nvSpPr>
          <p:cNvPr id="1188894" name="Rectangle 30"/>
          <p:cNvSpPr>
            <a:spLocks noGrp="1" noChangeArrowheads="1"/>
          </p:cNvSpPr>
          <p:nvPr>
            <p:ph type="title"/>
          </p:nvPr>
        </p:nvSpPr>
        <p:spPr>
          <a:xfrm>
            <a:off x="0" y="0"/>
            <a:ext cx="9144000" cy="595313"/>
          </a:xfrm>
          <a:extLst>
            <a:ext uri="{AF507438-7753-43E0-B8FC-AC1667EBCBE1}">
              <a14:hiddenEffects xmlns:a14="http://schemas.microsoft.com/office/drawing/2010/main">
                <a:effectLst>
                  <a:outerShdw dist="17961" dir="2700000" algn="ctr" rotWithShape="0">
                    <a:schemeClr val="tx1"/>
                  </a:outerShdw>
                </a:effectLst>
              </a14:hiddenEffects>
            </a:ext>
          </a:extLst>
        </p:spPr>
        <p:txBody>
          <a:bodyPr/>
          <a:lstStyle/>
          <a:p>
            <a:pPr>
              <a:defRPr/>
            </a:pPr>
            <a:r>
              <a:rPr lang="en-GB" altLang="en-US" sz="2800" smtClean="0">
                <a:solidFill>
                  <a:schemeClr val="accent1"/>
                </a:solidFill>
              </a:rPr>
              <a:t>Market demand for potatoes </a:t>
            </a:r>
            <a:r>
              <a:rPr lang="en-GB" altLang="en-US" sz="2400" smtClean="0">
                <a:solidFill>
                  <a:schemeClr val="accent1"/>
                </a:solidFill>
              </a:rPr>
              <a:t>(monthly)</a:t>
            </a:r>
            <a:endParaRPr lang="en-GB" altLang="en-US" sz="2800" smtClean="0">
              <a:solidFill>
                <a:schemeClr val="accent1"/>
              </a:solidFill>
            </a:endParaRPr>
          </a:p>
        </p:txBody>
      </p:sp>
    </p:spTree>
    <p:custDataLst>
      <p:tags r:id="rId2"/>
    </p:custDataLst>
    <p:extLst>
      <p:ext uri="{BB962C8B-B14F-4D97-AF65-F5344CB8AC3E}">
        <p14:creationId xmlns:p14="http://schemas.microsoft.com/office/powerpoint/2010/main" val="371938183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188884"/>
                                        </p:tgtEl>
                                        <p:attrNameLst>
                                          <p:attrName>style.visibility</p:attrName>
                                        </p:attrNameLst>
                                      </p:cBhvr>
                                      <p:to>
                                        <p:strVal val="visible"/>
                                      </p:to>
                                    </p:set>
                                    <p:anim calcmode="lin" valueType="num">
                                      <p:cBhvr>
                                        <p:cTn id="7" dur="1000" fill="hold"/>
                                        <p:tgtEl>
                                          <p:spTgt spid="1188884"/>
                                        </p:tgtEl>
                                        <p:attrNameLst>
                                          <p:attrName>ppt_w</p:attrName>
                                        </p:attrNameLst>
                                      </p:cBhvr>
                                      <p:tavLst>
                                        <p:tav tm="0">
                                          <p:val>
                                            <p:fltVal val="0"/>
                                          </p:val>
                                        </p:tav>
                                        <p:tav tm="100000">
                                          <p:val>
                                            <p:strVal val="#ppt_w"/>
                                          </p:val>
                                        </p:tav>
                                      </p:tavLst>
                                    </p:anim>
                                    <p:anim calcmode="lin" valueType="num">
                                      <p:cBhvr>
                                        <p:cTn id="8" dur="1000" fill="hold"/>
                                        <p:tgtEl>
                                          <p:spTgt spid="1188884"/>
                                        </p:tgtEl>
                                        <p:attrNameLst>
                                          <p:attrName>ppt_h</p:attrName>
                                        </p:attrNameLst>
                                      </p:cBhvr>
                                      <p:tavLst>
                                        <p:tav tm="0">
                                          <p:val>
                                            <p:fltVal val="0"/>
                                          </p:val>
                                        </p:tav>
                                        <p:tav tm="100000">
                                          <p:val>
                                            <p:strVal val="#ppt_h"/>
                                          </p:val>
                                        </p:tav>
                                      </p:tavLst>
                                    </p:anim>
                                    <p:anim calcmode="lin" valueType="num">
                                      <p:cBhvr>
                                        <p:cTn id="9" dur="1000" fill="hold"/>
                                        <p:tgtEl>
                                          <p:spTgt spid="118888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8888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8884"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2"/>
          <p:cNvSpPr>
            <a:spLocks noChangeArrowheads="1"/>
          </p:cNvSpPr>
          <p:nvPr/>
        </p:nvSpPr>
        <p:spPr bwMode="auto">
          <a:xfrm>
            <a:off x="1084263" y="633413"/>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6627" name="Line 3"/>
          <p:cNvSpPr>
            <a:spLocks noChangeShapeType="1"/>
          </p:cNvSpPr>
          <p:nvPr/>
        </p:nvSpPr>
        <p:spPr bwMode="auto">
          <a:xfrm flipH="1" flipV="1">
            <a:off x="1828800" y="950913"/>
            <a:ext cx="136525" cy="169862"/>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28" name="Line 4"/>
          <p:cNvSpPr>
            <a:spLocks noChangeShapeType="1"/>
          </p:cNvSpPr>
          <p:nvPr/>
        </p:nvSpPr>
        <p:spPr bwMode="auto">
          <a:xfrm>
            <a:off x="7148513" y="4973638"/>
            <a:ext cx="230187" cy="127000"/>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29" name="Line 5"/>
          <p:cNvSpPr>
            <a:spLocks noChangeShapeType="1"/>
          </p:cNvSpPr>
          <p:nvPr/>
        </p:nvSpPr>
        <p:spPr bwMode="auto">
          <a:xfrm flipV="1">
            <a:off x="7191375" y="5045075"/>
            <a:ext cx="0" cy="91757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aphicFrame>
        <p:nvGraphicFramePr>
          <p:cNvPr id="26630" name="Object 6"/>
          <p:cNvGraphicFramePr>
            <a:graphicFrameLocks/>
          </p:cNvGraphicFramePr>
          <p:nvPr/>
        </p:nvGraphicFramePr>
        <p:xfrm>
          <a:off x="487363" y="279400"/>
          <a:ext cx="7850187" cy="6405563"/>
        </p:xfrm>
        <a:graphic>
          <a:graphicData uri="http://schemas.openxmlformats.org/presentationml/2006/ole">
            <mc:AlternateContent xmlns:mc="http://schemas.openxmlformats.org/markup-compatibility/2006">
              <mc:Choice xmlns:v="urn:schemas-microsoft-com:vml" Requires="v">
                <p:oleObj spid="_x0000_s5130" name="Chart" r:id="rId5" imgW="7458196" imgH="5324440" progId="MSGraph.Chart.8">
                  <p:embed followColorScheme="full"/>
                </p:oleObj>
              </mc:Choice>
              <mc:Fallback>
                <p:oleObj name="Chart" r:id="rId5" imgW="7458196" imgH="5324440" progId="MSGraph.Chart.8">
                  <p:embed followColorScheme="full"/>
                  <p:pic>
                    <p:nvPicPr>
                      <p:cNvPr id="0" name=""/>
                      <p:cNvPicPr>
                        <a:picLocks noChangeArrowheads="1"/>
                      </p:cNvPicPr>
                      <p:nvPr/>
                    </p:nvPicPr>
                    <p:blipFill>
                      <a:blip r:embed="rId6"/>
                      <a:srcRect/>
                      <a:stretch>
                        <a:fillRect/>
                      </a:stretch>
                    </p:blipFill>
                    <p:spPr bwMode="auto">
                      <a:xfrm>
                        <a:off x="487363" y="279400"/>
                        <a:ext cx="7850187"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6631" name="Line 7"/>
          <p:cNvSpPr>
            <a:spLocks noChangeShapeType="1"/>
          </p:cNvSpPr>
          <p:nvPr/>
        </p:nvSpPr>
        <p:spPr bwMode="auto">
          <a:xfrm flipV="1">
            <a:off x="5438775" y="4057650"/>
            <a:ext cx="0" cy="190500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32" name="AutoShape 8" descr="Parchment"/>
          <p:cNvSpPr>
            <a:spLocks noChangeArrowheads="1"/>
          </p:cNvSpPr>
          <p:nvPr/>
        </p:nvSpPr>
        <p:spPr bwMode="auto">
          <a:xfrm>
            <a:off x="4849813" y="579438"/>
            <a:ext cx="4286250" cy="2457450"/>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6633" name="Rectangle 9"/>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6634" name="Rectangle 10"/>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6635" name="Rectangle 11"/>
          <p:cNvSpPr>
            <a:spLocks noChangeArrowheads="1"/>
          </p:cNvSpPr>
          <p:nvPr/>
        </p:nvSpPr>
        <p:spPr bwMode="auto">
          <a:xfrm>
            <a:off x="3206750" y="6459538"/>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b="0">
                <a:solidFill>
                  <a:srgbClr val="000000"/>
                </a:solidFill>
              </a:rPr>
              <a:t>Quantity (tonnes: 000s)</a:t>
            </a:r>
          </a:p>
        </p:txBody>
      </p:sp>
      <p:sp>
        <p:nvSpPr>
          <p:cNvPr id="26636" name="Rectangle 12"/>
          <p:cNvSpPr>
            <a:spLocks noChangeArrowheads="1"/>
          </p:cNvSpPr>
          <p:nvPr/>
        </p:nvSpPr>
        <p:spPr bwMode="auto">
          <a:xfrm rot="-5400000">
            <a:off x="-881856" y="2863056"/>
            <a:ext cx="2471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b="0">
                <a:solidFill>
                  <a:srgbClr val="000000"/>
                </a:solidFill>
              </a:rPr>
              <a:t>Price (pence per kg)</a:t>
            </a:r>
          </a:p>
        </p:txBody>
      </p:sp>
      <p:sp>
        <p:nvSpPr>
          <p:cNvPr id="26637" name="Rectangle 13"/>
          <p:cNvSpPr>
            <a:spLocks noChangeArrowheads="1"/>
          </p:cNvSpPr>
          <p:nvPr/>
        </p:nvSpPr>
        <p:spPr bwMode="auto">
          <a:xfrm>
            <a:off x="5472113" y="690563"/>
            <a:ext cx="1819275" cy="228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0000"/>
                </a:solidFill>
              </a:rPr>
              <a:t>Price</a:t>
            </a:r>
          </a:p>
          <a:p>
            <a:pPr algn="ctr" eaLnBrk="0" fontAlgn="base" hangingPunct="0">
              <a:lnSpc>
                <a:spcPct val="100000"/>
              </a:lnSpc>
              <a:spcBef>
                <a:spcPct val="0"/>
              </a:spcBef>
              <a:spcAft>
                <a:spcPct val="0"/>
              </a:spcAft>
              <a:buClrTx/>
              <a:buSzTx/>
              <a:buFontTx/>
              <a:buNone/>
            </a:pPr>
            <a:r>
              <a:rPr lang="en-GB" altLang="en-US" sz="2000" b="0">
                <a:solidFill>
                  <a:srgbClr val="000000"/>
                </a:solidFill>
              </a:rPr>
              <a:t>(pence per kg)</a:t>
            </a:r>
            <a:endParaRPr lang="en-GB" altLang="en-US" sz="2000">
              <a:solidFill>
                <a:srgbClr val="000000"/>
              </a:solidFill>
            </a:endParaRPr>
          </a:p>
          <a:p>
            <a:pPr algn="ctr" eaLnBrk="0" fontAlgn="base" hangingPunct="0">
              <a:lnSpc>
                <a:spcPct val="160000"/>
              </a:lnSpc>
              <a:spcBef>
                <a:spcPct val="0"/>
              </a:spcBef>
              <a:spcAft>
                <a:spcPct val="0"/>
              </a:spcAft>
              <a:buClrTx/>
              <a:buSzTx/>
              <a:buFontTx/>
              <a:buNone/>
            </a:pPr>
            <a:r>
              <a:rPr lang="en-GB" altLang="en-US" sz="2000">
                <a:solidFill>
                  <a:srgbClr val="006600"/>
                </a:solidFill>
              </a:rPr>
              <a:t>20</a:t>
            </a:r>
          </a:p>
          <a:p>
            <a:pPr algn="ctr" eaLnBrk="0" fontAlgn="base" hangingPunct="0">
              <a:lnSpc>
                <a:spcPct val="120000"/>
              </a:lnSpc>
              <a:spcBef>
                <a:spcPct val="0"/>
              </a:spcBef>
              <a:spcAft>
                <a:spcPct val="0"/>
              </a:spcAft>
              <a:buClrTx/>
              <a:buSzTx/>
              <a:buFontTx/>
              <a:buNone/>
            </a:pPr>
            <a:r>
              <a:rPr lang="en-GB" altLang="en-US" sz="2000">
                <a:solidFill>
                  <a:srgbClr val="003399"/>
                </a:solidFill>
              </a:rPr>
              <a:t>40</a:t>
            </a:r>
          </a:p>
          <a:p>
            <a:pPr algn="ctr" eaLnBrk="0" fontAlgn="base" hangingPunct="0">
              <a:lnSpc>
                <a:spcPct val="120000"/>
              </a:lnSpc>
              <a:spcBef>
                <a:spcPct val="0"/>
              </a:spcBef>
              <a:spcAft>
                <a:spcPct val="0"/>
              </a:spcAft>
              <a:buClrTx/>
              <a:buSzTx/>
              <a:buFontTx/>
              <a:buNone/>
            </a:pPr>
            <a:r>
              <a:rPr lang="en-GB" altLang="en-US" sz="2000">
                <a:solidFill>
                  <a:srgbClr val="800080"/>
                </a:solidFill>
              </a:rPr>
              <a:t>  60  </a:t>
            </a:r>
            <a:endParaRPr lang="en-GB" altLang="en-US" sz="2000">
              <a:solidFill>
                <a:srgbClr val="663300"/>
              </a:solidFill>
            </a:endParaRPr>
          </a:p>
          <a:p>
            <a:pPr algn="ctr" eaLnBrk="0" fontAlgn="base" hangingPunct="0">
              <a:lnSpc>
                <a:spcPct val="120000"/>
              </a:lnSpc>
              <a:spcBef>
                <a:spcPct val="0"/>
              </a:spcBef>
              <a:spcAft>
                <a:spcPct val="0"/>
              </a:spcAft>
              <a:buClrTx/>
              <a:buSzTx/>
              <a:buFontTx/>
              <a:buNone/>
            </a:pPr>
            <a:r>
              <a:rPr lang="en-GB" altLang="en-US" sz="2000">
                <a:solidFill>
                  <a:srgbClr val="663300"/>
                </a:solidFill>
              </a:rPr>
              <a:t>   80 </a:t>
            </a:r>
            <a:r>
              <a:rPr lang="en-GB" altLang="en-US" sz="2000">
                <a:solidFill>
                  <a:srgbClr val="A50021"/>
                </a:solidFill>
              </a:rPr>
              <a:t>  </a:t>
            </a:r>
          </a:p>
        </p:txBody>
      </p:sp>
      <p:sp>
        <p:nvSpPr>
          <p:cNvPr id="26638" name="Rectangle 14"/>
          <p:cNvSpPr>
            <a:spLocks noChangeArrowheads="1"/>
          </p:cNvSpPr>
          <p:nvPr/>
        </p:nvSpPr>
        <p:spPr bwMode="auto">
          <a:xfrm>
            <a:off x="7075488" y="666750"/>
            <a:ext cx="2046287" cy="2314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10000"/>
              </a:lnSpc>
              <a:spcBef>
                <a:spcPct val="0"/>
              </a:spcBef>
              <a:spcAft>
                <a:spcPct val="0"/>
              </a:spcAft>
              <a:buClrTx/>
              <a:buSzTx/>
              <a:buFontTx/>
              <a:buNone/>
            </a:pPr>
            <a:r>
              <a:rPr lang="en-GB" altLang="en-US" sz="2000">
                <a:solidFill>
                  <a:srgbClr val="000000"/>
                </a:solidFill>
              </a:rPr>
              <a:t>Market demand</a:t>
            </a:r>
          </a:p>
          <a:p>
            <a:pPr algn="ctr" eaLnBrk="0" fontAlgn="base" hangingPunct="0">
              <a:lnSpc>
                <a:spcPct val="100000"/>
              </a:lnSpc>
              <a:spcBef>
                <a:spcPct val="0"/>
              </a:spcBef>
              <a:spcAft>
                <a:spcPct val="0"/>
              </a:spcAft>
              <a:buClrTx/>
              <a:buSzTx/>
              <a:buFontTx/>
              <a:buNone/>
            </a:pPr>
            <a:r>
              <a:rPr lang="en-GB" altLang="en-US" sz="2000" b="0">
                <a:solidFill>
                  <a:srgbClr val="000000"/>
                </a:solidFill>
              </a:rPr>
              <a:t>(tonnes 000s)</a:t>
            </a:r>
          </a:p>
          <a:p>
            <a:pPr algn="ctr" eaLnBrk="0" fontAlgn="base" hangingPunct="0">
              <a:lnSpc>
                <a:spcPct val="160000"/>
              </a:lnSpc>
              <a:spcBef>
                <a:spcPct val="0"/>
              </a:spcBef>
              <a:spcAft>
                <a:spcPct val="0"/>
              </a:spcAft>
              <a:buClrTx/>
              <a:buSzTx/>
              <a:buFontTx/>
              <a:buNone/>
            </a:pPr>
            <a:r>
              <a:rPr lang="en-GB" altLang="en-US" sz="2000">
                <a:solidFill>
                  <a:srgbClr val="006600"/>
                </a:solidFill>
              </a:rPr>
              <a:t>700</a:t>
            </a:r>
          </a:p>
          <a:p>
            <a:pPr algn="ctr" eaLnBrk="0" fontAlgn="base" hangingPunct="0">
              <a:lnSpc>
                <a:spcPct val="120000"/>
              </a:lnSpc>
              <a:spcBef>
                <a:spcPct val="0"/>
              </a:spcBef>
              <a:spcAft>
                <a:spcPct val="0"/>
              </a:spcAft>
              <a:buClrTx/>
              <a:buSzTx/>
              <a:buFontTx/>
              <a:buNone/>
            </a:pPr>
            <a:r>
              <a:rPr lang="en-GB" altLang="en-US" sz="2000">
                <a:solidFill>
                  <a:srgbClr val="003399"/>
                </a:solidFill>
              </a:rPr>
              <a:t>500</a:t>
            </a:r>
            <a:endParaRPr lang="en-GB" altLang="en-US" sz="2000">
              <a:solidFill>
                <a:srgbClr val="800080"/>
              </a:solidFill>
            </a:endParaRPr>
          </a:p>
          <a:p>
            <a:pPr algn="ctr" eaLnBrk="0" fontAlgn="base" hangingPunct="0">
              <a:lnSpc>
                <a:spcPct val="120000"/>
              </a:lnSpc>
              <a:spcBef>
                <a:spcPct val="0"/>
              </a:spcBef>
              <a:spcAft>
                <a:spcPct val="0"/>
              </a:spcAft>
              <a:buClrTx/>
              <a:buSzTx/>
              <a:buFontTx/>
              <a:buNone/>
            </a:pPr>
            <a:r>
              <a:rPr lang="en-GB" altLang="en-US" sz="2000">
                <a:solidFill>
                  <a:srgbClr val="800080"/>
                </a:solidFill>
              </a:rPr>
              <a:t>350</a:t>
            </a:r>
          </a:p>
          <a:p>
            <a:pPr algn="ctr" eaLnBrk="0" fontAlgn="base" hangingPunct="0">
              <a:lnSpc>
                <a:spcPct val="120000"/>
              </a:lnSpc>
              <a:spcBef>
                <a:spcPct val="0"/>
              </a:spcBef>
              <a:spcAft>
                <a:spcPct val="0"/>
              </a:spcAft>
              <a:buClrTx/>
              <a:buSzTx/>
              <a:buFontTx/>
              <a:buNone/>
            </a:pPr>
            <a:r>
              <a:rPr lang="en-GB" altLang="en-US" sz="2000">
                <a:solidFill>
                  <a:srgbClr val="663300"/>
                </a:solidFill>
              </a:rPr>
              <a:t>200</a:t>
            </a:r>
            <a:endParaRPr lang="en-GB" altLang="en-US" sz="2000">
              <a:solidFill>
                <a:srgbClr val="A50021"/>
              </a:solidFill>
            </a:endParaRPr>
          </a:p>
        </p:txBody>
      </p:sp>
      <p:sp>
        <p:nvSpPr>
          <p:cNvPr id="26639" name="Rectangle 15"/>
          <p:cNvSpPr>
            <a:spLocks noChangeArrowheads="1"/>
          </p:cNvSpPr>
          <p:nvPr/>
        </p:nvSpPr>
        <p:spPr bwMode="auto">
          <a:xfrm>
            <a:off x="5154613" y="1276350"/>
            <a:ext cx="368300" cy="1704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70000"/>
              </a:lnSpc>
              <a:spcBef>
                <a:spcPct val="0"/>
              </a:spcBef>
              <a:spcAft>
                <a:spcPct val="0"/>
              </a:spcAft>
              <a:buClrTx/>
              <a:buSzTx/>
              <a:buFontTx/>
              <a:buNone/>
            </a:pPr>
            <a:r>
              <a:rPr lang="en-GB" altLang="en-US" sz="2000">
                <a:solidFill>
                  <a:srgbClr val="006600"/>
                </a:solidFill>
              </a:rPr>
              <a:t>A</a:t>
            </a:r>
          </a:p>
          <a:p>
            <a:pPr algn="ctr" eaLnBrk="0" fontAlgn="base" hangingPunct="0">
              <a:lnSpc>
                <a:spcPct val="120000"/>
              </a:lnSpc>
              <a:spcBef>
                <a:spcPct val="0"/>
              </a:spcBef>
              <a:spcAft>
                <a:spcPct val="0"/>
              </a:spcAft>
              <a:buClrTx/>
              <a:buSzTx/>
              <a:buFontTx/>
              <a:buNone/>
            </a:pPr>
            <a:r>
              <a:rPr lang="en-GB" altLang="en-US" sz="2000">
                <a:solidFill>
                  <a:srgbClr val="003399"/>
                </a:solidFill>
              </a:rPr>
              <a:t>B</a:t>
            </a:r>
          </a:p>
          <a:p>
            <a:pPr algn="ctr" eaLnBrk="0" fontAlgn="base" hangingPunct="0">
              <a:lnSpc>
                <a:spcPct val="120000"/>
              </a:lnSpc>
              <a:spcBef>
                <a:spcPct val="0"/>
              </a:spcBef>
              <a:spcAft>
                <a:spcPct val="0"/>
              </a:spcAft>
              <a:buClrTx/>
              <a:buSzTx/>
              <a:buFontTx/>
              <a:buNone/>
            </a:pPr>
            <a:r>
              <a:rPr lang="en-GB" altLang="en-US" sz="2000">
                <a:solidFill>
                  <a:srgbClr val="800080"/>
                </a:solidFill>
              </a:rPr>
              <a:t>C</a:t>
            </a:r>
            <a:endParaRPr lang="en-GB" altLang="en-US" sz="2000">
              <a:solidFill>
                <a:srgbClr val="663300"/>
              </a:solidFill>
            </a:endParaRPr>
          </a:p>
          <a:p>
            <a:pPr algn="ctr" eaLnBrk="0" fontAlgn="base" hangingPunct="0">
              <a:lnSpc>
                <a:spcPct val="120000"/>
              </a:lnSpc>
              <a:spcBef>
                <a:spcPct val="0"/>
              </a:spcBef>
              <a:spcAft>
                <a:spcPct val="0"/>
              </a:spcAft>
              <a:buClrTx/>
              <a:buSzTx/>
              <a:buFontTx/>
              <a:buNone/>
            </a:pPr>
            <a:r>
              <a:rPr lang="en-GB" altLang="en-US" sz="2000">
                <a:solidFill>
                  <a:srgbClr val="663300"/>
                </a:solidFill>
              </a:rPr>
              <a:t>D</a:t>
            </a:r>
            <a:endParaRPr lang="en-GB" altLang="en-US" sz="2000">
              <a:solidFill>
                <a:srgbClr val="A50021"/>
              </a:solidFill>
            </a:endParaRPr>
          </a:p>
        </p:txBody>
      </p:sp>
      <p:sp>
        <p:nvSpPr>
          <p:cNvPr id="26640" name="Line 16"/>
          <p:cNvSpPr>
            <a:spLocks noChangeShapeType="1"/>
          </p:cNvSpPr>
          <p:nvPr/>
        </p:nvSpPr>
        <p:spPr bwMode="auto">
          <a:xfrm>
            <a:off x="4997450" y="1389063"/>
            <a:ext cx="4081463" cy="0"/>
          </a:xfrm>
          <a:prstGeom prst="line">
            <a:avLst/>
          </a:prstGeom>
          <a:noFill/>
          <a:ln w="127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41" name="Rectangle 17"/>
          <p:cNvSpPr>
            <a:spLocks noChangeArrowheads="1"/>
          </p:cNvSpPr>
          <p:nvPr/>
        </p:nvSpPr>
        <p:spPr bwMode="auto">
          <a:xfrm>
            <a:off x="4899025" y="688975"/>
            <a:ext cx="819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0000"/>
                </a:solidFill>
              </a:rPr>
              <a:t>Point</a:t>
            </a:r>
          </a:p>
        </p:txBody>
      </p:sp>
      <p:sp>
        <p:nvSpPr>
          <p:cNvPr id="26642" name="Rectangle 18"/>
          <p:cNvSpPr>
            <a:spLocks noChangeArrowheads="1"/>
          </p:cNvSpPr>
          <p:nvPr/>
        </p:nvSpPr>
        <p:spPr bwMode="auto">
          <a:xfrm>
            <a:off x="7077075" y="4532313"/>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6600"/>
                </a:solidFill>
              </a:rPr>
              <a:t>A</a:t>
            </a:r>
          </a:p>
        </p:txBody>
      </p:sp>
      <p:sp>
        <p:nvSpPr>
          <p:cNvPr id="26643" name="Rectangle 19"/>
          <p:cNvSpPr>
            <a:spLocks noChangeArrowheads="1"/>
          </p:cNvSpPr>
          <p:nvPr/>
        </p:nvSpPr>
        <p:spPr bwMode="auto">
          <a:xfrm>
            <a:off x="5359400" y="3613150"/>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3399"/>
                </a:solidFill>
              </a:rPr>
              <a:t>B</a:t>
            </a:r>
          </a:p>
        </p:txBody>
      </p:sp>
      <p:sp>
        <p:nvSpPr>
          <p:cNvPr id="26644" name="Rectangle 20"/>
          <p:cNvSpPr>
            <a:spLocks noChangeArrowheads="1"/>
          </p:cNvSpPr>
          <p:nvPr/>
        </p:nvSpPr>
        <p:spPr bwMode="auto">
          <a:xfrm>
            <a:off x="4064000" y="2644775"/>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800080"/>
                </a:solidFill>
              </a:rPr>
              <a:t>C</a:t>
            </a:r>
          </a:p>
        </p:txBody>
      </p:sp>
      <p:sp>
        <p:nvSpPr>
          <p:cNvPr id="26645" name="Rectangle 21"/>
          <p:cNvSpPr>
            <a:spLocks noChangeArrowheads="1"/>
          </p:cNvSpPr>
          <p:nvPr/>
        </p:nvSpPr>
        <p:spPr bwMode="auto">
          <a:xfrm>
            <a:off x="2738438" y="1692275"/>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663300"/>
                </a:solidFill>
              </a:rPr>
              <a:t>D</a:t>
            </a:r>
          </a:p>
        </p:txBody>
      </p:sp>
      <p:sp>
        <p:nvSpPr>
          <p:cNvPr id="26646" name="Line 22"/>
          <p:cNvSpPr>
            <a:spLocks noChangeShapeType="1"/>
          </p:cNvSpPr>
          <p:nvPr/>
        </p:nvSpPr>
        <p:spPr bwMode="auto">
          <a:xfrm>
            <a:off x="9142413" y="6284913"/>
            <a:ext cx="0" cy="17462"/>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47" name="Line 23"/>
          <p:cNvSpPr>
            <a:spLocks noChangeShapeType="1"/>
          </p:cNvSpPr>
          <p:nvPr/>
        </p:nvSpPr>
        <p:spPr bwMode="auto">
          <a:xfrm flipH="1">
            <a:off x="1068388" y="5010150"/>
            <a:ext cx="6072187"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48" name="Line 24"/>
          <p:cNvSpPr>
            <a:spLocks noChangeShapeType="1"/>
          </p:cNvSpPr>
          <p:nvPr/>
        </p:nvSpPr>
        <p:spPr bwMode="auto">
          <a:xfrm>
            <a:off x="1068388" y="4041775"/>
            <a:ext cx="4303712"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49" name="Line 25"/>
          <p:cNvSpPr>
            <a:spLocks noChangeShapeType="1"/>
          </p:cNvSpPr>
          <p:nvPr/>
        </p:nvSpPr>
        <p:spPr bwMode="auto">
          <a:xfrm>
            <a:off x="1068388" y="3071813"/>
            <a:ext cx="3027362" cy="0"/>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50" name="Line 26"/>
          <p:cNvSpPr>
            <a:spLocks noChangeShapeType="1"/>
          </p:cNvSpPr>
          <p:nvPr/>
        </p:nvSpPr>
        <p:spPr bwMode="auto">
          <a:xfrm>
            <a:off x="4129088" y="3122613"/>
            <a:ext cx="0" cy="2822575"/>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51" name="Line 27"/>
          <p:cNvSpPr>
            <a:spLocks noChangeShapeType="1"/>
          </p:cNvSpPr>
          <p:nvPr/>
        </p:nvSpPr>
        <p:spPr bwMode="auto">
          <a:xfrm>
            <a:off x="1068388" y="2103438"/>
            <a:ext cx="1717675" cy="0"/>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52" name="Line 28"/>
          <p:cNvSpPr>
            <a:spLocks noChangeShapeType="1"/>
          </p:cNvSpPr>
          <p:nvPr/>
        </p:nvSpPr>
        <p:spPr bwMode="auto">
          <a:xfrm flipV="1">
            <a:off x="2820988" y="2170113"/>
            <a:ext cx="0" cy="3792537"/>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6653" name="Oval 29"/>
          <p:cNvSpPr>
            <a:spLocks noChangeArrowheads="1"/>
          </p:cNvSpPr>
          <p:nvPr/>
        </p:nvSpPr>
        <p:spPr bwMode="auto">
          <a:xfrm>
            <a:off x="2763838" y="2046288"/>
            <a:ext cx="111125" cy="111125"/>
          </a:xfrm>
          <a:prstGeom prst="ellipse">
            <a:avLst/>
          </a:prstGeom>
          <a:solidFill>
            <a:srgbClr val="FF9900"/>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6654" name="Oval 30"/>
          <p:cNvSpPr>
            <a:spLocks noChangeArrowheads="1"/>
          </p:cNvSpPr>
          <p:nvPr/>
        </p:nvSpPr>
        <p:spPr bwMode="auto">
          <a:xfrm>
            <a:off x="4081463" y="3024188"/>
            <a:ext cx="111125" cy="111125"/>
          </a:xfrm>
          <a:prstGeom prst="ellipse">
            <a:avLst/>
          </a:prstGeom>
          <a:solidFill>
            <a:srgbClr val="CC99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6655" name="Oval 31"/>
          <p:cNvSpPr>
            <a:spLocks noChangeArrowheads="1"/>
          </p:cNvSpPr>
          <p:nvPr/>
        </p:nvSpPr>
        <p:spPr bwMode="auto">
          <a:xfrm>
            <a:off x="5381625" y="3976688"/>
            <a:ext cx="111125" cy="111125"/>
          </a:xfrm>
          <a:prstGeom prst="ellipse">
            <a:avLst/>
          </a:prstGeom>
          <a:solidFill>
            <a:srgbClr val="99CC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6656" name="Oval 32"/>
          <p:cNvSpPr>
            <a:spLocks noChangeArrowheads="1"/>
          </p:cNvSpPr>
          <p:nvPr/>
        </p:nvSpPr>
        <p:spPr bwMode="auto">
          <a:xfrm>
            <a:off x="7135813" y="4951413"/>
            <a:ext cx="111125" cy="111125"/>
          </a:xfrm>
          <a:prstGeom prst="ellipse">
            <a:avLst/>
          </a:prstGeom>
          <a:solidFill>
            <a:srgbClr val="66FF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6657" name="Rectangle 33"/>
          <p:cNvSpPr>
            <a:spLocks noChangeArrowheads="1"/>
          </p:cNvSpPr>
          <p:nvPr/>
        </p:nvSpPr>
        <p:spPr bwMode="auto">
          <a:xfrm>
            <a:off x="6810375" y="5080000"/>
            <a:ext cx="1287463"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A50021"/>
                </a:solidFill>
              </a:rPr>
              <a:t>Demand</a:t>
            </a:r>
          </a:p>
        </p:txBody>
      </p:sp>
      <p:sp>
        <p:nvSpPr>
          <p:cNvPr id="1190946" name="Rectangle 34"/>
          <p:cNvSpPr>
            <a:spLocks noGrp="1" noChangeArrowheads="1"/>
          </p:cNvSpPr>
          <p:nvPr>
            <p:ph type="title"/>
          </p:nvPr>
        </p:nvSpPr>
        <p:spPr>
          <a:xfrm>
            <a:off x="0" y="0"/>
            <a:ext cx="9144000" cy="595313"/>
          </a:xfrm>
          <a:extLst>
            <a:ext uri="{AF507438-7753-43E0-B8FC-AC1667EBCBE1}">
              <a14:hiddenEffects xmlns:a14="http://schemas.microsoft.com/office/drawing/2010/main">
                <a:effectLst>
                  <a:outerShdw dist="17961" dir="2700000" algn="ctr" rotWithShape="0">
                    <a:schemeClr val="tx1"/>
                  </a:outerShdw>
                </a:effectLst>
              </a14:hiddenEffects>
            </a:ext>
          </a:extLst>
        </p:spPr>
        <p:txBody>
          <a:bodyPr/>
          <a:lstStyle/>
          <a:p>
            <a:pPr>
              <a:defRPr/>
            </a:pPr>
            <a:r>
              <a:rPr lang="en-GB" altLang="en-US" sz="2800" smtClean="0">
                <a:solidFill>
                  <a:schemeClr val="accent1"/>
                </a:solidFill>
              </a:rPr>
              <a:t>Market demand for potatoes </a:t>
            </a:r>
            <a:r>
              <a:rPr lang="en-GB" altLang="en-US" sz="2400" smtClean="0">
                <a:solidFill>
                  <a:schemeClr val="accent1"/>
                </a:solidFill>
              </a:rPr>
              <a:t>(monthly)</a:t>
            </a:r>
            <a:endParaRPr lang="en-GB" altLang="en-US" sz="2800" smtClean="0">
              <a:solidFill>
                <a:schemeClr val="accent1"/>
              </a:solidFill>
            </a:endParaRPr>
          </a:p>
        </p:txBody>
      </p:sp>
    </p:spTree>
    <p:custDataLst>
      <p:tags r:id="rId2"/>
    </p:custDataLst>
    <p:extLst>
      <p:ext uri="{BB962C8B-B14F-4D97-AF65-F5344CB8AC3E}">
        <p14:creationId xmlns:p14="http://schemas.microsoft.com/office/powerpoint/2010/main" val="3659973435"/>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1084263" y="633413"/>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8675" name="Line 3"/>
          <p:cNvSpPr>
            <a:spLocks noChangeShapeType="1"/>
          </p:cNvSpPr>
          <p:nvPr/>
        </p:nvSpPr>
        <p:spPr bwMode="auto">
          <a:xfrm flipH="1" flipV="1">
            <a:off x="1828800" y="950913"/>
            <a:ext cx="136525" cy="169862"/>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676" name="Line 4"/>
          <p:cNvSpPr>
            <a:spLocks noChangeShapeType="1"/>
          </p:cNvSpPr>
          <p:nvPr/>
        </p:nvSpPr>
        <p:spPr bwMode="auto">
          <a:xfrm>
            <a:off x="7148513" y="4973638"/>
            <a:ext cx="230187" cy="127000"/>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aphicFrame>
        <p:nvGraphicFramePr>
          <p:cNvPr id="28677" name="Object 5"/>
          <p:cNvGraphicFramePr>
            <a:graphicFrameLocks/>
          </p:cNvGraphicFramePr>
          <p:nvPr/>
        </p:nvGraphicFramePr>
        <p:xfrm>
          <a:off x="487363" y="279400"/>
          <a:ext cx="7850187" cy="6405563"/>
        </p:xfrm>
        <a:graphic>
          <a:graphicData uri="http://schemas.openxmlformats.org/presentationml/2006/ole">
            <mc:AlternateContent xmlns:mc="http://schemas.openxmlformats.org/markup-compatibility/2006">
              <mc:Choice xmlns:v="urn:schemas-microsoft-com:vml" Requires="v">
                <p:oleObj spid="_x0000_s6154" name="Chart" r:id="rId5" imgW="7458196" imgH="5324440" progId="MSGraph.Chart.8">
                  <p:embed followColorScheme="full"/>
                </p:oleObj>
              </mc:Choice>
              <mc:Fallback>
                <p:oleObj name="Chart" r:id="rId5" imgW="7458196" imgH="5324440" progId="MSGraph.Chart.8">
                  <p:embed followColorScheme="full"/>
                  <p:pic>
                    <p:nvPicPr>
                      <p:cNvPr id="0" name=""/>
                      <p:cNvPicPr>
                        <a:picLocks noChangeArrowheads="1"/>
                      </p:cNvPicPr>
                      <p:nvPr/>
                    </p:nvPicPr>
                    <p:blipFill>
                      <a:blip r:embed="rId6"/>
                      <a:srcRect/>
                      <a:stretch>
                        <a:fillRect/>
                      </a:stretch>
                    </p:blipFill>
                    <p:spPr bwMode="auto">
                      <a:xfrm>
                        <a:off x="487363" y="279400"/>
                        <a:ext cx="7850187"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8678" name="Line 6"/>
          <p:cNvSpPr>
            <a:spLocks noChangeShapeType="1"/>
          </p:cNvSpPr>
          <p:nvPr/>
        </p:nvSpPr>
        <p:spPr bwMode="auto">
          <a:xfrm flipV="1">
            <a:off x="5438775" y="4057650"/>
            <a:ext cx="0" cy="190500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679" name="AutoShape 7" descr="Parchment"/>
          <p:cNvSpPr>
            <a:spLocks noChangeArrowheads="1"/>
          </p:cNvSpPr>
          <p:nvPr/>
        </p:nvSpPr>
        <p:spPr bwMode="auto">
          <a:xfrm>
            <a:off x="4849813" y="579438"/>
            <a:ext cx="4286250" cy="2792412"/>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8680" name="Rectangle 8"/>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8681" name="Rectangle 9"/>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8682" name="Rectangle 10"/>
          <p:cNvSpPr>
            <a:spLocks noChangeArrowheads="1"/>
          </p:cNvSpPr>
          <p:nvPr/>
        </p:nvSpPr>
        <p:spPr bwMode="auto">
          <a:xfrm>
            <a:off x="3206750" y="6459538"/>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b="0">
                <a:solidFill>
                  <a:srgbClr val="000000"/>
                </a:solidFill>
              </a:rPr>
              <a:t>Quantity (tonnes: 000s)</a:t>
            </a:r>
          </a:p>
        </p:txBody>
      </p:sp>
      <p:sp>
        <p:nvSpPr>
          <p:cNvPr id="28683" name="Rectangle 11"/>
          <p:cNvSpPr>
            <a:spLocks noChangeArrowheads="1"/>
          </p:cNvSpPr>
          <p:nvPr/>
        </p:nvSpPr>
        <p:spPr bwMode="auto">
          <a:xfrm rot="-5400000">
            <a:off x="-881856" y="2863056"/>
            <a:ext cx="2471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b="0">
                <a:solidFill>
                  <a:srgbClr val="000000"/>
                </a:solidFill>
              </a:rPr>
              <a:t>Price (pence per kg)</a:t>
            </a:r>
          </a:p>
        </p:txBody>
      </p:sp>
      <p:sp>
        <p:nvSpPr>
          <p:cNvPr id="28684" name="Rectangle 12"/>
          <p:cNvSpPr>
            <a:spLocks noChangeArrowheads="1"/>
          </p:cNvSpPr>
          <p:nvPr/>
        </p:nvSpPr>
        <p:spPr bwMode="auto">
          <a:xfrm>
            <a:off x="5472113" y="690563"/>
            <a:ext cx="1819275" cy="2649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0000"/>
                </a:solidFill>
              </a:rPr>
              <a:t>Price</a:t>
            </a:r>
          </a:p>
          <a:p>
            <a:pPr algn="ctr" eaLnBrk="0" fontAlgn="base" hangingPunct="0">
              <a:lnSpc>
                <a:spcPct val="100000"/>
              </a:lnSpc>
              <a:spcBef>
                <a:spcPct val="0"/>
              </a:spcBef>
              <a:spcAft>
                <a:spcPct val="0"/>
              </a:spcAft>
              <a:buClrTx/>
              <a:buSzTx/>
              <a:buFontTx/>
              <a:buNone/>
            </a:pPr>
            <a:r>
              <a:rPr lang="en-GB" altLang="en-US" sz="2000" b="0">
                <a:solidFill>
                  <a:srgbClr val="000000"/>
                </a:solidFill>
              </a:rPr>
              <a:t>(pence per kg)</a:t>
            </a:r>
            <a:endParaRPr lang="en-GB" altLang="en-US" sz="2000">
              <a:solidFill>
                <a:srgbClr val="000000"/>
              </a:solidFill>
            </a:endParaRPr>
          </a:p>
          <a:p>
            <a:pPr algn="ctr" eaLnBrk="0" fontAlgn="base" hangingPunct="0">
              <a:lnSpc>
                <a:spcPct val="160000"/>
              </a:lnSpc>
              <a:spcBef>
                <a:spcPct val="0"/>
              </a:spcBef>
              <a:spcAft>
                <a:spcPct val="0"/>
              </a:spcAft>
              <a:buClrTx/>
              <a:buSzTx/>
              <a:buFontTx/>
              <a:buNone/>
            </a:pPr>
            <a:r>
              <a:rPr lang="en-GB" altLang="en-US" sz="2000">
                <a:solidFill>
                  <a:srgbClr val="006600"/>
                </a:solidFill>
              </a:rPr>
              <a:t>20</a:t>
            </a:r>
          </a:p>
          <a:p>
            <a:pPr algn="ctr" eaLnBrk="0" fontAlgn="base" hangingPunct="0">
              <a:lnSpc>
                <a:spcPct val="120000"/>
              </a:lnSpc>
              <a:spcBef>
                <a:spcPct val="0"/>
              </a:spcBef>
              <a:spcAft>
                <a:spcPct val="0"/>
              </a:spcAft>
              <a:buClrTx/>
              <a:buSzTx/>
              <a:buFontTx/>
              <a:buNone/>
            </a:pPr>
            <a:r>
              <a:rPr lang="en-GB" altLang="en-US" sz="2000">
                <a:solidFill>
                  <a:srgbClr val="003399"/>
                </a:solidFill>
              </a:rPr>
              <a:t>40</a:t>
            </a:r>
          </a:p>
          <a:p>
            <a:pPr algn="ctr" eaLnBrk="0" fontAlgn="base" hangingPunct="0">
              <a:lnSpc>
                <a:spcPct val="120000"/>
              </a:lnSpc>
              <a:spcBef>
                <a:spcPct val="0"/>
              </a:spcBef>
              <a:spcAft>
                <a:spcPct val="0"/>
              </a:spcAft>
              <a:buClrTx/>
              <a:buSzTx/>
              <a:buFontTx/>
              <a:buNone/>
            </a:pPr>
            <a:r>
              <a:rPr lang="en-GB" altLang="en-US" sz="2000">
                <a:solidFill>
                  <a:srgbClr val="800080"/>
                </a:solidFill>
              </a:rPr>
              <a:t>  60  </a:t>
            </a:r>
            <a:endParaRPr lang="en-GB" altLang="en-US" sz="2000">
              <a:solidFill>
                <a:srgbClr val="663300"/>
              </a:solidFill>
            </a:endParaRPr>
          </a:p>
          <a:p>
            <a:pPr algn="ctr" eaLnBrk="0" fontAlgn="base" hangingPunct="0">
              <a:lnSpc>
                <a:spcPct val="120000"/>
              </a:lnSpc>
              <a:spcBef>
                <a:spcPct val="0"/>
              </a:spcBef>
              <a:spcAft>
                <a:spcPct val="0"/>
              </a:spcAft>
              <a:buClrTx/>
              <a:buSzTx/>
              <a:buFontTx/>
              <a:buNone/>
            </a:pPr>
            <a:r>
              <a:rPr lang="en-GB" altLang="en-US" sz="2000">
                <a:solidFill>
                  <a:srgbClr val="663300"/>
                </a:solidFill>
              </a:rPr>
              <a:t>  80  </a:t>
            </a:r>
            <a:endParaRPr lang="en-GB" altLang="en-US" sz="2000">
              <a:solidFill>
                <a:srgbClr val="A50021"/>
              </a:solidFill>
            </a:endParaRPr>
          </a:p>
          <a:p>
            <a:pPr algn="ctr" eaLnBrk="0" fontAlgn="base" hangingPunct="0">
              <a:lnSpc>
                <a:spcPct val="120000"/>
              </a:lnSpc>
              <a:spcBef>
                <a:spcPct val="0"/>
              </a:spcBef>
              <a:spcAft>
                <a:spcPct val="0"/>
              </a:spcAft>
              <a:buClrTx/>
              <a:buSzTx/>
              <a:buFontTx/>
              <a:buNone/>
            </a:pPr>
            <a:r>
              <a:rPr lang="en-GB" altLang="en-US" sz="2000">
                <a:solidFill>
                  <a:srgbClr val="A50021"/>
                </a:solidFill>
              </a:rPr>
              <a:t>100  </a:t>
            </a:r>
          </a:p>
        </p:txBody>
      </p:sp>
      <p:sp>
        <p:nvSpPr>
          <p:cNvPr id="28685" name="Rectangle 13"/>
          <p:cNvSpPr>
            <a:spLocks noChangeArrowheads="1"/>
          </p:cNvSpPr>
          <p:nvPr/>
        </p:nvSpPr>
        <p:spPr bwMode="auto">
          <a:xfrm>
            <a:off x="7075488" y="666750"/>
            <a:ext cx="2046287" cy="2649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10000"/>
              </a:lnSpc>
              <a:spcBef>
                <a:spcPct val="0"/>
              </a:spcBef>
              <a:spcAft>
                <a:spcPct val="0"/>
              </a:spcAft>
              <a:buClrTx/>
              <a:buSzTx/>
              <a:buFontTx/>
              <a:buNone/>
            </a:pPr>
            <a:r>
              <a:rPr lang="en-GB" altLang="en-US" sz="2000">
                <a:solidFill>
                  <a:srgbClr val="000000"/>
                </a:solidFill>
              </a:rPr>
              <a:t>Market demand</a:t>
            </a:r>
          </a:p>
          <a:p>
            <a:pPr algn="ctr" eaLnBrk="0" fontAlgn="base" hangingPunct="0">
              <a:lnSpc>
                <a:spcPct val="100000"/>
              </a:lnSpc>
              <a:spcBef>
                <a:spcPct val="0"/>
              </a:spcBef>
              <a:spcAft>
                <a:spcPct val="0"/>
              </a:spcAft>
              <a:buClrTx/>
              <a:buSzTx/>
              <a:buFontTx/>
              <a:buNone/>
            </a:pPr>
            <a:r>
              <a:rPr lang="en-GB" altLang="en-US" sz="2000" b="0">
                <a:solidFill>
                  <a:srgbClr val="000000"/>
                </a:solidFill>
              </a:rPr>
              <a:t>(tonnes 000s)</a:t>
            </a:r>
          </a:p>
          <a:p>
            <a:pPr algn="ctr" eaLnBrk="0" fontAlgn="base" hangingPunct="0">
              <a:lnSpc>
                <a:spcPct val="160000"/>
              </a:lnSpc>
              <a:spcBef>
                <a:spcPct val="0"/>
              </a:spcBef>
              <a:spcAft>
                <a:spcPct val="0"/>
              </a:spcAft>
              <a:buClrTx/>
              <a:buSzTx/>
              <a:buFontTx/>
              <a:buNone/>
            </a:pPr>
            <a:r>
              <a:rPr lang="en-GB" altLang="en-US" sz="2000">
                <a:solidFill>
                  <a:srgbClr val="006600"/>
                </a:solidFill>
              </a:rPr>
              <a:t>700</a:t>
            </a:r>
          </a:p>
          <a:p>
            <a:pPr algn="ctr" eaLnBrk="0" fontAlgn="base" hangingPunct="0">
              <a:lnSpc>
                <a:spcPct val="120000"/>
              </a:lnSpc>
              <a:spcBef>
                <a:spcPct val="0"/>
              </a:spcBef>
              <a:spcAft>
                <a:spcPct val="0"/>
              </a:spcAft>
              <a:buClrTx/>
              <a:buSzTx/>
              <a:buFontTx/>
              <a:buNone/>
            </a:pPr>
            <a:r>
              <a:rPr lang="en-GB" altLang="en-US" sz="2000">
                <a:solidFill>
                  <a:srgbClr val="003399"/>
                </a:solidFill>
              </a:rPr>
              <a:t>500</a:t>
            </a:r>
            <a:endParaRPr lang="en-GB" altLang="en-US" sz="2000">
              <a:solidFill>
                <a:srgbClr val="800080"/>
              </a:solidFill>
            </a:endParaRPr>
          </a:p>
          <a:p>
            <a:pPr algn="ctr" eaLnBrk="0" fontAlgn="base" hangingPunct="0">
              <a:lnSpc>
                <a:spcPct val="120000"/>
              </a:lnSpc>
              <a:spcBef>
                <a:spcPct val="0"/>
              </a:spcBef>
              <a:spcAft>
                <a:spcPct val="0"/>
              </a:spcAft>
              <a:buClrTx/>
              <a:buSzTx/>
              <a:buFontTx/>
              <a:buNone/>
            </a:pPr>
            <a:r>
              <a:rPr lang="en-GB" altLang="en-US" sz="2000">
                <a:solidFill>
                  <a:srgbClr val="800080"/>
                </a:solidFill>
              </a:rPr>
              <a:t>350</a:t>
            </a:r>
          </a:p>
          <a:p>
            <a:pPr algn="ctr" eaLnBrk="0" fontAlgn="base" hangingPunct="0">
              <a:lnSpc>
                <a:spcPct val="120000"/>
              </a:lnSpc>
              <a:spcBef>
                <a:spcPct val="0"/>
              </a:spcBef>
              <a:spcAft>
                <a:spcPct val="0"/>
              </a:spcAft>
              <a:buClrTx/>
              <a:buSzTx/>
              <a:buFontTx/>
              <a:buNone/>
            </a:pPr>
            <a:r>
              <a:rPr lang="en-GB" altLang="en-US" sz="2000">
                <a:solidFill>
                  <a:srgbClr val="663300"/>
                </a:solidFill>
              </a:rPr>
              <a:t>200</a:t>
            </a:r>
            <a:endParaRPr lang="en-GB" altLang="en-US" sz="2000">
              <a:solidFill>
                <a:srgbClr val="A50021"/>
              </a:solidFill>
            </a:endParaRPr>
          </a:p>
          <a:p>
            <a:pPr algn="ctr" eaLnBrk="0" fontAlgn="base" hangingPunct="0">
              <a:lnSpc>
                <a:spcPct val="110000"/>
              </a:lnSpc>
              <a:spcBef>
                <a:spcPct val="0"/>
              </a:spcBef>
              <a:spcAft>
                <a:spcPct val="0"/>
              </a:spcAft>
              <a:buClrTx/>
              <a:buSzTx/>
              <a:buFontTx/>
              <a:buNone/>
            </a:pPr>
            <a:r>
              <a:rPr lang="en-GB" altLang="en-US" sz="2000">
                <a:solidFill>
                  <a:srgbClr val="A50021"/>
                </a:solidFill>
              </a:rPr>
              <a:t>100</a:t>
            </a:r>
          </a:p>
        </p:txBody>
      </p:sp>
      <p:sp>
        <p:nvSpPr>
          <p:cNvPr id="28686" name="Rectangle 14"/>
          <p:cNvSpPr>
            <a:spLocks noChangeArrowheads="1"/>
          </p:cNvSpPr>
          <p:nvPr/>
        </p:nvSpPr>
        <p:spPr bwMode="auto">
          <a:xfrm>
            <a:off x="5154613" y="1276350"/>
            <a:ext cx="368300" cy="2070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70000"/>
              </a:lnSpc>
              <a:spcBef>
                <a:spcPct val="0"/>
              </a:spcBef>
              <a:spcAft>
                <a:spcPct val="0"/>
              </a:spcAft>
              <a:buClrTx/>
              <a:buSzTx/>
              <a:buFontTx/>
              <a:buNone/>
            </a:pPr>
            <a:r>
              <a:rPr lang="en-GB" altLang="en-US" sz="2000">
                <a:solidFill>
                  <a:srgbClr val="006600"/>
                </a:solidFill>
              </a:rPr>
              <a:t>A</a:t>
            </a:r>
          </a:p>
          <a:p>
            <a:pPr algn="ctr" eaLnBrk="0" fontAlgn="base" hangingPunct="0">
              <a:lnSpc>
                <a:spcPct val="120000"/>
              </a:lnSpc>
              <a:spcBef>
                <a:spcPct val="0"/>
              </a:spcBef>
              <a:spcAft>
                <a:spcPct val="0"/>
              </a:spcAft>
              <a:buClrTx/>
              <a:buSzTx/>
              <a:buFontTx/>
              <a:buNone/>
            </a:pPr>
            <a:r>
              <a:rPr lang="en-GB" altLang="en-US" sz="2000">
                <a:solidFill>
                  <a:srgbClr val="003399"/>
                </a:solidFill>
              </a:rPr>
              <a:t>B</a:t>
            </a:r>
          </a:p>
          <a:p>
            <a:pPr algn="ctr" eaLnBrk="0" fontAlgn="base" hangingPunct="0">
              <a:lnSpc>
                <a:spcPct val="120000"/>
              </a:lnSpc>
              <a:spcBef>
                <a:spcPct val="0"/>
              </a:spcBef>
              <a:spcAft>
                <a:spcPct val="0"/>
              </a:spcAft>
              <a:buClrTx/>
              <a:buSzTx/>
              <a:buFontTx/>
              <a:buNone/>
            </a:pPr>
            <a:r>
              <a:rPr lang="en-GB" altLang="en-US" sz="2000">
                <a:solidFill>
                  <a:srgbClr val="800080"/>
                </a:solidFill>
              </a:rPr>
              <a:t>C</a:t>
            </a:r>
            <a:endParaRPr lang="en-GB" altLang="en-US" sz="2000">
              <a:solidFill>
                <a:srgbClr val="663300"/>
              </a:solidFill>
            </a:endParaRPr>
          </a:p>
          <a:p>
            <a:pPr algn="ctr" eaLnBrk="0" fontAlgn="base" hangingPunct="0">
              <a:lnSpc>
                <a:spcPct val="120000"/>
              </a:lnSpc>
              <a:spcBef>
                <a:spcPct val="0"/>
              </a:spcBef>
              <a:spcAft>
                <a:spcPct val="0"/>
              </a:spcAft>
              <a:buClrTx/>
              <a:buSzTx/>
              <a:buFontTx/>
              <a:buNone/>
            </a:pPr>
            <a:r>
              <a:rPr lang="en-GB" altLang="en-US" sz="2000">
                <a:solidFill>
                  <a:srgbClr val="663300"/>
                </a:solidFill>
              </a:rPr>
              <a:t>D</a:t>
            </a:r>
            <a:endParaRPr lang="en-GB" altLang="en-US" sz="2000">
              <a:solidFill>
                <a:srgbClr val="A50021"/>
              </a:solidFill>
            </a:endParaRPr>
          </a:p>
          <a:p>
            <a:pPr algn="ctr" eaLnBrk="0" fontAlgn="base" hangingPunct="0">
              <a:lnSpc>
                <a:spcPct val="120000"/>
              </a:lnSpc>
              <a:spcBef>
                <a:spcPct val="0"/>
              </a:spcBef>
              <a:spcAft>
                <a:spcPct val="0"/>
              </a:spcAft>
              <a:buClrTx/>
              <a:buSzTx/>
              <a:buFontTx/>
              <a:buNone/>
            </a:pPr>
            <a:r>
              <a:rPr lang="en-GB" altLang="en-US" sz="2000">
                <a:solidFill>
                  <a:srgbClr val="A50021"/>
                </a:solidFill>
              </a:rPr>
              <a:t>E</a:t>
            </a:r>
          </a:p>
        </p:txBody>
      </p:sp>
      <p:sp>
        <p:nvSpPr>
          <p:cNvPr id="28687" name="Line 15"/>
          <p:cNvSpPr>
            <a:spLocks noChangeShapeType="1"/>
          </p:cNvSpPr>
          <p:nvPr/>
        </p:nvSpPr>
        <p:spPr bwMode="auto">
          <a:xfrm>
            <a:off x="4997450" y="1389063"/>
            <a:ext cx="4081463" cy="0"/>
          </a:xfrm>
          <a:prstGeom prst="line">
            <a:avLst/>
          </a:prstGeom>
          <a:noFill/>
          <a:ln w="127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688" name="Rectangle 16"/>
          <p:cNvSpPr>
            <a:spLocks noChangeArrowheads="1"/>
          </p:cNvSpPr>
          <p:nvPr/>
        </p:nvSpPr>
        <p:spPr bwMode="auto">
          <a:xfrm>
            <a:off x="4899025" y="688975"/>
            <a:ext cx="819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0000"/>
                </a:solidFill>
              </a:rPr>
              <a:t>Point</a:t>
            </a:r>
          </a:p>
        </p:txBody>
      </p:sp>
      <p:sp>
        <p:nvSpPr>
          <p:cNvPr id="28689" name="Rectangle 17"/>
          <p:cNvSpPr>
            <a:spLocks noChangeArrowheads="1"/>
          </p:cNvSpPr>
          <p:nvPr/>
        </p:nvSpPr>
        <p:spPr bwMode="auto">
          <a:xfrm>
            <a:off x="7077075" y="4532313"/>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6600"/>
                </a:solidFill>
              </a:rPr>
              <a:t>A</a:t>
            </a:r>
          </a:p>
        </p:txBody>
      </p:sp>
      <p:sp>
        <p:nvSpPr>
          <p:cNvPr id="28690" name="Rectangle 18"/>
          <p:cNvSpPr>
            <a:spLocks noChangeArrowheads="1"/>
          </p:cNvSpPr>
          <p:nvPr/>
        </p:nvSpPr>
        <p:spPr bwMode="auto">
          <a:xfrm>
            <a:off x="5359400" y="3613150"/>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003399"/>
                </a:solidFill>
              </a:rPr>
              <a:t>B</a:t>
            </a:r>
          </a:p>
        </p:txBody>
      </p:sp>
      <p:sp>
        <p:nvSpPr>
          <p:cNvPr id="28691" name="Rectangle 19"/>
          <p:cNvSpPr>
            <a:spLocks noChangeArrowheads="1"/>
          </p:cNvSpPr>
          <p:nvPr/>
        </p:nvSpPr>
        <p:spPr bwMode="auto">
          <a:xfrm>
            <a:off x="4064000" y="2644775"/>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800080"/>
                </a:solidFill>
              </a:rPr>
              <a:t>C</a:t>
            </a:r>
          </a:p>
        </p:txBody>
      </p:sp>
      <p:sp>
        <p:nvSpPr>
          <p:cNvPr id="28692" name="Rectangle 20"/>
          <p:cNvSpPr>
            <a:spLocks noChangeArrowheads="1"/>
          </p:cNvSpPr>
          <p:nvPr/>
        </p:nvSpPr>
        <p:spPr bwMode="auto">
          <a:xfrm>
            <a:off x="2738438" y="1692275"/>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663300"/>
                </a:solidFill>
              </a:rPr>
              <a:t>D</a:t>
            </a:r>
          </a:p>
        </p:txBody>
      </p:sp>
      <p:sp>
        <p:nvSpPr>
          <p:cNvPr id="28693" name="Rectangle 21"/>
          <p:cNvSpPr>
            <a:spLocks noChangeArrowheads="1"/>
          </p:cNvSpPr>
          <p:nvPr/>
        </p:nvSpPr>
        <p:spPr bwMode="auto">
          <a:xfrm>
            <a:off x="1930400" y="739775"/>
            <a:ext cx="354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000">
                <a:solidFill>
                  <a:srgbClr val="A50021"/>
                </a:solidFill>
              </a:rPr>
              <a:t>E</a:t>
            </a:r>
          </a:p>
        </p:txBody>
      </p:sp>
      <p:sp>
        <p:nvSpPr>
          <p:cNvPr id="28694" name="Line 22"/>
          <p:cNvSpPr>
            <a:spLocks noChangeShapeType="1"/>
          </p:cNvSpPr>
          <p:nvPr/>
        </p:nvSpPr>
        <p:spPr bwMode="auto">
          <a:xfrm>
            <a:off x="9142413" y="6284913"/>
            <a:ext cx="0" cy="17462"/>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695" name="Line 23"/>
          <p:cNvSpPr>
            <a:spLocks noChangeShapeType="1"/>
          </p:cNvSpPr>
          <p:nvPr/>
        </p:nvSpPr>
        <p:spPr bwMode="auto">
          <a:xfrm flipH="1">
            <a:off x="1068388" y="5010150"/>
            <a:ext cx="6072187"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696" name="Line 24"/>
          <p:cNvSpPr>
            <a:spLocks noChangeShapeType="1"/>
          </p:cNvSpPr>
          <p:nvPr/>
        </p:nvSpPr>
        <p:spPr bwMode="auto">
          <a:xfrm>
            <a:off x="1068388" y="4041775"/>
            <a:ext cx="4303712"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697" name="Line 25"/>
          <p:cNvSpPr>
            <a:spLocks noChangeShapeType="1"/>
          </p:cNvSpPr>
          <p:nvPr/>
        </p:nvSpPr>
        <p:spPr bwMode="auto">
          <a:xfrm>
            <a:off x="1068388" y="3071813"/>
            <a:ext cx="3027362" cy="0"/>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698" name="Line 26"/>
          <p:cNvSpPr>
            <a:spLocks noChangeShapeType="1"/>
          </p:cNvSpPr>
          <p:nvPr/>
        </p:nvSpPr>
        <p:spPr bwMode="auto">
          <a:xfrm>
            <a:off x="4129088" y="3122613"/>
            <a:ext cx="0" cy="2822575"/>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699" name="Line 27"/>
          <p:cNvSpPr>
            <a:spLocks noChangeShapeType="1"/>
          </p:cNvSpPr>
          <p:nvPr/>
        </p:nvSpPr>
        <p:spPr bwMode="auto">
          <a:xfrm>
            <a:off x="1068388" y="2103438"/>
            <a:ext cx="1717675" cy="0"/>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700" name="Line 28"/>
          <p:cNvSpPr>
            <a:spLocks noChangeShapeType="1"/>
          </p:cNvSpPr>
          <p:nvPr/>
        </p:nvSpPr>
        <p:spPr bwMode="auto">
          <a:xfrm flipV="1">
            <a:off x="2820988" y="2170113"/>
            <a:ext cx="0" cy="3792537"/>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701" name="Line 29"/>
          <p:cNvSpPr>
            <a:spLocks noChangeShapeType="1"/>
          </p:cNvSpPr>
          <p:nvPr/>
        </p:nvSpPr>
        <p:spPr bwMode="auto">
          <a:xfrm>
            <a:off x="1068388" y="1133475"/>
            <a:ext cx="850900" cy="0"/>
          </a:xfrm>
          <a:prstGeom prst="line">
            <a:avLst/>
          </a:prstGeom>
          <a:noFill/>
          <a:ln w="1270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702" name="Line 30"/>
          <p:cNvSpPr>
            <a:spLocks noChangeShapeType="1"/>
          </p:cNvSpPr>
          <p:nvPr/>
        </p:nvSpPr>
        <p:spPr bwMode="auto">
          <a:xfrm flipV="1">
            <a:off x="1952625" y="1166813"/>
            <a:ext cx="0" cy="4760912"/>
          </a:xfrm>
          <a:prstGeom prst="line">
            <a:avLst/>
          </a:prstGeom>
          <a:noFill/>
          <a:ln w="1270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703" name="Line 31"/>
          <p:cNvSpPr>
            <a:spLocks noChangeShapeType="1"/>
          </p:cNvSpPr>
          <p:nvPr/>
        </p:nvSpPr>
        <p:spPr bwMode="auto">
          <a:xfrm flipV="1">
            <a:off x="7191375" y="5045075"/>
            <a:ext cx="0" cy="91757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28704" name="Oval 32"/>
          <p:cNvSpPr>
            <a:spLocks noChangeArrowheads="1"/>
          </p:cNvSpPr>
          <p:nvPr/>
        </p:nvSpPr>
        <p:spPr bwMode="auto">
          <a:xfrm>
            <a:off x="1897063" y="1085850"/>
            <a:ext cx="111125" cy="111125"/>
          </a:xfrm>
          <a:prstGeom prst="ellipse">
            <a:avLst/>
          </a:prstGeom>
          <a:solidFill>
            <a:srgbClr val="FFCCCC"/>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8705" name="Oval 33"/>
          <p:cNvSpPr>
            <a:spLocks noChangeArrowheads="1"/>
          </p:cNvSpPr>
          <p:nvPr/>
        </p:nvSpPr>
        <p:spPr bwMode="auto">
          <a:xfrm>
            <a:off x="2763838" y="2046288"/>
            <a:ext cx="111125" cy="111125"/>
          </a:xfrm>
          <a:prstGeom prst="ellipse">
            <a:avLst/>
          </a:prstGeom>
          <a:solidFill>
            <a:srgbClr val="FF9900"/>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8706" name="Oval 34"/>
          <p:cNvSpPr>
            <a:spLocks noChangeArrowheads="1"/>
          </p:cNvSpPr>
          <p:nvPr/>
        </p:nvSpPr>
        <p:spPr bwMode="auto">
          <a:xfrm>
            <a:off x="4081463" y="3024188"/>
            <a:ext cx="111125" cy="111125"/>
          </a:xfrm>
          <a:prstGeom prst="ellipse">
            <a:avLst/>
          </a:prstGeom>
          <a:solidFill>
            <a:srgbClr val="CC99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8707" name="Oval 35"/>
          <p:cNvSpPr>
            <a:spLocks noChangeArrowheads="1"/>
          </p:cNvSpPr>
          <p:nvPr/>
        </p:nvSpPr>
        <p:spPr bwMode="auto">
          <a:xfrm>
            <a:off x="5381625" y="3976688"/>
            <a:ext cx="111125" cy="111125"/>
          </a:xfrm>
          <a:prstGeom prst="ellipse">
            <a:avLst/>
          </a:prstGeom>
          <a:solidFill>
            <a:srgbClr val="99CC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8708" name="Oval 36"/>
          <p:cNvSpPr>
            <a:spLocks noChangeArrowheads="1"/>
          </p:cNvSpPr>
          <p:nvPr/>
        </p:nvSpPr>
        <p:spPr bwMode="auto">
          <a:xfrm>
            <a:off x="7134225" y="4951413"/>
            <a:ext cx="111125" cy="111125"/>
          </a:xfrm>
          <a:prstGeom prst="ellipse">
            <a:avLst/>
          </a:prstGeom>
          <a:solidFill>
            <a:srgbClr val="66FF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28709" name="Rectangle 37"/>
          <p:cNvSpPr>
            <a:spLocks noChangeArrowheads="1"/>
          </p:cNvSpPr>
          <p:nvPr/>
        </p:nvSpPr>
        <p:spPr bwMode="auto">
          <a:xfrm>
            <a:off x="6810375" y="5080000"/>
            <a:ext cx="1287463"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A50021"/>
                </a:solidFill>
              </a:rPr>
              <a:t>Demand</a:t>
            </a:r>
          </a:p>
        </p:txBody>
      </p:sp>
      <p:sp>
        <p:nvSpPr>
          <p:cNvPr id="1192998" name="Rectangle 38"/>
          <p:cNvSpPr>
            <a:spLocks noGrp="1" noChangeArrowheads="1"/>
          </p:cNvSpPr>
          <p:nvPr>
            <p:ph type="title"/>
          </p:nvPr>
        </p:nvSpPr>
        <p:spPr>
          <a:xfrm>
            <a:off x="0" y="0"/>
            <a:ext cx="9144000" cy="595313"/>
          </a:xfrm>
          <a:extLst>
            <a:ext uri="{AF507438-7753-43E0-B8FC-AC1667EBCBE1}">
              <a14:hiddenEffects xmlns:a14="http://schemas.microsoft.com/office/drawing/2010/main">
                <a:effectLst>
                  <a:outerShdw dist="17961" dir="2700000" algn="ctr" rotWithShape="0">
                    <a:schemeClr val="tx1"/>
                  </a:outerShdw>
                </a:effectLst>
              </a14:hiddenEffects>
            </a:ext>
          </a:extLst>
        </p:spPr>
        <p:txBody>
          <a:bodyPr/>
          <a:lstStyle/>
          <a:p>
            <a:pPr>
              <a:defRPr/>
            </a:pPr>
            <a:r>
              <a:rPr lang="en-GB" altLang="en-US" sz="2800" smtClean="0">
                <a:solidFill>
                  <a:schemeClr val="accent1"/>
                </a:solidFill>
              </a:rPr>
              <a:t>Market demand for potatoes </a:t>
            </a:r>
            <a:r>
              <a:rPr lang="en-GB" altLang="en-US" sz="2400" smtClean="0">
                <a:solidFill>
                  <a:schemeClr val="accent1"/>
                </a:solidFill>
              </a:rPr>
              <a:t>(monthly)</a:t>
            </a:r>
            <a:endParaRPr lang="en-GB" altLang="en-US" sz="2800" smtClean="0">
              <a:solidFill>
                <a:schemeClr val="accent1"/>
              </a:solidFill>
            </a:endParaRPr>
          </a:p>
        </p:txBody>
      </p:sp>
    </p:spTree>
    <p:custDataLst>
      <p:tags r:id="rId2"/>
    </p:custDataLst>
    <p:extLst>
      <p:ext uri="{BB962C8B-B14F-4D97-AF65-F5344CB8AC3E}">
        <p14:creationId xmlns:p14="http://schemas.microsoft.com/office/powerpoint/2010/main" val="737444851"/>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30723"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201156" name="Rectangle 4"/>
          <p:cNvSpPr>
            <a:spLocks noGrp="1" noChangeArrowheads="1"/>
          </p:cNvSpPr>
          <p:nvPr>
            <p:ph type="title"/>
          </p:nvPr>
        </p:nvSpPr>
        <p:spPr/>
        <p:txBody>
          <a:bodyPr/>
          <a:lstStyle/>
          <a:p>
            <a:pPr>
              <a:defRPr/>
            </a:pPr>
            <a:r>
              <a:rPr lang="en-GB" altLang="en-US" smtClean="0"/>
              <a:t>Demand</a:t>
            </a:r>
          </a:p>
        </p:txBody>
      </p:sp>
      <p:sp>
        <p:nvSpPr>
          <p:cNvPr id="1201157" name="Rectangle 5"/>
          <p:cNvSpPr>
            <a:spLocks noGrp="1" noChangeArrowheads="1"/>
          </p:cNvSpPr>
          <p:nvPr>
            <p:ph idx="1"/>
          </p:nvPr>
        </p:nvSpPr>
        <p:spPr/>
        <p:txBody>
          <a:bodyPr/>
          <a:lstStyle/>
          <a:p>
            <a:pPr>
              <a:spcBef>
                <a:spcPct val="75000"/>
              </a:spcBef>
              <a:defRPr/>
            </a:pPr>
            <a:r>
              <a:rPr lang="en-GB" altLang="en-US" smtClean="0"/>
              <a:t>Other determinants of demand</a:t>
            </a:r>
          </a:p>
          <a:p>
            <a:pPr lvl="1">
              <a:spcBef>
                <a:spcPct val="75000"/>
              </a:spcBef>
              <a:defRPr/>
            </a:pPr>
            <a:r>
              <a:rPr lang="en-GB" altLang="en-US" smtClean="0"/>
              <a:t>tastes</a:t>
            </a:r>
          </a:p>
          <a:p>
            <a:pPr lvl="1">
              <a:spcBef>
                <a:spcPct val="75000"/>
              </a:spcBef>
              <a:defRPr/>
            </a:pPr>
            <a:r>
              <a:rPr lang="en-GB" altLang="en-US" smtClean="0"/>
              <a:t>number and price of substitute goods</a:t>
            </a:r>
          </a:p>
          <a:p>
            <a:pPr lvl="1">
              <a:spcBef>
                <a:spcPct val="75000"/>
              </a:spcBef>
              <a:defRPr/>
            </a:pPr>
            <a:r>
              <a:rPr lang="en-GB" altLang="en-US" smtClean="0"/>
              <a:t>number and price of complementary goods</a:t>
            </a:r>
          </a:p>
          <a:p>
            <a:pPr lvl="1">
              <a:spcBef>
                <a:spcPct val="75000"/>
              </a:spcBef>
              <a:defRPr/>
            </a:pPr>
            <a:r>
              <a:rPr lang="en-GB" altLang="en-US" smtClean="0"/>
              <a:t>income</a:t>
            </a:r>
          </a:p>
          <a:p>
            <a:pPr lvl="1">
              <a:spcBef>
                <a:spcPct val="75000"/>
              </a:spcBef>
              <a:defRPr/>
            </a:pPr>
            <a:r>
              <a:rPr lang="en-GB" altLang="en-US" smtClean="0"/>
              <a:t>distribution of income</a:t>
            </a:r>
          </a:p>
          <a:p>
            <a:pPr lvl="1">
              <a:spcBef>
                <a:spcPct val="75000"/>
              </a:spcBef>
              <a:defRPr/>
            </a:pPr>
            <a:r>
              <a:rPr lang="en-GB" altLang="en-US" smtClean="0"/>
              <a:t>expectations</a:t>
            </a:r>
          </a:p>
        </p:txBody>
      </p:sp>
    </p:spTree>
    <p:custDataLst>
      <p:tags r:id="rId1"/>
    </p:custDataLst>
    <p:extLst>
      <p:ext uri="{BB962C8B-B14F-4D97-AF65-F5344CB8AC3E}">
        <p14:creationId xmlns:p14="http://schemas.microsoft.com/office/powerpoint/2010/main" val="62353413"/>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32771"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203205" name="Rectangle 5"/>
          <p:cNvSpPr>
            <a:spLocks noGrp="1" noChangeArrowheads="1"/>
          </p:cNvSpPr>
          <p:nvPr>
            <p:ph type="title"/>
          </p:nvPr>
        </p:nvSpPr>
        <p:spPr>
          <a:extLst>
            <a:ext uri="{AF507438-7753-43E0-B8FC-AC1667EBCBE1}">
              <a14:hiddenEffects xmlns:a14="http://schemas.microsoft.com/office/drawing/2010/main">
                <a:effectLst>
                  <a:outerShdw dist="17961" dir="2700000" algn="ctr" rotWithShape="0">
                    <a:schemeClr val="tx1"/>
                  </a:outerShdw>
                </a:effectLst>
              </a14:hiddenEffects>
            </a:ext>
          </a:extLst>
        </p:spPr>
        <p:txBody>
          <a:bodyPr/>
          <a:lstStyle/>
          <a:p>
            <a:pPr>
              <a:defRPr/>
            </a:pPr>
            <a:r>
              <a:rPr lang="en-GB" altLang="en-US" smtClean="0"/>
              <a:t>Demand</a:t>
            </a:r>
          </a:p>
        </p:txBody>
      </p:sp>
      <p:sp>
        <p:nvSpPr>
          <p:cNvPr id="1203204" name="Rectangle 4"/>
          <p:cNvSpPr>
            <a:spLocks noGrp="1" noChangeArrowheads="1"/>
          </p:cNvSpPr>
          <p:nvPr>
            <p:ph idx="1"/>
          </p:nvPr>
        </p:nvSpPr>
        <p:spPr/>
        <p:txBody>
          <a:bodyPr/>
          <a:lstStyle/>
          <a:p>
            <a:pPr>
              <a:spcBef>
                <a:spcPct val="85000"/>
              </a:spcBef>
              <a:defRPr/>
            </a:pPr>
            <a:r>
              <a:rPr lang="en-GB" altLang="en-US" smtClean="0"/>
              <a:t>Movements along and shifts in the demand curve</a:t>
            </a:r>
          </a:p>
          <a:p>
            <a:pPr lvl="1">
              <a:spcBef>
                <a:spcPct val="85000"/>
              </a:spcBef>
              <a:defRPr/>
            </a:pPr>
            <a:r>
              <a:rPr lang="en-GB" altLang="en-US" smtClean="0"/>
              <a:t>change in price</a:t>
            </a:r>
          </a:p>
          <a:p>
            <a:pPr lvl="2">
              <a:spcBef>
                <a:spcPct val="85000"/>
              </a:spcBef>
              <a:buFontTx/>
              <a:buNone/>
              <a:defRPr/>
            </a:pPr>
            <a:r>
              <a:rPr lang="en-GB" altLang="en-US" smtClean="0">
                <a:sym typeface="Symbol" pitchFamily="18" charset="2"/>
              </a:rPr>
              <a:t> movement along </a:t>
            </a:r>
            <a:r>
              <a:rPr lang="en-GB" altLang="en-US" i="1" smtClean="0">
                <a:sym typeface="Symbol" pitchFamily="18" charset="2"/>
              </a:rPr>
              <a:t>D</a:t>
            </a:r>
            <a:r>
              <a:rPr lang="en-GB" altLang="en-US" smtClean="0">
                <a:sym typeface="Symbol" pitchFamily="18" charset="2"/>
              </a:rPr>
              <a:t> curve</a:t>
            </a:r>
          </a:p>
          <a:p>
            <a:pPr lvl="1">
              <a:spcBef>
                <a:spcPct val="85000"/>
              </a:spcBef>
              <a:defRPr/>
            </a:pPr>
            <a:r>
              <a:rPr lang="en-GB" altLang="en-US" smtClean="0">
                <a:sym typeface="Symbol" pitchFamily="18" charset="2"/>
              </a:rPr>
              <a:t>change in any other determinant of demand</a:t>
            </a:r>
            <a:endParaRPr lang="en-GB" altLang="en-US" smtClean="0"/>
          </a:p>
          <a:p>
            <a:pPr lvl="2">
              <a:spcBef>
                <a:spcPct val="85000"/>
              </a:spcBef>
              <a:buFontTx/>
              <a:buNone/>
              <a:defRPr/>
            </a:pPr>
            <a:r>
              <a:rPr lang="en-GB" altLang="en-US" smtClean="0">
                <a:sym typeface="Symbol" pitchFamily="18" charset="2"/>
              </a:rPr>
              <a:t> shift in </a:t>
            </a:r>
            <a:r>
              <a:rPr lang="en-GB" altLang="en-US" i="1" smtClean="0">
                <a:sym typeface="Symbol" pitchFamily="18" charset="2"/>
              </a:rPr>
              <a:t>D</a:t>
            </a:r>
            <a:r>
              <a:rPr lang="en-GB" altLang="en-US" smtClean="0">
                <a:sym typeface="Symbol" pitchFamily="18" charset="2"/>
              </a:rPr>
              <a:t> curve</a:t>
            </a:r>
          </a:p>
          <a:p>
            <a:pPr lvl="3">
              <a:spcBef>
                <a:spcPct val="85000"/>
              </a:spcBef>
              <a:buClr>
                <a:srgbClr val="FFCC99"/>
              </a:buClr>
              <a:defRPr/>
            </a:pPr>
            <a:r>
              <a:rPr lang="en-GB" altLang="en-US" smtClean="0">
                <a:sym typeface="Symbol" pitchFamily="18" charset="2"/>
              </a:rPr>
              <a:t>increase in demand  rightward shift</a:t>
            </a:r>
          </a:p>
          <a:p>
            <a:pPr lvl="3">
              <a:spcBef>
                <a:spcPct val="85000"/>
              </a:spcBef>
              <a:buClr>
                <a:srgbClr val="FFCC99"/>
              </a:buClr>
              <a:defRPr/>
            </a:pPr>
            <a:r>
              <a:rPr lang="en-GB" altLang="en-US" smtClean="0"/>
              <a:t>decrease in demand </a:t>
            </a:r>
            <a:r>
              <a:rPr lang="en-GB" altLang="en-US" smtClean="0">
                <a:sym typeface="Symbol" pitchFamily="18" charset="2"/>
              </a:rPr>
              <a:t></a:t>
            </a:r>
            <a:r>
              <a:rPr lang="en-GB" altLang="en-US" smtClean="0"/>
              <a:t> leftward shift</a:t>
            </a:r>
          </a:p>
        </p:txBody>
      </p:sp>
    </p:spTree>
    <p:custDataLst>
      <p:tags r:id="rId1"/>
    </p:custDataLst>
    <p:extLst>
      <p:ext uri="{BB962C8B-B14F-4D97-AF65-F5344CB8AC3E}">
        <p14:creationId xmlns:p14="http://schemas.microsoft.com/office/powerpoint/2010/main" val="2516050967"/>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Rectangle 2"/>
          <p:cNvSpPr>
            <a:spLocks noChangeArrowheads="1"/>
          </p:cNvSpPr>
          <p:nvPr/>
        </p:nvSpPr>
        <p:spPr bwMode="auto">
          <a:xfrm>
            <a:off x="1066800" y="609600"/>
            <a:ext cx="7466013"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34819" name="Line 3"/>
          <p:cNvSpPr>
            <a:spLocks noChangeShapeType="1"/>
          </p:cNvSpPr>
          <p:nvPr/>
        </p:nvSpPr>
        <p:spPr bwMode="auto">
          <a:xfrm>
            <a:off x="1066800" y="2286000"/>
            <a:ext cx="12192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34820" name="Line 4"/>
          <p:cNvSpPr>
            <a:spLocks noChangeShapeType="1"/>
          </p:cNvSpPr>
          <p:nvPr/>
        </p:nvSpPr>
        <p:spPr bwMode="auto">
          <a:xfrm>
            <a:off x="2286000" y="2286000"/>
            <a:ext cx="0" cy="365760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34821" name="Line 5"/>
          <p:cNvSpPr>
            <a:spLocks noChangeShapeType="1"/>
          </p:cNvSpPr>
          <p:nvPr/>
        </p:nvSpPr>
        <p:spPr bwMode="auto">
          <a:xfrm>
            <a:off x="2286000" y="2286000"/>
            <a:ext cx="1676400" cy="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34822" name="Line 6"/>
          <p:cNvSpPr>
            <a:spLocks noChangeShapeType="1"/>
          </p:cNvSpPr>
          <p:nvPr/>
        </p:nvSpPr>
        <p:spPr bwMode="auto">
          <a:xfrm>
            <a:off x="3962400" y="2286000"/>
            <a:ext cx="0" cy="365760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34823" name="Arc 7"/>
          <p:cNvSpPr>
            <a:spLocks/>
          </p:cNvSpPr>
          <p:nvPr/>
        </p:nvSpPr>
        <p:spPr bwMode="auto">
          <a:xfrm rot="-7920000">
            <a:off x="735806" y="2543969"/>
            <a:ext cx="5940425" cy="1081088"/>
          </a:xfrm>
          <a:custGeom>
            <a:avLst/>
            <a:gdLst>
              <a:gd name="T0" fmla="*/ 0 w 23737"/>
              <a:gd name="T1" fmla="*/ 2147483646 h 21600"/>
              <a:gd name="T2" fmla="*/ 2147483646 w 23737"/>
              <a:gd name="T3" fmla="*/ 2147483646 h 21600"/>
              <a:gd name="T4" fmla="*/ 2147483646 w 23737"/>
              <a:gd name="T5" fmla="*/ 2147483646 h 21600"/>
              <a:gd name="T6" fmla="*/ 0 60000 65536"/>
              <a:gd name="T7" fmla="*/ 0 60000 65536"/>
              <a:gd name="T8" fmla="*/ 0 60000 65536"/>
            </a:gdLst>
            <a:ahLst/>
            <a:cxnLst>
              <a:cxn ang="T6">
                <a:pos x="T0" y="T1"/>
              </a:cxn>
              <a:cxn ang="T7">
                <a:pos x="T2" y="T3"/>
              </a:cxn>
              <a:cxn ang="T8">
                <a:pos x="T4" y="T5"/>
              </a:cxn>
            </a:cxnLst>
            <a:rect l="0" t="0" r="r" b="b"/>
            <a:pathLst>
              <a:path w="23737" h="21600" fill="none" extrusionOk="0">
                <a:moveTo>
                  <a:pt x="-1" y="10440"/>
                </a:moveTo>
                <a:cubicBezTo>
                  <a:pt x="3909" y="3960"/>
                  <a:pt x="10925" y="-1"/>
                  <a:pt x="18494" y="0"/>
                </a:cubicBezTo>
                <a:cubicBezTo>
                  <a:pt x="20261" y="0"/>
                  <a:pt x="22022" y="216"/>
                  <a:pt x="23737" y="645"/>
                </a:cubicBezTo>
              </a:path>
              <a:path w="23737" h="21600" stroke="0" extrusionOk="0">
                <a:moveTo>
                  <a:pt x="-1" y="10440"/>
                </a:moveTo>
                <a:cubicBezTo>
                  <a:pt x="3909" y="3960"/>
                  <a:pt x="10925" y="-1"/>
                  <a:pt x="18494" y="0"/>
                </a:cubicBezTo>
                <a:cubicBezTo>
                  <a:pt x="20261" y="0"/>
                  <a:pt x="22022" y="216"/>
                  <a:pt x="23737" y="645"/>
                </a:cubicBezTo>
                <a:lnTo>
                  <a:pt x="18494" y="21600"/>
                </a:lnTo>
                <a:lnTo>
                  <a:pt x="-1" y="10440"/>
                </a:lnTo>
                <a:close/>
              </a:path>
            </a:pathLst>
          </a:custGeom>
          <a:noFill/>
          <a:ln w="4445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34824" name="Line 8"/>
          <p:cNvSpPr>
            <a:spLocks noChangeShapeType="1"/>
          </p:cNvSpPr>
          <p:nvPr/>
        </p:nvSpPr>
        <p:spPr bwMode="auto">
          <a:xfrm>
            <a:off x="1066800" y="609600"/>
            <a:ext cx="0" cy="5334000"/>
          </a:xfrm>
          <a:prstGeom prst="line">
            <a:avLst/>
          </a:prstGeom>
          <a:noFill/>
          <a:ln w="28575">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34825" name="Line 9"/>
          <p:cNvSpPr>
            <a:spLocks noChangeShapeType="1"/>
          </p:cNvSpPr>
          <p:nvPr/>
        </p:nvSpPr>
        <p:spPr bwMode="auto">
          <a:xfrm>
            <a:off x="1066800" y="5943600"/>
            <a:ext cx="7462838" cy="0"/>
          </a:xfrm>
          <a:prstGeom prst="line">
            <a:avLst/>
          </a:prstGeom>
          <a:noFill/>
          <a:ln w="28575">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pSp>
        <p:nvGrpSpPr>
          <p:cNvPr id="34826" name="Group 10"/>
          <p:cNvGrpSpPr>
            <a:grpSpLocks/>
          </p:cNvGrpSpPr>
          <p:nvPr/>
        </p:nvGrpSpPr>
        <p:grpSpPr bwMode="auto">
          <a:xfrm>
            <a:off x="2133600" y="114300"/>
            <a:ext cx="5775325" cy="5940425"/>
            <a:chOff x="1344" y="72"/>
            <a:chExt cx="3638" cy="3742"/>
          </a:xfrm>
        </p:grpSpPr>
        <p:grpSp>
          <p:nvGrpSpPr>
            <p:cNvPr id="34838" name="Group 11"/>
            <p:cNvGrpSpPr>
              <a:grpSpLocks/>
            </p:cNvGrpSpPr>
            <p:nvPr/>
          </p:nvGrpSpPr>
          <p:grpSpPr bwMode="auto">
            <a:xfrm>
              <a:off x="1344" y="1056"/>
              <a:ext cx="2208" cy="1632"/>
              <a:chOff x="1344" y="1056"/>
              <a:chExt cx="2208" cy="1632"/>
            </a:xfrm>
          </p:grpSpPr>
          <p:sp>
            <p:nvSpPr>
              <p:cNvPr id="34842" name="Line 12"/>
              <p:cNvSpPr>
                <a:spLocks noChangeShapeType="1"/>
              </p:cNvSpPr>
              <p:nvPr/>
            </p:nvSpPr>
            <p:spPr bwMode="auto">
              <a:xfrm>
                <a:off x="1344" y="1056"/>
                <a:ext cx="624" cy="0"/>
              </a:xfrm>
              <a:prstGeom prst="line">
                <a:avLst/>
              </a:prstGeom>
              <a:noFill/>
              <a:ln w="28575">
                <a:solidFill>
                  <a:schemeClr val="accent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34843" name="Line 13"/>
              <p:cNvSpPr>
                <a:spLocks noChangeShapeType="1"/>
              </p:cNvSpPr>
              <p:nvPr/>
            </p:nvSpPr>
            <p:spPr bwMode="auto">
              <a:xfrm>
                <a:off x="2928" y="2688"/>
                <a:ext cx="624" cy="0"/>
              </a:xfrm>
              <a:prstGeom prst="line">
                <a:avLst/>
              </a:prstGeom>
              <a:noFill/>
              <a:ln w="28575">
                <a:solidFill>
                  <a:schemeClr val="accent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pSp>
        <p:grpSp>
          <p:nvGrpSpPr>
            <p:cNvPr id="34839" name="Group 14"/>
            <p:cNvGrpSpPr>
              <a:grpSpLocks/>
            </p:cNvGrpSpPr>
            <p:nvPr/>
          </p:nvGrpSpPr>
          <p:grpSpPr bwMode="auto">
            <a:xfrm>
              <a:off x="3050" y="72"/>
              <a:ext cx="1932" cy="3742"/>
              <a:chOff x="3050" y="72"/>
              <a:chExt cx="1932" cy="3742"/>
            </a:xfrm>
          </p:grpSpPr>
          <p:sp>
            <p:nvSpPr>
              <p:cNvPr id="34840" name="Arc 15"/>
              <p:cNvSpPr>
                <a:spLocks/>
              </p:cNvSpPr>
              <p:nvPr/>
            </p:nvSpPr>
            <p:spPr bwMode="auto">
              <a:xfrm rot="-7920000">
                <a:off x="1520" y="1602"/>
                <a:ext cx="3742" cy="681"/>
              </a:xfrm>
              <a:custGeom>
                <a:avLst/>
                <a:gdLst>
                  <a:gd name="T0" fmla="*/ 0 w 23737"/>
                  <a:gd name="T1" fmla="*/ 0 h 21600"/>
                  <a:gd name="T2" fmla="*/ 0 w 23737"/>
                  <a:gd name="T3" fmla="*/ 0 h 21600"/>
                  <a:gd name="T4" fmla="*/ 0 w 23737"/>
                  <a:gd name="T5" fmla="*/ 0 h 21600"/>
                  <a:gd name="T6" fmla="*/ 0 60000 65536"/>
                  <a:gd name="T7" fmla="*/ 0 60000 65536"/>
                  <a:gd name="T8" fmla="*/ 0 60000 65536"/>
                </a:gdLst>
                <a:ahLst/>
                <a:cxnLst>
                  <a:cxn ang="T6">
                    <a:pos x="T0" y="T1"/>
                  </a:cxn>
                  <a:cxn ang="T7">
                    <a:pos x="T2" y="T3"/>
                  </a:cxn>
                  <a:cxn ang="T8">
                    <a:pos x="T4" y="T5"/>
                  </a:cxn>
                </a:cxnLst>
                <a:rect l="0" t="0" r="r" b="b"/>
                <a:pathLst>
                  <a:path w="23737" h="21600" fill="none" extrusionOk="0">
                    <a:moveTo>
                      <a:pt x="-1" y="10440"/>
                    </a:moveTo>
                    <a:cubicBezTo>
                      <a:pt x="3909" y="3960"/>
                      <a:pt x="10925" y="-1"/>
                      <a:pt x="18494" y="0"/>
                    </a:cubicBezTo>
                    <a:cubicBezTo>
                      <a:pt x="20261" y="0"/>
                      <a:pt x="22022" y="216"/>
                      <a:pt x="23737" y="645"/>
                    </a:cubicBezTo>
                  </a:path>
                  <a:path w="23737" h="21600" stroke="0" extrusionOk="0">
                    <a:moveTo>
                      <a:pt x="-1" y="10440"/>
                    </a:moveTo>
                    <a:cubicBezTo>
                      <a:pt x="3909" y="3960"/>
                      <a:pt x="10925" y="-1"/>
                      <a:pt x="18494" y="0"/>
                    </a:cubicBezTo>
                    <a:cubicBezTo>
                      <a:pt x="20261" y="0"/>
                      <a:pt x="22022" y="216"/>
                      <a:pt x="23737" y="645"/>
                    </a:cubicBezTo>
                    <a:lnTo>
                      <a:pt x="18494" y="21600"/>
                    </a:lnTo>
                    <a:lnTo>
                      <a:pt x="-1" y="10440"/>
                    </a:lnTo>
                    <a:close/>
                  </a:path>
                </a:pathLst>
              </a:custGeom>
              <a:noFill/>
              <a:ln w="44450" cap="rnd">
                <a:solidFill>
                  <a:schemeClr val="accent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34841" name="Rectangle 16"/>
              <p:cNvSpPr>
                <a:spLocks noChangeArrowheads="1"/>
              </p:cNvSpPr>
              <p:nvPr/>
            </p:nvSpPr>
            <p:spPr bwMode="auto">
              <a:xfrm>
                <a:off x="4646" y="3235"/>
                <a:ext cx="336" cy="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500" i="1">
                    <a:solidFill>
                      <a:srgbClr val="A50021"/>
                    </a:solidFill>
                  </a:rPr>
                  <a:t>D</a:t>
                </a:r>
                <a:r>
                  <a:rPr lang="en-GB" altLang="en-US" sz="2500" baseline="-25000">
                    <a:solidFill>
                      <a:srgbClr val="A50021"/>
                    </a:solidFill>
                  </a:rPr>
                  <a:t>1</a:t>
                </a:r>
                <a:endParaRPr lang="en-GB" altLang="en-US" sz="2400" baseline="-25000">
                  <a:solidFill>
                    <a:srgbClr val="A50021"/>
                  </a:solidFill>
                </a:endParaRPr>
              </a:p>
            </p:txBody>
          </p:sp>
        </p:grpSp>
      </p:grpSp>
      <p:sp>
        <p:nvSpPr>
          <p:cNvPr id="34827" name="Rectangle 17"/>
          <p:cNvSpPr>
            <a:spLocks noChangeArrowheads="1"/>
          </p:cNvSpPr>
          <p:nvPr/>
        </p:nvSpPr>
        <p:spPr bwMode="auto">
          <a:xfrm rot="-5400000">
            <a:off x="-46038" y="2833688"/>
            <a:ext cx="8794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400" b="0">
                <a:solidFill>
                  <a:srgbClr val="000000"/>
                </a:solidFill>
              </a:rPr>
              <a:t>Price</a:t>
            </a:r>
          </a:p>
        </p:txBody>
      </p:sp>
      <p:sp>
        <p:nvSpPr>
          <p:cNvPr id="34828" name="Rectangle 18"/>
          <p:cNvSpPr>
            <a:spLocks noChangeArrowheads="1"/>
          </p:cNvSpPr>
          <p:nvPr/>
        </p:nvSpPr>
        <p:spPr bwMode="auto">
          <a:xfrm>
            <a:off x="609600" y="2057400"/>
            <a:ext cx="387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400" b="0" i="1">
                <a:solidFill>
                  <a:srgbClr val="000000"/>
                </a:solidFill>
              </a:rPr>
              <a:t>P</a:t>
            </a:r>
          </a:p>
        </p:txBody>
      </p:sp>
      <p:sp>
        <p:nvSpPr>
          <p:cNvPr id="34829" name="Rectangle 19"/>
          <p:cNvSpPr>
            <a:spLocks noChangeArrowheads="1"/>
          </p:cNvSpPr>
          <p:nvPr/>
        </p:nvSpPr>
        <p:spPr bwMode="auto">
          <a:xfrm>
            <a:off x="704850" y="5973763"/>
            <a:ext cx="420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a:solidFill>
                  <a:srgbClr val="000000"/>
                </a:solidFill>
              </a:rPr>
              <a:t>O</a:t>
            </a:r>
          </a:p>
        </p:txBody>
      </p:sp>
      <p:sp>
        <p:nvSpPr>
          <p:cNvPr id="34830" name="Rectangle 20"/>
          <p:cNvSpPr>
            <a:spLocks noChangeArrowheads="1"/>
          </p:cNvSpPr>
          <p:nvPr/>
        </p:nvSpPr>
        <p:spPr bwMode="auto">
          <a:xfrm>
            <a:off x="2057400" y="5973763"/>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400" b="0" i="1">
                <a:solidFill>
                  <a:srgbClr val="003399"/>
                </a:solidFill>
              </a:rPr>
              <a:t>Q</a:t>
            </a:r>
            <a:r>
              <a:rPr lang="en-GB" altLang="en-US" sz="2400" b="0" baseline="-25000">
                <a:solidFill>
                  <a:srgbClr val="003399"/>
                </a:solidFill>
              </a:rPr>
              <a:t>0</a:t>
            </a:r>
          </a:p>
        </p:txBody>
      </p:sp>
      <p:sp>
        <p:nvSpPr>
          <p:cNvPr id="34831" name="Rectangle 21"/>
          <p:cNvSpPr>
            <a:spLocks noChangeArrowheads="1"/>
          </p:cNvSpPr>
          <p:nvPr/>
        </p:nvSpPr>
        <p:spPr bwMode="auto">
          <a:xfrm>
            <a:off x="3733800" y="5973763"/>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400" b="0" i="1">
                <a:solidFill>
                  <a:srgbClr val="A50021"/>
                </a:solidFill>
              </a:rPr>
              <a:t>Q</a:t>
            </a:r>
            <a:r>
              <a:rPr lang="en-GB" altLang="en-US" sz="2400" b="0" baseline="-25000">
                <a:solidFill>
                  <a:srgbClr val="A50021"/>
                </a:solidFill>
              </a:rPr>
              <a:t>1</a:t>
            </a:r>
          </a:p>
        </p:txBody>
      </p:sp>
      <p:sp>
        <p:nvSpPr>
          <p:cNvPr id="34832" name="Rectangle 22"/>
          <p:cNvSpPr>
            <a:spLocks noChangeArrowheads="1"/>
          </p:cNvSpPr>
          <p:nvPr/>
        </p:nvSpPr>
        <p:spPr bwMode="auto">
          <a:xfrm>
            <a:off x="3746500" y="6353175"/>
            <a:ext cx="13192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a:solidFill>
                  <a:srgbClr val="000000"/>
                </a:solidFill>
              </a:rPr>
              <a:t>Quantity</a:t>
            </a:r>
          </a:p>
        </p:txBody>
      </p:sp>
      <p:sp>
        <p:nvSpPr>
          <p:cNvPr id="34833" name="Rectangle 23"/>
          <p:cNvSpPr>
            <a:spLocks noChangeArrowheads="1"/>
          </p:cNvSpPr>
          <p:nvPr/>
        </p:nvSpPr>
        <p:spPr bwMode="auto">
          <a:xfrm>
            <a:off x="0" y="0"/>
            <a:ext cx="9142413"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800">
                <a:solidFill>
                  <a:srgbClr val="006666"/>
                </a:solidFill>
              </a:rPr>
              <a:t>An increase in demand</a:t>
            </a:r>
          </a:p>
        </p:txBody>
      </p:sp>
      <p:sp>
        <p:nvSpPr>
          <p:cNvPr id="34834" name="Rectangle 24"/>
          <p:cNvSpPr>
            <a:spLocks noChangeArrowheads="1"/>
          </p:cNvSpPr>
          <p:nvPr/>
        </p:nvSpPr>
        <p:spPr bwMode="auto">
          <a:xfrm>
            <a:off x="5699125" y="5135563"/>
            <a:ext cx="533400" cy="47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500" i="1">
                <a:solidFill>
                  <a:srgbClr val="003399"/>
                </a:solidFill>
              </a:rPr>
              <a:t>D</a:t>
            </a:r>
            <a:r>
              <a:rPr lang="en-GB" altLang="en-US" sz="2500" baseline="-25000">
                <a:solidFill>
                  <a:srgbClr val="003399"/>
                </a:solidFill>
              </a:rPr>
              <a:t>0</a:t>
            </a:r>
          </a:p>
        </p:txBody>
      </p:sp>
      <p:sp>
        <p:nvSpPr>
          <p:cNvPr id="34835" name="Oval 25"/>
          <p:cNvSpPr>
            <a:spLocks noChangeArrowheads="1"/>
          </p:cNvSpPr>
          <p:nvPr/>
        </p:nvSpPr>
        <p:spPr bwMode="auto">
          <a:xfrm>
            <a:off x="2224088" y="2238375"/>
            <a:ext cx="106362" cy="106363"/>
          </a:xfrm>
          <a:prstGeom prst="ellipse">
            <a:avLst/>
          </a:prstGeom>
          <a:solidFill>
            <a:srgbClr val="00FFFF"/>
          </a:solidFill>
          <a:ln w="28575">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34836" name="Oval 26"/>
          <p:cNvSpPr>
            <a:spLocks noChangeArrowheads="1"/>
          </p:cNvSpPr>
          <p:nvPr/>
        </p:nvSpPr>
        <p:spPr bwMode="auto">
          <a:xfrm>
            <a:off x="3892550" y="2232025"/>
            <a:ext cx="106363" cy="106363"/>
          </a:xfrm>
          <a:prstGeom prst="ellipse">
            <a:avLst/>
          </a:prstGeom>
          <a:solidFill>
            <a:srgbClr val="FF9999"/>
          </a:solidFill>
          <a:ln w="28575">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276955" name="Rectangle 27"/>
          <p:cNvSpPr>
            <a:spLocks noChangeArrowheads="1"/>
          </p:cNvSpPr>
          <p:nvPr/>
        </p:nvSpPr>
        <p:spPr bwMode="auto">
          <a:xfrm>
            <a:off x="3697288" y="603250"/>
            <a:ext cx="5062537" cy="190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lvl1pPr marL="342900" indent="-342900">
              <a:lnSpc>
                <a:spcPct val="90000"/>
              </a:lnSpc>
              <a:spcBef>
                <a:spcPct val="30000"/>
              </a:spcBef>
              <a:buClr>
                <a:srgbClr val="660033"/>
              </a:buClr>
              <a:buSzPct val="70000"/>
              <a:buFont typeface="Monotype Sorts" pitchFamily="2" charset="2"/>
              <a:buChar char="n"/>
              <a:defRPr sz="3000" b="1">
                <a:solidFill>
                  <a:srgbClr val="006A5E"/>
                </a:solidFill>
                <a:effectLst>
                  <a:outerShdw blurRad="38100" dist="38100" dir="2700000" algn="tl">
                    <a:srgbClr val="000000"/>
                  </a:outerShdw>
                </a:effectLst>
                <a:latin typeface="Arial" pitchFamily="34" charset="0"/>
              </a:defRPr>
            </a:lvl1pPr>
            <a:lvl2pPr marL="742950" indent="-169863">
              <a:lnSpc>
                <a:spcPct val="90000"/>
              </a:lnSpc>
              <a:spcBef>
                <a:spcPct val="30000"/>
              </a:spcBef>
              <a:buClr>
                <a:srgbClr val="003BB0"/>
              </a:buClr>
              <a:buSzPct val="75000"/>
              <a:buFont typeface="Monotype Sorts" pitchFamily="2" charset="2"/>
              <a:buChar char="²"/>
              <a:defRPr sz="2600" b="1">
                <a:solidFill>
                  <a:srgbClr val="003366"/>
                </a:solidFill>
                <a:effectLst>
                  <a:outerShdw blurRad="38100" dist="38100" dir="2700000" algn="tl">
                    <a:srgbClr val="000000"/>
                  </a:outerShdw>
                </a:effectLst>
                <a:latin typeface="Arial" pitchFamily="34" charset="0"/>
              </a:defRPr>
            </a:lvl2pPr>
            <a:lvl3pPr marL="1162050" indent="-228600">
              <a:lnSpc>
                <a:spcPct val="90000"/>
              </a:lnSpc>
              <a:spcBef>
                <a:spcPct val="30000"/>
              </a:spcBef>
              <a:buClr>
                <a:srgbClr val="A000A0"/>
              </a:buClr>
              <a:buSzPct val="75000"/>
              <a:buChar char="•"/>
              <a:defRPr sz="2200" b="1">
                <a:solidFill>
                  <a:srgbClr val="666699"/>
                </a:solidFill>
                <a:effectLst>
                  <a:outerShdw blurRad="38100" dist="38100" dir="2700000" algn="tl">
                    <a:srgbClr val="000000"/>
                  </a:outerShdw>
                </a:effectLst>
                <a:latin typeface="Arial" pitchFamily="34" charset="0"/>
              </a:defRPr>
            </a:lvl3pPr>
            <a:lvl4pPr marL="1600200" indent="-228600">
              <a:lnSpc>
                <a:spcPct val="90000"/>
              </a:lnSpc>
              <a:spcBef>
                <a:spcPct val="30000"/>
              </a:spcBef>
              <a:buClr>
                <a:srgbClr val="CC3300"/>
              </a:buClr>
              <a:buChar char="•"/>
              <a:defRPr sz="2000" b="1">
                <a:solidFill>
                  <a:srgbClr val="5E6B82"/>
                </a:solidFill>
                <a:effectLst>
                  <a:outerShdw blurRad="38100" dist="38100" dir="2700000" algn="tl">
                    <a:srgbClr val="000000"/>
                  </a:outerShdw>
                </a:effectLst>
                <a:latin typeface="Arial" pitchFamily="34" charset="0"/>
              </a:defRPr>
            </a:lvl4pPr>
            <a:lvl5pPr marL="2057400" indent="-228600">
              <a:lnSpc>
                <a:spcPct val="90000"/>
              </a:lnSpc>
              <a:spcBef>
                <a:spcPct val="30000"/>
              </a:spcBef>
              <a:buClr>
                <a:schemeClr val="bg2"/>
              </a:buClr>
              <a:buSzPct val="75000"/>
              <a:buChar char="•"/>
              <a:defRPr b="1">
                <a:solidFill>
                  <a:schemeClr val="tx1"/>
                </a:solidFill>
                <a:effectLst>
                  <a:outerShdw blurRad="38100" dist="38100" dir="2700000" algn="tl">
                    <a:srgbClr val="FFFFFF"/>
                  </a:outerShdw>
                </a:effectLst>
                <a:latin typeface="Arial"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9pPr>
          </a:lstStyle>
          <a:p>
            <a:pPr lvl="1" eaLnBrk="0" fontAlgn="base" hangingPunct="0">
              <a:lnSpc>
                <a:spcPct val="100000"/>
              </a:lnSpc>
              <a:spcBef>
                <a:spcPct val="20000"/>
              </a:spcBef>
              <a:spcAft>
                <a:spcPct val="0"/>
              </a:spcAft>
              <a:buFont typeface="Monotype Sorts" pitchFamily="2" charset="2"/>
              <a:buNone/>
              <a:defRPr/>
            </a:pPr>
            <a:r>
              <a:rPr lang="en-GB" altLang="en-US" sz="1800" smtClean="0"/>
              <a:t>Possible causes of a rise in demand</a:t>
            </a:r>
          </a:p>
          <a:p>
            <a:pPr lvl="1" eaLnBrk="0" fontAlgn="base" hangingPunct="0">
              <a:lnSpc>
                <a:spcPct val="100000"/>
              </a:lnSpc>
              <a:spcBef>
                <a:spcPct val="20000"/>
              </a:spcBef>
              <a:spcAft>
                <a:spcPct val="0"/>
              </a:spcAft>
              <a:buClr>
                <a:srgbClr val="006666"/>
              </a:buClr>
              <a:buSzTx/>
              <a:buFontTx/>
              <a:buChar char="•"/>
              <a:defRPr/>
            </a:pPr>
            <a:r>
              <a:rPr lang="en-GB" altLang="en-US" sz="1700" smtClean="0">
                <a:solidFill>
                  <a:srgbClr val="005A58"/>
                </a:solidFill>
              </a:rPr>
              <a:t>Tastes shift towards this product</a:t>
            </a:r>
          </a:p>
          <a:p>
            <a:pPr lvl="1" eaLnBrk="0" fontAlgn="base" hangingPunct="0">
              <a:lnSpc>
                <a:spcPct val="100000"/>
              </a:lnSpc>
              <a:spcBef>
                <a:spcPct val="20000"/>
              </a:spcBef>
              <a:spcAft>
                <a:spcPct val="0"/>
              </a:spcAft>
              <a:buClr>
                <a:srgbClr val="006666"/>
              </a:buClr>
              <a:buSzTx/>
              <a:buFontTx/>
              <a:buChar char="•"/>
              <a:defRPr/>
            </a:pPr>
            <a:r>
              <a:rPr lang="en-GB" altLang="en-US" sz="1700" smtClean="0">
                <a:solidFill>
                  <a:srgbClr val="005A58"/>
                </a:solidFill>
              </a:rPr>
              <a:t>Rise in price of substitute goods</a:t>
            </a:r>
          </a:p>
          <a:p>
            <a:pPr lvl="1" eaLnBrk="0" fontAlgn="base" hangingPunct="0">
              <a:lnSpc>
                <a:spcPct val="100000"/>
              </a:lnSpc>
              <a:spcBef>
                <a:spcPct val="20000"/>
              </a:spcBef>
              <a:spcAft>
                <a:spcPct val="0"/>
              </a:spcAft>
              <a:buClr>
                <a:srgbClr val="006666"/>
              </a:buClr>
              <a:buSzTx/>
              <a:buFontTx/>
              <a:buChar char="•"/>
              <a:defRPr/>
            </a:pPr>
            <a:r>
              <a:rPr lang="en-GB" altLang="en-US" sz="1700" smtClean="0">
                <a:solidFill>
                  <a:srgbClr val="005A58"/>
                </a:solidFill>
              </a:rPr>
              <a:t>Fall in price of complementary goods</a:t>
            </a:r>
          </a:p>
          <a:p>
            <a:pPr lvl="1" eaLnBrk="0" fontAlgn="base" hangingPunct="0">
              <a:lnSpc>
                <a:spcPct val="100000"/>
              </a:lnSpc>
              <a:spcBef>
                <a:spcPct val="20000"/>
              </a:spcBef>
              <a:spcAft>
                <a:spcPct val="0"/>
              </a:spcAft>
              <a:buClr>
                <a:srgbClr val="006666"/>
              </a:buClr>
              <a:buSzTx/>
              <a:buFontTx/>
              <a:buChar char="•"/>
              <a:defRPr/>
            </a:pPr>
            <a:r>
              <a:rPr lang="en-GB" altLang="en-US" sz="1700" smtClean="0">
                <a:solidFill>
                  <a:srgbClr val="005A58"/>
                </a:solidFill>
              </a:rPr>
              <a:t>Rise in income</a:t>
            </a:r>
          </a:p>
          <a:p>
            <a:pPr lvl="1" eaLnBrk="0" fontAlgn="base" hangingPunct="0">
              <a:lnSpc>
                <a:spcPct val="100000"/>
              </a:lnSpc>
              <a:spcBef>
                <a:spcPct val="20000"/>
              </a:spcBef>
              <a:spcAft>
                <a:spcPct val="0"/>
              </a:spcAft>
              <a:buClr>
                <a:srgbClr val="006666"/>
              </a:buClr>
              <a:buSzTx/>
              <a:buFontTx/>
              <a:buChar char="•"/>
              <a:defRPr/>
            </a:pPr>
            <a:r>
              <a:rPr lang="en-GB" altLang="en-US" sz="1700" smtClean="0">
                <a:solidFill>
                  <a:srgbClr val="005A58"/>
                </a:solidFill>
              </a:rPr>
              <a:t>Expectations of a rise in price</a:t>
            </a:r>
          </a:p>
        </p:txBody>
      </p:sp>
    </p:spTree>
    <p:custDataLst>
      <p:tags r:id="rId1"/>
    </p:custDataLst>
    <p:extLst>
      <p:ext uri="{BB962C8B-B14F-4D97-AF65-F5344CB8AC3E}">
        <p14:creationId xmlns:p14="http://schemas.microsoft.com/office/powerpoint/2010/main" val="2984953496"/>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6866"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36867"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207300" name="Rectangle 4"/>
          <p:cNvSpPr>
            <a:spLocks noGrp="1" noChangeArrowheads="1"/>
          </p:cNvSpPr>
          <p:nvPr>
            <p:ph type="title"/>
          </p:nvPr>
        </p:nvSpPr>
        <p:spPr/>
        <p:txBody>
          <a:bodyPr/>
          <a:lstStyle/>
          <a:p>
            <a:pPr>
              <a:defRPr/>
            </a:pPr>
            <a:r>
              <a:rPr lang="en-GB" altLang="en-US" smtClean="0"/>
              <a:t>Supply</a:t>
            </a:r>
          </a:p>
        </p:txBody>
      </p:sp>
      <p:sp>
        <p:nvSpPr>
          <p:cNvPr id="1207301" name="Rectangle 5"/>
          <p:cNvSpPr>
            <a:spLocks noGrp="1" noChangeArrowheads="1"/>
          </p:cNvSpPr>
          <p:nvPr>
            <p:ph idx="1"/>
          </p:nvPr>
        </p:nvSpPr>
        <p:spPr/>
        <p:txBody>
          <a:bodyPr/>
          <a:lstStyle/>
          <a:p>
            <a:pPr>
              <a:defRPr/>
            </a:pPr>
            <a:r>
              <a:rPr lang="en-GB" altLang="en-US" smtClean="0"/>
              <a:t>Relationship between supply and price</a:t>
            </a:r>
          </a:p>
          <a:p>
            <a:pPr lvl="1">
              <a:defRPr/>
            </a:pPr>
            <a:r>
              <a:rPr lang="en-GB" altLang="en-US" smtClean="0"/>
              <a:t>as price rises, firms supply more</a:t>
            </a:r>
          </a:p>
          <a:p>
            <a:pPr lvl="2">
              <a:defRPr/>
            </a:pPr>
            <a:r>
              <a:rPr lang="en-GB" altLang="en-US" smtClean="0"/>
              <a:t>it is worth incurring the extra unit costs</a:t>
            </a:r>
          </a:p>
          <a:p>
            <a:pPr lvl="2">
              <a:defRPr/>
            </a:pPr>
            <a:r>
              <a:rPr lang="en-GB" altLang="en-US" smtClean="0"/>
              <a:t>firms switch from less profitable goods</a:t>
            </a:r>
          </a:p>
          <a:p>
            <a:pPr lvl="2">
              <a:defRPr/>
            </a:pPr>
            <a:r>
              <a:rPr lang="en-GB" altLang="en-US" smtClean="0"/>
              <a:t>in the long run, new firms will be encouraged to enter the market</a:t>
            </a:r>
          </a:p>
          <a:p>
            <a:pPr>
              <a:defRPr/>
            </a:pPr>
            <a:r>
              <a:rPr lang="en-GB" altLang="en-US" smtClean="0"/>
              <a:t>The supply curve</a:t>
            </a:r>
          </a:p>
          <a:p>
            <a:pPr lvl="1">
              <a:defRPr/>
            </a:pPr>
            <a:r>
              <a:rPr lang="en-GB" altLang="en-US" smtClean="0"/>
              <a:t>constructing the supply curve</a:t>
            </a:r>
          </a:p>
          <a:p>
            <a:pPr lvl="2">
              <a:defRPr/>
            </a:pPr>
            <a:r>
              <a:rPr lang="en-GB" altLang="en-US" smtClean="0"/>
              <a:t>individual and market supply curves</a:t>
            </a:r>
          </a:p>
          <a:p>
            <a:pPr lvl="2">
              <a:defRPr/>
            </a:pPr>
            <a:r>
              <a:rPr lang="en-GB" altLang="en-US" smtClean="0"/>
              <a:t>assumptions</a:t>
            </a:r>
          </a:p>
          <a:p>
            <a:pPr lvl="1">
              <a:defRPr/>
            </a:pPr>
            <a:r>
              <a:rPr lang="en-GB" altLang="en-US" smtClean="0"/>
              <a:t>generally upward sloping</a:t>
            </a:r>
          </a:p>
        </p:txBody>
      </p:sp>
    </p:spTree>
    <p:custDataLst>
      <p:tags r:id="rId1"/>
    </p:custDataLst>
    <p:extLst>
      <p:ext uri="{BB962C8B-B14F-4D97-AF65-F5344CB8AC3E}">
        <p14:creationId xmlns:p14="http://schemas.microsoft.com/office/powerpoint/2010/main" val="1216060230"/>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09698" name="Rectangle 2"/>
          <p:cNvSpPr>
            <a:spLocks noGrp="1" noChangeArrowheads="1"/>
          </p:cNvSpPr>
          <p:nvPr>
            <p:ph type="title"/>
          </p:nvPr>
        </p:nvSpPr>
        <p:spPr>
          <a:xfrm>
            <a:off x="77788" y="0"/>
            <a:ext cx="9066212" cy="1066800"/>
          </a:xfrm>
          <a:extLst>
            <a:ext uri="{AF507438-7753-43E0-B8FC-AC1667EBCBE1}">
              <a14:hiddenEffects xmlns:a14="http://schemas.microsoft.com/office/drawing/2010/main">
                <a:effectLst>
                  <a:outerShdw dist="17961" dir="2700000" algn="ctr" rotWithShape="0">
                    <a:schemeClr val="tx1"/>
                  </a:outerShdw>
                </a:effectLst>
              </a14:hiddenEffects>
            </a:ext>
          </a:extLst>
        </p:spPr>
        <p:txBody>
          <a:bodyPr/>
          <a:lstStyle/>
          <a:p>
            <a:pPr>
              <a:defRPr/>
            </a:pPr>
            <a:r>
              <a:rPr lang="en-GB" altLang="en-US" sz="3200" smtClean="0">
                <a:solidFill>
                  <a:srgbClr val="003366"/>
                </a:solidFill>
              </a:rPr>
              <a:t>The supply curve:</a:t>
            </a:r>
            <a:br>
              <a:rPr lang="en-GB" altLang="en-US" sz="3200" smtClean="0">
                <a:solidFill>
                  <a:srgbClr val="003366"/>
                </a:solidFill>
              </a:rPr>
            </a:br>
            <a:r>
              <a:rPr lang="en-GB" altLang="en-US" sz="2000" smtClean="0">
                <a:solidFill>
                  <a:srgbClr val="003366"/>
                </a:solidFill>
              </a:rPr>
              <a:t>The supply of potatoes (monthly)</a:t>
            </a:r>
          </a:p>
        </p:txBody>
      </p:sp>
      <p:graphicFrame>
        <p:nvGraphicFramePr>
          <p:cNvPr id="38915" name="Object 3"/>
          <p:cNvGraphicFramePr>
            <a:graphicFrameLocks noGrp="1"/>
          </p:cNvGraphicFramePr>
          <p:nvPr>
            <p:ph type="tbl" idx="1"/>
          </p:nvPr>
        </p:nvGraphicFramePr>
        <p:xfrm>
          <a:off x="1651000" y="1309688"/>
          <a:ext cx="5880100" cy="4810125"/>
        </p:xfrm>
        <a:graphic>
          <a:graphicData uri="http://schemas.openxmlformats.org/presentationml/2006/ole">
            <mc:AlternateContent xmlns:mc="http://schemas.openxmlformats.org/markup-compatibility/2006">
              <mc:Choice xmlns:v="urn:schemas-microsoft-com:vml" Requires="v">
                <p:oleObj spid="_x0000_s7178" name="Document" r:id="rId4" imgW="2880360" imgH="2356104" progId="Word.Document.8">
                  <p:embed/>
                </p:oleObj>
              </mc:Choice>
              <mc:Fallback>
                <p:oleObj name="Document" r:id="rId4" imgW="2880360" imgH="2356104" progId="Word.Document.8">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b="18275"/>
                      <a:stretch>
                        <a:fillRect/>
                      </a:stretch>
                    </p:blipFill>
                    <p:spPr bwMode="auto">
                      <a:xfrm>
                        <a:off x="1651000" y="1309688"/>
                        <a:ext cx="5880100" cy="4810125"/>
                      </a:xfrm>
                      <a:prstGeom prst="rect">
                        <a:avLst/>
                      </a:prstGeom>
                      <a:solidFill>
                        <a:schemeClr val="bg1">
                          <a:alpha val="50195"/>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559896708"/>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2"/>
          <p:cNvSpPr>
            <a:spLocks noChangeArrowheads="1"/>
          </p:cNvSpPr>
          <p:nvPr/>
        </p:nvSpPr>
        <p:spPr bwMode="auto">
          <a:xfrm>
            <a:off x="1084263" y="609600"/>
            <a:ext cx="6992937"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graphicFrame>
        <p:nvGraphicFramePr>
          <p:cNvPr id="40963" name="Object 3"/>
          <p:cNvGraphicFramePr>
            <a:graphicFrameLocks/>
          </p:cNvGraphicFramePr>
          <p:nvPr/>
        </p:nvGraphicFramePr>
        <p:xfrm>
          <a:off x="485775" y="254000"/>
          <a:ext cx="7850188" cy="6405563"/>
        </p:xfrm>
        <a:graphic>
          <a:graphicData uri="http://schemas.openxmlformats.org/presentationml/2006/ole">
            <mc:AlternateContent xmlns:mc="http://schemas.openxmlformats.org/markup-compatibility/2006">
              <mc:Choice xmlns:v="urn:schemas-microsoft-com:vml" Requires="v">
                <p:oleObj spid="_x0000_s8202" name="Chart" r:id="rId5" imgW="7448478" imgH="5324440" progId="MSGraph.Chart.8">
                  <p:embed followColorScheme="full"/>
                </p:oleObj>
              </mc:Choice>
              <mc:Fallback>
                <p:oleObj name="Chart" r:id="rId5" imgW="7448478" imgH="5324440" progId="MSGraph.Chart.8">
                  <p:embed followColorScheme="full"/>
                  <p:pic>
                    <p:nvPicPr>
                      <p:cNvPr id="0" name=""/>
                      <p:cNvPicPr>
                        <a:picLocks noChangeArrowheads="1"/>
                      </p:cNvPicPr>
                      <p:nvPr/>
                    </p:nvPicPr>
                    <p:blipFill>
                      <a:blip r:embed="rId6"/>
                      <a:srcRect/>
                      <a:stretch>
                        <a:fillRect/>
                      </a:stretch>
                    </p:blipFill>
                    <p:spPr bwMode="auto">
                      <a:xfrm>
                        <a:off x="485775" y="254000"/>
                        <a:ext cx="7850188"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0964" name="Rectangle 4"/>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0965" name="Rectangle 5"/>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0966" name="Line 6"/>
          <p:cNvSpPr>
            <a:spLocks noChangeShapeType="1"/>
          </p:cNvSpPr>
          <p:nvPr/>
        </p:nvSpPr>
        <p:spPr bwMode="auto">
          <a:xfrm flipV="1">
            <a:off x="1955800" y="4889500"/>
            <a:ext cx="0" cy="107950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0967" name="Line 7"/>
          <p:cNvSpPr>
            <a:spLocks noChangeShapeType="1"/>
          </p:cNvSpPr>
          <p:nvPr/>
        </p:nvSpPr>
        <p:spPr bwMode="auto">
          <a:xfrm>
            <a:off x="1066800" y="4881563"/>
            <a:ext cx="889000" cy="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0968" name="Rectangle 8"/>
          <p:cNvSpPr>
            <a:spLocks noChangeArrowheads="1"/>
          </p:cNvSpPr>
          <p:nvPr/>
        </p:nvSpPr>
        <p:spPr bwMode="auto">
          <a:xfrm rot="-5400000">
            <a:off x="-888206" y="3042444"/>
            <a:ext cx="2468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b="0">
                <a:solidFill>
                  <a:srgbClr val="000000"/>
                </a:solidFill>
              </a:rPr>
              <a:t>Price (pence per kg)</a:t>
            </a:r>
          </a:p>
        </p:txBody>
      </p:sp>
      <p:sp>
        <p:nvSpPr>
          <p:cNvPr id="40969" name="Rectangle 9"/>
          <p:cNvSpPr>
            <a:spLocks noChangeArrowheads="1"/>
          </p:cNvSpPr>
          <p:nvPr/>
        </p:nvSpPr>
        <p:spPr bwMode="auto">
          <a:xfrm>
            <a:off x="3197225" y="6459538"/>
            <a:ext cx="2819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b="0">
                <a:solidFill>
                  <a:srgbClr val="000000"/>
                </a:solidFill>
              </a:rPr>
              <a:t>Quantity (tonnes: 000s)</a:t>
            </a:r>
          </a:p>
        </p:txBody>
      </p:sp>
      <p:sp>
        <p:nvSpPr>
          <p:cNvPr id="40970" name="Rectangle 10"/>
          <p:cNvSpPr>
            <a:spLocks noChangeArrowheads="1"/>
          </p:cNvSpPr>
          <p:nvPr/>
        </p:nvSpPr>
        <p:spPr bwMode="auto">
          <a:xfrm>
            <a:off x="6807200" y="773113"/>
            <a:ext cx="1444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400">
                <a:solidFill>
                  <a:srgbClr val="A50021"/>
                </a:solidFill>
              </a:rPr>
              <a:t>Supply</a:t>
            </a:r>
          </a:p>
        </p:txBody>
      </p:sp>
      <p:sp>
        <p:nvSpPr>
          <p:cNvPr id="40971" name="Rectangle 11"/>
          <p:cNvSpPr>
            <a:spLocks noChangeArrowheads="1"/>
          </p:cNvSpPr>
          <p:nvPr/>
        </p:nvSpPr>
        <p:spPr bwMode="auto">
          <a:xfrm>
            <a:off x="1747838" y="44529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800080"/>
                </a:solidFill>
              </a:rPr>
              <a:t>a</a:t>
            </a:r>
          </a:p>
        </p:txBody>
      </p:sp>
      <p:sp>
        <p:nvSpPr>
          <p:cNvPr id="40972" name="AutoShape 12" descr="Parchment"/>
          <p:cNvSpPr>
            <a:spLocks noChangeArrowheads="1"/>
          </p:cNvSpPr>
          <p:nvPr/>
        </p:nvSpPr>
        <p:spPr bwMode="auto">
          <a:xfrm>
            <a:off x="7407275" y="1316038"/>
            <a:ext cx="1654175" cy="971550"/>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0973" name="Rectangle 13"/>
          <p:cNvSpPr>
            <a:spLocks noChangeArrowheads="1"/>
          </p:cNvSpPr>
          <p:nvPr/>
        </p:nvSpPr>
        <p:spPr bwMode="auto">
          <a:xfrm>
            <a:off x="7812088" y="1335088"/>
            <a:ext cx="625475"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i="1">
                <a:solidFill>
                  <a:srgbClr val="000000"/>
                </a:solidFill>
              </a:rPr>
              <a:t> </a:t>
            </a:r>
            <a:r>
              <a:rPr lang="en-GB" altLang="en-US" sz="1600" i="1">
                <a:solidFill>
                  <a:srgbClr val="000000"/>
                </a:solidFill>
              </a:rPr>
              <a:t> </a:t>
            </a:r>
            <a:r>
              <a:rPr lang="en-GB" altLang="en-US" sz="2000" i="1">
                <a:solidFill>
                  <a:srgbClr val="000000"/>
                </a:solidFill>
              </a:rPr>
              <a:t>P</a:t>
            </a:r>
            <a:endParaRPr lang="en-GB" altLang="en-US" sz="2000" i="1">
              <a:solidFill>
                <a:srgbClr val="FFFFFF"/>
              </a:solidFill>
            </a:endParaRPr>
          </a:p>
          <a:p>
            <a:pPr eaLnBrk="0" fontAlgn="base" hangingPunct="0">
              <a:lnSpc>
                <a:spcPct val="150000"/>
              </a:lnSpc>
              <a:spcBef>
                <a:spcPct val="0"/>
              </a:spcBef>
              <a:spcAft>
                <a:spcPct val="0"/>
              </a:spcAft>
              <a:buClrTx/>
              <a:buSzTx/>
              <a:buFontTx/>
              <a:buNone/>
            </a:pPr>
            <a:r>
              <a:rPr lang="en-GB" altLang="en-US" sz="2000" i="1">
                <a:solidFill>
                  <a:srgbClr val="800080"/>
                </a:solidFill>
              </a:rPr>
              <a:t>  </a:t>
            </a:r>
            <a:r>
              <a:rPr lang="en-GB" altLang="en-US" sz="2000">
                <a:solidFill>
                  <a:srgbClr val="800080"/>
                </a:solidFill>
              </a:rPr>
              <a:t>20</a:t>
            </a:r>
            <a:endParaRPr lang="en-GB" altLang="en-US" sz="2000">
              <a:solidFill>
                <a:srgbClr val="FF0000"/>
              </a:solidFill>
            </a:endParaRPr>
          </a:p>
        </p:txBody>
      </p:sp>
      <p:sp>
        <p:nvSpPr>
          <p:cNvPr id="40974" name="Rectangle 14"/>
          <p:cNvSpPr>
            <a:spLocks noChangeArrowheads="1"/>
          </p:cNvSpPr>
          <p:nvPr/>
        </p:nvSpPr>
        <p:spPr bwMode="auto">
          <a:xfrm>
            <a:off x="8466138" y="1335088"/>
            <a:ext cx="608012"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i="1">
                <a:solidFill>
                  <a:srgbClr val="000000"/>
                </a:solidFill>
              </a:rPr>
              <a:t> Q</a:t>
            </a:r>
            <a:endParaRPr lang="en-GB" altLang="en-US" sz="2000" i="1">
              <a:solidFill>
                <a:srgbClr val="FFFFFF"/>
              </a:solidFill>
            </a:endParaRPr>
          </a:p>
          <a:p>
            <a:pPr eaLnBrk="0" fontAlgn="base" hangingPunct="0">
              <a:lnSpc>
                <a:spcPct val="150000"/>
              </a:lnSpc>
              <a:spcBef>
                <a:spcPct val="0"/>
              </a:spcBef>
              <a:spcAft>
                <a:spcPct val="0"/>
              </a:spcAft>
              <a:buClrTx/>
              <a:buSzTx/>
              <a:buFontTx/>
              <a:buNone/>
            </a:pPr>
            <a:r>
              <a:rPr lang="en-GB" altLang="en-US" sz="2000">
                <a:solidFill>
                  <a:srgbClr val="800080"/>
                </a:solidFill>
              </a:rPr>
              <a:t>100</a:t>
            </a:r>
            <a:endParaRPr lang="en-GB" altLang="en-US" sz="2000">
              <a:solidFill>
                <a:srgbClr val="FF0000"/>
              </a:solidFill>
            </a:endParaRPr>
          </a:p>
        </p:txBody>
      </p:sp>
      <p:sp>
        <p:nvSpPr>
          <p:cNvPr id="40975" name="Rectangle 15"/>
          <p:cNvSpPr>
            <a:spLocks noChangeArrowheads="1"/>
          </p:cNvSpPr>
          <p:nvPr/>
        </p:nvSpPr>
        <p:spPr bwMode="auto">
          <a:xfrm>
            <a:off x="7507288" y="1738313"/>
            <a:ext cx="325437"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10000"/>
              </a:lnSpc>
              <a:spcBef>
                <a:spcPct val="0"/>
              </a:spcBef>
              <a:spcAft>
                <a:spcPct val="0"/>
              </a:spcAft>
              <a:buClrTx/>
              <a:buSzTx/>
              <a:buFontTx/>
              <a:buNone/>
            </a:pPr>
            <a:r>
              <a:rPr lang="en-GB" altLang="en-US" sz="2000">
                <a:solidFill>
                  <a:srgbClr val="800080"/>
                </a:solidFill>
              </a:rPr>
              <a:t>a</a:t>
            </a:r>
            <a:endParaRPr lang="en-GB" altLang="en-US" sz="2000">
              <a:solidFill>
                <a:srgbClr val="FF0000"/>
              </a:solidFill>
            </a:endParaRPr>
          </a:p>
        </p:txBody>
      </p:sp>
      <p:sp>
        <p:nvSpPr>
          <p:cNvPr id="40976" name="Line 16"/>
          <p:cNvSpPr>
            <a:spLocks noChangeShapeType="1"/>
          </p:cNvSpPr>
          <p:nvPr/>
        </p:nvSpPr>
        <p:spPr bwMode="auto">
          <a:xfrm>
            <a:off x="7513638" y="1728788"/>
            <a:ext cx="1463675" cy="0"/>
          </a:xfrm>
          <a:prstGeom prst="line">
            <a:avLst/>
          </a:prstGeom>
          <a:noFill/>
          <a:ln w="254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0977" name="Rectangle 17"/>
          <p:cNvSpPr>
            <a:spLocks noChangeArrowheads="1"/>
          </p:cNvSpPr>
          <p:nvPr/>
        </p:nvSpPr>
        <p:spPr bwMode="auto">
          <a:xfrm>
            <a:off x="0" y="0"/>
            <a:ext cx="9144000"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800">
                <a:solidFill>
                  <a:srgbClr val="006600"/>
                </a:solidFill>
              </a:rPr>
              <a:t>Market supply of potatoes </a:t>
            </a:r>
            <a:r>
              <a:rPr lang="en-GB" altLang="en-US" sz="2400">
                <a:solidFill>
                  <a:srgbClr val="006600"/>
                </a:solidFill>
              </a:rPr>
              <a:t>(monthly)</a:t>
            </a:r>
            <a:endParaRPr lang="en-GB" altLang="en-US" sz="2800">
              <a:solidFill>
                <a:srgbClr val="006600"/>
              </a:solidFill>
            </a:endParaRPr>
          </a:p>
        </p:txBody>
      </p:sp>
      <p:grpSp>
        <p:nvGrpSpPr>
          <p:cNvPr id="40978" name="Group 18"/>
          <p:cNvGrpSpPr>
            <a:grpSpLocks/>
          </p:cNvGrpSpPr>
          <p:nvPr/>
        </p:nvGrpSpPr>
        <p:grpSpPr bwMode="auto">
          <a:xfrm>
            <a:off x="1876425" y="592138"/>
            <a:ext cx="5359400" cy="4356100"/>
            <a:chOff x="1182" y="373"/>
            <a:chExt cx="3376" cy="2744"/>
          </a:xfrm>
        </p:grpSpPr>
        <p:sp>
          <p:nvSpPr>
            <p:cNvPr id="40979" name="Oval 19"/>
            <p:cNvSpPr>
              <a:spLocks noChangeArrowheads="1"/>
            </p:cNvSpPr>
            <p:nvPr/>
          </p:nvSpPr>
          <p:spPr bwMode="auto">
            <a:xfrm>
              <a:off x="1182" y="3045"/>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0980" name="Oval 20"/>
            <p:cNvSpPr>
              <a:spLocks noChangeArrowheads="1"/>
            </p:cNvSpPr>
            <p:nvPr/>
          </p:nvSpPr>
          <p:spPr bwMode="auto">
            <a:xfrm>
              <a:off x="1726" y="238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0981" name="Oval 21"/>
            <p:cNvSpPr>
              <a:spLocks noChangeArrowheads="1"/>
            </p:cNvSpPr>
            <p:nvPr/>
          </p:nvSpPr>
          <p:spPr bwMode="auto">
            <a:xfrm>
              <a:off x="2558" y="170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0982" name="Oval 22"/>
            <p:cNvSpPr>
              <a:spLocks noChangeArrowheads="1"/>
            </p:cNvSpPr>
            <p:nvPr/>
          </p:nvSpPr>
          <p:spPr bwMode="auto">
            <a:xfrm>
              <a:off x="3518" y="1037"/>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0983" name="Oval 23"/>
            <p:cNvSpPr>
              <a:spLocks noChangeArrowheads="1"/>
            </p:cNvSpPr>
            <p:nvPr/>
          </p:nvSpPr>
          <p:spPr bwMode="auto">
            <a:xfrm>
              <a:off x="4486" y="373"/>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grpSp>
    </p:spTree>
    <p:custDataLst>
      <p:tags r:id="rId2"/>
    </p:custDataLst>
    <p:extLst>
      <p:ext uri="{BB962C8B-B14F-4D97-AF65-F5344CB8AC3E}">
        <p14:creationId xmlns:p14="http://schemas.microsoft.com/office/powerpoint/2010/main" val="1808904038"/>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Rectangle 2"/>
          <p:cNvSpPr>
            <a:spLocks noChangeArrowheads="1"/>
          </p:cNvSpPr>
          <p:nvPr/>
        </p:nvSpPr>
        <p:spPr bwMode="auto">
          <a:xfrm>
            <a:off x="1084263" y="609600"/>
            <a:ext cx="6992937"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graphicFrame>
        <p:nvGraphicFramePr>
          <p:cNvPr id="43011" name="Object 3"/>
          <p:cNvGraphicFramePr>
            <a:graphicFrameLocks/>
          </p:cNvGraphicFramePr>
          <p:nvPr/>
        </p:nvGraphicFramePr>
        <p:xfrm>
          <a:off x="485775" y="254000"/>
          <a:ext cx="7850188" cy="6405563"/>
        </p:xfrm>
        <a:graphic>
          <a:graphicData uri="http://schemas.openxmlformats.org/presentationml/2006/ole">
            <mc:AlternateContent xmlns:mc="http://schemas.openxmlformats.org/markup-compatibility/2006">
              <mc:Choice xmlns:v="urn:schemas-microsoft-com:vml" Requires="v">
                <p:oleObj spid="_x0000_s9226" name="Chart" r:id="rId5" imgW="7448478" imgH="5324440" progId="MSGraph.Chart.8">
                  <p:embed followColorScheme="full"/>
                </p:oleObj>
              </mc:Choice>
              <mc:Fallback>
                <p:oleObj name="Chart" r:id="rId5" imgW="7448478" imgH="5324440" progId="MSGraph.Chart.8">
                  <p:embed followColorScheme="full"/>
                  <p:pic>
                    <p:nvPicPr>
                      <p:cNvPr id="0" name=""/>
                      <p:cNvPicPr>
                        <a:picLocks noChangeArrowheads="1"/>
                      </p:cNvPicPr>
                      <p:nvPr/>
                    </p:nvPicPr>
                    <p:blipFill>
                      <a:blip r:embed="rId6"/>
                      <a:srcRect/>
                      <a:stretch>
                        <a:fillRect/>
                      </a:stretch>
                    </p:blipFill>
                    <p:spPr bwMode="auto">
                      <a:xfrm>
                        <a:off x="485775" y="254000"/>
                        <a:ext cx="7850188"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3012" name="Line 4"/>
          <p:cNvSpPr>
            <a:spLocks noChangeShapeType="1"/>
          </p:cNvSpPr>
          <p:nvPr/>
        </p:nvSpPr>
        <p:spPr bwMode="auto">
          <a:xfrm>
            <a:off x="1066800" y="4881563"/>
            <a:ext cx="889000" cy="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3013" name="Rectangle 5"/>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3014" name="Rectangle 6"/>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3015" name="Line 7"/>
          <p:cNvSpPr>
            <a:spLocks noChangeShapeType="1"/>
          </p:cNvSpPr>
          <p:nvPr/>
        </p:nvSpPr>
        <p:spPr bwMode="auto">
          <a:xfrm>
            <a:off x="1066800" y="3830638"/>
            <a:ext cx="1765300" cy="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3016" name="Line 8"/>
          <p:cNvSpPr>
            <a:spLocks noChangeShapeType="1"/>
          </p:cNvSpPr>
          <p:nvPr/>
        </p:nvSpPr>
        <p:spPr bwMode="auto">
          <a:xfrm>
            <a:off x="2832100" y="3848100"/>
            <a:ext cx="0" cy="212090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3017" name="Line 9"/>
          <p:cNvSpPr>
            <a:spLocks noChangeShapeType="1"/>
          </p:cNvSpPr>
          <p:nvPr/>
        </p:nvSpPr>
        <p:spPr bwMode="auto">
          <a:xfrm flipV="1">
            <a:off x="1955800" y="4889500"/>
            <a:ext cx="0" cy="107950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3018" name="Rectangle 10"/>
          <p:cNvSpPr>
            <a:spLocks noChangeArrowheads="1"/>
          </p:cNvSpPr>
          <p:nvPr/>
        </p:nvSpPr>
        <p:spPr bwMode="auto">
          <a:xfrm rot="-5400000">
            <a:off x="-888206" y="3042444"/>
            <a:ext cx="2468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b="0">
                <a:solidFill>
                  <a:srgbClr val="000000"/>
                </a:solidFill>
              </a:rPr>
              <a:t>Price (pence per kg)</a:t>
            </a:r>
          </a:p>
        </p:txBody>
      </p:sp>
      <p:sp>
        <p:nvSpPr>
          <p:cNvPr id="43019" name="Rectangle 11"/>
          <p:cNvSpPr>
            <a:spLocks noChangeArrowheads="1"/>
          </p:cNvSpPr>
          <p:nvPr/>
        </p:nvSpPr>
        <p:spPr bwMode="auto">
          <a:xfrm>
            <a:off x="3197225" y="6459538"/>
            <a:ext cx="2819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b="0">
                <a:solidFill>
                  <a:srgbClr val="000000"/>
                </a:solidFill>
              </a:rPr>
              <a:t>Quantity (tonnes: 000s)</a:t>
            </a:r>
          </a:p>
        </p:txBody>
      </p:sp>
      <p:sp>
        <p:nvSpPr>
          <p:cNvPr id="43020" name="Rectangle 12"/>
          <p:cNvSpPr>
            <a:spLocks noChangeArrowheads="1"/>
          </p:cNvSpPr>
          <p:nvPr/>
        </p:nvSpPr>
        <p:spPr bwMode="auto">
          <a:xfrm>
            <a:off x="6807200" y="773113"/>
            <a:ext cx="1444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400">
                <a:solidFill>
                  <a:srgbClr val="A50021"/>
                </a:solidFill>
              </a:rPr>
              <a:t>Supply</a:t>
            </a:r>
          </a:p>
        </p:txBody>
      </p:sp>
      <p:sp>
        <p:nvSpPr>
          <p:cNvPr id="43021" name="Rectangle 13"/>
          <p:cNvSpPr>
            <a:spLocks noChangeArrowheads="1"/>
          </p:cNvSpPr>
          <p:nvPr/>
        </p:nvSpPr>
        <p:spPr bwMode="auto">
          <a:xfrm>
            <a:off x="1747838" y="44529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800080"/>
                </a:solidFill>
              </a:rPr>
              <a:t>a</a:t>
            </a:r>
          </a:p>
        </p:txBody>
      </p:sp>
      <p:sp>
        <p:nvSpPr>
          <p:cNvPr id="43022" name="Rectangle 14"/>
          <p:cNvSpPr>
            <a:spLocks noChangeArrowheads="1"/>
          </p:cNvSpPr>
          <p:nvPr/>
        </p:nvSpPr>
        <p:spPr bwMode="auto">
          <a:xfrm>
            <a:off x="2578100" y="33861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006600"/>
                </a:solidFill>
              </a:rPr>
              <a:t>b</a:t>
            </a:r>
          </a:p>
        </p:txBody>
      </p:sp>
      <p:sp>
        <p:nvSpPr>
          <p:cNvPr id="43023" name="AutoShape 15" descr="Parchment"/>
          <p:cNvSpPr>
            <a:spLocks noChangeArrowheads="1"/>
          </p:cNvSpPr>
          <p:nvPr/>
        </p:nvSpPr>
        <p:spPr bwMode="auto">
          <a:xfrm>
            <a:off x="7407275" y="1316038"/>
            <a:ext cx="1654175" cy="1219200"/>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3024" name="Rectangle 16"/>
          <p:cNvSpPr>
            <a:spLocks noChangeArrowheads="1"/>
          </p:cNvSpPr>
          <p:nvPr/>
        </p:nvSpPr>
        <p:spPr bwMode="auto">
          <a:xfrm>
            <a:off x="7812088" y="1335088"/>
            <a:ext cx="625475" cy="115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i="1">
                <a:solidFill>
                  <a:srgbClr val="000000"/>
                </a:solidFill>
              </a:rPr>
              <a:t> </a:t>
            </a:r>
            <a:r>
              <a:rPr lang="en-GB" altLang="en-US" sz="1600" i="1">
                <a:solidFill>
                  <a:srgbClr val="000000"/>
                </a:solidFill>
              </a:rPr>
              <a:t> </a:t>
            </a:r>
            <a:r>
              <a:rPr lang="en-GB" altLang="en-US" sz="2000" i="1">
                <a:solidFill>
                  <a:srgbClr val="000000"/>
                </a:solidFill>
              </a:rPr>
              <a:t>P</a:t>
            </a:r>
            <a:endParaRPr lang="en-GB" altLang="en-US" sz="2000" i="1">
              <a:solidFill>
                <a:srgbClr val="FFFFFF"/>
              </a:solidFill>
            </a:endParaRPr>
          </a:p>
          <a:p>
            <a:pPr eaLnBrk="0" fontAlgn="base" hangingPunct="0">
              <a:lnSpc>
                <a:spcPct val="150000"/>
              </a:lnSpc>
              <a:spcBef>
                <a:spcPct val="0"/>
              </a:spcBef>
              <a:spcAft>
                <a:spcPct val="0"/>
              </a:spcAft>
              <a:buClrTx/>
              <a:buSzTx/>
              <a:buFontTx/>
              <a:buNone/>
            </a:pPr>
            <a:r>
              <a:rPr lang="en-GB" altLang="en-US" sz="2000" i="1">
                <a:solidFill>
                  <a:srgbClr val="800080"/>
                </a:solidFill>
              </a:rPr>
              <a:t>  </a:t>
            </a:r>
            <a:r>
              <a:rPr lang="en-GB" altLang="en-US" sz="2000">
                <a:solidFill>
                  <a:srgbClr val="800080"/>
                </a:solidFill>
              </a:rPr>
              <a:t>20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  40</a:t>
            </a:r>
            <a:endParaRPr lang="en-GB" altLang="en-US" sz="2000">
              <a:solidFill>
                <a:srgbClr val="FF0000"/>
              </a:solidFill>
            </a:endParaRPr>
          </a:p>
        </p:txBody>
      </p:sp>
      <p:sp>
        <p:nvSpPr>
          <p:cNvPr id="43025" name="Rectangle 17"/>
          <p:cNvSpPr>
            <a:spLocks noChangeArrowheads="1"/>
          </p:cNvSpPr>
          <p:nvPr/>
        </p:nvSpPr>
        <p:spPr bwMode="auto">
          <a:xfrm>
            <a:off x="8466138" y="1335088"/>
            <a:ext cx="608012" cy="115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i="1">
                <a:solidFill>
                  <a:srgbClr val="000000"/>
                </a:solidFill>
              </a:rPr>
              <a:t> Q</a:t>
            </a:r>
            <a:endParaRPr lang="en-GB" altLang="en-US" sz="2000" i="1">
              <a:solidFill>
                <a:srgbClr val="FFFFFF"/>
              </a:solidFill>
            </a:endParaRPr>
          </a:p>
          <a:p>
            <a:pPr eaLnBrk="0" fontAlgn="base" hangingPunct="0">
              <a:lnSpc>
                <a:spcPct val="150000"/>
              </a:lnSpc>
              <a:spcBef>
                <a:spcPct val="0"/>
              </a:spcBef>
              <a:spcAft>
                <a:spcPct val="0"/>
              </a:spcAft>
              <a:buClrTx/>
              <a:buSzTx/>
              <a:buFontTx/>
              <a:buNone/>
            </a:pPr>
            <a:r>
              <a:rPr lang="en-GB" altLang="en-US" sz="2000">
                <a:solidFill>
                  <a:srgbClr val="800080"/>
                </a:solidFill>
              </a:rPr>
              <a:t>100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200</a:t>
            </a:r>
            <a:endParaRPr lang="en-GB" altLang="en-US" sz="2000">
              <a:solidFill>
                <a:srgbClr val="FF0000"/>
              </a:solidFill>
            </a:endParaRPr>
          </a:p>
        </p:txBody>
      </p:sp>
      <p:sp>
        <p:nvSpPr>
          <p:cNvPr id="43026" name="Rectangle 18"/>
          <p:cNvSpPr>
            <a:spLocks noChangeArrowheads="1"/>
          </p:cNvSpPr>
          <p:nvPr/>
        </p:nvSpPr>
        <p:spPr bwMode="auto">
          <a:xfrm>
            <a:off x="7507288" y="1738313"/>
            <a:ext cx="339725" cy="731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10000"/>
              </a:lnSpc>
              <a:spcBef>
                <a:spcPct val="0"/>
              </a:spcBef>
              <a:spcAft>
                <a:spcPct val="0"/>
              </a:spcAft>
              <a:buClrTx/>
              <a:buSzTx/>
              <a:buFontTx/>
              <a:buNone/>
            </a:pPr>
            <a:r>
              <a:rPr lang="en-GB" altLang="en-US" sz="2000">
                <a:solidFill>
                  <a:srgbClr val="800080"/>
                </a:solidFill>
              </a:rPr>
              <a:t>a</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b</a:t>
            </a:r>
            <a:endParaRPr lang="en-GB" altLang="en-US" sz="2000">
              <a:solidFill>
                <a:srgbClr val="FF0000"/>
              </a:solidFill>
            </a:endParaRPr>
          </a:p>
        </p:txBody>
      </p:sp>
      <p:sp>
        <p:nvSpPr>
          <p:cNvPr id="43027" name="Line 19"/>
          <p:cNvSpPr>
            <a:spLocks noChangeShapeType="1"/>
          </p:cNvSpPr>
          <p:nvPr/>
        </p:nvSpPr>
        <p:spPr bwMode="auto">
          <a:xfrm>
            <a:off x="7513638" y="1728788"/>
            <a:ext cx="1463675" cy="0"/>
          </a:xfrm>
          <a:prstGeom prst="line">
            <a:avLst/>
          </a:prstGeom>
          <a:noFill/>
          <a:ln w="254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3028" name="Rectangle 20"/>
          <p:cNvSpPr>
            <a:spLocks noChangeArrowheads="1"/>
          </p:cNvSpPr>
          <p:nvPr/>
        </p:nvSpPr>
        <p:spPr bwMode="auto">
          <a:xfrm>
            <a:off x="0" y="0"/>
            <a:ext cx="9144000"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800">
                <a:solidFill>
                  <a:srgbClr val="006600"/>
                </a:solidFill>
              </a:rPr>
              <a:t>Market supply of potatoes </a:t>
            </a:r>
            <a:r>
              <a:rPr lang="en-GB" altLang="en-US" sz="2400">
                <a:solidFill>
                  <a:srgbClr val="006600"/>
                </a:solidFill>
              </a:rPr>
              <a:t>(monthly)</a:t>
            </a:r>
            <a:endParaRPr lang="en-GB" altLang="en-US" sz="2800">
              <a:solidFill>
                <a:srgbClr val="006600"/>
              </a:solidFill>
            </a:endParaRPr>
          </a:p>
        </p:txBody>
      </p:sp>
      <p:grpSp>
        <p:nvGrpSpPr>
          <p:cNvPr id="43029" name="Group 21"/>
          <p:cNvGrpSpPr>
            <a:grpSpLocks/>
          </p:cNvGrpSpPr>
          <p:nvPr/>
        </p:nvGrpSpPr>
        <p:grpSpPr bwMode="auto">
          <a:xfrm>
            <a:off x="1876425" y="592138"/>
            <a:ext cx="5359400" cy="4356100"/>
            <a:chOff x="1182" y="373"/>
            <a:chExt cx="3376" cy="2744"/>
          </a:xfrm>
        </p:grpSpPr>
        <p:sp>
          <p:nvSpPr>
            <p:cNvPr id="43030" name="Oval 22"/>
            <p:cNvSpPr>
              <a:spLocks noChangeArrowheads="1"/>
            </p:cNvSpPr>
            <p:nvPr/>
          </p:nvSpPr>
          <p:spPr bwMode="auto">
            <a:xfrm>
              <a:off x="1182" y="3045"/>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3031" name="Oval 23"/>
            <p:cNvSpPr>
              <a:spLocks noChangeArrowheads="1"/>
            </p:cNvSpPr>
            <p:nvPr/>
          </p:nvSpPr>
          <p:spPr bwMode="auto">
            <a:xfrm>
              <a:off x="1726" y="238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3032" name="Oval 24"/>
            <p:cNvSpPr>
              <a:spLocks noChangeArrowheads="1"/>
            </p:cNvSpPr>
            <p:nvPr/>
          </p:nvSpPr>
          <p:spPr bwMode="auto">
            <a:xfrm>
              <a:off x="2558" y="170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3033" name="Oval 25"/>
            <p:cNvSpPr>
              <a:spLocks noChangeArrowheads="1"/>
            </p:cNvSpPr>
            <p:nvPr/>
          </p:nvSpPr>
          <p:spPr bwMode="auto">
            <a:xfrm>
              <a:off x="3518" y="1037"/>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3034" name="Oval 26"/>
            <p:cNvSpPr>
              <a:spLocks noChangeArrowheads="1"/>
            </p:cNvSpPr>
            <p:nvPr/>
          </p:nvSpPr>
          <p:spPr bwMode="auto">
            <a:xfrm>
              <a:off x="4486" y="373"/>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grpSp>
    </p:spTree>
    <p:custDataLst>
      <p:tags r:id="rId2"/>
    </p:custDataLst>
    <p:extLst>
      <p:ext uri="{BB962C8B-B14F-4D97-AF65-F5344CB8AC3E}">
        <p14:creationId xmlns:p14="http://schemas.microsoft.com/office/powerpoint/2010/main" val="706258208"/>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1084263" y="609600"/>
            <a:ext cx="6992937"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5059" name="Line 3"/>
          <p:cNvSpPr>
            <a:spLocks noChangeShapeType="1"/>
          </p:cNvSpPr>
          <p:nvPr/>
        </p:nvSpPr>
        <p:spPr bwMode="auto">
          <a:xfrm>
            <a:off x="1066800" y="4881563"/>
            <a:ext cx="889000" cy="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aphicFrame>
        <p:nvGraphicFramePr>
          <p:cNvPr id="45060" name="Object 4"/>
          <p:cNvGraphicFramePr>
            <a:graphicFrameLocks/>
          </p:cNvGraphicFramePr>
          <p:nvPr/>
        </p:nvGraphicFramePr>
        <p:xfrm>
          <a:off x="485775" y="254000"/>
          <a:ext cx="7850188" cy="6405563"/>
        </p:xfrm>
        <a:graphic>
          <a:graphicData uri="http://schemas.openxmlformats.org/presentationml/2006/ole">
            <mc:AlternateContent xmlns:mc="http://schemas.openxmlformats.org/markup-compatibility/2006">
              <mc:Choice xmlns:v="urn:schemas-microsoft-com:vml" Requires="v">
                <p:oleObj spid="_x0000_s10250" name="Chart" r:id="rId5" imgW="7448478" imgH="5324440" progId="MSGraph.Chart.8">
                  <p:embed followColorScheme="full"/>
                </p:oleObj>
              </mc:Choice>
              <mc:Fallback>
                <p:oleObj name="Chart" r:id="rId5" imgW="7448478" imgH="5324440" progId="MSGraph.Chart.8">
                  <p:embed followColorScheme="full"/>
                  <p:pic>
                    <p:nvPicPr>
                      <p:cNvPr id="0" name=""/>
                      <p:cNvPicPr>
                        <a:picLocks noChangeArrowheads="1"/>
                      </p:cNvPicPr>
                      <p:nvPr/>
                    </p:nvPicPr>
                    <p:blipFill>
                      <a:blip r:embed="rId6"/>
                      <a:srcRect/>
                      <a:stretch>
                        <a:fillRect/>
                      </a:stretch>
                    </p:blipFill>
                    <p:spPr bwMode="auto">
                      <a:xfrm>
                        <a:off x="485775" y="254000"/>
                        <a:ext cx="7850188"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5061" name="Rectangle 5"/>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5062" name="Rectangle 6"/>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5063" name="Line 7"/>
          <p:cNvSpPr>
            <a:spLocks noChangeShapeType="1"/>
          </p:cNvSpPr>
          <p:nvPr/>
        </p:nvSpPr>
        <p:spPr bwMode="auto">
          <a:xfrm>
            <a:off x="1066800" y="2765425"/>
            <a:ext cx="30480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5064" name="Line 8"/>
          <p:cNvSpPr>
            <a:spLocks noChangeShapeType="1"/>
          </p:cNvSpPr>
          <p:nvPr/>
        </p:nvSpPr>
        <p:spPr bwMode="auto">
          <a:xfrm>
            <a:off x="4140200" y="2781300"/>
            <a:ext cx="0" cy="3173413"/>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5065" name="Line 9"/>
          <p:cNvSpPr>
            <a:spLocks noChangeShapeType="1"/>
          </p:cNvSpPr>
          <p:nvPr/>
        </p:nvSpPr>
        <p:spPr bwMode="auto">
          <a:xfrm>
            <a:off x="1066800" y="3830638"/>
            <a:ext cx="1765300" cy="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5066" name="Line 10"/>
          <p:cNvSpPr>
            <a:spLocks noChangeShapeType="1"/>
          </p:cNvSpPr>
          <p:nvPr/>
        </p:nvSpPr>
        <p:spPr bwMode="auto">
          <a:xfrm>
            <a:off x="2832100" y="3848100"/>
            <a:ext cx="0" cy="212090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5067" name="Line 11"/>
          <p:cNvSpPr>
            <a:spLocks noChangeShapeType="1"/>
          </p:cNvSpPr>
          <p:nvPr/>
        </p:nvSpPr>
        <p:spPr bwMode="auto">
          <a:xfrm flipV="1">
            <a:off x="1955800" y="4889500"/>
            <a:ext cx="0" cy="107950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5068" name="Rectangle 12"/>
          <p:cNvSpPr>
            <a:spLocks noChangeArrowheads="1"/>
          </p:cNvSpPr>
          <p:nvPr/>
        </p:nvSpPr>
        <p:spPr bwMode="auto">
          <a:xfrm rot="-5400000">
            <a:off x="-888206" y="3042444"/>
            <a:ext cx="2468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b="0">
                <a:solidFill>
                  <a:srgbClr val="000000"/>
                </a:solidFill>
              </a:rPr>
              <a:t>Price (pence per kg)</a:t>
            </a:r>
          </a:p>
        </p:txBody>
      </p:sp>
      <p:sp>
        <p:nvSpPr>
          <p:cNvPr id="45069" name="Rectangle 13"/>
          <p:cNvSpPr>
            <a:spLocks noChangeArrowheads="1"/>
          </p:cNvSpPr>
          <p:nvPr/>
        </p:nvSpPr>
        <p:spPr bwMode="auto">
          <a:xfrm>
            <a:off x="3197225" y="6459538"/>
            <a:ext cx="2819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b="0">
                <a:solidFill>
                  <a:srgbClr val="000000"/>
                </a:solidFill>
              </a:rPr>
              <a:t>Quantity (tonnes: 000s)</a:t>
            </a:r>
          </a:p>
        </p:txBody>
      </p:sp>
      <p:sp>
        <p:nvSpPr>
          <p:cNvPr id="45070" name="Rectangle 14"/>
          <p:cNvSpPr>
            <a:spLocks noChangeArrowheads="1"/>
          </p:cNvSpPr>
          <p:nvPr/>
        </p:nvSpPr>
        <p:spPr bwMode="auto">
          <a:xfrm>
            <a:off x="6807200" y="773113"/>
            <a:ext cx="1444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400">
                <a:solidFill>
                  <a:srgbClr val="A50021"/>
                </a:solidFill>
              </a:rPr>
              <a:t>Supply</a:t>
            </a:r>
          </a:p>
        </p:txBody>
      </p:sp>
      <p:sp>
        <p:nvSpPr>
          <p:cNvPr id="45071" name="Rectangle 15"/>
          <p:cNvSpPr>
            <a:spLocks noChangeArrowheads="1"/>
          </p:cNvSpPr>
          <p:nvPr/>
        </p:nvSpPr>
        <p:spPr bwMode="auto">
          <a:xfrm>
            <a:off x="1747838" y="44529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800080"/>
                </a:solidFill>
              </a:rPr>
              <a:t>a</a:t>
            </a:r>
          </a:p>
        </p:txBody>
      </p:sp>
      <p:sp>
        <p:nvSpPr>
          <p:cNvPr id="45072" name="Rectangle 16"/>
          <p:cNvSpPr>
            <a:spLocks noChangeArrowheads="1"/>
          </p:cNvSpPr>
          <p:nvPr/>
        </p:nvSpPr>
        <p:spPr bwMode="auto">
          <a:xfrm>
            <a:off x="2578100" y="33861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006600"/>
                </a:solidFill>
              </a:rPr>
              <a:t>b</a:t>
            </a:r>
          </a:p>
        </p:txBody>
      </p:sp>
      <p:sp>
        <p:nvSpPr>
          <p:cNvPr id="45073" name="Rectangle 17"/>
          <p:cNvSpPr>
            <a:spLocks noChangeArrowheads="1"/>
          </p:cNvSpPr>
          <p:nvPr/>
        </p:nvSpPr>
        <p:spPr bwMode="auto">
          <a:xfrm>
            <a:off x="3894138" y="23193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003399"/>
                </a:solidFill>
              </a:rPr>
              <a:t>c</a:t>
            </a:r>
          </a:p>
        </p:txBody>
      </p:sp>
      <p:sp>
        <p:nvSpPr>
          <p:cNvPr id="45074" name="AutoShape 18" descr="Parchment"/>
          <p:cNvSpPr>
            <a:spLocks noChangeArrowheads="1"/>
          </p:cNvSpPr>
          <p:nvPr/>
        </p:nvSpPr>
        <p:spPr bwMode="auto">
          <a:xfrm>
            <a:off x="7407275" y="1316038"/>
            <a:ext cx="1654175" cy="1536700"/>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5075" name="Rectangle 19"/>
          <p:cNvSpPr>
            <a:spLocks noChangeArrowheads="1"/>
          </p:cNvSpPr>
          <p:nvPr/>
        </p:nvSpPr>
        <p:spPr bwMode="auto">
          <a:xfrm>
            <a:off x="7812088" y="1335088"/>
            <a:ext cx="625475" cy="146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i="1">
                <a:solidFill>
                  <a:srgbClr val="000000"/>
                </a:solidFill>
              </a:rPr>
              <a:t> </a:t>
            </a:r>
            <a:r>
              <a:rPr lang="en-GB" altLang="en-US" sz="1600" i="1">
                <a:solidFill>
                  <a:srgbClr val="000000"/>
                </a:solidFill>
              </a:rPr>
              <a:t> </a:t>
            </a:r>
            <a:r>
              <a:rPr lang="en-GB" altLang="en-US" sz="2000" i="1">
                <a:solidFill>
                  <a:srgbClr val="000000"/>
                </a:solidFill>
              </a:rPr>
              <a:t>P</a:t>
            </a:r>
            <a:endParaRPr lang="en-GB" altLang="en-US" sz="2000" i="1">
              <a:solidFill>
                <a:srgbClr val="FFFFFF"/>
              </a:solidFill>
            </a:endParaRPr>
          </a:p>
          <a:p>
            <a:pPr eaLnBrk="0" fontAlgn="base" hangingPunct="0">
              <a:lnSpc>
                <a:spcPct val="150000"/>
              </a:lnSpc>
              <a:spcBef>
                <a:spcPct val="0"/>
              </a:spcBef>
              <a:spcAft>
                <a:spcPct val="0"/>
              </a:spcAft>
              <a:buClrTx/>
              <a:buSzTx/>
              <a:buFontTx/>
              <a:buNone/>
            </a:pPr>
            <a:r>
              <a:rPr lang="en-GB" altLang="en-US" sz="2000" i="1">
                <a:solidFill>
                  <a:srgbClr val="800080"/>
                </a:solidFill>
              </a:rPr>
              <a:t>  </a:t>
            </a:r>
            <a:r>
              <a:rPr lang="en-GB" altLang="en-US" sz="2000">
                <a:solidFill>
                  <a:srgbClr val="800080"/>
                </a:solidFill>
              </a:rPr>
              <a:t>20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  40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3399"/>
                </a:solidFill>
              </a:rPr>
              <a:t>  60</a:t>
            </a:r>
            <a:endParaRPr lang="en-GB" altLang="en-US" sz="2000">
              <a:solidFill>
                <a:srgbClr val="FF0000"/>
              </a:solidFill>
            </a:endParaRPr>
          </a:p>
        </p:txBody>
      </p:sp>
      <p:sp>
        <p:nvSpPr>
          <p:cNvPr id="45076" name="Rectangle 20"/>
          <p:cNvSpPr>
            <a:spLocks noChangeArrowheads="1"/>
          </p:cNvSpPr>
          <p:nvPr/>
        </p:nvSpPr>
        <p:spPr bwMode="auto">
          <a:xfrm>
            <a:off x="8466138" y="1335088"/>
            <a:ext cx="608012" cy="146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i="1">
                <a:solidFill>
                  <a:srgbClr val="000000"/>
                </a:solidFill>
              </a:rPr>
              <a:t> Q</a:t>
            </a:r>
            <a:endParaRPr lang="en-GB" altLang="en-US" sz="2000" i="1">
              <a:solidFill>
                <a:srgbClr val="FFFFFF"/>
              </a:solidFill>
            </a:endParaRPr>
          </a:p>
          <a:p>
            <a:pPr eaLnBrk="0" fontAlgn="base" hangingPunct="0">
              <a:lnSpc>
                <a:spcPct val="150000"/>
              </a:lnSpc>
              <a:spcBef>
                <a:spcPct val="0"/>
              </a:spcBef>
              <a:spcAft>
                <a:spcPct val="0"/>
              </a:spcAft>
              <a:buClrTx/>
              <a:buSzTx/>
              <a:buFontTx/>
              <a:buNone/>
            </a:pPr>
            <a:r>
              <a:rPr lang="en-GB" altLang="en-US" sz="2000">
                <a:solidFill>
                  <a:srgbClr val="800080"/>
                </a:solidFill>
              </a:rPr>
              <a:t>100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200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3399"/>
                </a:solidFill>
              </a:rPr>
              <a:t>350</a:t>
            </a:r>
            <a:endParaRPr lang="en-GB" altLang="en-US" sz="2000">
              <a:solidFill>
                <a:srgbClr val="FF0000"/>
              </a:solidFill>
            </a:endParaRPr>
          </a:p>
        </p:txBody>
      </p:sp>
      <p:sp>
        <p:nvSpPr>
          <p:cNvPr id="45077" name="Rectangle 21"/>
          <p:cNvSpPr>
            <a:spLocks noChangeArrowheads="1"/>
          </p:cNvSpPr>
          <p:nvPr/>
        </p:nvSpPr>
        <p:spPr bwMode="auto">
          <a:xfrm>
            <a:off x="7507288" y="1738313"/>
            <a:ext cx="339725" cy="1036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10000"/>
              </a:lnSpc>
              <a:spcBef>
                <a:spcPct val="0"/>
              </a:spcBef>
              <a:spcAft>
                <a:spcPct val="0"/>
              </a:spcAft>
              <a:buClrTx/>
              <a:buSzTx/>
              <a:buFontTx/>
              <a:buNone/>
            </a:pPr>
            <a:r>
              <a:rPr lang="en-GB" altLang="en-US" sz="2000">
                <a:solidFill>
                  <a:srgbClr val="800080"/>
                </a:solidFill>
              </a:rPr>
              <a:t>a</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b</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3399"/>
                </a:solidFill>
              </a:rPr>
              <a:t>c</a:t>
            </a:r>
            <a:endParaRPr lang="en-GB" altLang="en-US" sz="2000">
              <a:solidFill>
                <a:srgbClr val="FF0000"/>
              </a:solidFill>
            </a:endParaRPr>
          </a:p>
        </p:txBody>
      </p:sp>
      <p:sp>
        <p:nvSpPr>
          <p:cNvPr id="45078" name="Line 22"/>
          <p:cNvSpPr>
            <a:spLocks noChangeShapeType="1"/>
          </p:cNvSpPr>
          <p:nvPr/>
        </p:nvSpPr>
        <p:spPr bwMode="auto">
          <a:xfrm>
            <a:off x="7513638" y="1728788"/>
            <a:ext cx="1463675" cy="0"/>
          </a:xfrm>
          <a:prstGeom prst="line">
            <a:avLst/>
          </a:prstGeom>
          <a:noFill/>
          <a:ln w="254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5079" name="Rectangle 23"/>
          <p:cNvSpPr>
            <a:spLocks noChangeArrowheads="1"/>
          </p:cNvSpPr>
          <p:nvPr/>
        </p:nvSpPr>
        <p:spPr bwMode="auto">
          <a:xfrm>
            <a:off x="0" y="0"/>
            <a:ext cx="9144000"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800">
                <a:solidFill>
                  <a:srgbClr val="006600"/>
                </a:solidFill>
              </a:rPr>
              <a:t>Market supply of potatoes </a:t>
            </a:r>
            <a:r>
              <a:rPr lang="en-GB" altLang="en-US" sz="2400">
                <a:solidFill>
                  <a:srgbClr val="006600"/>
                </a:solidFill>
              </a:rPr>
              <a:t>(monthly)</a:t>
            </a:r>
            <a:endParaRPr lang="en-GB" altLang="en-US" sz="2800">
              <a:solidFill>
                <a:srgbClr val="006600"/>
              </a:solidFill>
            </a:endParaRPr>
          </a:p>
        </p:txBody>
      </p:sp>
      <p:grpSp>
        <p:nvGrpSpPr>
          <p:cNvPr id="45080" name="Group 24"/>
          <p:cNvGrpSpPr>
            <a:grpSpLocks/>
          </p:cNvGrpSpPr>
          <p:nvPr/>
        </p:nvGrpSpPr>
        <p:grpSpPr bwMode="auto">
          <a:xfrm>
            <a:off x="1876425" y="592138"/>
            <a:ext cx="5359400" cy="4356100"/>
            <a:chOff x="1182" y="373"/>
            <a:chExt cx="3376" cy="2744"/>
          </a:xfrm>
        </p:grpSpPr>
        <p:sp>
          <p:nvSpPr>
            <p:cNvPr id="45081" name="Oval 25"/>
            <p:cNvSpPr>
              <a:spLocks noChangeArrowheads="1"/>
            </p:cNvSpPr>
            <p:nvPr/>
          </p:nvSpPr>
          <p:spPr bwMode="auto">
            <a:xfrm>
              <a:off x="1182" y="3045"/>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5082" name="Oval 26"/>
            <p:cNvSpPr>
              <a:spLocks noChangeArrowheads="1"/>
            </p:cNvSpPr>
            <p:nvPr/>
          </p:nvSpPr>
          <p:spPr bwMode="auto">
            <a:xfrm>
              <a:off x="1726" y="238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5083" name="Oval 27"/>
            <p:cNvSpPr>
              <a:spLocks noChangeArrowheads="1"/>
            </p:cNvSpPr>
            <p:nvPr/>
          </p:nvSpPr>
          <p:spPr bwMode="auto">
            <a:xfrm>
              <a:off x="2558" y="170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5084" name="Oval 28"/>
            <p:cNvSpPr>
              <a:spLocks noChangeArrowheads="1"/>
            </p:cNvSpPr>
            <p:nvPr/>
          </p:nvSpPr>
          <p:spPr bwMode="auto">
            <a:xfrm>
              <a:off x="3518" y="1037"/>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5085" name="Oval 29"/>
            <p:cNvSpPr>
              <a:spLocks noChangeArrowheads="1"/>
            </p:cNvSpPr>
            <p:nvPr/>
          </p:nvSpPr>
          <p:spPr bwMode="auto">
            <a:xfrm>
              <a:off x="4486" y="373"/>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grpSp>
    </p:spTree>
    <p:custDataLst>
      <p:tags r:id="rId2"/>
    </p:custDataLst>
    <p:extLst>
      <p:ext uri="{BB962C8B-B14F-4D97-AF65-F5344CB8AC3E}">
        <p14:creationId xmlns:p14="http://schemas.microsoft.com/office/powerpoint/2010/main" val="1509713093"/>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ChangeArrowheads="1"/>
          </p:cNvSpPr>
          <p:nvPr/>
        </p:nvSpPr>
        <p:spPr bwMode="auto">
          <a:xfrm>
            <a:off x="1084263" y="609600"/>
            <a:ext cx="6992937"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graphicFrame>
        <p:nvGraphicFramePr>
          <p:cNvPr id="47107" name="Object 3"/>
          <p:cNvGraphicFramePr>
            <a:graphicFrameLocks/>
          </p:cNvGraphicFramePr>
          <p:nvPr/>
        </p:nvGraphicFramePr>
        <p:xfrm>
          <a:off x="485775" y="254000"/>
          <a:ext cx="7850188" cy="6405563"/>
        </p:xfrm>
        <a:graphic>
          <a:graphicData uri="http://schemas.openxmlformats.org/presentationml/2006/ole">
            <mc:AlternateContent xmlns:mc="http://schemas.openxmlformats.org/markup-compatibility/2006">
              <mc:Choice xmlns:v="urn:schemas-microsoft-com:vml" Requires="v">
                <p:oleObj spid="_x0000_s11274" name="Chart" r:id="rId5" imgW="7448478" imgH="5324440" progId="MSGraph.Chart.8">
                  <p:embed followColorScheme="full"/>
                </p:oleObj>
              </mc:Choice>
              <mc:Fallback>
                <p:oleObj name="Chart" r:id="rId5" imgW="7448478" imgH="5324440" progId="MSGraph.Chart.8">
                  <p:embed followColorScheme="full"/>
                  <p:pic>
                    <p:nvPicPr>
                      <p:cNvPr id="0" name=""/>
                      <p:cNvPicPr>
                        <a:picLocks noChangeArrowheads="1"/>
                      </p:cNvPicPr>
                      <p:nvPr/>
                    </p:nvPicPr>
                    <p:blipFill>
                      <a:blip r:embed="rId6"/>
                      <a:srcRect/>
                      <a:stretch>
                        <a:fillRect/>
                      </a:stretch>
                    </p:blipFill>
                    <p:spPr bwMode="auto">
                      <a:xfrm>
                        <a:off x="485775" y="254000"/>
                        <a:ext cx="7850188"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7108" name="Line 4"/>
          <p:cNvSpPr>
            <a:spLocks noChangeShapeType="1"/>
          </p:cNvSpPr>
          <p:nvPr/>
        </p:nvSpPr>
        <p:spPr bwMode="auto">
          <a:xfrm>
            <a:off x="1066800" y="4881563"/>
            <a:ext cx="889000" cy="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7109" name="Rectangle 5"/>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7110" name="Rectangle 6"/>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7111" name="Line 7"/>
          <p:cNvSpPr>
            <a:spLocks noChangeShapeType="1"/>
          </p:cNvSpPr>
          <p:nvPr/>
        </p:nvSpPr>
        <p:spPr bwMode="auto">
          <a:xfrm flipV="1">
            <a:off x="1066800" y="1685925"/>
            <a:ext cx="4619625" cy="7938"/>
          </a:xfrm>
          <a:prstGeom prst="line">
            <a:avLst/>
          </a:prstGeom>
          <a:noFill/>
          <a:ln w="1905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7112" name="Line 8"/>
          <p:cNvSpPr>
            <a:spLocks noChangeShapeType="1"/>
          </p:cNvSpPr>
          <p:nvPr/>
        </p:nvSpPr>
        <p:spPr bwMode="auto">
          <a:xfrm flipH="1">
            <a:off x="5661025" y="1701800"/>
            <a:ext cx="3175" cy="4252913"/>
          </a:xfrm>
          <a:prstGeom prst="line">
            <a:avLst/>
          </a:prstGeom>
          <a:noFill/>
          <a:ln w="1905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7113" name="Line 9"/>
          <p:cNvSpPr>
            <a:spLocks noChangeShapeType="1"/>
          </p:cNvSpPr>
          <p:nvPr/>
        </p:nvSpPr>
        <p:spPr bwMode="auto">
          <a:xfrm>
            <a:off x="1066800" y="2765425"/>
            <a:ext cx="30480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7114" name="Line 10"/>
          <p:cNvSpPr>
            <a:spLocks noChangeShapeType="1"/>
          </p:cNvSpPr>
          <p:nvPr/>
        </p:nvSpPr>
        <p:spPr bwMode="auto">
          <a:xfrm>
            <a:off x="4140200" y="2781300"/>
            <a:ext cx="0" cy="3173413"/>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7115" name="Line 11"/>
          <p:cNvSpPr>
            <a:spLocks noChangeShapeType="1"/>
          </p:cNvSpPr>
          <p:nvPr/>
        </p:nvSpPr>
        <p:spPr bwMode="auto">
          <a:xfrm>
            <a:off x="1066800" y="3830638"/>
            <a:ext cx="1765300" cy="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7116" name="Line 12"/>
          <p:cNvSpPr>
            <a:spLocks noChangeShapeType="1"/>
          </p:cNvSpPr>
          <p:nvPr/>
        </p:nvSpPr>
        <p:spPr bwMode="auto">
          <a:xfrm>
            <a:off x="2832100" y="3848100"/>
            <a:ext cx="0" cy="212090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7117" name="Line 13"/>
          <p:cNvSpPr>
            <a:spLocks noChangeShapeType="1"/>
          </p:cNvSpPr>
          <p:nvPr/>
        </p:nvSpPr>
        <p:spPr bwMode="auto">
          <a:xfrm flipV="1">
            <a:off x="1955800" y="4889500"/>
            <a:ext cx="0" cy="107950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7118" name="Rectangle 14"/>
          <p:cNvSpPr>
            <a:spLocks noChangeArrowheads="1"/>
          </p:cNvSpPr>
          <p:nvPr/>
        </p:nvSpPr>
        <p:spPr bwMode="auto">
          <a:xfrm rot="-5400000">
            <a:off x="-888206" y="3042444"/>
            <a:ext cx="2468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b="0">
                <a:solidFill>
                  <a:srgbClr val="000000"/>
                </a:solidFill>
              </a:rPr>
              <a:t>Price (pence per kg)</a:t>
            </a:r>
          </a:p>
        </p:txBody>
      </p:sp>
      <p:sp>
        <p:nvSpPr>
          <p:cNvPr id="47119" name="Rectangle 15"/>
          <p:cNvSpPr>
            <a:spLocks noChangeArrowheads="1"/>
          </p:cNvSpPr>
          <p:nvPr/>
        </p:nvSpPr>
        <p:spPr bwMode="auto">
          <a:xfrm>
            <a:off x="3197225" y="6459538"/>
            <a:ext cx="2819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b="0">
                <a:solidFill>
                  <a:srgbClr val="000000"/>
                </a:solidFill>
              </a:rPr>
              <a:t>Quantity (tonnes: 000s)</a:t>
            </a:r>
          </a:p>
        </p:txBody>
      </p:sp>
      <p:sp>
        <p:nvSpPr>
          <p:cNvPr id="47120" name="Rectangle 16"/>
          <p:cNvSpPr>
            <a:spLocks noChangeArrowheads="1"/>
          </p:cNvSpPr>
          <p:nvPr/>
        </p:nvSpPr>
        <p:spPr bwMode="auto">
          <a:xfrm>
            <a:off x="6807200" y="773113"/>
            <a:ext cx="1444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400">
                <a:solidFill>
                  <a:srgbClr val="A50021"/>
                </a:solidFill>
              </a:rPr>
              <a:t>Supply</a:t>
            </a:r>
          </a:p>
        </p:txBody>
      </p:sp>
      <p:sp>
        <p:nvSpPr>
          <p:cNvPr id="47121" name="Rectangle 17"/>
          <p:cNvSpPr>
            <a:spLocks noChangeArrowheads="1"/>
          </p:cNvSpPr>
          <p:nvPr/>
        </p:nvSpPr>
        <p:spPr bwMode="auto">
          <a:xfrm>
            <a:off x="1747838" y="44529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800080"/>
                </a:solidFill>
              </a:rPr>
              <a:t>a</a:t>
            </a:r>
          </a:p>
        </p:txBody>
      </p:sp>
      <p:sp>
        <p:nvSpPr>
          <p:cNvPr id="47122" name="Rectangle 18"/>
          <p:cNvSpPr>
            <a:spLocks noChangeArrowheads="1"/>
          </p:cNvSpPr>
          <p:nvPr/>
        </p:nvSpPr>
        <p:spPr bwMode="auto">
          <a:xfrm>
            <a:off x="2578100" y="33861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006600"/>
                </a:solidFill>
              </a:rPr>
              <a:t>b</a:t>
            </a:r>
          </a:p>
        </p:txBody>
      </p:sp>
      <p:sp>
        <p:nvSpPr>
          <p:cNvPr id="47123" name="Rectangle 19"/>
          <p:cNvSpPr>
            <a:spLocks noChangeArrowheads="1"/>
          </p:cNvSpPr>
          <p:nvPr/>
        </p:nvSpPr>
        <p:spPr bwMode="auto">
          <a:xfrm>
            <a:off x="3894138" y="23193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003399"/>
                </a:solidFill>
              </a:rPr>
              <a:t>c</a:t>
            </a:r>
          </a:p>
        </p:txBody>
      </p:sp>
      <p:sp>
        <p:nvSpPr>
          <p:cNvPr id="47124" name="Rectangle 20"/>
          <p:cNvSpPr>
            <a:spLocks noChangeArrowheads="1"/>
          </p:cNvSpPr>
          <p:nvPr/>
        </p:nvSpPr>
        <p:spPr bwMode="auto">
          <a:xfrm>
            <a:off x="5422900" y="12398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663300"/>
                </a:solidFill>
              </a:rPr>
              <a:t>d</a:t>
            </a:r>
          </a:p>
        </p:txBody>
      </p:sp>
      <p:sp>
        <p:nvSpPr>
          <p:cNvPr id="47125" name="AutoShape 21" descr="Parchment"/>
          <p:cNvSpPr>
            <a:spLocks noChangeArrowheads="1"/>
          </p:cNvSpPr>
          <p:nvPr/>
        </p:nvSpPr>
        <p:spPr bwMode="auto">
          <a:xfrm>
            <a:off x="7407275" y="1316038"/>
            <a:ext cx="1654175" cy="1800225"/>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7126" name="Rectangle 22"/>
          <p:cNvSpPr>
            <a:spLocks noChangeArrowheads="1"/>
          </p:cNvSpPr>
          <p:nvPr/>
        </p:nvSpPr>
        <p:spPr bwMode="auto">
          <a:xfrm>
            <a:off x="7812088" y="1335088"/>
            <a:ext cx="625475" cy="1768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i="1">
                <a:solidFill>
                  <a:srgbClr val="000000"/>
                </a:solidFill>
              </a:rPr>
              <a:t> </a:t>
            </a:r>
            <a:r>
              <a:rPr lang="en-GB" altLang="en-US" sz="1600" i="1">
                <a:solidFill>
                  <a:srgbClr val="000000"/>
                </a:solidFill>
              </a:rPr>
              <a:t> </a:t>
            </a:r>
            <a:r>
              <a:rPr lang="en-GB" altLang="en-US" sz="2000" i="1">
                <a:solidFill>
                  <a:srgbClr val="000000"/>
                </a:solidFill>
              </a:rPr>
              <a:t>P</a:t>
            </a:r>
            <a:endParaRPr lang="en-GB" altLang="en-US" sz="2000" i="1">
              <a:solidFill>
                <a:srgbClr val="FFFFFF"/>
              </a:solidFill>
            </a:endParaRPr>
          </a:p>
          <a:p>
            <a:pPr eaLnBrk="0" fontAlgn="base" hangingPunct="0">
              <a:lnSpc>
                <a:spcPct val="150000"/>
              </a:lnSpc>
              <a:spcBef>
                <a:spcPct val="0"/>
              </a:spcBef>
              <a:spcAft>
                <a:spcPct val="0"/>
              </a:spcAft>
              <a:buClrTx/>
              <a:buSzTx/>
              <a:buFontTx/>
              <a:buNone/>
            </a:pPr>
            <a:r>
              <a:rPr lang="en-GB" altLang="en-US" sz="2000" i="1">
                <a:solidFill>
                  <a:srgbClr val="800080"/>
                </a:solidFill>
              </a:rPr>
              <a:t>  </a:t>
            </a:r>
            <a:r>
              <a:rPr lang="en-GB" altLang="en-US" sz="2000">
                <a:solidFill>
                  <a:srgbClr val="800080"/>
                </a:solidFill>
              </a:rPr>
              <a:t>20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  40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3399"/>
                </a:solidFill>
              </a:rPr>
              <a:t>  60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663300"/>
                </a:solidFill>
              </a:rPr>
              <a:t>  80</a:t>
            </a:r>
            <a:endParaRPr lang="en-GB" altLang="en-US" sz="2000">
              <a:solidFill>
                <a:srgbClr val="FF0000"/>
              </a:solidFill>
            </a:endParaRPr>
          </a:p>
        </p:txBody>
      </p:sp>
      <p:sp>
        <p:nvSpPr>
          <p:cNvPr id="47127" name="Rectangle 23"/>
          <p:cNvSpPr>
            <a:spLocks noChangeArrowheads="1"/>
          </p:cNvSpPr>
          <p:nvPr/>
        </p:nvSpPr>
        <p:spPr bwMode="auto">
          <a:xfrm>
            <a:off x="8466138" y="1335088"/>
            <a:ext cx="608012" cy="1768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i="1">
                <a:solidFill>
                  <a:srgbClr val="000000"/>
                </a:solidFill>
              </a:rPr>
              <a:t> Q</a:t>
            </a:r>
            <a:endParaRPr lang="en-GB" altLang="en-US" sz="2000" i="1">
              <a:solidFill>
                <a:srgbClr val="FFFFFF"/>
              </a:solidFill>
            </a:endParaRPr>
          </a:p>
          <a:p>
            <a:pPr eaLnBrk="0" fontAlgn="base" hangingPunct="0">
              <a:lnSpc>
                <a:spcPct val="150000"/>
              </a:lnSpc>
              <a:spcBef>
                <a:spcPct val="0"/>
              </a:spcBef>
              <a:spcAft>
                <a:spcPct val="0"/>
              </a:spcAft>
              <a:buClrTx/>
              <a:buSzTx/>
              <a:buFontTx/>
              <a:buNone/>
            </a:pPr>
            <a:r>
              <a:rPr lang="en-GB" altLang="en-US" sz="2000">
                <a:solidFill>
                  <a:srgbClr val="800080"/>
                </a:solidFill>
              </a:rPr>
              <a:t>100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200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3399"/>
                </a:solidFill>
              </a:rPr>
              <a:t>350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663300"/>
                </a:solidFill>
              </a:rPr>
              <a:t>530</a:t>
            </a:r>
            <a:endParaRPr lang="en-GB" altLang="en-US" sz="2000">
              <a:solidFill>
                <a:srgbClr val="FF0000"/>
              </a:solidFill>
            </a:endParaRPr>
          </a:p>
        </p:txBody>
      </p:sp>
      <p:sp>
        <p:nvSpPr>
          <p:cNvPr id="47128" name="Rectangle 24"/>
          <p:cNvSpPr>
            <a:spLocks noChangeArrowheads="1"/>
          </p:cNvSpPr>
          <p:nvPr/>
        </p:nvSpPr>
        <p:spPr bwMode="auto">
          <a:xfrm>
            <a:off x="7507288" y="1738313"/>
            <a:ext cx="339725" cy="1341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10000"/>
              </a:lnSpc>
              <a:spcBef>
                <a:spcPct val="0"/>
              </a:spcBef>
              <a:spcAft>
                <a:spcPct val="0"/>
              </a:spcAft>
              <a:buClrTx/>
              <a:buSzTx/>
              <a:buFontTx/>
              <a:buNone/>
            </a:pPr>
            <a:r>
              <a:rPr lang="en-GB" altLang="en-US" sz="2000">
                <a:solidFill>
                  <a:srgbClr val="800080"/>
                </a:solidFill>
              </a:rPr>
              <a:t>a</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b</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3399"/>
                </a:solidFill>
              </a:rPr>
              <a:t>c</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663300"/>
                </a:solidFill>
              </a:rPr>
              <a:t>d</a:t>
            </a:r>
            <a:endParaRPr lang="en-GB" altLang="en-US" sz="2000">
              <a:solidFill>
                <a:srgbClr val="FF0000"/>
              </a:solidFill>
            </a:endParaRPr>
          </a:p>
        </p:txBody>
      </p:sp>
      <p:sp>
        <p:nvSpPr>
          <p:cNvPr id="47129" name="Line 25"/>
          <p:cNvSpPr>
            <a:spLocks noChangeShapeType="1"/>
          </p:cNvSpPr>
          <p:nvPr/>
        </p:nvSpPr>
        <p:spPr bwMode="auto">
          <a:xfrm>
            <a:off x="7513638" y="1728788"/>
            <a:ext cx="1463675" cy="0"/>
          </a:xfrm>
          <a:prstGeom prst="line">
            <a:avLst/>
          </a:prstGeom>
          <a:noFill/>
          <a:ln w="254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7130" name="Rectangle 26"/>
          <p:cNvSpPr>
            <a:spLocks noChangeArrowheads="1"/>
          </p:cNvSpPr>
          <p:nvPr/>
        </p:nvSpPr>
        <p:spPr bwMode="auto">
          <a:xfrm>
            <a:off x="0" y="0"/>
            <a:ext cx="9144000"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800">
                <a:solidFill>
                  <a:srgbClr val="006600"/>
                </a:solidFill>
              </a:rPr>
              <a:t>Market supply of potatoes </a:t>
            </a:r>
            <a:r>
              <a:rPr lang="en-GB" altLang="en-US" sz="2400">
                <a:solidFill>
                  <a:srgbClr val="006600"/>
                </a:solidFill>
              </a:rPr>
              <a:t>(monthly)</a:t>
            </a:r>
            <a:endParaRPr lang="en-GB" altLang="en-US" sz="2800">
              <a:solidFill>
                <a:srgbClr val="006600"/>
              </a:solidFill>
            </a:endParaRPr>
          </a:p>
        </p:txBody>
      </p:sp>
      <p:grpSp>
        <p:nvGrpSpPr>
          <p:cNvPr id="47131" name="Group 27"/>
          <p:cNvGrpSpPr>
            <a:grpSpLocks/>
          </p:cNvGrpSpPr>
          <p:nvPr/>
        </p:nvGrpSpPr>
        <p:grpSpPr bwMode="auto">
          <a:xfrm>
            <a:off x="1876425" y="592138"/>
            <a:ext cx="5359400" cy="4356100"/>
            <a:chOff x="1182" y="373"/>
            <a:chExt cx="3376" cy="2744"/>
          </a:xfrm>
        </p:grpSpPr>
        <p:sp>
          <p:nvSpPr>
            <p:cNvPr id="47132" name="Oval 28"/>
            <p:cNvSpPr>
              <a:spLocks noChangeArrowheads="1"/>
            </p:cNvSpPr>
            <p:nvPr/>
          </p:nvSpPr>
          <p:spPr bwMode="auto">
            <a:xfrm>
              <a:off x="1182" y="3045"/>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7133" name="Oval 29"/>
            <p:cNvSpPr>
              <a:spLocks noChangeArrowheads="1"/>
            </p:cNvSpPr>
            <p:nvPr/>
          </p:nvSpPr>
          <p:spPr bwMode="auto">
            <a:xfrm>
              <a:off x="1726" y="238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7134" name="Oval 30"/>
            <p:cNvSpPr>
              <a:spLocks noChangeArrowheads="1"/>
            </p:cNvSpPr>
            <p:nvPr/>
          </p:nvSpPr>
          <p:spPr bwMode="auto">
            <a:xfrm>
              <a:off x="2558" y="170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7135" name="Oval 31"/>
            <p:cNvSpPr>
              <a:spLocks noChangeArrowheads="1"/>
            </p:cNvSpPr>
            <p:nvPr/>
          </p:nvSpPr>
          <p:spPr bwMode="auto">
            <a:xfrm>
              <a:off x="3518" y="1037"/>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7136" name="Oval 32"/>
            <p:cNvSpPr>
              <a:spLocks noChangeArrowheads="1"/>
            </p:cNvSpPr>
            <p:nvPr/>
          </p:nvSpPr>
          <p:spPr bwMode="auto">
            <a:xfrm>
              <a:off x="4486" y="373"/>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grpSp>
    </p:spTree>
    <p:custDataLst>
      <p:tags r:id="rId2"/>
    </p:custDataLst>
    <p:extLst>
      <p:ext uri="{BB962C8B-B14F-4D97-AF65-F5344CB8AC3E}">
        <p14:creationId xmlns:p14="http://schemas.microsoft.com/office/powerpoint/2010/main" val="2818923813"/>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4" name="Rectangle 2"/>
          <p:cNvSpPr>
            <a:spLocks noChangeArrowheads="1"/>
          </p:cNvSpPr>
          <p:nvPr/>
        </p:nvSpPr>
        <p:spPr bwMode="auto">
          <a:xfrm>
            <a:off x="1084263" y="609600"/>
            <a:ext cx="6992937"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graphicFrame>
        <p:nvGraphicFramePr>
          <p:cNvPr id="49155" name="Object 3"/>
          <p:cNvGraphicFramePr>
            <a:graphicFrameLocks/>
          </p:cNvGraphicFramePr>
          <p:nvPr/>
        </p:nvGraphicFramePr>
        <p:xfrm>
          <a:off x="485775" y="254000"/>
          <a:ext cx="7850188" cy="6405563"/>
        </p:xfrm>
        <a:graphic>
          <a:graphicData uri="http://schemas.openxmlformats.org/presentationml/2006/ole">
            <mc:AlternateContent xmlns:mc="http://schemas.openxmlformats.org/markup-compatibility/2006">
              <mc:Choice xmlns:v="urn:schemas-microsoft-com:vml" Requires="v">
                <p:oleObj spid="_x0000_s12298" name="Chart" r:id="rId5" imgW="7448478" imgH="5324440" progId="MSGraph.Chart.8">
                  <p:embed followColorScheme="full"/>
                </p:oleObj>
              </mc:Choice>
              <mc:Fallback>
                <p:oleObj name="Chart" r:id="rId5" imgW="7448478" imgH="5324440" progId="MSGraph.Chart.8">
                  <p:embed followColorScheme="full"/>
                  <p:pic>
                    <p:nvPicPr>
                      <p:cNvPr id="0" name=""/>
                      <p:cNvPicPr>
                        <a:picLocks noChangeArrowheads="1"/>
                      </p:cNvPicPr>
                      <p:nvPr/>
                    </p:nvPicPr>
                    <p:blipFill>
                      <a:blip r:embed="rId6"/>
                      <a:srcRect/>
                      <a:stretch>
                        <a:fillRect/>
                      </a:stretch>
                    </p:blipFill>
                    <p:spPr bwMode="auto">
                      <a:xfrm>
                        <a:off x="485775" y="254000"/>
                        <a:ext cx="7850188"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9156" name="Line 4"/>
          <p:cNvSpPr>
            <a:spLocks noChangeShapeType="1"/>
          </p:cNvSpPr>
          <p:nvPr/>
        </p:nvSpPr>
        <p:spPr bwMode="auto">
          <a:xfrm>
            <a:off x="1066800" y="4881563"/>
            <a:ext cx="889000" cy="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57" name="Rectangle 5"/>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9158" name="Rectangle 6"/>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9159" name="Line 7"/>
          <p:cNvSpPr>
            <a:spLocks noChangeShapeType="1"/>
          </p:cNvSpPr>
          <p:nvPr/>
        </p:nvSpPr>
        <p:spPr bwMode="auto">
          <a:xfrm flipV="1">
            <a:off x="1066800" y="1685925"/>
            <a:ext cx="4619625" cy="7938"/>
          </a:xfrm>
          <a:prstGeom prst="line">
            <a:avLst/>
          </a:prstGeom>
          <a:noFill/>
          <a:ln w="1905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60" name="Line 8"/>
          <p:cNvSpPr>
            <a:spLocks noChangeShapeType="1"/>
          </p:cNvSpPr>
          <p:nvPr/>
        </p:nvSpPr>
        <p:spPr bwMode="auto">
          <a:xfrm flipH="1">
            <a:off x="5661025" y="1701800"/>
            <a:ext cx="3175" cy="4252913"/>
          </a:xfrm>
          <a:prstGeom prst="line">
            <a:avLst/>
          </a:prstGeom>
          <a:noFill/>
          <a:ln w="1905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61" name="Line 9"/>
          <p:cNvSpPr>
            <a:spLocks noChangeShapeType="1"/>
          </p:cNvSpPr>
          <p:nvPr/>
        </p:nvSpPr>
        <p:spPr bwMode="auto">
          <a:xfrm>
            <a:off x="1066800" y="2765425"/>
            <a:ext cx="30480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62" name="Line 10"/>
          <p:cNvSpPr>
            <a:spLocks noChangeShapeType="1"/>
          </p:cNvSpPr>
          <p:nvPr/>
        </p:nvSpPr>
        <p:spPr bwMode="auto">
          <a:xfrm>
            <a:off x="4140200" y="2781300"/>
            <a:ext cx="0" cy="3173413"/>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63" name="Line 11"/>
          <p:cNvSpPr>
            <a:spLocks noChangeShapeType="1"/>
          </p:cNvSpPr>
          <p:nvPr/>
        </p:nvSpPr>
        <p:spPr bwMode="auto">
          <a:xfrm>
            <a:off x="1066800" y="3830638"/>
            <a:ext cx="1765300" cy="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64" name="Line 12"/>
          <p:cNvSpPr>
            <a:spLocks noChangeShapeType="1"/>
          </p:cNvSpPr>
          <p:nvPr/>
        </p:nvSpPr>
        <p:spPr bwMode="auto">
          <a:xfrm>
            <a:off x="2832100" y="3848100"/>
            <a:ext cx="0" cy="212090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65" name="Line 13"/>
          <p:cNvSpPr>
            <a:spLocks noChangeShapeType="1"/>
          </p:cNvSpPr>
          <p:nvPr/>
        </p:nvSpPr>
        <p:spPr bwMode="auto">
          <a:xfrm flipV="1">
            <a:off x="1955800" y="4889500"/>
            <a:ext cx="0" cy="107950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66" name="Line 14"/>
          <p:cNvSpPr>
            <a:spLocks noChangeShapeType="1"/>
          </p:cNvSpPr>
          <p:nvPr/>
        </p:nvSpPr>
        <p:spPr bwMode="auto">
          <a:xfrm>
            <a:off x="1066800" y="617538"/>
            <a:ext cx="6146800" cy="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67" name="Line 15"/>
          <p:cNvSpPr>
            <a:spLocks noChangeShapeType="1"/>
          </p:cNvSpPr>
          <p:nvPr/>
        </p:nvSpPr>
        <p:spPr bwMode="auto">
          <a:xfrm>
            <a:off x="7200900" y="635000"/>
            <a:ext cx="0" cy="533400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68" name="Rectangle 16"/>
          <p:cNvSpPr>
            <a:spLocks noChangeArrowheads="1"/>
          </p:cNvSpPr>
          <p:nvPr/>
        </p:nvSpPr>
        <p:spPr bwMode="auto">
          <a:xfrm rot="-5400000">
            <a:off x="-888206" y="3042444"/>
            <a:ext cx="2468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b="0">
                <a:solidFill>
                  <a:srgbClr val="000000"/>
                </a:solidFill>
              </a:rPr>
              <a:t>Price (pence per kg)</a:t>
            </a:r>
          </a:p>
        </p:txBody>
      </p:sp>
      <p:sp>
        <p:nvSpPr>
          <p:cNvPr id="49169" name="Rectangle 17"/>
          <p:cNvSpPr>
            <a:spLocks noChangeArrowheads="1"/>
          </p:cNvSpPr>
          <p:nvPr/>
        </p:nvSpPr>
        <p:spPr bwMode="auto">
          <a:xfrm>
            <a:off x="3197225" y="6459538"/>
            <a:ext cx="2819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b="0">
                <a:solidFill>
                  <a:srgbClr val="000000"/>
                </a:solidFill>
              </a:rPr>
              <a:t>Quantity (tonnes: 000s)</a:t>
            </a:r>
          </a:p>
        </p:txBody>
      </p:sp>
      <p:sp>
        <p:nvSpPr>
          <p:cNvPr id="49170" name="Rectangle 18"/>
          <p:cNvSpPr>
            <a:spLocks noChangeArrowheads="1"/>
          </p:cNvSpPr>
          <p:nvPr/>
        </p:nvSpPr>
        <p:spPr bwMode="auto">
          <a:xfrm>
            <a:off x="6807200" y="773113"/>
            <a:ext cx="1444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400">
                <a:solidFill>
                  <a:srgbClr val="A50021"/>
                </a:solidFill>
              </a:rPr>
              <a:t>Supply</a:t>
            </a:r>
          </a:p>
        </p:txBody>
      </p:sp>
      <p:sp>
        <p:nvSpPr>
          <p:cNvPr id="49171" name="Rectangle 19"/>
          <p:cNvSpPr>
            <a:spLocks noChangeArrowheads="1"/>
          </p:cNvSpPr>
          <p:nvPr/>
        </p:nvSpPr>
        <p:spPr bwMode="auto">
          <a:xfrm>
            <a:off x="1747838" y="44529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800080"/>
                </a:solidFill>
              </a:rPr>
              <a:t>a</a:t>
            </a:r>
          </a:p>
        </p:txBody>
      </p:sp>
      <p:sp>
        <p:nvSpPr>
          <p:cNvPr id="49172" name="Rectangle 20"/>
          <p:cNvSpPr>
            <a:spLocks noChangeArrowheads="1"/>
          </p:cNvSpPr>
          <p:nvPr/>
        </p:nvSpPr>
        <p:spPr bwMode="auto">
          <a:xfrm>
            <a:off x="2578100" y="33861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006600"/>
                </a:solidFill>
              </a:rPr>
              <a:t>b</a:t>
            </a:r>
          </a:p>
        </p:txBody>
      </p:sp>
      <p:sp>
        <p:nvSpPr>
          <p:cNvPr id="49173" name="Rectangle 21"/>
          <p:cNvSpPr>
            <a:spLocks noChangeArrowheads="1"/>
          </p:cNvSpPr>
          <p:nvPr/>
        </p:nvSpPr>
        <p:spPr bwMode="auto">
          <a:xfrm>
            <a:off x="3894138" y="23193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003399"/>
                </a:solidFill>
              </a:rPr>
              <a:t>c</a:t>
            </a:r>
          </a:p>
        </p:txBody>
      </p:sp>
      <p:sp>
        <p:nvSpPr>
          <p:cNvPr id="49174" name="Rectangle 22"/>
          <p:cNvSpPr>
            <a:spLocks noChangeArrowheads="1"/>
          </p:cNvSpPr>
          <p:nvPr/>
        </p:nvSpPr>
        <p:spPr bwMode="auto">
          <a:xfrm>
            <a:off x="5422900" y="12398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663300"/>
                </a:solidFill>
              </a:rPr>
              <a:t>d</a:t>
            </a:r>
          </a:p>
        </p:txBody>
      </p:sp>
      <p:sp>
        <p:nvSpPr>
          <p:cNvPr id="1219607" name="Rectangle 23"/>
          <p:cNvSpPr>
            <a:spLocks noChangeArrowheads="1"/>
          </p:cNvSpPr>
          <p:nvPr/>
        </p:nvSpPr>
        <p:spPr bwMode="auto">
          <a:xfrm>
            <a:off x="7173913" y="454025"/>
            <a:ext cx="339725"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200">
                <a:solidFill>
                  <a:srgbClr val="A50021"/>
                </a:solidFill>
              </a:rPr>
              <a:t>e</a:t>
            </a:r>
          </a:p>
        </p:txBody>
      </p:sp>
      <p:sp>
        <p:nvSpPr>
          <p:cNvPr id="49176" name="AutoShape 24" descr="Parchment"/>
          <p:cNvSpPr>
            <a:spLocks noChangeArrowheads="1"/>
          </p:cNvSpPr>
          <p:nvPr/>
        </p:nvSpPr>
        <p:spPr bwMode="auto">
          <a:xfrm>
            <a:off x="7407275" y="1316038"/>
            <a:ext cx="1654175" cy="2100262"/>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9177" name="Rectangle 25"/>
          <p:cNvSpPr>
            <a:spLocks noChangeArrowheads="1"/>
          </p:cNvSpPr>
          <p:nvPr/>
        </p:nvSpPr>
        <p:spPr bwMode="auto">
          <a:xfrm>
            <a:off x="7812088" y="1335088"/>
            <a:ext cx="625475" cy="207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i="1">
                <a:solidFill>
                  <a:srgbClr val="000000"/>
                </a:solidFill>
              </a:rPr>
              <a:t> </a:t>
            </a:r>
            <a:r>
              <a:rPr lang="en-GB" altLang="en-US" sz="1600" i="1">
                <a:solidFill>
                  <a:srgbClr val="000000"/>
                </a:solidFill>
              </a:rPr>
              <a:t> </a:t>
            </a:r>
            <a:r>
              <a:rPr lang="en-GB" altLang="en-US" sz="2000" i="1">
                <a:solidFill>
                  <a:srgbClr val="000000"/>
                </a:solidFill>
              </a:rPr>
              <a:t>P</a:t>
            </a:r>
            <a:endParaRPr lang="en-GB" altLang="en-US" sz="2000" i="1">
              <a:solidFill>
                <a:srgbClr val="FFFFFF"/>
              </a:solidFill>
            </a:endParaRPr>
          </a:p>
          <a:p>
            <a:pPr eaLnBrk="0" fontAlgn="base" hangingPunct="0">
              <a:lnSpc>
                <a:spcPct val="150000"/>
              </a:lnSpc>
              <a:spcBef>
                <a:spcPct val="0"/>
              </a:spcBef>
              <a:spcAft>
                <a:spcPct val="0"/>
              </a:spcAft>
              <a:buClrTx/>
              <a:buSzTx/>
              <a:buFontTx/>
              <a:buNone/>
            </a:pPr>
            <a:r>
              <a:rPr lang="en-GB" altLang="en-US" sz="2000" i="1">
                <a:solidFill>
                  <a:srgbClr val="800080"/>
                </a:solidFill>
              </a:rPr>
              <a:t>  </a:t>
            </a:r>
            <a:r>
              <a:rPr lang="en-GB" altLang="en-US" sz="2000">
                <a:solidFill>
                  <a:srgbClr val="800080"/>
                </a:solidFill>
              </a:rPr>
              <a:t>20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  40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3399"/>
                </a:solidFill>
              </a:rPr>
              <a:t>  60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663300"/>
                </a:solidFill>
              </a:rPr>
              <a:t>  80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A50021"/>
                </a:solidFill>
              </a:rPr>
              <a:t>100</a:t>
            </a:r>
            <a:endParaRPr lang="en-GB" altLang="en-US" sz="2000">
              <a:solidFill>
                <a:srgbClr val="FF0000"/>
              </a:solidFill>
            </a:endParaRPr>
          </a:p>
        </p:txBody>
      </p:sp>
      <p:sp>
        <p:nvSpPr>
          <p:cNvPr id="49178" name="Rectangle 26"/>
          <p:cNvSpPr>
            <a:spLocks noChangeArrowheads="1"/>
          </p:cNvSpPr>
          <p:nvPr/>
        </p:nvSpPr>
        <p:spPr bwMode="auto">
          <a:xfrm>
            <a:off x="8466138" y="1335088"/>
            <a:ext cx="608012" cy="207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r>
              <a:rPr lang="en-GB" altLang="en-US" sz="2000" i="1">
                <a:solidFill>
                  <a:srgbClr val="000000"/>
                </a:solidFill>
              </a:rPr>
              <a:t> Q</a:t>
            </a:r>
            <a:endParaRPr lang="en-GB" altLang="en-US" sz="2000" i="1">
              <a:solidFill>
                <a:srgbClr val="FFFFFF"/>
              </a:solidFill>
            </a:endParaRPr>
          </a:p>
          <a:p>
            <a:pPr eaLnBrk="0" fontAlgn="base" hangingPunct="0">
              <a:lnSpc>
                <a:spcPct val="150000"/>
              </a:lnSpc>
              <a:spcBef>
                <a:spcPct val="0"/>
              </a:spcBef>
              <a:spcAft>
                <a:spcPct val="0"/>
              </a:spcAft>
              <a:buClrTx/>
              <a:buSzTx/>
              <a:buFontTx/>
              <a:buNone/>
            </a:pPr>
            <a:r>
              <a:rPr lang="en-GB" altLang="en-US" sz="2000">
                <a:solidFill>
                  <a:srgbClr val="800080"/>
                </a:solidFill>
              </a:rPr>
              <a:t>100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200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3399"/>
                </a:solidFill>
              </a:rPr>
              <a:t>350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663300"/>
                </a:solidFill>
              </a:rPr>
              <a:t>530</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A50021"/>
                </a:solidFill>
              </a:rPr>
              <a:t>700</a:t>
            </a:r>
            <a:endParaRPr lang="en-GB" altLang="en-US" sz="2000">
              <a:solidFill>
                <a:srgbClr val="FF0000"/>
              </a:solidFill>
            </a:endParaRPr>
          </a:p>
        </p:txBody>
      </p:sp>
      <p:sp>
        <p:nvSpPr>
          <p:cNvPr id="49179" name="Rectangle 27"/>
          <p:cNvSpPr>
            <a:spLocks noChangeArrowheads="1"/>
          </p:cNvSpPr>
          <p:nvPr/>
        </p:nvSpPr>
        <p:spPr bwMode="auto">
          <a:xfrm>
            <a:off x="7507288" y="1738313"/>
            <a:ext cx="339725" cy="1646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10000"/>
              </a:lnSpc>
              <a:spcBef>
                <a:spcPct val="0"/>
              </a:spcBef>
              <a:spcAft>
                <a:spcPct val="0"/>
              </a:spcAft>
              <a:buClrTx/>
              <a:buSzTx/>
              <a:buFontTx/>
              <a:buNone/>
            </a:pPr>
            <a:r>
              <a:rPr lang="en-GB" altLang="en-US" sz="2000">
                <a:solidFill>
                  <a:srgbClr val="800080"/>
                </a:solidFill>
              </a:rPr>
              <a:t>a</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6600"/>
                </a:solidFill>
              </a:rPr>
              <a:t>b</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003399"/>
                </a:solidFill>
              </a:rPr>
              <a:t>c</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663300"/>
                </a:solidFill>
              </a:rPr>
              <a:t>d</a:t>
            </a:r>
            <a:endParaRPr lang="en-GB" altLang="en-US" sz="2000">
              <a:solidFill>
                <a:srgbClr val="FFFFFF"/>
              </a:solidFill>
            </a:endParaRPr>
          </a:p>
          <a:p>
            <a:pPr eaLnBrk="0" fontAlgn="base" hangingPunct="0">
              <a:lnSpc>
                <a:spcPct val="100000"/>
              </a:lnSpc>
              <a:spcBef>
                <a:spcPct val="0"/>
              </a:spcBef>
              <a:spcAft>
                <a:spcPct val="0"/>
              </a:spcAft>
              <a:buClrTx/>
              <a:buSzTx/>
              <a:buFontTx/>
              <a:buNone/>
            </a:pPr>
            <a:r>
              <a:rPr lang="en-GB" altLang="en-US" sz="2000">
                <a:solidFill>
                  <a:srgbClr val="A50021"/>
                </a:solidFill>
              </a:rPr>
              <a:t>e</a:t>
            </a:r>
            <a:endParaRPr lang="en-GB" altLang="en-US" sz="2000">
              <a:solidFill>
                <a:srgbClr val="FF0000"/>
              </a:solidFill>
            </a:endParaRPr>
          </a:p>
        </p:txBody>
      </p:sp>
      <p:sp>
        <p:nvSpPr>
          <p:cNvPr id="49180" name="Line 28"/>
          <p:cNvSpPr>
            <a:spLocks noChangeShapeType="1"/>
          </p:cNvSpPr>
          <p:nvPr/>
        </p:nvSpPr>
        <p:spPr bwMode="auto">
          <a:xfrm>
            <a:off x="7513638" y="1728788"/>
            <a:ext cx="1463675" cy="0"/>
          </a:xfrm>
          <a:prstGeom prst="line">
            <a:avLst/>
          </a:prstGeom>
          <a:noFill/>
          <a:ln w="254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49181" name="Rectangle 29"/>
          <p:cNvSpPr>
            <a:spLocks noChangeArrowheads="1"/>
          </p:cNvSpPr>
          <p:nvPr/>
        </p:nvSpPr>
        <p:spPr bwMode="auto">
          <a:xfrm>
            <a:off x="0" y="0"/>
            <a:ext cx="9144000"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800">
                <a:solidFill>
                  <a:srgbClr val="006600"/>
                </a:solidFill>
              </a:rPr>
              <a:t>Market supply of potatoes </a:t>
            </a:r>
            <a:r>
              <a:rPr lang="en-GB" altLang="en-US" sz="2400">
                <a:solidFill>
                  <a:srgbClr val="006600"/>
                </a:solidFill>
              </a:rPr>
              <a:t>(monthly)</a:t>
            </a:r>
            <a:endParaRPr lang="en-GB" altLang="en-US" sz="2800">
              <a:solidFill>
                <a:srgbClr val="006600"/>
              </a:solidFill>
            </a:endParaRPr>
          </a:p>
        </p:txBody>
      </p:sp>
      <p:grpSp>
        <p:nvGrpSpPr>
          <p:cNvPr id="49182" name="Group 30"/>
          <p:cNvGrpSpPr>
            <a:grpSpLocks/>
          </p:cNvGrpSpPr>
          <p:nvPr/>
        </p:nvGrpSpPr>
        <p:grpSpPr bwMode="auto">
          <a:xfrm>
            <a:off x="1876425" y="592138"/>
            <a:ext cx="5359400" cy="4356100"/>
            <a:chOff x="1182" y="373"/>
            <a:chExt cx="3376" cy="2744"/>
          </a:xfrm>
        </p:grpSpPr>
        <p:sp>
          <p:nvSpPr>
            <p:cNvPr id="49183" name="Oval 31"/>
            <p:cNvSpPr>
              <a:spLocks noChangeArrowheads="1"/>
            </p:cNvSpPr>
            <p:nvPr/>
          </p:nvSpPr>
          <p:spPr bwMode="auto">
            <a:xfrm>
              <a:off x="1182" y="3045"/>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9184" name="Oval 32"/>
            <p:cNvSpPr>
              <a:spLocks noChangeArrowheads="1"/>
            </p:cNvSpPr>
            <p:nvPr/>
          </p:nvSpPr>
          <p:spPr bwMode="auto">
            <a:xfrm>
              <a:off x="1726" y="238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9185" name="Oval 33"/>
            <p:cNvSpPr>
              <a:spLocks noChangeArrowheads="1"/>
            </p:cNvSpPr>
            <p:nvPr/>
          </p:nvSpPr>
          <p:spPr bwMode="auto">
            <a:xfrm>
              <a:off x="2558" y="170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9186" name="Oval 34"/>
            <p:cNvSpPr>
              <a:spLocks noChangeArrowheads="1"/>
            </p:cNvSpPr>
            <p:nvPr/>
          </p:nvSpPr>
          <p:spPr bwMode="auto">
            <a:xfrm>
              <a:off x="3518" y="1037"/>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49187" name="Oval 35"/>
            <p:cNvSpPr>
              <a:spLocks noChangeArrowheads="1"/>
            </p:cNvSpPr>
            <p:nvPr/>
          </p:nvSpPr>
          <p:spPr bwMode="auto">
            <a:xfrm>
              <a:off x="4486" y="373"/>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grpSp>
    </p:spTree>
    <p:custDataLst>
      <p:tags r:id="rId2"/>
    </p:custDataLst>
    <p:extLst>
      <p:ext uri="{BB962C8B-B14F-4D97-AF65-F5344CB8AC3E}">
        <p14:creationId xmlns:p14="http://schemas.microsoft.com/office/powerpoint/2010/main" val="42218147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219607"/>
                                        </p:tgtEl>
                                        <p:attrNameLst>
                                          <p:attrName>style.visibility</p:attrName>
                                        </p:attrNameLst>
                                      </p:cBhvr>
                                      <p:to>
                                        <p:strVal val="visible"/>
                                      </p:to>
                                    </p:set>
                                    <p:anim calcmode="lin" valueType="num">
                                      <p:cBhvr>
                                        <p:cTn id="7" dur="1000" fill="hold"/>
                                        <p:tgtEl>
                                          <p:spTgt spid="1219607"/>
                                        </p:tgtEl>
                                        <p:attrNameLst>
                                          <p:attrName>ppt_w</p:attrName>
                                        </p:attrNameLst>
                                      </p:cBhvr>
                                      <p:tavLst>
                                        <p:tav tm="0">
                                          <p:val>
                                            <p:fltVal val="0"/>
                                          </p:val>
                                        </p:tav>
                                        <p:tav tm="100000">
                                          <p:val>
                                            <p:strVal val="#ppt_w"/>
                                          </p:val>
                                        </p:tav>
                                      </p:tavLst>
                                    </p:anim>
                                    <p:anim calcmode="lin" valueType="num">
                                      <p:cBhvr>
                                        <p:cTn id="8" dur="1000" fill="hold"/>
                                        <p:tgtEl>
                                          <p:spTgt spid="1219607"/>
                                        </p:tgtEl>
                                        <p:attrNameLst>
                                          <p:attrName>ppt_h</p:attrName>
                                        </p:attrNameLst>
                                      </p:cBhvr>
                                      <p:tavLst>
                                        <p:tav tm="0">
                                          <p:val>
                                            <p:fltVal val="0"/>
                                          </p:val>
                                        </p:tav>
                                        <p:tav tm="100000">
                                          <p:val>
                                            <p:strVal val="#ppt_h"/>
                                          </p:val>
                                        </p:tav>
                                      </p:tavLst>
                                    </p:anim>
                                    <p:anim calcmode="lin" valueType="num">
                                      <p:cBhvr>
                                        <p:cTn id="9" dur="1000" fill="hold"/>
                                        <p:tgtEl>
                                          <p:spTgt spid="1219607"/>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219607"/>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9607"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1202"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51203"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221636" name="Rectangle 4"/>
          <p:cNvSpPr>
            <a:spLocks noGrp="1" noChangeArrowheads="1"/>
          </p:cNvSpPr>
          <p:nvPr>
            <p:ph type="title"/>
          </p:nvPr>
        </p:nvSpPr>
        <p:spPr>
          <a:xfrm>
            <a:off x="838200" y="242888"/>
            <a:ext cx="7921625" cy="603250"/>
          </a:xfrm>
        </p:spPr>
        <p:txBody>
          <a:bodyPr/>
          <a:lstStyle/>
          <a:p>
            <a:pPr>
              <a:defRPr/>
            </a:pPr>
            <a:r>
              <a:rPr lang="en-GB" altLang="en-US" sz="4000" smtClean="0"/>
              <a:t>Supply</a:t>
            </a:r>
          </a:p>
        </p:txBody>
      </p:sp>
      <p:sp>
        <p:nvSpPr>
          <p:cNvPr id="1221637" name="Rectangle 5"/>
          <p:cNvSpPr>
            <a:spLocks noGrp="1" noChangeArrowheads="1"/>
          </p:cNvSpPr>
          <p:nvPr>
            <p:ph idx="1"/>
          </p:nvPr>
        </p:nvSpPr>
        <p:spPr/>
        <p:txBody>
          <a:bodyPr/>
          <a:lstStyle/>
          <a:p>
            <a:pPr>
              <a:spcBef>
                <a:spcPct val="75000"/>
              </a:spcBef>
              <a:defRPr/>
            </a:pPr>
            <a:r>
              <a:rPr lang="en-GB" altLang="en-US" dirty="0" smtClean="0"/>
              <a:t>Other determinants of supply</a:t>
            </a:r>
          </a:p>
          <a:p>
            <a:pPr lvl="1">
              <a:spcBef>
                <a:spcPct val="75000"/>
              </a:spcBef>
              <a:defRPr/>
            </a:pPr>
            <a:r>
              <a:rPr lang="en-GB" altLang="en-US" dirty="0" smtClean="0"/>
              <a:t>costs of production</a:t>
            </a:r>
          </a:p>
          <a:p>
            <a:pPr lvl="2">
              <a:spcBef>
                <a:spcPct val="75000"/>
              </a:spcBef>
              <a:defRPr/>
            </a:pPr>
            <a:r>
              <a:rPr lang="en-GB" altLang="en-US" dirty="0" smtClean="0"/>
              <a:t>Change in input costs (wages, raw materials, rents, interest rates etc.</a:t>
            </a:r>
          </a:p>
          <a:p>
            <a:pPr lvl="2">
              <a:spcBef>
                <a:spcPct val="75000"/>
              </a:spcBef>
              <a:defRPr/>
            </a:pPr>
            <a:r>
              <a:rPr lang="en-GB" altLang="en-US" dirty="0" smtClean="0"/>
              <a:t>Change in technology can alter costs</a:t>
            </a:r>
          </a:p>
          <a:p>
            <a:pPr lvl="2">
              <a:spcBef>
                <a:spcPct val="75000"/>
              </a:spcBef>
              <a:defRPr/>
            </a:pPr>
            <a:r>
              <a:rPr lang="en-GB" altLang="en-US" dirty="0" smtClean="0"/>
              <a:t>Organisation changes (cost savings due to reorganising production)</a:t>
            </a:r>
          </a:p>
          <a:p>
            <a:pPr lvl="2">
              <a:spcBef>
                <a:spcPct val="75000"/>
              </a:spcBef>
              <a:defRPr/>
            </a:pPr>
            <a:r>
              <a:rPr lang="en-GB" altLang="en-US" dirty="0" smtClean="0"/>
              <a:t>Government policy (costs reduced by govt. subsidies or raised taxes)</a:t>
            </a:r>
          </a:p>
        </p:txBody>
      </p:sp>
    </p:spTree>
    <p:custDataLst>
      <p:tags r:id="rId1"/>
    </p:custDataLst>
    <p:extLst>
      <p:ext uri="{BB962C8B-B14F-4D97-AF65-F5344CB8AC3E}">
        <p14:creationId xmlns:p14="http://schemas.microsoft.com/office/powerpoint/2010/main" val="632244347"/>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3250"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53251"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1221636" name="Rectangle 4"/>
          <p:cNvSpPr>
            <a:spLocks noGrp="1" noChangeArrowheads="1"/>
          </p:cNvSpPr>
          <p:nvPr>
            <p:ph type="title"/>
          </p:nvPr>
        </p:nvSpPr>
        <p:spPr>
          <a:xfrm>
            <a:off x="838200" y="242888"/>
            <a:ext cx="7921625" cy="603250"/>
          </a:xfrm>
        </p:spPr>
        <p:txBody>
          <a:bodyPr/>
          <a:lstStyle/>
          <a:p>
            <a:pPr>
              <a:defRPr/>
            </a:pPr>
            <a:r>
              <a:rPr lang="en-GB" altLang="en-US" sz="4000" smtClean="0"/>
              <a:t>Supply</a:t>
            </a:r>
          </a:p>
        </p:txBody>
      </p:sp>
      <p:sp>
        <p:nvSpPr>
          <p:cNvPr id="1221637" name="Rectangle 5"/>
          <p:cNvSpPr>
            <a:spLocks noGrp="1" noChangeArrowheads="1"/>
          </p:cNvSpPr>
          <p:nvPr>
            <p:ph idx="1"/>
          </p:nvPr>
        </p:nvSpPr>
        <p:spPr/>
        <p:txBody>
          <a:bodyPr/>
          <a:lstStyle/>
          <a:p>
            <a:pPr>
              <a:spcBef>
                <a:spcPct val="75000"/>
              </a:spcBef>
              <a:defRPr/>
            </a:pPr>
            <a:r>
              <a:rPr lang="en-GB" altLang="en-US" dirty="0" smtClean="0"/>
              <a:t>Other determinants of supply</a:t>
            </a:r>
          </a:p>
          <a:p>
            <a:pPr lvl="1">
              <a:spcBef>
                <a:spcPct val="75000"/>
              </a:spcBef>
              <a:defRPr/>
            </a:pPr>
            <a:r>
              <a:rPr lang="en-GB" altLang="en-US" dirty="0" smtClean="0"/>
              <a:t>profitability of alternative products (substitutes in supply)</a:t>
            </a:r>
          </a:p>
          <a:p>
            <a:pPr lvl="1">
              <a:spcBef>
                <a:spcPct val="75000"/>
              </a:spcBef>
              <a:defRPr/>
            </a:pPr>
            <a:r>
              <a:rPr lang="en-GB" altLang="en-US" dirty="0" smtClean="0"/>
              <a:t>profitability of goods in joint supply</a:t>
            </a:r>
          </a:p>
          <a:p>
            <a:pPr lvl="1">
              <a:spcBef>
                <a:spcPct val="75000"/>
              </a:spcBef>
              <a:defRPr/>
            </a:pPr>
            <a:r>
              <a:rPr lang="en-GB" altLang="en-US" dirty="0" smtClean="0"/>
              <a:t>nature and other random shocks</a:t>
            </a:r>
          </a:p>
          <a:p>
            <a:pPr lvl="1">
              <a:spcBef>
                <a:spcPct val="75000"/>
              </a:spcBef>
              <a:defRPr/>
            </a:pPr>
            <a:r>
              <a:rPr lang="en-GB" altLang="en-US" dirty="0" smtClean="0"/>
              <a:t>aims of producers</a:t>
            </a:r>
          </a:p>
          <a:p>
            <a:pPr lvl="1">
              <a:spcBef>
                <a:spcPct val="75000"/>
              </a:spcBef>
              <a:defRPr/>
            </a:pPr>
            <a:r>
              <a:rPr lang="en-GB" altLang="en-US" dirty="0" smtClean="0"/>
              <a:t>expectations of producers</a:t>
            </a:r>
          </a:p>
          <a:p>
            <a:pPr lvl="1">
              <a:spcBef>
                <a:spcPct val="75000"/>
              </a:spcBef>
              <a:defRPr/>
            </a:pPr>
            <a:r>
              <a:rPr lang="en-GB" altLang="en-US" dirty="0" smtClean="0"/>
              <a:t>Number of suppliers</a:t>
            </a:r>
          </a:p>
        </p:txBody>
      </p:sp>
    </p:spTree>
    <p:custDataLst>
      <p:tags r:id="rId1"/>
    </p:custDataLst>
    <p:extLst>
      <p:ext uri="{BB962C8B-B14F-4D97-AF65-F5344CB8AC3E}">
        <p14:creationId xmlns:p14="http://schemas.microsoft.com/office/powerpoint/2010/main" val="3705036093"/>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211394" name="Rectangle 2"/>
          <p:cNvSpPr>
            <a:spLocks noGrp="1" noChangeArrowheads="1"/>
          </p:cNvSpPr>
          <p:nvPr>
            <p:ph type="title"/>
          </p:nvPr>
        </p:nvSpPr>
        <p:spPr/>
        <p:txBody>
          <a:bodyPr/>
          <a:lstStyle/>
          <a:p>
            <a:pPr>
              <a:defRPr/>
            </a:pPr>
            <a:r>
              <a:rPr lang="en-GB" altLang="en-US" dirty="0" smtClean="0"/>
              <a:t>More detail on determinants of supply </a:t>
            </a:r>
          </a:p>
        </p:txBody>
      </p:sp>
      <p:sp>
        <p:nvSpPr>
          <p:cNvPr id="1211395" name="Rectangle 3"/>
          <p:cNvSpPr>
            <a:spLocks noGrp="1" noChangeArrowheads="1"/>
          </p:cNvSpPr>
          <p:nvPr>
            <p:ph idx="1"/>
          </p:nvPr>
        </p:nvSpPr>
        <p:spPr/>
        <p:txBody>
          <a:bodyPr/>
          <a:lstStyle/>
          <a:p>
            <a:pPr marL="0" indent="0">
              <a:buFont typeface="Monotype Sorts" pitchFamily="2" charset="2"/>
              <a:buNone/>
              <a:defRPr/>
            </a:pPr>
            <a:r>
              <a:rPr lang="en-GB" sz="2400" dirty="0">
                <a:effectLst/>
              </a:rPr>
              <a:t>More detail on determinants of supply </a:t>
            </a:r>
            <a:r>
              <a:rPr lang="en-GB" sz="2400" dirty="0" smtClean="0">
                <a:effectLst/>
              </a:rPr>
              <a:t>and how supply can be influenced by an organisation</a:t>
            </a:r>
          </a:p>
          <a:p>
            <a:pPr>
              <a:defRPr/>
            </a:pPr>
            <a:r>
              <a:rPr lang="en-GB" sz="2400" dirty="0" smtClean="0">
                <a:effectLst/>
              </a:rPr>
              <a:t>current </a:t>
            </a:r>
            <a:r>
              <a:rPr lang="en-GB" sz="2400" dirty="0">
                <a:effectLst/>
              </a:rPr>
              <a:t>technology available</a:t>
            </a:r>
          </a:p>
          <a:p>
            <a:pPr>
              <a:defRPr/>
            </a:pPr>
            <a:r>
              <a:rPr lang="en-GB" sz="2400" dirty="0" smtClean="0">
                <a:effectLst/>
              </a:rPr>
              <a:t>expectations </a:t>
            </a:r>
            <a:r>
              <a:rPr lang="en-GB" sz="2400" dirty="0">
                <a:effectLst/>
              </a:rPr>
              <a:t>of future prices</a:t>
            </a:r>
          </a:p>
          <a:p>
            <a:pPr marL="0" indent="0">
              <a:buFont typeface="Monotype Sorts" pitchFamily="2" charset="2"/>
              <a:buNone/>
              <a:defRPr/>
            </a:pPr>
            <a:endParaRPr lang="en-GB" sz="2400" dirty="0">
              <a:effectLst/>
            </a:endParaRPr>
          </a:p>
          <a:p>
            <a:pPr>
              <a:spcBef>
                <a:spcPct val="35000"/>
              </a:spcBef>
              <a:defRPr/>
            </a:pPr>
            <a:endParaRPr lang="en-GB" altLang="en-US" dirty="0" smtClean="0"/>
          </a:p>
        </p:txBody>
      </p:sp>
    </p:spTree>
    <p:extLst>
      <p:ext uri="{BB962C8B-B14F-4D97-AF65-F5344CB8AC3E}">
        <p14:creationId xmlns:p14="http://schemas.microsoft.com/office/powerpoint/2010/main" val="3845157241"/>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61443"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61444" name="Rectangle 4"/>
          <p:cNvSpPr>
            <a:spLocks noChangeArrowheads="1"/>
          </p:cNvSpPr>
          <p:nvPr/>
        </p:nvSpPr>
        <p:spPr bwMode="auto">
          <a:xfrm>
            <a:off x="1066800" y="5969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61445" name="Line 5"/>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1446" name="Line 6"/>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1447" name="Rectangle 7"/>
          <p:cNvSpPr>
            <a:spLocks noChangeArrowheads="1"/>
          </p:cNvSpPr>
          <p:nvPr/>
        </p:nvSpPr>
        <p:spPr bwMode="auto">
          <a:xfrm>
            <a:off x="646113" y="487363"/>
            <a:ext cx="387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i="1">
                <a:solidFill>
                  <a:srgbClr val="000000"/>
                </a:solidFill>
              </a:rPr>
              <a:t>P</a:t>
            </a:r>
          </a:p>
        </p:txBody>
      </p:sp>
      <p:sp>
        <p:nvSpPr>
          <p:cNvPr id="61448" name="Rectangle 8"/>
          <p:cNvSpPr>
            <a:spLocks noChangeArrowheads="1"/>
          </p:cNvSpPr>
          <p:nvPr/>
        </p:nvSpPr>
        <p:spPr bwMode="auto">
          <a:xfrm>
            <a:off x="7886700" y="5973763"/>
            <a:ext cx="495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i="1">
                <a:solidFill>
                  <a:srgbClr val="000000"/>
                </a:solidFill>
              </a:rPr>
              <a:t>Q</a:t>
            </a:r>
          </a:p>
        </p:txBody>
      </p:sp>
      <p:sp>
        <p:nvSpPr>
          <p:cNvPr id="61449" name="Rectangle 9"/>
          <p:cNvSpPr>
            <a:spLocks noChangeArrowheads="1"/>
          </p:cNvSpPr>
          <p:nvPr/>
        </p:nvSpPr>
        <p:spPr bwMode="auto">
          <a:xfrm>
            <a:off x="704850" y="5973763"/>
            <a:ext cx="420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a:solidFill>
                  <a:srgbClr val="000000"/>
                </a:solidFill>
              </a:rPr>
              <a:t>O</a:t>
            </a:r>
          </a:p>
        </p:txBody>
      </p:sp>
      <p:sp>
        <p:nvSpPr>
          <p:cNvPr id="61450" name="Arc 10"/>
          <p:cNvSpPr>
            <a:spLocks/>
          </p:cNvSpPr>
          <p:nvPr/>
        </p:nvSpPr>
        <p:spPr bwMode="auto">
          <a:xfrm rot="2520000">
            <a:off x="2933700" y="430213"/>
            <a:ext cx="1984375" cy="5226050"/>
          </a:xfrm>
          <a:custGeom>
            <a:avLst/>
            <a:gdLst>
              <a:gd name="T0" fmla="*/ 2147483646 w 21595"/>
              <a:gd name="T1" fmla="*/ 0 h 17682"/>
              <a:gd name="T2" fmla="*/ 2147483646 w 21595"/>
              <a:gd name="T3" fmla="*/ 2147483646 h 17682"/>
              <a:gd name="T4" fmla="*/ 0 w 21595"/>
              <a:gd name="T5" fmla="*/ 2147483646 h 17682"/>
              <a:gd name="T6" fmla="*/ 0 60000 65536"/>
              <a:gd name="T7" fmla="*/ 0 60000 65536"/>
              <a:gd name="T8" fmla="*/ 0 60000 65536"/>
            </a:gdLst>
            <a:ahLst/>
            <a:cxnLst>
              <a:cxn ang="T6">
                <a:pos x="T0" y="T1"/>
              </a:cxn>
              <a:cxn ang="T7">
                <a:pos x="T2" y="T3"/>
              </a:cxn>
              <a:cxn ang="T8">
                <a:pos x="T4" y="T5"/>
              </a:cxn>
            </a:cxnLst>
            <a:rect l="0" t="0" r="r" b="b"/>
            <a:pathLst>
              <a:path w="21595" h="17682" fill="none" extrusionOk="0">
                <a:moveTo>
                  <a:pt x="12405" y="-1"/>
                </a:moveTo>
                <a:cubicBezTo>
                  <a:pt x="18032" y="3947"/>
                  <a:pt x="21444" y="10337"/>
                  <a:pt x="21594" y="17209"/>
                </a:cubicBezTo>
              </a:path>
              <a:path w="21595" h="17682" stroke="0" extrusionOk="0">
                <a:moveTo>
                  <a:pt x="12405" y="-1"/>
                </a:moveTo>
                <a:cubicBezTo>
                  <a:pt x="18032" y="3947"/>
                  <a:pt x="21444" y="10337"/>
                  <a:pt x="21594" y="17209"/>
                </a:cubicBezTo>
                <a:lnTo>
                  <a:pt x="0" y="17682"/>
                </a:lnTo>
                <a:lnTo>
                  <a:pt x="12405" y="-1"/>
                </a:lnTo>
                <a:close/>
              </a:path>
            </a:pathLst>
          </a:custGeom>
          <a:noFill/>
          <a:ln w="381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1451" name="Rectangle 11"/>
          <p:cNvSpPr>
            <a:spLocks noChangeArrowheads="1"/>
          </p:cNvSpPr>
          <p:nvPr/>
        </p:nvSpPr>
        <p:spPr bwMode="auto">
          <a:xfrm>
            <a:off x="5541963" y="715963"/>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i="1">
                <a:solidFill>
                  <a:srgbClr val="003399"/>
                </a:solidFill>
              </a:rPr>
              <a:t>S</a:t>
            </a:r>
            <a:r>
              <a:rPr lang="en-GB" altLang="en-US" sz="2400" i="1" baseline="-25000">
                <a:solidFill>
                  <a:srgbClr val="003399"/>
                </a:solidFill>
              </a:rPr>
              <a:t>0</a:t>
            </a:r>
          </a:p>
        </p:txBody>
      </p:sp>
      <p:sp>
        <p:nvSpPr>
          <p:cNvPr id="61452" name="Rectangle 12"/>
          <p:cNvSpPr>
            <a:spLocks noChangeArrowheads="1"/>
          </p:cNvSpPr>
          <p:nvPr/>
        </p:nvSpPr>
        <p:spPr bwMode="auto">
          <a:xfrm>
            <a:off x="6289675" y="3108325"/>
            <a:ext cx="14509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a:solidFill>
                  <a:srgbClr val="A50021"/>
                </a:solidFill>
                <a:latin typeface="Comic Sans MS" pitchFamily="66" charset="0"/>
              </a:rPr>
              <a:t>Increase</a:t>
            </a:r>
          </a:p>
        </p:txBody>
      </p:sp>
      <p:grpSp>
        <p:nvGrpSpPr>
          <p:cNvPr id="61453" name="Group 14"/>
          <p:cNvGrpSpPr>
            <a:grpSpLocks/>
          </p:cNvGrpSpPr>
          <p:nvPr/>
        </p:nvGrpSpPr>
        <p:grpSpPr bwMode="auto">
          <a:xfrm>
            <a:off x="4321175" y="466725"/>
            <a:ext cx="3092450" cy="5226050"/>
            <a:chOff x="2722" y="294"/>
            <a:chExt cx="1948" cy="3292"/>
          </a:xfrm>
        </p:grpSpPr>
        <p:sp>
          <p:nvSpPr>
            <p:cNvPr id="61456" name="Arc 15"/>
            <p:cNvSpPr>
              <a:spLocks/>
            </p:cNvSpPr>
            <p:nvPr/>
          </p:nvSpPr>
          <p:spPr bwMode="auto">
            <a:xfrm rot="2520000">
              <a:off x="2722" y="294"/>
              <a:ext cx="1250" cy="3292"/>
            </a:xfrm>
            <a:custGeom>
              <a:avLst/>
              <a:gdLst>
                <a:gd name="T0" fmla="*/ 0 w 21595"/>
                <a:gd name="T1" fmla="*/ 0 h 17682"/>
                <a:gd name="T2" fmla="*/ 0 w 21595"/>
                <a:gd name="T3" fmla="*/ 0 h 17682"/>
                <a:gd name="T4" fmla="*/ 0 w 21595"/>
                <a:gd name="T5" fmla="*/ 0 h 17682"/>
                <a:gd name="T6" fmla="*/ 0 60000 65536"/>
                <a:gd name="T7" fmla="*/ 0 60000 65536"/>
                <a:gd name="T8" fmla="*/ 0 60000 65536"/>
              </a:gdLst>
              <a:ahLst/>
              <a:cxnLst>
                <a:cxn ang="T6">
                  <a:pos x="T0" y="T1"/>
                </a:cxn>
                <a:cxn ang="T7">
                  <a:pos x="T2" y="T3"/>
                </a:cxn>
                <a:cxn ang="T8">
                  <a:pos x="T4" y="T5"/>
                </a:cxn>
              </a:cxnLst>
              <a:rect l="0" t="0" r="r" b="b"/>
              <a:pathLst>
                <a:path w="21595" h="17682" fill="none" extrusionOk="0">
                  <a:moveTo>
                    <a:pt x="12405" y="-1"/>
                  </a:moveTo>
                  <a:cubicBezTo>
                    <a:pt x="18032" y="3947"/>
                    <a:pt x="21444" y="10337"/>
                    <a:pt x="21594" y="17209"/>
                  </a:cubicBezTo>
                </a:path>
                <a:path w="21595" h="17682" stroke="0" extrusionOk="0">
                  <a:moveTo>
                    <a:pt x="12405" y="-1"/>
                  </a:moveTo>
                  <a:cubicBezTo>
                    <a:pt x="18032" y="3947"/>
                    <a:pt x="21444" y="10337"/>
                    <a:pt x="21594" y="17209"/>
                  </a:cubicBezTo>
                  <a:lnTo>
                    <a:pt x="0" y="17682"/>
                  </a:lnTo>
                  <a:lnTo>
                    <a:pt x="12405" y="-1"/>
                  </a:lnTo>
                  <a:close/>
                </a:path>
              </a:pathLst>
            </a:custGeom>
            <a:noFill/>
            <a:ln w="38100" cap="rnd">
              <a:solidFill>
                <a:schemeClr val="accent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1457" name="Rectangle 16"/>
            <p:cNvSpPr>
              <a:spLocks noChangeArrowheads="1"/>
            </p:cNvSpPr>
            <p:nvPr/>
          </p:nvSpPr>
          <p:spPr bwMode="auto">
            <a:xfrm>
              <a:off x="4355" y="499"/>
              <a:ext cx="31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i="1">
                  <a:solidFill>
                    <a:srgbClr val="A50021"/>
                  </a:solidFill>
                </a:rPr>
                <a:t>S</a:t>
              </a:r>
              <a:r>
                <a:rPr lang="en-GB" altLang="en-US" sz="2400" i="1" baseline="-25000">
                  <a:solidFill>
                    <a:srgbClr val="A50021"/>
                  </a:solidFill>
                </a:rPr>
                <a:t>1</a:t>
              </a:r>
            </a:p>
          </p:txBody>
        </p:sp>
        <p:sp>
          <p:nvSpPr>
            <p:cNvPr id="61458" name="Line 17"/>
            <p:cNvSpPr>
              <a:spLocks noChangeShapeType="1"/>
            </p:cNvSpPr>
            <p:nvPr/>
          </p:nvSpPr>
          <p:spPr bwMode="auto">
            <a:xfrm>
              <a:off x="3120" y="2112"/>
              <a:ext cx="576" cy="0"/>
            </a:xfrm>
            <a:prstGeom prst="line">
              <a:avLst/>
            </a:prstGeom>
            <a:noFill/>
            <a:ln w="28575">
              <a:solidFill>
                <a:srgbClr val="FF33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pSp>
      <p:sp>
        <p:nvSpPr>
          <p:cNvPr id="1278994" name="Rectangle 18"/>
          <p:cNvSpPr>
            <a:spLocks noChangeArrowheads="1"/>
          </p:cNvSpPr>
          <p:nvPr/>
        </p:nvSpPr>
        <p:spPr bwMode="auto">
          <a:xfrm>
            <a:off x="655638" y="754063"/>
            <a:ext cx="4616450" cy="2670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lvl1pPr marL="342900" indent="-342900">
              <a:lnSpc>
                <a:spcPct val="90000"/>
              </a:lnSpc>
              <a:spcBef>
                <a:spcPct val="30000"/>
              </a:spcBef>
              <a:buClr>
                <a:srgbClr val="660033"/>
              </a:buClr>
              <a:buSzPct val="70000"/>
              <a:buFont typeface="Monotype Sorts" pitchFamily="2" charset="2"/>
              <a:buChar char="n"/>
              <a:defRPr sz="3000" b="1">
                <a:solidFill>
                  <a:srgbClr val="006A5E"/>
                </a:solidFill>
                <a:effectLst>
                  <a:outerShdw blurRad="38100" dist="38100" dir="2700000" algn="tl">
                    <a:srgbClr val="000000"/>
                  </a:outerShdw>
                </a:effectLst>
                <a:latin typeface="Arial" pitchFamily="34" charset="0"/>
              </a:defRPr>
            </a:lvl1pPr>
            <a:lvl2pPr marL="742950" indent="-169863">
              <a:lnSpc>
                <a:spcPct val="90000"/>
              </a:lnSpc>
              <a:spcBef>
                <a:spcPct val="30000"/>
              </a:spcBef>
              <a:buClr>
                <a:srgbClr val="003BB0"/>
              </a:buClr>
              <a:buSzPct val="75000"/>
              <a:buFont typeface="Monotype Sorts" pitchFamily="2" charset="2"/>
              <a:buChar char="²"/>
              <a:defRPr sz="2600" b="1">
                <a:solidFill>
                  <a:srgbClr val="003366"/>
                </a:solidFill>
                <a:effectLst>
                  <a:outerShdw blurRad="38100" dist="38100" dir="2700000" algn="tl">
                    <a:srgbClr val="000000"/>
                  </a:outerShdw>
                </a:effectLst>
                <a:latin typeface="Arial" pitchFamily="34" charset="0"/>
              </a:defRPr>
            </a:lvl2pPr>
            <a:lvl3pPr marL="1162050" indent="-228600">
              <a:lnSpc>
                <a:spcPct val="90000"/>
              </a:lnSpc>
              <a:spcBef>
                <a:spcPct val="30000"/>
              </a:spcBef>
              <a:buClr>
                <a:srgbClr val="A000A0"/>
              </a:buClr>
              <a:buSzPct val="75000"/>
              <a:buChar char="•"/>
              <a:defRPr sz="2200" b="1">
                <a:solidFill>
                  <a:srgbClr val="666699"/>
                </a:solidFill>
                <a:effectLst>
                  <a:outerShdw blurRad="38100" dist="38100" dir="2700000" algn="tl">
                    <a:srgbClr val="000000"/>
                  </a:outerShdw>
                </a:effectLst>
                <a:latin typeface="Arial" pitchFamily="34" charset="0"/>
              </a:defRPr>
            </a:lvl3pPr>
            <a:lvl4pPr marL="1600200" indent="-228600">
              <a:lnSpc>
                <a:spcPct val="90000"/>
              </a:lnSpc>
              <a:spcBef>
                <a:spcPct val="30000"/>
              </a:spcBef>
              <a:buClr>
                <a:srgbClr val="CC3300"/>
              </a:buClr>
              <a:buChar char="•"/>
              <a:defRPr sz="2000" b="1">
                <a:solidFill>
                  <a:srgbClr val="5E6B82"/>
                </a:solidFill>
                <a:effectLst>
                  <a:outerShdw blurRad="38100" dist="38100" dir="2700000" algn="tl">
                    <a:srgbClr val="000000"/>
                  </a:outerShdw>
                </a:effectLst>
                <a:latin typeface="Arial" pitchFamily="34" charset="0"/>
              </a:defRPr>
            </a:lvl4pPr>
            <a:lvl5pPr marL="2057400" indent="-228600">
              <a:lnSpc>
                <a:spcPct val="90000"/>
              </a:lnSpc>
              <a:spcBef>
                <a:spcPct val="30000"/>
              </a:spcBef>
              <a:buClr>
                <a:schemeClr val="bg2"/>
              </a:buClr>
              <a:buSzPct val="75000"/>
              <a:buChar char="•"/>
              <a:defRPr b="1">
                <a:solidFill>
                  <a:schemeClr val="tx1"/>
                </a:solidFill>
                <a:effectLst>
                  <a:outerShdw blurRad="38100" dist="38100" dir="2700000" algn="tl">
                    <a:srgbClr val="FFFFFF"/>
                  </a:outerShdw>
                </a:effectLst>
                <a:latin typeface="Arial"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9pPr>
          </a:lstStyle>
          <a:p>
            <a:pPr lvl="1" eaLnBrk="0" fontAlgn="base" hangingPunct="0">
              <a:lnSpc>
                <a:spcPct val="100000"/>
              </a:lnSpc>
              <a:spcAft>
                <a:spcPct val="0"/>
              </a:spcAft>
              <a:buFont typeface="Monotype Sorts" pitchFamily="2" charset="2"/>
              <a:buNone/>
              <a:defRPr/>
            </a:pPr>
            <a:r>
              <a:rPr lang="en-GB" altLang="en-US" sz="1800" smtClean="0"/>
              <a:t>Possible causes of a rise in supply</a:t>
            </a:r>
          </a:p>
          <a:p>
            <a:pPr lvl="1" eaLnBrk="0" fontAlgn="base" hangingPunct="0">
              <a:lnSpc>
                <a:spcPct val="100000"/>
              </a:lnSpc>
              <a:spcAft>
                <a:spcPct val="0"/>
              </a:spcAft>
              <a:buClr>
                <a:srgbClr val="006666"/>
              </a:buClr>
              <a:buSzTx/>
              <a:buFontTx/>
              <a:buChar char="•"/>
              <a:defRPr/>
            </a:pPr>
            <a:r>
              <a:rPr lang="en-GB" altLang="en-US" sz="1700" smtClean="0">
                <a:solidFill>
                  <a:srgbClr val="005A58"/>
                </a:solidFill>
              </a:rPr>
              <a:t>Fall in costs of production</a:t>
            </a:r>
          </a:p>
          <a:p>
            <a:pPr lvl="1" eaLnBrk="0" fontAlgn="base" hangingPunct="0">
              <a:lnSpc>
                <a:spcPct val="100000"/>
              </a:lnSpc>
              <a:spcAft>
                <a:spcPct val="0"/>
              </a:spcAft>
              <a:buClr>
                <a:srgbClr val="006666"/>
              </a:buClr>
              <a:buSzTx/>
              <a:buFontTx/>
              <a:buChar char="•"/>
              <a:defRPr/>
            </a:pPr>
            <a:r>
              <a:rPr lang="en-GB" altLang="en-US" sz="1700" smtClean="0">
                <a:solidFill>
                  <a:srgbClr val="005A58"/>
                </a:solidFill>
              </a:rPr>
              <a:t>Reduced profitability of alternative products that could be supplied</a:t>
            </a:r>
          </a:p>
          <a:p>
            <a:pPr lvl="1" eaLnBrk="0" fontAlgn="base" hangingPunct="0">
              <a:lnSpc>
                <a:spcPct val="100000"/>
              </a:lnSpc>
              <a:spcAft>
                <a:spcPct val="0"/>
              </a:spcAft>
              <a:buClr>
                <a:srgbClr val="006666"/>
              </a:buClr>
              <a:buSzTx/>
              <a:buFontTx/>
              <a:buChar char="•"/>
              <a:defRPr/>
            </a:pPr>
            <a:r>
              <a:rPr lang="en-GB" altLang="en-US" sz="1700" smtClean="0">
                <a:solidFill>
                  <a:srgbClr val="005A58"/>
                </a:solidFill>
              </a:rPr>
              <a:t>Increased profitability of goods in joint supply</a:t>
            </a:r>
          </a:p>
          <a:p>
            <a:pPr lvl="1" eaLnBrk="0" fontAlgn="base" hangingPunct="0">
              <a:lnSpc>
                <a:spcPct val="100000"/>
              </a:lnSpc>
              <a:spcAft>
                <a:spcPct val="0"/>
              </a:spcAft>
              <a:buClr>
                <a:srgbClr val="006666"/>
              </a:buClr>
              <a:buSzTx/>
              <a:buFontTx/>
              <a:buChar char="•"/>
              <a:defRPr/>
            </a:pPr>
            <a:r>
              <a:rPr lang="en-GB" altLang="en-US" sz="1700" smtClean="0">
                <a:solidFill>
                  <a:srgbClr val="005A58"/>
                </a:solidFill>
              </a:rPr>
              <a:t>Benign shocks</a:t>
            </a:r>
          </a:p>
          <a:p>
            <a:pPr lvl="1" eaLnBrk="0" fontAlgn="base" hangingPunct="0">
              <a:lnSpc>
                <a:spcPct val="100000"/>
              </a:lnSpc>
              <a:spcAft>
                <a:spcPct val="0"/>
              </a:spcAft>
              <a:buClr>
                <a:srgbClr val="006666"/>
              </a:buClr>
              <a:buSzTx/>
              <a:buFontTx/>
              <a:buChar char="•"/>
              <a:defRPr/>
            </a:pPr>
            <a:r>
              <a:rPr lang="en-GB" altLang="en-US" sz="1700" smtClean="0">
                <a:solidFill>
                  <a:srgbClr val="005A58"/>
                </a:solidFill>
              </a:rPr>
              <a:t>Expectations of a fall in price</a:t>
            </a:r>
          </a:p>
        </p:txBody>
      </p:sp>
      <p:sp>
        <p:nvSpPr>
          <p:cNvPr id="1278996" name="Rectangle 20"/>
          <p:cNvSpPr>
            <a:spLocks noGrp="1" noChangeArrowheads="1"/>
          </p:cNvSpPr>
          <p:nvPr>
            <p:ph type="title"/>
          </p:nvPr>
        </p:nvSpPr>
        <p:spPr>
          <a:xfrm>
            <a:off x="0" y="0"/>
            <a:ext cx="9144000" cy="566738"/>
          </a:xfrm>
          <a:extLst>
            <a:ext uri="{AF507438-7753-43E0-B8FC-AC1667EBCBE1}">
              <a14:hiddenEffects xmlns:a14="http://schemas.microsoft.com/office/drawing/2010/main">
                <a:effectLst>
                  <a:outerShdw dist="17961" dir="2700000" algn="ctr" rotWithShape="0">
                    <a:schemeClr val="tx1"/>
                  </a:outerShdw>
                </a:effectLst>
              </a14:hiddenEffects>
            </a:ext>
          </a:extLst>
        </p:spPr>
        <p:txBody>
          <a:bodyPr/>
          <a:lstStyle/>
          <a:p>
            <a:pPr>
              <a:defRPr/>
            </a:pPr>
            <a:r>
              <a:rPr lang="en-GB" altLang="en-US" sz="2800" smtClean="0">
                <a:solidFill>
                  <a:schemeClr val="folHlink"/>
                </a:solidFill>
              </a:rPr>
              <a:t>Shifts in the supply curve</a:t>
            </a:r>
          </a:p>
        </p:txBody>
      </p:sp>
    </p:spTree>
    <p:custDataLst>
      <p:tags r:id="rId1"/>
    </p:custDataLst>
    <p:extLst>
      <p:ext uri="{BB962C8B-B14F-4D97-AF65-F5344CB8AC3E}">
        <p14:creationId xmlns:p14="http://schemas.microsoft.com/office/powerpoint/2010/main" val="773394472"/>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3490"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63491"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63492" name="Rectangle 4"/>
          <p:cNvSpPr>
            <a:spLocks noChangeArrowheads="1"/>
          </p:cNvSpPr>
          <p:nvPr/>
        </p:nvSpPr>
        <p:spPr bwMode="auto">
          <a:xfrm>
            <a:off x="1066800" y="5969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a:lnSpc>
                <a:spcPct val="90000"/>
              </a:lnSpc>
              <a:spcBef>
                <a:spcPct val="30000"/>
              </a:spcBef>
              <a:buClr>
                <a:srgbClr val="A000A0"/>
              </a:buClr>
              <a:buSzPct val="75000"/>
              <a:buChar char="•"/>
              <a:defRPr sz="2200" b="1">
                <a:solidFill>
                  <a:srgbClr val="666699"/>
                </a:solidFill>
                <a:latin typeface="Arial" charset="0"/>
              </a:defRPr>
            </a:lvl3pPr>
            <a:lvl4pPr marL="1600200" indent="-228600">
              <a:lnSpc>
                <a:spcPct val="90000"/>
              </a:lnSpc>
              <a:spcBef>
                <a:spcPct val="30000"/>
              </a:spcBef>
              <a:buClr>
                <a:srgbClr val="CC3300"/>
              </a:buClr>
              <a:buChar char="•"/>
              <a:defRPr sz="2000" b="1">
                <a:solidFill>
                  <a:srgbClr val="5E6B82"/>
                </a:solidFill>
                <a:latin typeface="Arial" charset="0"/>
              </a:defRPr>
            </a:lvl4pPr>
            <a:lvl5pPr marL="2057400" indent="-228600">
              <a:lnSpc>
                <a:spcPct val="90000"/>
              </a:lnSpc>
              <a:spcBef>
                <a:spcPct val="30000"/>
              </a:spcBef>
              <a:buClr>
                <a:schemeClr val="bg2"/>
              </a:buClr>
              <a:buSzPct val="75000"/>
              <a:buChar char="•"/>
              <a:defRPr b="1">
                <a:solidFill>
                  <a:schemeClr val="tx1"/>
                </a:solidFill>
                <a:latin typeface="Arial"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eaLnBrk="0" fontAlgn="base" hangingPunct="0">
              <a:lnSpc>
                <a:spcPct val="100000"/>
              </a:lnSpc>
              <a:spcBef>
                <a:spcPct val="0"/>
              </a:spcBef>
              <a:spcAft>
                <a:spcPct val="0"/>
              </a:spcAft>
              <a:buClrTx/>
              <a:buSzTx/>
              <a:buFontTx/>
              <a:buNone/>
            </a:pPr>
            <a:endParaRPr lang="en-US" altLang="en-US" sz="2400">
              <a:solidFill>
                <a:srgbClr val="000000"/>
              </a:solidFill>
              <a:latin typeface="Times New Roman" pitchFamily="18" charset="0"/>
            </a:endParaRPr>
          </a:p>
        </p:txBody>
      </p:sp>
      <p:sp>
        <p:nvSpPr>
          <p:cNvPr id="63493" name="Line 5"/>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3494" name="Line 6"/>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3495" name="Rectangle 7"/>
          <p:cNvSpPr>
            <a:spLocks noChangeArrowheads="1"/>
          </p:cNvSpPr>
          <p:nvPr/>
        </p:nvSpPr>
        <p:spPr bwMode="auto">
          <a:xfrm>
            <a:off x="646113" y="487363"/>
            <a:ext cx="387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i="1">
                <a:solidFill>
                  <a:srgbClr val="000000"/>
                </a:solidFill>
              </a:rPr>
              <a:t>P</a:t>
            </a:r>
          </a:p>
        </p:txBody>
      </p:sp>
      <p:sp>
        <p:nvSpPr>
          <p:cNvPr id="63496" name="Rectangle 8"/>
          <p:cNvSpPr>
            <a:spLocks noChangeArrowheads="1"/>
          </p:cNvSpPr>
          <p:nvPr/>
        </p:nvSpPr>
        <p:spPr bwMode="auto">
          <a:xfrm>
            <a:off x="7886700" y="5973763"/>
            <a:ext cx="495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i="1">
                <a:solidFill>
                  <a:srgbClr val="000000"/>
                </a:solidFill>
              </a:rPr>
              <a:t>Q</a:t>
            </a:r>
          </a:p>
        </p:txBody>
      </p:sp>
      <p:sp>
        <p:nvSpPr>
          <p:cNvPr id="63497" name="Rectangle 9"/>
          <p:cNvSpPr>
            <a:spLocks noChangeArrowheads="1"/>
          </p:cNvSpPr>
          <p:nvPr/>
        </p:nvSpPr>
        <p:spPr bwMode="auto">
          <a:xfrm>
            <a:off x="704850" y="5973763"/>
            <a:ext cx="420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a:solidFill>
                  <a:srgbClr val="000000"/>
                </a:solidFill>
              </a:rPr>
              <a:t>O</a:t>
            </a:r>
          </a:p>
        </p:txBody>
      </p:sp>
      <p:sp>
        <p:nvSpPr>
          <p:cNvPr id="63498" name="Arc 10"/>
          <p:cNvSpPr>
            <a:spLocks/>
          </p:cNvSpPr>
          <p:nvPr/>
        </p:nvSpPr>
        <p:spPr bwMode="auto">
          <a:xfrm rot="2520000">
            <a:off x="2933700" y="430213"/>
            <a:ext cx="1984375" cy="5226050"/>
          </a:xfrm>
          <a:custGeom>
            <a:avLst/>
            <a:gdLst>
              <a:gd name="T0" fmla="*/ 2147483646 w 21595"/>
              <a:gd name="T1" fmla="*/ 0 h 17682"/>
              <a:gd name="T2" fmla="*/ 2147483646 w 21595"/>
              <a:gd name="T3" fmla="*/ 2147483646 h 17682"/>
              <a:gd name="T4" fmla="*/ 0 w 21595"/>
              <a:gd name="T5" fmla="*/ 2147483646 h 17682"/>
              <a:gd name="T6" fmla="*/ 0 60000 65536"/>
              <a:gd name="T7" fmla="*/ 0 60000 65536"/>
              <a:gd name="T8" fmla="*/ 0 60000 65536"/>
            </a:gdLst>
            <a:ahLst/>
            <a:cxnLst>
              <a:cxn ang="T6">
                <a:pos x="T0" y="T1"/>
              </a:cxn>
              <a:cxn ang="T7">
                <a:pos x="T2" y="T3"/>
              </a:cxn>
              <a:cxn ang="T8">
                <a:pos x="T4" y="T5"/>
              </a:cxn>
            </a:cxnLst>
            <a:rect l="0" t="0" r="r" b="b"/>
            <a:pathLst>
              <a:path w="21595" h="17682" fill="none" extrusionOk="0">
                <a:moveTo>
                  <a:pt x="12405" y="-1"/>
                </a:moveTo>
                <a:cubicBezTo>
                  <a:pt x="18032" y="3947"/>
                  <a:pt x="21444" y="10337"/>
                  <a:pt x="21594" y="17209"/>
                </a:cubicBezTo>
              </a:path>
              <a:path w="21595" h="17682" stroke="0" extrusionOk="0">
                <a:moveTo>
                  <a:pt x="12405" y="-1"/>
                </a:moveTo>
                <a:cubicBezTo>
                  <a:pt x="18032" y="3947"/>
                  <a:pt x="21444" y="10337"/>
                  <a:pt x="21594" y="17209"/>
                </a:cubicBezTo>
                <a:lnTo>
                  <a:pt x="0" y="17682"/>
                </a:lnTo>
                <a:lnTo>
                  <a:pt x="12405" y="-1"/>
                </a:lnTo>
                <a:close/>
              </a:path>
            </a:pathLst>
          </a:custGeom>
          <a:noFill/>
          <a:ln w="381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3499" name="Arc 11"/>
          <p:cNvSpPr>
            <a:spLocks/>
          </p:cNvSpPr>
          <p:nvPr/>
        </p:nvSpPr>
        <p:spPr bwMode="auto">
          <a:xfrm rot="2520000">
            <a:off x="4321175" y="466725"/>
            <a:ext cx="1984375" cy="5226050"/>
          </a:xfrm>
          <a:custGeom>
            <a:avLst/>
            <a:gdLst>
              <a:gd name="T0" fmla="*/ 2147483646 w 21595"/>
              <a:gd name="T1" fmla="*/ 0 h 17682"/>
              <a:gd name="T2" fmla="*/ 2147483646 w 21595"/>
              <a:gd name="T3" fmla="*/ 2147483646 h 17682"/>
              <a:gd name="T4" fmla="*/ 0 w 21595"/>
              <a:gd name="T5" fmla="*/ 2147483646 h 17682"/>
              <a:gd name="T6" fmla="*/ 0 60000 65536"/>
              <a:gd name="T7" fmla="*/ 0 60000 65536"/>
              <a:gd name="T8" fmla="*/ 0 60000 65536"/>
            </a:gdLst>
            <a:ahLst/>
            <a:cxnLst>
              <a:cxn ang="T6">
                <a:pos x="T0" y="T1"/>
              </a:cxn>
              <a:cxn ang="T7">
                <a:pos x="T2" y="T3"/>
              </a:cxn>
              <a:cxn ang="T8">
                <a:pos x="T4" y="T5"/>
              </a:cxn>
            </a:cxnLst>
            <a:rect l="0" t="0" r="r" b="b"/>
            <a:pathLst>
              <a:path w="21595" h="17682" fill="none" extrusionOk="0">
                <a:moveTo>
                  <a:pt x="12405" y="-1"/>
                </a:moveTo>
                <a:cubicBezTo>
                  <a:pt x="18032" y="3947"/>
                  <a:pt x="21444" y="10337"/>
                  <a:pt x="21594" y="17209"/>
                </a:cubicBezTo>
              </a:path>
              <a:path w="21595" h="17682" stroke="0" extrusionOk="0">
                <a:moveTo>
                  <a:pt x="12405" y="-1"/>
                </a:moveTo>
                <a:cubicBezTo>
                  <a:pt x="18032" y="3947"/>
                  <a:pt x="21444" y="10337"/>
                  <a:pt x="21594" y="17209"/>
                </a:cubicBezTo>
                <a:lnTo>
                  <a:pt x="0" y="17682"/>
                </a:lnTo>
                <a:lnTo>
                  <a:pt x="12405" y="-1"/>
                </a:lnTo>
                <a:close/>
              </a:path>
            </a:pathLst>
          </a:custGeom>
          <a:noFill/>
          <a:ln w="38100" cap="rnd">
            <a:solidFill>
              <a:schemeClr val="accent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3500" name="Line 12"/>
          <p:cNvSpPr>
            <a:spLocks noChangeShapeType="1"/>
          </p:cNvSpPr>
          <p:nvPr/>
        </p:nvSpPr>
        <p:spPr bwMode="auto">
          <a:xfrm>
            <a:off x="4953000" y="3352800"/>
            <a:ext cx="914400" cy="0"/>
          </a:xfrm>
          <a:prstGeom prst="line">
            <a:avLst/>
          </a:prstGeom>
          <a:noFill/>
          <a:ln w="28575">
            <a:solidFill>
              <a:srgbClr val="FF33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grpSp>
        <p:nvGrpSpPr>
          <p:cNvPr id="63501" name="Group 13"/>
          <p:cNvGrpSpPr>
            <a:grpSpLocks/>
          </p:cNvGrpSpPr>
          <p:nvPr/>
        </p:nvGrpSpPr>
        <p:grpSpPr bwMode="auto">
          <a:xfrm>
            <a:off x="1570038" y="425450"/>
            <a:ext cx="3100387" cy="5226050"/>
            <a:chOff x="989" y="268"/>
            <a:chExt cx="1953" cy="3292"/>
          </a:xfrm>
        </p:grpSpPr>
        <p:sp>
          <p:nvSpPr>
            <p:cNvPr id="63507" name="Arc 14"/>
            <p:cNvSpPr>
              <a:spLocks/>
            </p:cNvSpPr>
            <p:nvPr/>
          </p:nvSpPr>
          <p:spPr bwMode="auto">
            <a:xfrm rot="2520000">
              <a:off x="989" y="268"/>
              <a:ext cx="1250" cy="3292"/>
            </a:xfrm>
            <a:custGeom>
              <a:avLst/>
              <a:gdLst>
                <a:gd name="T0" fmla="*/ 0 w 21595"/>
                <a:gd name="T1" fmla="*/ 0 h 17682"/>
                <a:gd name="T2" fmla="*/ 0 w 21595"/>
                <a:gd name="T3" fmla="*/ 0 h 17682"/>
                <a:gd name="T4" fmla="*/ 0 w 21595"/>
                <a:gd name="T5" fmla="*/ 0 h 17682"/>
                <a:gd name="T6" fmla="*/ 0 60000 65536"/>
                <a:gd name="T7" fmla="*/ 0 60000 65536"/>
                <a:gd name="T8" fmla="*/ 0 60000 65536"/>
              </a:gdLst>
              <a:ahLst/>
              <a:cxnLst>
                <a:cxn ang="T6">
                  <a:pos x="T0" y="T1"/>
                </a:cxn>
                <a:cxn ang="T7">
                  <a:pos x="T2" y="T3"/>
                </a:cxn>
                <a:cxn ang="T8">
                  <a:pos x="T4" y="T5"/>
                </a:cxn>
              </a:cxnLst>
              <a:rect l="0" t="0" r="r" b="b"/>
              <a:pathLst>
                <a:path w="21595" h="17682" fill="none" extrusionOk="0">
                  <a:moveTo>
                    <a:pt x="12405" y="-1"/>
                  </a:moveTo>
                  <a:cubicBezTo>
                    <a:pt x="18032" y="3947"/>
                    <a:pt x="21444" y="10337"/>
                    <a:pt x="21594" y="17209"/>
                  </a:cubicBezTo>
                </a:path>
                <a:path w="21595" h="17682" stroke="0" extrusionOk="0">
                  <a:moveTo>
                    <a:pt x="12405" y="-1"/>
                  </a:moveTo>
                  <a:cubicBezTo>
                    <a:pt x="18032" y="3947"/>
                    <a:pt x="21444" y="10337"/>
                    <a:pt x="21594" y="17209"/>
                  </a:cubicBezTo>
                  <a:lnTo>
                    <a:pt x="0" y="17682"/>
                  </a:lnTo>
                  <a:lnTo>
                    <a:pt x="12405" y="-1"/>
                  </a:lnTo>
                  <a:close/>
                </a:path>
              </a:pathLst>
            </a:custGeom>
            <a:noFill/>
            <a:ln w="38100" cap="rnd">
              <a:solidFill>
                <a:schemeClr val="folHlink"/>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3508" name="Line 15"/>
            <p:cNvSpPr>
              <a:spLocks noChangeShapeType="1"/>
            </p:cNvSpPr>
            <p:nvPr/>
          </p:nvSpPr>
          <p:spPr bwMode="auto">
            <a:xfrm flipH="1">
              <a:off x="2160" y="2112"/>
              <a:ext cx="576" cy="0"/>
            </a:xfrm>
            <a:prstGeom prst="line">
              <a:avLst/>
            </a:prstGeom>
            <a:noFill/>
            <a:ln w="28575">
              <a:solidFill>
                <a:srgbClr val="0099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b="1">
                <a:solidFill>
                  <a:srgbClr val="000000"/>
                </a:solidFill>
                <a:latin typeface="Times New Roman" pitchFamily="18" charset="0"/>
              </a:endParaRPr>
            </a:p>
          </p:txBody>
        </p:sp>
        <p:sp>
          <p:nvSpPr>
            <p:cNvPr id="63509" name="Rectangle 16"/>
            <p:cNvSpPr>
              <a:spLocks noChangeArrowheads="1"/>
            </p:cNvSpPr>
            <p:nvPr/>
          </p:nvSpPr>
          <p:spPr bwMode="auto">
            <a:xfrm>
              <a:off x="2627" y="451"/>
              <a:ext cx="31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i="1">
                  <a:solidFill>
                    <a:srgbClr val="006600"/>
                  </a:solidFill>
                </a:rPr>
                <a:t>S</a:t>
              </a:r>
              <a:r>
                <a:rPr lang="en-GB" altLang="en-US" sz="2400" i="1" baseline="-25000">
                  <a:solidFill>
                    <a:srgbClr val="006600"/>
                  </a:solidFill>
                </a:rPr>
                <a:t>2</a:t>
              </a:r>
            </a:p>
          </p:txBody>
        </p:sp>
      </p:grpSp>
      <p:sp>
        <p:nvSpPr>
          <p:cNvPr id="63502" name="Rectangle 17"/>
          <p:cNvSpPr>
            <a:spLocks noChangeArrowheads="1"/>
          </p:cNvSpPr>
          <p:nvPr/>
        </p:nvSpPr>
        <p:spPr bwMode="auto">
          <a:xfrm>
            <a:off x="5541963" y="715963"/>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i="1">
                <a:solidFill>
                  <a:srgbClr val="003399"/>
                </a:solidFill>
              </a:rPr>
              <a:t>S</a:t>
            </a:r>
            <a:r>
              <a:rPr lang="en-GB" altLang="en-US" sz="2400" i="1" baseline="-25000">
                <a:solidFill>
                  <a:srgbClr val="003399"/>
                </a:solidFill>
              </a:rPr>
              <a:t>0</a:t>
            </a:r>
          </a:p>
        </p:txBody>
      </p:sp>
      <p:sp>
        <p:nvSpPr>
          <p:cNvPr id="63503" name="Rectangle 18"/>
          <p:cNvSpPr>
            <a:spLocks noChangeArrowheads="1"/>
          </p:cNvSpPr>
          <p:nvPr/>
        </p:nvSpPr>
        <p:spPr bwMode="auto">
          <a:xfrm>
            <a:off x="6913563" y="792163"/>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i="1">
                <a:solidFill>
                  <a:srgbClr val="A50021"/>
                </a:solidFill>
              </a:rPr>
              <a:t>S</a:t>
            </a:r>
            <a:r>
              <a:rPr lang="en-GB" altLang="en-US" sz="2400" i="1" baseline="-25000">
                <a:solidFill>
                  <a:srgbClr val="A50021"/>
                </a:solidFill>
              </a:rPr>
              <a:t>1</a:t>
            </a:r>
          </a:p>
        </p:txBody>
      </p:sp>
      <p:sp>
        <p:nvSpPr>
          <p:cNvPr id="63504" name="Rectangle 19"/>
          <p:cNvSpPr>
            <a:spLocks noChangeArrowheads="1"/>
          </p:cNvSpPr>
          <p:nvPr/>
        </p:nvSpPr>
        <p:spPr bwMode="auto">
          <a:xfrm>
            <a:off x="6289675" y="3108325"/>
            <a:ext cx="14509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a:solidFill>
                  <a:srgbClr val="A50021"/>
                </a:solidFill>
                <a:latin typeface="Comic Sans MS" pitchFamily="66" charset="0"/>
              </a:rPr>
              <a:t>Increase</a:t>
            </a:r>
          </a:p>
        </p:txBody>
      </p:sp>
      <p:sp>
        <p:nvSpPr>
          <p:cNvPr id="63505" name="Rectangle 20"/>
          <p:cNvSpPr>
            <a:spLocks noChangeArrowheads="1"/>
          </p:cNvSpPr>
          <p:nvPr/>
        </p:nvSpPr>
        <p:spPr bwMode="auto">
          <a:xfrm>
            <a:off x="1533525" y="3108325"/>
            <a:ext cx="1511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charset="0"/>
              </a:defRPr>
            </a:lvl3pPr>
            <a:lvl4pPr marL="1600200" indent="-228600" defTabSz="762000">
              <a:lnSpc>
                <a:spcPct val="90000"/>
              </a:lnSpc>
              <a:spcBef>
                <a:spcPct val="30000"/>
              </a:spcBef>
              <a:buClr>
                <a:srgbClr val="CC3300"/>
              </a:buClr>
              <a:buChar char="•"/>
              <a:defRPr sz="2000" b="1">
                <a:solidFill>
                  <a:srgbClr val="5E6B82"/>
                </a:solidFill>
                <a:latin typeface="Arial" charset="0"/>
              </a:defRPr>
            </a:lvl4pPr>
            <a:lvl5pPr marL="2057400" indent="-228600" defTabSz="762000">
              <a:lnSpc>
                <a:spcPct val="90000"/>
              </a:lnSpc>
              <a:spcBef>
                <a:spcPct val="30000"/>
              </a:spcBef>
              <a:buClr>
                <a:schemeClr val="bg2"/>
              </a:buClr>
              <a:buSzPct val="75000"/>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charset="0"/>
              </a:defRPr>
            </a:lvl9pPr>
          </a:lstStyle>
          <a:p>
            <a:pPr algn="ctr" eaLnBrk="0" fontAlgn="base" hangingPunct="0">
              <a:lnSpc>
                <a:spcPct val="100000"/>
              </a:lnSpc>
              <a:spcBef>
                <a:spcPct val="0"/>
              </a:spcBef>
              <a:spcAft>
                <a:spcPct val="0"/>
              </a:spcAft>
              <a:buClrTx/>
              <a:buSzTx/>
              <a:buFontTx/>
              <a:buNone/>
            </a:pPr>
            <a:r>
              <a:rPr lang="en-GB" altLang="en-US" sz="2400" b="0">
                <a:solidFill>
                  <a:srgbClr val="006600"/>
                </a:solidFill>
                <a:latin typeface="Comic Sans MS" pitchFamily="66" charset="0"/>
              </a:rPr>
              <a:t>Decrease</a:t>
            </a:r>
          </a:p>
        </p:txBody>
      </p:sp>
      <p:sp>
        <p:nvSpPr>
          <p:cNvPr id="1227797" name="Rectangle 21"/>
          <p:cNvSpPr>
            <a:spLocks noGrp="1" noChangeArrowheads="1"/>
          </p:cNvSpPr>
          <p:nvPr>
            <p:ph type="title"/>
          </p:nvPr>
        </p:nvSpPr>
        <p:spPr>
          <a:xfrm>
            <a:off x="0" y="0"/>
            <a:ext cx="9144000" cy="566738"/>
          </a:xfrm>
          <a:extLst>
            <a:ext uri="{AF507438-7753-43E0-B8FC-AC1667EBCBE1}">
              <a14:hiddenEffects xmlns:a14="http://schemas.microsoft.com/office/drawing/2010/main">
                <a:effectLst>
                  <a:outerShdw dist="17961" dir="2700000" algn="ctr" rotWithShape="0">
                    <a:schemeClr val="tx1"/>
                  </a:outerShdw>
                </a:effectLst>
              </a14:hiddenEffects>
            </a:ext>
          </a:extLst>
        </p:spPr>
        <p:txBody>
          <a:bodyPr/>
          <a:lstStyle/>
          <a:p>
            <a:pPr>
              <a:defRPr/>
            </a:pPr>
            <a:r>
              <a:rPr lang="en-GB" altLang="en-US" sz="2800" smtClean="0">
                <a:solidFill>
                  <a:schemeClr val="folHlink"/>
                </a:solidFill>
              </a:rPr>
              <a:t>Shifts in the supply curve</a:t>
            </a:r>
          </a:p>
        </p:txBody>
      </p:sp>
    </p:spTree>
    <p:custDataLst>
      <p:tags r:id="rId1"/>
    </p:custDataLst>
    <p:extLst>
      <p:ext uri="{BB962C8B-B14F-4D97-AF65-F5344CB8AC3E}">
        <p14:creationId xmlns:p14="http://schemas.microsoft.com/office/powerpoint/2010/main" val="2286175690"/>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4" name="Picture 2" descr="C:\BusCD6\Images\Chap05 fad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 name="Text Box 4"/>
          <p:cNvSpPr txBox="1">
            <a:spLocks noChangeArrowheads="1"/>
          </p:cNvSpPr>
          <p:nvPr/>
        </p:nvSpPr>
        <p:spPr bwMode="auto">
          <a:xfrm>
            <a:off x="0" y="4819650"/>
            <a:ext cx="9144000" cy="2038350"/>
          </a:xfrm>
          <a:prstGeom prst="rect">
            <a:avLst/>
          </a:prstGeom>
          <a:noFill/>
          <a:ln>
            <a:noFill/>
          </a:ln>
          <a:effectLst>
            <a:outerShdw dist="17961" dir="2700000" algn="ctr" rotWithShape="0">
              <a:srgbClr val="00000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bIns="180000">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spcBef>
                <a:spcPct val="50000"/>
              </a:spcBef>
              <a:spcAft>
                <a:spcPct val="0"/>
              </a:spcAft>
              <a:buClrTx/>
              <a:buFontTx/>
              <a:buNone/>
            </a:pPr>
            <a:r>
              <a:rPr lang="en-GB" altLang="en-US" sz="6600">
                <a:solidFill>
                  <a:srgbClr val="3B3A00"/>
                </a:solidFill>
              </a:rPr>
              <a:t>Business in a</a:t>
            </a:r>
            <a:br>
              <a:rPr lang="en-GB" altLang="en-US" sz="6600">
                <a:solidFill>
                  <a:srgbClr val="3B3A00"/>
                </a:solidFill>
              </a:rPr>
            </a:br>
            <a:r>
              <a:rPr lang="en-GB" altLang="en-US" sz="6600">
                <a:solidFill>
                  <a:srgbClr val="3B3A00"/>
                </a:solidFill>
              </a:rPr>
              <a:t>Market Environment</a:t>
            </a:r>
          </a:p>
        </p:txBody>
      </p:sp>
    </p:spTree>
    <p:extLst>
      <p:ext uri="{BB962C8B-B14F-4D97-AF65-F5344CB8AC3E}">
        <p14:creationId xmlns:p14="http://schemas.microsoft.com/office/powerpoint/2010/main" val="2943856657"/>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122"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5123"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824324" name="Rectangle 4"/>
          <p:cNvSpPr>
            <a:spLocks noGrp="1" noChangeArrowheads="1"/>
          </p:cNvSpPr>
          <p:nvPr>
            <p:ph type="title"/>
          </p:nvPr>
        </p:nvSpPr>
        <p:spPr/>
        <p:txBody>
          <a:bodyPr/>
          <a:lstStyle/>
          <a:p>
            <a:pPr>
              <a:defRPr/>
            </a:pPr>
            <a:r>
              <a:rPr lang="en-GB" altLang="en-US" smtClean="0"/>
              <a:t>Price Elasticity of Demand</a:t>
            </a:r>
          </a:p>
        </p:txBody>
      </p:sp>
      <p:sp>
        <p:nvSpPr>
          <p:cNvPr id="824325" name="Rectangle 5"/>
          <p:cNvSpPr>
            <a:spLocks noGrp="1" noChangeArrowheads="1"/>
          </p:cNvSpPr>
          <p:nvPr>
            <p:ph idx="1"/>
          </p:nvPr>
        </p:nvSpPr>
        <p:spPr/>
        <p:txBody>
          <a:bodyPr/>
          <a:lstStyle/>
          <a:p>
            <a:pPr>
              <a:spcBef>
                <a:spcPct val="80000"/>
              </a:spcBef>
              <a:defRPr/>
            </a:pPr>
            <a:r>
              <a:rPr lang="en-GB" altLang="en-US" smtClean="0"/>
              <a:t>The responsiveness of demand to a change in price</a:t>
            </a:r>
          </a:p>
          <a:p>
            <a:pPr lvl="1">
              <a:spcBef>
                <a:spcPct val="80000"/>
              </a:spcBef>
              <a:defRPr/>
            </a:pPr>
            <a:r>
              <a:rPr lang="en-GB" altLang="en-US" smtClean="0"/>
              <a:t>the responsiveness of demand for an individual firm</a:t>
            </a:r>
          </a:p>
        </p:txBody>
      </p:sp>
    </p:spTree>
    <p:custDataLst>
      <p:tags r:id="rId1"/>
    </p:custDataLst>
    <p:extLst>
      <p:ext uri="{BB962C8B-B14F-4D97-AF65-F5344CB8AC3E}">
        <p14:creationId xmlns:p14="http://schemas.microsoft.com/office/powerpoint/2010/main" val="1704236572"/>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3315"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840708" name="Rectangle 4"/>
          <p:cNvSpPr>
            <a:spLocks noGrp="1" noChangeArrowheads="1"/>
          </p:cNvSpPr>
          <p:nvPr>
            <p:ph type="title"/>
          </p:nvPr>
        </p:nvSpPr>
        <p:spPr/>
        <p:txBody>
          <a:bodyPr/>
          <a:lstStyle/>
          <a:p>
            <a:pPr>
              <a:defRPr/>
            </a:pPr>
            <a:r>
              <a:rPr lang="en-GB" altLang="en-US" smtClean="0"/>
              <a:t>Price Elasticity of Demand</a:t>
            </a:r>
          </a:p>
        </p:txBody>
      </p:sp>
      <p:sp>
        <p:nvSpPr>
          <p:cNvPr id="840709" name="Rectangle 5"/>
          <p:cNvSpPr>
            <a:spLocks noGrp="1" noChangeArrowheads="1"/>
          </p:cNvSpPr>
          <p:nvPr>
            <p:ph idx="1"/>
          </p:nvPr>
        </p:nvSpPr>
        <p:spPr>
          <a:xfrm>
            <a:off x="658813" y="1296988"/>
            <a:ext cx="8485187" cy="5272087"/>
          </a:xfrm>
        </p:spPr>
        <p:txBody>
          <a:bodyPr/>
          <a:lstStyle/>
          <a:p>
            <a:pPr>
              <a:spcBef>
                <a:spcPct val="75000"/>
              </a:spcBef>
              <a:buClr>
                <a:srgbClr val="7695A6"/>
              </a:buClr>
              <a:defRPr/>
            </a:pPr>
            <a:r>
              <a:rPr lang="en-GB" altLang="en-US" smtClean="0">
                <a:solidFill>
                  <a:srgbClr val="7695A6"/>
                </a:solidFill>
              </a:rPr>
              <a:t>The responsiveness of demand to a change in price</a:t>
            </a:r>
          </a:p>
          <a:p>
            <a:pPr lvl="1">
              <a:spcBef>
                <a:spcPct val="75000"/>
              </a:spcBef>
              <a:buClr>
                <a:srgbClr val="7695A6"/>
              </a:buClr>
              <a:defRPr/>
            </a:pPr>
            <a:r>
              <a:rPr lang="en-GB" altLang="en-US" smtClean="0">
                <a:solidFill>
                  <a:srgbClr val="7695A6"/>
                </a:solidFill>
              </a:rPr>
              <a:t>the responsiveness of demand for an individual firm</a:t>
            </a:r>
            <a:endParaRPr lang="en-GB" altLang="en-US" smtClean="0"/>
          </a:p>
          <a:p>
            <a:pPr lvl="1">
              <a:spcBef>
                <a:spcPct val="75000"/>
              </a:spcBef>
              <a:defRPr/>
            </a:pPr>
            <a:r>
              <a:rPr lang="en-GB" altLang="en-US" smtClean="0"/>
              <a:t>the responsiveness of market demand</a:t>
            </a:r>
          </a:p>
        </p:txBody>
      </p:sp>
    </p:spTree>
    <p:custDataLst>
      <p:tags r:id="rId1"/>
    </p:custDataLst>
    <p:extLst>
      <p:ext uri="{BB962C8B-B14F-4D97-AF65-F5344CB8AC3E}">
        <p14:creationId xmlns:p14="http://schemas.microsoft.com/office/powerpoint/2010/main" val="2132224216"/>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4339"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4340" name="Rectangle 4"/>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4341" name="Line 5"/>
          <p:cNvSpPr>
            <a:spLocks noChangeShapeType="1"/>
          </p:cNvSpPr>
          <p:nvPr/>
        </p:nvSpPr>
        <p:spPr bwMode="auto">
          <a:xfrm flipH="1">
            <a:off x="1050925" y="4291013"/>
            <a:ext cx="4186238"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4342" name="Line 6"/>
          <p:cNvSpPr>
            <a:spLocks noChangeShapeType="1"/>
          </p:cNvSpPr>
          <p:nvPr/>
        </p:nvSpPr>
        <p:spPr bwMode="auto">
          <a:xfrm>
            <a:off x="5235575" y="4303713"/>
            <a:ext cx="0" cy="1627187"/>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4343" name="Line 7"/>
          <p:cNvSpPr>
            <a:spLocks noChangeShapeType="1"/>
          </p:cNvSpPr>
          <p:nvPr/>
        </p:nvSpPr>
        <p:spPr bwMode="auto">
          <a:xfrm flipV="1">
            <a:off x="4191000" y="1676400"/>
            <a:ext cx="32004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4344" name="Arc 8"/>
          <p:cNvSpPr>
            <a:spLocks/>
          </p:cNvSpPr>
          <p:nvPr/>
        </p:nvSpPr>
        <p:spPr bwMode="auto">
          <a:xfrm rot="-3360000">
            <a:off x="3933031" y="51595"/>
            <a:ext cx="2867025" cy="5630862"/>
          </a:xfrm>
          <a:custGeom>
            <a:avLst/>
            <a:gdLst>
              <a:gd name="T0" fmla="*/ 0 w 21596"/>
              <a:gd name="T1" fmla="*/ 2147483647 h 19545"/>
              <a:gd name="T2" fmla="*/ 2147483647 w 21596"/>
              <a:gd name="T3" fmla="*/ 0 h 19545"/>
              <a:gd name="T4" fmla="*/ 2147483647 w 21596"/>
              <a:gd name="T5" fmla="*/ 2147483647 h 19545"/>
              <a:gd name="T6" fmla="*/ 0 60000 65536"/>
              <a:gd name="T7" fmla="*/ 0 60000 65536"/>
              <a:gd name="T8" fmla="*/ 0 60000 65536"/>
            </a:gdLst>
            <a:ahLst/>
            <a:cxnLst>
              <a:cxn ang="T6">
                <a:pos x="T0" y="T1"/>
              </a:cxn>
              <a:cxn ang="T7">
                <a:pos x="T2" y="T3"/>
              </a:cxn>
              <a:cxn ang="T8">
                <a:pos x="T4" y="T5"/>
              </a:cxn>
            </a:cxnLst>
            <a:rect l="0" t="0" r="r" b="b"/>
            <a:pathLst>
              <a:path w="21596" h="19545" fill="none" extrusionOk="0">
                <a:moveTo>
                  <a:pt x="0" y="19121"/>
                </a:moveTo>
                <a:cubicBezTo>
                  <a:pt x="161" y="10907"/>
                  <a:pt x="4967" y="3496"/>
                  <a:pt x="12400" y="-1"/>
                </a:cubicBezTo>
              </a:path>
              <a:path w="21596" h="19545" stroke="0" extrusionOk="0">
                <a:moveTo>
                  <a:pt x="0" y="19121"/>
                </a:moveTo>
                <a:cubicBezTo>
                  <a:pt x="161" y="10907"/>
                  <a:pt x="4967" y="3496"/>
                  <a:pt x="12400" y="-1"/>
                </a:cubicBezTo>
                <a:lnTo>
                  <a:pt x="21596" y="19545"/>
                </a:lnTo>
                <a:lnTo>
                  <a:pt x="0" y="19121"/>
                </a:lnTo>
                <a:close/>
              </a:path>
            </a:pathLst>
          </a:custGeom>
          <a:noFill/>
          <a:ln w="381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4345" name="Line 9"/>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4346" name="Line 10"/>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4347" name="Oval 11"/>
          <p:cNvSpPr>
            <a:spLocks noChangeArrowheads="1"/>
          </p:cNvSpPr>
          <p:nvPr/>
        </p:nvSpPr>
        <p:spPr bwMode="auto">
          <a:xfrm>
            <a:off x="5195888" y="4240213"/>
            <a:ext cx="101600" cy="101600"/>
          </a:xfrm>
          <a:prstGeom prst="ellipse">
            <a:avLst/>
          </a:prstGeom>
          <a:solidFill>
            <a:srgbClr val="99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4348" name="Rectangle 12"/>
          <p:cNvSpPr>
            <a:spLocks noChangeArrowheads="1"/>
          </p:cNvSpPr>
          <p:nvPr/>
        </p:nvSpPr>
        <p:spPr bwMode="auto">
          <a:xfrm>
            <a:off x="4402138" y="6451600"/>
            <a:ext cx="1130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Quantity</a:t>
            </a:r>
          </a:p>
        </p:txBody>
      </p:sp>
      <p:sp>
        <p:nvSpPr>
          <p:cNvPr id="14349" name="Rectangle 13"/>
          <p:cNvSpPr>
            <a:spLocks noChangeArrowheads="1"/>
          </p:cNvSpPr>
          <p:nvPr/>
        </p:nvSpPr>
        <p:spPr bwMode="auto">
          <a:xfrm rot="-5400000">
            <a:off x="-142081" y="2766219"/>
            <a:ext cx="7635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Price</a:t>
            </a:r>
          </a:p>
        </p:txBody>
      </p:sp>
      <p:sp>
        <p:nvSpPr>
          <p:cNvPr id="14350" name="Rectangle 14"/>
          <p:cNvSpPr>
            <a:spLocks noChangeArrowheads="1"/>
          </p:cNvSpPr>
          <p:nvPr/>
        </p:nvSpPr>
        <p:spPr bwMode="auto">
          <a:xfrm>
            <a:off x="668338" y="60626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14351" name="Rectangle 15"/>
          <p:cNvSpPr>
            <a:spLocks noChangeArrowheads="1"/>
          </p:cNvSpPr>
          <p:nvPr/>
        </p:nvSpPr>
        <p:spPr bwMode="auto">
          <a:xfrm>
            <a:off x="5013325" y="6019800"/>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sp>
        <p:nvSpPr>
          <p:cNvPr id="14352" name="Rectangle 16"/>
          <p:cNvSpPr>
            <a:spLocks noChangeArrowheads="1"/>
          </p:cNvSpPr>
          <p:nvPr/>
        </p:nvSpPr>
        <p:spPr bwMode="auto">
          <a:xfrm>
            <a:off x="531813" y="4137025"/>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00CC"/>
                </a:solidFill>
              </a:rPr>
              <a:t>P</a:t>
            </a:r>
            <a:r>
              <a:rPr lang="en-GB" altLang="en-US" sz="2000" b="0" baseline="-25000">
                <a:solidFill>
                  <a:srgbClr val="0000CC"/>
                </a:solidFill>
              </a:rPr>
              <a:t>1</a:t>
            </a:r>
          </a:p>
        </p:txBody>
      </p:sp>
      <p:sp>
        <p:nvSpPr>
          <p:cNvPr id="14353" name="Rectangle 17"/>
          <p:cNvSpPr>
            <a:spLocks noChangeArrowheads="1"/>
          </p:cNvSpPr>
          <p:nvPr/>
        </p:nvSpPr>
        <p:spPr bwMode="auto">
          <a:xfrm>
            <a:off x="5053013" y="3622675"/>
            <a:ext cx="3540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a:solidFill>
                  <a:srgbClr val="0000CC"/>
                </a:solidFill>
              </a:rPr>
              <a:t>a</a:t>
            </a:r>
          </a:p>
        </p:txBody>
      </p:sp>
      <p:sp>
        <p:nvSpPr>
          <p:cNvPr id="14354" name="Rectangle 18"/>
          <p:cNvSpPr>
            <a:spLocks noChangeArrowheads="1"/>
          </p:cNvSpPr>
          <p:nvPr/>
        </p:nvSpPr>
        <p:spPr bwMode="auto">
          <a:xfrm>
            <a:off x="7331075" y="1266825"/>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400" b="0" baseline="-25000">
                <a:solidFill>
                  <a:srgbClr val="0000CC"/>
                </a:solidFill>
              </a:rPr>
              <a:t>1</a:t>
            </a:r>
          </a:p>
        </p:txBody>
      </p:sp>
      <p:sp>
        <p:nvSpPr>
          <p:cNvPr id="14355" name="Rectangle 19"/>
          <p:cNvSpPr>
            <a:spLocks noChangeArrowheads="1"/>
          </p:cNvSpPr>
          <p:nvPr/>
        </p:nvSpPr>
        <p:spPr bwMode="auto">
          <a:xfrm>
            <a:off x="6789738" y="5446713"/>
            <a:ext cx="4048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i="1">
                <a:solidFill>
                  <a:srgbClr val="0000CC"/>
                </a:solidFill>
              </a:rPr>
              <a:t>D</a:t>
            </a:r>
          </a:p>
        </p:txBody>
      </p:sp>
      <p:sp>
        <p:nvSpPr>
          <p:cNvPr id="842772" name="Rectangle 20"/>
          <p:cNvSpPr>
            <a:spLocks noGrp="1" noChangeArrowheads="1"/>
          </p:cNvSpPr>
          <p:nvPr>
            <p:ph type="title"/>
          </p:nvPr>
        </p:nvSpPr>
        <p:spPr>
          <a:xfrm>
            <a:off x="0" y="0"/>
            <a:ext cx="9144000" cy="533400"/>
          </a:xfrm>
        </p:spPr>
        <p:txBody>
          <a:bodyPr/>
          <a:lstStyle/>
          <a:p>
            <a:pPr>
              <a:defRPr/>
            </a:pPr>
            <a:r>
              <a:rPr lang="en-GB" altLang="en-US" sz="2800" smtClean="0"/>
              <a:t>Market supply and demand</a:t>
            </a:r>
          </a:p>
        </p:txBody>
      </p:sp>
    </p:spTree>
    <p:custDataLst>
      <p:tags r:id="rId1"/>
    </p:custDataLst>
    <p:extLst>
      <p:ext uri="{BB962C8B-B14F-4D97-AF65-F5344CB8AC3E}">
        <p14:creationId xmlns:p14="http://schemas.microsoft.com/office/powerpoint/2010/main" val="3042763569"/>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8434"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8435"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850948" name="Rectangle 4"/>
          <p:cNvSpPr>
            <a:spLocks noGrp="1" noChangeArrowheads="1"/>
          </p:cNvSpPr>
          <p:nvPr>
            <p:ph type="title"/>
          </p:nvPr>
        </p:nvSpPr>
        <p:spPr/>
        <p:txBody>
          <a:bodyPr/>
          <a:lstStyle/>
          <a:p>
            <a:pPr>
              <a:defRPr/>
            </a:pPr>
            <a:r>
              <a:rPr lang="en-GB" altLang="en-US" smtClean="0"/>
              <a:t>Price Elasticity of Demand</a:t>
            </a:r>
          </a:p>
        </p:txBody>
      </p:sp>
      <p:sp>
        <p:nvSpPr>
          <p:cNvPr id="850949" name="Rectangle 5"/>
          <p:cNvSpPr>
            <a:spLocks noGrp="1" noChangeArrowheads="1"/>
          </p:cNvSpPr>
          <p:nvPr>
            <p:ph idx="1"/>
          </p:nvPr>
        </p:nvSpPr>
        <p:spPr/>
        <p:txBody>
          <a:bodyPr/>
          <a:lstStyle/>
          <a:p>
            <a:pPr>
              <a:spcBef>
                <a:spcPct val="100000"/>
              </a:spcBef>
              <a:defRPr/>
            </a:pPr>
            <a:r>
              <a:rPr lang="en-GB" altLang="en-US" smtClean="0"/>
              <a:t>Defining price elasticity of demand (</a:t>
            </a:r>
            <a:r>
              <a:rPr lang="en-GB" altLang="en-US" i="1" smtClean="0"/>
              <a:t>P</a:t>
            </a:r>
            <a:r>
              <a:rPr lang="en-GB" altLang="en-US" sz="3400" smtClean="0">
                <a:sym typeface="Symbol" pitchFamily="18" charset="2"/>
              </a:rPr>
              <a:t></a:t>
            </a:r>
            <a:r>
              <a:rPr lang="en-GB" altLang="en-US" baseline="-25000" smtClean="0"/>
              <a:t>d</a:t>
            </a:r>
            <a:r>
              <a:rPr lang="en-GB" altLang="en-US" smtClean="0"/>
              <a:t>):</a:t>
            </a:r>
            <a:br>
              <a:rPr lang="en-GB" altLang="en-US" smtClean="0"/>
            </a:br>
            <a:r>
              <a:rPr lang="en-GB" altLang="en-US" smtClean="0"/>
              <a:t>	%</a:t>
            </a:r>
            <a:r>
              <a:rPr lang="en-GB" altLang="en-US" smtClean="0">
                <a:sym typeface="Symbol" pitchFamily="18" charset="2"/>
              </a:rPr>
              <a:t></a:t>
            </a:r>
            <a:r>
              <a:rPr lang="en-GB" altLang="en-US" i="1" smtClean="0"/>
              <a:t>Q</a:t>
            </a:r>
            <a:r>
              <a:rPr lang="en-GB" altLang="en-US" baseline="-25000" smtClean="0"/>
              <a:t>D</a:t>
            </a:r>
            <a:r>
              <a:rPr lang="en-GB" altLang="en-US" smtClean="0"/>
              <a:t> / %</a:t>
            </a:r>
            <a:r>
              <a:rPr lang="en-GB" altLang="en-US" smtClean="0">
                <a:sym typeface="Symbol" pitchFamily="18" charset="2"/>
              </a:rPr>
              <a:t></a:t>
            </a:r>
            <a:r>
              <a:rPr lang="en-GB" altLang="en-US" i="1" smtClean="0"/>
              <a:t>P</a:t>
            </a:r>
            <a:endParaRPr lang="en-GB" altLang="en-US" smtClean="0"/>
          </a:p>
          <a:p>
            <a:pPr lvl="1">
              <a:spcBef>
                <a:spcPct val="100000"/>
              </a:spcBef>
              <a:defRPr/>
            </a:pPr>
            <a:r>
              <a:rPr lang="en-GB" altLang="en-US" smtClean="0"/>
              <a:t>the use of proportionate or percentage changes</a:t>
            </a:r>
          </a:p>
          <a:p>
            <a:pPr lvl="1">
              <a:spcBef>
                <a:spcPct val="100000"/>
              </a:spcBef>
              <a:defRPr/>
            </a:pPr>
            <a:r>
              <a:rPr lang="en-GB" altLang="en-US" smtClean="0"/>
              <a:t>the sign (positive or negative)</a:t>
            </a:r>
          </a:p>
          <a:p>
            <a:pPr lvl="1">
              <a:spcBef>
                <a:spcPct val="100000"/>
              </a:spcBef>
              <a:defRPr/>
            </a:pPr>
            <a:r>
              <a:rPr lang="en-GB" altLang="en-US" smtClean="0"/>
              <a:t>the value (greater or less than one)</a:t>
            </a:r>
          </a:p>
        </p:txBody>
      </p:sp>
    </p:spTree>
    <p:custDataLst>
      <p:tags r:id="rId1"/>
    </p:custDataLst>
    <p:extLst>
      <p:ext uri="{BB962C8B-B14F-4D97-AF65-F5344CB8AC3E}">
        <p14:creationId xmlns:p14="http://schemas.microsoft.com/office/powerpoint/2010/main" val="1673470296"/>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aphicFrame>
        <p:nvGraphicFramePr>
          <p:cNvPr id="19459" name="Object 3"/>
          <p:cNvGraphicFramePr>
            <a:graphicFrameLocks/>
          </p:cNvGraphicFramePr>
          <p:nvPr/>
        </p:nvGraphicFramePr>
        <p:xfrm>
          <a:off x="590550" y="260350"/>
          <a:ext cx="7708900" cy="6405563"/>
        </p:xfrm>
        <a:graphic>
          <a:graphicData uri="http://schemas.openxmlformats.org/presentationml/2006/ole">
            <mc:AlternateContent xmlns:mc="http://schemas.openxmlformats.org/markup-compatibility/2006">
              <mc:Choice xmlns:v="urn:schemas-microsoft-com:vml" Requires="v">
                <p:oleObj spid="_x0000_s13322" name="Chart" r:id="rId5" imgW="7448357" imgH="5324541" progId="MSGraph.Chart.8">
                  <p:embed followColorScheme="full"/>
                </p:oleObj>
              </mc:Choice>
              <mc:Fallback>
                <p:oleObj name="Chart" r:id="rId5" imgW="7448357" imgH="5324541" progId="MSGraph.Chart.8">
                  <p:embed followColorScheme="full"/>
                  <p:pic>
                    <p:nvPicPr>
                      <p:cNvPr id="0" name=""/>
                      <p:cNvPicPr>
                        <a:picLocks noChangeArrowheads="1"/>
                      </p:cNvPicPr>
                      <p:nvPr/>
                    </p:nvPicPr>
                    <p:blipFill>
                      <a:blip r:embed="rId6"/>
                      <a:srcRect/>
                      <a:stretch>
                        <a:fillRect/>
                      </a:stretch>
                    </p:blipFill>
                    <p:spPr bwMode="auto">
                      <a:xfrm>
                        <a:off x="590550" y="260350"/>
                        <a:ext cx="7708900"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9460" name="AutoShape 4" descr="Parchment"/>
          <p:cNvSpPr>
            <a:spLocks noChangeArrowheads="1"/>
          </p:cNvSpPr>
          <p:nvPr/>
        </p:nvSpPr>
        <p:spPr bwMode="auto">
          <a:xfrm>
            <a:off x="4662488" y="595313"/>
            <a:ext cx="3184525" cy="904875"/>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9461" name="Rectangle 5"/>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9462" name="Rectangle 6"/>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9463" name="Rectangle 7"/>
          <p:cNvSpPr>
            <a:spLocks noChangeArrowheads="1"/>
          </p:cNvSpPr>
          <p:nvPr/>
        </p:nvSpPr>
        <p:spPr bwMode="auto">
          <a:xfrm>
            <a:off x="12700" y="3063875"/>
            <a:ext cx="735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r>
              <a:rPr lang="en-GB" altLang="en-US" sz="2000" b="0">
                <a:solidFill>
                  <a:srgbClr val="000000"/>
                </a:solidFill>
              </a:rPr>
              <a:t>(£)</a:t>
            </a:r>
          </a:p>
        </p:txBody>
      </p:sp>
      <p:sp>
        <p:nvSpPr>
          <p:cNvPr id="19464" name="Rectangle 8"/>
          <p:cNvSpPr>
            <a:spLocks noChangeArrowheads="1"/>
          </p:cNvSpPr>
          <p:nvPr/>
        </p:nvSpPr>
        <p:spPr bwMode="auto">
          <a:xfrm>
            <a:off x="4029075" y="6489700"/>
            <a:ext cx="1173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r>
              <a:rPr lang="en-GB" altLang="en-US" sz="2000" b="0">
                <a:solidFill>
                  <a:srgbClr val="000000"/>
                </a:solidFill>
              </a:rPr>
              <a:t>(000s)</a:t>
            </a:r>
          </a:p>
        </p:txBody>
      </p:sp>
      <p:sp>
        <p:nvSpPr>
          <p:cNvPr id="19465" name="Rectangle 9"/>
          <p:cNvSpPr>
            <a:spLocks noChangeArrowheads="1"/>
          </p:cNvSpPr>
          <p:nvPr/>
        </p:nvSpPr>
        <p:spPr bwMode="auto">
          <a:xfrm>
            <a:off x="5753100" y="617538"/>
            <a:ext cx="1811338"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  </a:t>
            </a:r>
            <a:r>
              <a:rPr lang="en-GB" altLang="en-US" sz="2200" b="0">
                <a:solidFill>
                  <a:srgbClr val="000000"/>
                </a:solidFill>
                <a:latin typeface="Symbol" pitchFamily="18" charset="2"/>
              </a:rPr>
              <a:t>D</a:t>
            </a:r>
            <a:r>
              <a:rPr lang="en-GB" altLang="en-US" sz="2000" b="0" i="1">
                <a:solidFill>
                  <a:srgbClr val="000000"/>
                </a:solidFill>
              </a:rPr>
              <a:t>Q           </a:t>
            </a:r>
            <a:r>
              <a:rPr lang="en-GB" altLang="en-US" sz="2200" b="0">
                <a:solidFill>
                  <a:srgbClr val="000000"/>
                </a:solidFill>
                <a:latin typeface="Symbol" pitchFamily="18" charset="2"/>
              </a:rPr>
              <a:t>D</a:t>
            </a:r>
            <a:r>
              <a:rPr lang="en-GB" altLang="en-US" sz="2000" b="0" i="1">
                <a:solidFill>
                  <a:srgbClr val="000000"/>
                </a:solidFill>
              </a:rPr>
              <a:t>P</a:t>
            </a:r>
          </a:p>
        </p:txBody>
      </p:sp>
      <p:sp>
        <p:nvSpPr>
          <p:cNvPr id="19466" name="Rectangle 10"/>
          <p:cNvSpPr>
            <a:spLocks noChangeArrowheads="1"/>
          </p:cNvSpPr>
          <p:nvPr/>
        </p:nvSpPr>
        <p:spPr bwMode="auto">
          <a:xfrm>
            <a:off x="5735638" y="998538"/>
            <a:ext cx="200501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mid </a:t>
            </a:r>
            <a:r>
              <a:rPr lang="en-GB" altLang="en-US" sz="2000" b="0" i="1">
                <a:solidFill>
                  <a:srgbClr val="000000"/>
                </a:solidFill>
              </a:rPr>
              <a:t>Q       </a:t>
            </a:r>
            <a:r>
              <a:rPr lang="en-GB" altLang="en-US" sz="2000" b="0">
                <a:solidFill>
                  <a:srgbClr val="000000"/>
                </a:solidFill>
              </a:rPr>
              <a:t>mid </a:t>
            </a:r>
            <a:r>
              <a:rPr lang="en-GB" altLang="en-US" sz="2000" b="0" i="1">
                <a:solidFill>
                  <a:srgbClr val="000000"/>
                </a:solidFill>
              </a:rPr>
              <a:t>P</a:t>
            </a:r>
          </a:p>
        </p:txBody>
      </p:sp>
      <p:sp>
        <p:nvSpPr>
          <p:cNvPr id="19467" name="Line 11"/>
          <p:cNvSpPr>
            <a:spLocks noChangeShapeType="1"/>
          </p:cNvSpPr>
          <p:nvPr/>
        </p:nvSpPr>
        <p:spPr bwMode="auto">
          <a:xfrm>
            <a:off x="5726113" y="1016000"/>
            <a:ext cx="765175"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9468" name="Line 12"/>
          <p:cNvSpPr>
            <a:spLocks noChangeShapeType="1"/>
          </p:cNvSpPr>
          <p:nvPr/>
        </p:nvSpPr>
        <p:spPr bwMode="auto">
          <a:xfrm>
            <a:off x="6884988" y="1016000"/>
            <a:ext cx="765175"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9469" name="Rectangle 13"/>
          <p:cNvSpPr>
            <a:spLocks noChangeArrowheads="1"/>
          </p:cNvSpPr>
          <p:nvPr/>
        </p:nvSpPr>
        <p:spPr bwMode="auto">
          <a:xfrm>
            <a:off x="6538913" y="803275"/>
            <a:ext cx="3508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00"/>
                </a:solidFill>
                <a:latin typeface="Symbol" pitchFamily="18" charset="2"/>
              </a:rPr>
              <a:t>¸</a:t>
            </a:r>
          </a:p>
        </p:txBody>
      </p:sp>
      <p:sp>
        <p:nvSpPr>
          <p:cNvPr id="19470" name="Rectangle 14"/>
          <p:cNvSpPr>
            <a:spLocks noChangeArrowheads="1"/>
          </p:cNvSpPr>
          <p:nvPr/>
        </p:nvSpPr>
        <p:spPr bwMode="auto">
          <a:xfrm>
            <a:off x="4705350" y="768350"/>
            <a:ext cx="889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a:t>
            </a:r>
            <a:r>
              <a:rPr lang="en-GB" altLang="en-US" sz="2400" b="0">
                <a:solidFill>
                  <a:srgbClr val="000000"/>
                </a:solidFill>
                <a:latin typeface="Symbol" pitchFamily="18" charset="2"/>
              </a:rPr>
              <a:t>e</a:t>
            </a:r>
            <a:r>
              <a:rPr lang="en-GB" altLang="en-US" sz="2400" b="0" baseline="-25000">
                <a:solidFill>
                  <a:srgbClr val="000000"/>
                </a:solidFill>
              </a:rPr>
              <a:t>d</a:t>
            </a:r>
            <a:r>
              <a:rPr lang="en-GB" altLang="en-US" sz="2000" b="0">
                <a:solidFill>
                  <a:srgbClr val="000000"/>
                </a:solidFill>
              </a:rPr>
              <a:t>  =</a:t>
            </a:r>
          </a:p>
        </p:txBody>
      </p:sp>
      <p:sp>
        <p:nvSpPr>
          <p:cNvPr id="19471" name="Rectangle 15"/>
          <p:cNvSpPr>
            <a:spLocks noChangeArrowheads="1"/>
          </p:cNvSpPr>
          <p:nvPr/>
        </p:nvSpPr>
        <p:spPr bwMode="auto">
          <a:xfrm>
            <a:off x="6745288" y="4564063"/>
            <a:ext cx="13366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6600"/>
                </a:solidFill>
              </a:rPr>
              <a:t>Demand</a:t>
            </a:r>
          </a:p>
        </p:txBody>
      </p:sp>
      <p:sp>
        <p:nvSpPr>
          <p:cNvPr id="19472" name="Line 16"/>
          <p:cNvSpPr>
            <a:spLocks noChangeShapeType="1"/>
          </p:cNvSpPr>
          <p:nvPr/>
        </p:nvSpPr>
        <p:spPr bwMode="auto">
          <a:xfrm flipH="1">
            <a:off x="1066800" y="2743200"/>
            <a:ext cx="2819400" cy="0"/>
          </a:xfrm>
          <a:prstGeom prst="line">
            <a:avLst/>
          </a:prstGeom>
          <a:noFill/>
          <a:ln w="12700">
            <a:solidFill>
              <a:schemeClr val="tx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9473" name="Line 17"/>
          <p:cNvSpPr>
            <a:spLocks noChangeShapeType="1"/>
          </p:cNvSpPr>
          <p:nvPr/>
        </p:nvSpPr>
        <p:spPr bwMode="auto">
          <a:xfrm>
            <a:off x="3903663" y="2819400"/>
            <a:ext cx="0" cy="3200400"/>
          </a:xfrm>
          <a:prstGeom prst="line">
            <a:avLst/>
          </a:prstGeom>
          <a:noFill/>
          <a:ln w="12700">
            <a:solidFill>
              <a:schemeClr val="tx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9474" name="Line 18"/>
          <p:cNvSpPr>
            <a:spLocks noChangeShapeType="1"/>
          </p:cNvSpPr>
          <p:nvPr/>
        </p:nvSpPr>
        <p:spPr bwMode="auto">
          <a:xfrm flipH="1">
            <a:off x="1066800" y="1693863"/>
            <a:ext cx="1377950" cy="0"/>
          </a:xfrm>
          <a:prstGeom prst="line">
            <a:avLst/>
          </a:prstGeom>
          <a:noFill/>
          <a:ln w="12700">
            <a:solidFill>
              <a:schemeClr val="accent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9475" name="Line 19"/>
          <p:cNvSpPr>
            <a:spLocks noChangeShapeType="1"/>
          </p:cNvSpPr>
          <p:nvPr/>
        </p:nvSpPr>
        <p:spPr bwMode="auto">
          <a:xfrm flipV="1">
            <a:off x="2487613" y="1693863"/>
            <a:ext cx="0" cy="4302125"/>
          </a:xfrm>
          <a:prstGeom prst="line">
            <a:avLst/>
          </a:prstGeom>
          <a:noFill/>
          <a:ln w="12700">
            <a:solidFill>
              <a:schemeClr val="accent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nvGrpSpPr>
          <p:cNvPr id="19476" name="Group 20"/>
          <p:cNvGrpSpPr>
            <a:grpSpLocks/>
          </p:cNvGrpSpPr>
          <p:nvPr/>
        </p:nvGrpSpPr>
        <p:grpSpPr bwMode="auto">
          <a:xfrm>
            <a:off x="2420938" y="1203325"/>
            <a:ext cx="482600" cy="561975"/>
            <a:chOff x="1514" y="758"/>
            <a:chExt cx="304" cy="354"/>
          </a:xfrm>
        </p:grpSpPr>
        <p:sp>
          <p:nvSpPr>
            <p:cNvPr id="19494" name="Rectangle 21"/>
            <p:cNvSpPr>
              <a:spLocks noChangeArrowheads="1"/>
            </p:cNvSpPr>
            <p:nvPr/>
          </p:nvSpPr>
          <p:spPr bwMode="auto">
            <a:xfrm>
              <a:off x="1542" y="758"/>
              <a:ext cx="27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CC0000"/>
                  </a:solidFill>
                </a:rPr>
                <a:t>m</a:t>
              </a:r>
            </a:p>
          </p:txBody>
        </p:sp>
        <p:sp>
          <p:nvSpPr>
            <p:cNvPr id="19495" name="Oval 22"/>
            <p:cNvSpPr>
              <a:spLocks noChangeArrowheads="1"/>
            </p:cNvSpPr>
            <p:nvPr/>
          </p:nvSpPr>
          <p:spPr bwMode="auto">
            <a:xfrm>
              <a:off x="1514" y="1024"/>
              <a:ext cx="88" cy="88"/>
            </a:xfrm>
            <a:prstGeom prst="ellipse">
              <a:avLst/>
            </a:prstGeom>
            <a:solidFill>
              <a:srgbClr val="FF99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grpSp>
        <p:nvGrpSpPr>
          <p:cNvPr id="19477" name="Group 23"/>
          <p:cNvGrpSpPr>
            <a:grpSpLocks/>
          </p:cNvGrpSpPr>
          <p:nvPr/>
        </p:nvGrpSpPr>
        <p:grpSpPr bwMode="auto">
          <a:xfrm>
            <a:off x="3827463" y="2249488"/>
            <a:ext cx="436562" cy="582612"/>
            <a:chOff x="2411" y="1417"/>
            <a:chExt cx="275" cy="367"/>
          </a:xfrm>
        </p:grpSpPr>
        <p:sp>
          <p:nvSpPr>
            <p:cNvPr id="19492" name="Rectangle 24"/>
            <p:cNvSpPr>
              <a:spLocks noChangeArrowheads="1"/>
            </p:cNvSpPr>
            <p:nvPr/>
          </p:nvSpPr>
          <p:spPr bwMode="auto">
            <a:xfrm>
              <a:off x="2463" y="1417"/>
              <a:ext cx="22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CC"/>
                  </a:solidFill>
                </a:rPr>
                <a:t>n</a:t>
              </a:r>
            </a:p>
          </p:txBody>
        </p:sp>
        <p:sp>
          <p:nvSpPr>
            <p:cNvPr id="19493" name="Oval 25"/>
            <p:cNvSpPr>
              <a:spLocks noChangeArrowheads="1"/>
            </p:cNvSpPr>
            <p:nvPr/>
          </p:nvSpPr>
          <p:spPr bwMode="auto">
            <a:xfrm>
              <a:off x="2411" y="1696"/>
              <a:ext cx="88" cy="88"/>
            </a:xfrm>
            <a:prstGeom prst="ellipse">
              <a:avLst/>
            </a:prstGeom>
            <a:solidFill>
              <a:srgbClr val="6699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grpSp>
        <p:nvGrpSpPr>
          <p:cNvPr id="19478" name="Group 26"/>
          <p:cNvGrpSpPr>
            <a:grpSpLocks/>
          </p:cNvGrpSpPr>
          <p:nvPr/>
        </p:nvGrpSpPr>
        <p:grpSpPr bwMode="auto">
          <a:xfrm>
            <a:off x="2487613" y="2751138"/>
            <a:ext cx="1393825" cy="534987"/>
            <a:chOff x="1567" y="1733"/>
            <a:chExt cx="878" cy="337"/>
          </a:xfrm>
        </p:grpSpPr>
        <p:sp>
          <p:nvSpPr>
            <p:cNvPr id="19490" name="Line 27"/>
            <p:cNvSpPr>
              <a:spLocks noChangeShapeType="1"/>
            </p:cNvSpPr>
            <p:nvPr/>
          </p:nvSpPr>
          <p:spPr bwMode="auto">
            <a:xfrm flipH="1">
              <a:off x="1567" y="1733"/>
              <a:ext cx="878" cy="0"/>
            </a:xfrm>
            <a:prstGeom prst="line">
              <a:avLst/>
            </a:prstGeom>
            <a:noFill/>
            <a:ln w="28575">
              <a:solidFill>
                <a:schemeClr val="tx2"/>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9491" name="Text Box 28"/>
            <p:cNvSpPr txBox="1">
              <a:spLocks noChangeArrowheads="1"/>
            </p:cNvSpPr>
            <p:nvPr/>
          </p:nvSpPr>
          <p:spPr bwMode="auto">
            <a:xfrm>
              <a:off x="1609" y="1782"/>
              <a:ext cx="7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0000CC"/>
                  </a:solidFill>
                  <a:latin typeface="Times New Roman" pitchFamily="18" charset="0"/>
                  <a:sym typeface="Symbol" pitchFamily="18" charset="2"/>
                </a:rPr>
                <a:t></a:t>
              </a:r>
              <a:r>
                <a:rPr lang="en-GB" altLang="en-US" sz="2400" i="1">
                  <a:solidFill>
                    <a:srgbClr val="0000CC"/>
                  </a:solidFill>
                  <a:latin typeface="Times New Roman" pitchFamily="18" charset="0"/>
                  <a:sym typeface="Symbol" pitchFamily="18" charset="2"/>
                </a:rPr>
                <a:t>Q = </a:t>
              </a:r>
              <a:r>
                <a:rPr lang="en-GB" altLang="en-US" sz="2400">
                  <a:solidFill>
                    <a:srgbClr val="0000CC"/>
                  </a:solidFill>
                  <a:latin typeface="Times New Roman" pitchFamily="18" charset="0"/>
                  <a:sym typeface="Symbol" pitchFamily="18" charset="2"/>
                </a:rPr>
                <a:t>10</a:t>
              </a:r>
              <a:endParaRPr lang="en-GB" altLang="en-US" sz="2400">
                <a:solidFill>
                  <a:srgbClr val="0000CC"/>
                </a:solidFill>
                <a:latin typeface="Times New Roman" pitchFamily="18" charset="0"/>
              </a:endParaRPr>
            </a:p>
          </p:txBody>
        </p:sp>
      </p:grpSp>
      <p:grpSp>
        <p:nvGrpSpPr>
          <p:cNvPr id="19479" name="Group 29"/>
          <p:cNvGrpSpPr>
            <a:grpSpLocks/>
          </p:cNvGrpSpPr>
          <p:nvPr/>
        </p:nvGrpSpPr>
        <p:grpSpPr bwMode="auto">
          <a:xfrm>
            <a:off x="1171575" y="1746250"/>
            <a:ext cx="1316038" cy="1004888"/>
            <a:chOff x="738" y="1100"/>
            <a:chExt cx="829" cy="633"/>
          </a:xfrm>
        </p:grpSpPr>
        <p:sp>
          <p:nvSpPr>
            <p:cNvPr id="19488" name="Line 30"/>
            <p:cNvSpPr>
              <a:spLocks noChangeShapeType="1"/>
            </p:cNvSpPr>
            <p:nvPr/>
          </p:nvSpPr>
          <p:spPr bwMode="auto">
            <a:xfrm>
              <a:off x="1567" y="1100"/>
              <a:ext cx="0" cy="633"/>
            </a:xfrm>
            <a:prstGeom prst="line">
              <a:avLst/>
            </a:prstGeom>
            <a:noFill/>
            <a:ln w="28575">
              <a:solidFill>
                <a:schemeClr val="accent2"/>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9489" name="Text Box 31"/>
            <p:cNvSpPr txBox="1">
              <a:spLocks noChangeArrowheads="1"/>
            </p:cNvSpPr>
            <p:nvPr/>
          </p:nvSpPr>
          <p:spPr bwMode="auto">
            <a:xfrm>
              <a:off x="738" y="1245"/>
              <a:ext cx="74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CC0000"/>
                  </a:solidFill>
                  <a:latin typeface="Times New Roman" pitchFamily="18" charset="0"/>
                  <a:sym typeface="Symbol" pitchFamily="18" charset="2"/>
                </a:rPr>
                <a:t></a:t>
              </a:r>
              <a:r>
                <a:rPr lang="en-GB" altLang="en-US" sz="2400" i="1">
                  <a:solidFill>
                    <a:srgbClr val="CC0000"/>
                  </a:solidFill>
                  <a:latin typeface="Times New Roman" pitchFamily="18" charset="0"/>
                  <a:sym typeface="Symbol" pitchFamily="18" charset="2"/>
                </a:rPr>
                <a:t>P = </a:t>
              </a:r>
              <a:r>
                <a:rPr lang="en-GB" altLang="en-US" sz="2400">
                  <a:solidFill>
                    <a:srgbClr val="CC0000"/>
                  </a:solidFill>
                  <a:latin typeface="Times New Roman" pitchFamily="18" charset="0"/>
                  <a:sym typeface="Symbol" pitchFamily="18" charset="2"/>
                </a:rPr>
                <a:t>–2</a:t>
              </a:r>
              <a:endParaRPr lang="en-GB" altLang="en-US" sz="2400">
                <a:solidFill>
                  <a:srgbClr val="CC0000"/>
                </a:solidFill>
                <a:latin typeface="Times New Roman" pitchFamily="18" charset="0"/>
              </a:endParaRPr>
            </a:p>
          </p:txBody>
        </p:sp>
      </p:grpSp>
      <p:grpSp>
        <p:nvGrpSpPr>
          <p:cNvPr id="19480" name="Group 32"/>
          <p:cNvGrpSpPr>
            <a:grpSpLocks/>
          </p:cNvGrpSpPr>
          <p:nvPr/>
        </p:nvGrpSpPr>
        <p:grpSpPr bwMode="auto">
          <a:xfrm>
            <a:off x="703263" y="2005013"/>
            <a:ext cx="1662112" cy="1517650"/>
            <a:chOff x="443" y="1263"/>
            <a:chExt cx="1047" cy="956"/>
          </a:xfrm>
        </p:grpSpPr>
        <p:sp>
          <p:nvSpPr>
            <p:cNvPr id="19485" name="Text Box 33"/>
            <p:cNvSpPr txBox="1">
              <a:spLocks noChangeArrowheads="1"/>
            </p:cNvSpPr>
            <p:nvPr/>
          </p:nvSpPr>
          <p:spPr bwMode="auto">
            <a:xfrm>
              <a:off x="756" y="1931"/>
              <a:ext cx="73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CC0000"/>
                  </a:solidFill>
                  <a:latin typeface="Times New Roman" pitchFamily="18" charset="0"/>
                </a:rPr>
                <a:t>Mid </a:t>
              </a:r>
              <a:r>
                <a:rPr lang="en-GB" altLang="en-US" sz="2400" i="1">
                  <a:solidFill>
                    <a:srgbClr val="CC0000"/>
                  </a:solidFill>
                  <a:latin typeface="Times New Roman" pitchFamily="18" charset="0"/>
                </a:rPr>
                <a:t>P</a:t>
              </a:r>
              <a:endParaRPr lang="en-GB" altLang="en-US" sz="2400">
                <a:solidFill>
                  <a:srgbClr val="CC0000"/>
                </a:solidFill>
                <a:latin typeface="Times New Roman" pitchFamily="18" charset="0"/>
              </a:endParaRPr>
            </a:p>
          </p:txBody>
        </p:sp>
        <p:sp>
          <p:nvSpPr>
            <p:cNvPr id="19486" name="Text Box 34"/>
            <p:cNvSpPr txBox="1">
              <a:spLocks noChangeArrowheads="1"/>
            </p:cNvSpPr>
            <p:nvPr/>
          </p:nvSpPr>
          <p:spPr bwMode="auto">
            <a:xfrm>
              <a:off x="443" y="1263"/>
              <a:ext cx="218" cy="294"/>
            </a:xfrm>
            <a:prstGeom prst="rect">
              <a:avLst/>
            </a:prstGeom>
            <a:noFill/>
            <a:ln w="9525">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CC0000"/>
                  </a:solidFill>
                  <a:latin typeface="Times New Roman" pitchFamily="18" charset="0"/>
                </a:rPr>
                <a:t>7</a:t>
              </a:r>
            </a:p>
          </p:txBody>
        </p:sp>
        <p:sp>
          <p:nvSpPr>
            <p:cNvPr id="19487" name="Line 35"/>
            <p:cNvSpPr>
              <a:spLocks noChangeShapeType="1"/>
            </p:cNvSpPr>
            <p:nvPr/>
          </p:nvSpPr>
          <p:spPr bwMode="auto">
            <a:xfrm flipH="1" flipV="1">
              <a:off x="578" y="1533"/>
              <a:ext cx="311" cy="445"/>
            </a:xfrm>
            <a:prstGeom prst="line">
              <a:avLst/>
            </a:prstGeom>
            <a:noFill/>
            <a:ln w="19050">
              <a:solidFill>
                <a:schemeClr va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grpSp>
        <p:nvGrpSpPr>
          <p:cNvPr id="19481" name="Group 36"/>
          <p:cNvGrpSpPr>
            <a:grpSpLocks/>
          </p:cNvGrpSpPr>
          <p:nvPr/>
        </p:nvGrpSpPr>
        <p:grpSpPr bwMode="auto">
          <a:xfrm>
            <a:off x="2676525" y="6035675"/>
            <a:ext cx="1165225" cy="822325"/>
            <a:chOff x="1686" y="3802"/>
            <a:chExt cx="734" cy="518"/>
          </a:xfrm>
        </p:grpSpPr>
        <p:sp>
          <p:nvSpPr>
            <p:cNvPr id="19483" name="Text Box 37"/>
            <p:cNvSpPr txBox="1">
              <a:spLocks noChangeArrowheads="1"/>
            </p:cNvSpPr>
            <p:nvPr/>
          </p:nvSpPr>
          <p:spPr bwMode="auto">
            <a:xfrm>
              <a:off x="1686" y="4032"/>
              <a:ext cx="73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0000CC"/>
                  </a:solidFill>
                  <a:latin typeface="Times New Roman" pitchFamily="18" charset="0"/>
                </a:rPr>
                <a:t>Mid </a:t>
              </a:r>
              <a:r>
                <a:rPr lang="en-GB" altLang="en-US" sz="2400" i="1">
                  <a:solidFill>
                    <a:srgbClr val="0000CC"/>
                  </a:solidFill>
                  <a:latin typeface="Times New Roman" pitchFamily="18" charset="0"/>
                </a:rPr>
                <a:t>Q</a:t>
              </a:r>
              <a:endParaRPr lang="en-GB" altLang="en-US" sz="2400">
                <a:solidFill>
                  <a:srgbClr val="0000CC"/>
                </a:solidFill>
                <a:latin typeface="Times New Roman" pitchFamily="18" charset="0"/>
              </a:endParaRPr>
            </a:p>
          </p:txBody>
        </p:sp>
        <p:sp>
          <p:nvSpPr>
            <p:cNvPr id="19484" name="Text Box 38"/>
            <p:cNvSpPr txBox="1">
              <a:spLocks noChangeArrowheads="1"/>
            </p:cNvSpPr>
            <p:nvPr/>
          </p:nvSpPr>
          <p:spPr bwMode="auto">
            <a:xfrm>
              <a:off x="1839" y="3802"/>
              <a:ext cx="314" cy="294"/>
            </a:xfrm>
            <a:prstGeom prst="rect">
              <a:avLst/>
            </a:prstGeom>
            <a:noFill/>
            <a:ln w="9525">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0000CC"/>
                  </a:solidFill>
                  <a:latin typeface="Times New Roman" pitchFamily="18" charset="0"/>
                </a:rPr>
                <a:t>15</a:t>
              </a:r>
            </a:p>
          </p:txBody>
        </p:sp>
      </p:grpSp>
      <p:sp>
        <p:nvSpPr>
          <p:cNvPr id="955431" name="Rectangle 39"/>
          <p:cNvSpPr>
            <a:spLocks noGrp="1" noChangeArrowheads="1"/>
          </p:cNvSpPr>
          <p:nvPr>
            <p:ph type="title"/>
          </p:nvPr>
        </p:nvSpPr>
        <p:spPr>
          <a:xfrm>
            <a:off x="0" y="0"/>
            <a:ext cx="9144000" cy="579438"/>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800" smtClean="0">
                <a:solidFill>
                  <a:srgbClr val="006666"/>
                </a:solidFill>
              </a:rPr>
              <a:t>Measuring elasticity using the arc method</a:t>
            </a:r>
          </a:p>
        </p:txBody>
      </p:sp>
    </p:spTree>
    <p:custDataLst>
      <p:tags r:id="rId2"/>
    </p:custDataLst>
    <p:extLst>
      <p:ext uri="{BB962C8B-B14F-4D97-AF65-F5344CB8AC3E}">
        <p14:creationId xmlns:p14="http://schemas.microsoft.com/office/powerpoint/2010/main" val="932858924"/>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aphicFrame>
        <p:nvGraphicFramePr>
          <p:cNvPr id="20483" name="Object 3"/>
          <p:cNvGraphicFramePr>
            <a:graphicFrameLocks/>
          </p:cNvGraphicFramePr>
          <p:nvPr/>
        </p:nvGraphicFramePr>
        <p:xfrm>
          <a:off x="590550" y="260350"/>
          <a:ext cx="7708900" cy="6405563"/>
        </p:xfrm>
        <a:graphic>
          <a:graphicData uri="http://schemas.openxmlformats.org/presentationml/2006/ole">
            <mc:AlternateContent xmlns:mc="http://schemas.openxmlformats.org/markup-compatibility/2006">
              <mc:Choice xmlns:v="urn:schemas-microsoft-com:vml" Requires="v">
                <p:oleObj spid="_x0000_s14346" name="Chart" r:id="rId5" imgW="7448357" imgH="5324541" progId="MSGraph.Chart.8">
                  <p:embed followColorScheme="full"/>
                </p:oleObj>
              </mc:Choice>
              <mc:Fallback>
                <p:oleObj name="Chart" r:id="rId5" imgW="7448357" imgH="5324541" progId="MSGraph.Chart.8">
                  <p:embed followColorScheme="full"/>
                  <p:pic>
                    <p:nvPicPr>
                      <p:cNvPr id="0" name=""/>
                      <p:cNvPicPr>
                        <a:picLocks noChangeArrowheads="1"/>
                      </p:cNvPicPr>
                      <p:nvPr/>
                    </p:nvPicPr>
                    <p:blipFill>
                      <a:blip r:embed="rId6"/>
                      <a:srcRect/>
                      <a:stretch>
                        <a:fillRect/>
                      </a:stretch>
                    </p:blipFill>
                    <p:spPr bwMode="auto">
                      <a:xfrm>
                        <a:off x="590550" y="260350"/>
                        <a:ext cx="7708900"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84" name="AutoShape 4" descr="Parchment"/>
          <p:cNvSpPr>
            <a:spLocks noChangeArrowheads="1"/>
          </p:cNvSpPr>
          <p:nvPr/>
        </p:nvSpPr>
        <p:spPr bwMode="auto">
          <a:xfrm>
            <a:off x="4662488" y="595313"/>
            <a:ext cx="3184525" cy="1611312"/>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0485" name="Rectangle 5"/>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0486" name="Rectangle 6"/>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0487" name="Rectangle 7"/>
          <p:cNvSpPr>
            <a:spLocks noChangeArrowheads="1"/>
          </p:cNvSpPr>
          <p:nvPr/>
        </p:nvSpPr>
        <p:spPr bwMode="auto">
          <a:xfrm>
            <a:off x="12700" y="3063875"/>
            <a:ext cx="735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r>
              <a:rPr lang="en-GB" altLang="en-US" sz="2000" b="0">
                <a:solidFill>
                  <a:srgbClr val="000000"/>
                </a:solidFill>
              </a:rPr>
              <a:t>(£)</a:t>
            </a:r>
          </a:p>
        </p:txBody>
      </p:sp>
      <p:sp>
        <p:nvSpPr>
          <p:cNvPr id="20488" name="Rectangle 8"/>
          <p:cNvSpPr>
            <a:spLocks noChangeArrowheads="1"/>
          </p:cNvSpPr>
          <p:nvPr/>
        </p:nvSpPr>
        <p:spPr bwMode="auto">
          <a:xfrm>
            <a:off x="4029075" y="6489700"/>
            <a:ext cx="1173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r>
              <a:rPr lang="en-GB" altLang="en-US" sz="2000" b="0">
                <a:solidFill>
                  <a:srgbClr val="000000"/>
                </a:solidFill>
              </a:rPr>
              <a:t>(000s)</a:t>
            </a:r>
          </a:p>
        </p:txBody>
      </p:sp>
      <p:sp>
        <p:nvSpPr>
          <p:cNvPr id="20489" name="Rectangle 9"/>
          <p:cNvSpPr>
            <a:spLocks noChangeArrowheads="1"/>
          </p:cNvSpPr>
          <p:nvPr/>
        </p:nvSpPr>
        <p:spPr bwMode="auto">
          <a:xfrm>
            <a:off x="5753100" y="617538"/>
            <a:ext cx="1811338"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  </a:t>
            </a:r>
            <a:r>
              <a:rPr lang="en-GB" altLang="en-US" sz="2200" b="0">
                <a:solidFill>
                  <a:srgbClr val="000000"/>
                </a:solidFill>
                <a:latin typeface="Symbol" pitchFamily="18" charset="2"/>
              </a:rPr>
              <a:t>D</a:t>
            </a:r>
            <a:r>
              <a:rPr lang="en-GB" altLang="en-US" sz="2000" b="0" i="1">
                <a:solidFill>
                  <a:srgbClr val="000000"/>
                </a:solidFill>
              </a:rPr>
              <a:t>Q           </a:t>
            </a:r>
            <a:r>
              <a:rPr lang="en-GB" altLang="en-US" sz="2200" b="0">
                <a:solidFill>
                  <a:srgbClr val="000000"/>
                </a:solidFill>
                <a:latin typeface="Symbol" pitchFamily="18" charset="2"/>
              </a:rPr>
              <a:t>D</a:t>
            </a:r>
            <a:r>
              <a:rPr lang="en-GB" altLang="en-US" sz="2000" b="0" i="1">
                <a:solidFill>
                  <a:srgbClr val="000000"/>
                </a:solidFill>
              </a:rPr>
              <a:t>P</a:t>
            </a:r>
          </a:p>
        </p:txBody>
      </p:sp>
      <p:sp>
        <p:nvSpPr>
          <p:cNvPr id="20490" name="Rectangle 10"/>
          <p:cNvSpPr>
            <a:spLocks noChangeArrowheads="1"/>
          </p:cNvSpPr>
          <p:nvPr/>
        </p:nvSpPr>
        <p:spPr bwMode="auto">
          <a:xfrm>
            <a:off x="5735638" y="998538"/>
            <a:ext cx="200501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mid </a:t>
            </a:r>
            <a:r>
              <a:rPr lang="en-GB" altLang="en-US" sz="2000" b="0" i="1">
                <a:solidFill>
                  <a:srgbClr val="000000"/>
                </a:solidFill>
              </a:rPr>
              <a:t>Q       </a:t>
            </a:r>
            <a:r>
              <a:rPr lang="en-GB" altLang="en-US" sz="2000" b="0">
                <a:solidFill>
                  <a:srgbClr val="000000"/>
                </a:solidFill>
              </a:rPr>
              <a:t>mid </a:t>
            </a:r>
            <a:r>
              <a:rPr lang="en-GB" altLang="en-US" sz="2000" b="0" i="1">
                <a:solidFill>
                  <a:srgbClr val="000000"/>
                </a:solidFill>
              </a:rPr>
              <a:t>P</a:t>
            </a:r>
          </a:p>
        </p:txBody>
      </p:sp>
      <p:sp>
        <p:nvSpPr>
          <p:cNvPr id="20491" name="Line 11"/>
          <p:cNvSpPr>
            <a:spLocks noChangeShapeType="1"/>
          </p:cNvSpPr>
          <p:nvPr/>
        </p:nvSpPr>
        <p:spPr bwMode="auto">
          <a:xfrm>
            <a:off x="5726113" y="1016000"/>
            <a:ext cx="765175"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0492" name="Line 12"/>
          <p:cNvSpPr>
            <a:spLocks noChangeShapeType="1"/>
          </p:cNvSpPr>
          <p:nvPr/>
        </p:nvSpPr>
        <p:spPr bwMode="auto">
          <a:xfrm>
            <a:off x="6884988" y="1016000"/>
            <a:ext cx="765175"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0493" name="Rectangle 13"/>
          <p:cNvSpPr>
            <a:spLocks noChangeArrowheads="1"/>
          </p:cNvSpPr>
          <p:nvPr/>
        </p:nvSpPr>
        <p:spPr bwMode="auto">
          <a:xfrm>
            <a:off x="6538913" y="803275"/>
            <a:ext cx="3508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00"/>
                </a:solidFill>
                <a:latin typeface="Symbol" pitchFamily="18" charset="2"/>
              </a:rPr>
              <a:t>¸</a:t>
            </a:r>
          </a:p>
        </p:txBody>
      </p:sp>
      <p:sp>
        <p:nvSpPr>
          <p:cNvPr id="20494" name="Rectangle 14"/>
          <p:cNvSpPr>
            <a:spLocks noChangeArrowheads="1"/>
          </p:cNvSpPr>
          <p:nvPr/>
        </p:nvSpPr>
        <p:spPr bwMode="auto">
          <a:xfrm>
            <a:off x="4705350" y="768350"/>
            <a:ext cx="889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a:t>
            </a:r>
            <a:r>
              <a:rPr lang="en-GB" altLang="en-US" sz="2400" b="0">
                <a:solidFill>
                  <a:srgbClr val="000000"/>
                </a:solidFill>
                <a:latin typeface="Symbol" pitchFamily="18" charset="2"/>
              </a:rPr>
              <a:t>e</a:t>
            </a:r>
            <a:r>
              <a:rPr lang="en-GB" altLang="en-US" sz="2400" b="0" baseline="-25000">
                <a:solidFill>
                  <a:srgbClr val="000000"/>
                </a:solidFill>
              </a:rPr>
              <a:t>d</a:t>
            </a:r>
            <a:r>
              <a:rPr lang="en-GB" altLang="en-US" sz="2000" b="0">
                <a:solidFill>
                  <a:srgbClr val="000000"/>
                </a:solidFill>
              </a:rPr>
              <a:t>  =</a:t>
            </a:r>
          </a:p>
        </p:txBody>
      </p:sp>
      <p:sp>
        <p:nvSpPr>
          <p:cNvPr id="20495" name="Rectangle 15"/>
          <p:cNvSpPr>
            <a:spLocks noChangeArrowheads="1"/>
          </p:cNvSpPr>
          <p:nvPr/>
        </p:nvSpPr>
        <p:spPr bwMode="auto">
          <a:xfrm>
            <a:off x="5856288" y="1444625"/>
            <a:ext cx="17208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u="sng">
                <a:solidFill>
                  <a:srgbClr val="663300"/>
                </a:solidFill>
              </a:rPr>
              <a:t> 10</a:t>
            </a:r>
            <a:r>
              <a:rPr lang="en-GB" altLang="en-US" sz="2000" b="0">
                <a:solidFill>
                  <a:srgbClr val="663300"/>
                </a:solidFill>
              </a:rPr>
              <a:t>  	      </a:t>
            </a:r>
            <a:r>
              <a:rPr lang="en-GB" altLang="en-US" sz="2000" b="0" u="sng">
                <a:solidFill>
                  <a:srgbClr val="663300"/>
                </a:solidFill>
                <a:latin typeface="Symbol" pitchFamily="18" charset="2"/>
              </a:rPr>
              <a:t>-</a:t>
            </a:r>
            <a:r>
              <a:rPr lang="en-GB" altLang="en-US" sz="2000" b="0" u="sng">
                <a:solidFill>
                  <a:srgbClr val="663300"/>
                </a:solidFill>
              </a:rPr>
              <a:t>2 </a:t>
            </a:r>
          </a:p>
          <a:p>
            <a:pPr eaLnBrk="0" fontAlgn="base" hangingPunct="0">
              <a:lnSpc>
                <a:spcPct val="100000"/>
              </a:lnSpc>
              <a:spcBef>
                <a:spcPct val="0"/>
              </a:spcBef>
              <a:spcAft>
                <a:spcPct val="0"/>
              </a:spcAft>
              <a:buClrTx/>
              <a:buFontTx/>
              <a:buNone/>
            </a:pPr>
            <a:r>
              <a:rPr lang="en-GB" altLang="en-US" sz="2000" b="0">
                <a:solidFill>
                  <a:srgbClr val="663300"/>
                </a:solidFill>
              </a:rPr>
              <a:t> 15	       </a:t>
            </a:r>
            <a:r>
              <a:rPr lang="en-GB" altLang="en-US" sz="900" b="0">
                <a:solidFill>
                  <a:srgbClr val="663300"/>
                </a:solidFill>
              </a:rPr>
              <a:t> </a:t>
            </a:r>
            <a:r>
              <a:rPr lang="en-GB" altLang="en-US" sz="2000" b="0">
                <a:solidFill>
                  <a:srgbClr val="663300"/>
                </a:solidFill>
              </a:rPr>
              <a:t>7</a:t>
            </a:r>
          </a:p>
        </p:txBody>
      </p:sp>
      <p:sp>
        <p:nvSpPr>
          <p:cNvPr id="20496" name="Rectangle 16"/>
          <p:cNvSpPr>
            <a:spLocks noChangeArrowheads="1"/>
          </p:cNvSpPr>
          <p:nvPr/>
        </p:nvSpPr>
        <p:spPr bwMode="auto">
          <a:xfrm>
            <a:off x="6556375" y="1550988"/>
            <a:ext cx="3508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663300"/>
                </a:solidFill>
                <a:latin typeface="Symbol" pitchFamily="18" charset="2"/>
              </a:rPr>
              <a:t>¸</a:t>
            </a:r>
          </a:p>
        </p:txBody>
      </p:sp>
      <p:sp>
        <p:nvSpPr>
          <p:cNvPr id="20497" name="Rectangle 17"/>
          <p:cNvSpPr>
            <a:spLocks noChangeArrowheads="1"/>
          </p:cNvSpPr>
          <p:nvPr/>
        </p:nvSpPr>
        <p:spPr bwMode="auto">
          <a:xfrm>
            <a:off x="5262563" y="1574800"/>
            <a:ext cx="3317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663300"/>
                </a:solidFill>
              </a:rPr>
              <a:t>=</a:t>
            </a:r>
          </a:p>
        </p:txBody>
      </p:sp>
      <p:sp>
        <p:nvSpPr>
          <p:cNvPr id="20498" name="Rectangle 18"/>
          <p:cNvSpPr>
            <a:spLocks noChangeArrowheads="1"/>
          </p:cNvSpPr>
          <p:nvPr/>
        </p:nvSpPr>
        <p:spPr bwMode="auto">
          <a:xfrm>
            <a:off x="6745288" y="4564063"/>
            <a:ext cx="13366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6600"/>
                </a:solidFill>
              </a:rPr>
              <a:t>Demand</a:t>
            </a:r>
          </a:p>
        </p:txBody>
      </p:sp>
      <p:sp>
        <p:nvSpPr>
          <p:cNvPr id="20499" name="Line 19"/>
          <p:cNvSpPr>
            <a:spLocks noChangeShapeType="1"/>
          </p:cNvSpPr>
          <p:nvPr/>
        </p:nvSpPr>
        <p:spPr bwMode="auto">
          <a:xfrm flipH="1">
            <a:off x="1066800" y="2743200"/>
            <a:ext cx="2819400" cy="0"/>
          </a:xfrm>
          <a:prstGeom prst="line">
            <a:avLst/>
          </a:prstGeom>
          <a:noFill/>
          <a:ln w="12700">
            <a:solidFill>
              <a:schemeClr val="tx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0500" name="Line 20"/>
          <p:cNvSpPr>
            <a:spLocks noChangeShapeType="1"/>
          </p:cNvSpPr>
          <p:nvPr/>
        </p:nvSpPr>
        <p:spPr bwMode="auto">
          <a:xfrm>
            <a:off x="3903663" y="2819400"/>
            <a:ext cx="0" cy="3200400"/>
          </a:xfrm>
          <a:prstGeom prst="line">
            <a:avLst/>
          </a:prstGeom>
          <a:noFill/>
          <a:ln w="12700">
            <a:solidFill>
              <a:schemeClr val="tx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0501" name="Line 21"/>
          <p:cNvSpPr>
            <a:spLocks noChangeShapeType="1"/>
          </p:cNvSpPr>
          <p:nvPr/>
        </p:nvSpPr>
        <p:spPr bwMode="auto">
          <a:xfrm flipH="1">
            <a:off x="1066800" y="1693863"/>
            <a:ext cx="1377950" cy="0"/>
          </a:xfrm>
          <a:prstGeom prst="line">
            <a:avLst/>
          </a:prstGeom>
          <a:noFill/>
          <a:ln w="12700">
            <a:solidFill>
              <a:schemeClr val="accent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0502" name="Line 22"/>
          <p:cNvSpPr>
            <a:spLocks noChangeShapeType="1"/>
          </p:cNvSpPr>
          <p:nvPr/>
        </p:nvSpPr>
        <p:spPr bwMode="auto">
          <a:xfrm flipV="1">
            <a:off x="2487613" y="1693863"/>
            <a:ext cx="0" cy="4302125"/>
          </a:xfrm>
          <a:prstGeom prst="line">
            <a:avLst/>
          </a:prstGeom>
          <a:noFill/>
          <a:ln w="12700">
            <a:solidFill>
              <a:schemeClr val="accent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nvGrpSpPr>
          <p:cNvPr id="20503" name="Group 23"/>
          <p:cNvGrpSpPr>
            <a:grpSpLocks/>
          </p:cNvGrpSpPr>
          <p:nvPr/>
        </p:nvGrpSpPr>
        <p:grpSpPr bwMode="auto">
          <a:xfrm>
            <a:off x="2420938" y="1203325"/>
            <a:ext cx="482600" cy="561975"/>
            <a:chOff x="1514" y="758"/>
            <a:chExt cx="304" cy="354"/>
          </a:xfrm>
        </p:grpSpPr>
        <p:sp>
          <p:nvSpPr>
            <p:cNvPr id="20521" name="Rectangle 24"/>
            <p:cNvSpPr>
              <a:spLocks noChangeArrowheads="1"/>
            </p:cNvSpPr>
            <p:nvPr/>
          </p:nvSpPr>
          <p:spPr bwMode="auto">
            <a:xfrm>
              <a:off x="1542" y="758"/>
              <a:ext cx="27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CC0000"/>
                  </a:solidFill>
                </a:rPr>
                <a:t>m</a:t>
              </a:r>
            </a:p>
          </p:txBody>
        </p:sp>
        <p:sp>
          <p:nvSpPr>
            <p:cNvPr id="20522" name="Oval 25"/>
            <p:cNvSpPr>
              <a:spLocks noChangeArrowheads="1"/>
            </p:cNvSpPr>
            <p:nvPr/>
          </p:nvSpPr>
          <p:spPr bwMode="auto">
            <a:xfrm>
              <a:off x="1514" y="1024"/>
              <a:ext cx="88" cy="88"/>
            </a:xfrm>
            <a:prstGeom prst="ellipse">
              <a:avLst/>
            </a:prstGeom>
            <a:solidFill>
              <a:srgbClr val="FF99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grpSp>
        <p:nvGrpSpPr>
          <p:cNvPr id="20504" name="Group 26"/>
          <p:cNvGrpSpPr>
            <a:grpSpLocks/>
          </p:cNvGrpSpPr>
          <p:nvPr/>
        </p:nvGrpSpPr>
        <p:grpSpPr bwMode="auto">
          <a:xfrm>
            <a:off x="3827463" y="2249488"/>
            <a:ext cx="436562" cy="582612"/>
            <a:chOff x="2411" y="1417"/>
            <a:chExt cx="275" cy="367"/>
          </a:xfrm>
        </p:grpSpPr>
        <p:sp>
          <p:nvSpPr>
            <p:cNvPr id="20519" name="Rectangle 27"/>
            <p:cNvSpPr>
              <a:spLocks noChangeArrowheads="1"/>
            </p:cNvSpPr>
            <p:nvPr/>
          </p:nvSpPr>
          <p:spPr bwMode="auto">
            <a:xfrm>
              <a:off x="2463" y="1417"/>
              <a:ext cx="22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CC"/>
                  </a:solidFill>
                </a:rPr>
                <a:t>n</a:t>
              </a:r>
            </a:p>
          </p:txBody>
        </p:sp>
        <p:sp>
          <p:nvSpPr>
            <p:cNvPr id="20520" name="Oval 28"/>
            <p:cNvSpPr>
              <a:spLocks noChangeArrowheads="1"/>
            </p:cNvSpPr>
            <p:nvPr/>
          </p:nvSpPr>
          <p:spPr bwMode="auto">
            <a:xfrm>
              <a:off x="2411" y="1696"/>
              <a:ext cx="88" cy="88"/>
            </a:xfrm>
            <a:prstGeom prst="ellipse">
              <a:avLst/>
            </a:prstGeom>
            <a:solidFill>
              <a:srgbClr val="6699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grpSp>
        <p:nvGrpSpPr>
          <p:cNvPr id="20505" name="Group 29"/>
          <p:cNvGrpSpPr>
            <a:grpSpLocks/>
          </p:cNvGrpSpPr>
          <p:nvPr/>
        </p:nvGrpSpPr>
        <p:grpSpPr bwMode="auto">
          <a:xfrm>
            <a:off x="2487613" y="2751138"/>
            <a:ext cx="1393825" cy="534987"/>
            <a:chOff x="1567" y="1733"/>
            <a:chExt cx="878" cy="337"/>
          </a:xfrm>
        </p:grpSpPr>
        <p:sp>
          <p:nvSpPr>
            <p:cNvPr id="20517" name="Line 30"/>
            <p:cNvSpPr>
              <a:spLocks noChangeShapeType="1"/>
            </p:cNvSpPr>
            <p:nvPr/>
          </p:nvSpPr>
          <p:spPr bwMode="auto">
            <a:xfrm flipH="1">
              <a:off x="1567" y="1733"/>
              <a:ext cx="878" cy="0"/>
            </a:xfrm>
            <a:prstGeom prst="line">
              <a:avLst/>
            </a:prstGeom>
            <a:noFill/>
            <a:ln w="28575">
              <a:solidFill>
                <a:schemeClr val="tx2"/>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0518" name="Text Box 31"/>
            <p:cNvSpPr txBox="1">
              <a:spLocks noChangeArrowheads="1"/>
            </p:cNvSpPr>
            <p:nvPr/>
          </p:nvSpPr>
          <p:spPr bwMode="auto">
            <a:xfrm>
              <a:off x="1609" y="1782"/>
              <a:ext cx="7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0000CC"/>
                  </a:solidFill>
                  <a:latin typeface="Times New Roman" pitchFamily="18" charset="0"/>
                  <a:sym typeface="Symbol" pitchFamily="18" charset="2"/>
                </a:rPr>
                <a:t></a:t>
              </a:r>
              <a:r>
                <a:rPr lang="en-GB" altLang="en-US" sz="2400" i="1">
                  <a:solidFill>
                    <a:srgbClr val="0000CC"/>
                  </a:solidFill>
                  <a:latin typeface="Times New Roman" pitchFamily="18" charset="0"/>
                  <a:sym typeface="Symbol" pitchFamily="18" charset="2"/>
                </a:rPr>
                <a:t>Q = </a:t>
              </a:r>
              <a:r>
                <a:rPr lang="en-GB" altLang="en-US" sz="2400">
                  <a:solidFill>
                    <a:srgbClr val="0000CC"/>
                  </a:solidFill>
                  <a:latin typeface="Times New Roman" pitchFamily="18" charset="0"/>
                  <a:sym typeface="Symbol" pitchFamily="18" charset="2"/>
                </a:rPr>
                <a:t>10</a:t>
              </a:r>
              <a:endParaRPr lang="en-GB" altLang="en-US" sz="2400">
                <a:solidFill>
                  <a:srgbClr val="0000CC"/>
                </a:solidFill>
                <a:latin typeface="Times New Roman" pitchFamily="18" charset="0"/>
              </a:endParaRPr>
            </a:p>
          </p:txBody>
        </p:sp>
      </p:grpSp>
      <p:grpSp>
        <p:nvGrpSpPr>
          <p:cNvPr id="20506" name="Group 32"/>
          <p:cNvGrpSpPr>
            <a:grpSpLocks/>
          </p:cNvGrpSpPr>
          <p:nvPr/>
        </p:nvGrpSpPr>
        <p:grpSpPr bwMode="auto">
          <a:xfrm>
            <a:off x="1171575" y="1746250"/>
            <a:ext cx="1316038" cy="1004888"/>
            <a:chOff x="738" y="1100"/>
            <a:chExt cx="829" cy="633"/>
          </a:xfrm>
        </p:grpSpPr>
        <p:sp>
          <p:nvSpPr>
            <p:cNvPr id="20515" name="Line 33"/>
            <p:cNvSpPr>
              <a:spLocks noChangeShapeType="1"/>
            </p:cNvSpPr>
            <p:nvPr/>
          </p:nvSpPr>
          <p:spPr bwMode="auto">
            <a:xfrm>
              <a:off x="1567" y="1100"/>
              <a:ext cx="0" cy="633"/>
            </a:xfrm>
            <a:prstGeom prst="line">
              <a:avLst/>
            </a:prstGeom>
            <a:noFill/>
            <a:ln w="28575">
              <a:solidFill>
                <a:schemeClr val="accent2"/>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0516" name="Text Box 34"/>
            <p:cNvSpPr txBox="1">
              <a:spLocks noChangeArrowheads="1"/>
            </p:cNvSpPr>
            <p:nvPr/>
          </p:nvSpPr>
          <p:spPr bwMode="auto">
            <a:xfrm>
              <a:off x="738" y="1245"/>
              <a:ext cx="74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CC0000"/>
                  </a:solidFill>
                  <a:latin typeface="Times New Roman" pitchFamily="18" charset="0"/>
                  <a:sym typeface="Symbol" pitchFamily="18" charset="2"/>
                </a:rPr>
                <a:t></a:t>
              </a:r>
              <a:r>
                <a:rPr lang="en-GB" altLang="en-US" sz="2400" i="1">
                  <a:solidFill>
                    <a:srgbClr val="CC0000"/>
                  </a:solidFill>
                  <a:latin typeface="Times New Roman" pitchFamily="18" charset="0"/>
                  <a:sym typeface="Symbol" pitchFamily="18" charset="2"/>
                </a:rPr>
                <a:t>P = </a:t>
              </a:r>
              <a:r>
                <a:rPr lang="en-GB" altLang="en-US" sz="2400">
                  <a:solidFill>
                    <a:srgbClr val="CC0000"/>
                  </a:solidFill>
                  <a:latin typeface="Times New Roman" pitchFamily="18" charset="0"/>
                  <a:sym typeface="Symbol" pitchFamily="18" charset="2"/>
                </a:rPr>
                <a:t>–2</a:t>
              </a:r>
              <a:endParaRPr lang="en-GB" altLang="en-US" sz="2400">
                <a:solidFill>
                  <a:srgbClr val="CC0000"/>
                </a:solidFill>
                <a:latin typeface="Times New Roman" pitchFamily="18" charset="0"/>
              </a:endParaRPr>
            </a:p>
          </p:txBody>
        </p:sp>
      </p:grpSp>
      <p:grpSp>
        <p:nvGrpSpPr>
          <p:cNvPr id="20507" name="Group 35"/>
          <p:cNvGrpSpPr>
            <a:grpSpLocks/>
          </p:cNvGrpSpPr>
          <p:nvPr/>
        </p:nvGrpSpPr>
        <p:grpSpPr bwMode="auto">
          <a:xfrm>
            <a:off x="703263" y="2005013"/>
            <a:ext cx="1662112" cy="1517650"/>
            <a:chOff x="443" y="1263"/>
            <a:chExt cx="1047" cy="956"/>
          </a:xfrm>
        </p:grpSpPr>
        <p:sp>
          <p:nvSpPr>
            <p:cNvPr id="20512" name="Text Box 36"/>
            <p:cNvSpPr txBox="1">
              <a:spLocks noChangeArrowheads="1"/>
            </p:cNvSpPr>
            <p:nvPr/>
          </p:nvSpPr>
          <p:spPr bwMode="auto">
            <a:xfrm>
              <a:off x="756" y="1931"/>
              <a:ext cx="73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CC0000"/>
                  </a:solidFill>
                  <a:latin typeface="Times New Roman" pitchFamily="18" charset="0"/>
                </a:rPr>
                <a:t>Mid </a:t>
              </a:r>
              <a:r>
                <a:rPr lang="en-GB" altLang="en-US" sz="2400" i="1">
                  <a:solidFill>
                    <a:srgbClr val="CC0000"/>
                  </a:solidFill>
                  <a:latin typeface="Times New Roman" pitchFamily="18" charset="0"/>
                </a:rPr>
                <a:t>P</a:t>
              </a:r>
              <a:endParaRPr lang="en-GB" altLang="en-US" sz="2400">
                <a:solidFill>
                  <a:srgbClr val="CC0000"/>
                </a:solidFill>
                <a:latin typeface="Times New Roman" pitchFamily="18" charset="0"/>
              </a:endParaRPr>
            </a:p>
          </p:txBody>
        </p:sp>
        <p:sp>
          <p:nvSpPr>
            <p:cNvPr id="20513" name="Text Box 37"/>
            <p:cNvSpPr txBox="1">
              <a:spLocks noChangeArrowheads="1"/>
            </p:cNvSpPr>
            <p:nvPr/>
          </p:nvSpPr>
          <p:spPr bwMode="auto">
            <a:xfrm>
              <a:off x="443" y="1263"/>
              <a:ext cx="218" cy="294"/>
            </a:xfrm>
            <a:prstGeom prst="rect">
              <a:avLst/>
            </a:prstGeom>
            <a:noFill/>
            <a:ln w="9525">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CC0000"/>
                  </a:solidFill>
                  <a:latin typeface="Times New Roman" pitchFamily="18" charset="0"/>
                </a:rPr>
                <a:t>7</a:t>
              </a:r>
            </a:p>
          </p:txBody>
        </p:sp>
        <p:sp>
          <p:nvSpPr>
            <p:cNvPr id="20514" name="Line 38"/>
            <p:cNvSpPr>
              <a:spLocks noChangeShapeType="1"/>
            </p:cNvSpPr>
            <p:nvPr/>
          </p:nvSpPr>
          <p:spPr bwMode="auto">
            <a:xfrm flipH="1" flipV="1">
              <a:off x="578" y="1533"/>
              <a:ext cx="311" cy="445"/>
            </a:xfrm>
            <a:prstGeom prst="line">
              <a:avLst/>
            </a:prstGeom>
            <a:noFill/>
            <a:ln w="19050">
              <a:solidFill>
                <a:schemeClr va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grpSp>
        <p:nvGrpSpPr>
          <p:cNvPr id="20508" name="Group 39"/>
          <p:cNvGrpSpPr>
            <a:grpSpLocks/>
          </p:cNvGrpSpPr>
          <p:nvPr/>
        </p:nvGrpSpPr>
        <p:grpSpPr bwMode="auto">
          <a:xfrm>
            <a:off x="2676525" y="6035675"/>
            <a:ext cx="1165225" cy="822325"/>
            <a:chOff x="1686" y="3802"/>
            <a:chExt cx="734" cy="518"/>
          </a:xfrm>
        </p:grpSpPr>
        <p:sp>
          <p:nvSpPr>
            <p:cNvPr id="20510" name="Text Box 40"/>
            <p:cNvSpPr txBox="1">
              <a:spLocks noChangeArrowheads="1"/>
            </p:cNvSpPr>
            <p:nvPr/>
          </p:nvSpPr>
          <p:spPr bwMode="auto">
            <a:xfrm>
              <a:off x="1686" y="4032"/>
              <a:ext cx="73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0000CC"/>
                  </a:solidFill>
                  <a:latin typeface="Times New Roman" pitchFamily="18" charset="0"/>
                </a:rPr>
                <a:t>Mid </a:t>
              </a:r>
              <a:r>
                <a:rPr lang="en-GB" altLang="en-US" sz="2400" i="1">
                  <a:solidFill>
                    <a:srgbClr val="0000CC"/>
                  </a:solidFill>
                  <a:latin typeface="Times New Roman" pitchFamily="18" charset="0"/>
                </a:rPr>
                <a:t>Q</a:t>
              </a:r>
              <a:endParaRPr lang="en-GB" altLang="en-US" sz="2400">
                <a:solidFill>
                  <a:srgbClr val="0000CC"/>
                </a:solidFill>
                <a:latin typeface="Times New Roman" pitchFamily="18" charset="0"/>
              </a:endParaRPr>
            </a:p>
          </p:txBody>
        </p:sp>
        <p:sp>
          <p:nvSpPr>
            <p:cNvPr id="20511" name="Text Box 41"/>
            <p:cNvSpPr txBox="1">
              <a:spLocks noChangeArrowheads="1"/>
            </p:cNvSpPr>
            <p:nvPr/>
          </p:nvSpPr>
          <p:spPr bwMode="auto">
            <a:xfrm>
              <a:off x="1839" y="3802"/>
              <a:ext cx="314" cy="294"/>
            </a:xfrm>
            <a:prstGeom prst="rect">
              <a:avLst/>
            </a:prstGeom>
            <a:noFill/>
            <a:ln w="9525">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0000CC"/>
                  </a:solidFill>
                  <a:latin typeface="Times New Roman" pitchFamily="18" charset="0"/>
                </a:rPr>
                <a:t>15</a:t>
              </a:r>
            </a:p>
          </p:txBody>
        </p:sp>
      </p:grpSp>
      <p:sp>
        <p:nvSpPr>
          <p:cNvPr id="957482" name="Rectangle 42"/>
          <p:cNvSpPr>
            <a:spLocks noGrp="1" noChangeArrowheads="1"/>
          </p:cNvSpPr>
          <p:nvPr>
            <p:ph type="title"/>
          </p:nvPr>
        </p:nvSpPr>
        <p:spPr>
          <a:xfrm>
            <a:off x="0" y="0"/>
            <a:ext cx="9144000" cy="579438"/>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800" smtClean="0">
                <a:solidFill>
                  <a:srgbClr val="006666"/>
                </a:solidFill>
              </a:rPr>
              <a:t>Measuring elasticity using the arc method</a:t>
            </a:r>
          </a:p>
        </p:txBody>
      </p:sp>
    </p:spTree>
    <p:custDataLst>
      <p:tags r:id="rId2"/>
    </p:custDataLst>
    <p:extLst>
      <p:ext uri="{BB962C8B-B14F-4D97-AF65-F5344CB8AC3E}">
        <p14:creationId xmlns:p14="http://schemas.microsoft.com/office/powerpoint/2010/main" val="1880341188"/>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aphicFrame>
        <p:nvGraphicFramePr>
          <p:cNvPr id="21507" name="Object 3"/>
          <p:cNvGraphicFramePr>
            <a:graphicFrameLocks/>
          </p:cNvGraphicFramePr>
          <p:nvPr/>
        </p:nvGraphicFramePr>
        <p:xfrm>
          <a:off x="590550" y="260350"/>
          <a:ext cx="7708900" cy="6405563"/>
        </p:xfrm>
        <a:graphic>
          <a:graphicData uri="http://schemas.openxmlformats.org/presentationml/2006/ole">
            <mc:AlternateContent xmlns:mc="http://schemas.openxmlformats.org/markup-compatibility/2006">
              <mc:Choice xmlns:v="urn:schemas-microsoft-com:vml" Requires="v">
                <p:oleObj spid="_x0000_s15370" name="Chart" r:id="rId5" imgW="7448357" imgH="5324541" progId="MSGraph.Chart.8">
                  <p:embed followColorScheme="full"/>
                </p:oleObj>
              </mc:Choice>
              <mc:Fallback>
                <p:oleObj name="Chart" r:id="rId5" imgW="7448357" imgH="5324541" progId="MSGraph.Chart.8">
                  <p:embed followColorScheme="full"/>
                  <p:pic>
                    <p:nvPicPr>
                      <p:cNvPr id="0" name=""/>
                      <p:cNvPicPr>
                        <a:picLocks noChangeArrowheads="1"/>
                      </p:cNvPicPr>
                      <p:nvPr/>
                    </p:nvPicPr>
                    <p:blipFill>
                      <a:blip r:embed="rId6"/>
                      <a:srcRect/>
                      <a:stretch>
                        <a:fillRect/>
                      </a:stretch>
                    </p:blipFill>
                    <p:spPr bwMode="auto">
                      <a:xfrm>
                        <a:off x="590550" y="260350"/>
                        <a:ext cx="7708900"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1508" name="AutoShape 4" descr="Parchment"/>
          <p:cNvSpPr>
            <a:spLocks noChangeArrowheads="1"/>
          </p:cNvSpPr>
          <p:nvPr/>
        </p:nvSpPr>
        <p:spPr bwMode="auto">
          <a:xfrm>
            <a:off x="4662488" y="595313"/>
            <a:ext cx="3184525" cy="2741612"/>
          </a:xfrm>
          <a:prstGeom prst="roundRect">
            <a:avLst>
              <a:gd name="adj" fmla="val 12495"/>
            </a:avLst>
          </a:prstGeom>
          <a:blipFill dpi="0" rotWithShape="0">
            <a:blip r:embed="rId7"/>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1509" name="Rectangle 5"/>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1510" name="Rectangle 6"/>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1511" name="Rectangle 7"/>
          <p:cNvSpPr>
            <a:spLocks noChangeArrowheads="1"/>
          </p:cNvSpPr>
          <p:nvPr/>
        </p:nvSpPr>
        <p:spPr bwMode="auto">
          <a:xfrm>
            <a:off x="12700" y="3063875"/>
            <a:ext cx="735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r>
              <a:rPr lang="en-GB" altLang="en-US" sz="2000" b="0">
                <a:solidFill>
                  <a:srgbClr val="000000"/>
                </a:solidFill>
              </a:rPr>
              <a:t>(£)</a:t>
            </a:r>
          </a:p>
        </p:txBody>
      </p:sp>
      <p:sp>
        <p:nvSpPr>
          <p:cNvPr id="21512" name="Rectangle 8"/>
          <p:cNvSpPr>
            <a:spLocks noChangeArrowheads="1"/>
          </p:cNvSpPr>
          <p:nvPr/>
        </p:nvSpPr>
        <p:spPr bwMode="auto">
          <a:xfrm>
            <a:off x="4029075" y="6489700"/>
            <a:ext cx="1173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r>
              <a:rPr lang="en-GB" altLang="en-US" sz="2000" b="0">
                <a:solidFill>
                  <a:srgbClr val="000000"/>
                </a:solidFill>
              </a:rPr>
              <a:t>(000s)</a:t>
            </a:r>
          </a:p>
        </p:txBody>
      </p:sp>
      <p:sp>
        <p:nvSpPr>
          <p:cNvPr id="21513" name="Rectangle 9"/>
          <p:cNvSpPr>
            <a:spLocks noChangeArrowheads="1"/>
          </p:cNvSpPr>
          <p:nvPr/>
        </p:nvSpPr>
        <p:spPr bwMode="auto">
          <a:xfrm>
            <a:off x="5753100" y="617538"/>
            <a:ext cx="1811338"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  </a:t>
            </a:r>
            <a:r>
              <a:rPr lang="en-GB" altLang="en-US" sz="2200" b="0">
                <a:solidFill>
                  <a:srgbClr val="000000"/>
                </a:solidFill>
                <a:latin typeface="Symbol" pitchFamily="18" charset="2"/>
              </a:rPr>
              <a:t>D</a:t>
            </a:r>
            <a:r>
              <a:rPr lang="en-GB" altLang="en-US" sz="2000" b="0" i="1">
                <a:solidFill>
                  <a:srgbClr val="000000"/>
                </a:solidFill>
              </a:rPr>
              <a:t>Q           </a:t>
            </a:r>
            <a:r>
              <a:rPr lang="en-GB" altLang="en-US" sz="2200" b="0">
                <a:solidFill>
                  <a:srgbClr val="000000"/>
                </a:solidFill>
                <a:latin typeface="Symbol" pitchFamily="18" charset="2"/>
              </a:rPr>
              <a:t>D</a:t>
            </a:r>
            <a:r>
              <a:rPr lang="en-GB" altLang="en-US" sz="2000" b="0" i="1">
                <a:solidFill>
                  <a:srgbClr val="000000"/>
                </a:solidFill>
              </a:rPr>
              <a:t>P</a:t>
            </a:r>
          </a:p>
        </p:txBody>
      </p:sp>
      <p:sp>
        <p:nvSpPr>
          <p:cNvPr id="21514" name="Rectangle 10"/>
          <p:cNvSpPr>
            <a:spLocks noChangeArrowheads="1"/>
          </p:cNvSpPr>
          <p:nvPr/>
        </p:nvSpPr>
        <p:spPr bwMode="auto">
          <a:xfrm>
            <a:off x="5735638" y="998538"/>
            <a:ext cx="200501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mid </a:t>
            </a:r>
            <a:r>
              <a:rPr lang="en-GB" altLang="en-US" sz="2000" b="0" i="1">
                <a:solidFill>
                  <a:srgbClr val="000000"/>
                </a:solidFill>
              </a:rPr>
              <a:t>Q       </a:t>
            </a:r>
            <a:r>
              <a:rPr lang="en-GB" altLang="en-US" sz="2000" b="0">
                <a:solidFill>
                  <a:srgbClr val="000000"/>
                </a:solidFill>
              </a:rPr>
              <a:t>mid </a:t>
            </a:r>
            <a:r>
              <a:rPr lang="en-GB" altLang="en-US" sz="2000" b="0" i="1">
                <a:solidFill>
                  <a:srgbClr val="000000"/>
                </a:solidFill>
              </a:rPr>
              <a:t>P</a:t>
            </a:r>
          </a:p>
        </p:txBody>
      </p:sp>
      <p:sp>
        <p:nvSpPr>
          <p:cNvPr id="21515" name="Line 11"/>
          <p:cNvSpPr>
            <a:spLocks noChangeShapeType="1"/>
          </p:cNvSpPr>
          <p:nvPr/>
        </p:nvSpPr>
        <p:spPr bwMode="auto">
          <a:xfrm>
            <a:off x="5726113" y="1016000"/>
            <a:ext cx="765175"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1516" name="Line 12"/>
          <p:cNvSpPr>
            <a:spLocks noChangeShapeType="1"/>
          </p:cNvSpPr>
          <p:nvPr/>
        </p:nvSpPr>
        <p:spPr bwMode="auto">
          <a:xfrm>
            <a:off x="6884988" y="1016000"/>
            <a:ext cx="765175"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1517" name="Rectangle 13"/>
          <p:cNvSpPr>
            <a:spLocks noChangeArrowheads="1"/>
          </p:cNvSpPr>
          <p:nvPr/>
        </p:nvSpPr>
        <p:spPr bwMode="auto">
          <a:xfrm>
            <a:off x="6538913" y="803275"/>
            <a:ext cx="3508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00"/>
                </a:solidFill>
                <a:latin typeface="Symbol" pitchFamily="18" charset="2"/>
              </a:rPr>
              <a:t>¸</a:t>
            </a:r>
          </a:p>
        </p:txBody>
      </p:sp>
      <p:sp>
        <p:nvSpPr>
          <p:cNvPr id="21518" name="Rectangle 14"/>
          <p:cNvSpPr>
            <a:spLocks noChangeArrowheads="1"/>
          </p:cNvSpPr>
          <p:nvPr/>
        </p:nvSpPr>
        <p:spPr bwMode="auto">
          <a:xfrm>
            <a:off x="4705350" y="768350"/>
            <a:ext cx="889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a:t>
            </a:r>
            <a:r>
              <a:rPr lang="en-GB" altLang="en-US" sz="2400" b="0">
                <a:solidFill>
                  <a:srgbClr val="000000"/>
                </a:solidFill>
                <a:latin typeface="Symbol" pitchFamily="18" charset="2"/>
              </a:rPr>
              <a:t>e</a:t>
            </a:r>
            <a:r>
              <a:rPr lang="en-GB" altLang="en-US" sz="2400" b="0" baseline="-25000">
                <a:solidFill>
                  <a:srgbClr val="000000"/>
                </a:solidFill>
              </a:rPr>
              <a:t>d</a:t>
            </a:r>
            <a:r>
              <a:rPr lang="en-GB" altLang="en-US" sz="2000" b="0">
                <a:solidFill>
                  <a:srgbClr val="000000"/>
                </a:solidFill>
              </a:rPr>
              <a:t>  =</a:t>
            </a:r>
          </a:p>
        </p:txBody>
      </p:sp>
      <p:sp>
        <p:nvSpPr>
          <p:cNvPr id="21519" name="Rectangle 15"/>
          <p:cNvSpPr>
            <a:spLocks noChangeArrowheads="1"/>
          </p:cNvSpPr>
          <p:nvPr/>
        </p:nvSpPr>
        <p:spPr bwMode="auto">
          <a:xfrm>
            <a:off x="5856288" y="1444625"/>
            <a:ext cx="17208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u="sng">
                <a:solidFill>
                  <a:srgbClr val="663300"/>
                </a:solidFill>
              </a:rPr>
              <a:t> 10</a:t>
            </a:r>
            <a:r>
              <a:rPr lang="en-GB" altLang="en-US" sz="2000" b="0">
                <a:solidFill>
                  <a:srgbClr val="663300"/>
                </a:solidFill>
              </a:rPr>
              <a:t>  	      </a:t>
            </a:r>
            <a:r>
              <a:rPr lang="en-GB" altLang="en-US" sz="2000" b="0" u="sng">
                <a:solidFill>
                  <a:srgbClr val="663300"/>
                </a:solidFill>
                <a:latin typeface="Symbol" pitchFamily="18" charset="2"/>
              </a:rPr>
              <a:t>-</a:t>
            </a:r>
            <a:r>
              <a:rPr lang="en-GB" altLang="en-US" sz="2000" b="0" u="sng">
                <a:solidFill>
                  <a:srgbClr val="663300"/>
                </a:solidFill>
              </a:rPr>
              <a:t>2 </a:t>
            </a:r>
          </a:p>
          <a:p>
            <a:pPr eaLnBrk="0" fontAlgn="base" hangingPunct="0">
              <a:lnSpc>
                <a:spcPct val="100000"/>
              </a:lnSpc>
              <a:spcBef>
                <a:spcPct val="0"/>
              </a:spcBef>
              <a:spcAft>
                <a:spcPct val="0"/>
              </a:spcAft>
              <a:buClrTx/>
              <a:buFontTx/>
              <a:buNone/>
            </a:pPr>
            <a:r>
              <a:rPr lang="en-GB" altLang="en-US" sz="2000" b="0">
                <a:solidFill>
                  <a:srgbClr val="663300"/>
                </a:solidFill>
              </a:rPr>
              <a:t> 15	       </a:t>
            </a:r>
            <a:r>
              <a:rPr lang="en-GB" altLang="en-US" sz="900" b="0">
                <a:solidFill>
                  <a:srgbClr val="663300"/>
                </a:solidFill>
              </a:rPr>
              <a:t> </a:t>
            </a:r>
            <a:r>
              <a:rPr lang="en-GB" altLang="en-US" sz="2000" b="0">
                <a:solidFill>
                  <a:srgbClr val="663300"/>
                </a:solidFill>
              </a:rPr>
              <a:t>7</a:t>
            </a:r>
          </a:p>
        </p:txBody>
      </p:sp>
      <p:sp>
        <p:nvSpPr>
          <p:cNvPr id="21520" name="Rectangle 16"/>
          <p:cNvSpPr>
            <a:spLocks noChangeArrowheads="1"/>
          </p:cNvSpPr>
          <p:nvPr/>
        </p:nvSpPr>
        <p:spPr bwMode="auto">
          <a:xfrm>
            <a:off x="6556375" y="1550988"/>
            <a:ext cx="3508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663300"/>
                </a:solidFill>
                <a:latin typeface="Symbol" pitchFamily="18" charset="2"/>
              </a:rPr>
              <a:t>¸</a:t>
            </a:r>
          </a:p>
        </p:txBody>
      </p:sp>
      <p:sp>
        <p:nvSpPr>
          <p:cNvPr id="21521" name="Rectangle 17"/>
          <p:cNvSpPr>
            <a:spLocks noChangeArrowheads="1"/>
          </p:cNvSpPr>
          <p:nvPr/>
        </p:nvSpPr>
        <p:spPr bwMode="auto">
          <a:xfrm>
            <a:off x="5262563" y="1574800"/>
            <a:ext cx="3317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663300"/>
                </a:solidFill>
              </a:rPr>
              <a:t>=</a:t>
            </a:r>
          </a:p>
        </p:txBody>
      </p:sp>
      <p:sp>
        <p:nvSpPr>
          <p:cNvPr id="21522" name="Rectangle 18"/>
          <p:cNvSpPr>
            <a:spLocks noChangeArrowheads="1"/>
          </p:cNvSpPr>
          <p:nvPr/>
        </p:nvSpPr>
        <p:spPr bwMode="auto">
          <a:xfrm>
            <a:off x="5280025" y="2117725"/>
            <a:ext cx="2590800" cy="461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20000"/>
              </a:lnSpc>
              <a:spcBef>
                <a:spcPct val="0"/>
              </a:spcBef>
              <a:spcAft>
                <a:spcPct val="0"/>
              </a:spcAft>
              <a:buClrTx/>
              <a:buFontTx/>
              <a:buNone/>
            </a:pPr>
            <a:r>
              <a:rPr lang="en-GB" altLang="en-US" sz="2000" b="0">
                <a:solidFill>
                  <a:srgbClr val="663300"/>
                </a:solidFill>
              </a:rPr>
              <a:t>=  </a:t>
            </a:r>
            <a:r>
              <a:rPr lang="en-GB" altLang="en-US" sz="2000" b="0">
                <a:solidFill>
                  <a:srgbClr val="006600"/>
                </a:solidFill>
                <a:latin typeface="Symbol" pitchFamily="18" charset="2"/>
              </a:rPr>
              <a:t>-</a:t>
            </a:r>
            <a:r>
              <a:rPr lang="en-GB" altLang="en-US" sz="2000" b="0">
                <a:solidFill>
                  <a:srgbClr val="006600"/>
                </a:solidFill>
              </a:rPr>
              <a:t>2.33</a:t>
            </a:r>
          </a:p>
        </p:txBody>
      </p:sp>
      <p:sp>
        <p:nvSpPr>
          <p:cNvPr id="21523" name="Rectangle 19"/>
          <p:cNvSpPr>
            <a:spLocks noChangeArrowheads="1"/>
          </p:cNvSpPr>
          <p:nvPr/>
        </p:nvSpPr>
        <p:spPr bwMode="auto">
          <a:xfrm>
            <a:off x="6745288" y="4564063"/>
            <a:ext cx="13366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6600"/>
                </a:solidFill>
              </a:rPr>
              <a:t>Demand</a:t>
            </a:r>
          </a:p>
        </p:txBody>
      </p:sp>
      <p:sp>
        <p:nvSpPr>
          <p:cNvPr id="21524" name="Line 20"/>
          <p:cNvSpPr>
            <a:spLocks noChangeShapeType="1"/>
          </p:cNvSpPr>
          <p:nvPr/>
        </p:nvSpPr>
        <p:spPr bwMode="auto">
          <a:xfrm flipH="1">
            <a:off x="1066800" y="2743200"/>
            <a:ext cx="2819400" cy="0"/>
          </a:xfrm>
          <a:prstGeom prst="line">
            <a:avLst/>
          </a:prstGeom>
          <a:noFill/>
          <a:ln w="12700">
            <a:solidFill>
              <a:schemeClr val="tx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1525" name="Line 21"/>
          <p:cNvSpPr>
            <a:spLocks noChangeShapeType="1"/>
          </p:cNvSpPr>
          <p:nvPr/>
        </p:nvSpPr>
        <p:spPr bwMode="auto">
          <a:xfrm>
            <a:off x="3903663" y="2819400"/>
            <a:ext cx="0" cy="3200400"/>
          </a:xfrm>
          <a:prstGeom prst="line">
            <a:avLst/>
          </a:prstGeom>
          <a:noFill/>
          <a:ln w="12700">
            <a:solidFill>
              <a:schemeClr val="tx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1526" name="Line 22"/>
          <p:cNvSpPr>
            <a:spLocks noChangeShapeType="1"/>
          </p:cNvSpPr>
          <p:nvPr/>
        </p:nvSpPr>
        <p:spPr bwMode="auto">
          <a:xfrm flipH="1">
            <a:off x="1066800" y="1693863"/>
            <a:ext cx="1377950" cy="0"/>
          </a:xfrm>
          <a:prstGeom prst="line">
            <a:avLst/>
          </a:prstGeom>
          <a:noFill/>
          <a:ln w="12700">
            <a:solidFill>
              <a:schemeClr val="accent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1527" name="Line 23"/>
          <p:cNvSpPr>
            <a:spLocks noChangeShapeType="1"/>
          </p:cNvSpPr>
          <p:nvPr/>
        </p:nvSpPr>
        <p:spPr bwMode="auto">
          <a:xfrm flipV="1">
            <a:off x="2487613" y="1693863"/>
            <a:ext cx="0" cy="4302125"/>
          </a:xfrm>
          <a:prstGeom prst="line">
            <a:avLst/>
          </a:prstGeom>
          <a:noFill/>
          <a:ln w="12700">
            <a:solidFill>
              <a:schemeClr val="accent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nvGrpSpPr>
          <p:cNvPr id="21528" name="Group 24"/>
          <p:cNvGrpSpPr>
            <a:grpSpLocks/>
          </p:cNvGrpSpPr>
          <p:nvPr/>
        </p:nvGrpSpPr>
        <p:grpSpPr bwMode="auto">
          <a:xfrm>
            <a:off x="2420938" y="1203325"/>
            <a:ext cx="482600" cy="561975"/>
            <a:chOff x="1514" y="758"/>
            <a:chExt cx="304" cy="354"/>
          </a:xfrm>
        </p:grpSpPr>
        <p:sp>
          <p:nvSpPr>
            <p:cNvPr id="21546" name="Rectangle 25"/>
            <p:cNvSpPr>
              <a:spLocks noChangeArrowheads="1"/>
            </p:cNvSpPr>
            <p:nvPr/>
          </p:nvSpPr>
          <p:spPr bwMode="auto">
            <a:xfrm>
              <a:off x="1542" y="758"/>
              <a:ext cx="27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CC0000"/>
                  </a:solidFill>
                </a:rPr>
                <a:t>m</a:t>
              </a:r>
            </a:p>
          </p:txBody>
        </p:sp>
        <p:sp>
          <p:nvSpPr>
            <p:cNvPr id="21547" name="Oval 26"/>
            <p:cNvSpPr>
              <a:spLocks noChangeArrowheads="1"/>
            </p:cNvSpPr>
            <p:nvPr/>
          </p:nvSpPr>
          <p:spPr bwMode="auto">
            <a:xfrm>
              <a:off x="1514" y="1024"/>
              <a:ext cx="88" cy="88"/>
            </a:xfrm>
            <a:prstGeom prst="ellipse">
              <a:avLst/>
            </a:prstGeom>
            <a:solidFill>
              <a:srgbClr val="FF99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grpSp>
        <p:nvGrpSpPr>
          <p:cNvPr id="21529" name="Group 27"/>
          <p:cNvGrpSpPr>
            <a:grpSpLocks/>
          </p:cNvGrpSpPr>
          <p:nvPr/>
        </p:nvGrpSpPr>
        <p:grpSpPr bwMode="auto">
          <a:xfrm>
            <a:off x="3827463" y="2249488"/>
            <a:ext cx="436562" cy="582612"/>
            <a:chOff x="2411" y="1417"/>
            <a:chExt cx="275" cy="367"/>
          </a:xfrm>
        </p:grpSpPr>
        <p:sp>
          <p:nvSpPr>
            <p:cNvPr id="21544" name="Rectangle 28"/>
            <p:cNvSpPr>
              <a:spLocks noChangeArrowheads="1"/>
            </p:cNvSpPr>
            <p:nvPr/>
          </p:nvSpPr>
          <p:spPr bwMode="auto">
            <a:xfrm>
              <a:off x="2463" y="1417"/>
              <a:ext cx="22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CC"/>
                  </a:solidFill>
                </a:rPr>
                <a:t>n</a:t>
              </a:r>
            </a:p>
          </p:txBody>
        </p:sp>
        <p:sp>
          <p:nvSpPr>
            <p:cNvPr id="21545" name="Oval 29"/>
            <p:cNvSpPr>
              <a:spLocks noChangeArrowheads="1"/>
            </p:cNvSpPr>
            <p:nvPr/>
          </p:nvSpPr>
          <p:spPr bwMode="auto">
            <a:xfrm>
              <a:off x="2411" y="1696"/>
              <a:ext cx="88" cy="88"/>
            </a:xfrm>
            <a:prstGeom prst="ellipse">
              <a:avLst/>
            </a:prstGeom>
            <a:solidFill>
              <a:srgbClr val="6699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grpSp>
        <p:nvGrpSpPr>
          <p:cNvPr id="21530" name="Group 30"/>
          <p:cNvGrpSpPr>
            <a:grpSpLocks/>
          </p:cNvGrpSpPr>
          <p:nvPr/>
        </p:nvGrpSpPr>
        <p:grpSpPr bwMode="auto">
          <a:xfrm>
            <a:off x="2487613" y="2751138"/>
            <a:ext cx="1393825" cy="534987"/>
            <a:chOff x="1567" y="1733"/>
            <a:chExt cx="878" cy="337"/>
          </a:xfrm>
        </p:grpSpPr>
        <p:sp>
          <p:nvSpPr>
            <p:cNvPr id="21542" name="Line 31"/>
            <p:cNvSpPr>
              <a:spLocks noChangeShapeType="1"/>
            </p:cNvSpPr>
            <p:nvPr/>
          </p:nvSpPr>
          <p:spPr bwMode="auto">
            <a:xfrm flipH="1">
              <a:off x="1567" y="1733"/>
              <a:ext cx="878" cy="0"/>
            </a:xfrm>
            <a:prstGeom prst="line">
              <a:avLst/>
            </a:prstGeom>
            <a:noFill/>
            <a:ln w="28575">
              <a:solidFill>
                <a:schemeClr val="tx2"/>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1543" name="Text Box 32"/>
            <p:cNvSpPr txBox="1">
              <a:spLocks noChangeArrowheads="1"/>
            </p:cNvSpPr>
            <p:nvPr/>
          </p:nvSpPr>
          <p:spPr bwMode="auto">
            <a:xfrm>
              <a:off x="1609" y="1782"/>
              <a:ext cx="7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0000CC"/>
                  </a:solidFill>
                  <a:latin typeface="Times New Roman" pitchFamily="18" charset="0"/>
                  <a:sym typeface="Symbol" pitchFamily="18" charset="2"/>
                </a:rPr>
                <a:t></a:t>
              </a:r>
              <a:r>
                <a:rPr lang="en-GB" altLang="en-US" sz="2400" i="1">
                  <a:solidFill>
                    <a:srgbClr val="0000CC"/>
                  </a:solidFill>
                  <a:latin typeface="Times New Roman" pitchFamily="18" charset="0"/>
                  <a:sym typeface="Symbol" pitchFamily="18" charset="2"/>
                </a:rPr>
                <a:t>Q = </a:t>
              </a:r>
              <a:r>
                <a:rPr lang="en-GB" altLang="en-US" sz="2400">
                  <a:solidFill>
                    <a:srgbClr val="0000CC"/>
                  </a:solidFill>
                  <a:latin typeface="Times New Roman" pitchFamily="18" charset="0"/>
                  <a:sym typeface="Symbol" pitchFamily="18" charset="2"/>
                </a:rPr>
                <a:t>10</a:t>
              </a:r>
              <a:endParaRPr lang="en-GB" altLang="en-US" sz="2400">
                <a:solidFill>
                  <a:srgbClr val="0000CC"/>
                </a:solidFill>
                <a:latin typeface="Times New Roman" pitchFamily="18" charset="0"/>
              </a:endParaRPr>
            </a:p>
          </p:txBody>
        </p:sp>
      </p:grpSp>
      <p:grpSp>
        <p:nvGrpSpPr>
          <p:cNvPr id="21531" name="Group 33"/>
          <p:cNvGrpSpPr>
            <a:grpSpLocks/>
          </p:cNvGrpSpPr>
          <p:nvPr/>
        </p:nvGrpSpPr>
        <p:grpSpPr bwMode="auto">
          <a:xfrm>
            <a:off x="1171575" y="1746250"/>
            <a:ext cx="1316038" cy="1004888"/>
            <a:chOff x="738" y="1100"/>
            <a:chExt cx="829" cy="633"/>
          </a:xfrm>
        </p:grpSpPr>
        <p:sp>
          <p:nvSpPr>
            <p:cNvPr id="21540" name="Line 34"/>
            <p:cNvSpPr>
              <a:spLocks noChangeShapeType="1"/>
            </p:cNvSpPr>
            <p:nvPr/>
          </p:nvSpPr>
          <p:spPr bwMode="auto">
            <a:xfrm>
              <a:off x="1567" y="1100"/>
              <a:ext cx="0" cy="633"/>
            </a:xfrm>
            <a:prstGeom prst="line">
              <a:avLst/>
            </a:prstGeom>
            <a:noFill/>
            <a:ln w="28575">
              <a:solidFill>
                <a:schemeClr val="accent2"/>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1541" name="Text Box 35"/>
            <p:cNvSpPr txBox="1">
              <a:spLocks noChangeArrowheads="1"/>
            </p:cNvSpPr>
            <p:nvPr/>
          </p:nvSpPr>
          <p:spPr bwMode="auto">
            <a:xfrm>
              <a:off x="738" y="1245"/>
              <a:ext cx="74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CC0000"/>
                  </a:solidFill>
                  <a:latin typeface="Times New Roman" pitchFamily="18" charset="0"/>
                  <a:sym typeface="Symbol" pitchFamily="18" charset="2"/>
                </a:rPr>
                <a:t></a:t>
              </a:r>
              <a:r>
                <a:rPr lang="en-GB" altLang="en-US" sz="2400" i="1">
                  <a:solidFill>
                    <a:srgbClr val="CC0000"/>
                  </a:solidFill>
                  <a:latin typeface="Times New Roman" pitchFamily="18" charset="0"/>
                  <a:sym typeface="Symbol" pitchFamily="18" charset="2"/>
                </a:rPr>
                <a:t>P = </a:t>
              </a:r>
              <a:r>
                <a:rPr lang="en-GB" altLang="en-US" sz="2400">
                  <a:solidFill>
                    <a:srgbClr val="CC0000"/>
                  </a:solidFill>
                  <a:latin typeface="Times New Roman" pitchFamily="18" charset="0"/>
                  <a:sym typeface="Symbol" pitchFamily="18" charset="2"/>
                </a:rPr>
                <a:t>–2</a:t>
              </a:r>
              <a:endParaRPr lang="en-GB" altLang="en-US" sz="2400">
                <a:solidFill>
                  <a:srgbClr val="CC0000"/>
                </a:solidFill>
                <a:latin typeface="Times New Roman" pitchFamily="18" charset="0"/>
              </a:endParaRPr>
            </a:p>
          </p:txBody>
        </p:sp>
      </p:grpSp>
      <p:grpSp>
        <p:nvGrpSpPr>
          <p:cNvPr id="21532" name="Group 36"/>
          <p:cNvGrpSpPr>
            <a:grpSpLocks/>
          </p:cNvGrpSpPr>
          <p:nvPr/>
        </p:nvGrpSpPr>
        <p:grpSpPr bwMode="auto">
          <a:xfrm>
            <a:off x="703263" y="2005013"/>
            <a:ext cx="1662112" cy="1517650"/>
            <a:chOff x="443" y="1263"/>
            <a:chExt cx="1047" cy="956"/>
          </a:xfrm>
        </p:grpSpPr>
        <p:sp>
          <p:nvSpPr>
            <p:cNvPr id="21537" name="Text Box 37"/>
            <p:cNvSpPr txBox="1">
              <a:spLocks noChangeArrowheads="1"/>
            </p:cNvSpPr>
            <p:nvPr/>
          </p:nvSpPr>
          <p:spPr bwMode="auto">
            <a:xfrm>
              <a:off x="756" y="1931"/>
              <a:ext cx="73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CC0000"/>
                  </a:solidFill>
                  <a:latin typeface="Times New Roman" pitchFamily="18" charset="0"/>
                </a:rPr>
                <a:t>Mid </a:t>
              </a:r>
              <a:r>
                <a:rPr lang="en-GB" altLang="en-US" sz="2400" i="1">
                  <a:solidFill>
                    <a:srgbClr val="CC0000"/>
                  </a:solidFill>
                  <a:latin typeface="Times New Roman" pitchFamily="18" charset="0"/>
                </a:rPr>
                <a:t>P</a:t>
              </a:r>
              <a:endParaRPr lang="en-GB" altLang="en-US" sz="2400">
                <a:solidFill>
                  <a:srgbClr val="CC0000"/>
                </a:solidFill>
                <a:latin typeface="Times New Roman" pitchFamily="18" charset="0"/>
              </a:endParaRPr>
            </a:p>
          </p:txBody>
        </p:sp>
        <p:sp>
          <p:nvSpPr>
            <p:cNvPr id="21538" name="Text Box 38"/>
            <p:cNvSpPr txBox="1">
              <a:spLocks noChangeArrowheads="1"/>
            </p:cNvSpPr>
            <p:nvPr/>
          </p:nvSpPr>
          <p:spPr bwMode="auto">
            <a:xfrm>
              <a:off x="443" y="1263"/>
              <a:ext cx="218" cy="294"/>
            </a:xfrm>
            <a:prstGeom prst="rect">
              <a:avLst/>
            </a:prstGeom>
            <a:noFill/>
            <a:ln w="9525">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CC0000"/>
                  </a:solidFill>
                  <a:latin typeface="Times New Roman" pitchFamily="18" charset="0"/>
                </a:rPr>
                <a:t>7</a:t>
              </a:r>
            </a:p>
          </p:txBody>
        </p:sp>
        <p:sp>
          <p:nvSpPr>
            <p:cNvPr id="21539" name="Line 39"/>
            <p:cNvSpPr>
              <a:spLocks noChangeShapeType="1"/>
            </p:cNvSpPr>
            <p:nvPr/>
          </p:nvSpPr>
          <p:spPr bwMode="auto">
            <a:xfrm flipH="1" flipV="1">
              <a:off x="578" y="1533"/>
              <a:ext cx="311" cy="445"/>
            </a:xfrm>
            <a:prstGeom prst="line">
              <a:avLst/>
            </a:prstGeom>
            <a:noFill/>
            <a:ln w="19050">
              <a:solidFill>
                <a:schemeClr va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grpSp>
        <p:nvGrpSpPr>
          <p:cNvPr id="21533" name="Group 40"/>
          <p:cNvGrpSpPr>
            <a:grpSpLocks/>
          </p:cNvGrpSpPr>
          <p:nvPr/>
        </p:nvGrpSpPr>
        <p:grpSpPr bwMode="auto">
          <a:xfrm>
            <a:off x="2676525" y="6035675"/>
            <a:ext cx="1165225" cy="822325"/>
            <a:chOff x="1686" y="3802"/>
            <a:chExt cx="734" cy="518"/>
          </a:xfrm>
        </p:grpSpPr>
        <p:sp>
          <p:nvSpPr>
            <p:cNvPr id="21535" name="Text Box 41"/>
            <p:cNvSpPr txBox="1">
              <a:spLocks noChangeArrowheads="1"/>
            </p:cNvSpPr>
            <p:nvPr/>
          </p:nvSpPr>
          <p:spPr bwMode="auto">
            <a:xfrm>
              <a:off x="1686" y="4032"/>
              <a:ext cx="73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0000CC"/>
                  </a:solidFill>
                  <a:latin typeface="Times New Roman" pitchFamily="18" charset="0"/>
                </a:rPr>
                <a:t>Mid </a:t>
              </a:r>
              <a:r>
                <a:rPr lang="en-GB" altLang="en-US" sz="2400" i="1">
                  <a:solidFill>
                    <a:srgbClr val="0000CC"/>
                  </a:solidFill>
                  <a:latin typeface="Times New Roman" pitchFamily="18" charset="0"/>
                </a:rPr>
                <a:t>Q</a:t>
              </a:r>
              <a:endParaRPr lang="en-GB" altLang="en-US" sz="2400">
                <a:solidFill>
                  <a:srgbClr val="0000CC"/>
                </a:solidFill>
                <a:latin typeface="Times New Roman" pitchFamily="18" charset="0"/>
              </a:endParaRPr>
            </a:p>
          </p:txBody>
        </p:sp>
        <p:sp>
          <p:nvSpPr>
            <p:cNvPr id="21536" name="Text Box 42"/>
            <p:cNvSpPr txBox="1">
              <a:spLocks noChangeArrowheads="1"/>
            </p:cNvSpPr>
            <p:nvPr/>
          </p:nvSpPr>
          <p:spPr bwMode="auto">
            <a:xfrm>
              <a:off x="1839" y="3802"/>
              <a:ext cx="314" cy="294"/>
            </a:xfrm>
            <a:prstGeom prst="rect">
              <a:avLst/>
            </a:prstGeom>
            <a:noFill/>
            <a:ln w="9525">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a:solidFill>
                    <a:srgbClr val="0000CC"/>
                  </a:solidFill>
                  <a:latin typeface="Times New Roman" pitchFamily="18" charset="0"/>
                </a:rPr>
                <a:t>15</a:t>
              </a:r>
            </a:p>
          </p:txBody>
        </p:sp>
      </p:grpSp>
      <p:sp>
        <p:nvSpPr>
          <p:cNvPr id="961579" name="Rectangle 43"/>
          <p:cNvSpPr>
            <a:spLocks noGrp="1" noChangeArrowheads="1"/>
          </p:cNvSpPr>
          <p:nvPr>
            <p:ph type="title"/>
          </p:nvPr>
        </p:nvSpPr>
        <p:spPr>
          <a:xfrm>
            <a:off x="0" y="0"/>
            <a:ext cx="9144000" cy="579438"/>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800" smtClean="0">
                <a:solidFill>
                  <a:srgbClr val="006666"/>
                </a:solidFill>
              </a:rPr>
              <a:t>Measuring elasticity using the arc method</a:t>
            </a:r>
          </a:p>
        </p:txBody>
      </p:sp>
    </p:spTree>
    <p:custDataLst>
      <p:tags r:id="rId2"/>
    </p:custDataLst>
    <p:extLst>
      <p:ext uri="{BB962C8B-B14F-4D97-AF65-F5344CB8AC3E}">
        <p14:creationId xmlns:p14="http://schemas.microsoft.com/office/powerpoint/2010/main" val="1554185323"/>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52994" name="Rectangle 2"/>
          <p:cNvSpPr>
            <a:spLocks noGrp="1" noChangeArrowheads="1"/>
          </p:cNvSpPr>
          <p:nvPr>
            <p:ph type="title"/>
          </p:nvPr>
        </p:nvSpPr>
        <p:spPr/>
        <p:txBody>
          <a:bodyPr/>
          <a:lstStyle/>
          <a:p>
            <a:pPr>
              <a:defRPr/>
            </a:pPr>
            <a:r>
              <a:rPr lang="en-GB" altLang="en-US" smtClean="0"/>
              <a:t>Price Elasticity of Demand</a:t>
            </a:r>
          </a:p>
        </p:txBody>
      </p:sp>
      <p:sp>
        <p:nvSpPr>
          <p:cNvPr id="852995" name="Rectangle 3"/>
          <p:cNvSpPr>
            <a:spLocks noGrp="1" noChangeArrowheads="1"/>
          </p:cNvSpPr>
          <p:nvPr>
            <p:ph idx="1"/>
          </p:nvPr>
        </p:nvSpPr>
        <p:spPr/>
        <p:txBody>
          <a:bodyPr/>
          <a:lstStyle/>
          <a:p>
            <a:pPr>
              <a:spcBef>
                <a:spcPct val="80000"/>
              </a:spcBef>
              <a:defRPr/>
            </a:pPr>
            <a:r>
              <a:rPr lang="en-GB" altLang="en-US" sz="3100" smtClean="0"/>
              <a:t>The determinants of price elasticity of demand</a:t>
            </a:r>
            <a:endParaRPr lang="en-GB" altLang="en-US" smtClean="0"/>
          </a:p>
          <a:p>
            <a:pPr lvl="1">
              <a:spcBef>
                <a:spcPct val="80000"/>
              </a:spcBef>
              <a:defRPr/>
            </a:pPr>
            <a:r>
              <a:rPr lang="en-GB" altLang="en-US" sz="2800" smtClean="0"/>
              <a:t>the number and closeness of substitute goods</a:t>
            </a:r>
          </a:p>
          <a:p>
            <a:pPr lvl="2">
              <a:spcBef>
                <a:spcPct val="80000"/>
              </a:spcBef>
              <a:defRPr/>
            </a:pPr>
            <a:r>
              <a:rPr lang="en-GB" altLang="en-US" sz="2500" smtClean="0"/>
              <a:t>closeness of one product to another</a:t>
            </a:r>
          </a:p>
          <a:p>
            <a:pPr lvl="2">
              <a:spcBef>
                <a:spcPct val="80000"/>
              </a:spcBef>
              <a:defRPr/>
            </a:pPr>
            <a:r>
              <a:rPr lang="en-GB" altLang="en-US" sz="2500" smtClean="0"/>
              <a:t>closeness of one brand to another</a:t>
            </a:r>
            <a:endParaRPr lang="en-GB" altLang="en-US" sz="2900" smtClean="0"/>
          </a:p>
          <a:p>
            <a:pPr lvl="1">
              <a:spcBef>
                <a:spcPct val="80000"/>
              </a:spcBef>
              <a:defRPr/>
            </a:pPr>
            <a:r>
              <a:rPr lang="en-GB" altLang="en-US" sz="2800" smtClean="0"/>
              <a:t>the proportion of income spent on the good</a:t>
            </a:r>
          </a:p>
          <a:p>
            <a:pPr lvl="1">
              <a:spcBef>
                <a:spcPct val="80000"/>
              </a:spcBef>
              <a:defRPr/>
            </a:pPr>
            <a:r>
              <a:rPr lang="en-GB" altLang="en-US" sz="2800" smtClean="0"/>
              <a:t>time</a:t>
            </a:r>
            <a:endParaRPr lang="en-GB" altLang="en-US" smtClean="0"/>
          </a:p>
        </p:txBody>
      </p:sp>
    </p:spTree>
    <p:custDataLst>
      <p:tags r:id="rId1"/>
    </p:custDataLst>
    <p:extLst>
      <p:ext uri="{BB962C8B-B14F-4D97-AF65-F5344CB8AC3E}">
        <p14:creationId xmlns:p14="http://schemas.microsoft.com/office/powerpoint/2010/main" val="849532517"/>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55043" name="Rectangle 3"/>
          <p:cNvSpPr>
            <a:spLocks noGrp="1" noChangeArrowheads="1"/>
          </p:cNvSpPr>
          <p:nvPr>
            <p:ph type="title"/>
          </p:nvPr>
        </p:nvSpPr>
        <p:spPr>
          <a:xfrm>
            <a:off x="0" y="0"/>
            <a:ext cx="9144000" cy="811213"/>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a:lstStyle/>
          <a:p>
            <a:pPr>
              <a:lnSpc>
                <a:spcPct val="85000"/>
              </a:lnSpc>
              <a:defRPr/>
            </a:pPr>
            <a:r>
              <a:rPr lang="en-GB" altLang="en-US" sz="3000" smtClean="0"/>
              <a:t>Importance of Price Elasticity of Demand</a:t>
            </a:r>
            <a:br>
              <a:rPr lang="en-GB" altLang="en-US" sz="3000" smtClean="0"/>
            </a:br>
            <a:r>
              <a:rPr lang="en-GB" altLang="en-US" sz="3000" smtClean="0"/>
              <a:t>to Business Decision Making</a:t>
            </a:r>
          </a:p>
        </p:txBody>
      </p:sp>
      <p:sp>
        <p:nvSpPr>
          <p:cNvPr id="855042" name="Rectangle 2"/>
          <p:cNvSpPr>
            <a:spLocks noGrp="1" noChangeArrowheads="1"/>
          </p:cNvSpPr>
          <p:nvPr>
            <p:ph idx="1"/>
          </p:nvPr>
        </p:nvSpPr>
        <p:spPr/>
        <p:txBody>
          <a:bodyPr/>
          <a:lstStyle/>
          <a:p>
            <a:pPr>
              <a:defRPr/>
            </a:pPr>
            <a:r>
              <a:rPr lang="en-GB" altLang="en-US" smtClean="0"/>
              <a:t>Price elasticity of demand and a firm’s sales revenue (</a:t>
            </a:r>
            <a:r>
              <a:rPr lang="en-GB" altLang="en-US" i="1" smtClean="0"/>
              <a:t>TR = P x Q</a:t>
            </a:r>
            <a:r>
              <a:rPr lang="en-GB" altLang="en-US" smtClean="0"/>
              <a:t>)</a:t>
            </a:r>
          </a:p>
        </p:txBody>
      </p:sp>
    </p:spTree>
    <p:custDataLst>
      <p:tags r:id="rId1"/>
    </p:custDataLst>
    <p:extLst>
      <p:ext uri="{BB962C8B-B14F-4D97-AF65-F5344CB8AC3E}">
        <p14:creationId xmlns:p14="http://schemas.microsoft.com/office/powerpoint/2010/main" val="478657064"/>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4579" name="Rectangle 3" descr="Blue tissue paper"/>
          <p:cNvSpPr>
            <a:spLocks noChangeArrowheads="1"/>
          </p:cNvSpPr>
          <p:nvPr/>
        </p:nvSpPr>
        <p:spPr bwMode="auto">
          <a:xfrm>
            <a:off x="1082675" y="3290888"/>
            <a:ext cx="4197350" cy="2657475"/>
          </a:xfrm>
          <a:prstGeom prst="rect">
            <a:avLst/>
          </a:prstGeom>
          <a:blipFill dpi="0" rotWithShape="0">
            <a:blip r:embed="rId5"/>
            <a:srcRect/>
            <a:tile tx="0" ty="0" sx="100000" sy="100000" flip="none" algn="tl"/>
          </a:blipFill>
          <a:ln>
            <a:noFill/>
          </a:ln>
          <a:effectLst/>
          <a:extLst>
            <a:ext uri="{91240B29-F687-4F45-9708-019B960494DF}">
              <a14:hiddenLine xmlns:a14="http://schemas.microsoft.com/office/drawing/2010/main" w="12700">
                <a:solidFill>
                  <a:schemeClr val="tx2"/>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4580" name="Rectangle 4"/>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4581" name="Rectangle 5"/>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4582" name="Rectangle 6"/>
          <p:cNvSpPr>
            <a:spLocks noChangeArrowheads="1"/>
          </p:cNvSpPr>
          <p:nvPr/>
        </p:nvSpPr>
        <p:spPr bwMode="auto">
          <a:xfrm>
            <a:off x="1087438" y="3643313"/>
            <a:ext cx="4237037" cy="1917700"/>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a:solidFill>
                  <a:srgbClr val="CC0000"/>
                </a:solidFill>
              </a:rPr>
              <a:t>Consumers’ total expenditure </a:t>
            </a:r>
          </a:p>
          <a:p>
            <a:pPr algn="ctr" eaLnBrk="0" fontAlgn="base" hangingPunct="0">
              <a:lnSpc>
                <a:spcPct val="100000"/>
              </a:lnSpc>
              <a:spcBef>
                <a:spcPct val="0"/>
              </a:spcBef>
              <a:spcAft>
                <a:spcPct val="0"/>
              </a:spcAft>
              <a:buClrTx/>
              <a:buFontTx/>
              <a:buNone/>
            </a:pPr>
            <a:r>
              <a:rPr lang="en-GB" altLang="en-US" sz="2400" b="0">
                <a:solidFill>
                  <a:srgbClr val="CC0000"/>
                </a:solidFill>
              </a:rPr>
              <a:t>=</a:t>
            </a:r>
          </a:p>
          <a:p>
            <a:pPr algn="ctr" eaLnBrk="0" fontAlgn="base" hangingPunct="0">
              <a:lnSpc>
                <a:spcPct val="100000"/>
              </a:lnSpc>
              <a:spcBef>
                <a:spcPct val="0"/>
              </a:spcBef>
              <a:spcAft>
                <a:spcPct val="0"/>
              </a:spcAft>
              <a:buClrTx/>
              <a:buFontTx/>
              <a:buNone/>
            </a:pPr>
            <a:r>
              <a:rPr lang="en-GB" altLang="en-US" sz="2400" b="0">
                <a:solidFill>
                  <a:srgbClr val="CC0000"/>
                </a:solidFill>
              </a:rPr>
              <a:t>firms’ total revenue</a:t>
            </a:r>
          </a:p>
          <a:p>
            <a:pPr algn="ctr" eaLnBrk="0" fontAlgn="base" hangingPunct="0">
              <a:lnSpc>
                <a:spcPct val="100000"/>
              </a:lnSpc>
              <a:spcBef>
                <a:spcPct val="0"/>
              </a:spcBef>
              <a:spcAft>
                <a:spcPct val="0"/>
              </a:spcAft>
              <a:buClrTx/>
              <a:buFontTx/>
              <a:buNone/>
            </a:pPr>
            <a:r>
              <a:rPr lang="en-GB" altLang="en-US" sz="2400" b="0">
                <a:solidFill>
                  <a:srgbClr val="CC0000"/>
                </a:solidFill>
              </a:rPr>
              <a:t>=</a:t>
            </a:r>
          </a:p>
          <a:p>
            <a:pPr algn="ctr" eaLnBrk="0" fontAlgn="base" hangingPunct="0">
              <a:lnSpc>
                <a:spcPct val="100000"/>
              </a:lnSpc>
              <a:spcBef>
                <a:spcPct val="0"/>
              </a:spcBef>
              <a:spcAft>
                <a:spcPct val="0"/>
              </a:spcAft>
              <a:buClrTx/>
              <a:buFontTx/>
              <a:buNone/>
            </a:pPr>
            <a:r>
              <a:rPr lang="en-GB" altLang="en-US" sz="2400" b="0">
                <a:solidFill>
                  <a:srgbClr val="CC0000"/>
                </a:solidFill>
              </a:rPr>
              <a:t>£2 x 3m = £6m</a:t>
            </a:r>
          </a:p>
        </p:txBody>
      </p:sp>
      <p:sp>
        <p:nvSpPr>
          <p:cNvPr id="24583" name="Rectangle 7"/>
          <p:cNvSpPr>
            <a:spLocks noChangeArrowheads="1"/>
          </p:cNvSpPr>
          <p:nvPr/>
        </p:nvSpPr>
        <p:spPr bwMode="auto">
          <a:xfrm>
            <a:off x="76200" y="3103563"/>
            <a:ext cx="665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a:t>
            </a:r>
            <a:r>
              <a:rPr lang="en-GB" altLang="en-US" sz="2000" b="0">
                <a:solidFill>
                  <a:srgbClr val="000000"/>
                </a:solidFill>
              </a:rPr>
              <a:t>(£)</a:t>
            </a:r>
          </a:p>
        </p:txBody>
      </p:sp>
      <p:sp>
        <p:nvSpPr>
          <p:cNvPr id="24584" name="Rectangle 8"/>
          <p:cNvSpPr>
            <a:spLocks noChangeArrowheads="1"/>
          </p:cNvSpPr>
          <p:nvPr/>
        </p:nvSpPr>
        <p:spPr bwMode="auto">
          <a:xfrm>
            <a:off x="2479675" y="6450013"/>
            <a:ext cx="44037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0000"/>
                </a:solidFill>
              </a:rPr>
              <a:t>Q</a:t>
            </a:r>
            <a:r>
              <a:rPr lang="en-GB" altLang="en-US" sz="2000" b="0">
                <a:solidFill>
                  <a:srgbClr val="000000"/>
                </a:solidFill>
              </a:rPr>
              <a:t> (millions of units per period of time)</a:t>
            </a:r>
          </a:p>
        </p:txBody>
      </p:sp>
      <p:sp>
        <p:nvSpPr>
          <p:cNvPr id="24585" name="Rectangle 9"/>
          <p:cNvSpPr>
            <a:spLocks noChangeArrowheads="1"/>
          </p:cNvSpPr>
          <p:nvPr/>
        </p:nvSpPr>
        <p:spPr bwMode="auto">
          <a:xfrm>
            <a:off x="7743825" y="4692650"/>
            <a:ext cx="4048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i="1">
                <a:solidFill>
                  <a:srgbClr val="0000CC"/>
                </a:solidFill>
              </a:rPr>
              <a:t>D</a:t>
            </a:r>
          </a:p>
        </p:txBody>
      </p:sp>
      <p:sp>
        <p:nvSpPr>
          <p:cNvPr id="857098" name="Rectangle 10"/>
          <p:cNvSpPr>
            <a:spLocks noGrp="1" noChangeArrowheads="1"/>
          </p:cNvSpPr>
          <p:nvPr>
            <p:ph type="title"/>
          </p:nvPr>
        </p:nvSpPr>
        <p:spPr>
          <a:xfrm>
            <a:off x="0" y="0"/>
            <a:ext cx="9144000" cy="604838"/>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900" smtClean="0">
                <a:solidFill>
                  <a:schemeClr val="folHlink"/>
                </a:solidFill>
              </a:rPr>
              <a:t>Total expenditure</a:t>
            </a:r>
          </a:p>
        </p:txBody>
      </p:sp>
      <p:sp>
        <p:nvSpPr>
          <p:cNvPr id="24587" name="Line 11"/>
          <p:cNvSpPr>
            <a:spLocks noChangeShapeType="1"/>
          </p:cNvSpPr>
          <p:nvPr/>
        </p:nvSpPr>
        <p:spPr bwMode="auto">
          <a:xfrm>
            <a:off x="5287963" y="3284538"/>
            <a:ext cx="0" cy="2676525"/>
          </a:xfrm>
          <a:prstGeom prst="line">
            <a:avLst/>
          </a:prstGeom>
          <a:noFill/>
          <a:ln w="19050">
            <a:solidFill>
              <a:schemeClr val="tx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4588" name="Line 12"/>
          <p:cNvSpPr>
            <a:spLocks noChangeShapeType="1"/>
          </p:cNvSpPr>
          <p:nvPr/>
        </p:nvSpPr>
        <p:spPr bwMode="auto">
          <a:xfrm flipH="1">
            <a:off x="1066800" y="3300413"/>
            <a:ext cx="4203700" cy="0"/>
          </a:xfrm>
          <a:prstGeom prst="line">
            <a:avLst/>
          </a:prstGeom>
          <a:noFill/>
          <a:ln w="19050">
            <a:solidFill>
              <a:schemeClr val="tx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aphicFrame>
        <p:nvGraphicFramePr>
          <p:cNvPr id="24589" name="Object 13"/>
          <p:cNvGraphicFramePr>
            <a:graphicFrameLocks/>
          </p:cNvGraphicFramePr>
          <p:nvPr/>
        </p:nvGraphicFramePr>
        <p:xfrm>
          <a:off x="746125" y="254000"/>
          <a:ext cx="7473950" cy="6416675"/>
        </p:xfrm>
        <a:graphic>
          <a:graphicData uri="http://schemas.openxmlformats.org/presentationml/2006/ole">
            <mc:AlternateContent xmlns:mc="http://schemas.openxmlformats.org/markup-compatibility/2006">
              <mc:Choice xmlns:v="urn:schemas-microsoft-com:vml" Requires="v">
                <p:oleObj spid="_x0000_s16394" name="Chart" r:id="rId6" imgW="7439093" imgH="5334210" progId="MSGraph.Chart.8">
                  <p:embed followColorScheme="full"/>
                </p:oleObj>
              </mc:Choice>
              <mc:Fallback>
                <p:oleObj name="Chart" r:id="rId6" imgW="7439093" imgH="5334210" progId="MSGraph.Chart.8">
                  <p:embed followColorScheme="full"/>
                  <p:pic>
                    <p:nvPicPr>
                      <p:cNvPr id="0" name=""/>
                      <p:cNvPicPr>
                        <a:picLocks noChangeArrowheads="1"/>
                      </p:cNvPicPr>
                      <p:nvPr/>
                    </p:nvPicPr>
                    <p:blipFill>
                      <a:blip r:embed="rId7"/>
                      <a:srcRect/>
                      <a:stretch>
                        <a:fillRect/>
                      </a:stretch>
                    </p:blipFill>
                    <p:spPr bwMode="auto">
                      <a:xfrm>
                        <a:off x="746125" y="254000"/>
                        <a:ext cx="7473950" cy="641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590" name="Oval 14"/>
          <p:cNvSpPr>
            <a:spLocks noChangeArrowheads="1"/>
          </p:cNvSpPr>
          <p:nvPr/>
        </p:nvSpPr>
        <p:spPr bwMode="auto">
          <a:xfrm>
            <a:off x="5227638" y="3233738"/>
            <a:ext cx="122237" cy="122237"/>
          </a:xfrm>
          <a:prstGeom prst="ellipse">
            <a:avLst/>
          </a:prstGeom>
          <a:solidFill>
            <a:srgbClr val="66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Tree>
    <p:custDataLst>
      <p:tags r:id="rId2"/>
    </p:custDataLst>
    <p:extLst>
      <p:ext uri="{BB962C8B-B14F-4D97-AF65-F5344CB8AC3E}">
        <p14:creationId xmlns:p14="http://schemas.microsoft.com/office/powerpoint/2010/main" val="976499629"/>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61187" name="Rectangle 3"/>
          <p:cNvSpPr>
            <a:spLocks noGrp="1" noChangeArrowheads="1"/>
          </p:cNvSpPr>
          <p:nvPr>
            <p:ph type="title"/>
          </p:nvPr>
        </p:nvSpPr>
        <p:spPr>
          <a:xfrm>
            <a:off x="0" y="0"/>
            <a:ext cx="9144000" cy="811213"/>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a:lstStyle/>
          <a:p>
            <a:pPr>
              <a:lnSpc>
                <a:spcPct val="85000"/>
              </a:lnSpc>
              <a:defRPr/>
            </a:pPr>
            <a:r>
              <a:rPr lang="en-GB" altLang="en-US" sz="3000" smtClean="0"/>
              <a:t>Importance of Price Elasticity of Demand</a:t>
            </a:r>
            <a:br>
              <a:rPr lang="en-GB" altLang="en-US" sz="3000" smtClean="0"/>
            </a:br>
            <a:r>
              <a:rPr lang="en-GB" altLang="en-US" sz="3000" smtClean="0"/>
              <a:t>to Business Decision Making</a:t>
            </a:r>
          </a:p>
        </p:txBody>
      </p:sp>
      <p:sp>
        <p:nvSpPr>
          <p:cNvPr id="861186" name="Rectangle 2"/>
          <p:cNvSpPr>
            <a:spLocks noGrp="1" noChangeArrowheads="1"/>
          </p:cNvSpPr>
          <p:nvPr>
            <p:ph idx="1"/>
          </p:nvPr>
        </p:nvSpPr>
        <p:spPr>
          <a:xfrm>
            <a:off x="658813" y="1154113"/>
            <a:ext cx="8485187" cy="1135062"/>
          </a:xfrm>
        </p:spPr>
        <p:txBody>
          <a:bodyPr/>
          <a:lstStyle/>
          <a:p>
            <a:pPr>
              <a:defRPr/>
            </a:pPr>
            <a:r>
              <a:rPr lang="en-GB" altLang="en-US" sz="2900" smtClean="0"/>
              <a:t>Price elasticity of demand and a firm’s sales revenue (</a:t>
            </a:r>
            <a:r>
              <a:rPr lang="en-GB" altLang="en-US" sz="2900" i="1" smtClean="0"/>
              <a:t>TR = P x Q</a:t>
            </a:r>
            <a:r>
              <a:rPr lang="en-GB" altLang="en-US" sz="2900" smtClean="0"/>
              <a:t>)</a:t>
            </a:r>
          </a:p>
        </p:txBody>
      </p:sp>
      <p:sp>
        <p:nvSpPr>
          <p:cNvPr id="861188" name="Rectangle 4"/>
          <p:cNvSpPr>
            <a:spLocks noChangeArrowheads="1"/>
          </p:cNvSpPr>
          <p:nvPr/>
        </p:nvSpPr>
        <p:spPr bwMode="auto">
          <a:xfrm>
            <a:off x="658813" y="2103438"/>
            <a:ext cx="8485187" cy="4465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a:lstStyle>
            <a:lvl1pPr marL="342900" indent="-342900">
              <a:lnSpc>
                <a:spcPct val="90000"/>
              </a:lnSpc>
              <a:spcBef>
                <a:spcPct val="30000"/>
              </a:spcBef>
              <a:buClr>
                <a:srgbClr val="0000CC"/>
              </a:buClr>
              <a:buChar char="•"/>
              <a:defRPr sz="3000" b="1">
                <a:solidFill>
                  <a:srgbClr val="101C72"/>
                </a:solidFill>
                <a:effectLst>
                  <a:outerShdw blurRad="38100" dist="38100" dir="2700000" algn="tl">
                    <a:srgbClr val="000000"/>
                  </a:outerShdw>
                </a:effectLst>
                <a:latin typeface="Arial" pitchFamily="34" charset="0"/>
              </a:defRPr>
            </a:lvl1pPr>
            <a:lvl2pPr marL="742950" indent="-285750">
              <a:lnSpc>
                <a:spcPct val="90000"/>
              </a:lnSpc>
              <a:spcBef>
                <a:spcPct val="30000"/>
              </a:spcBef>
              <a:buClr>
                <a:srgbClr val="006666"/>
              </a:buClr>
              <a:buChar char="–"/>
              <a:defRPr sz="2700" b="1">
                <a:solidFill>
                  <a:srgbClr val="472375"/>
                </a:solidFill>
                <a:effectLst>
                  <a:outerShdw blurRad="38100" dist="38100" dir="2700000" algn="tl">
                    <a:srgbClr val="000000"/>
                  </a:outerShdw>
                </a:effectLst>
                <a:latin typeface="Arial" pitchFamily="34" charset="0"/>
              </a:defRPr>
            </a:lvl2pPr>
            <a:lvl3pPr marL="1143000" indent="-228600">
              <a:lnSpc>
                <a:spcPct val="90000"/>
              </a:lnSpc>
              <a:spcBef>
                <a:spcPct val="30000"/>
              </a:spcBef>
              <a:buChar char="•"/>
              <a:defRPr sz="2400" b="1">
                <a:solidFill>
                  <a:srgbClr val="21485D"/>
                </a:solidFill>
                <a:effectLst>
                  <a:outerShdw blurRad="38100" dist="38100" dir="2700000" algn="tl">
                    <a:srgbClr val="000000"/>
                  </a:outerShdw>
                </a:effectLst>
                <a:latin typeface="Arial" pitchFamily="34" charset="0"/>
              </a:defRPr>
            </a:lvl3pPr>
            <a:lvl4pPr marL="1600200" indent="-228600">
              <a:lnSpc>
                <a:spcPct val="90000"/>
              </a:lnSpc>
              <a:spcBef>
                <a:spcPct val="30000"/>
              </a:spcBef>
              <a:buChar char="–"/>
              <a:defRPr sz="2000" b="1">
                <a:solidFill>
                  <a:srgbClr val="006666"/>
                </a:solidFill>
                <a:effectLst>
                  <a:outerShdw blurRad="38100" dist="38100" dir="2700000" algn="tl">
                    <a:srgbClr val="000000"/>
                  </a:outerShdw>
                </a:effectLst>
                <a:latin typeface="Arial" pitchFamily="34" charset="0"/>
              </a:defRPr>
            </a:lvl4pPr>
            <a:lvl5pPr marL="2057400" indent="-228600">
              <a:lnSpc>
                <a:spcPct val="90000"/>
              </a:lnSpc>
              <a:spcBef>
                <a:spcPct val="30000"/>
              </a:spcBef>
              <a:buChar char="»"/>
              <a:defRPr b="1">
                <a:solidFill>
                  <a:schemeClr val="tx1"/>
                </a:solidFill>
                <a:effectLst>
                  <a:outerShdw blurRad="38100" dist="38100" dir="2700000" algn="tl">
                    <a:srgbClr val="FFFFFF"/>
                  </a:outerShdw>
                </a:effectLst>
                <a:latin typeface="Arial" pitchFamily="34" charset="0"/>
              </a:defRPr>
            </a:lvl5pPr>
            <a:lvl6pPr marL="2514600" indent="-22860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Arial" pitchFamily="34" charset="0"/>
              </a:defRPr>
            </a:lvl6pPr>
            <a:lvl7pPr marL="2971800" indent="-22860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Arial" pitchFamily="34" charset="0"/>
              </a:defRPr>
            </a:lvl7pPr>
            <a:lvl8pPr marL="3429000" indent="-22860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Arial" pitchFamily="34" charset="0"/>
              </a:defRPr>
            </a:lvl8pPr>
            <a:lvl9pPr marL="3886200" indent="-228600" eaLnBrk="0" fontAlgn="base" hangingPunct="0">
              <a:lnSpc>
                <a:spcPct val="90000"/>
              </a:lnSpc>
              <a:spcBef>
                <a:spcPct val="30000"/>
              </a:spcBef>
              <a:spcAft>
                <a:spcPct val="0"/>
              </a:spcAft>
              <a:buChar char="»"/>
              <a:defRPr b="1">
                <a:solidFill>
                  <a:schemeClr val="tx1"/>
                </a:solidFill>
                <a:effectLst>
                  <a:outerShdw blurRad="38100" dist="38100" dir="2700000" algn="tl">
                    <a:srgbClr val="FFFFFF"/>
                  </a:outerShdw>
                </a:effectLst>
                <a:latin typeface="Arial" pitchFamily="34" charset="0"/>
              </a:defRPr>
            </a:lvl9pPr>
          </a:lstStyle>
          <a:p>
            <a:pPr lvl="1" eaLnBrk="0" fontAlgn="base" hangingPunct="0">
              <a:spcAft>
                <a:spcPct val="0"/>
              </a:spcAft>
              <a:defRPr/>
            </a:pPr>
            <a:r>
              <a:rPr lang="en-GB" altLang="en-US" dirty="0" smtClean="0"/>
              <a:t>effects of a price change on sales revenue</a:t>
            </a:r>
          </a:p>
          <a:p>
            <a:pPr lvl="1" eaLnBrk="0" fontAlgn="base" hangingPunct="0">
              <a:spcAft>
                <a:spcPct val="0"/>
              </a:spcAft>
              <a:defRPr/>
            </a:pPr>
            <a:r>
              <a:rPr lang="en-GB" altLang="en-US" dirty="0"/>
              <a:t>elastic demand</a:t>
            </a:r>
          </a:p>
          <a:p>
            <a:pPr lvl="2" eaLnBrk="0" fontAlgn="base" hangingPunct="0">
              <a:spcAft>
                <a:spcPct val="0"/>
              </a:spcAft>
              <a:defRPr/>
            </a:pPr>
            <a:r>
              <a:rPr lang="en-GB" altLang="en-US" dirty="0"/>
              <a:t>TR changes in same direction as </a:t>
            </a:r>
            <a:r>
              <a:rPr lang="en-GB" altLang="en-US" dirty="0" smtClean="0"/>
              <a:t>quantity</a:t>
            </a:r>
          </a:p>
          <a:p>
            <a:pPr lvl="2" eaLnBrk="0" fontAlgn="base" hangingPunct="0">
              <a:spcAft>
                <a:spcPct val="0"/>
              </a:spcAft>
              <a:defRPr/>
            </a:pPr>
            <a:r>
              <a:rPr lang="en-GB" altLang="en-US" dirty="0" smtClean="0"/>
              <a:t>P rises; Q falls proportionately more; therefore TR falls</a:t>
            </a:r>
          </a:p>
          <a:p>
            <a:pPr lvl="2" eaLnBrk="0" fontAlgn="base" hangingPunct="0">
              <a:spcAft>
                <a:spcPct val="0"/>
              </a:spcAft>
              <a:defRPr/>
            </a:pPr>
            <a:r>
              <a:rPr lang="en-GB" altLang="en-US" dirty="0" smtClean="0"/>
              <a:t>P falls; Q rises proportionately more; therefore TR rises</a:t>
            </a:r>
          </a:p>
        </p:txBody>
      </p:sp>
    </p:spTree>
    <p:custDataLst>
      <p:tags r:id="rId1"/>
    </p:custDataLst>
    <p:extLst>
      <p:ext uri="{BB962C8B-B14F-4D97-AF65-F5344CB8AC3E}">
        <p14:creationId xmlns:p14="http://schemas.microsoft.com/office/powerpoint/2010/main" val="2981738169"/>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6627"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6628" name="Rectangle 4"/>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6629" name="Rectangle 5"/>
          <p:cNvSpPr>
            <a:spLocks noChangeArrowheads="1"/>
          </p:cNvSpPr>
          <p:nvPr/>
        </p:nvSpPr>
        <p:spPr bwMode="auto">
          <a:xfrm>
            <a:off x="147638" y="2627313"/>
            <a:ext cx="6651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a:t>
            </a:r>
            <a:r>
              <a:rPr lang="en-GB" altLang="en-US" sz="2000" b="0">
                <a:solidFill>
                  <a:srgbClr val="000000"/>
                </a:solidFill>
              </a:rPr>
              <a:t>(£)</a:t>
            </a:r>
          </a:p>
        </p:txBody>
      </p:sp>
      <p:sp>
        <p:nvSpPr>
          <p:cNvPr id="26630" name="Rectangle 6"/>
          <p:cNvSpPr>
            <a:spLocks noChangeArrowheads="1"/>
          </p:cNvSpPr>
          <p:nvPr/>
        </p:nvSpPr>
        <p:spPr bwMode="auto">
          <a:xfrm>
            <a:off x="2422525" y="6430963"/>
            <a:ext cx="44037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0000"/>
                </a:solidFill>
              </a:rPr>
              <a:t>Q</a:t>
            </a:r>
            <a:r>
              <a:rPr lang="en-GB" altLang="en-US" sz="2000" b="0">
                <a:solidFill>
                  <a:srgbClr val="000000"/>
                </a:solidFill>
              </a:rPr>
              <a:t> (millions of units per period of time)</a:t>
            </a:r>
          </a:p>
        </p:txBody>
      </p:sp>
      <p:sp>
        <p:nvSpPr>
          <p:cNvPr id="26631" name="Rectangle 7"/>
          <p:cNvSpPr>
            <a:spLocks noChangeArrowheads="1"/>
          </p:cNvSpPr>
          <p:nvPr/>
        </p:nvSpPr>
        <p:spPr bwMode="auto">
          <a:xfrm>
            <a:off x="746125" y="5973763"/>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0</a:t>
            </a:r>
          </a:p>
        </p:txBody>
      </p:sp>
      <p:sp>
        <p:nvSpPr>
          <p:cNvPr id="26632" name="Arc 8"/>
          <p:cNvSpPr>
            <a:spLocks/>
          </p:cNvSpPr>
          <p:nvPr/>
        </p:nvSpPr>
        <p:spPr bwMode="auto">
          <a:xfrm rot="420000">
            <a:off x="1897063" y="2174875"/>
            <a:ext cx="5495925" cy="1676400"/>
          </a:xfrm>
          <a:custGeom>
            <a:avLst/>
            <a:gdLst>
              <a:gd name="T0" fmla="*/ 2147483647 w 20799"/>
              <a:gd name="T1" fmla="*/ 2147483647 h 21600"/>
              <a:gd name="T2" fmla="*/ 0 w 20799"/>
              <a:gd name="T3" fmla="*/ 2147483647 h 21600"/>
              <a:gd name="T4" fmla="*/ 2147483647 w 20799"/>
              <a:gd name="T5" fmla="*/ 0 h 21600"/>
              <a:gd name="T6" fmla="*/ 0 60000 65536"/>
              <a:gd name="T7" fmla="*/ 0 60000 65536"/>
              <a:gd name="T8" fmla="*/ 0 60000 65536"/>
            </a:gdLst>
            <a:ahLst/>
            <a:cxnLst>
              <a:cxn ang="T6">
                <a:pos x="T0" y="T1"/>
              </a:cxn>
              <a:cxn ang="T7">
                <a:pos x="T2" y="T3"/>
              </a:cxn>
              <a:cxn ang="T8">
                <a:pos x="T4" y="T5"/>
              </a:cxn>
            </a:cxnLst>
            <a:rect l="0" t="0" r="r" b="b"/>
            <a:pathLst>
              <a:path w="20799" h="21600" fill="none" extrusionOk="0">
                <a:moveTo>
                  <a:pt x="20799" y="21600"/>
                </a:moveTo>
                <a:cubicBezTo>
                  <a:pt x="11114" y="21600"/>
                  <a:pt x="2613" y="15154"/>
                  <a:pt x="0" y="5828"/>
                </a:cubicBezTo>
              </a:path>
              <a:path w="20799" h="21600" stroke="0" extrusionOk="0">
                <a:moveTo>
                  <a:pt x="20799" y="21600"/>
                </a:moveTo>
                <a:cubicBezTo>
                  <a:pt x="11114" y="21600"/>
                  <a:pt x="2613" y="15154"/>
                  <a:pt x="0" y="5828"/>
                </a:cubicBezTo>
                <a:lnTo>
                  <a:pt x="20799" y="0"/>
                </a:lnTo>
                <a:lnTo>
                  <a:pt x="20799" y="21600"/>
                </a:lnTo>
                <a:close/>
              </a:path>
            </a:pathLst>
          </a:custGeom>
          <a:noFill/>
          <a:ln w="381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6633" name="Rectangle 9"/>
          <p:cNvSpPr>
            <a:spLocks noChangeArrowheads="1"/>
          </p:cNvSpPr>
          <p:nvPr/>
        </p:nvSpPr>
        <p:spPr bwMode="auto">
          <a:xfrm>
            <a:off x="6384925" y="3584575"/>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CC"/>
                </a:solidFill>
              </a:rPr>
              <a:t>a</a:t>
            </a:r>
          </a:p>
        </p:txBody>
      </p:sp>
      <p:sp>
        <p:nvSpPr>
          <p:cNvPr id="26634" name="Rectangle 10"/>
          <p:cNvSpPr>
            <a:spLocks noChangeArrowheads="1"/>
          </p:cNvSpPr>
          <p:nvPr/>
        </p:nvSpPr>
        <p:spPr bwMode="auto">
          <a:xfrm>
            <a:off x="7324725" y="3944938"/>
            <a:ext cx="4048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D</a:t>
            </a:r>
          </a:p>
        </p:txBody>
      </p:sp>
      <p:sp>
        <p:nvSpPr>
          <p:cNvPr id="863243" name="Rectangle 11"/>
          <p:cNvSpPr>
            <a:spLocks noGrp="1" noChangeArrowheads="1"/>
          </p:cNvSpPr>
          <p:nvPr>
            <p:ph type="title"/>
          </p:nvPr>
        </p:nvSpPr>
        <p:spPr>
          <a:xfrm>
            <a:off x="0" y="0"/>
            <a:ext cx="9144000" cy="622300"/>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900" smtClean="0">
                <a:solidFill>
                  <a:schemeClr val="folHlink"/>
                </a:solidFill>
              </a:rPr>
              <a:t>Elastic demand between two points</a:t>
            </a:r>
          </a:p>
        </p:txBody>
      </p:sp>
      <p:grpSp>
        <p:nvGrpSpPr>
          <p:cNvPr id="26636" name="Group 12"/>
          <p:cNvGrpSpPr>
            <a:grpSpLocks/>
          </p:cNvGrpSpPr>
          <p:nvPr/>
        </p:nvGrpSpPr>
        <p:grpSpPr bwMode="auto">
          <a:xfrm>
            <a:off x="692150" y="3835400"/>
            <a:ext cx="6096000" cy="2571750"/>
            <a:chOff x="436" y="2416"/>
            <a:chExt cx="3840" cy="1620"/>
          </a:xfrm>
        </p:grpSpPr>
        <p:grpSp>
          <p:nvGrpSpPr>
            <p:cNvPr id="26653" name="Group 13"/>
            <p:cNvGrpSpPr>
              <a:grpSpLocks/>
            </p:cNvGrpSpPr>
            <p:nvPr/>
          </p:nvGrpSpPr>
          <p:grpSpPr bwMode="auto">
            <a:xfrm>
              <a:off x="436" y="2416"/>
              <a:ext cx="3840" cy="1620"/>
              <a:chOff x="436" y="2416"/>
              <a:chExt cx="3840" cy="1620"/>
            </a:xfrm>
          </p:grpSpPr>
          <p:sp>
            <p:nvSpPr>
              <p:cNvPr id="26655" name="Rectangle 14" descr="Blue tissue paper"/>
              <p:cNvSpPr>
                <a:spLocks noChangeArrowheads="1"/>
              </p:cNvSpPr>
              <p:nvPr/>
            </p:nvSpPr>
            <p:spPr bwMode="auto">
              <a:xfrm>
                <a:off x="665" y="2568"/>
                <a:ext cx="3459" cy="1172"/>
              </a:xfrm>
              <a:prstGeom prst="rect">
                <a:avLst/>
              </a:prstGeom>
              <a:blipFill dpi="0" rotWithShape="0">
                <a:blip r:embed="rId4"/>
                <a:srcRect/>
                <a:tile tx="0" ty="0" sx="100000" sy="100000" flip="none" algn="tl"/>
              </a:blipFill>
              <a:ln>
                <a:noFill/>
              </a:ln>
              <a:effectLst/>
              <a:extLst>
                <a:ext uri="{91240B29-F687-4F45-9708-019B960494DF}">
                  <a14:hiddenLine xmlns:a14="http://schemas.microsoft.com/office/drawing/2010/main" w="19050">
                    <a:solidFill>
                      <a:schemeClr val="tx2"/>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6656" name="Rectangle 15"/>
              <p:cNvSpPr>
                <a:spLocks noChangeArrowheads="1"/>
              </p:cNvSpPr>
              <p:nvPr/>
            </p:nvSpPr>
            <p:spPr bwMode="auto">
              <a:xfrm>
                <a:off x="436" y="2416"/>
                <a:ext cx="20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CC"/>
                    </a:solidFill>
                  </a:rPr>
                  <a:t>4</a:t>
                </a:r>
              </a:p>
            </p:txBody>
          </p:sp>
          <p:sp>
            <p:nvSpPr>
              <p:cNvPr id="26657" name="Rectangle 16"/>
              <p:cNvSpPr>
                <a:spLocks noChangeArrowheads="1"/>
              </p:cNvSpPr>
              <p:nvPr/>
            </p:nvSpPr>
            <p:spPr bwMode="auto">
              <a:xfrm>
                <a:off x="3982" y="3786"/>
                <a:ext cx="294"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a:solidFill>
                      <a:srgbClr val="0000CC"/>
                    </a:solidFill>
                  </a:rPr>
                  <a:t>20</a:t>
                </a:r>
              </a:p>
            </p:txBody>
          </p:sp>
          <p:sp>
            <p:nvSpPr>
              <p:cNvPr id="26658" name="Line 17"/>
              <p:cNvSpPr>
                <a:spLocks noChangeShapeType="1"/>
              </p:cNvSpPr>
              <p:nvPr/>
            </p:nvSpPr>
            <p:spPr bwMode="auto">
              <a:xfrm flipH="1">
                <a:off x="672" y="2565"/>
                <a:ext cx="3455" cy="0"/>
              </a:xfrm>
              <a:prstGeom prst="line">
                <a:avLst/>
              </a:prstGeom>
              <a:noFill/>
              <a:ln w="19050">
                <a:solidFill>
                  <a:schemeClr val="tx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sp>
          <p:nvSpPr>
            <p:cNvPr id="26654" name="Line 18"/>
            <p:cNvSpPr>
              <a:spLocks noChangeShapeType="1"/>
            </p:cNvSpPr>
            <p:nvPr/>
          </p:nvSpPr>
          <p:spPr bwMode="auto">
            <a:xfrm>
              <a:off x="4127" y="2565"/>
              <a:ext cx="0" cy="1179"/>
            </a:xfrm>
            <a:prstGeom prst="line">
              <a:avLst/>
            </a:prstGeom>
            <a:noFill/>
            <a:ln w="19050">
              <a:solidFill>
                <a:schemeClr val="tx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sp>
        <p:nvSpPr>
          <p:cNvPr id="26637" name="Rectangle 19"/>
          <p:cNvSpPr>
            <a:spLocks noChangeArrowheads="1"/>
          </p:cNvSpPr>
          <p:nvPr/>
        </p:nvSpPr>
        <p:spPr bwMode="auto">
          <a:xfrm>
            <a:off x="1073150" y="3435350"/>
            <a:ext cx="2882900" cy="2501900"/>
          </a:xfrm>
          <a:prstGeom prst="rect">
            <a:avLst/>
          </a:prstGeom>
          <a:solidFill>
            <a:srgbClr val="FFD5D5">
              <a:alpha val="50195"/>
            </a:srgbClr>
          </a:solidFill>
          <a:ln>
            <a:noFill/>
          </a:ln>
          <a:effectLst/>
          <a:extLst>
            <a:ext uri="{91240B29-F687-4F45-9708-019B960494DF}">
              <a14:hiddenLine xmlns:a14="http://schemas.microsoft.com/office/drawing/2010/main" w="12700">
                <a:solidFill>
                  <a:schemeClr val="accent2"/>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nvGrpSpPr>
          <p:cNvPr id="26638" name="Group 20"/>
          <p:cNvGrpSpPr>
            <a:grpSpLocks/>
          </p:cNvGrpSpPr>
          <p:nvPr/>
        </p:nvGrpSpPr>
        <p:grpSpPr bwMode="auto">
          <a:xfrm>
            <a:off x="695325" y="3232150"/>
            <a:ext cx="3246438" cy="396875"/>
            <a:chOff x="438" y="2036"/>
            <a:chExt cx="2045" cy="250"/>
          </a:xfrm>
        </p:grpSpPr>
        <p:sp>
          <p:nvSpPr>
            <p:cNvPr id="26651" name="Rectangle 21"/>
            <p:cNvSpPr>
              <a:spLocks noChangeArrowheads="1"/>
            </p:cNvSpPr>
            <p:nvPr/>
          </p:nvSpPr>
          <p:spPr bwMode="auto">
            <a:xfrm>
              <a:off x="438" y="2036"/>
              <a:ext cx="20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CC0000"/>
                  </a:solidFill>
                </a:rPr>
                <a:t>5</a:t>
              </a:r>
            </a:p>
          </p:txBody>
        </p:sp>
        <p:sp>
          <p:nvSpPr>
            <p:cNvPr id="26652" name="Line 22"/>
            <p:cNvSpPr>
              <a:spLocks noChangeShapeType="1"/>
            </p:cNvSpPr>
            <p:nvPr/>
          </p:nvSpPr>
          <p:spPr bwMode="auto">
            <a:xfrm flipH="1">
              <a:off x="672" y="2162"/>
              <a:ext cx="1811" cy="0"/>
            </a:xfrm>
            <a:prstGeom prst="line">
              <a:avLst/>
            </a:prstGeom>
            <a:noFill/>
            <a:ln w="19050">
              <a:solidFill>
                <a:schemeClr val="accent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grpSp>
        <p:nvGrpSpPr>
          <p:cNvPr id="26639" name="Group 23"/>
          <p:cNvGrpSpPr>
            <a:grpSpLocks/>
          </p:cNvGrpSpPr>
          <p:nvPr/>
        </p:nvGrpSpPr>
        <p:grpSpPr bwMode="auto">
          <a:xfrm>
            <a:off x="3748088" y="3463925"/>
            <a:ext cx="466725" cy="2959100"/>
            <a:chOff x="2361" y="2182"/>
            <a:chExt cx="294" cy="1864"/>
          </a:xfrm>
        </p:grpSpPr>
        <p:sp>
          <p:nvSpPr>
            <p:cNvPr id="26649" name="Rectangle 24"/>
            <p:cNvSpPr>
              <a:spLocks noChangeArrowheads="1"/>
            </p:cNvSpPr>
            <p:nvPr/>
          </p:nvSpPr>
          <p:spPr bwMode="auto">
            <a:xfrm>
              <a:off x="2361" y="3796"/>
              <a:ext cx="294"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a:solidFill>
                    <a:srgbClr val="CC0000"/>
                  </a:solidFill>
                </a:rPr>
                <a:t>10</a:t>
              </a:r>
            </a:p>
          </p:txBody>
        </p:sp>
        <p:sp>
          <p:nvSpPr>
            <p:cNvPr id="26650" name="Line 25"/>
            <p:cNvSpPr>
              <a:spLocks noChangeShapeType="1"/>
            </p:cNvSpPr>
            <p:nvPr/>
          </p:nvSpPr>
          <p:spPr bwMode="auto">
            <a:xfrm>
              <a:off x="2483" y="2182"/>
              <a:ext cx="0" cy="1552"/>
            </a:xfrm>
            <a:prstGeom prst="line">
              <a:avLst/>
            </a:prstGeom>
            <a:noFill/>
            <a:ln w="19050">
              <a:solidFill>
                <a:schemeClr val="accent2"/>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sp>
        <p:nvSpPr>
          <p:cNvPr id="26640" name="Line 26"/>
          <p:cNvSpPr>
            <a:spLocks noChangeShapeType="1"/>
          </p:cNvSpPr>
          <p:nvPr/>
        </p:nvSpPr>
        <p:spPr bwMode="auto">
          <a:xfrm>
            <a:off x="1066800" y="609600"/>
            <a:ext cx="0" cy="5334000"/>
          </a:xfrm>
          <a:prstGeom prst="line">
            <a:avLst/>
          </a:prstGeom>
          <a:noFill/>
          <a:ln w="28575">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6641" name="Line 27"/>
          <p:cNvSpPr>
            <a:spLocks noChangeShapeType="1"/>
          </p:cNvSpPr>
          <p:nvPr/>
        </p:nvSpPr>
        <p:spPr bwMode="auto">
          <a:xfrm>
            <a:off x="1066800" y="5943600"/>
            <a:ext cx="7010400" cy="0"/>
          </a:xfrm>
          <a:prstGeom prst="line">
            <a:avLst/>
          </a:prstGeom>
          <a:noFill/>
          <a:ln w="28575">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26642" name="Oval 28"/>
          <p:cNvSpPr>
            <a:spLocks noChangeArrowheads="1"/>
          </p:cNvSpPr>
          <p:nvPr/>
        </p:nvSpPr>
        <p:spPr bwMode="auto">
          <a:xfrm>
            <a:off x="6483350" y="3992563"/>
            <a:ext cx="127000" cy="127000"/>
          </a:xfrm>
          <a:prstGeom prst="ellipse">
            <a:avLst/>
          </a:prstGeom>
          <a:solidFill>
            <a:srgbClr val="6699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nvGrpSpPr>
          <p:cNvPr id="26643" name="Group 29"/>
          <p:cNvGrpSpPr>
            <a:grpSpLocks/>
          </p:cNvGrpSpPr>
          <p:nvPr/>
        </p:nvGrpSpPr>
        <p:grpSpPr bwMode="auto">
          <a:xfrm>
            <a:off x="3784600" y="2941638"/>
            <a:ext cx="354013" cy="549275"/>
            <a:chOff x="2384" y="1853"/>
            <a:chExt cx="223" cy="346"/>
          </a:xfrm>
        </p:grpSpPr>
        <p:sp>
          <p:nvSpPr>
            <p:cNvPr id="26647" name="Rectangle 30"/>
            <p:cNvSpPr>
              <a:spLocks noChangeArrowheads="1"/>
            </p:cNvSpPr>
            <p:nvPr/>
          </p:nvSpPr>
          <p:spPr bwMode="auto">
            <a:xfrm>
              <a:off x="2384" y="1853"/>
              <a:ext cx="22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CC0000"/>
                  </a:solidFill>
                </a:rPr>
                <a:t>b</a:t>
              </a:r>
            </a:p>
          </p:txBody>
        </p:sp>
        <p:sp>
          <p:nvSpPr>
            <p:cNvPr id="26648" name="Oval 31"/>
            <p:cNvSpPr>
              <a:spLocks noChangeArrowheads="1"/>
            </p:cNvSpPr>
            <p:nvPr/>
          </p:nvSpPr>
          <p:spPr bwMode="auto">
            <a:xfrm>
              <a:off x="2451" y="2119"/>
              <a:ext cx="80" cy="80"/>
            </a:xfrm>
            <a:prstGeom prst="ellipse">
              <a:avLst/>
            </a:prstGeom>
            <a:solidFill>
              <a:schemeClr val="accent2"/>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grpSp>
        <p:nvGrpSpPr>
          <p:cNvPr id="26644" name="Group 32"/>
          <p:cNvGrpSpPr>
            <a:grpSpLocks/>
          </p:cNvGrpSpPr>
          <p:nvPr/>
        </p:nvGrpSpPr>
        <p:grpSpPr bwMode="auto">
          <a:xfrm>
            <a:off x="4221163" y="1208088"/>
            <a:ext cx="2560637" cy="820737"/>
            <a:chOff x="2659" y="761"/>
            <a:chExt cx="1685" cy="613"/>
          </a:xfrm>
        </p:grpSpPr>
        <p:sp>
          <p:nvSpPr>
            <p:cNvPr id="26645" name="AutoShape 33" descr="Parchment"/>
            <p:cNvSpPr>
              <a:spLocks noChangeArrowheads="1"/>
            </p:cNvSpPr>
            <p:nvPr/>
          </p:nvSpPr>
          <p:spPr bwMode="auto">
            <a:xfrm>
              <a:off x="2659" y="761"/>
              <a:ext cx="1685" cy="613"/>
            </a:xfrm>
            <a:prstGeom prst="roundRect">
              <a:avLst>
                <a:gd name="adj" fmla="val 12495"/>
              </a:avLst>
            </a:prstGeom>
            <a:blipFill dpi="0" rotWithShape="0">
              <a:blip r:embed="rId5"/>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26646" name="Rectangle 34"/>
            <p:cNvSpPr>
              <a:spLocks noChangeArrowheads="1"/>
            </p:cNvSpPr>
            <p:nvPr/>
          </p:nvSpPr>
          <p:spPr bwMode="auto">
            <a:xfrm>
              <a:off x="2761" y="812"/>
              <a:ext cx="1470" cy="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a:solidFill>
                    <a:srgbClr val="006600"/>
                  </a:solidFill>
                  <a:latin typeface="Comic Sans MS" pitchFamily="66" charset="0"/>
                </a:rPr>
                <a:t>Expenditure falls</a:t>
              </a:r>
            </a:p>
            <a:p>
              <a:pPr algn="ctr" eaLnBrk="0" fontAlgn="base" hangingPunct="0">
                <a:lnSpc>
                  <a:spcPct val="100000"/>
                </a:lnSpc>
                <a:spcBef>
                  <a:spcPct val="0"/>
                </a:spcBef>
                <a:spcAft>
                  <a:spcPct val="0"/>
                </a:spcAft>
                <a:buClrTx/>
                <a:buFontTx/>
                <a:buNone/>
              </a:pPr>
              <a:r>
                <a:rPr lang="en-GB" altLang="en-US" sz="2000" b="0">
                  <a:solidFill>
                    <a:srgbClr val="006600"/>
                  </a:solidFill>
                  <a:latin typeface="Comic Sans MS" pitchFamily="66" charset="0"/>
                </a:rPr>
                <a:t>as price rises</a:t>
              </a:r>
            </a:p>
          </p:txBody>
        </p:sp>
      </p:grpSp>
    </p:spTree>
    <p:custDataLst>
      <p:tags r:id="rId1"/>
    </p:custDataLst>
    <p:extLst>
      <p:ext uri="{BB962C8B-B14F-4D97-AF65-F5344CB8AC3E}">
        <p14:creationId xmlns:p14="http://schemas.microsoft.com/office/powerpoint/2010/main" val="3474964901"/>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67331" name="Rectangle 3"/>
          <p:cNvSpPr>
            <a:spLocks noGrp="1" noChangeArrowheads="1"/>
          </p:cNvSpPr>
          <p:nvPr>
            <p:ph type="title"/>
          </p:nvPr>
        </p:nvSpPr>
        <p:spPr>
          <a:xfrm>
            <a:off x="0" y="0"/>
            <a:ext cx="9144000" cy="811213"/>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a:lstStyle/>
          <a:p>
            <a:pPr>
              <a:lnSpc>
                <a:spcPct val="85000"/>
              </a:lnSpc>
              <a:defRPr/>
            </a:pPr>
            <a:r>
              <a:rPr lang="en-GB" altLang="en-US" sz="3000" smtClean="0"/>
              <a:t>Importance of Price Elasticity of Demand</a:t>
            </a:r>
            <a:br>
              <a:rPr lang="en-GB" altLang="en-US" sz="3000" smtClean="0"/>
            </a:br>
            <a:r>
              <a:rPr lang="en-GB" altLang="en-US" sz="3000" smtClean="0"/>
              <a:t>to Business Decision Making</a:t>
            </a:r>
          </a:p>
        </p:txBody>
      </p:sp>
      <p:sp>
        <p:nvSpPr>
          <p:cNvPr id="867330" name="Rectangle 2"/>
          <p:cNvSpPr>
            <a:spLocks noGrp="1" noChangeArrowheads="1"/>
          </p:cNvSpPr>
          <p:nvPr>
            <p:ph idx="1"/>
          </p:nvPr>
        </p:nvSpPr>
        <p:spPr/>
        <p:txBody>
          <a:bodyPr/>
          <a:lstStyle/>
          <a:p>
            <a:pPr>
              <a:buClr>
                <a:srgbClr val="7695A6"/>
              </a:buClr>
              <a:defRPr/>
            </a:pPr>
            <a:r>
              <a:rPr lang="en-GB" altLang="en-US" sz="2900" dirty="0" smtClean="0">
                <a:solidFill>
                  <a:srgbClr val="7695A6"/>
                </a:solidFill>
              </a:rPr>
              <a:t>Price elasticity of demand and a firm’s sales revenue (</a:t>
            </a:r>
            <a:r>
              <a:rPr lang="en-GB" altLang="en-US" sz="2900" i="1" dirty="0" smtClean="0">
                <a:solidFill>
                  <a:srgbClr val="7695A6"/>
                </a:solidFill>
              </a:rPr>
              <a:t>TR = P x Q</a:t>
            </a:r>
            <a:r>
              <a:rPr lang="en-GB" altLang="en-US" sz="2900" dirty="0" smtClean="0">
                <a:solidFill>
                  <a:srgbClr val="7695A6"/>
                </a:solidFill>
              </a:rPr>
              <a:t>)</a:t>
            </a:r>
          </a:p>
          <a:p>
            <a:pPr lvl="1">
              <a:buClr>
                <a:srgbClr val="7695A6"/>
              </a:buClr>
              <a:defRPr/>
            </a:pPr>
            <a:r>
              <a:rPr lang="en-GB" altLang="en-US" dirty="0" smtClean="0">
                <a:solidFill>
                  <a:srgbClr val="7695A6"/>
                </a:solidFill>
              </a:rPr>
              <a:t>effects of a price change on sales revenue</a:t>
            </a:r>
          </a:p>
          <a:p>
            <a:pPr lvl="2">
              <a:buClr>
                <a:srgbClr val="7695A6"/>
              </a:buClr>
              <a:defRPr/>
            </a:pPr>
            <a:r>
              <a:rPr lang="en-GB" altLang="en-US" dirty="0" smtClean="0">
                <a:solidFill>
                  <a:srgbClr val="7695A6"/>
                </a:solidFill>
              </a:rPr>
              <a:t>elastic demand</a:t>
            </a:r>
          </a:p>
          <a:p>
            <a:pPr lvl="3">
              <a:buClr>
                <a:srgbClr val="7695A6"/>
              </a:buClr>
              <a:defRPr/>
            </a:pPr>
            <a:r>
              <a:rPr lang="en-GB" altLang="en-US" i="1" dirty="0" smtClean="0">
                <a:solidFill>
                  <a:srgbClr val="7695A6"/>
                </a:solidFill>
              </a:rPr>
              <a:t>TR</a:t>
            </a:r>
            <a:r>
              <a:rPr lang="en-GB" altLang="en-US" dirty="0" smtClean="0">
                <a:solidFill>
                  <a:srgbClr val="7695A6"/>
                </a:solidFill>
              </a:rPr>
              <a:t> changes in same direction as quantity</a:t>
            </a:r>
            <a:endParaRPr lang="en-GB" altLang="en-US" dirty="0" smtClean="0"/>
          </a:p>
          <a:p>
            <a:pPr lvl="2">
              <a:defRPr/>
            </a:pPr>
            <a:r>
              <a:rPr lang="en-GB" altLang="en-US" dirty="0" smtClean="0"/>
              <a:t>inelastic demand</a:t>
            </a:r>
          </a:p>
          <a:p>
            <a:pPr lvl="2">
              <a:defRPr/>
            </a:pPr>
            <a:r>
              <a:rPr lang="en-GB" altLang="en-US" dirty="0" smtClean="0"/>
              <a:t>P rises; Q falls proportionately less: TR rises</a:t>
            </a:r>
          </a:p>
          <a:p>
            <a:pPr lvl="2">
              <a:defRPr/>
            </a:pPr>
            <a:r>
              <a:rPr lang="en-GB" altLang="en-US" dirty="0" smtClean="0"/>
              <a:t>P falls; Q rises proportionately less; TR falls</a:t>
            </a:r>
          </a:p>
          <a:p>
            <a:pPr lvl="3">
              <a:defRPr/>
            </a:pPr>
            <a:r>
              <a:rPr lang="en-GB" altLang="en-US" i="1" dirty="0" smtClean="0"/>
              <a:t>TR</a:t>
            </a:r>
            <a:r>
              <a:rPr lang="en-GB" altLang="en-US" dirty="0" smtClean="0"/>
              <a:t> changes in same direction as price</a:t>
            </a:r>
          </a:p>
        </p:txBody>
      </p:sp>
    </p:spTree>
    <p:custDataLst>
      <p:tags r:id="rId1"/>
    </p:custDataLst>
    <p:extLst>
      <p:ext uri="{BB962C8B-B14F-4D97-AF65-F5344CB8AC3E}">
        <p14:creationId xmlns:p14="http://schemas.microsoft.com/office/powerpoint/2010/main" val="3137334738"/>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5363"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5364" name="Rectangle 4"/>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5365" name="Line 5"/>
          <p:cNvSpPr>
            <a:spLocks noChangeShapeType="1"/>
          </p:cNvSpPr>
          <p:nvPr/>
        </p:nvSpPr>
        <p:spPr bwMode="auto">
          <a:xfrm flipH="1">
            <a:off x="1050925" y="2767013"/>
            <a:ext cx="2868613" cy="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5366" name="Line 6"/>
          <p:cNvSpPr>
            <a:spLocks noChangeShapeType="1"/>
          </p:cNvSpPr>
          <p:nvPr/>
        </p:nvSpPr>
        <p:spPr bwMode="auto">
          <a:xfrm>
            <a:off x="3919538" y="2767013"/>
            <a:ext cx="0" cy="317500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5367" name="Line 7"/>
          <p:cNvSpPr>
            <a:spLocks noChangeShapeType="1"/>
          </p:cNvSpPr>
          <p:nvPr/>
        </p:nvSpPr>
        <p:spPr bwMode="auto">
          <a:xfrm flipH="1">
            <a:off x="1050925" y="4291013"/>
            <a:ext cx="4186238"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5368" name="Line 8"/>
          <p:cNvSpPr>
            <a:spLocks noChangeShapeType="1"/>
          </p:cNvSpPr>
          <p:nvPr/>
        </p:nvSpPr>
        <p:spPr bwMode="auto">
          <a:xfrm>
            <a:off x="5235575" y="4303713"/>
            <a:ext cx="0" cy="1627187"/>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5369" name="Line 9"/>
          <p:cNvSpPr>
            <a:spLocks noChangeShapeType="1"/>
          </p:cNvSpPr>
          <p:nvPr/>
        </p:nvSpPr>
        <p:spPr bwMode="auto">
          <a:xfrm flipV="1">
            <a:off x="4191000" y="1676400"/>
            <a:ext cx="32004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5370" name="Arc 10"/>
          <p:cNvSpPr>
            <a:spLocks/>
          </p:cNvSpPr>
          <p:nvPr/>
        </p:nvSpPr>
        <p:spPr bwMode="auto">
          <a:xfrm rot="-3360000">
            <a:off x="3933031" y="51595"/>
            <a:ext cx="2867025" cy="5630862"/>
          </a:xfrm>
          <a:custGeom>
            <a:avLst/>
            <a:gdLst>
              <a:gd name="T0" fmla="*/ 0 w 21596"/>
              <a:gd name="T1" fmla="*/ 2147483647 h 19545"/>
              <a:gd name="T2" fmla="*/ 2147483647 w 21596"/>
              <a:gd name="T3" fmla="*/ 0 h 19545"/>
              <a:gd name="T4" fmla="*/ 2147483647 w 21596"/>
              <a:gd name="T5" fmla="*/ 2147483647 h 19545"/>
              <a:gd name="T6" fmla="*/ 0 60000 65536"/>
              <a:gd name="T7" fmla="*/ 0 60000 65536"/>
              <a:gd name="T8" fmla="*/ 0 60000 65536"/>
            </a:gdLst>
            <a:ahLst/>
            <a:cxnLst>
              <a:cxn ang="T6">
                <a:pos x="T0" y="T1"/>
              </a:cxn>
              <a:cxn ang="T7">
                <a:pos x="T2" y="T3"/>
              </a:cxn>
              <a:cxn ang="T8">
                <a:pos x="T4" y="T5"/>
              </a:cxn>
            </a:cxnLst>
            <a:rect l="0" t="0" r="r" b="b"/>
            <a:pathLst>
              <a:path w="21596" h="19545" fill="none" extrusionOk="0">
                <a:moveTo>
                  <a:pt x="0" y="19121"/>
                </a:moveTo>
                <a:cubicBezTo>
                  <a:pt x="161" y="10907"/>
                  <a:pt x="4967" y="3496"/>
                  <a:pt x="12400" y="-1"/>
                </a:cubicBezTo>
              </a:path>
              <a:path w="21596" h="19545" stroke="0" extrusionOk="0">
                <a:moveTo>
                  <a:pt x="0" y="19121"/>
                </a:moveTo>
                <a:cubicBezTo>
                  <a:pt x="161" y="10907"/>
                  <a:pt x="4967" y="3496"/>
                  <a:pt x="12400" y="-1"/>
                </a:cubicBezTo>
                <a:lnTo>
                  <a:pt x="21596" y="19545"/>
                </a:lnTo>
                <a:lnTo>
                  <a:pt x="0" y="19121"/>
                </a:lnTo>
                <a:close/>
              </a:path>
            </a:pathLst>
          </a:custGeom>
          <a:noFill/>
          <a:ln w="381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5371" name="Line 11"/>
          <p:cNvSpPr>
            <a:spLocks noChangeShapeType="1"/>
          </p:cNvSpPr>
          <p:nvPr/>
        </p:nvSpPr>
        <p:spPr bwMode="auto">
          <a:xfrm flipV="1">
            <a:off x="2057400" y="1143000"/>
            <a:ext cx="3200400" cy="38862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5372" name="Line 12"/>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5373" name="Line 13"/>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5374" name="Oval 14"/>
          <p:cNvSpPr>
            <a:spLocks noChangeArrowheads="1"/>
          </p:cNvSpPr>
          <p:nvPr/>
        </p:nvSpPr>
        <p:spPr bwMode="auto">
          <a:xfrm>
            <a:off x="3887788" y="2713038"/>
            <a:ext cx="101600" cy="101600"/>
          </a:xfrm>
          <a:prstGeom prst="ellipse">
            <a:avLst/>
          </a:prstGeom>
          <a:solidFill>
            <a:srgbClr val="FFCCCC"/>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5375" name="Oval 15"/>
          <p:cNvSpPr>
            <a:spLocks noChangeArrowheads="1"/>
          </p:cNvSpPr>
          <p:nvPr/>
        </p:nvSpPr>
        <p:spPr bwMode="auto">
          <a:xfrm>
            <a:off x="5195888" y="4240213"/>
            <a:ext cx="101600" cy="101600"/>
          </a:xfrm>
          <a:prstGeom prst="ellipse">
            <a:avLst/>
          </a:prstGeom>
          <a:solidFill>
            <a:srgbClr val="99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5376" name="Rectangle 16"/>
          <p:cNvSpPr>
            <a:spLocks noChangeArrowheads="1"/>
          </p:cNvSpPr>
          <p:nvPr/>
        </p:nvSpPr>
        <p:spPr bwMode="auto">
          <a:xfrm>
            <a:off x="4402138" y="6451600"/>
            <a:ext cx="1130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Quantity</a:t>
            </a:r>
          </a:p>
        </p:txBody>
      </p:sp>
      <p:sp>
        <p:nvSpPr>
          <p:cNvPr id="15377" name="Rectangle 17"/>
          <p:cNvSpPr>
            <a:spLocks noChangeArrowheads="1"/>
          </p:cNvSpPr>
          <p:nvPr/>
        </p:nvSpPr>
        <p:spPr bwMode="auto">
          <a:xfrm rot="-5400000">
            <a:off x="-142081" y="2766219"/>
            <a:ext cx="7635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Price</a:t>
            </a:r>
          </a:p>
        </p:txBody>
      </p:sp>
      <p:sp>
        <p:nvSpPr>
          <p:cNvPr id="15378" name="Rectangle 18"/>
          <p:cNvSpPr>
            <a:spLocks noChangeArrowheads="1"/>
          </p:cNvSpPr>
          <p:nvPr/>
        </p:nvSpPr>
        <p:spPr bwMode="auto">
          <a:xfrm>
            <a:off x="668338" y="60626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15379" name="Rectangle 19"/>
          <p:cNvSpPr>
            <a:spLocks noChangeArrowheads="1"/>
          </p:cNvSpPr>
          <p:nvPr/>
        </p:nvSpPr>
        <p:spPr bwMode="auto">
          <a:xfrm>
            <a:off x="3702050" y="60340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CC0000"/>
                </a:solidFill>
              </a:rPr>
              <a:t>Q</a:t>
            </a:r>
            <a:r>
              <a:rPr lang="en-GB" altLang="en-US" sz="2000" b="0" baseline="-25000">
                <a:solidFill>
                  <a:srgbClr val="CC0000"/>
                </a:solidFill>
              </a:rPr>
              <a:t>2</a:t>
            </a:r>
          </a:p>
        </p:txBody>
      </p:sp>
      <p:sp>
        <p:nvSpPr>
          <p:cNvPr id="15380" name="Rectangle 20"/>
          <p:cNvSpPr>
            <a:spLocks noChangeArrowheads="1"/>
          </p:cNvSpPr>
          <p:nvPr/>
        </p:nvSpPr>
        <p:spPr bwMode="auto">
          <a:xfrm>
            <a:off x="5013325" y="6019800"/>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sp>
        <p:nvSpPr>
          <p:cNvPr id="15381" name="Rectangle 21"/>
          <p:cNvSpPr>
            <a:spLocks noChangeArrowheads="1"/>
          </p:cNvSpPr>
          <p:nvPr/>
        </p:nvSpPr>
        <p:spPr bwMode="auto">
          <a:xfrm>
            <a:off x="531813" y="4137025"/>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00CC"/>
                </a:solidFill>
              </a:rPr>
              <a:t>P</a:t>
            </a:r>
            <a:r>
              <a:rPr lang="en-GB" altLang="en-US" sz="2000" b="0" baseline="-25000">
                <a:solidFill>
                  <a:srgbClr val="0000CC"/>
                </a:solidFill>
              </a:rPr>
              <a:t>1</a:t>
            </a:r>
          </a:p>
        </p:txBody>
      </p:sp>
      <p:sp>
        <p:nvSpPr>
          <p:cNvPr id="15382" name="Rectangle 22"/>
          <p:cNvSpPr>
            <a:spLocks noChangeArrowheads="1"/>
          </p:cNvSpPr>
          <p:nvPr/>
        </p:nvSpPr>
        <p:spPr bwMode="auto">
          <a:xfrm>
            <a:off x="549275" y="2533650"/>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CC0000"/>
                </a:solidFill>
              </a:rPr>
              <a:t>P</a:t>
            </a:r>
            <a:r>
              <a:rPr lang="en-GB" altLang="en-US" sz="2000" b="0" baseline="-25000">
                <a:solidFill>
                  <a:srgbClr val="CC0000"/>
                </a:solidFill>
              </a:rPr>
              <a:t>2</a:t>
            </a:r>
          </a:p>
        </p:txBody>
      </p:sp>
      <p:sp>
        <p:nvSpPr>
          <p:cNvPr id="15383" name="Rectangle 23"/>
          <p:cNvSpPr>
            <a:spLocks noChangeArrowheads="1"/>
          </p:cNvSpPr>
          <p:nvPr/>
        </p:nvSpPr>
        <p:spPr bwMode="auto">
          <a:xfrm>
            <a:off x="3762375" y="2100263"/>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a:solidFill>
                  <a:srgbClr val="CC0000"/>
                </a:solidFill>
              </a:rPr>
              <a:t>b</a:t>
            </a:r>
          </a:p>
        </p:txBody>
      </p:sp>
      <p:sp>
        <p:nvSpPr>
          <p:cNvPr id="15384" name="Rectangle 24"/>
          <p:cNvSpPr>
            <a:spLocks noChangeArrowheads="1"/>
          </p:cNvSpPr>
          <p:nvPr/>
        </p:nvSpPr>
        <p:spPr bwMode="auto">
          <a:xfrm>
            <a:off x="5205413" y="723900"/>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CC0000"/>
                </a:solidFill>
              </a:rPr>
              <a:t>S</a:t>
            </a:r>
            <a:r>
              <a:rPr lang="en-GB" altLang="en-US" sz="2400" b="0" baseline="-25000">
                <a:solidFill>
                  <a:srgbClr val="CC0000"/>
                </a:solidFill>
              </a:rPr>
              <a:t>2</a:t>
            </a:r>
          </a:p>
        </p:txBody>
      </p:sp>
      <p:sp>
        <p:nvSpPr>
          <p:cNvPr id="15385" name="Rectangle 25"/>
          <p:cNvSpPr>
            <a:spLocks noChangeArrowheads="1"/>
          </p:cNvSpPr>
          <p:nvPr/>
        </p:nvSpPr>
        <p:spPr bwMode="auto">
          <a:xfrm>
            <a:off x="7331075" y="1266825"/>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400" b="0" baseline="-25000">
                <a:solidFill>
                  <a:srgbClr val="0000CC"/>
                </a:solidFill>
              </a:rPr>
              <a:t>1</a:t>
            </a:r>
          </a:p>
        </p:txBody>
      </p:sp>
      <p:sp>
        <p:nvSpPr>
          <p:cNvPr id="15386" name="Rectangle 26"/>
          <p:cNvSpPr>
            <a:spLocks noChangeArrowheads="1"/>
          </p:cNvSpPr>
          <p:nvPr/>
        </p:nvSpPr>
        <p:spPr bwMode="auto">
          <a:xfrm>
            <a:off x="6789738" y="5446713"/>
            <a:ext cx="4048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i="1">
                <a:solidFill>
                  <a:srgbClr val="0000CC"/>
                </a:solidFill>
              </a:rPr>
              <a:t>D</a:t>
            </a:r>
          </a:p>
        </p:txBody>
      </p:sp>
      <p:sp>
        <p:nvSpPr>
          <p:cNvPr id="15387" name="Rectangle 27"/>
          <p:cNvSpPr>
            <a:spLocks noChangeArrowheads="1"/>
          </p:cNvSpPr>
          <p:nvPr/>
        </p:nvSpPr>
        <p:spPr bwMode="auto">
          <a:xfrm>
            <a:off x="5053013" y="3622675"/>
            <a:ext cx="3540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a:solidFill>
                  <a:srgbClr val="0000CC"/>
                </a:solidFill>
              </a:rPr>
              <a:t>a</a:t>
            </a:r>
          </a:p>
        </p:txBody>
      </p:sp>
      <p:sp>
        <p:nvSpPr>
          <p:cNvPr id="844828" name="Rectangle 28"/>
          <p:cNvSpPr>
            <a:spLocks noGrp="1" noChangeArrowheads="1"/>
          </p:cNvSpPr>
          <p:nvPr>
            <p:ph type="title"/>
          </p:nvPr>
        </p:nvSpPr>
        <p:spPr>
          <a:xfrm>
            <a:off x="0" y="0"/>
            <a:ext cx="9144000" cy="533400"/>
          </a:xfrm>
        </p:spPr>
        <p:txBody>
          <a:bodyPr/>
          <a:lstStyle/>
          <a:p>
            <a:pPr>
              <a:defRPr/>
            </a:pPr>
            <a:r>
              <a:rPr lang="en-GB" altLang="en-US" sz="2800" smtClean="0"/>
              <a:t>Market supply and demand</a:t>
            </a:r>
          </a:p>
        </p:txBody>
      </p:sp>
      <p:sp>
        <p:nvSpPr>
          <p:cNvPr id="15389" name="AutoShape 29"/>
          <p:cNvSpPr>
            <a:spLocks noChangeArrowheads="1"/>
          </p:cNvSpPr>
          <p:nvPr/>
        </p:nvSpPr>
        <p:spPr bwMode="auto">
          <a:xfrm>
            <a:off x="6945313" y="2259013"/>
            <a:ext cx="2195512" cy="1876425"/>
          </a:xfrm>
          <a:prstGeom prst="flowChartAlternateProcess">
            <a:avLst/>
          </a:prstGeom>
          <a:solidFill>
            <a:srgbClr val="FFFFCC"/>
          </a:solidFill>
          <a:ln w="22225">
            <a:solidFill>
              <a:schemeClr val="accent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54000" tIns="36000" rIns="54000" bIns="36000" anchor="ctr">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1800" b="0">
                <a:solidFill>
                  <a:srgbClr val="003300"/>
                </a:solidFill>
              </a:rPr>
              <a:t>The effect on price of a shift in supply depends on the responsiveness of demand to a change in price.</a:t>
            </a:r>
          </a:p>
        </p:txBody>
      </p:sp>
    </p:spTree>
    <p:custDataLst>
      <p:tags r:id="rId1"/>
    </p:custDataLst>
    <p:extLst>
      <p:ext uri="{BB962C8B-B14F-4D97-AF65-F5344CB8AC3E}">
        <p14:creationId xmlns:p14="http://schemas.microsoft.com/office/powerpoint/2010/main" val="2089838693"/>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6387"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6388" name="Rectangle 4"/>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6389" name="Line 5"/>
          <p:cNvSpPr>
            <a:spLocks noChangeShapeType="1"/>
          </p:cNvSpPr>
          <p:nvPr/>
        </p:nvSpPr>
        <p:spPr bwMode="auto">
          <a:xfrm flipH="1">
            <a:off x="1050925" y="2767013"/>
            <a:ext cx="2868613" cy="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6390" name="Line 6"/>
          <p:cNvSpPr>
            <a:spLocks noChangeShapeType="1"/>
          </p:cNvSpPr>
          <p:nvPr/>
        </p:nvSpPr>
        <p:spPr bwMode="auto">
          <a:xfrm>
            <a:off x="3919538" y="2767013"/>
            <a:ext cx="0" cy="317500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6391" name="Line 7"/>
          <p:cNvSpPr>
            <a:spLocks noChangeShapeType="1"/>
          </p:cNvSpPr>
          <p:nvPr/>
        </p:nvSpPr>
        <p:spPr bwMode="auto">
          <a:xfrm flipH="1">
            <a:off x="1050925" y="4291013"/>
            <a:ext cx="4186238"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6392" name="Line 8"/>
          <p:cNvSpPr>
            <a:spLocks noChangeShapeType="1"/>
          </p:cNvSpPr>
          <p:nvPr/>
        </p:nvSpPr>
        <p:spPr bwMode="auto">
          <a:xfrm>
            <a:off x="5235575" y="4303713"/>
            <a:ext cx="0" cy="1627187"/>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6393" name="Line 9"/>
          <p:cNvSpPr>
            <a:spLocks noChangeShapeType="1"/>
          </p:cNvSpPr>
          <p:nvPr/>
        </p:nvSpPr>
        <p:spPr bwMode="auto">
          <a:xfrm flipV="1">
            <a:off x="4191000" y="1676400"/>
            <a:ext cx="32004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6394" name="Arc 10"/>
          <p:cNvSpPr>
            <a:spLocks/>
          </p:cNvSpPr>
          <p:nvPr/>
        </p:nvSpPr>
        <p:spPr bwMode="auto">
          <a:xfrm>
            <a:off x="1524000" y="1066800"/>
            <a:ext cx="6021388" cy="3429000"/>
          </a:xfrm>
          <a:custGeom>
            <a:avLst/>
            <a:gdLst>
              <a:gd name="T0" fmla="*/ 2147483647 w 19354"/>
              <a:gd name="T1" fmla="*/ 2147483647 h 21600"/>
              <a:gd name="T2" fmla="*/ 0 w 19354"/>
              <a:gd name="T3" fmla="*/ 2147483647 h 21600"/>
              <a:gd name="T4" fmla="*/ 2147483647 w 19354"/>
              <a:gd name="T5" fmla="*/ 0 h 21600"/>
              <a:gd name="T6" fmla="*/ 0 60000 65536"/>
              <a:gd name="T7" fmla="*/ 0 60000 65536"/>
              <a:gd name="T8" fmla="*/ 0 60000 65536"/>
            </a:gdLst>
            <a:ahLst/>
            <a:cxnLst>
              <a:cxn ang="T6">
                <a:pos x="T0" y="T1"/>
              </a:cxn>
              <a:cxn ang="T7">
                <a:pos x="T2" y="T3"/>
              </a:cxn>
              <a:cxn ang="T8">
                <a:pos x="T4" y="T5"/>
              </a:cxn>
            </a:cxnLst>
            <a:rect l="0" t="0" r="r" b="b"/>
            <a:pathLst>
              <a:path w="19354" h="21600" fill="none" extrusionOk="0">
                <a:moveTo>
                  <a:pt x="19354" y="21600"/>
                </a:moveTo>
                <a:cubicBezTo>
                  <a:pt x="11144" y="21600"/>
                  <a:pt x="3644" y="16946"/>
                  <a:pt x="-1" y="9590"/>
                </a:cubicBezTo>
              </a:path>
              <a:path w="19354" h="21600" stroke="0" extrusionOk="0">
                <a:moveTo>
                  <a:pt x="19354" y="21600"/>
                </a:moveTo>
                <a:cubicBezTo>
                  <a:pt x="11144" y="21600"/>
                  <a:pt x="3644" y="16946"/>
                  <a:pt x="-1" y="9590"/>
                </a:cubicBezTo>
                <a:lnTo>
                  <a:pt x="19354" y="0"/>
                </a:lnTo>
                <a:lnTo>
                  <a:pt x="19354" y="21600"/>
                </a:lnTo>
                <a:close/>
              </a:path>
            </a:pathLst>
          </a:custGeom>
          <a:noFill/>
          <a:ln w="38100" cap="rnd">
            <a:solidFill>
              <a:schemeClr val="folHlink"/>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6395" name="Arc 11"/>
          <p:cNvSpPr>
            <a:spLocks/>
          </p:cNvSpPr>
          <p:nvPr/>
        </p:nvSpPr>
        <p:spPr bwMode="auto">
          <a:xfrm rot="-3360000">
            <a:off x="3933031" y="51595"/>
            <a:ext cx="2867025" cy="5630862"/>
          </a:xfrm>
          <a:custGeom>
            <a:avLst/>
            <a:gdLst>
              <a:gd name="T0" fmla="*/ 0 w 21596"/>
              <a:gd name="T1" fmla="*/ 2147483647 h 19545"/>
              <a:gd name="T2" fmla="*/ 2147483647 w 21596"/>
              <a:gd name="T3" fmla="*/ 0 h 19545"/>
              <a:gd name="T4" fmla="*/ 2147483647 w 21596"/>
              <a:gd name="T5" fmla="*/ 2147483647 h 19545"/>
              <a:gd name="T6" fmla="*/ 0 60000 65536"/>
              <a:gd name="T7" fmla="*/ 0 60000 65536"/>
              <a:gd name="T8" fmla="*/ 0 60000 65536"/>
            </a:gdLst>
            <a:ahLst/>
            <a:cxnLst>
              <a:cxn ang="T6">
                <a:pos x="T0" y="T1"/>
              </a:cxn>
              <a:cxn ang="T7">
                <a:pos x="T2" y="T3"/>
              </a:cxn>
              <a:cxn ang="T8">
                <a:pos x="T4" y="T5"/>
              </a:cxn>
            </a:cxnLst>
            <a:rect l="0" t="0" r="r" b="b"/>
            <a:pathLst>
              <a:path w="21596" h="19545" fill="none" extrusionOk="0">
                <a:moveTo>
                  <a:pt x="0" y="19121"/>
                </a:moveTo>
                <a:cubicBezTo>
                  <a:pt x="161" y="10907"/>
                  <a:pt x="4967" y="3496"/>
                  <a:pt x="12400" y="-1"/>
                </a:cubicBezTo>
              </a:path>
              <a:path w="21596" h="19545" stroke="0" extrusionOk="0">
                <a:moveTo>
                  <a:pt x="0" y="19121"/>
                </a:moveTo>
                <a:cubicBezTo>
                  <a:pt x="161" y="10907"/>
                  <a:pt x="4967" y="3496"/>
                  <a:pt x="12400" y="-1"/>
                </a:cubicBezTo>
                <a:lnTo>
                  <a:pt x="21596" y="19545"/>
                </a:lnTo>
                <a:lnTo>
                  <a:pt x="0" y="19121"/>
                </a:lnTo>
                <a:close/>
              </a:path>
            </a:pathLst>
          </a:custGeom>
          <a:noFill/>
          <a:ln w="381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6396" name="Line 12"/>
          <p:cNvSpPr>
            <a:spLocks noChangeShapeType="1"/>
          </p:cNvSpPr>
          <p:nvPr/>
        </p:nvSpPr>
        <p:spPr bwMode="auto">
          <a:xfrm flipV="1">
            <a:off x="2057400" y="1143000"/>
            <a:ext cx="3200400" cy="38862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6397" name="Line 13"/>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6398" name="Line 14"/>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6399" name="Oval 15"/>
          <p:cNvSpPr>
            <a:spLocks noChangeArrowheads="1"/>
          </p:cNvSpPr>
          <p:nvPr/>
        </p:nvSpPr>
        <p:spPr bwMode="auto">
          <a:xfrm>
            <a:off x="3887788" y="2713038"/>
            <a:ext cx="101600" cy="101600"/>
          </a:xfrm>
          <a:prstGeom prst="ellipse">
            <a:avLst/>
          </a:prstGeom>
          <a:solidFill>
            <a:srgbClr val="FFCCCC"/>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6400" name="Oval 16"/>
          <p:cNvSpPr>
            <a:spLocks noChangeArrowheads="1"/>
          </p:cNvSpPr>
          <p:nvPr/>
        </p:nvSpPr>
        <p:spPr bwMode="auto">
          <a:xfrm>
            <a:off x="5195888" y="4240213"/>
            <a:ext cx="101600" cy="101600"/>
          </a:xfrm>
          <a:prstGeom prst="ellipse">
            <a:avLst/>
          </a:prstGeom>
          <a:solidFill>
            <a:srgbClr val="99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6401" name="Rectangle 17"/>
          <p:cNvSpPr>
            <a:spLocks noChangeArrowheads="1"/>
          </p:cNvSpPr>
          <p:nvPr/>
        </p:nvSpPr>
        <p:spPr bwMode="auto">
          <a:xfrm>
            <a:off x="4402138" y="6451600"/>
            <a:ext cx="1130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Quantity</a:t>
            </a:r>
          </a:p>
        </p:txBody>
      </p:sp>
      <p:sp>
        <p:nvSpPr>
          <p:cNvPr id="16402" name="Rectangle 18"/>
          <p:cNvSpPr>
            <a:spLocks noChangeArrowheads="1"/>
          </p:cNvSpPr>
          <p:nvPr/>
        </p:nvSpPr>
        <p:spPr bwMode="auto">
          <a:xfrm rot="-5400000">
            <a:off x="-142081" y="2766219"/>
            <a:ext cx="7635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Price</a:t>
            </a:r>
          </a:p>
        </p:txBody>
      </p:sp>
      <p:sp>
        <p:nvSpPr>
          <p:cNvPr id="16403" name="Rectangle 19"/>
          <p:cNvSpPr>
            <a:spLocks noChangeArrowheads="1"/>
          </p:cNvSpPr>
          <p:nvPr/>
        </p:nvSpPr>
        <p:spPr bwMode="auto">
          <a:xfrm>
            <a:off x="668338" y="60626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16404" name="Rectangle 20"/>
          <p:cNvSpPr>
            <a:spLocks noChangeArrowheads="1"/>
          </p:cNvSpPr>
          <p:nvPr/>
        </p:nvSpPr>
        <p:spPr bwMode="auto">
          <a:xfrm>
            <a:off x="3702050" y="60340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CC0000"/>
                </a:solidFill>
              </a:rPr>
              <a:t>Q</a:t>
            </a:r>
            <a:r>
              <a:rPr lang="en-GB" altLang="en-US" sz="2000" b="0" baseline="-25000">
                <a:solidFill>
                  <a:srgbClr val="CC0000"/>
                </a:solidFill>
              </a:rPr>
              <a:t>2</a:t>
            </a:r>
          </a:p>
        </p:txBody>
      </p:sp>
      <p:sp>
        <p:nvSpPr>
          <p:cNvPr id="16405" name="Rectangle 21"/>
          <p:cNvSpPr>
            <a:spLocks noChangeArrowheads="1"/>
          </p:cNvSpPr>
          <p:nvPr/>
        </p:nvSpPr>
        <p:spPr bwMode="auto">
          <a:xfrm>
            <a:off x="5013325" y="6019800"/>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sp>
        <p:nvSpPr>
          <p:cNvPr id="16406" name="Rectangle 22"/>
          <p:cNvSpPr>
            <a:spLocks noChangeArrowheads="1"/>
          </p:cNvSpPr>
          <p:nvPr/>
        </p:nvSpPr>
        <p:spPr bwMode="auto">
          <a:xfrm>
            <a:off x="531813" y="4137025"/>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00CC"/>
                </a:solidFill>
              </a:rPr>
              <a:t>P</a:t>
            </a:r>
            <a:r>
              <a:rPr lang="en-GB" altLang="en-US" sz="2000" b="0" baseline="-25000">
                <a:solidFill>
                  <a:srgbClr val="0000CC"/>
                </a:solidFill>
              </a:rPr>
              <a:t>1</a:t>
            </a:r>
          </a:p>
        </p:txBody>
      </p:sp>
      <p:sp>
        <p:nvSpPr>
          <p:cNvPr id="16407" name="Rectangle 23"/>
          <p:cNvSpPr>
            <a:spLocks noChangeArrowheads="1"/>
          </p:cNvSpPr>
          <p:nvPr/>
        </p:nvSpPr>
        <p:spPr bwMode="auto">
          <a:xfrm>
            <a:off x="549275" y="2533650"/>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CC0000"/>
                </a:solidFill>
              </a:rPr>
              <a:t>P</a:t>
            </a:r>
            <a:r>
              <a:rPr lang="en-GB" altLang="en-US" sz="2000" b="0" baseline="-25000">
                <a:solidFill>
                  <a:srgbClr val="CC0000"/>
                </a:solidFill>
              </a:rPr>
              <a:t>2</a:t>
            </a:r>
          </a:p>
        </p:txBody>
      </p:sp>
      <p:sp>
        <p:nvSpPr>
          <p:cNvPr id="16408" name="Rectangle 24"/>
          <p:cNvSpPr>
            <a:spLocks noChangeArrowheads="1"/>
          </p:cNvSpPr>
          <p:nvPr/>
        </p:nvSpPr>
        <p:spPr bwMode="auto">
          <a:xfrm>
            <a:off x="5205413" y="723900"/>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CC0000"/>
                </a:solidFill>
              </a:rPr>
              <a:t>S</a:t>
            </a:r>
            <a:r>
              <a:rPr lang="en-GB" altLang="en-US" sz="2400" b="0" baseline="-25000">
                <a:solidFill>
                  <a:srgbClr val="CC0000"/>
                </a:solidFill>
              </a:rPr>
              <a:t>2</a:t>
            </a:r>
          </a:p>
        </p:txBody>
      </p:sp>
      <p:sp>
        <p:nvSpPr>
          <p:cNvPr id="16409" name="Rectangle 25"/>
          <p:cNvSpPr>
            <a:spLocks noChangeArrowheads="1"/>
          </p:cNvSpPr>
          <p:nvPr/>
        </p:nvSpPr>
        <p:spPr bwMode="auto">
          <a:xfrm>
            <a:off x="7331075" y="1266825"/>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400" b="0" baseline="-25000">
                <a:solidFill>
                  <a:srgbClr val="0000CC"/>
                </a:solidFill>
              </a:rPr>
              <a:t>1</a:t>
            </a:r>
          </a:p>
        </p:txBody>
      </p:sp>
      <p:sp>
        <p:nvSpPr>
          <p:cNvPr id="16410" name="Rectangle 26"/>
          <p:cNvSpPr>
            <a:spLocks noChangeArrowheads="1"/>
          </p:cNvSpPr>
          <p:nvPr/>
        </p:nvSpPr>
        <p:spPr bwMode="auto">
          <a:xfrm>
            <a:off x="6789738" y="5446713"/>
            <a:ext cx="4048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i="1">
                <a:solidFill>
                  <a:srgbClr val="0000CC"/>
                </a:solidFill>
              </a:rPr>
              <a:t>D</a:t>
            </a:r>
          </a:p>
        </p:txBody>
      </p:sp>
      <p:sp>
        <p:nvSpPr>
          <p:cNvPr id="16411" name="Rectangle 27"/>
          <p:cNvSpPr>
            <a:spLocks noChangeArrowheads="1"/>
          </p:cNvSpPr>
          <p:nvPr/>
        </p:nvSpPr>
        <p:spPr bwMode="auto">
          <a:xfrm>
            <a:off x="7461250" y="4119563"/>
            <a:ext cx="62865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i="1">
                <a:solidFill>
                  <a:srgbClr val="006600"/>
                </a:solidFill>
              </a:rPr>
              <a:t>D</a:t>
            </a:r>
            <a:r>
              <a:rPr lang="en-GB" altLang="en-US" sz="3200" b="0">
                <a:solidFill>
                  <a:srgbClr val="006600"/>
                </a:solidFill>
                <a:latin typeface="Playbill" pitchFamily="82" charset="0"/>
              </a:rPr>
              <a:t>'</a:t>
            </a:r>
          </a:p>
        </p:txBody>
      </p:sp>
      <p:sp>
        <p:nvSpPr>
          <p:cNvPr id="16412" name="Rectangle 28"/>
          <p:cNvSpPr>
            <a:spLocks noChangeArrowheads="1"/>
          </p:cNvSpPr>
          <p:nvPr/>
        </p:nvSpPr>
        <p:spPr bwMode="auto">
          <a:xfrm>
            <a:off x="5053013" y="3622675"/>
            <a:ext cx="3540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a:solidFill>
                  <a:srgbClr val="0000CC"/>
                </a:solidFill>
              </a:rPr>
              <a:t>a</a:t>
            </a:r>
          </a:p>
        </p:txBody>
      </p:sp>
      <p:sp>
        <p:nvSpPr>
          <p:cNvPr id="16413" name="Rectangle 29"/>
          <p:cNvSpPr>
            <a:spLocks noChangeArrowheads="1"/>
          </p:cNvSpPr>
          <p:nvPr/>
        </p:nvSpPr>
        <p:spPr bwMode="auto">
          <a:xfrm>
            <a:off x="3762375" y="2100263"/>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a:solidFill>
                  <a:srgbClr val="CC0000"/>
                </a:solidFill>
              </a:rPr>
              <a:t>b</a:t>
            </a:r>
          </a:p>
        </p:txBody>
      </p:sp>
      <p:sp>
        <p:nvSpPr>
          <p:cNvPr id="846878" name="Rectangle 30"/>
          <p:cNvSpPr>
            <a:spLocks noGrp="1" noChangeArrowheads="1"/>
          </p:cNvSpPr>
          <p:nvPr>
            <p:ph type="title"/>
          </p:nvPr>
        </p:nvSpPr>
        <p:spPr>
          <a:xfrm>
            <a:off x="0" y="0"/>
            <a:ext cx="9144000" cy="533400"/>
          </a:xfrm>
        </p:spPr>
        <p:txBody>
          <a:bodyPr/>
          <a:lstStyle/>
          <a:p>
            <a:pPr>
              <a:defRPr/>
            </a:pPr>
            <a:r>
              <a:rPr lang="en-GB" altLang="en-US" sz="2800" smtClean="0"/>
              <a:t>Market supply and demand</a:t>
            </a:r>
          </a:p>
        </p:txBody>
      </p:sp>
      <p:sp>
        <p:nvSpPr>
          <p:cNvPr id="16415" name="AutoShape 31"/>
          <p:cNvSpPr>
            <a:spLocks noChangeArrowheads="1"/>
          </p:cNvSpPr>
          <p:nvPr/>
        </p:nvSpPr>
        <p:spPr bwMode="auto">
          <a:xfrm>
            <a:off x="6945313" y="2259013"/>
            <a:ext cx="2195512" cy="1876425"/>
          </a:xfrm>
          <a:prstGeom prst="flowChartAlternateProcess">
            <a:avLst/>
          </a:prstGeom>
          <a:solidFill>
            <a:srgbClr val="FFFFCC"/>
          </a:solidFill>
          <a:ln w="22225">
            <a:solidFill>
              <a:schemeClr val="accent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54000" tIns="36000" rIns="54000" bIns="36000" anchor="ctr">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1800" b="0">
                <a:solidFill>
                  <a:srgbClr val="003300"/>
                </a:solidFill>
              </a:rPr>
              <a:t>The effect on price of a shift in supply depends on the responsiveness of demand to a change in price.</a:t>
            </a:r>
          </a:p>
        </p:txBody>
      </p:sp>
    </p:spTree>
    <p:custDataLst>
      <p:tags r:id="rId1"/>
    </p:custDataLst>
    <p:extLst>
      <p:ext uri="{BB962C8B-B14F-4D97-AF65-F5344CB8AC3E}">
        <p14:creationId xmlns:p14="http://schemas.microsoft.com/office/powerpoint/2010/main" val="2692514189"/>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7411"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7412" name="Rectangle 4"/>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7413" name="Line 5"/>
          <p:cNvSpPr>
            <a:spLocks noChangeShapeType="1"/>
          </p:cNvSpPr>
          <p:nvPr/>
        </p:nvSpPr>
        <p:spPr bwMode="auto">
          <a:xfrm flipH="1">
            <a:off x="1063625" y="3675063"/>
            <a:ext cx="2087563" cy="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14" name="Line 6"/>
          <p:cNvSpPr>
            <a:spLocks noChangeShapeType="1"/>
          </p:cNvSpPr>
          <p:nvPr/>
        </p:nvSpPr>
        <p:spPr bwMode="auto">
          <a:xfrm>
            <a:off x="3163888" y="3687763"/>
            <a:ext cx="0" cy="224155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15" name="Line 7"/>
          <p:cNvSpPr>
            <a:spLocks noChangeShapeType="1"/>
          </p:cNvSpPr>
          <p:nvPr/>
        </p:nvSpPr>
        <p:spPr bwMode="auto">
          <a:xfrm flipH="1">
            <a:off x="1050925" y="2767013"/>
            <a:ext cx="2868613" cy="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16" name="Line 8"/>
          <p:cNvSpPr>
            <a:spLocks noChangeShapeType="1"/>
          </p:cNvSpPr>
          <p:nvPr/>
        </p:nvSpPr>
        <p:spPr bwMode="auto">
          <a:xfrm>
            <a:off x="3919538" y="2767013"/>
            <a:ext cx="0" cy="317500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17" name="Line 9"/>
          <p:cNvSpPr>
            <a:spLocks noChangeShapeType="1"/>
          </p:cNvSpPr>
          <p:nvPr/>
        </p:nvSpPr>
        <p:spPr bwMode="auto">
          <a:xfrm flipH="1">
            <a:off x="1050925" y="4291013"/>
            <a:ext cx="4186238"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18" name="Line 10"/>
          <p:cNvSpPr>
            <a:spLocks noChangeShapeType="1"/>
          </p:cNvSpPr>
          <p:nvPr/>
        </p:nvSpPr>
        <p:spPr bwMode="auto">
          <a:xfrm>
            <a:off x="5235575" y="4303713"/>
            <a:ext cx="0" cy="1627187"/>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19" name="Line 11"/>
          <p:cNvSpPr>
            <a:spLocks noChangeShapeType="1"/>
          </p:cNvSpPr>
          <p:nvPr/>
        </p:nvSpPr>
        <p:spPr bwMode="auto">
          <a:xfrm flipV="1">
            <a:off x="4191000" y="1676400"/>
            <a:ext cx="32004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20" name="Arc 12"/>
          <p:cNvSpPr>
            <a:spLocks/>
          </p:cNvSpPr>
          <p:nvPr/>
        </p:nvSpPr>
        <p:spPr bwMode="auto">
          <a:xfrm>
            <a:off x="1524000" y="1066800"/>
            <a:ext cx="6021388" cy="3429000"/>
          </a:xfrm>
          <a:custGeom>
            <a:avLst/>
            <a:gdLst>
              <a:gd name="T0" fmla="*/ 2147483647 w 19354"/>
              <a:gd name="T1" fmla="*/ 2147483647 h 21600"/>
              <a:gd name="T2" fmla="*/ 0 w 19354"/>
              <a:gd name="T3" fmla="*/ 2147483647 h 21600"/>
              <a:gd name="T4" fmla="*/ 2147483647 w 19354"/>
              <a:gd name="T5" fmla="*/ 0 h 21600"/>
              <a:gd name="T6" fmla="*/ 0 60000 65536"/>
              <a:gd name="T7" fmla="*/ 0 60000 65536"/>
              <a:gd name="T8" fmla="*/ 0 60000 65536"/>
            </a:gdLst>
            <a:ahLst/>
            <a:cxnLst>
              <a:cxn ang="T6">
                <a:pos x="T0" y="T1"/>
              </a:cxn>
              <a:cxn ang="T7">
                <a:pos x="T2" y="T3"/>
              </a:cxn>
              <a:cxn ang="T8">
                <a:pos x="T4" y="T5"/>
              </a:cxn>
            </a:cxnLst>
            <a:rect l="0" t="0" r="r" b="b"/>
            <a:pathLst>
              <a:path w="19354" h="21600" fill="none" extrusionOk="0">
                <a:moveTo>
                  <a:pt x="19354" y="21600"/>
                </a:moveTo>
                <a:cubicBezTo>
                  <a:pt x="11144" y="21600"/>
                  <a:pt x="3644" y="16946"/>
                  <a:pt x="-1" y="9590"/>
                </a:cubicBezTo>
              </a:path>
              <a:path w="19354" h="21600" stroke="0" extrusionOk="0">
                <a:moveTo>
                  <a:pt x="19354" y="21600"/>
                </a:moveTo>
                <a:cubicBezTo>
                  <a:pt x="11144" y="21600"/>
                  <a:pt x="3644" y="16946"/>
                  <a:pt x="-1" y="9590"/>
                </a:cubicBezTo>
                <a:lnTo>
                  <a:pt x="19354" y="0"/>
                </a:lnTo>
                <a:lnTo>
                  <a:pt x="19354" y="21600"/>
                </a:lnTo>
                <a:close/>
              </a:path>
            </a:pathLst>
          </a:custGeom>
          <a:noFill/>
          <a:ln w="38100" cap="rnd">
            <a:solidFill>
              <a:schemeClr val="folHlink"/>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21" name="Arc 13"/>
          <p:cNvSpPr>
            <a:spLocks/>
          </p:cNvSpPr>
          <p:nvPr/>
        </p:nvSpPr>
        <p:spPr bwMode="auto">
          <a:xfrm rot="-3360000">
            <a:off x="3933031" y="51595"/>
            <a:ext cx="2867025" cy="5630862"/>
          </a:xfrm>
          <a:custGeom>
            <a:avLst/>
            <a:gdLst>
              <a:gd name="T0" fmla="*/ 0 w 21596"/>
              <a:gd name="T1" fmla="*/ 2147483647 h 19545"/>
              <a:gd name="T2" fmla="*/ 2147483647 w 21596"/>
              <a:gd name="T3" fmla="*/ 0 h 19545"/>
              <a:gd name="T4" fmla="*/ 2147483647 w 21596"/>
              <a:gd name="T5" fmla="*/ 2147483647 h 19545"/>
              <a:gd name="T6" fmla="*/ 0 60000 65536"/>
              <a:gd name="T7" fmla="*/ 0 60000 65536"/>
              <a:gd name="T8" fmla="*/ 0 60000 65536"/>
            </a:gdLst>
            <a:ahLst/>
            <a:cxnLst>
              <a:cxn ang="T6">
                <a:pos x="T0" y="T1"/>
              </a:cxn>
              <a:cxn ang="T7">
                <a:pos x="T2" y="T3"/>
              </a:cxn>
              <a:cxn ang="T8">
                <a:pos x="T4" y="T5"/>
              </a:cxn>
            </a:cxnLst>
            <a:rect l="0" t="0" r="r" b="b"/>
            <a:pathLst>
              <a:path w="21596" h="19545" fill="none" extrusionOk="0">
                <a:moveTo>
                  <a:pt x="0" y="19121"/>
                </a:moveTo>
                <a:cubicBezTo>
                  <a:pt x="161" y="10907"/>
                  <a:pt x="4967" y="3496"/>
                  <a:pt x="12400" y="-1"/>
                </a:cubicBezTo>
              </a:path>
              <a:path w="21596" h="19545" stroke="0" extrusionOk="0">
                <a:moveTo>
                  <a:pt x="0" y="19121"/>
                </a:moveTo>
                <a:cubicBezTo>
                  <a:pt x="161" y="10907"/>
                  <a:pt x="4967" y="3496"/>
                  <a:pt x="12400" y="-1"/>
                </a:cubicBezTo>
                <a:lnTo>
                  <a:pt x="21596" y="19545"/>
                </a:lnTo>
                <a:lnTo>
                  <a:pt x="0" y="19121"/>
                </a:lnTo>
                <a:close/>
              </a:path>
            </a:pathLst>
          </a:custGeom>
          <a:noFill/>
          <a:ln w="381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22" name="Line 14"/>
          <p:cNvSpPr>
            <a:spLocks noChangeShapeType="1"/>
          </p:cNvSpPr>
          <p:nvPr/>
        </p:nvSpPr>
        <p:spPr bwMode="auto">
          <a:xfrm flipV="1">
            <a:off x="2057400" y="1143000"/>
            <a:ext cx="3200400" cy="38862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23" name="Line 15"/>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24" name="Line 16"/>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17425" name="Oval 17"/>
          <p:cNvSpPr>
            <a:spLocks noChangeArrowheads="1"/>
          </p:cNvSpPr>
          <p:nvPr/>
        </p:nvSpPr>
        <p:spPr bwMode="auto">
          <a:xfrm>
            <a:off x="3887788" y="2713038"/>
            <a:ext cx="101600" cy="101600"/>
          </a:xfrm>
          <a:prstGeom prst="ellipse">
            <a:avLst/>
          </a:prstGeom>
          <a:solidFill>
            <a:srgbClr val="FFCCCC"/>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7426" name="Oval 18"/>
          <p:cNvSpPr>
            <a:spLocks noChangeArrowheads="1"/>
          </p:cNvSpPr>
          <p:nvPr/>
        </p:nvSpPr>
        <p:spPr bwMode="auto">
          <a:xfrm>
            <a:off x="3130550" y="3621088"/>
            <a:ext cx="101600" cy="101600"/>
          </a:xfrm>
          <a:prstGeom prst="ellipse">
            <a:avLst/>
          </a:prstGeom>
          <a:solidFill>
            <a:srgbClr val="99FF99"/>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7427" name="Oval 19"/>
          <p:cNvSpPr>
            <a:spLocks noChangeArrowheads="1"/>
          </p:cNvSpPr>
          <p:nvPr/>
        </p:nvSpPr>
        <p:spPr bwMode="auto">
          <a:xfrm>
            <a:off x="5195888" y="4240213"/>
            <a:ext cx="101600" cy="101600"/>
          </a:xfrm>
          <a:prstGeom prst="ellipse">
            <a:avLst/>
          </a:prstGeom>
          <a:solidFill>
            <a:srgbClr val="99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17428" name="Rectangle 20"/>
          <p:cNvSpPr>
            <a:spLocks noChangeArrowheads="1"/>
          </p:cNvSpPr>
          <p:nvPr/>
        </p:nvSpPr>
        <p:spPr bwMode="auto">
          <a:xfrm>
            <a:off x="4402138" y="6451600"/>
            <a:ext cx="1130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Quantity</a:t>
            </a:r>
          </a:p>
        </p:txBody>
      </p:sp>
      <p:sp>
        <p:nvSpPr>
          <p:cNvPr id="17429" name="Rectangle 21"/>
          <p:cNvSpPr>
            <a:spLocks noChangeArrowheads="1"/>
          </p:cNvSpPr>
          <p:nvPr/>
        </p:nvSpPr>
        <p:spPr bwMode="auto">
          <a:xfrm rot="-5400000">
            <a:off x="-142081" y="2766219"/>
            <a:ext cx="7635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Price</a:t>
            </a:r>
          </a:p>
        </p:txBody>
      </p:sp>
      <p:sp>
        <p:nvSpPr>
          <p:cNvPr id="17430" name="Rectangle 22"/>
          <p:cNvSpPr>
            <a:spLocks noChangeArrowheads="1"/>
          </p:cNvSpPr>
          <p:nvPr/>
        </p:nvSpPr>
        <p:spPr bwMode="auto">
          <a:xfrm>
            <a:off x="668338" y="60626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17431" name="Rectangle 23"/>
          <p:cNvSpPr>
            <a:spLocks noChangeArrowheads="1"/>
          </p:cNvSpPr>
          <p:nvPr/>
        </p:nvSpPr>
        <p:spPr bwMode="auto">
          <a:xfrm>
            <a:off x="2944813" y="6037263"/>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6600"/>
                </a:solidFill>
              </a:rPr>
              <a:t>Q</a:t>
            </a:r>
            <a:r>
              <a:rPr lang="en-GB" altLang="en-US" sz="2000" b="0" baseline="-25000">
                <a:solidFill>
                  <a:srgbClr val="006600"/>
                </a:solidFill>
              </a:rPr>
              <a:t>3</a:t>
            </a:r>
          </a:p>
        </p:txBody>
      </p:sp>
      <p:sp>
        <p:nvSpPr>
          <p:cNvPr id="17432" name="Rectangle 24"/>
          <p:cNvSpPr>
            <a:spLocks noChangeArrowheads="1"/>
          </p:cNvSpPr>
          <p:nvPr/>
        </p:nvSpPr>
        <p:spPr bwMode="auto">
          <a:xfrm>
            <a:off x="3702050" y="60340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CC0000"/>
                </a:solidFill>
              </a:rPr>
              <a:t>Q</a:t>
            </a:r>
            <a:r>
              <a:rPr lang="en-GB" altLang="en-US" sz="2000" b="0" baseline="-25000">
                <a:solidFill>
                  <a:srgbClr val="CC0000"/>
                </a:solidFill>
              </a:rPr>
              <a:t>2</a:t>
            </a:r>
          </a:p>
        </p:txBody>
      </p:sp>
      <p:sp>
        <p:nvSpPr>
          <p:cNvPr id="17433" name="Rectangle 25"/>
          <p:cNvSpPr>
            <a:spLocks noChangeArrowheads="1"/>
          </p:cNvSpPr>
          <p:nvPr/>
        </p:nvSpPr>
        <p:spPr bwMode="auto">
          <a:xfrm>
            <a:off x="5013325" y="6019800"/>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sp>
        <p:nvSpPr>
          <p:cNvPr id="17434" name="Rectangle 26"/>
          <p:cNvSpPr>
            <a:spLocks noChangeArrowheads="1"/>
          </p:cNvSpPr>
          <p:nvPr/>
        </p:nvSpPr>
        <p:spPr bwMode="auto">
          <a:xfrm>
            <a:off x="531813" y="4137025"/>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00CC"/>
                </a:solidFill>
              </a:rPr>
              <a:t>P</a:t>
            </a:r>
            <a:r>
              <a:rPr lang="en-GB" altLang="en-US" sz="2000" b="0" baseline="-25000">
                <a:solidFill>
                  <a:srgbClr val="0000CC"/>
                </a:solidFill>
              </a:rPr>
              <a:t>1</a:t>
            </a:r>
          </a:p>
        </p:txBody>
      </p:sp>
      <p:sp>
        <p:nvSpPr>
          <p:cNvPr id="17435" name="Rectangle 27"/>
          <p:cNvSpPr>
            <a:spLocks noChangeArrowheads="1"/>
          </p:cNvSpPr>
          <p:nvPr/>
        </p:nvSpPr>
        <p:spPr bwMode="auto">
          <a:xfrm>
            <a:off x="549275" y="2533650"/>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CC0000"/>
                </a:solidFill>
              </a:rPr>
              <a:t>P</a:t>
            </a:r>
            <a:r>
              <a:rPr lang="en-GB" altLang="en-US" sz="2000" b="0" baseline="-25000">
                <a:solidFill>
                  <a:srgbClr val="CC0000"/>
                </a:solidFill>
              </a:rPr>
              <a:t>2</a:t>
            </a:r>
          </a:p>
        </p:txBody>
      </p:sp>
      <p:sp>
        <p:nvSpPr>
          <p:cNvPr id="17436" name="Rectangle 28"/>
          <p:cNvSpPr>
            <a:spLocks noChangeArrowheads="1"/>
          </p:cNvSpPr>
          <p:nvPr/>
        </p:nvSpPr>
        <p:spPr bwMode="auto">
          <a:xfrm>
            <a:off x="534988" y="3459163"/>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000" b="0" i="1">
                <a:solidFill>
                  <a:srgbClr val="006600"/>
                </a:solidFill>
              </a:rPr>
              <a:t>P</a:t>
            </a:r>
            <a:r>
              <a:rPr lang="en-GB" altLang="en-US" sz="2000" b="0" baseline="-25000">
                <a:solidFill>
                  <a:srgbClr val="006600"/>
                </a:solidFill>
              </a:rPr>
              <a:t>3</a:t>
            </a:r>
          </a:p>
        </p:txBody>
      </p:sp>
      <p:sp>
        <p:nvSpPr>
          <p:cNvPr id="17437" name="Rectangle 29"/>
          <p:cNvSpPr>
            <a:spLocks noChangeArrowheads="1"/>
          </p:cNvSpPr>
          <p:nvPr/>
        </p:nvSpPr>
        <p:spPr bwMode="auto">
          <a:xfrm>
            <a:off x="2995613" y="3090863"/>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a:solidFill>
                  <a:srgbClr val="006600"/>
                </a:solidFill>
              </a:rPr>
              <a:t>c</a:t>
            </a:r>
          </a:p>
        </p:txBody>
      </p:sp>
      <p:sp>
        <p:nvSpPr>
          <p:cNvPr id="17438" name="Rectangle 30"/>
          <p:cNvSpPr>
            <a:spLocks noChangeArrowheads="1"/>
          </p:cNvSpPr>
          <p:nvPr/>
        </p:nvSpPr>
        <p:spPr bwMode="auto">
          <a:xfrm>
            <a:off x="5205413" y="723900"/>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CC0000"/>
                </a:solidFill>
              </a:rPr>
              <a:t>S</a:t>
            </a:r>
            <a:r>
              <a:rPr lang="en-GB" altLang="en-US" sz="2400" b="0" baseline="-25000">
                <a:solidFill>
                  <a:srgbClr val="CC0000"/>
                </a:solidFill>
              </a:rPr>
              <a:t>2</a:t>
            </a:r>
          </a:p>
        </p:txBody>
      </p:sp>
      <p:sp>
        <p:nvSpPr>
          <p:cNvPr id="17439" name="Rectangle 31"/>
          <p:cNvSpPr>
            <a:spLocks noChangeArrowheads="1"/>
          </p:cNvSpPr>
          <p:nvPr/>
        </p:nvSpPr>
        <p:spPr bwMode="auto">
          <a:xfrm>
            <a:off x="7331075" y="1266825"/>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400" b="0" baseline="-25000">
                <a:solidFill>
                  <a:srgbClr val="0000CC"/>
                </a:solidFill>
              </a:rPr>
              <a:t>1</a:t>
            </a:r>
          </a:p>
        </p:txBody>
      </p:sp>
      <p:sp>
        <p:nvSpPr>
          <p:cNvPr id="17440" name="Rectangle 32"/>
          <p:cNvSpPr>
            <a:spLocks noChangeArrowheads="1"/>
          </p:cNvSpPr>
          <p:nvPr/>
        </p:nvSpPr>
        <p:spPr bwMode="auto">
          <a:xfrm>
            <a:off x="6789738" y="5446713"/>
            <a:ext cx="4048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i="1">
                <a:solidFill>
                  <a:srgbClr val="0000CC"/>
                </a:solidFill>
              </a:rPr>
              <a:t>D</a:t>
            </a:r>
          </a:p>
        </p:txBody>
      </p:sp>
      <p:sp>
        <p:nvSpPr>
          <p:cNvPr id="17441" name="Rectangle 33"/>
          <p:cNvSpPr>
            <a:spLocks noChangeArrowheads="1"/>
          </p:cNvSpPr>
          <p:nvPr/>
        </p:nvSpPr>
        <p:spPr bwMode="auto">
          <a:xfrm>
            <a:off x="7461250" y="4119563"/>
            <a:ext cx="62865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i="1">
                <a:solidFill>
                  <a:srgbClr val="006600"/>
                </a:solidFill>
              </a:rPr>
              <a:t>D</a:t>
            </a:r>
            <a:r>
              <a:rPr lang="en-GB" altLang="en-US" sz="3200" b="0">
                <a:solidFill>
                  <a:srgbClr val="006600"/>
                </a:solidFill>
                <a:latin typeface="Playbill" pitchFamily="82" charset="0"/>
              </a:rPr>
              <a:t>'</a:t>
            </a:r>
          </a:p>
        </p:txBody>
      </p:sp>
      <p:sp>
        <p:nvSpPr>
          <p:cNvPr id="17442" name="Rectangle 34"/>
          <p:cNvSpPr>
            <a:spLocks noChangeArrowheads="1"/>
          </p:cNvSpPr>
          <p:nvPr/>
        </p:nvSpPr>
        <p:spPr bwMode="auto">
          <a:xfrm>
            <a:off x="5053013" y="3622675"/>
            <a:ext cx="3540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a:solidFill>
                  <a:srgbClr val="0000CC"/>
                </a:solidFill>
              </a:rPr>
              <a:t>a</a:t>
            </a:r>
          </a:p>
        </p:txBody>
      </p:sp>
      <p:sp>
        <p:nvSpPr>
          <p:cNvPr id="17443" name="Rectangle 35"/>
          <p:cNvSpPr>
            <a:spLocks noChangeArrowheads="1"/>
          </p:cNvSpPr>
          <p:nvPr/>
        </p:nvSpPr>
        <p:spPr bwMode="auto">
          <a:xfrm>
            <a:off x="3762375" y="2100263"/>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2400" b="0">
                <a:solidFill>
                  <a:srgbClr val="CC0000"/>
                </a:solidFill>
              </a:rPr>
              <a:t>b</a:t>
            </a:r>
          </a:p>
        </p:txBody>
      </p:sp>
      <p:sp>
        <p:nvSpPr>
          <p:cNvPr id="848932" name="Rectangle 36"/>
          <p:cNvSpPr>
            <a:spLocks noGrp="1" noChangeArrowheads="1"/>
          </p:cNvSpPr>
          <p:nvPr>
            <p:ph type="title"/>
          </p:nvPr>
        </p:nvSpPr>
        <p:spPr>
          <a:xfrm>
            <a:off x="0" y="0"/>
            <a:ext cx="9144000" cy="533400"/>
          </a:xfrm>
        </p:spPr>
        <p:txBody>
          <a:bodyPr/>
          <a:lstStyle/>
          <a:p>
            <a:pPr>
              <a:defRPr/>
            </a:pPr>
            <a:r>
              <a:rPr lang="en-GB" altLang="en-US" sz="2800" smtClean="0"/>
              <a:t>Market supply and demand</a:t>
            </a:r>
          </a:p>
        </p:txBody>
      </p:sp>
      <p:sp>
        <p:nvSpPr>
          <p:cNvPr id="17445" name="AutoShape 37"/>
          <p:cNvSpPr>
            <a:spLocks noChangeArrowheads="1"/>
          </p:cNvSpPr>
          <p:nvPr/>
        </p:nvSpPr>
        <p:spPr bwMode="auto">
          <a:xfrm>
            <a:off x="6945313" y="2259013"/>
            <a:ext cx="2195512" cy="1876425"/>
          </a:xfrm>
          <a:prstGeom prst="flowChartAlternateProcess">
            <a:avLst/>
          </a:prstGeom>
          <a:solidFill>
            <a:srgbClr val="FFFFCC"/>
          </a:solidFill>
          <a:ln w="22225">
            <a:solidFill>
              <a:schemeClr val="accent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54000" tIns="36000" rIns="54000" bIns="36000" anchor="ctr">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r>
              <a:rPr lang="en-GB" altLang="en-US" sz="1800" b="0">
                <a:solidFill>
                  <a:srgbClr val="003300"/>
                </a:solidFill>
              </a:rPr>
              <a:t>The effect on price of a shift in supply depends on the responsiveness of demand to a change in price.</a:t>
            </a:r>
          </a:p>
        </p:txBody>
      </p:sp>
    </p:spTree>
    <p:custDataLst>
      <p:tags r:id="rId1"/>
    </p:custDataLst>
    <p:extLst>
      <p:ext uri="{BB962C8B-B14F-4D97-AF65-F5344CB8AC3E}">
        <p14:creationId xmlns:p14="http://schemas.microsoft.com/office/powerpoint/2010/main" val="106287451"/>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3795"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887812" name="Rectangle 4"/>
          <p:cNvSpPr>
            <a:spLocks noGrp="1" noChangeArrowheads="1"/>
          </p:cNvSpPr>
          <p:nvPr>
            <p:ph type="title"/>
          </p:nvPr>
        </p:nvSpPr>
        <p:spPr/>
        <p:txBody>
          <a:bodyPr/>
          <a:lstStyle/>
          <a:p>
            <a:pPr>
              <a:defRPr/>
            </a:pPr>
            <a:r>
              <a:rPr lang="en-GB" altLang="en-US" smtClean="0"/>
              <a:t>Other Elasticities of Demand</a:t>
            </a:r>
          </a:p>
        </p:txBody>
      </p:sp>
      <p:sp>
        <p:nvSpPr>
          <p:cNvPr id="887813" name="Rectangle 5"/>
          <p:cNvSpPr>
            <a:spLocks noGrp="1" noChangeArrowheads="1"/>
          </p:cNvSpPr>
          <p:nvPr>
            <p:ph idx="1"/>
          </p:nvPr>
        </p:nvSpPr>
        <p:spPr>
          <a:xfrm>
            <a:off x="277813" y="1062038"/>
            <a:ext cx="8866187" cy="5414962"/>
          </a:xfrm>
        </p:spPr>
        <p:txBody>
          <a:bodyPr/>
          <a:lstStyle/>
          <a:p>
            <a:pPr>
              <a:spcBef>
                <a:spcPct val="50000"/>
              </a:spcBef>
              <a:defRPr/>
            </a:pPr>
            <a:r>
              <a:rPr lang="en-GB" altLang="en-US" dirty="0" smtClean="0"/>
              <a:t>Income elasticity of demand</a:t>
            </a:r>
            <a:br>
              <a:rPr lang="en-GB" altLang="en-US" dirty="0" smtClean="0"/>
            </a:br>
            <a:r>
              <a:rPr lang="en-GB" altLang="en-US" dirty="0" smtClean="0"/>
              <a:t>	%</a:t>
            </a:r>
            <a:r>
              <a:rPr lang="en-GB" altLang="en-US" dirty="0" smtClean="0">
                <a:sym typeface="Symbol" pitchFamily="18" charset="2"/>
              </a:rPr>
              <a:t></a:t>
            </a:r>
            <a:r>
              <a:rPr lang="en-GB" altLang="en-US" i="1" dirty="0" smtClean="0"/>
              <a:t>Q</a:t>
            </a:r>
            <a:r>
              <a:rPr lang="en-GB" altLang="en-US" baseline="-25000" dirty="0" smtClean="0"/>
              <a:t>D</a:t>
            </a:r>
            <a:r>
              <a:rPr lang="en-GB" altLang="en-US" dirty="0" smtClean="0"/>
              <a:t> / %</a:t>
            </a:r>
            <a:r>
              <a:rPr lang="en-GB" altLang="en-US" dirty="0" smtClean="0">
                <a:sym typeface="Symbol" pitchFamily="18" charset="2"/>
              </a:rPr>
              <a:t></a:t>
            </a:r>
            <a:r>
              <a:rPr lang="en-GB" altLang="en-US" i="1" dirty="0" smtClean="0"/>
              <a:t>Y</a:t>
            </a:r>
            <a:endParaRPr lang="en-GB" altLang="en-US" dirty="0" smtClean="0"/>
          </a:p>
          <a:p>
            <a:pPr lvl="1">
              <a:spcBef>
                <a:spcPct val="50000"/>
              </a:spcBef>
              <a:defRPr/>
            </a:pPr>
            <a:r>
              <a:rPr lang="en-GB" altLang="en-US" sz="2400" dirty="0" smtClean="0"/>
              <a:t>For example </a:t>
            </a:r>
            <a:r>
              <a:rPr lang="en-GB" altLang="en-US" sz="2000" dirty="0" smtClean="0"/>
              <a:t>if 2% rise in consumer incomes causes an 8% rise in product’s demand then income elasticity:	8%/2% = 4</a:t>
            </a:r>
          </a:p>
          <a:p>
            <a:pPr lvl="1">
              <a:spcBef>
                <a:spcPct val="50000"/>
              </a:spcBef>
              <a:defRPr/>
            </a:pPr>
            <a:r>
              <a:rPr lang="en-GB" altLang="en-US" dirty="0" smtClean="0"/>
              <a:t>determinants</a:t>
            </a:r>
          </a:p>
          <a:p>
            <a:pPr lvl="2">
              <a:spcBef>
                <a:spcPct val="50000"/>
              </a:spcBef>
              <a:defRPr/>
            </a:pPr>
            <a:r>
              <a:rPr lang="en-GB" altLang="en-US" sz="2000" dirty="0" smtClean="0"/>
              <a:t>degree of ‘necessity’ of the good</a:t>
            </a:r>
          </a:p>
          <a:p>
            <a:pPr lvl="2">
              <a:spcBef>
                <a:spcPct val="50000"/>
              </a:spcBef>
              <a:defRPr/>
            </a:pPr>
            <a:r>
              <a:rPr lang="en-GB" altLang="en-US" sz="2000" dirty="0" smtClean="0"/>
              <a:t>rate at which desire is satisfied</a:t>
            </a:r>
          </a:p>
          <a:p>
            <a:pPr lvl="2">
              <a:spcBef>
                <a:spcPct val="50000"/>
              </a:spcBef>
              <a:defRPr/>
            </a:pPr>
            <a:r>
              <a:rPr lang="en-GB" altLang="en-US" sz="2000" dirty="0" smtClean="0"/>
              <a:t>level of income of consumers</a:t>
            </a:r>
          </a:p>
          <a:p>
            <a:pPr lvl="1">
              <a:spcBef>
                <a:spcPct val="50000"/>
              </a:spcBef>
              <a:defRPr/>
            </a:pPr>
            <a:r>
              <a:rPr lang="en-GB" altLang="en-US" dirty="0" smtClean="0"/>
              <a:t>applications to business</a:t>
            </a:r>
          </a:p>
          <a:p>
            <a:pPr lvl="2">
              <a:spcBef>
                <a:spcPct val="50000"/>
              </a:spcBef>
              <a:defRPr/>
            </a:pPr>
            <a:r>
              <a:rPr lang="en-GB" altLang="en-US" sz="2000" dirty="0" smtClean="0"/>
              <a:t>If high income elasticity of demand, sales are likely to expand rapidly as national income rises and vice versa</a:t>
            </a:r>
          </a:p>
          <a:p>
            <a:pPr lvl="2">
              <a:spcBef>
                <a:spcPct val="50000"/>
              </a:spcBef>
              <a:defRPr/>
            </a:pPr>
            <a:r>
              <a:rPr lang="en-GB" altLang="en-US" sz="2000" dirty="0" smtClean="0"/>
              <a:t>Firms may find parts of market have higher income elasticity’s than others e.g. middle income earners and hi tech products</a:t>
            </a:r>
          </a:p>
          <a:p>
            <a:pPr lvl="2">
              <a:spcBef>
                <a:spcPct val="50000"/>
              </a:spcBef>
              <a:defRPr/>
            </a:pPr>
            <a:endParaRPr lang="en-GB" altLang="en-US" sz="2000" dirty="0" smtClean="0"/>
          </a:p>
        </p:txBody>
      </p:sp>
    </p:spTree>
    <p:custDataLst>
      <p:tags r:id="rId1"/>
    </p:custDataLst>
    <p:extLst>
      <p:ext uri="{BB962C8B-B14F-4D97-AF65-F5344CB8AC3E}">
        <p14:creationId xmlns:p14="http://schemas.microsoft.com/office/powerpoint/2010/main" val="953181146"/>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5842"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5843"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902148" name="Rectangle 4"/>
          <p:cNvSpPr>
            <a:spLocks noGrp="1" noChangeArrowheads="1"/>
          </p:cNvSpPr>
          <p:nvPr>
            <p:ph type="title"/>
          </p:nvPr>
        </p:nvSpPr>
        <p:spPr/>
        <p:txBody>
          <a:bodyPr/>
          <a:lstStyle/>
          <a:p>
            <a:pPr>
              <a:defRPr/>
            </a:pPr>
            <a:r>
              <a:rPr lang="en-GB" altLang="en-US" smtClean="0"/>
              <a:t>Price Elasticity of Supply</a:t>
            </a:r>
          </a:p>
        </p:txBody>
      </p:sp>
      <p:sp>
        <p:nvSpPr>
          <p:cNvPr id="902149" name="Rectangle 5"/>
          <p:cNvSpPr>
            <a:spLocks noGrp="1" noChangeArrowheads="1"/>
          </p:cNvSpPr>
          <p:nvPr>
            <p:ph idx="1"/>
          </p:nvPr>
        </p:nvSpPr>
        <p:spPr>
          <a:xfrm>
            <a:off x="658813" y="1062038"/>
            <a:ext cx="8485187" cy="5414962"/>
          </a:xfrm>
        </p:spPr>
        <p:txBody>
          <a:bodyPr/>
          <a:lstStyle/>
          <a:p>
            <a:pPr>
              <a:lnSpc>
                <a:spcPct val="95000"/>
              </a:lnSpc>
              <a:spcBef>
                <a:spcPct val="35000"/>
              </a:spcBef>
              <a:defRPr/>
            </a:pPr>
            <a:r>
              <a:rPr lang="en-GB" altLang="en-US" dirty="0" smtClean="0"/>
              <a:t>Meaning of price elasticity of supply</a:t>
            </a:r>
          </a:p>
          <a:p>
            <a:pPr>
              <a:lnSpc>
                <a:spcPct val="95000"/>
              </a:lnSpc>
              <a:spcBef>
                <a:spcPct val="35000"/>
              </a:spcBef>
              <a:defRPr/>
            </a:pPr>
            <a:r>
              <a:rPr lang="en-GB" altLang="en-US" dirty="0" smtClean="0"/>
              <a:t>Measuring price elasticity of supply  </a:t>
            </a:r>
            <a:r>
              <a:rPr lang="en-GB" altLang="en-US" dirty="0" smtClean="0">
                <a:solidFill>
                  <a:schemeClr val="folHlink"/>
                </a:solidFill>
              </a:rPr>
              <a:t>		</a:t>
            </a:r>
            <a:r>
              <a:rPr lang="en-GB" altLang="en-US" sz="2600" dirty="0" smtClean="0"/>
              <a:t>%</a:t>
            </a:r>
            <a:r>
              <a:rPr lang="en-GB" altLang="en-US" sz="2600" dirty="0" smtClean="0">
                <a:sym typeface="Symbol" pitchFamily="18" charset="2"/>
              </a:rPr>
              <a:t></a:t>
            </a:r>
            <a:r>
              <a:rPr lang="en-GB" altLang="en-US" sz="2600" dirty="0" smtClean="0"/>
              <a:t>QS / %</a:t>
            </a:r>
            <a:r>
              <a:rPr lang="en-GB" altLang="en-US" sz="2600" dirty="0" smtClean="0">
                <a:sym typeface="Symbol" pitchFamily="18" charset="2"/>
              </a:rPr>
              <a:t></a:t>
            </a:r>
            <a:r>
              <a:rPr lang="en-GB" altLang="en-US" sz="2600" dirty="0" smtClean="0"/>
              <a:t>P</a:t>
            </a:r>
            <a:endParaRPr lang="en-GB" altLang="en-US" dirty="0" smtClean="0"/>
          </a:p>
          <a:p>
            <a:pPr lvl="1">
              <a:lnSpc>
                <a:spcPct val="95000"/>
              </a:lnSpc>
              <a:spcBef>
                <a:spcPct val="35000"/>
              </a:spcBef>
              <a:defRPr/>
            </a:pPr>
            <a:r>
              <a:rPr lang="en-GB" altLang="en-US" dirty="0" smtClean="0"/>
              <a:t>elastic and inelastic supply</a:t>
            </a:r>
          </a:p>
          <a:p>
            <a:pPr lvl="1">
              <a:lnSpc>
                <a:spcPct val="95000"/>
              </a:lnSpc>
              <a:spcBef>
                <a:spcPct val="35000"/>
              </a:spcBef>
              <a:defRPr/>
            </a:pPr>
            <a:r>
              <a:rPr lang="en-GB" altLang="en-US" dirty="0" smtClean="0"/>
              <a:t>A 15% rise in price of a product causes 30% rise in quantity supplied 30%/15% = 2</a:t>
            </a:r>
          </a:p>
          <a:p>
            <a:pPr>
              <a:lnSpc>
                <a:spcPct val="95000"/>
              </a:lnSpc>
              <a:spcBef>
                <a:spcPct val="35000"/>
              </a:spcBef>
              <a:defRPr/>
            </a:pPr>
            <a:r>
              <a:rPr lang="en-GB" altLang="en-US" dirty="0" smtClean="0"/>
              <a:t>Determinants of price elasticity of supply</a:t>
            </a:r>
          </a:p>
          <a:p>
            <a:pPr lvl="1">
              <a:lnSpc>
                <a:spcPct val="95000"/>
              </a:lnSpc>
              <a:spcBef>
                <a:spcPct val="35000"/>
              </a:spcBef>
              <a:defRPr/>
            </a:pPr>
            <a:r>
              <a:rPr lang="en-GB" altLang="en-US" dirty="0" smtClean="0"/>
              <a:t>amount that costs rise as output increases</a:t>
            </a:r>
          </a:p>
          <a:p>
            <a:pPr lvl="1">
              <a:lnSpc>
                <a:spcPct val="95000"/>
              </a:lnSpc>
              <a:spcBef>
                <a:spcPct val="35000"/>
              </a:spcBef>
              <a:defRPr/>
            </a:pPr>
            <a:r>
              <a:rPr lang="en-GB" altLang="en-US" dirty="0" smtClean="0"/>
              <a:t>time period</a:t>
            </a:r>
          </a:p>
          <a:p>
            <a:pPr lvl="2">
              <a:lnSpc>
                <a:spcPct val="95000"/>
              </a:lnSpc>
              <a:spcBef>
                <a:spcPct val="35000"/>
              </a:spcBef>
              <a:defRPr/>
            </a:pPr>
            <a:r>
              <a:rPr lang="en-GB" altLang="en-US" sz="1800" dirty="0" smtClean="0"/>
              <a:t>immediate</a:t>
            </a:r>
          </a:p>
          <a:p>
            <a:pPr lvl="2">
              <a:lnSpc>
                <a:spcPct val="95000"/>
              </a:lnSpc>
              <a:spcBef>
                <a:spcPct val="35000"/>
              </a:spcBef>
              <a:defRPr/>
            </a:pPr>
            <a:r>
              <a:rPr lang="en-GB" altLang="en-US" sz="1800" dirty="0" smtClean="0"/>
              <a:t>short run</a:t>
            </a:r>
          </a:p>
          <a:p>
            <a:pPr lvl="2">
              <a:lnSpc>
                <a:spcPct val="95000"/>
              </a:lnSpc>
              <a:spcBef>
                <a:spcPct val="35000"/>
              </a:spcBef>
              <a:defRPr/>
            </a:pPr>
            <a:r>
              <a:rPr lang="en-GB" altLang="en-US" sz="1800" dirty="0" smtClean="0"/>
              <a:t>long run</a:t>
            </a:r>
          </a:p>
        </p:txBody>
      </p:sp>
    </p:spTree>
    <p:custDataLst>
      <p:tags r:id="rId1"/>
    </p:custDataLst>
    <p:extLst>
      <p:ext uri="{BB962C8B-B14F-4D97-AF65-F5344CB8AC3E}">
        <p14:creationId xmlns:p14="http://schemas.microsoft.com/office/powerpoint/2010/main" val="1649315992"/>
      </p:ext>
    </p:extLst>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6"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algn="ctr" eaLnBrk="0" fontAlgn="base" hangingPunct="0">
              <a:lnSpc>
                <a:spcPct val="100000"/>
              </a:lnSpc>
              <a:spcBef>
                <a:spcPct val="0"/>
              </a:spcBef>
              <a:spcAft>
                <a:spcPct val="0"/>
              </a:spcAft>
              <a:buClrTx/>
              <a:buFontTx/>
              <a:buNone/>
            </a:pPr>
            <a:endParaRPr lang="en-US" altLang="en-US" sz="2400" b="0">
              <a:solidFill>
                <a:srgbClr val="FFFFFF"/>
              </a:solidFill>
              <a:latin typeface="Times New Roman" pitchFamily="18" charset="0"/>
            </a:endParaRPr>
          </a:p>
        </p:txBody>
      </p:sp>
      <p:sp>
        <p:nvSpPr>
          <p:cNvPr id="36867" name="Rectangle 3"/>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6868" name="Rectangle 4"/>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6869" name="Line 5"/>
          <p:cNvSpPr>
            <a:spLocks noChangeShapeType="1"/>
          </p:cNvSpPr>
          <p:nvPr/>
        </p:nvSpPr>
        <p:spPr bwMode="auto">
          <a:xfrm flipH="1">
            <a:off x="1058863" y="3756025"/>
            <a:ext cx="3033712" cy="0"/>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6870" name="Line 6"/>
          <p:cNvSpPr>
            <a:spLocks noChangeShapeType="1"/>
          </p:cNvSpPr>
          <p:nvPr/>
        </p:nvSpPr>
        <p:spPr bwMode="auto">
          <a:xfrm>
            <a:off x="4092575" y="3756025"/>
            <a:ext cx="0" cy="2187575"/>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893959" name="Rectangle 7"/>
          <p:cNvSpPr>
            <a:spLocks noGrp="1" noChangeArrowheads="1"/>
          </p:cNvSpPr>
          <p:nvPr>
            <p:ph type="title"/>
          </p:nvPr>
        </p:nvSpPr>
        <p:spPr>
          <a:xfrm>
            <a:off x="0" y="0"/>
            <a:ext cx="9144000" cy="544513"/>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500" smtClean="0">
                <a:solidFill>
                  <a:schemeClr val="folHlink"/>
                </a:solidFill>
              </a:rPr>
              <a:t>Supply curves with different price elasticity of supply</a:t>
            </a:r>
          </a:p>
        </p:txBody>
      </p:sp>
      <p:sp>
        <p:nvSpPr>
          <p:cNvPr id="36872" name="Line 8"/>
          <p:cNvSpPr>
            <a:spLocks noChangeShapeType="1"/>
          </p:cNvSpPr>
          <p:nvPr/>
        </p:nvSpPr>
        <p:spPr bwMode="auto">
          <a:xfrm flipH="1">
            <a:off x="2203450" y="1368425"/>
            <a:ext cx="3938588" cy="4557713"/>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6873" name="Line 9"/>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6874" name="Line 10"/>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6875" name="Rectangle 11"/>
          <p:cNvSpPr>
            <a:spLocks noChangeArrowheads="1"/>
          </p:cNvSpPr>
          <p:nvPr/>
        </p:nvSpPr>
        <p:spPr bwMode="auto">
          <a:xfrm>
            <a:off x="682625" y="463550"/>
            <a:ext cx="423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p>
        </p:txBody>
      </p:sp>
      <p:sp>
        <p:nvSpPr>
          <p:cNvPr id="36876" name="Rectangle 12"/>
          <p:cNvSpPr>
            <a:spLocks noChangeArrowheads="1"/>
          </p:cNvSpPr>
          <p:nvPr/>
        </p:nvSpPr>
        <p:spPr bwMode="auto">
          <a:xfrm>
            <a:off x="7981950" y="5999163"/>
            <a:ext cx="452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p>
        </p:txBody>
      </p:sp>
      <p:sp>
        <p:nvSpPr>
          <p:cNvPr id="36877" name="Rectangle 13"/>
          <p:cNvSpPr>
            <a:spLocks noChangeArrowheads="1"/>
          </p:cNvSpPr>
          <p:nvPr/>
        </p:nvSpPr>
        <p:spPr bwMode="auto">
          <a:xfrm>
            <a:off x="760413" y="59864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36878" name="Rectangle 14"/>
          <p:cNvSpPr>
            <a:spLocks noChangeArrowheads="1"/>
          </p:cNvSpPr>
          <p:nvPr/>
        </p:nvSpPr>
        <p:spPr bwMode="auto">
          <a:xfrm>
            <a:off x="550863" y="3563938"/>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663300"/>
                </a:solidFill>
              </a:rPr>
              <a:t>P</a:t>
            </a:r>
            <a:r>
              <a:rPr lang="en-GB" altLang="en-US" sz="2000" b="0" baseline="-25000">
                <a:solidFill>
                  <a:srgbClr val="663300"/>
                </a:solidFill>
              </a:rPr>
              <a:t>0</a:t>
            </a:r>
          </a:p>
        </p:txBody>
      </p:sp>
      <p:sp>
        <p:nvSpPr>
          <p:cNvPr id="36879" name="Rectangle 15"/>
          <p:cNvSpPr>
            <a:spLocks noChangeArrowheads="1"/>
          </p:cNvSpPr>
          <p:nvPr/>
        </p:nvSpPr>
        <p:spPr bwMode="auto">
          <a:xfrm>
            <a:off x="3895725" y="60086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663300"/>
                </a:solidFill>
              </a:rPr>
              <a:t>Q</a:t>
            </a:r>
            <a:r>
              <a:rPr lang="en-GB" altLang="en-US" sz="2000" b="0" baseline="-25000">
                <a:solidFill>
                  <a:srgbClr val="663300"/>
                </a:solidFill>
              </a:rPr>
              <a:t>0</a:t>
            </a:r>
          </a:p>
        </p:txBody>
      </p:sp>
      <p:sp>
        <p:nvSpPr>
          <p:cNvPr id="36880" name="Rectangle 16"/>
          <p:cNvSpPr>
            <a:spLocks noChangeArrowheads="1"/>
          </p:cNvSpPr>
          <p:nvPr/>
        </p:nvSpPr>
        <p:spPr bwMode="auto">
          <a:xfrm>
            <a:off x="5969000" y="884238"/>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400" b="0" baseline="-25000">
                <a:solidFill>
                  <a:srgbClr val="0000CC"/>
                </a:solidFill>
              </a:rPr>
              <a:t>1</a:t>
            </a:r>
          </a:p>
        </p:txBody>
      </p:sp>
      <p:sp>
        <p:nvSpPr>
          <p:cNvPr id="36881" name="Oval 17"/>
          <p:cNvSpPr>
            <a:spLocks noChangeArrowheads="1"/>
          </p:cNvSpPr>
          <p:nvPr/>
        </p:nvSpPr>
        <p:spPr bwMode="auto">
          <a:xfrm>
            <a:off x="4037013" y="3687763"/>
            <a:ext cx="93662" cy="109537"/>
          </a:xfrm>
          <a:prstGeom prst="ellipse">
            <a:avLst/>
          </a:prstGeom>
          <a:solidFill>
            <a:srgbClr val="CC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Tree>
    <p:custDataLst>
      <p:tags r:id="rId1"/>
    </p:custDataLst>
    <p:extLst>
      <p:ext uri="{BB962C8B-B14F-4D97-AF65-F5344CB8AC3E}">
        <p14:creationId xmlns:p14="http://schemas.microsoft.com/office/powerpoint/2010/main" val="1455674918"/>
      </p:ext>
    </p:extLst>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7891" name="Rectangle 3"/>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7892" name="Rectangle 4"/>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7893" name="Line 5"/>
          <p:cNvSpPr>
            <a:spLocks noChangeShapeType="1"/>
          </p:cNvSpPr>
          <p:nvPr/>
        </p:nvSpPr>
        <p:spPr bwMode="auto">
          <a:xfrm flipH="1">
            <a:off x="1058863" y="3756025"/>
            <a:ext cx="3033712" cy="0"/>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7894" name="Line 6"/>
          <p:cNvSpPr>
            <a:spLocks noChangeShapeType="1"/>
          </p:cNvSpPr>
          <p:nvPr/>
        </p:nvSpPr>
        <p:spPr bwMode="auto">
          <a:xfrm>
            <a:off x="4092575" y="3756025"/>
            <a:ext cx="0" cy="2187575"/>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7895" name="Line 7"/>
          <p:cNvSpPr>
            <a:spLocks noChangeShapeType="1"/>
          </p:cNvSpPr>
          <p:nvPr/>
        </p:nvSpPr>
        <p:spPr bwMode="auto">
          <a:xfrm flipV="1">
            <a:off x="1066800" y="1803400"/>
            <a:ext cx="6400800" cy="36576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7896" name="Line 8"/>
          <p:cNvSpPr>
            <a:spLocks noChangeShapeType="1"/>
          </p:cNvSpPr>
          <p:nvPr/>
        </p:nvSpPr>
        <p:spPr bwMode="auto">
          <a:xfrm flipH="1">
            <a:off x="2203450" y="1368425"/>
            <a:ext cx="3938588" cy="4557713"/>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7897" name="Line 9"/>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7898" name="Line 10"/>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7899" name="Rectangle 11"/>
          <p:cNvSpPr>
            <a:spLocks noChangeArrowheads="1"/>
          </p:cNvSpPr>
          <p:nvPr/>
        </p:nvSpPr>
        <p:spPr bwMode="auto">
          <a:xfrm>
            <a:off x="682625" y="463550"/>
            <a:ext cx="423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p>
        </p:txBody>
      </p:sp>
      <p:sp>
        <p:nvSpPr>
          <p:cNvPr id="37900" name="Rectangle 12"/>
          <p:cNvSpPr>
            <a:spLocks noChangeArrowheads="1"/>
          </p:cNvSpPr>
          <p:nvPr/>
        </p:nvSpPr>
        <p:spPr bwMode="auto">
          <a:xfrm>
            <a:off x="7981950" y="5999163"/>
            <a:ext cx="452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p>
        </p:txBody>
      </p:sp>
      <p:sp>
        <p:nvSpPr>
          <p:cNvPr id="37901" name="Rectangle 13"/>
          <p:cNvSpPr>
            <a:spLocks noChangeArrowheads="1"/>
          </p:cNvSpPr>
          <p:nvPr/>
        </p:nvSpPr>
        <p:spPr bwMode="auto">
          <a:xfrm>
            <a:off x="760413" y="59864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37902" name="Rectangle 14"/>
          <p:cNvSpPr>
            <a:spLocks noChangeArrowheads="1"/>
          </p:cNvSpPr>
          <p:nvPr/>
        </p:nvSpPr>
        <p:spPr bwMode="auto">
          <a:xfrm>
            <a:off x="550863" y="3563938"/>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663300"/>
                </a:solidFill>
              </a:rPr>
              <a:t>P</a:t>
            </a:r>
            <a:r>
              <a:rPr lang="en-GB" altLang="en-US" sz="2000" b="0" baseline="-25000">
                <a:solidFill>
                  <a:srgbClr val="663300"/>
                </a:solidFill>
              </a:rPr>
              <a:t>0</a:t>
            </a:r>
          </a:p>
        </p:txBody>
      </p:sp>
      <p:sp>
        <p:nvSpPr>
          <p:cNvPr id="37903" name="Rectangle 15"/>
          <p:cNvSpPr>
            <a:spLocks noChangeArrowheads="1"/>
          </p:cNvSpPr>
          <p:nvPr/>
        </p:nvSpPr>
        <p:spPr bwMode="auto">
          <a:xfrm>
            <a:off x="3895725" y="60086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663300"/>
                </a:solidFill>
              </a:rPr>
              <a:t>Q</a:t>
            </a:r>
            <a:r>
              <a:rPr lang="en-GB" altLang="en-US" sz="2000" b="0" baseline="-25000">
                <a:solidFill>
                  <a:srgbClr val="663300"/>
                </a:solidFill>
              </a:rPr>
              <a:t>0</a:t>
            </a:r>
          </a:p>
        </p:txBody>
      </p:sp>
      <p:sp>
        <p:nvSpPr>
          <p:cNvPr id="37904" name="Rectangle 16"/>
          <p:cNvSpPr>
            <a:spLocks noChangeArrowheads="1"/>
          </p:cNvSpPr>
          <p:nvPr/>
        </p:nvSpPr>
        <p:spPr bwMode="auto">
          <a:xfrm>
            <a:off x="7478713" y="1401763"/>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CC0000"/>
                </a:solidFill>
              </a:rPr>
              <a:t>S</a:t>
            </a:r>
            <a:r>
              <a:rPr lang="en-GB" altLang="en-US" sz="2400" b="0" baseline="-25000">
                <a:solidFill>
                  <a:srgbClr val="CC0000"/>
                </a:solidFill>
              </a:rPr>
              <a:t>2</a:t>
            </a:r>
          </a:p>
        </p:txBody>
      </p:sp>
      <p:sp>
        <p:nvSpPr>
          <p:cNvPr id="37905" name="Rectangle 17"/>
          <p:cNvSpPr>
            <a:spLocks noChangeArrowheads="1"/>
          </p:cNvSpPr>
          <p:nvPr/>
        </p:nvSpPr>
        <p:spPr bwMode="auto">
          <a:xfrm>
            <a:off x="5969000" y="884238"/>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400" b="0" baseline="-25000">
                <a:solidFill>
                  <a:srgbClr val="0000CC"/>
                </a:solidFill>
              </a:rPr>
              <a:t>1</a:t>
            </a:r>
          </a:p>
        </p:txBody>
      </p:sp>
      <p:sp>
        <p:nvSpPr>
          <p:cNvPr id="37906" name="Oval 18"/>
          <p:cNvSpPr>
            <a:spLocks noChangeArrowheads="1"/>
          </p:cNvSpPr>
          <p:nvPr/>
        </p:nvSpPr>
        <p:spPr bwMode="auto">
          <a:xfrm>
            <a:off x="4037013" y="3687763"/>
            <a:ext cx="93662" cy="109537"/>
          </a:xfrm>
          <a:prstGeom prst="ellipse">
            <a:avLst/>
          </a:prstGeom>
          <a:solidFill>
            <a:srgbClr val="CC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896019" name="Rectangle 19"/>
          <p:cNvSpPr>
            <a:spLocks noGrp="1" noChangeArrowheads="1"/>
          </p:cNvSpPr>
          <p:nvPr>
            <p:ph type="title"/>
          </p:nvPr>
        </p:nvSpPr>
        <p:spPr>
          <a:xfrm>
            <a:off x="0" y="0"/>
            <a:ext cx="9144000" cy="544513"/>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500" smtClean="0">
                <a:solidFill>
                  <a:schemeClr val="folHlink"/>
                </a:solidFill>
              </a:rPr>
              <a:t>Supply curves with different price elasticity of supply</a:t>
            </a:r>
          </a:p>
        </p:txBody>
      </p:sp>
    </p:spTree>
    <p:custDataLst>
      <p:tags r:id="rId1"/>
    </p:custDataLst>
    <p:extLst>
      <p:ext uri="{BB962C8B-B14F-4D97-AF65-F5344CB8AC3E}">
        <p14:creationId xmlns:p14="http://schemas.microsoft.com/office/powerpoint/2010/main" val="2480137378"/>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8915" name="Rectangle 3"/>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8916" name="Rectangle 4"/>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8917" name="Line 5"/>
          <p:cNvSpPr>
            <a:spLocks noChangeShapeType="1"/>
          </p:cNvSpPr>
          <p:nvPr/>
        </p:nvSpPr>
        <p:spPr bwMode="auto">
          <a:xfrm flipH="1">
            <a:off x="1058863" y="3756025"/>
            <a:ext cx="3033712" cy="0"/>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8918" name="Line 6"/>
          <p:cNvSpPr>
            <a:spLocks noChangeShapeType="1"/>
          </p:cNvSpPr>
          <p:nvPr/>
        </p:nvSpPr>
        <p:spPr bwMode="auto">
          <a:xfrm>
            <a:off x="4092575" y="3756025"/>
            <a:ext cx="0" cy="2187575"/>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8919" name="Line 7"/>
          <p:cNvSpPr>
            <a:spLocks noChangeShapeType="1"/>
          </p:cNvSpPr>
          <p:nvPr/>
        </p:nvSpPr>
        <p:spPr bwMode="auto">
          <a:xfrm>
            <a:off x="5087938" y="2590800"/>
            <a:ext cx="0" cy="335280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8920" name="Line 8"/>
          <p:cNvSpPr>
            <a:spLocks noChangeShapeType="1"/>
          </p:cNvSpPr>
          <p:nvPr/>
        </p:nvSpPr>
        <p:spPr bwMode="auto">
          <a:xfrm flipV="1">
            <a:off x="1066800" y="1803400"/>
            <a:ext cx="6400800" cy="36576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8921" name="Line 9"/>
          <p:cNvSpPr>
            <a:spLocks noChangeShapeType="1"/>
          </p:cNvSpPr>
          <p:nvPr/>
        </p:nvSpPr>
        <p:spPr bwMode="auto">
          <a:xfrm flipH="1">
            <a:off x="2203450" y="1368425"/>
            <a:ext cx="3938588" cy="4557713"/>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8922" name="Line 10"/>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8923" name="Line 11"/>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8924" name="Rectangle 12"/>
          <p:cNvSpPr>
            <a:spLocks noChangeArrowheads="1"/>
          </p:cNvSpPr>
          <p:nvPr/>
        </p:nvSpPr>
        <p:spPr bwMode="auto">
          <a:xfrm>
            <a:off x="682625" y="463550"/>
            <a:ext cx="423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p>
        </p:txBody>
      </p:sp>
      <p:sp>
        <p:nvSpPr>
          <p:cNvPr id="38925" name="Rectangle 13"/>
          <p:cNvSpPr>
            <a:spLocks noChangeArrowheads="1"/>
          </p:cNvSpPr>
          <p:nvPr/>
        </p:nvSpPr>
        <p:spPr bwMode="auto">
          <a:xfrm>
            <a:off x="7981950" y="5999163"/>
            <a:ext cx="452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p>
        </p:txBody>
      </p:sp>
      <p:sp>
        <p:nvSpPr>
          <p:cNvPr id="38926" name="Rectangle 14"/>
          <p:cNvSpPr>
            <a:spLocks noChangeArrowheads="1"/>
          </p:cNvSpPr>
          <p:nvPr/>
        </p:nvSpPr>
        <p:spPr bwMode="auto">
          <a:xfrm>
            <a:off x="760413" y="59864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38927" name="Rectangle 15"/>
          <p:cNvSpPr>
            <a:spLocks noChangeArrowheads="1"/>
          </p:cNvSpPr>
          <p:nvPr/>
        </p:nvSpPr>
        <p:spPr bwMode="auto">
          <a:xfrm>
            <a:off x="541338" y="2343150"/>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P</a:t>
            </a:r>
            <a:r>
              <a:rPr lang="en-GB" altLang="en-US" sz="2000" b="0" baseline="-25000">
                <a:solidFill>
                  <a:srgbClr val="0000CC"/>
                </a:solidFill>
              </a:rPr>
              <a:t>1</a:t>
            </a:r>
          </a:p>
        </p:txBody>
      </p:sp>
      <p:sp>
        <p:nvSpPr>
          <p:cNvPr id="38928" name="Rectangle 16"/>
          <p:cNvSpPr>
            <a:spLocks noChangeArrowheads="1"/>
          </p:cNvSpPr>
          <p:nvPr/>
        </p:nvSpPr>
        <p:spPr bwMode="auto">
          <a:xfrm>
            <a:off x="550863" y="3563938"/>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663300"/>
                </a:solidFill>
              </a:rPr>
              <a:t>P</a:t>
            </a:r>
            <a:r>
              <a:rPr lang="en-GB" altLang="en-US" sz="2000" b="0" baseline="-25000">
                <a:solidFill>
                  <a:srgbClr val="663300"/>
                </a:solidFill>
              </a:rPr>
              <a:t>0</a:t>
            </a:r>
          </a:p>
        </p:txBody>
      </p:sp>
      <p:sp>
        <p:nvSpPr>
          <p:cNvPr id="38929" name="Rectangle 17"/>
          <p:cNvSpPr>
            <a:spLocks noChangeArrowheads="1"/>
          </p:cNvSpPr>
          <p:nvPr/>
        </p:nvSpPr>
        <p:spPr bwMode="auto">
          <a:xfrm>
            <a:off x="3895725" y="60086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663300"/>
                </a:solidFill>
              </a:rPr>
              <a:t>Q</a:t>
            </a:r>
            <a:r>
              <a:rPr lang="en-GB" altLang="en-US" sz="2000" b="0" baseline="-25000">
                <a:solidFill>
                  <a:srgbClr val="663300"/>
                </a:solidFill>
              </a:rPr>
              <a:t>0</a:t>
            </a:r>
          </a:p>
        </p:txBody>
      </p:sp>
      <p:sp>
        <p:nvSpPr>
          <p:cNvPr id="38930" name="Rectangle 18"/>
          <p:cNvSpPr>
            <a:spLocks noChangeArrowheads="1"/>
          </p:cNvSpPr>
          <p:nvPr/>
        </p:nvSpPr>
        <p:spPr bwMode="auto">
          <a:xfrm>
            <a:off x="4873625" y="59959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sp>
        <p:nvSpPr>
          <p:cNvPr id="38931" name="Rectangle 19"/>
          <p:cNvSpPr>
            <a:spLocks noChangeArrowheads="1"/>
          </p:cNvSpPr>
          <p:nvPr/>
        </p:nvSpPr>
        <p:spPr bwMode="auto">
          <a:xfrm>
            <a:off x="7478713" y="1401763"/>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CC0000"/>
                </a:solidFill>
              </a:rPr>
              <a:t>S</a:t>
            </a:r>
            <a:r>
              <a:rPr lang="en-GB" altLang="en-US" sz="2400" b="0" baseline="-25000">
                <a:solidFill>
                  <a:srgbClr val="CC0000"/>
                </a:solidFill>
              </a:rPr>
              <a:t>2</a:t>
            </a:r>
          </a:p>
        </p:txBody>
      </p:sp>
      <p:sp>
        <p:nvSpPr>
          <p:cNvPr id="38932" name="Rectangle 20"/>
          <p:cNvSpPr>
            <a:spLocks noChangeArrowheads="1"/>
          </p:cNvSpPr>
          <p:nvPr/>
        </p:nvSpPr>
        <p:spPr bwMode="auto">
          <a:xfrm>
            <a:off x="5969000" y="884238"/>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400" b="0" baseline="-25000">
                <a:solidFill>
                  <a:srgbClr val="0000CC"/>
                </a:solidFill>
              </a:rPr>
              <a:t>1</a:t>
            </a:r>
          </a:p>
        </p:txBody>
      </p:sp>
      <p:sp>
        <p:nvSpPr>
          <p:cNvPr id="38933" name="Line 21"/>
          <p:cNvSpPr>
            <a:spLocks noChangeShapeType="1"/>
          </p:cNvSpPr>
          <p:nvPr/>
        </p:nvSpPr>
        <p:spPr bwMode="auto">
          <a:xfrm flipH="1">
            <a:off x="1068388" y="2613025"/>
            <a:ext cx="3979862"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8934" name="Oval 22"/>
          <p:cNvSpPr>
            <a:spLocks noChangeArrowheads="1"/>
          </p:cNvSpPr>
          <p:nvPr/>
        </p:nvSpPr>
        <p:spPr bwMode="auto">
          <a:xfrm>
            <a:off x="4037013" y="3687763"/>
            <a:ext cx="93662" cy="109537"/>
          </a:xfrm>
          <a:prstGeom prst="ellipse">
            <a:avLst/>
          </a:prstGeom>
          <a:solidFill>
            <a:srgbClr val="CC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8935" name="Oval 23"/>
          <p:cNvSpPr>
            <a:spLocks noChangeArrowheads="1"/>
          </p:cNvSpPr>
          <p:nvPr/>
        </p:nvSpPr>
        <p:spPr bwMode="auto">
          <a:xfrm>
            <a:off x="5030788" y="2544763"/>
            <a:ext cx="93662" cy="109537"/>
          </a:xfrm>
          <a:prstGeom prst="ellipse">
            <a:avLst/>
          </a:prstGeom>
          <a:solidFill>
            <a:srgbClr val="66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898072" name="Rectangle 24"/>
          <p:cNvSpPr>
            <a:spLocks noGrp="1" noChangeArrowheads="1"/>
          </p:cNvSpPr>
          <p:nvPr>
            <p:ph type="title"/>
          </p:nvPr>
        </p:nvSpPr>
        <p:spPr>
          <a:xfrm>
            <a:off x="0" y="0"/>
            <a:ext cx="9144000" cy="544513"/>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500" smtClean="0">
                <a:solidFill>
                  <a:schemeClr val="folHlink"/>
                </a:solidFill>
              </a:rPr>
              <a:t>Supply curves with different price elasticity of supply</a:t>
            </a:r>
          </a:p>
        </p:txBody>
      </p:sp>
    </p:spTree>
    <p:custDataLst>
      <p:tags r:id="rId1"/>
    </p:custDataLst>
    <p:extLst>
      <p:ext uri="{BB962C8B-B14F-4D97-AF65-F5344CB8AC3E}">
        <p14:creationId xmlns:p14="http://schemas.microsoft.com/office/powerpoint/2010/main" val="3506282956"/>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9939" name="Rectangle 3"/>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9940" name="Rectangle 4"/>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9941" name="Line 5"/>
          <p:cNvSpPr>
            <a:spLocks noChangeShapeType="1"/>
          </p:cNvSpPr>
          <p:nvPr/>
        </p:nvSpPr>
        <p:spPr bwMode="auto">
          <a:xfrm>
            <a:off x="5087938" y="2590800"/>
            <a:ext cx="0" cy="335280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9942" name="Line 6"/>
          <p:cNvSpPr>
            <a:spLocks noChangeShapeType="1"/>
          </p:cNvSpPr>
          <p:nvPr/>
        </p:nvSpPr>
        <p:spPr bwMode="auto">
          <a:xfrm flipH="1">
            <a:off x="1058863" y="2609850"/>
            <a:ext cx="5027612" cy="0"/>
          </a:xfrm>
          <a:prstGeom prst="line">
            <a:avLst/>
          </a:prstGeom>
          <a:noFill/>
          <a:ln w="1270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9943" name="Line 7"/>
          <p:cNvSpPr>
            <a:spLocks noChangeShapeType="1"/>
          </p:cNvSpPr>
          <p:nvPr/>
        </p:nvSpPr>
        <p:spPr bwMode="auto">
          <a:xfrm>
            <a:off x="6086475" y="2609850"/>
            <a:ext cx="0" cy="3333750"/>
          </a:xfrm>
          <a:prstGeom prst="line">
            <a:avLst/>
          </a:prstGeom>
          <a:noFill/>
          <a:ln w="1270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9944" name="Line 8"/>
          <p:cNvSpPr>
            <a:spLocks noChangeShapeType="1"/>
          </p:cNvSpPr>
          <p:nvPr/>
        </p:nvSpPr>
        <p:spPr bwMode="auto">
          <a:xfrm flipH="1">
            <a:off x="1058863" y="3756025"/>
            <a:ext cx="3033712" cy="0"/>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9945" name="Line 9"/>
          <p:cNvSpPr>
            <a:spLocks noChangeShapeType="1"/>
          </p:cNvSpPr>
          <p:nvPr/>
        </p:nvSpPr>
        <p:spPr bwMode="auto">
          <a:xfrm>
            <a:off x="4092575" y="3756025"/>
            <a:ext cx="0" cy="2187575"/>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9946" name="Line 10"/>
          <p:cNvSpPr>
            <a:spLocks noChangeShapeType="1"/>
          </p:cNvSpPr>
          <p:nvPr/>
        </p:nvSpPr>
        <p:spPr bwMode="auto">
          <a:xfrm flipV="1">
            <a:off x="1066800" y="1803400"/>
            <a:ext cx="6400800" cy="36576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9947" name="Line 11"/>
          <p:cNvSpPr>
            <a:spLocks noChangeShapeType="1"/>
          </p:cNvSpPr>
          <p:nvPr/>
        </p:nvSpPr>
        <p:spPr bwMode="auto">
          <a:xfrm flipH="1">
            <a:off x="2203450" y="1368425"/>
            <a:ext cx="3938588" cy="4557713"/>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9948" name="Oval 12"/>
          <p:cNvSpPr>
            <a:spLocks noChangeArrowheads="1"/>
          </p:cNvSpPr>
          <p:nvPr/>
        </p:nvSpPr>
        <p:spPr bwMode="auto">
          <a:xfrm>
            <a:off x="5030788" y="2544763"/>
            <a:ext cx="93662" cy="109537"/>
          </a:xfrm>
          <a:prstGeom prst="ellipse">
            <a:avLst/>
          </a:prstGeom>
          <a:solidFill>
            <a:srgbClr val="66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9949" name="Oval 13"/>
          <p:cNvSpPr>
            <a:spLocks noChangeArrowheads="1"/>
          </p:cNvSpPr>
          <p:nvPr/>
        </p:nvSpPr>
        <p:spPr bwMode="auto">
          <a:xfrm>
            <a:off x="4037013" y="3687763"/>
            <a:ext cx="93662" cy="109537"/>
          </a:xfrm>
          <a:prstGeom prst="ellipse">
            <a:avLst/>
          </a:prstGeom>
          <a:solidFill>
            <a:srgbClr val="CC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9950" name="Oval 14"/>
          <p:cNvSpPr>
            <a:spLocks noChangeArrowheads="1"/>
          </p:cNvSpPr>
          <p:nvPr/>
        </p:nvSpPr>
        <p:spPr bwMode="auto">
          <a:xfrm>
            <a:off x="6021388" y="2546350"/>
            <a:ext cx="93662" cy="109538"/>
          </a:xfrm>
          <a:prstGeom prst="ellipse">
            <a:avLst/>
          </a:prstGeom>
          <a:solidFill>
            <a:srgbClr val="FF9999"/>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39951" name="Line 15"/>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9952" name="Line 16"/>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39953" name="Rectangle 17"/>
          <p:cNvSpPr>
            <a:spLocks noChangeArrowheads="1"/>
          </p:cNvSpPr>
          <p:nvPr/>
        </p:nvSpPr>
        <p:spPr bwMode="auto">
          <a:xfrm>
            <a:off x="682625" y="463550"/>
            <a:ext cx="423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p>
        </p:txBody>
      </p:sp>
      <p:sp>
        <p:nvSpPr>
          <p:cNvPr id="39954" name="Rectangle 18"/>
          <p:cNvSpPr>
            <a:spLocks noChangeArrowheads="1"/>
          </p:cNvSpPr>
          <p:nvPr/>
        </p:nvSpPr>
        <p:spPr bwMode="auto">
          <a:xfrm>
            <a:off x="7981950" y="5999163"/>
            <a:ext cx="452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p>
        </p:txBody>
      </p:sp>
      <p:sp>
        <p:nvSpPr>
          <p:cNvPr id="39955" name="Rectangle 19"/>
          <p:cNvSpPr>
            <a:spLocks noChangeArrowheads="1"/>
          </p:cNvSpPr>
          <p:nvPr/>
        </p:nvSpPr>
        <p:spPr bwMode="auto">
          <a:xfrm>
            <a:off x="760413" y="59864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39956" name="Rectangle 20"/>
          <p:cNvSpPr>
            <a:spLocks noChangeArrowheads="1"/>
          </p:cNvSpPr>
          <p:nvPr/>
        </p:nvSpPr>
        <p:spPr bwMode="auto">
          <a:xfrm>
            <a:off x="541338" y="2343150"/>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CC0000"/>
                </a:solidFill>
              </a:rPr>
              <a:t>P</a:t>
            </a:r>
            <a:r>
              <a:rPr lang="en-GB" altLang="en-US" sz="2000" b="0" baseline="-25000">
                <a:solidFill>
                  <a:srgbClr val="CC0000"/>
                </a:solidFill>
              </a:rPr>
              <a:t>1</a:t>
            </a:r>
          </a:p>
        </p:txBody>
      </p:sp>
      <p:sp>
        <p:nvSpPr>
          <p:cNvPr id="39957" name="Rectangle 21"/>
          <p:cNvSpPr>
            <a:spLocks noChangeArrowheads="1"/>
          </p:cNvSpPr>
          <p:nvPr/>
        </p:nvSpPr>
        <p:spPr bwMode="auto">
          <a:xfrm>
            <a:off x="5868988" y="59959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CC0000"/>
                </a:solidFill>
              </a:rPr>
              <a:t>Q</a:t>
            </a:r>
            <a:r>
              <a:rPr lang="en-GB" altLang="en-US" sz="2000" b="0" baseline="-25000">
                <a:solidFill>
                  <a:srgbClr val="CC0000"/>
                </a:solidFill>
              </a:rPr>
              <a:t>2</a:t>
            </a:r>
          </a:p>
        </p:txBody>
      </p:sp>
      <p:sp>
        <p:nvSpPr>
          <p:cNvPr id="39958" name="Rectangle 22"/>
          <p:cNvSpPr>
            <a:spLocks noChangeArrowheads="1"/>
          </p:cNvSpPr>
          <p:nvPr/>
        </p:nvSpPr>
        <p:spPr bwMode="auto">
          <a:xfrm>
            <a:off x="550863" y="3563938"/>
            <a:ext cx="4460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663300"/>
                </a:solidFill>
              </a:rPr>
              <a:t>P</a:t>
            </a:r>
            <a:r>
              <a:rPr lang="en-GB" altLang="en-US" sz="2000" b="0" baseline="-25000">
                <a:solidFill>
                  <a:srgbClr val="663300"/>
                </a:solidFill>
              </a:rPr>
              <a:t>0</a:t>
            </a:r>
          </a:p>
        </p:txBody>
      </p:sp>
      <p:sp>
        <p:nvSpPr>
          <p:cNvPr id="39959" name="Rectangle 23"/>
          <p:cNvSpPr>
            <a:spLocks noChangeArrowheads="1"/>
          </p:cNvSpPr>
          <p:nvPr/>
        </p:nvSpPr>
        <p:spPr bwMode="auto">
          <a:xfrm>
            <a:off x="3895725" y="60086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663300"/>
                </a:solidFill>
              </a:rPr>
              <a:t>Q</a:t>
            </a:r>
            <a:r>
              <a:rPr lang="en-GB" altLang="en-US" sz="2000" b="0" baseline="-25000">
                <a:solidFill>
                  <a:srgbClr val="663300"/>
                </a:solidFill>
              </a:rPr>
              <a:t>0</a:t>
            </a:r>
          </a:p>
        </p:txBody>
      </p:sp>
      <p:sp>
        <p:nvSpPr>
          <p:cNvPr id="39960" name="Rectangle 24"/>
          <p:cNvSpPr>
            <a:spLocks noChangeArrowheads="1"/>
          </p:cNvSpPr>
          <p:nvPr/>
        </p:nvSpPr>
        <p:spPr bwMode="auto">
          <a:xfrm>
            <a:off x="4873625" y="59959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sp>
        <p:nvSpPr>
          <p:cNvPr id="39961" name="Rectangle 25"/>
          <p:cNvSpPr>
            <a:spLocks noChangeArrowheads="1"/>
          </p:cNvSpPr>
          <p:nvPr/>
        </p:nvSpPr>
        <p:spPr bwMode="auto">
          <a:xfrm>
            <a:off x="7478713" y="1401763"/>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CC0000"/>
                </a:solidFill>
              </a:rPr>
              <a:t>S</a:t>
            </a:r>
            <a:r>
              <a:rPr lang="en-GB" altLang="en-US" sz="2400" b="0" baseline="-25000">
                <a:solidFill>
                  <a:srgbClr val="CC0000"/>
                </a:solidFill>
              </a:rPr>
              <a:t>2</a:t>
            </a:r>
          </a:p>
        </p:txBody>
      </p:sp>
      <p:sp>
        <p:nvSpPr>
          <p:cNvPr id="39962" name="Rectangle 26"/>
          <p:cNvSpPr>
            <a:spLocks noChangeArrowheads="1"/>
          </p:cNvSpPr>
          <p:nvPr/>
        </p:nvSpPr>
        <p:spPr bwMode="auto">
          <a:xfrm>
            <a:off x="5969000" y="884238"/>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400" b="0" baseline="-25000">
                <a:solidFill>
                  <a:srgbClr val="0000CC"/>
                </a:solidFill>
              </a:rPr>
              <a:t>1</a:t>
            </a:r>
          </a:p>
        </p:txBody>
      </p:sp>
      <p:sp>
        <p:nvSpPr>
          <p:cNvPr id="900123" name="Rectangle 27"/>
          <p:cNvSpPr>
            <a:spLocks noGrp="1" noChangeArrowheads="1"/>
          </p:cNvSpPr>
          <p:nvPr>
            <p:ph type="title"/>
          </p:nvPr>
        </p:nvSpPr>
        <p:spPr>
          <a:xfrm>
            <a:off x="0" y="0"/>
            <a:ext cx="9144000" cy="544513"/>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500" smtClean="0">
                <a:solidFill>
                  <a:schemeClr val="folHlink"/>
                </a:solidFill>
              </a:rPr>
              <a:t>Supply curves with different price elasticity of supply</a:t>
            </a:r>
          </a:p>
        </p:txBody>
      </p:sp>
    </p:spTree>
    <p:custDataLst>
      <p:tags r:id="rId1"/>
    </p:custDataLst>
    <p:extLst>
      <p:ext uri="{BB962C8B-B14F-4D97-AF65-F5344CB8AC3E}">
        <p14:creationId xmlns:p14="http://schemas.microsoft.com/office/powerpoint/2010/main" val="1403026007"/>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0963" name="Rectangle 3"/>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0964" name="Rectangle 4"/>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0965" name="Line 5"/>
          <p:cNvSpPr>
            <a:spLocks noChangeShapeType="1"/>
          </p:cNvSpPr>
          <p:nvPr/>
        </p:nvSpPr>
        <p:spPr bwMode="auto">
          <a:xfrm>
            <a:off x="1128713" y="1511300"/>
            <a:ext cx="3944937" cy="42037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0966" name="Line 6"/>
          <p:cNvSpPr>
            <a:spLocks noChangeShapeType="1"/>
          </p:cNvSpPr>
          <p:nvPr/>
        </p:nvSpPr>
        <p:spPr bwMode="auto">
          <a:xfrm flipH="1">
            <a:off x="1079500" y="3475038"/>
            <a:ext cx="1905000"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0967" name="Line 7"/>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0968" name="Line 8"/>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0969" name="Rectangle 9"/>
          <p:cNvSpPr>
            <a:spLocks noChangeArrowheads="1"/>
          </p:cNvSpPr>
          <p:nvPr/>
        </p:nvSpPr>
        <p:spPr bwMode="auto">
          <a:xfrm>
            <a:off x="5084763" y="5483225"/>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D</a:t>
            </a:r>
            <a:r>
              <a:rPr lang="en-GB" altLang="en-US" sz="2400" b="0" baseline="-25000">
                <a:solidFill>
                  <a:srgbClr val="0000CC"/>
                </a:solidFill>
              </a:rPr>
              <a:t>1</a:t>
            </a:r>
          </a:p>
        </p:txBody>
      </p:sp>
      <p:sp>
        <p:nvSpPr>
          <p:cNvPr id="40970" name="Rectangle 10"/>
          <p:cNvSpPr>
            <a:spLocks noChangeArrowheads="1"/>
          </p:cNvSpPr>
          <p:nvPr/>
        </p:nvSpPr>
        <p:spPr bwMode="auto">
          <a:xfrm>
            <a:off x="552450" y="3332163"/>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P</a:t>
            </a:r>
            <a:r>
              <a:rPr lang="en-GB" altLang="en-US" sz="2000" b="0" baseline="-25000">
                <a:solidFill>
                  <a:srgbClr val="0000CC"/>
                </a:solidFill>
              </a:rPr>
              <a:t>1</a:t>
            </a:r>
          </a:p>
        </p:txBody>
      </p:sp>
      <p:sp>
        <p:nvSpPr>
          <p:cNvPr id="40971" name="Rectangle 11"/>
          <p:cNvSpPr>
            <a:spLocks noChangeArrowheads="1"/>
          </p:cNvSpPr>
          <p:nvPr/>
        </p:nvSpPr>
        <p:spPr bwMode="auto">
          <a:xfrm>
            <a:off x="2751138" y="6019800"/>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sp>
        <p:nvSpPr>
          <p:cNvPr id="40972" name="Rectangle 12"/>
          <p:cNvSpPr>
            <a:spLocks noChangeArrowheads="1"/>
          </p:cNvSpPr>
          <p:nvPr/>
        </p:nvSpPr>
        <p:spPr bwMode="auto">
          <a:xfrm>
            <a:off x="568325" y="574675"/>
            <a:ext cx="423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p>
        </p:txBody>
      </p:sp>
      <p:sp>
        <p:nvSpPr>
          <p:cNvPr id="40973" name="Rectangle 13"/>
          <p:cNvSpPr>
            <a:spLocks noChangeArrowheads="1"/>
          </p:cNvSpPr>
          <p:nvPr/>
        </p:nvSpPr>
        <p:spPr bwMode="auto">
          <a:xfrm>
            <a:off x="7658100" y="6037263"/>
            <a:ext cx="452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p>
        </p:txBody>
      </p:sp>
      <p:sp>
        <p:nvSpPr>
          <p:cNvPr id="40974" name="Rectangle 14"/>
          <p:cNvSpPr>
            <a:spLocks noChangeArrowheads="1"/>
          </p:cNvSpPr>
          <p:nvPr/>
        </p:nvSpPr>
        <p:spPr bwMode="auto">
          <a:xfrm>
            <a:off x="706438" y="59991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40975" name="Rectangle 15"/>
          <p:cNvSpPr>
            <a:spLocks noChangeArrowheads="1"/>
          </p:cNvSpPr>
          <p:nvPr/>
        </p:nvSpPr>
        <p:spPr bwMode="auto">
          <a:xfrm>
            <a:off x="2962275" y="367665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CC"/>
                </a:solidFill>
              </a:rPr>
              <a:t>a</a:t>
            </a:r>
          </a:p>
        </p:txBody>
      </p:sp>
      <p:sp>
        <p:nvSpPr>
          <p:cNvPr id="40976" name="Line 16"/>
          <p:cNvSpPr>
            <a:spLocks noChangeShapeType="1"/>
          </p:cNvSpPr>
          <p:nvPr/>
        </p:nvSpPr>
        <p:spPr bwMode="auto">
          <a:xfrm>
            <a:off x="2955925" y="3548063"/>
            <a:ext cx="0" cy="2397125"/>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0977" name="Oval 17"/>
          <p:cNvSpPr>
            <a:spLocks noChangeArrowheads="1"/>
          </p:cNvSpPr>
          <p:nvPr/>
        </p:nvSpPr>
        <p:spPr bwMode="auto">
          <a:xfrm>
            <a:off x="2906713" y="3416300"/>
            <a:ext cx="111125" cy="111125"/>
          </a:xfrm>
          <a:prstGeom prst="ellipse">
            <a:avLst/>
          </a:prstGeom>
          <a:solidFill>
            <a:srgbClr val="66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904210" name="Rectangle 18"/>
          <p:cNvSpPr>
            <a:spLocks noGrp="1" noChangeArrowheads="1"/>
          </p:cNvSpPr>
          <p:nvPr>
            <p:ph type="title"/>
          </p:nvPr>
        </p:nvSpPr>
        <p:spPr>
          <a:xfrm>
            <a:off x="0" y="0"/>
            <a:ext cx="9142413" cy="523875"/>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800" smtClean="0">
                <a:solidFill>
                  <a:schemeClr val="folHlink"/>
                </a:solidFill>
              </a:rPr>
              <a:t>Supply in different time periods</a:t>
            </a:r>
          </a:p>
        </p:txBody>
      </p:sp>
    </p:spTree>
    <p:custDataLst>
      <p:tags r:id="rId1"/>
    </p:custDataLst>
    <p:extLst>
      <p:ext uri="{BB962C8B-B14F-4D97-AF65-F5344CB8AC3E}">
        <p14:creationId xmlns:p14="http://schemas.microsoft.com/office/powerpoint/2010/main" val="1174798412"/>
      </p:ext>
    </p:extLst>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6"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1987" name="Rectangle 3"/>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1988" name="Rectangle 4"/>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1989" name="Line 5"/>
          <p:cNvSpPr>
            <a:spLocks noChangeShapeType="1"/>
          </p:cNvSpPr>
          <p:nvPr/>
        </p:nvSpPr>
        <p:spPr bwMode="auto">
          <a:xfrm>
            <a:off x="1128713" y="1511300"/>
            <a:ext cx="3944937" cy="42037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1990" name="Line 6"/>
          <p:cNvSpPr>
            <a:spLocks noChangeShapeType="1"/>
          </p:cNvSpPr>
          <p:nvPr/>
        </p:nvSpPr>
        <p:spPr bwMode="auto">
          <a:xfrm>
            <a:off x="2286000" y="1295400"/>
            <a:ext cx="3581400" cy="38100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1991" name="Line 7"/>
          <p:cNvSpPr>
            <a:spLocks noChangeShapeType="1"/>
          </p:cNvSpPr>
          <p:nvPr/>
        </p:nvSpPr>
        <p:spPr bwMode="auto">
          <a:xfrm flipH="1">
            <a:off x="1079500" y="3475038"/>
            <a:ext cx="1905000"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1992" name="Line 8"/>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1993" name="Line 9"/>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1994" name="Line 10"/>
          <p:cNvSpPr>
            <a:spLocks noChangeShapeType="1"/>
          </p:cNvSpPr>
          <p:nvPr/>
        </p:nvSpPr>
        <p:spPr bwMode="auto">
          <a:xfrm>
            <a:off x="1508125" y="1639888"/>
            <a:ext cx="849313" cy="0"/>
          </a:xfrm>
          <a:prstGeom prst="line">
            <a:avLst/>
          </a:prstGeom>
          <a:noFill/>
          <a:ln w="28575">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1995" name="Line 11"/>
          <p:cNvSpPr>
            <a:spLocks noChangeShapeType="1"/>
          </p:cNvSpPr>
          <p:nvPr/>
        </p:nvSpPr>
        <p:spPr bwMode="auto">
          <a:xfrm>
            <a:off x="4608513" y="4946650"/>
            <a:ext cx="849312" cy="0"/>
          </a:xfrm>
          <a:prstGeom prst="line">
            <a:avLst/>
          </a:prstGeom>
          <a:noFill/>
          <a:ln w="28575">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1996" name="Rectangle 12"/>
          <p:cNvSpPr>
            <a:spLocks noChangeArrowheads="1"/>
          </p:cNvSpPr>
          <p:nvPr/>
        </p:nvSpPr>
        <p:spPr bwMode="auto">
          <a:xfrm>
            <a:off x="5084763" y="5483225"/>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D</a:t>
            </a:r>
            <a:r>
              <a:rPr lang="en-GB" altLang="en-US" sz="2400" b="0" baseline="-25000">
                <a:solidFill>
                  <a:srgbClr val="0000CC"/>
                </a:solidFill>
              </a:rPr>
              <a:t>1</a:t>
            </a:r>
          </a:p>
        </p:txBody>
      </p:sp>
      <p:sp>
        <p:nvSpPr>
          <p:cNvPr id="41997" name="Rectangle 13"/>
          <p:cNvSpPr>
            <a:spLocks noChangeArrowheads="1"/>
          </p:cNvSpPr>
          <p:nvPr/>
        </p:nvSpPr>
        <p:spPr bwMode="auto">
          <a:xfrm>
            <a:off x="5881688" y="4927600"/>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CC0000"/>
                </a:solidFill>
              </a:rPr>
              <a:t>D</a:t>
            </a:r>
            <a:r>
              <a:rPr lang="en-GB" altLang="en-US" sz="2400" b="0" baseline="-25000">
                <a:solidFill>
                  <a:srgbClr val="CC0000"/>
                </a:solidFill>
              </a:rPr>
              <a:t>2</a:t>
            </a:r>
          </a:p>
        </p:txBody>
      </p:sp>
      <p:sp>
        <p:nvSpPr>
          <p:cNvPr id="41998" name="Rectangle 14"/>
          <p:cNvSpPr>
            <a:spLocks noChangeArrowheads="1"/>
          </p:cNvSpPr>
          <p:nvPr/>
        </p:nvSpPr>
        <p:spPr bwMode="auto">
          <a:xfrm>
            <a:off x="552450" y="3332163"/>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P</a:t>
            </a:r>
            <a:r>
              <a:rPr lang="en-GB" altLang="en-US" sz="2000" b="0" baseline="-25000">
                <a:solidFill>
                  <a:srgbClr val="0000CC"/>
                </a:solidFill>
              </a:rPr>
              <a:t>1</a:t>
            </a:r>
          </a:p>
        </p:txBody>
      </p:sp>
      <p:sp>
        <p:nvSpPr>
          <p:cNvPr id="41999" name="Rectangle 15"/>
          <p:cNvSpPr>
            <a:spLocks noChangeArrowheads="1"/>
          </p:cNvSpPr>
          <p:nvPr/>
        </p:nvSpPr>
        <p:spPr bwMode="auto">
          <a:xfrm>
            <a:off x="2751138" y="6019800"/>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sp>
        <p:nvSpPr>
          <p:cNvPr id="42000" name="Rectangle 16"/>
          <p:cNvSpPr>
            <a:spLocks noChangeArrowheads="1"/>
          </p:cNvSpPr>
          <p:nvPr/>
        </p:nvSpPr>
        <p:spPr bwMode="auto">
          <a:xfrm>
            <a:off x="568325" y="574675"/>
            <a:ext cx="423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p>
        </p:txBody>
      </p:sp>
      <p:sp>
        <p:nvSpPr>
          <p:cNvPr id="42001" name="Rectangle 17"/>
          <p:cNvSpPr>
            <a:spLocks noChangeArrowheads="1"/>
          </p:cNvSpPr>
          <p:nvPr/>
        </p:nvSpPr>
        <p:spPr bwMode="auto">
          <a:xfrm>
            <a:off x="7658100" y="6037263"/>
            <a:ext cx="452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p>
        </p:txBody>
      </p:sp>
      <p:sp>
        <p:nvSpPr>
          <p:cNvPr id="42002" name="Rectangle 18"/>
          <p:cNvSpPr>
            <a:spLocks noChangeArrowheads="1"/>
          </p:cNvSpPr>
          <p:nvPr/>
        </p:nvSpPr>
        <p:spPr bwMode="auto">
          <a:xfrm>
            <a:off x="706438" y="59991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42003" name="Rectangle 19"/>
          <p:cNvSpPr>
            <a:spLocks noChangeArrowheads="1"/>
          </p:cNvSpPr>
          <p:nvPr/>
        </p:nvSpPr>
        <p:spPr bwMode="auto">
          <a:xfrm>
            <a:off x="2962275" y="367665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CC"/>
                </a:solidFill>
              </a:rPr>
              <a:t>a</a:t>
            </a:r>
          </a:p>
        </p:txBody>
      </p:sp>
      <p:sp>
        <p:nvSpPr>
          <p:cNvPr id="42004" name="Line 20"/>
          <p:cNvSpPr>
            <a:spLocks noChangeShapeType="1"/>
          </p:cNvSpPr>
          <p:nvPr/>
        </p:nvSpPr>
        <p:spPr bwMode="auto">
          <a:xfrm>
            <a:off x="2955925" y="3548063"/>
            <a:ext cx="0" cy="2397125"/>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2005" name="Oval 21"/>
          <p:cNvSpPr>
            <a:spLocks noChangeArrowheads="1"/>
          </p:cNvSpPr>
          <p:nvPr/>
        </p:nvSpPr>
        <p:spPr bwMode="auto">
          <a:xfrm>
            <a:off x="2906713" y="3416300"/>
            <a:ext cx="111125" cy="111125"/>
          </a:xfrm>
          <a:prstGeom prst="ellipse">
            <a:avLst/>
          </a:prstGeom>
          <a:solidFill>
            <a:srgbClr val="66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906262" name="Rectangle 22"/>
          <p:cNvSpPr>
            <a:spLocks noGrp="1" noChangeArrowheads="1"/>
          </p:cNvSpPr>
          <p:nvPr>
            <p:ph type="title"/>
          </p:nvPr>
        </p:nvSpPr>
        <p:spPr>
          <a:xfrm>
            <a:off x="0" y="0"/>
            <a:ext cx="9142413" cy="523875"/>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800" smtClean="0">
                <a:solidFill>
                  <a:schemeClr val="folHlink"/>
                </a:solidFill>
              </a:rPr>
              <a:t>Supply in different time periods</a:t>
            </a:r>
          </a:p>
        </p:txBody>
      </p:sp>
    </p:spTree>
    <p:custDataLst>
      <p:tags r:id="rId1"/>
    </p:custDataLst>
    <p:extLst>
      <p:ext uri="{BB962C8B-B14F-4D97-AF65-F5344CB8AC3E}">
        <p14:creationId xmlns:p14="http://schemas.microsoft.com/office/powerpoint/2010/main" val="2227204297"/>
      </p:ext>
    </p:extLst>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3011" name="Rectangle 3"/>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3012" name="Rectangle 4"/>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3013" name="Line 5"/>
          <p:cNvSpPr>
            <a:spLocks noChangeShapeType="1"/>
          </p:cNvSpPr>
          <p:nvPr/>
        </p:nvSpPr>
        <p:spPr bwMode="auto">
          <a:xfrm>
            <a:off x="2971800" y="990600"/>
            <a:ext cx="0" cy="49530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3014" name="Line 6"/>
          <p:cNvSpPr>
            <a:spLocks noChangeShapeType="1"/>
          </p:cNvSpPr>
          <p:nvPr/>
        </p:nvSpPr>
        <p:spPr bwMode="auto">
          <a:xfrm>
            <a:off x="1128713" y="1511300"/>
            <a:ext cx="3944937" cy="42037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3015" name="Line 7"/>
          <p:cNvSpPr>
            <a:spLocks noChangeShapeType="1"/>
          </p:cNvSpPr>
          <p:nvPr/>
        </p:nvSpPr>
        <p:spPr bwMode="auto">
          <a:xfrm>
            <a:off x="2286000" y="1295400"/>
            <a:ext cx="3581400" cy="38100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3016" name="Line 8"/>
          <p:cNvSpPr>
            <a:spLocks noChangeShapeType="1"/>
          </p:cNvSpPr>
          <p:nvPr/>
        </p:nvSpPr>
        <p:spPr bwMode="auto">
          <a:xfrm flipH="1">
            <a:off x="1079500" y="3475038"/>
            <a:ext cx="1905000"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3017" name="Line 9"/>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3018" name="Line 10"/>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3019" name="Line 11"/>
          <p:cNvSpPr>
            <a:spLocks noChangeShapeType="1"/>
          </p:cNvSpPr>
          <p:nvPr/>
        </p:nvSpPr>
        <p:spPr bwMode="auto">
          <a:xfrm>
            <a:off x="1508125" y="1639888"/>
            <a:ext cx="849313"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3020" name="Line 12"/>
          <p:cNvSpPr>
            <a:spLocks noChangeShapeType="1"/>
          </p:cNvSpPr>
          <p:nvPr/>
        </p:nvSpPr>
        <p:spPr bwMode="auto">
          <a:xfrm>
            <a:off x="4608513" y="4946650"/>
            <a:ext cx="849312"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3021" name="Rectangle 13"/>
          <p:cNvSpPr>
            <a:spLocks noChangeArrowheads="1"/>
          </p:cNvSpPr>
          <p:nvPr/>
        </p:nvSpPr>
        <p:spPr bwMode="auto">
          <a:xfrm>
            <a:off x="5084763" y="5483225"/>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D</a:t>
            </a:r>
            <a:r>
              <a:rPr lang="en-GB" altLang="en-US" sz="2400" b="0" baseline="-25000">
                <a:solidFill>
                  <a:srgbClr val="0000CC"/>
                </a:solidFill>
              </a:rPr>
              <a:t>1</a:t>
            </a:r>
          </a:p>
        </p:txBody>
      </p:sp>
      <p:sp>
        <p:nvSpPr>
          <p:cNvPr id="43022" name="Rectangle 14"/>
          <p:cNvSpPr>
            <a:spLocks noChangeArrowheads="1"/>
          </p:cNvSpPr>
          <p:nvPr/>
        </p:nvSpPr>
        <p:spPr bwMode="auto">
          <a:xfrm>
            <a:off x="5881688" y="4927600"/>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CC0000"/>
                </a:solidFill>
              </a:rPr>
              <a:t>D</a:t>
            </a:r>
            <a:r>
              <a:rPr lang="en-GB" altLang="en-US" sz="2400" b="0" baseline="-25000">
                <a:solidFill>
                  <a:srgbClr val="CC0000"/>
                </a:solidFill>
              </a:rPr>
              <a:t>2</a:t>
            </a:r>
          </a:p>
        </p:txBody>
      </p:sp>
      <p:sp>
        <p:nvSpPr>
          <p:cNvPr id="43023" name="Rectangle 15"/>
          <p:cNvSpPr>
            <a:spLocks noChangeArrowheads="1"/>
          </p:cNvSpPr>
          <p:nvPr/>
        </p:nvSpPr>
        <p:spPr bwMode="auto">
          <a:xfrm>
            <a:off x="2946400" y="717550"/>
            <a:ext cx="4540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800" baseline="-25000">
                <a:solidFill>
                  <a:srgbClr val="0000CC"/>
                </a:solidFill>
                <a:latin typeface="Times New Roman" pitchFamily="18" charset="0"/>
              </a:rPr>
              <a:t>i</a:t>
            </a:r>
          </a:p>
        </p:txBody>
      </p:sp>
      <p:sp>
        <p:nvSpPr>
          <p:cNvPr id="43024" name="Rectangle 16"/>
          <p:cNvSpPr>
            <a:spLocks noChangeArrowheads="1"/>
          </p:cNvSpPr>
          <p:nvPr/>
        </p:nvSpPr>
        <p:spPr bwMode="auto">
          <a:xfrm>
            <a:off x="552450" y="3332163"/>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P</a:t>
            </a:r>
            <a:r>
              <a:rPr lang="en-GB" altLang="en-US" sz="2000" b="0" baseline="-25000">
                <a:solidFill>
                  <a:srgbClr val="0000CC"/>
                </a:solidFill>
              </a:rPr>
              <a:t>1</a:t>
            </a:r>
          </a:p>
        </p:txBody>
      </p:sp>
      <p:grpSp>
        <p:nvGrpSpPr>
          <p:cNvPr id="43025" name="Group 17"/>
          <p:cNvGrpSpPr>
            <a:grpSpLocks/>
          </p:cNvGrpSpPr>
          <p:nvPr/>
        </p:nvGrpSpPr>
        <p:grpSpPr bwMode="auto">
          <a:xfrm>
            <a:off x="542925" y="1852613"/>
            <a:ext cx="2433638" cy="396875"/>
            <a:chOff x="342" y="1167"/>
            <a:chExt cx="1533" cy="250"/>
          </a:xfrm>
        </p:grpSpPr>
        <p:sp>
          <p:nvSpPr>
            <p:cNvPr id="43036" name="Line 18"/>
            <p:cNvSpPr>
              <a:spLocks noChangeShapeType="1"/>
            </p:cNvSpPr>
            <p:nvPr/>
          </p:nvSpPr>
          <p:spPr bwMode="auto">
            <a:xfrm flipH="1">
              <a:off x="674" y="1292"/>
              <a:ext cx="1201" cy="0"/>
            </a:xfrm>
            <a:prstGeom prst="line">
              <a:avLst/>
            </a:prstGeom>
            <a:noFill/>
            <a:ln w="1270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3037" name="Rectangle 19"/>
            <p:cNvSpPr>
              <a:spLocks noChangeArrowheads="1"/>
            </p:cNvSpPr>
            <p:nvPr/>
          </p:nvSpPr>
          <p:spPr bwMode="auto">
            <a:xfrm>
              <a:off x="342" y="1167"/>
              <a:ext cx="28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CC0000"/>
                  </a:solidFill>
                </a:rPr>
                <a:t>P</a:t>
              </a:r>
              <a:r>
                <a:rPr lang="en-GB" altLang="en-US" sz="2000" b="0" baseline="-25000">
                  <a:solidFill>
                    <a:srgbClr val="CC0000"/>
                  </a:solidFill>
                </a:rPr>
                <a:t>2</a:t>
              </a:r>
            </a:p>
          </p:txBody>
        </p:sp>
      </p:grpSp>
      <p:sp>
        <p:nvSpPr>
          <p:cNvPr id="43026" name="Rectangle 20"/>
          <p:cNvSpPr>
            <a:spLocks noChangeArrowheads="1"/>
          </p:cNvSpPr>
          <p:nvPr/>
        </p:nvSpPr>
        <p:spPr bwMode="auto">
          <a:xfrm>
            <a:off x="2751138" y="6019800"/>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sp>
        <p:nvSpPr>
          <p:cNvPr id="43027" name="Rectangle 21"/>
          <p:cNvSpPr>
            <a:spLocks noChangeArrowheads="1"/>
          </p:cNvSpPr>
          <p:nvPr/>
        </p:nvSpPr>
        <p:spPr bwMode="auto">
          <a:xfrm>
            <a:off x="568325" y="574675"/>
            <a:ext cx="423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p>
        </p:txBody>
      </p:sp>
      <p:sp>
        <p:nvSpPr>
          <p:cNvPr id="43028" name="Rectangle 22"/>
          <p:cNvSpPr>
            <a:spLocks noChangeArrowheads="1"/>
          </p:cNvSpPr>
          <p:nvPr/>
        </p:nvSpPr>
        <p:spPr bwMode="auto">
          <a:xfrm>
            <a:off x="7658100" y="6037263"/>
            <a:ext cx="452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p>
        </p:txBody>
      </p:sp>
      <p:sp>
        <p:nvSpPr>
          <p:cNvPr id="43029" name="Rectangle 23"/>
          <p:cNvSpPr>
            <a:spLocks noChangeArrowheads="1"/>
          </p:cNvSpPr>
          <p:nvPr/>
        </p:nvSpPr>
        <p:spPr bwMode="auto">
          <a:xfrm>
            <a:off x="706438" y="59991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43030" name="Rectangle 24"/>
          <p:cNvSpPr>
            <a:spLocks noChangeArrowheads="1"/>
          </p:cNvSpPr>
          <p:nvPr/>
        </p:nvSpPr>
        <p:spPr bwMode="auto">
          <a:xfrm>
            <a:off x="2962275" y="367665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CC"/>
                </a:solidFill>
              </a:rPr>
              <a:t>a</a:t>
            </a:r>
          </a:p>
        </p:txBody>
      </p:sp>
      <p:sp>
        <p:nvSpPr>
          <p:cNvPr id="43031" name="Oval 25"/>
          <p:cNvSpPr>
            <a:spLocks noChangeArrowheads="1"/>
          </p:cNvSpPr>
          <p:nvPr/>
        </p:nvSpPr>
        <p:spPr bwMode="auto">
          <a:xfrm>
            <a:off x="2906713" y="3416300"/>
            <a:ext cx="111125" cy="111125"/>
          </a:xfrm>
          <a:prstGeom prst="ellipse">
            <a:avLst/>
          </a:prstGeom>
          <a:solidFill>
            <a:srgbClr val="66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nvGrpSpPr>
          <p:cNvPr id="43032" name="Group 26"/>
          <p:cNvGrpSpPr>
            <a:grpSpLocks/>
          </p:cNvGrpSpPr>
          <p:nvPr/>
        </p:nvGrpSpPr>
        <p:grpSpPr bwMode="auto">
          <a:xfrm>
            <a:off x="2906713" y="1576388"/>
            <a:ext cx="407987" cy="512762"/>
            <a:chOff x="1831" y="993"/>
            <a:chExt cx="257" cy="323"/>
          </a:xfrm>
        </p:grpSpPr>
        <p:sp>
          <p:nvSpPr>
            <p:cNvPr id="43034" name="Rectangle 27"/>
            <p:cNvSpPr>
              <a:spLocks noChangeArrowheads="1"/>
            </p:cNvSpPr>
            <p:nvPr/>
          </p:nvSpPr>
          <p:spPr bwMode="auto">
            <a:xfrm>
              <a:off x="1865" y="993"/>
              <a:ext cx="22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CC0000"/>
                  </a:solidFill>
                </a:rPr>
                <a:t>b</a:t>
              </a:r>
            </a:p>
          </p:txBody>
        </p:sp>
        <p:sp>
          <p:nvSpPr>
            <p:cNvPr id="43035" name="Oval 28"/>
            <p:cNvSpPr>
              <a:spLocks noChangeArrowheads="1"/>
            </p:cNvSpPr>
            <p:nvPr/>
          </p:nvSpPr>
          <p:spPr bwMode="auto">
            <a:xfrm>
              <a:off x="1831" y="1246"/>
              <a:ext cx="70" cy="70"/>
            </a:xfrm>
            <a:prstGeom prst="ellipse">
              <a:avLst/>
            </a:prstGeom>
            <a:solidFill>
              <a:srgbClr val="FF9999"/>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sp>
        <p:nvSpPr>
          <p:cNvPr id="908317" name="Rectangle 29"/>
          <p:cNvSpPr>
            <a:spLocks noGrp="1" noChangeArrowheads="1"/>
          </p:cNvSpPr>
          <p:nvPr>
            <p:ph type="title"/>
          </p:nvPr>
        </p:nvSpPr>
        <p:spPr>
          <a:xfrm>
            <a:off x="0" y="0"/>
            <a:ext cx="9142413" cy="523875"/>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800" smtClean="0">
                <a:solidFill>
                  <a:schemeClr val="folHlink"/>
                </a:solidFill>
              </a:rPr>
              <a:t>Supply in different time periods</a:t>
            </a:r>
          </a:p>
        </p:txBody>
      </p:sp>
    </p:spTree>
    <p:custDataLst>
      <p:tags r:id="rId1"/>
    </p:custDataLst>
    <p:extLst>
      <p:ext uri="{BB962C8B-B14F-4D97-AF65-F5344CB8AC3E}">
        <p14:creationId xmlns:p14="http://schemas.microsoft.com/office/powerpoint/2010/main" val="3095021937"/>
      </p:ext>
    </p:extLst>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4035" name="Rectangle 3"/>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4036" name="Rectangle 4"/>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4037" name="Line 5"/>
          <p:cNvSpPr>
            <a:spLocks noChangeShapeType="1"/>
          </p:cNvSpPr>
          <p:nvPr/>
        </p:nvSpPr>
        <p:spPr bwMode="auto">
          <a:xfrm>
            <a:off x="2971800" y="990600"/>
            <a:ext cx="0" cy="49530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4038" name="Line 6"/>
          <p:cNvSpPr>
            <a:spLocks noChangeShapeType="1"/>
          </p:cNvSpPr>
          <p:nvPr/>
        </p:nvSpPr>
        <p:spPr bwMode="auto">
          <a:xfrm>
            <a:off x="1128713" y="1511300"/>
            <a:ext cx="3944937" cy="42037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4039" name="Line 7"/>
          <p:cNvSpPr>
            <a:spLocks noChangeShapeType="1"/>
          </p:cNvSpPr>
          <p:nvPr/>
        </p:nvSpPr>
        <p:spPr bwMode="auto">
          <a:xfrm>
            <a:off x="2286000" y="1295400"/>
            <a:ext cx="3581400" cy="38100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4040" name="Line 8"/>
          <p:cNvSpPr>
            <a:spLocks noChangeShapeType="1"/>
          </p:cNvSpPr>
          <p:nvPr/>
        </p:nvSpPr>
        <p:spPr bwMode="auto">
          <a:xfrm flipV="1">
            <a:off x="1524000" y="1295400"/>
            <a:ext cx="3733800" cy="3581400"/>
          </a:xfrm>
          <a:prstGeom prst="line">
            <a:avLst/>
          </a:prstGeom>
          <a:noFill/>
          <a:ln w="381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4041" name="Line 9"/>
          <p:cNvSpPr>
            <a:spLocks noChangeShapeType="1"/>
          </p:cNvSpPr>
          <p:nvPr/>
        </p:nvSpPr>
        <p:spPr bwMode="auto">
          <a:xfrm flipH="1">
            <a:off x="1079500" y="3475038"/>
            <a:ext cx="1905000"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4042" name="Line 10"/>
          <p:cNvSpPr>
            <a:spLocks noChangeShapeType="1"/>
          </p:cNvSpPr>
          <p:nvPr/>
        </p:nvSpPr>
        <p:spPr bwMode="auto">
          <a:xfrm flipH="1">
            <a:off x="1069975" y="2051050"/>
            <a:ext cx="1906588" cy="0"/>
          </a:xfrm>
          <a:prstGeom prst="line">
            <a:avLst/>
          </a:prstGeom>
          <a:noFill/>
          <a:ln w="1270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4043" name="Line 11"/>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4044" name="Line 12"/>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4045" name="Rectangle 13"/>
          <p:cNvSpPr>
            <a:spLocks noChangeArrowheads="1"/>
          </p:cNvSpPr>
          <p:nvPr/>
        </p:nvSpPr>
        <p:spPr bwMode="auto">
          <a:xfrm>
            <a:off x="5084763" y="5483225"/>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D</a:t>
            </a:r>
            <a:r>
              <a:rPr lang="en-GB" altLang="en-US" sz="2400" b="0" baseline="-25000">
                <a:solidFill>
                  <a:srgbClr val="0000CC"/>
                </a:solidFill>
              </a:rPr>
              <a:t>1</a:t>
            </a:r>
          </a:p>
        </p:txBody>
      </p:sp>
      <p:sp>
        <p:nvSpPr>
          <p:cNvPr id="44046" name="Rectangle 14"/>
          <p:cNvSpPr>
            <a:spLocks noChangeArrowheads="1"/>
          </p:cNvSpPr>
          <p:nvPr/>
        </p:nvSpPr>
        <p:spPr bwMode="auto">
          <a:xfrm>
            <a:off x="5881688" y="4927600"/>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CC0000"/>
                </a:solidFill>
              </a:rPr>
              <a:t>D</a:t>
            </a:r>
            <a:r>
              <a:rPr lang="en-GB" altLang="en-US" sz="2400" b="0" baseline="-25000">
                <a:solidFill>
                  <a:srgbClr val="CC0000"/>
                </a:solidFill>
              </a:rPr>
              <a:t>2</a:t>
            </a:r>
          </a:p>
        </p:txBody>
      </p:sp>
      <p:sp>
        <p:nvSpPr>
          <p:cNvPr id="44047" name="Rectangle 15"/>
          <p:cNvSpPr>
            <a:spLocks noChangeArrowheads="1"/>
          </p:cNvSpPr>
          <p:nvPr/>
        </p:nvSpPr>
        <p:spPr bwMode="auto">
          <a:xfrm>
            <a:off x="2946400" y="717550"/>
            <a:ext cx="4540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800" baseline="-25000">
                <a:solidFill>
                  <a:srgbClr val="0000CC"/>
                </a:solidFill>
                <a:latin typeface="Times New Roman" pitchFamily="18" charset="0"/>
              </a:rPr>
              <a:t>i</a:t>
            </a:r>
          </a:p>
        </p:txBody>
      </p:sp>
      <p:sp>
        <p:nvSpPr>
          <p:cNvPr id="44048" name="Rectangle 16"/>
          <p:cNvSpPr>
            <a:spLocks noChangeArrowheads="1"/>
          </p:cNvSpPr>
          <p:nvPr/>
        </p:nvSpPr>
        <p:spPr bwMode="auto">
          <a:xfrm>
            <a:off x="5237163" y="936625"/>
            <a:ext cx="5222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6600"/>
                </a:solidFill>
              </a:rPr>
              <a:t>S</a:t>
            </a:r>
            <a:r>
              <a:rPr lang="en-GB" altLang="en-US" sz="2400" b="0" baseline="-25000">
                <a:solidFill>
                  <a:srgbClr val="006600"/>
                </a:solidFill>
              </a:rPr>
              <a:t>S</a:t>
            </a:r>
          </a:p>
        </p:txBody>
      </p:sp>
      <p:sp>
        <p:nvSpPr>
          <p:cNvPr id="44049" name="Rectangle 17"/>
          <p:cNvSpPr>
            <a:spLocks noChangeArrowheads="1"/>
          </p:cNvSpPr>
          <p:nvPr/>
        </p:nvSpPr>
        <p:spPr bwMode="auto">
          <a:xfrm>
            <a:off x="552450" y="3332163"/>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P</a:t>
            </a:r>
            <a:r>
              <a:rPr lang="en-GB" altLang="en-US" sz="2000" b="0" baseline="-25000">
                <a:solidFill>
                  <a:srgbClr val="0000CC"/>
                </a:solidFill>
              </a:rPr>
              <a:t>1</a:t>
            </a:r>
          </a:p>
        </p:txBody>
      </p:sp>
      <p:grpSp>
        <p:nvGrpSpPr>
          <p:cNvPr id="44050" name="Group 18"/>
          <p:cNvGrpSpPr>
            <a:grpSpLocks/>
          </p:cNvGrpSpPr>
          <p:nvPr/>
        </p:nvGrpSpPr>
        <p:grpSpPr bwMode="auto">
          <a:xfrm>
            <a:off x="542925" y="2565400"/>
            <a:ext cx="3144838" cy="396875"/>
            <a:chOff x="342" y="1616"/>
            <a:chExt cx="1981" cy="250"/>
          </a:xfrm>
        </p:grpSpPr>
        <p:sp>
          <p:nvSpPr>
            <p:cNvPr id="44067" name="Line 19"/>
            <p:cNvSpPr>
              <a:spLocks noChangeShapeType="1"/>
            </p:cNvSpPr>
            <p:nvPr/>
          </p:nvSpPr>
          <p:spPr bwMode="auto">
            <a:xfrm flipH="1">
              <a:off x="667" y="1767"/>
              <a:ext cx="1656"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4068" name="Rectangle 20"/>
            <p:cNvSpPr>
              <a:spLocks noChangeArrowheads="1"/>
            </p:cNvSpPr>
            <p:nvPr/>
          </p:nvSpPr>
          <p:spPr bwMode="auto">
            <a:xfrm>
              <a:off x="342" y="1616"/>
              <a:ext cx="28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6600"/>
                  </a:solidFill>
                </a:rPr>
                <a:t>P</a:t>
              </a:r>
              <a:r>
                <a:rPr lang="en-GB" altLang="en-US" sz="2000" b="0" baseline="-25000">
                  <a:solidFill>
                    <a:srgbClr val="006600"/>
                  </a:solidFill>
                </a:rPr>
                <a:t>3</a:t>
              </a:r>
            </a:p>
          </p:txBody>
        </p:sp>
      </p:grpSp>
      <p:sp>
        <p:nvSpPr>
          <p:cNvPr id="44051" name="Rectangle 21"/>
          <p:cNvSpPr>
            <a:spLocks noChangeArrowheads="1"/>
          </p:cNvSpPr>
          <p:nvPr/>
        </p:nvSpPr>
        <p:spPr bwMode="auto">
          <a:xfrm>
            <a:off x="542925" y="1852613"/>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CC0000"/>
                </a:solidFill>
              </a:rPr>
              <a:t>P</a:t>
            </a:r>
            <a:r>
              <a:rPr lang="en-GB" altLang="en-US" sz="2000" b="0" baseline="-25000">
                <a:solidFill>
                  <a:srgbClr val="CC0000"/>
                </a:solidFill>
              </a:rPr>
              <a:t>2</a:t>
            </a:r>
          </a:p>
        </p:txBody>
      </p:sp>
      <p:sp>
        <p:nvSpPr>
          <p:cNvPr id="44052" name="Rectangle 22"/>
          <p:cNvSpPr>
            <a:spLocks noChangeArrowheads="1"/>
          </p:cNvSpPr>
          <p:nvPr/>
        </p:nvSpPr>
        <p:spPr bwMode="auto">
          <a:xfrm>
            <a:off x="2751138" y="6019800"/>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grpSp>
        <p:nvGrpSpPr>
          <p:cNvPr id="44053" name="Group 23"/>
          <p:cNvGrpSpPr>
            <a:grpSpLocks/>
          </p:cNvGrpSpPr>
          <p:nvPr/>
        </p:nvGrpSpPr>
        <p:grpSpPr bwMode="auto">
          <a:xfrm>
            <a:off x="3476625" y="2822575"/>
            <a:ext cx="473075" cy="3595688"/>
            <a:chOff x="2190" y="1778"/>
            <a:chExt cx="298" cy="2265"/>
          </a:xfrm>
        </p:grpSpPr>
        <p:sp>
          <p:nvSpPr>
            <p:cNvPr id="44065" name="Line 24"/>
            <p:cNvSpPr>
              <a:spLocks noChangeShapeType="1"/>
            </p:cNvSpPr>
            <p:nvPr/>
          </p:nvSpPr>
          <p:spPr bwMode="auto">
            <a:xfrm>
              <a:off x="2323" y="1778"/>
              <a:ext cx="0" cy="1966"/>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4066" name="Rectangle 25"/>
            <p:cNvSpPr>
              <a:spLocks noChangeArrowheads="1"/>
            </p:cNvSpPr>
            <p:nvPr/>
          </p:nvSpPr>
          <p:spPr bwMode="auto">
            <a:xfrm>
              <a:off x="2190" y="3793"/>
              <a:ext cx="29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6600"/>
                  </a:solidFill>
                </a:rPr>
                <a:t>Q</a:t>
              </a:r>
              <a:r>
                <a:rPr lang="en-GB" altLang="en-US" sz="2000" b="0" baseline="-25000">
                  <a:solidFill>
                    <a:srgbClr val="006600"/>
                  </a:solidFill>
                </a:rPr>
                <a:t>3</a:t>
              </a:r>
            </a:p>
          </p:txBody>
        </p:sp>
      </p:grpSp>
      <p:sp>
        <p:nvSpPr>
          <p:cNvPr id="44054" name="Rectangle 26"/>
          <p:cNvSpPr>
            <a:spLocks noChangeArrowheads="1"/>
          </p:cNvSpPr>
          <p:nvPr/>
        </p:nvSpPr>
        <p:spPr bwMode="auto">
          <a:xfrm>
            <a:off x="568325" y="574675"/>
            <a:ext cx="423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p>
        </p:txBody>
      </p:sp>
      <p:sp>
        <p:nvSpPr>
          <p:cNvPr id="44055" name="Rectangle 27"/>
          <p:cNvSpPr>
            <a:spLocks noChangeArrowheads="1"/>
          </p:cNvSpPr>
          <p:nvPr/>
        </p:nvSpPr>
        <p:spPr bwMode="auto">
          <a:xfrm>
            <a:off x="7658100" y="6037263"/>
            <a:ext cx="452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p>
        </p:txBody>
      </p:sp>
      <p:sp>
        <p:nvSpPr>
          <p:cNvPr id="44056" name="Rectangle 28"/>
          <p:cNvSpPr>
            <a:spLocks noChangeArrowheads="1"/>
          </p:cNvSpPr>
          <p:nvPr/>
        </p:nvSpPr>
        <p:spPr bwMode="auto">
          <a:xfrm>
            <a:off x="706438" y="59991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44057" name="Rectangle 29"/>
          <p:cNvSpPr>
            <a:spLocks noChangeArrowheads="1"/>
          </p:cNvSpPr>
          <p:nvPr/>
        </p:nvSpPr>
        <p:spPr bwMode="auto">
          <a:xfrm>
            <a:off x="2962275" y="367665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CC"/>
                </a:solidFill>
              </a:rPr>
              <a:t>a</a:t>
            </a:r>
          </a:p>
        </p:txBody>
      </p:sp>
      <p:sp>
        <p:nvSpPr>
          <p:cNvPr id="44058" name="Rectangle 30"/>
          <p:cNvSpPr>
            <a:spLocks noChangeArrowheads="1"/>
          </p:cNvSpPr>
          <p:nvPr/>
        </p:nvSpPr>
        <p:spPr bwMode="auto">
          <a:xfrm>
            <a:off x="2960688" y="1576388"/>
            <a:ext cx="3540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CC0000"/>
                </a:solidFill>
              </a:rPr>
              <a:t>b</a:t>
            </a:r>
          </a:p>
        </p:txBody>
      </p:sp>
      <p:sp>
        <p:nvSpPr>
          <p:cNvPr id="44059" name="Oval 31"/>
          <p:cNvSpPr>
            <a:spLocks noChangeArrowheads="1"/>
          </p:cNvSpPr>
          <p:nvPr/>
        </p:nvSpPr>
        <p:spPr bwMode="auto">
          <a:xfrm>
            <a:off x="2906713" y="3416300"/>
            <a:ext cx="111125" cy="111125"/>
          </a:xfrm>
          <a:prstGeom prst="ellipse">
            <a:avLst/>
          </a:prstGeom>
          <a:solidFill>
            <a:srgbClr val="66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nvGrpSpPr>
          <p:cNvPr id="44060" name="Group 32"/>
          <p:cNvGrpSpPr>
            <a:grpSpLocks/>
          </p:cNvGrpSpPr>
          <p:nvPr/>
        </p:nvGrpSpPr>
        <p:grpSpPr bwMode="auto">
          <a:xfrm>
            <a:off x="3527425" y="2244725"/>
            <a:ext cx="336550" cy="609600"/>
            <a:chOff x="2222" y="1414"/>
            <a:chExt cx="212" cy="384"/>
          </a:xfrm>
        </p:grpSpPr>
        <p:sp>
          <p:nvSpPr>
            <p:cNvPr id="44063" name="Rectangle 33"/>
            <p:cNvSpPr>
              <a:spLocks noChangeArrowheads="1"/>
            </p:cNvSpPr>
            <p:nvPr/>
          </p:nvSpPr>
          <p:spPr bwMode="auto">
            <a:xfrm>
              <a:off x="2222" y="1414"/>
              <a:ext cx="21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6600"/>
                  </a:solidFill>
                </a:rPr>
                <a:t>c</a:t>
              </a:r>
            </a:p>
          </p:txBody>
        </p:sp>
        <p:sp>
          <p:nvSpPr>
            <p:cNvPr id="44064" name="Oval 34"/>
            <p:cNvSpPr>
              <a:spLocks noChangeArrowheads="1"/>
            </p:cNvSpPr>
            <p:nvPr/>
          </p:nvSpPr>
          <p:spPr bwMode="auto">
            <a:xfrm>
              <a:off x="2291" y="1728"/>
              <a:ext cx="70" cy="70"/>
            </a:xfrm>
            <a:prstGeom prst="ellipse">
              <a:avLst/>
            </a:prstGeom>
            <a:solidFill>
              <a:srgbClr val="66FF33"/>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sp>
        <p:nvSpPr>
          <p:cNvPr id="44061" name="Oval 35"/>
          <p:cNvSpPr>
            <a:spLocks noChangeArrowheads="1"/>
          </p:cNvSpPr>
          <p:nvPr/>
        </p:nvSpPr>
        <p:spPr bwMode="auto">
          <a:xfrm>
            <a:off x="2906713" y="1978025"/>
            <a:ext cx="111125" cy="111125"/>
          </a:xfrm>
          <a:prstGeom prst="ellipse">
            <a:avLst/>
          </a:prstGeom>
          <a:solidFill>
            <a:srgbClr val="FF9999"/>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910372" name="Rectangle 36"/>
          <p:cNvSpPr>
            <a:spLocks noGrp="1" noChangeArrowheads="1"/>
          </p:cNvSpPr>
          <p:nvPr>
            <p:ph type="title"/>
          </p:nvPr>
        </p:nvSpPr>
        <p:spPr>
          <a:xfrm>
            <a:off x="0" y="0"/>
            <a:ext cx="9142413" cy="523875"/>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800" smtClean="0">
                <a:solidFill>
                  <a:schemeClr val="folHlink"/>
                </a:solidFill>
              </a:rPr>
              <a:t>Supply in different time periods</a:t>
            </a:r>
          </a:p>
        </p:txBody>
      </p:sp>
    </p:spTree>
    <p:custDataLst>
      <p:tags r:id="rId1"/>
    </p:custDataLst>
    <p:extLst>
      <p:ext uri="{BB962C8B-B14F-4D97-AF65-F5344CB8AC3E}">
        <p14:creationId xmlns:p14="http://schemas.microsoft.com/office/powerpoint/2010/main" val="1201348085"/>
      </p:ext>
    </p:extLst>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5059" name="Rectangle 3"/>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5060" name="Rectangle 4"/>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5061" name="Line 5"/>
          <p:cNvSpPr>
            <a:spLocks noChangeShapeType="1"/>
          </p:cNvSpPr>
          <p:nvPr/>
        </p:nvSpPr>
        <p:spPr bwMode="auto">
          <a:xfrm flipH="1">
            <a:off x="1058863" y="2805113"/>
            <a:ext cx="2628900"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62" name="Line 6"/>
          <p:cNvSpPr>
            <a:spLocks noChangeShapeType="1"/>
          </p:cNvSpPr>
          <p:nvPr/>
        </p:nvSpPr>
        <p:spPr bwMode="auto">
          <a:xfrm>
            <a:off x="3687763" y="2822575"/>
            <a:ext cx="0" cy="312102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63" name="Line 7"/>
          <p:cNvSpPr>
            <a:spLocks noChangeShapeType="1"/>
          </p:cNvSpPr>
          <p:nvPr/>
        </p:nvSpPr>
        <p:spPr bwMode="auto">
          <a:xfrm>
            <a:off x="2971800" y="990600"/>
            <a:ext cx="0" cy="49530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64" name="Line 8"/>
          <p:cNvSpPr>
            <a:spLocks noChangeShapeType="1"/>
          </p:cNvSpPr>
          <p:nvPr/>
        </p:nvSpPr>
        <p:spPr bwMode="auto">
          <a:xfrm>
            <a:off x="1128713" y="1511300"/>
            <a:ext cx="3944937" cy="42037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65" name="Line 9"/>
          <p:cNvSpPr>
            <a:spLocks noChangeShapeType="1"/>
          </p:cNvSpPr>
          <p:nvPr/>
        </p:nvSpPr>
        <p:spPr bwMode="auto">
          <a:xfrm>
            <a:off x="2286000" y="1295400"/>
            <a:ext cx="3581400" cy="38100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66" name="Line 10"/>
          <p:cNvSpPr>
            <a:spLocks noChangeShapeType="1"/>
          </p:cNvSpPr>
          <p:nvPr/>
        </p:nvSpPr>
        <p:spPr bwMode="auto">
          <a:xfrm flipV="1">
            <a:off x="1524000" y="1295400"/>
            <a:ext cx="3733800" cy="3581400"/>
          </a:xfrm>
          <a:prstGeom prst="line">
            <a:avLst/>
          </a:prstGeom>
          <a:noFill/>
          <a:ln w="381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67" name="Line 11"/>
          <p:cNvSpPr>
            <a:spLocks noChangeShapeType="1"/>
          </p:cNvSpPr>
          <p:nvPr/>
        </p:nvSpPr>
        <p:spPr bwMode="auto">
          <a:xfrm flipV="1">
            <a:off x="1371600" y="2514600"/>
            <a:ext cx="5334000" cy="1371600"/>
          </a:xfrm>
          <a:prstGeom prst="line">
            <a:avLst/>
          </a:prstGeom>
          <a:noFill/>
          <a:ln w="381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68" name="Line 12"/>
          <p:cNvSpPr>
            <a:spLocks noChangeShapeType="1"/>
          </p:cNvSpPr>
          <p:nvPr/>
        </p:nvSpPr>
        <p:spPr bwMode="auto">
          <a:xfrm flipH="1">
            <a:off x="1079500" y="3475038"/>
            <a:ext cx="1905000"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69" name="Line 13"/>
          <p:cNvSpPr>
            <a:spLocks noChangeShapeType="1"/>
          </p:cNvSpPr>
          <p:nvPr/>
        </p:nvSpPr>
        <p:spPr bwMode="auto">
          <a:xfrm flipH="1">
            <a:off x="1069975" y="2051050"/>
            <a:ext cx="1906588" cy="0"/>
          </a:xfrm>
          <a:prstGeom prst="line">
            <a:avLst/>
          </a:prstGeom>
          <a:noFill/>
          <a:ln w="1270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70" name="Line 14"/>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71" name="Line 15"/>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sp>
        <p:nvSpPr>
          <p:cNvPr id="45072" name="Rectangle 16"/>
          <p:cNvSpPr>
            <a:spLocks noChangeArrowheads="1"/>
          </p:cNvSpPr>
          <p:nvPr/>
        </p:nvSpPr>
        <p:spPr bwMode="auto">
          <a:xfrm>
            <a:off x="5084763" y="5483225"/>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D</a:t>
            </a:r>
            <a:r>
              <a:rPr lang="en-GB" altLang="en-US" sz="2400" b="0" baseline="-25000">
                <a:solidFill>
                  <a:srgbClr val="0000CC"/>
                </a:solidFill>
              </a:rPr>
              <a:t>1</a:t>
            </a:r>
          </a:p>
        </p:txBody>
      </p:sp>
      <p:sp>
        <p:nvSpPr>
          <p:cNvPr id="45073" name="Rectangle 17"/>
          <p:cNvSpPr>
            <a:spLocks noChangeArrowheads="1"/>
          </p:cNvSpPr>
          <p:nvPr/>
        </p:nvSpPr>
        <p:spPr bwMode="auto">
          <a:xfrm>
            <a:off x="5881688" y="4927600"/>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CC0000"/>
                </a:solidFill>
              </a:rPr>
              <a:t>D</a:t>
            </a:r>
            <a:r>
              <a:rPr lang="en-GB" altLang="en-US" sz="2400" b="0" baseline="-25000">
                <a:solidFill>
                  <a:srgbClr val="CC0000"/>
                </a:solidFill>
              </a:rPr>
              <a:t>2</a:t>
            </a:r>
          </a:p>
        </p:txBody>
      </p:sp>
      <p:sp>
        <p:nvSpPr>
          <p:cNvPr id="45074" name="Rectangle 18"/>
          <p:cNvSpPr>
            <a:spLocks noChangeArrowheads="1"/>
          </p:cNvSpPr>
          <p:nvPr/>
        </p:nvSpPr>
        <p:spPr bwMode="auto">
          <a:xfrm>
            <a:off x="2946400" y="717550"/>
            <a:ext cx="4540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00CC"/>
                </a:solidFill>
              </a:rPr>
              <a:t>S</a:t>
            </a:r>
            <a:r>
              <a:rPr lang="en-GB" altLang="en-US" sz="2800" baseline="-25000">
                <a:solidFill>
                  <a:srgbClr val="0000CC"/>
                </a:solidFill>
                <a:latin typeface="Times New Roman" pitchFamily="18" charset="0"/>
              </a:rPr>
              <a:t>i</a:t>
            </a:r>
          </a:p>
        </p:txBody>
      </p:sp>
      <p:sp>
        <p:nvSpPr>
          <p:cNvPr id="45075" name="Rectangle 19"/>
          <p:cNvSpPr>
            <a:spLocks noChangeArrowheads="1"/>
          </p:cNvSpPr>
          <p:nvPr/>
        </p:nvSpPr>
        <p:spPr bwMode="auto">
          <a:xfrm>
            <a:off x="5237163" y="936625"/>
            <a:ext cx="5222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006600"/>
                </a:solidFill>
              </a:rPr>
              <a:t>S</a:t>
            </a:r>
            <a:r>
              <a:rPr lang="en-GB" altLang="en-US" sz="2400" b="0" baseline="-25000">
                <a:solidFill>
                  <a:srgbClr val="006600"/>
                </a:solidFill>
              </a:rPr>
              <a:t>S</a:t>
            </a:r>
          </a:p>
        </p:txBody>
      </p:sp>
      <p:sp>
        <p:nvSpPr>
          <p:cNvPr id="45076" name="Rectangle 20"/>
          <p:cNvSpPr>
            <a:spLocks noChangeArrowheads="1"/>
          </p:cNvSpPr>
          <p:nvPr/>
        </p:nvSpPr>
        <p:spPr bwMode="auto">
          <a:xfrm>
            <a:off x="6756400" y="2274888"/>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i="1">
                <a:solidFill>
                  <a:srgbClr val="663300"/>
                </a:solidFill>
              </a:rPr>
              <a:t>S</a:t>
            </a:r>
            <a:r>
              <a:rPr lang="en-GB" altLang="en-US" sz="2400" b="0" baseline="-25000">
                <a:solidFill>
                  <a:srgbClr val="663300"/>
                </a:solidFill>
              </a:rPr>
              <a:t>L</a:t>
            </a:r>
          </a:p>
        </p:txBody>
      </p:sp>
      <p:sp>
        <p:nvSpPr>
          <p:cNvPr id="45077" name="Rectangle 21"/>
          <p:cNvSpPr>
            <a:spLocks noChangeArrowheads="1"/>
          </p:cNvSpPr>
          <p:nvPr/>
        </p:nvSpPr>
        <p:spPr bwMode="auto">
          <a:xfrm>
            <a:off x="552450" y="3332163"/>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P</a:t>
            </a:r>
            <a:r>
              <a:rPr lang="en-GB" altLang="en-US" sz="2000" b="0" baseline="-25000">
                <a:solidFill>
                  <a:srgbClr val="0000CC"/>
                </a:solidFill>
              </a:rPr>
              <a:t>1</a:t>
            </a:r>
          </a:p>
        </p:txBody>
      </p:sp>
      <p:sp>
        <p:nvSpPr>
          <p:cNvPr id="45078" name="Rectangle 22"/>
          <p:cNvSpPr>
            <a:spLocks noChangeArrowheads="1"/>
          </p:cNvSpPr>
          <p:nvPr/>
        </p:nvSpPr>
        <p:spPr bwMode="auto">
          <a:xfrm>
            <a:off x="542925" y="2565400"/>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6600"/>
                </a:solidFill>
              </a:rPr>
              <a:t>P</a:t>
            </a:r>
            <a:r>
              <a:rPr lang="en-GB" altLang="en-US" sz="2000" b="0" baseline="-25000">
                <a:solidFill>
                  <a:srgbClr val="006600"/>
                </a:solidFill>
              </a:rPr>
              <a:t>3</a:t>
            </a:r>
          </a:p>
        </p:txBody>
      </p:sp>
      <p:sp>
        <p:nvSpPr>
          <p:cNvPr id="45079" name="Rectangle 23"/>
          <p:cNvSpPr>
            <a:spLocks noChangeArrowheads="1"/>
          </p:cNvSpPr>
          <p:nvPr/>
        </p:nvSpPr>
        <p:spPr bwMode="auto">
          <a:xfrm>
            <a:off x="542925" y="1852613"/>
            <a:ext cx="4460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CC0000"/>
                </a:solidFill>
              </a:rPr>
              <a:t>P</a:t>
            </a:r>
            <a:r>
              <a:rPr lang="en-GB" altLang="en-US" sz="2000" b="0" baseline="-25000">
                <a:solidFill>
                  <a:srgbClr val="CC0000"/>
                </a:solidFill>
              </a:rPr>
              <a:t>2</a:t>
            </a:r>
          </a:p>
        </p:txBody>
      </p:sp>
      <p:sp>
        <p:nvSpPr>
          <p:cNvPr id="45080" name="Rectangle 24"/>
          <p:cNvSpPr>
            <a:spLocks noChangeArrowheads="1"/>
          </p:cNvSpPr>
          <p:nvPr/>
        </p:nvSpPr>
        <p:spPr bwMode="auto">
          <a:xfrm>
            <a:off x="2751138" y="6019800"/>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CC"/>
                </a:solidFill>
              </a:rPr>
              <a:t>Q</a:t>
            </a:r>
            <a:r>
              <a:rPr lang="en-GB" altLang="en-US" sz="2000" b="0" baseline="-25000">
                <a:solidFill>
                  <a:srgbClr val="0000CC"/>
                </a:solidFill>
              </a:rPr>
              <a:t>1</a:t>
            </a:r>
          </a:p>
        </p:txBody>
      </p:sp>
      <p:sp>
        <p:nvSpPr>
          <p:cNvPr id="45081" name="Rectangle 25"/>
          <p:cNvSpPr>
            <a:spLocks noChangeArrowheads="1"/>
          </p:cNvSpPr>
          <p:nvPr/>
        </p:nvSpPr>
        <p:spPr bwMode="auto">
          <a:xfrm>
            <a:off x="3476625" y="6021388"/>
            <a:ext cx="4730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6600"/>
                </a:solidFill>
              </a:rPr>
              <a:t>Q</a:t>
            </a:r>
            <a:r>
              <a:rPr lang="en-GB" altLang="en-US" sz="2000" b="0" baseline="-25000">
                <a:solidFill>
                  <a:srgbClr val="006600"/>
                </a:solidFill>
              </a:rPr>
              <a:t>3</a:t>
            </a:r>
          </a:p>
        </p:txBody>
      </p:sp>
      <p:sp>
        <p:nvSpPr>
          <p:cNvPr id="45082" name="Rectangle 26"/>
          <p:cNvSpPr>
            <a:spLocks noChangeArrowheads="1"/>
          </p:cNvSpPr>
          <p:nvPr/>
        </p:nvSpPr>
        <p:spPr bwMode="auto">
          <a:xfrm>
            <a:off x="568325" y="574675"/>
            <a:ext cx="423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P </a:t>
            </a:r>
          </a:p>
        </p:txBody>
      </p:sp>
      <p:sp>
        <p:nvSpPr>
          <p:cNvPr id="45083" name="Rectangle 27"/>
          <p:cNvSpPr>
            <a:spLocks noChangeArrowheads="1"/>
          </p:cNvSpPr>
          <p:nvPr/>
        </p:nvSpPr>
        <p:spPr bwMode="auto">
          <a:xfrm>
            <a:off x="7658100" y="6037263"/>
            <a:ext cx="452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000000"/>
                </a:solidFill>
              </a:rPr>
              <a:t>Q </a:t>
            </a:r>
          </a:p>
        </p:txBody>
      </p:sp>
      <p:sp>
        <p:nvSpPr>
          <p:cNvPr id="45084" name="Rectangle 28"/>
          <p:cNvSpPr>
            <a:spLocks noChangeArrowheads="1"/>
          </p:cNvSpPr>
          <p:nvPr/>
        </p:nvSpPr>
        <p:spPr bwMode="auto">
          <a:xfrm>
            <a:off x="706438" y="59991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a:solidFill>
                  <a:srgbClr val="000000"/>
                </a:solidFill>
              </a:rPr>
              <a:t>O</a:t>
            </a:r>
          </a:p>
        </p:txBody>
      </p:sp>
      <p:sp>
        <p:nvSpPr>
          <p:cNvPr id="45085" name="Rectangle 29"/>
          <p:cNvSpPr>
            <a:spLocks noChangeArrowheads="1"/>
          </p:cNvSpPr>
          <p:nvPr/>
        </p:nvSpPr>
        <p:spPr bwMode="auto">
          <a:xfrm>
            <a:off x="2962275" y="367665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00CC"/>
                </a:solidFill>
              </a:rPr>
              <a:t>a</a:t>
            </a:r>
          </a:p>
        </p:txBody>
      </p:sp>
      <p:sp>
        <p:nvSpPr>
          <p:cNvPr id="45086" name="Rectangle 30"/>
          <p:cNvSpPr>
            <a:spLocks noChangeArrowheads="1"/>
          </p:cNvSpPr>
          <p:nvPr/>
        </p:nvSpPr>
        <p:spPr bwMode="auto">
          <a:xfrm>
            <a:off x="2960688" y="1576388"/>
            <a:ext cx="3540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CC0000"/>
                </a:solidFill>
              </a:rPr>
              <a:t>b</a:t>
            </a:r>
          </a:p>
        </p:txBody>
      </p:sp>
      <p:sp>
        <p:nvSpPr>
          <p:cNvPr id="45087" name="Rectangle 31"/>
          <p:cNvSpPr>
            <a:spLocks noChangeArrowheads="1"/>
          </p:cNvSpPr>
          <p:nvPr/>
        </p:nvSpPr>
        <p:spPr bwMode="auto">
          <a:xfrm>
            <a:off x="3527425" y="2244725"/>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006600"/>
                </a:solidFill>
              </a:rPr>
              <a:t>c</a:t>
            </a:r>
          </a:p>
        </p:txBody>
      </p:sp>
      <p:grpSp>
        <p:nvGrpSpPr>
          <p:cNvPr id="45088" name="Group 32"/>
          <p:cNvGrpSpPr>
            <a:grpSpLocks/>
          </p:cNvGrpSpPr>
          <p:nvPr/>
        </p:nvGrpSpPr>
        <p:grpSpPr bwMode="auto">
          <a:xfrm>
            <a:off x="550863" y="2946400"/>
            <a:ext cx="3476625" cy="396875"/>
            <a:chOff x="347" y="1866"/>
            <a:chExt cx="2190" cy="250"/>
          </a:xfrm>
        </p:grpSpPr>
        <p:sp>
          <p:nvSpPr>
            <p:cNvPr id="45099" name="Rectangle 33"/>
            <p:cNvSpPr>
              <a:spLocks noChangeArrowheads="1"/>
            </p:cNvSpPr>
            <p:nvPr/>
          </p:nvSpPr>
          <p:spPr bwMode="auto">
            <a:xfrm>
              <a:off x="347" y="1866"/>
              <a:ext cx="28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663300"/>
                  </a:solidFill>
                </a:rPr>
                <a:t>P</a:t>
              </a:r>
              <a:r>
                <a:rPr lang="en-GB" altLang="en-US" sz="2000" b="0" baseline="-25000">
                  <a:solidFill>
                    <a:srgbClr val="663300"/>
                  </a:solidFill>
                </a:rPr>
                <a:t>4</a:t>
              </a:r>
            </a:p>
          </p:txBody>
        </p:sp>
        <p:sp>
          <p:nvSpPr>
            <p:cNvPr id="45100" name="Line 34"/>
            <p:cNvSpPr>
              <a:spLocks noChangeShapeType="1"/>
            </p:cNvSpPr>
            <p:nvPr/>
          </p:nvSpPr>
          <p:spPr bwMode="auto">
            <a:xfrm flipH="1">
              <a:off x="684" y="2021"/>
              <a:ext cx="1853" cy="0"/>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grpSp>
        <p:nvGrpSpPr>
          <p:cNvPr id="45089" name="Group 35"/>
          <p:cNvGrpSpPr>
            <a:grpSpLocks/>
          </p:cNvGrpSpPr>
          <p:nvPr/>
        </p:nvGrpSpPr>
        <p:grpSpPr bwMode="auto">
          <a:xfrm>
            <a:off x="3860800" y="3241675"/>
            <a:ext cx="473075" cy="3167063"/>
            <a:chOff x="2432" y="2042"/>
            <a:chExt cx="298" cy="1995"/>
          </a:xfrm>
        </p:grpSpPr>
        <p:sp>
          <p:nvSpPr>
            <p:cNvPr id="45097" name="Rectangle 36"/>
            <p:cNvSpPr>
              <a:spLocks noChangeArrowheads="1"/>
            </p:cNvSpPr>
            <p:nvPr/>
          </p:nvSpPr>
          <p:spPr bwMode="auto">
            <a:xfrm>
              <a:off x="2432" y="3787"/>
              <a:ext cx="29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000" b="0" i="1">
                  <a:solidFill>
                    <a:srgbClr val="663300"/>
                  </a:solidFill>
                </a:rPr>
                <a:t>Q</a:t>
              </a:r>
              <a:r>
                <a:rPr lang="en-GB" altLang="en-US" sz="2000" b="0" baseline="-25000">
                  <a:solidFill>
                    <a:srgbClr val="663300"/>
                  </a:solidFill>
                </a:rPr>
                <a:t>4</a:t>
              </a:r>
            </a:p>
          </p:txBody>
        </p:sp>
        <p:sp>
          <p:nvSpPr>
            <p:cNvPr id="45098" name="Line 37"/>
            <p:cNvSpPr>
              <a:spLocks noChangeShapeType="1"/>
            </p:cNvSpPr>
            <p:nvPr/>
          </p:nvSpPr>
          <p:spPr bwMode="auto">
            <a:xfrm>
              <a:off x="2559" y="2042"/>
              <a:ext cx="0" cy="1692"/>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sz="2400">
                <a:solidFill>
                  <a:srgbClr val="000000"/>
                </a:solidFill>
                <a:latin typeface="Times New Roman" pitchFamily="18" charset="0"/>
              </a:endParaRPr>
            </a:p>
          </p:txBody>
        </p:sp>
      </p:grpSp>
      <p:sp>
        <p:nvSpPr>
          <p:cNvPr id="45090" name="Oval 38"/>
          <p:cNvSpPr>
            <a:spLocks noChangeArrowheads="1"/>
          </p:cNvSpPr>
          <p:nvPr/>
        </p:nvSpPr>
        <p:spPr bwMode="auto">
          <a:xfrm>
            <a:off x="2906713" y="3416300"/>
            <a:ext cx="111125" cy="111125"/>
          </a:xfrm>
          <a:prstGeom prst="ellipse">
            <a:avLst/>
          </a:prstGeom>
          <a:solidFill>
            <a:srgbClr val="6699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nvGrpSpPr>
          <p:cNvPr id="45091" name="Group 39"/>
          <p:cNvGrpSpPr>
            <a:grpSpLocks/>
          </p:cNvGrpSpPr>
          <p:nvPr/>
        </p:nvGrpSpPr>
        <p:grpSpPr bwMode="auto">
          <a:xfrm>
            <a:off x="3925888" y="2682875"/>
            <a:ext cx="354012" cy="555625"/>
            <a:chOff x="2473" y="1690"/>
            <a:chExt cx="223" cy="350"/>
          </a:xfrm>
        </p:grpSpPr>
        <p:sp>
          <p:nvSpPr>
            <p:cNvPr id="45095" name="Rectangle 40"/>
            <p:cNvSpPr>
              <a:spLocks noChangeArrowheads="1"/>
            </p:cNvSpPr>
            <p:nvPr/>
          </p:nvSpPr>
          <p:spPr bwMode="auto">
            <a:xfrm>
              <a:off x="2473" y="1690"/>
              <a:ext cx="22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charset="0"/>
                </a:defRPr>
              </a:lvl1pPr>
              <a:lvl2pPr marL="742950" indent="-285750" defTabSz="762000">
                <a:lnSpc>
                  <a:spcPct val="90000"/>
                </a:lnSpc>
                <a:spcBef>
                  <a:spcPct val="30000"/>
                </a:spcBef>
                <a:buClr>
                  <a:srgbClr val="006666"/>
                </a:buClr>
                <a:buChar char="–"/>
                <a:defRPr sz="2700" b="1">
                  <a:solidFill>
                    <a:srgbClr val="472375"/>
                  </a:solidFill>
                  <a:latin typeface="Arial" charset="0"/>
                </a:defRPr>
              </a:lvl2pPr>
              <a:lvl3pPr marL="1143000" indent="-228600" defTabSz="762000">
                <a:lnSpc>
                  <a:spcPct val="90000"/>
                </a:lnSpc>
                <a:spcBef>
                  <a:spcPct val="30000"/>
                </a:spcBef>
                <a:buChar char="•"/>
                <a:defRPr sz="2400" b="1">
                  <a:solidFill>
                    <a:srgbClr val="21485D"/>
                  </a:solidFill>
                  <a:latin typeface="Arial" charset="0"/>
                </a:defRPr>
              </a:lvl3pPr>
              <a:lvl4pPr marL="1600200" indent="-228600" defTabSz="762000">
                <a:lnSpc>
                  <a:spcPct val="90000"/>
                </a:lnSpc>
                <a:spcBef>
                  <a:spcPct val="30000"/>
                </a:spcBef>
                <a:buChar char="–"/>
                <a:defRPr sz="2000" b="1">
                  <a:solidFill>
                    <a:srgbClr val="006666"/>
                  </a:solidFill>
                  <a:latin typeface="Arial" charset="0"/>
                </a:defRPr>
              </a:lvl4pPr>
              <a:lvl5pPr marL="2057400" indent="-228600" defTabSz="762000">
                <a:lnSpc>
                  <a:spcPct val="90000"/>
                </a:lnSpc>
                <a:spcBef>
                  <a:spcPct val="30000"/>
                </a:spcBef>
                <a:buChar char="»"/>
                <a:defRPr b="1">
                  <a:solidFill>
                    <a:schemeClr val="tx1"/>
                  </a:solidFill>
                  <a:latin typeface="Arial"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r>
                <a:rPr lang="en-GB" altLang="en-US" sz="2400" b="0">
                  <a:solidFill>
                    <a:srgbClr val="663300"/>
                  </a:solidFill>
                </a:rPr>
                <a:t>d</a:t>
              </a:r>
            </a:p>
          </p:txBody>
        </p:sp>
        <p:sp>
          <p:nvSpPr>
            <p:cNvPr id="45096" name="Oval 41"/>
            <p:cNvSpPr>
              <a:spLocks noChangeArrowheads="1"/>
            </p:cNvSpPr>
            <p:nvPr/>
          </p:nvSpPr>
          <p:spPr bwMode="auto">
            <a:xfrm>
              <a:off x="2527" y="1970"/>
              <a:ext cx="70" cy="70"/>
            </a:xfrm>
            <a:prstGeom prst="ellipse">
              <a:avLst/>
            </a:prstGeom>
            <a:solidFill>
              <a:srgbClr val="CC9900"/>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grpSp>
      <p:sp>
        <p:nvSpPr>
          <p:cNvPr id="45092" name="Oval 42"/>
          <p:cNvSpPr>
            <a:spLocks noChangeArrowheads="1"/>
          </p:cNvSpPr>
          <p:nvPr/>
        </p:nvSpPr>
        <p:spPr bwMode="auto">
          <a:xfrm>
            <a:off x="3636963" y="2743200"/>
            <a:ext cx="111125" cy="111125"/>
          </a:xfrm>
          <a:prstGeom prst="ellipse">
            <a:avLst/>
          </a:prstGeom>
          <a:solidFill>
            <a:srgbClr val="66FF33"/>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45093" name="Oval 43"/>
          <p:cNvSpPr>
            <a:spLocks noChangeArrowheads="1"/>
          </p:cNvSpPr>
          <p:nvPr/>
        </p:nvSpPr>
        <p:spPr bwMode="auto">
          <a:xfrm>
            <a:off x="2906713" y="1978025"/>
            <a:ext cx="111125" cy="111125"/>
          </a:xfrm>
          <a:prstGeom prst="ellipse">
            <a:avLst/>
          </a:prstGeom>
          <a:solidFill>
            <a:srgbClr val="FF9999"/>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charset="0"/>
              </a:defRPr>
            </a:lvl1pPr>
            <a:lvl2pPr marL="742950" indent="-285750">
              <a:lnSpc>
                <a:spcPct val="90000"/>
              </a:lnSpc>
              <a:spcBef>
                <a:spcPct val="30000"/>
              </a:spcBef>
              <a:buClr>
                <a:srgbClr val="006666"/>
              </a:buClr>
              <a:buChar char="–"/>
              <a:defRPr sz="2700" b="1">
                <a:solidFill>
                  <a:srgbClr val="472375"/>
                </a:solidFill>
                <a:latin typeface="Arial" charset="0"/>
              </a:defRPr>
            </a:lvl2pPr>
            <a:lvl3pPr marL="1143000" indent="-228600">
              <a:lnSpc>
                <a:spcPct val="90000"/>
              </a:lnSpc>
              <a:spcBef>
                <a:spcPct val="30000"/>
              </a:spcBef>
              <a:buChar char="•"/>
              <a:defRPr sz="2400" b="1">
                <a:solidFill>
                  <a:srgbClr val="21485D"/>
                </a:solidFill>
                <a:latin typeface="Arial" charset="0"/>
              </a:defRPr>
            </a:lvl3pPr>
            <a:lvl4pPr marL="1600200" indent="-228600">
              <a:lnSpc>
                <a:spcPct val="90000"/>
              </a:lnSpc>
              <a:spcBef>
                <a:spcPct val="30000"/>
              </a:spcBef>
              <a:buChar char="–"/>
              <a:defRPr sz="2000" b="1">
                <a:solidFill>
                  <a:srgbClr val="006666"/>
                </a:solidFill>
                <a:latin typeface="Arial" charset="0"/>
              </a:defRPr>
            </a:lvl4pPr>
            <a:lvl5pPr marL="2057400" indent="-228600">
              <a:lnSpc>
                <a:spcPct val="90000"/>
              </a:lnSpc>
              <a:spcBef>
                <a:spcPct val="30000"/>
              </a:spcBef>
              <a:buChar char="»"/>
              <a:defRPr b="1">
                <a:solidFill>
                  <a:schemeClr val="tx1"/>
                </a:solidFill>
                <a:latin typeface="Arial" charset="0"/>
              </a:defRPr>
            </a:lvl5pPr>
            <a:lvl6pPr marL="2514600" indent="-228600" eaLnBrk="0" fontAlgn="base" hangingPunct="0">
              <a:lnSpc>
                <a:spcPct val="90000"/>
              </a:lnSpc>
              <a:spcBef>
                <a:spcPct val="30000"/>
              </a:spcBef>
              <a:spcAft>
                <a:spcPct val="0"/>
              </a:spcAft>
              <a:buChar char="»"/>
              <a:defRPr b="1">
                <a:solidFill>
                  <a:schemeClr val="tx1"/>
                </a:solidFill>
                <a:latin typeface="Arial" charset="0"/>
              </a:defRPr>
            </a:lvl6pPr>
            <a:lvl7pPr marL="2971800" indent="-228600" eaLnBrk="0" fontAlgn="base" hangingPunct="0">
              <a:lnSpc>
                <a:spcPct val="90000"/>
              </a:lnSpc>
              <a:spcBef>
                <a:spcPct val="30000"/>
              </a:spcBef>
              <a:spcAft>
                <a:spcPct val="0"/>
              </a:spcAft>
              <a:buChar char="»"/>
              <a:defRPr b="1">
                <a:solidFill>
                  <a:schemeClr val="tx1"/>
                </a:solidFill>
                <a:latin typeface="Arial" charset="0"/>
              </a:defRPr>
            </a:lvl7pPr>
            <a:lvl8pPr marL="3429000" indent="-228600" eaLnBrk="0" fontAlgn="base" hangingPunct="0">
              <a:lnSpc>
                <a:spcPct val="90000"/>
              </a:lnSpc>
              <a:spcBef>
                <a:spcPct val="30000"/>
              </a:spcBef>
              <a:spcAft>
                <a:spcPct val="0"/>
              </a:spcAft>
              <a:buChar char="»"/>
              <a:defRPr b="1">
                <a:solidFill>
                  <a:schemeClr val="tx1"/>
                </a:solidFill>
                <a:latin typeface="Arial" charset="0"/>
              </a:defRPr>
            </a:lvl8pPr>
            <a:lvl9pPr marL="3886200" indent="-228600" eaLnBrk="0" fontAlgn="base" hangingPunct="0">
              <a:lnSpc>
                <a:spcPct val="90000"/>
              </a:lnSpc>
              <a:spcBef>
                <a:spcPct val="30000"/>
              </a:spcBef>
              <a:spcAft>
                <a:spcPct val="0"/>
              </a:spcAft>
              <a:buChar char="»"/>
              <a:defRPr b="1">
                <a:solidFill>
                  <a:schemeClr val="tx1"/>
                </a:solidFill>
                <a:latin typeface="Arial" charset="0"/>
              </a:defRPr>
            </a:lvl9pPr>
          </a:lstStyle>
          <a:p>
            <a:pPr eaLnBrk="0" fontAlgn="base" hangingPunct="0">
              <a:lnSpc>
                <a:spcPct val="100000"/>
              </a:lnSpc>
              <a:spcBef>
                <a:spcPct val="0"/>
              </a:spcBef>
              <a:spcAft>
                <a:spcPct val="0"/>
              </a:spcAft>
              <a:buClrTx/>
              <a:buFontTx/>
              <a:buNone/>
            </a:pPr>
            <a:endParaRPr lang="en-US" altLang="en-US" sz="2400" b="0">
              <a:solidFill>
                <a:srgbClr val="000000"/>
              </a:solidFill>
              <a:latin typeface="Times New Roman" pitchFamily="18" charset="0"/>
            </a:endParaRPr>
          </a:p>
        </p:txBody>
      </p:sp>
      <p:sp>
        <p:nvSpPr>
          <p:cNvPr id="912428" name="Rectangle 44"/>
          <p:cNvSpPr>
            <a:spLocks noGrp="1" noChangeArrowheads="1"/>
          </p:cNvSpPr>
          <p:nvPr>
            <p:ph type="title"/>
          </p:nvPr>
        </p:nvSpPr>
        <p:spPr>
          <a:xfrm>
            <a:off x="0" y="0"/>
            <a:ext cx="9142413" cy="523875"/>
          </a:xfrm>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lstStyle/>
          <a:p>
            <a:pPr>
              <a:defRPr/>
            </a:pPr>
            <a:r>
              <a:rPr lang="en-GB" altLang="en-US" sz="2800" smtClean="0">
                <a:solidFill>
                  <a:schemeClr val="folHlink"/>
                </a:solidFill>
              </a:rPr>
              <a:t>Supply in different time periods</a:t>
            </a:r>
          </a:p>
        </p:txBody>
      </p:sp>
    </p:spTree>
    <p:custDataLst>
      <p:tags r:id="rId1"/>
    </p:custDataLst>
    <p:extLst>
      <p:ext uri="{BB962C8B-B14F-4D97-AF65-F5344CB8AC3E}">
        <p14:creationId xmlns:p14="http://schemas.microsoft.com/office/powerpoint/2010/main" val="3096808993"/>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BusCD6\Images\Chap23 fad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Text Box 4"/>
          <p:cNvSpPr txBox="1">
            <a:spLocks noChangeArrowheads="1"/>
          </p:cNvSpPr>
          <p:nvPr/>
        </p:nvSpPr>
        <p:spPr bwMode="auto">
          <a:xfrm>
            <a:off x="0" y="4895850"/>
            <a:ext cx="9144000" cy="1962150"/>
          </a:xfrm>
          <a:prstGeom prst="rect">
            <a:avLst/>
          </a:prstGeom>
          <a:noFill/>
          <a:ln>
            <a:noFill/>
          </a:ln>
          <a:effectLst>
            <a:outerShdw dist="17961" dir="2700000" algn="ctr" rotWithShape="0">
              <a:srgbClr val="00000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bIns="180000">
            <a:spAutoFit/>
          </a:bodyP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95000"/>
              </a:lnSpc>
              <a:spcBef>
                <a:spcPct val="50000"/>
              </a:spcBef>
              <a:buClrTx/>
              <a:buSzTx/>
              <a:buFontTx/>
              <a:buNone/>
            </a:pPr>
            <a:r>
              <a:rPr lang="en-GB" altLang="en-US" sz="6000">
                <a:solidFill>
                  <a:srgbClr val="660033"/>
                </a:solidFill>
              </a:rPr>
              <a:t>Globalisation and Multinational Business</a:t>
            </a:r>
          </a:p>
        </p:txBody>
      </p:sp>
    </p:spTree>
    <p:extLst>
      <p:ext uri="{BB962C8B-B14F-4D97-AF65-F5344CB8AC3E}">
        <p14:creationId xmlns:p14="http://schemas.microsoft.com/office/powerpoint/2010/main" val="455656390"/>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ECLECTIC PARADIGM</a:t>
            </a:r>
            <a:endParaRPr lang="en-GB" dirty="0"/>
          </a:p>
        </p:txBody>
      </p:sp>
      <p:sp>
        <p:nvSpPr>
          <p:cNvPr id="3" name="TextBox 2"/>
          <p:cNvSpPr txBox="1"/>
          <p:nvPr/>
        </p:nvSpPr>
        <p:spPr>
          <a:xfrm>
            <a:off x="1547664" y="2636912"/>
            <a:ext cx="6327373" cy="830997"/>
          </a:xfrm>
          <a:prstGeom prst="rect">
            <a:avLst/>
          </a:prstGeom>
          <a:noFill/>
        </p:spPr>
        <p:txBody>
          <a:bodyPr wrap="none" rtlCol="0">
            <a:spAutoFit/>
          </a:bodyPr>
          <a:lstStyle/>
          <a:p>
            <a:r>
              <a:rPr lang="en-GB" sz="2400" dirty="0"/>
              <a:t>John Dunning' developed an organising </a:t>
            </a:r>
            <a:endParaRPr lang="en-GB" sz="2400" dirty="0" smtClean="0"/>
          </a:p>
          <a:p>
            <a:r>
              <a:rPr lang="en-GB" sz="2400" dirty="0" smtClean="0"/>
              <a:t>framework</a:t>
            </a:r>
            <a:r>
              <a:rPr lang="en-GB" sz="2400" dirty="0"/>
              <a:t>, known as the Eclectic Paradigm. </a:t>
            </a:r>
          </a:p>
        </p:txBody>
      </p:sp>
    </p:spTree>
    <p:extLst>
      <p:ext uri="{BB962C8B-B14F-4D97-AF65-F5344CB8AC3E}">
        <p14:creationId xmlns:p14="http://schemas.microsoft.com/office/powerpoint/2010/main" val="33580399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8019" name="Rectangle 3"/>
          <p:cNvSpPr>
            <a:spLocks noGrp="1" noChangeArrowheads="1"/>
          </p:cNvSpPr>
          <p:nvPr>
            <p:ph type="title"/>
          </p:nvPr>
        </p:nvSpPr>
        <p:spPr/>
        <p:txBody>
          <a:bodyPr/>
          <a:lstStyle/>
          <a:p>
            <a:pPr>
              <a:defRPr/>
            </a:pPr>
            <a:r>
              <a:rPr lang="en-GB" altLang="en-US" sz="3700" smtClean="0">
                <a:latin typeface="Arial Narrow" pitchFamily="34" charset="0"/>
              </a:rPr>
              <a:t>Why do Businesses go Multinational?</a:t>
            </a:r>
          </a:p>
        </p:txBody>
      </p:sp>
      <p:sp>
        <p:nvSpPr>
          <p:cNvPr id="1238018" name="Rectangle 2"/>
          <p:cNvSpPr>
            <a:spLocks noGrp="1" noChangeArrowheads="1"/>
          </p:cNvSpPr>
          <p:nvPr>
            <p:ph idx="1"/>
          </p:nvPr>
        </p:nvSpPr>
        <p:spPr/>
        <p:txBody>
          <a:bodyPr/>
          <a:lstStyle/>
          <a:p>
            <a:pPr>
              <a:spcBef>
                <a:spcPct val="40000"/>
              </a:spcBef>
              <a:defRPr/>
            </a:pPr>
            <a:r>
              <a:rPr lang="en-GB" altLang="en-US" dirty="0" smtClean="0"/>
              <a:t>Motivation for becoming multinational</a:t>
            </a:r>
          </a:p>
          <a:p>
            <a:pPr lvl="1">
              <a:spcBef>
                <a:spcPct val="40000"/>
              </a:spcBef>
              <a:defRPr/>
            </a:pPr>
            <a:r>
              <a:rPr lang="en-GB" altLang="en-US" dirty="0" smtClean="0"/>
              <a:t>cutting costs</a:t>
            </a:r>
          </a:p>
          <a:p>
            <a:pPr lvl="1">
              <a:spcBef>
                <a:spcPct val="40000"/>
              </a:spcBef>
              <a:defRPr/>
            </a:pPr>
            <a:r>
              <a:rPr lang="en-GB" altLang="en-US" dirty="0" smtClean="0"/>
              <a:t>tapping into new markets</a:t>
            </a:r>
          </a:p>
          <a:p>
            <a:pPr>
              <a:spcBef>
                <a:spcPct val="40000"/>
              </a:spcBef>
              <a:defRPr/>
            </a:pPr>
            <a:r>
              <a:rPr lang="en-GB" altLang="en-US" dirty="0" smtClean="0"/>
              <a:t>Internal or external expansion?</a:t>
            </a:r>
          </a:p>
        </p:txBody>
      </p:sp>
    </p:spTree>
    <p:extLst>
      <p:ext uri="{BB962C8B-B14F-4D97-AF65-F5344CB8AC3E}">
        <p14:creationId xmlns:p14="http://schemas.microsoft.com/office/powerpoint/2010/main" val="4160274242"/>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1238019"/>
                                        </p:tgtEl>
                                        <p:attrNameLst>
                                          <p:attrName>style.visibility</p:attrName>
                                        </p:attrNameLst>
                                      </p:cBhvr>
                                      <p:to>
                                        <p:strVal val="visible"/>
                                      </p:to>
                                    </p:set>
                                    <p:anim calcmode="lin" valueType="num">
                                      <p:cBhvr>
                                        <p:cTn id="7" dur="500" fill="hold"/>
                                        <p:tgtEl>
                                          <p:spTgt spid="1238019"/>
                                        </p:tgtEl>
                                        <p:attrNameLst>
                                          <p:attrName>ppt_w</p:attrName>
                                        </p:attrNameLst>
                                      </p:cBhvr>
                                      <p:tavLst>
                                        <p:tav tm="0">
                                          <p:val>
                                            <p:strVal val="2/3*#ppt_w"/>
                                          </p:val>
                                        </p:tav>
                                        <p:tav tm="100000">
                                          <p:val>
                                            <p:strVal val="#ppt_w"/>
                                          </p:val>
                                        </p:tav>
                                      </p:tavLst>
                                    </p:anim>
                                    <p:anim calcmode="lin" valueType="num">
                                      <p:cBhvr>
                                        <p:cTn id="8" dur="500" fill="hold"/>
                                        <p:tgtEl>
                                          <p:spTgt spid="1238019"/>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238018">
                                            <p:txEl>
                                              <p:pRg st="0" end="0"/>
                                            </p:txEl>
                                          </p:spTgt>
                                        </p:tgtEl>
                                        <p:attrNameLst>
                                          <p:attrName>style.visibility</p:attrName>
                                        </p:attrNameLst>
                                      </p:cBhvr>
                                      <p:to>
                                        <p:strVal val="visible"/>
                                      </p:to>
                                    </p:set>
                                    <p:anim calcmode="lin" valueType="num">
                                      <p:cBhvr additive="base">
                                        <p:cTn id="13" dur="500"/>
                                        <p:tgtEl>
                                          <p:spTgt spid="1238018">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238018">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1238018">
                                            <p:txEl>
                                              <p:pRg st="1" end="1"/>
                                            </p:txEl>
                                          </p:spTgt>
                                        </p:tgtEl>
                                        <p:attrNameLst>
                                          <p:attrName>style.visibility</p:attrName>
                                        </p:attrNameLst>
                                      </p:cBhvr>
                                      <p:to>
                                        <p:strVal val="visible"/>
                                      </p:to>
                                    </p:set>
                                    <p:anim calcmode="lin" valueType="num">
                                      <p:cBhvr additive="base">
                                        <p:cTn id="19" dur="500"/>
                                        <p:tgtEl>
                                          <p:spTgt spid="1238018">
                                            <p:txEl>
                                              <p:pRg st="1" end="1"/>
                                            </p:txEl>
                                          </p:spTgt>
                                        </p:tgtEl>
                                        <p:attrNameLst>
                                          <p:attrName>ppt_y</p:attrName>
                                        </p:attrNameLst>
                                      </p:cBhvr>
                                      <p:tavLst>
                                        <p:tav tm="0">
                                          <p:val>
                                            <p:strVal val="#ppt_y+#ppt_h*1.125000"/>
                                          </p:val>
                                        </p:tav>
                                        <p:tav tm="100000">
                                          <p:val>
                                            <p:strVal val="#ppt_y"/>
                                          </p:val>
                                        </p:tav>
                                      </p:tavLst>
                                    </p:anim>
                                    <p:animEffect transition="in" filter="wipe(up)">
                                      <p:cBhvr>
                                        <p:cTn id="20" dur="500"/>
                                        <p:tgtEl>
                                          <p:spTgt spid="1238018">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238018">
                                            <p:txEl>
                                              <p:pRg st="2" end="2"/>
                                            </p:txEl>
                                          </p:spTgt>
                                        </p:tgtEl>
                                        <p:attrNameLst>
                                          <p:attrName>style.visibility</p:attrName>
                                        </p:attrNameLst>
                                      </p:cBhvr>
                                      <p:to>
                                        <p:strVal val="visible"/>
                                      </p:to>
                                    </p:set>
                                    <p:anim calcmode="lin" valueType="num">
                                      <p:cBhvr additive="base">
                                        <p:cTn id="25" dur="500"/>
                                        <p:tgtEl>
                                          <p:spTgt spid="1238018">
                                            <p:txEl>
                                              <p:pRg st="2" end="2"/>
                                            </p:txEl>
                                          </p:spTgt>
                                        </p:tgtEl>
                                        <p:attrNameLst>
                                          <p:attrName>ppt_y</p:attrName>
                                        </p:attrNameLst>
                                      </p:cBhvr>
                                      <p:tavLst>
                                        <p:tav tm="0">
                                          <p:val>
                                            <p:strVal val="#ppt_y+#ppt_h*1.125000"/>
                                          </p:val>
                                        </p:tav>
                                        <p:tav tm="100000">
                                          <p:val>
                                            <p:strVal val="#ppt_y"/>
                                          </p:val>
                                        </p:tav>
                                      </p:tavLst>
                                    </p:anim>
                                    <p:animEffect transition="in" filter="wipe(up)">
                                      <p:cBhvr>
                                        <p:cTn id="26" dur="500"/>
                                        <p:tgtEl>
                                          <p:spTgt spid="1238018">
                                            <p:txEl>
                                              <p:pRg st="2" end="2"/>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1238018">
                                            <p:txEl>
                                              <p:pRg st="3" end="3"/>
                                            </p:txEl>
                                          </p:spTgt>
                                        </p:tgtEl>
                                        <p:attrNameLst>
                                          <p:attrName>style.visibility</p:attrName>
                                        </p:attrNameLst>
                                      </p:cBhvr>
                                      <p:to>
                                        <p:strVal val="visible"/>
                                      </p:to>
                                    </p:set>
                                    <p:anim calcmode="lin" valueType="num">
                                      <p:cBhvr additive="base">
                                        <p:cTn id="31" dur="500"/>
                                        <p:tgtEl>
                                          <p:spTgt spid="1238018">
                                            <p:txEl>
                                              <p:pRg st="3" end="3"/>
                                            </p:txEl>
                                          </p:spTgt>
                                        </p:tgtEl>
                                        <p:attrNameLst>
                                          <p:attrName>ppt_y</p:attrName>
                                        </p:attrNameLst>
                                      </p:cBhvr>
                                      <p:tavLst>
                                        <p:tav tm="0">
                                          <p:val>
                                            <p:strVal val="#ppt_y+#ppt_h*1.125000"/>
                                          </p:val>
                                        </p:tav>
                                        <p:tav tm="100000">
                                          <p:val>
                                            <p:strVal val="#ppt_y"/>
                                          </p:val>
                                        </p:tav>
                                      </p:tavLst>
                                    </p:anim>
                                    <p:animEffect transition="in" filter="wipe(up)">
                                      <p:cBhvr>
                                        <p:cTn id="32" dur="500"/>
                                        <p:tgtEl>
                                          <p:spTgt spid="12380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8019" grpId="0" autoUpdateAnimBg="0"/>
      <p:bldP spid="1238018" grpId="0" build="p" bldLvl="3"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0178" name="Rectangle 2"/>
          <p:cNvSpPr>
            <a:spLocks noGrp="1" noChangeArrowheads="1"/>
          </p:cNvSpPr>
          <p:nvPr>
            <p:ph type="title"/>
          </p:nvPr>
        </p:nvSpPr>
        <p:spPr/>
        <p:txBody>
          <a:bodyPr/>
          <a:lstStyle/>
          <a:p>
            <a:pPr>
              <a:defRPr/>
            </a:pPr>
            <a:r>
              <a:rPr lang="en-GB" altLang="en-US" sz="3700" smtClean="0">
                <a:latin typeface="Arial Narrow" pitchFamily="34" charset="0"/>
              </a:rPr>
              <a:t>Why do Businesses go Multinational?</a:t>
            </a:r>
          </a:p>
        </p:txBody>
      </p:sp>
      <p:sp>
        <p:nvSpPr>
          <p:cNvPr id="1330179" name="Rectangle 3"/>
          <p:cNvSpPr>
            <a:spLocks noGrp="1" noChangeArrowheads="1"/>
          </p:cNvSpPr>
          <p:nvPr>
            <p:ph idx="1"/>
          </p:nvPr>
        </p:nvSpPr>
        <p:spPr>
          <a:xfrm>
            <a:off x="774700" y="1296988"/>
            <a:ext cx="7970838" cy="5229225"/>
          </a:xfrm>
        </p:spPr>
        <p:txBody>
          <a:bodyPr/>
          <a:lstStyle/>
          <a:p>
            <a:pPr>
              <a:lnSpc>
                <a:spcPct val="100000"/>
              </a:lnSpc>
              <a:spcBef>
                <a:spcPct val="70000"/>
              </a:spcBef>
              <a:defRPr/>
            </a:pPr>
            <a:r>
              <a:rPr lang="en-GB" altLang="en-US" smtClean="0"/>
              <a:t>The eclectic paradigm: three categories of gain</a:t>
            </a:r>
          </a:p>
          <a:p>
            <a:pPr lvl="1">
              <a:lnSpc>
                <a:spcPct val="100000"/>
              </a:lnSpc>
              <a:spcBef>
                <a:spcPct val="70000"/>
              </a:spcBef>
              <a:buFont typeface="Monotype Sorts" pitchFamily="2" charset="2"/>
              <a:buNone/>
              <a:defRPr/>
            </a:pPr>
            <a:r>
              <a:rPr lang="en-GB" altLang="en-US" smtClean="0"/>
              <a:t>1. ownership advantages:</a:t>
            </a:r>
            <a:br>
              <a:rPr lang="en-GB" altLang="en-US" smtClean="0"/>
            </a:br>
            <a:r>
              <a:rPr lang="en-GB" altLang="en-US" smtClean="0"/>
              <a:t> exploiting core </a:t>
            </a:r>
            <a:r>
              <a:rPr lang="en-GB" altLang="en-US" smtClean="0">
                <a:cs typeface="Arial" charset="0"/>
              </a:rPr>
              <a:t></a:t>
            </a:r>
            <a:r>
              <a:rPr lang="en-GB" altLang="en-US" smtClean="0"/>
              <a:t>competencies</a:t>
            </a:r>
          </a:p>
          <a:p>
            <a:pPr lvl="2">
              <a:lnSpc>
                <a:spcPct val="100000"/>
              </a:lnSpc>
              <a:spcBef>
                <a:spcPct val="70000"/>
              </a:spcBef>
              <a:defRPr/>
            </a:pPr>
            <a:r>
              <a:rPr lang="en-GB" altLang="en-US" sz="2300" smtClean="0"/>
              <a:t>ownership of superior technology</a:t>
            </a:r>
          </a:p>
          <a:p>
            <a:pPr lvl="2">
              <a:lnSpc>
                <a:spcPct val="100000"/>
              </a:lnSpc>
              <a:spcBef>
                <a:spcPct val="70000"/>
              </a:spcBef>
              <a:defRPr/>
            </a:pPr>
            <a:r>
              <a:rPr lang="en-GB" altLang="en-US" sz="2300" smtClean="0"/>
              <a:t>research and development capacity</a:t>
            </a:r>
          </a:p>
          <a:p>
            <a:pPr lvl="2">
              <a:lnSpc>
                <a:spcPct val="100000"/>
              </a:lnSpc>
              <a:spcBef>
                <a:spcPct val="70000"/>
              </a:spcBef>
              <a:defRPr/>
            </a:pPr>
            <a:r>
              <a:rPr lang="en-GB" altLang="en-US" sz="2300" smtClean="0"/>
              <a:t>product differentiation</a:t>
            </a:r>
          </a:p>
          <a:p>
            <a:pPr lvl="2">
              <a:lnSpc>
                <a:spcPct val="100000"/>
              </a:lnSpc>
              <a:spcBef>
                <a:spcPct val="70000"/>
              </a:spcBef>
              <a:defRPr/>
            </a:pPr>
            <a:r>
              <a:rPr lang="en-GB" altLang="en-US" sz="2300" smtClean="0"/>
              <a:t>entrepreneurial and managerial skills</a:t>
            </a:r>
          </a:p>
        </p:txBody>
      </p:sp>
    </p:spTree>
    <p:extLst>
      <p:ext uri="{BB962C8B-B14F-4D97-AF65-F5344CB8AC3E}">
        <p14:creationId xmlns:p14="http://schemas.microsoft.com/office/powerpoint/2010/main" val="2753191240"/>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330179">
                                            <p:txEl>
                                              <p:pRg st="0" end="0"/>
                                            </p:txEl>
                                          </p:spTgt>
                                        </p:tgtEl>
                                        <p:attrNameLst>
                                          <p:attrName>style.visibility</p:attrName>
                                        </p:attrNameLst>
                                      </p:cBhvr>
                                      <p:to>
                                        <p:strVal val="visible"/>
                                      </p:to>
                                    </p:set>
                                    <p:anim calcmode="lin" valueType="num">
                                      <p:cBhvr additive="base">
                                        <p:cTn id="7" dur="500"/>
                                        <p:tgtEl>
                                          <p:spTgt spid="133017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133017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330179">
                                            <p:txEl>
                                              <p:pRg st="1" end="1"/>
                                            </p:txEl>
                                          </p:spTgt>
                                        </p:tgtEl>
                                        <p:attrNameLst>
                                          <p:attrName>style.visibility</p:attrName>
                                        </p:attrNameLst>
                                      </p:cBhvr>
                                      <p:to>
                                        <p:strVal val="visible"/>
                                      </p:to>
                                    </p:set>
                                    <p:anim calcmode="lin" valueType="num">
                                      <p:cBhvr additive="base">
                                        <p:cTn id="13" dur="500"/>
                                        <p:tgtEl>
                                          <p:spTgt spid="1330179">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330179">
                                            <p:txEl>
                                              <p:pRg st="1" end="1"/>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1330179">
                                            <p:txEl>
                                              <p:pRg st="2" end="2"/>
                                            </p:txEl>
                                          </p:spTgt>
                                        </p:tgtEl>
                                        <p:attrNameLst>
                                          <p:attrName>style.visibility</p:attrName>
                                        </p:attrNameLst>
                                      </p:cBhvr>
                                      <p:to>
                                        <p:strVal val="visible"/>
                                      </p:to>
                                    </p:set>
                                    <p:anim calcmode="lin" valueType="num">
                                      <p:cBhvr additive="base">
                                        <p:cTn id="19" dur="500"/>
                                        <p:tgtEl>
                                          <p:spTgt spid="1330179">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1330179">
                                            <p:txEl>
                                              <p:pRg st="2" end="2"/>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330179">
                                            <p:txEl>
                                              <p:pRg st="3" end="3"/>
                                            </p:txEl>
                                          </p:spTgt>
                                        </p:tgtEl>
                                        <p:attrNameLst>
                                          <p:attrName>style.visibility</p:attrName>
                                        </p:attrNameLst>
                                      </p:cBhvr>
                                      <p:to>
                                        <p:strVal val="visible"/>
                                      </p:to>
                                    </p:set>
                                    <p:anim calcmode="lin" valueType="num">
                                      <p:cBhvr additive="base">
                                        <p:cTn id="25" dur="500"/>
                                        <p:tgtEl>
                                          <p:spTgt spid="1330179">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1330179">
                                            <p:txEl>
                                              <p:pRg st="3" end="3"/>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1330179">
                                            <p:txEl>
                                              <p:pRg st="4" end="4"/>
                                            </p:txEl>
                                          </p:spTgt>
                                        </p:tgtEl>
                                        <p:attrNameLst>
                                          <p:attrName>style.visibility</p:attrName>
                                        </p:attrNameLst>
                                      </p:cBhvr>
                                      <p:to>
                                        <p:strVal val="visible"/>
                                      </p:to>
                                    </p:set>
                                    <p:anim calcmode="lin" valueType="num">
                                      <p:cBhvr additive="base">
                                        <p:cTn id="31" dur="500"/>
                                        <p:tgtEl>
                                          <p:spTgt spid="1330179">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1330179">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1330179">
                                            <p:txEl>
                                              <p:pRg st="5" end="5"/>
                                            </p:txEl>
                                          </p:spTgt>
                                        </p:tgtEl>
                                        <p:attrNameLst>
                                          <p:attrName>style.visibility</p:attrName>
                                        </p:attrNameLst>
                                      </p:cBhvr>
                                      <p:to>
                                        <p:strVal val="visible"/>
                                      </p:to>
                                    </p:set>
                                    <p:anim calcmode="lin" valueType="num">
                                      <p:cBhvr additive="base">
                                        <p:cTn id="37" dur="500"/>
                                        <p:tgtEl>
                                          <p:spTgt spid="1330179">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133017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0179" grpId="0" build="p" bldLvl="3"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2226" name="Rectangle 2"/>
          <p:cNvSpPr>
            <a:spLocks noGrp="1" noChangeArrowheads="1"/>
          </p:cNvSpPr>
          <p:nvPr>
            <p:ph type="title"/>
          </p:nvPr>
        </p:nvSpPr>
        <p:spPr/>
        <p:txBody>
          <a:bodyPr/>
          <a:lstStyle/>
          <a:p>
            <a:pPr>
              <a:defRPr/>
            </a:pPr>
            <a:r>
              <a:rPr lang="en-GB" altLang="en-US" sz="3700" smtClean="0">
                <a:latin typeface="Arial Narrow" pitchFamily="34" charset="0"/>
              </a:rPr>
              <a:t>Why do Businesses go Multinational?</a:t>
            </a:r>
          </a:p>
        </p:txBody>
      </p:sp>
      <p:sp>
        <p:nvSpPr>
          <p:cNvPr id="1332227" name="Rectangle 3"/>
          <p:cNvSpPr>
            <a:spLocks noGrp="1" noChangeArrowheads="1"/>
          </p:cNvSpPr>
          <p:nvPr>
            <p:ph idx="1"/>
          </p:nvPr>
        </p:nvSpPr>
        <p:spPr>
          <a:xfrm>
            <a:off x="774700" y="1281113"/>
            <a:ext cx="7970838" cy="5229225"/>
          </a:xfrm>
        </p:spPr>
        <p:txBody>
          <a:bodyPr/>
          <a:lstStyle/>
          <a:p>
            <a:pPr>
              <a:defRPr/>
            </a:pPr>
            <a:r>
              <a:rPr lang="en-GB" altLang="en-US" noProof="1" smtClean="0"/>
              <a:t>The eclectic paradigm: three categories of gain (cont.)</a:t>
            </a:r>
          </a:p>
          <a:p>
            <a:pPr lvl="1">
              <a:buFont typeface="Monotype Sorts" pitchFamily="2" charset="2"/>
              <a:buNone/>
              <a:defRPr/>
            </a:pPr>
            <a:r>
              <a:rPr lang="en-GB" altLang="en-US" noProof="1" smtClean="0"/>
              <a:t>2. exploiting locational advantages</a:t>
            </a:r>
          </a:p>
          <a:p>
            <a:pPr lvl="2">
              <a:defRPr/>
            </a:pPr>
            <a:r>
              <a:rPr lang="en-GB" altLang="en-US" sz="2300" noProof="1" smtClean="0"/>
              <a:t>availability of raw materials</a:t>
            </a:r>
          </a:p>
          <a:p>
            <a:pPr lvl="2">
              <a:defRPr/>
            </a:pPr>
            <a:r>
              <a:rPr lang="en-GB" altLang="en-US" sz="2300" noProof="1" smtClean="0"/>
              <a:t>relative cost and quality of inputs</a:t>
            </a:r>
          </a:p>
          <a:p>
            <a:pPr lvl="2">
              <a:defRPr/>
            </a:pPr>
            <a:r>
              <a:rPr lang="en-GB" altLang="en-US" sz="2300" noProof="1" smtClean="0"/>
              <a:t>avoiding transport and tariff costs</a:t>
            </a:r>
          </a:p>
          <a:p>
            <a:pPr lvl="2">
              <a:defRPr/>
            </a:pPr>
            <a:r>
              <a:rPr lang="en-GB" altLang="en-US" sz="2300" noProof="1" smtClean="0"/>
              <a:t>exploiting favourable government policy towards FDI</a:t>
            </a:r>
          </a:p>
          <a:p>
            <a:pPr lvl="2">
              <a:defRPr/>
            </a:pPr>
            <a:r>
              <a:rPr lang="en-GB" altLang="en-US" sz="2300" noProof="1" smtClean="0"/>
              <a:t>economic climate in host nation</a:t>
            </a:r>
          </a:p>
          <a:p>
            <a:pPr lvl="1">
              <a:buFont typeface="Monotype Sorts" pitchFamily="2" charset="2"/>
              <a:buNone/>
              <a:defRPr/>
            </a:pPr>
            <a:r>
              <a:rPr lang="en-GB" altLang="en-US" noProof="1" smtClean="0"/>
              <a:t>3. internalisation advantages</a:t>
            </a:r>
          </a:p>
          <a:p>
            <a:pPr lvl="2">
              <a:defRPr/>
            </a:pPr>
            <a:r>
              <a:rPr lang="en-GB" altLang="en-US" sz="2300" noProof="1" smtClean="0"/>
              <a:t>keeping control of the product in each country</a:t>
            </a:r>
          </a:p>
          <a:p>
            <a:pPr lvl="2">
              <a:defRPr/>
            </a:pPr>
            <a:r>
              <a:rPr lang="en-GB" altLang="en-US" sz="2300" noProof="1" smtClean="0"/>
              <a:t>reducing transactions costs</a:t>
            </a:r>
          </a:p>
        </p:txBody>
      </p:sp>
    </p:spTree>
    <p:extLst>
      <p:ext uri="{BB962C8B-B14F-4D97-AF65-F5344CB8AC3E}">
        <p14:creationId xmlns:p14="http://schemas.microsoft.com/office/powerpoint/2010/main" val="3501129850"/>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332227">
                                            <p:txEl>
                                              <p:pRg st="0" end="0"/>
                                            </p:txEl>
                                          </p:spTgt>
                                        </p:tgtEl>
                                        <p:attrNameLst>
                                          <p:attrName>style.visibility</p:attrName>
                                        </p:attrNameLst>
                                      </p:cBhvr>
                                      <p:to>
                                        <p:strVal val="visible"/>
                                      </p:to>
                                    </p:set>
                                    <p:anim calcmode="lin" valueType="num">
                                      <p:cBhvr additive="base">
                                        <p:cTn id="7" dur="500"/>
                                        <p:tgtEl>
                                          <p:spTgt spid="1332227">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1332227">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332227">
                                            <p:txEl>
                                              <p:pRg st="1" end="1"/>
                                            </p:txEl>
                                          </p:spTgt>
                                        </p:tgtEl>
                                        <p:attrNameLst>
                                          <p:attrName>style.visibility</p:attrName>
                                        </p:attrNameLst>
                                      </p:cBhvr>
                                      <p:to>
                                        <p:strVal val="visible"/>
                                      </p:to>
                                    </p:set>
                                    <p:anim calcmode="lin" valueType="num">
                                      <p:cBhvr additive="base">
                                        <p:cTn id="13" dur="500"/>
                                        <p:tgtEl>
                                          <p:spTgt spid="1332227">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332227">
                                            <p:txEl>
                                              <p:pRg st="1" end="1"/>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1332227">
                                            <p:txEl>
                                              <p:pRg st="2" end="2"/>
                                            </p:txEl>
                                          </p:spTgt>
                                        </p:tgtEl>
                                        <p:attrNameLst>
                                          <p:attrName>style.visibility</p:attrName>
                                        </p:attrNameLst>
                                      </p:cBhvr>
                                      <p:to>
                                        <p:strVal val="visible"/>
                                      </p:to>
                                    </p:set>
                                    <p:anim calcmode="lin" valueType="num">
                                      <p:cBhvr additive="base">
                                        <p:cTn id="19" dur="500"/>
                                        <p:tgtEl>
                                          <p:spTgt spid="1332227">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1332227">
                                            <p:txEl>
                                              <p:pRg st="2" end="2"/>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332227">
                                            <p:txEl>
                                              <p:pRg st="3" end="3"/>
                                            </p:txEl>
                                          </p:spTgt>
                                        </p:tgtEl>
                                        <p:attrNameLst>
                                          <p:attrName>style.visibility</p:attrName>
                                        </p:attrNameLst>
                                      </p:cBhvr>
                                      <p:to>
                                        <p:strVal val="visible"/>
                                      </p:to>
                                    </p:set>
                                    <p:anim calcmode="lin" valueType="num">
                                      <p:cBhvr additive="base">
                                        <p:cTn id="25" dur="500"/>
                                        <p:tgtEl>
                                          <p:spTgt spid="1332227">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1332227">
                                            <p:txEl>
                                              <p:pRg st="3" end="3"/>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1332227">
                                            <p:txEl>
                                              <p:pRg st="4" end="4"/>
                                            </p:txEl>
                                          </p:spTgt>
                                        </p:tgtEl>
                                        <p:attrNameLst>
                                          <p:attrName>style.visibility</p:attrName>
                                        </p:attrNameLst>
                                      </p:cBhvr>
                                      <p:to>
                                        <p:strVal val="visible"/>
                                      </p:to>
                                    </p:set>
                                    <p:anim calcmode="lin" valueType="num">
                                      <p:cBhvr additive="base">
                                        <p:cTn id="31" dur="500"/>
                                        <p:tgtEl>
                                          <p:spTgt spid="1332227">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1332227">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1332227">
                                            <p:txEl>
                                              <p:pRg st="5" end="5"/>
                                            </p:txEl>
                                          </p:spTgt>
                                        </p:tgtEl>
                                        <p:attrNameLst>
                                          <p:attrName>style.visibility</p:attrName>
                                        </p:attrNameLst>
                                      </p:cBhvr>
                                      <p:to>
                                        <p:strVal val="visible"/>
                                      </p:to>
                                    </p:set>
                                    <p:anim calcmode="lin" valueType="num">
                                      <p:cBhvr additive="base">
                                        <p:cTn id="37" dur="500"/>
                                        <p:tgtEl>
                                          <p:spTgt spid="1332227">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1332227">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1332227">
                                            <p:txEl>
                                              <p:pRg st="6" end="6"/>
                                            </p:txEl>
                                          </p:spTgt>
                                        </p:tgtEl>
                                        <p:attrNameLst>
                                          <p:attrName>style.visibility</p:attrName>
                                        </p:attrNameLst>
                                      </p:cBhvr>
                                      <p:to>
                                        <p:strVal val="visible"/>
                                      </p:to>
                                    </p:set>
                                    <p:anim calcmode="lin" valueType="num">
                                      <p:cBhvr additive="base">
                                        <p:cTn id="43" dur="500"/>
                                        <p:tgtEl>
                                          <p:spTgt spid="1332227">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1332227">
                                            <p:txEl>
                                              <p:pRg st="6" end="6"/>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1332227">
                                            <p:txEl>
                                              <p:pRg st="7" end="7"/>
                                            </p:txEl>
                                          </p:spTgt>
                                        </p:tgtEl>
                                        <p:attrNameLst>
                                          <p:attrName>style.visibility</p:attrName>
                                        </p:attrNameLst>
                                      </p:cBhvr>
                                      <p:to>
                                        <p:strVal val="visible"/>
                                      </p:to>
                                    </p:set>
                                    <p:anim calcmode="lin" valueType="num">
                                      <p:cBhvr additive="base">
                                        <p:cTn id="49" dur="500"/>
                                        <p:tgtEl>
                                          <p:spTgt spid="1332227">
                                            <p:txEl>
                                              <p:pRg st="7" end="7"/>
                                            </p:txEl>
                                          </p:spTgt>
                                        </p:tgtEl>
                                        <p:attrNameLst>
                                          <p:attrName>ppt_y</p:attrName>
                                        </p:attrNameLst>
                                      </p:cBhvr>
                                      <p:tavLst>
                                        <p:tav tm="0">
                                          <p:val>
                                            <p:strVal val="#ppt_y+#ppt_h*1.125000"/>
                                          </p:val>
                                        </p:tav>
                                        <p:tav tm="100000">
                                          <p:val>
                                            <p:strVal val="#ppt_y"/>
                                          </p:val>
                                        </p:tav>
                                      </p:tavLst>
                                    </p:anim>
                                    <p:animEffect transition="in" filter="wipe(up)">
                                      <p:cBhvr>
                                        <p:cTn id="50" dur="500"/>
                                        <p:tgtEl>
                                          <p:spTgt spid="1332227">
                                            <p:txEl>
                                              <p:pRg st="7" end="7"/>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2" presetClass="entr" presetSubtype="4" fill="hold" grpId="0" nodeType="clickEffect">
                                  <p:stCondLst>
                                    <p:cond delay="0"/>
                                  </p:stCondLst>
                                  <p:childTnLst>
                                    <p:set>
                                      <p:cBhvr>
                                        <p:cTn id="54" dur="1" fill="hold">
                                          <p:stCondLst>
                                            <p:cond delay="0"/>
                                          </p:stCondLst>
                                        </p:cTn>
                                        <p:tgtEl>
                                          <p:spTgt spid="1332227">
                                            <p:txEl>
                                              <p:pRg st="8" end="8"/>
                                            </p:txEl>
                                          </p:spTgt>
                                        </p:tgtEl>
                                        <p:attrNameLst>
                                          <p:attrName>style.visibility</p:attrName>
                                        </p:attrNameLst>
                                      </p:cBhvr>
                                      <p:to>
                                        <p:strVal val="visible"/>
                                      </p:to>
                                    </p:set>
                                    <p:anim calcmode="lin" valueType="num">
                                      <p:cBhvr additive="base">
                                        <p:cTn id="55" dur="500"/>
                                        <p:tgtEl>
                                          <p:spTgt spid="1332227">
                                            <p:txEl>
                                              <p:pRg st="8" end="8"/>
                                            </p:txEl>
                                          </p:spTgt>
                                        </p:tgtEl>
                                        <p:attrNameLst>
                                          <p:attrName>ppt_y</p:attrName>
                                        </p:attrNameLst>
                                      </p:cBhvr>
                                      <p:tavLst>
                                        <p:tav tm="0">
                                          <p:val>
                                            <p:strVal val="#ppt_y+#ppt_h*1.125000"/>
                                          </p:val>
                                        </p:tav>
                                        <p:tav tm="100000">
                                          <p:val>
                                            <p:strVal val="#ppt_y"/>
                                          </p:val>
                                        </p:tav>
                                      </p:tavLst>
                                    </p:anim>
                                    <p:animEffect transition="in" filter="wipe(up)">
                                      <p:cBhvr>
                                        <p:cTn id="56" dur="500"/>
                                        <p:tgtEl>
                                          <p:spTgt spid="1332227">
                                            <p:txEl>
                                              <p:pRg st="8" end="8"/>
                                            </p:txEl>
                                          </p:spTgt>
                                        </p:tgtEl>
                                      </p:cBhvr>
                                    </p:animEffect>
                                  </p:childTnLst>
                                </p:cTn>
                              </p:par>
                            </p:childTnLst>
                          </p:cTn>
                        </p:par>
                      </p:childTnLst>
                    </p:cTn>
                  </p:par>
                  <p:par>
                    <p:cTn id="57" fill="hold" nodeType="clickPar">
                      <p:stCondLst>
                        <p:cond delay="indefinite"/>
                      </p:stCondLst>
                      <p:childTnLst>
                        <p:par>
                          <p:cTn id="58" fill="hold" nodeType="withGroup">
                            <p:stCondLst>
                              <p:cond delay="0"/>
                            </p:stCondLst>
                            <p:childTnLst>
                              <p:par>
                                <p:cTn id="59" presetID="12" presetClass="entr" presetSubtype="4" fill="hold" grpId="0" nodeType="clickEffect">
                                  <p:stCondLst>
                                    <p:cond delay="0"/>
                                  </p:stCondLst>
                                  <p:childTnLst>
                                    <p:set>
                                      <p:cBhvr>
                                        <p:cTn id="60" dur="1" fill="hold">
                                          <p:stCondLst>
                                            <p:cond delay="0"/>
                                          </p:stCondLst>
                                        </p:cTn>
                                        <p:tgtEl>
                                          <p:spTgt spid="1332227">
                                            <p:txEl>
                                              <p:pRg st="9" end="9"/>
                                            </p:txEl>
                                          </p:spTgt>
                                        </p:tgtEl>
                                        <p:attrNameLst>
                                          <p:attrName>style.visibility</p:attrName>
                                        </p:attrNameLst>
                                      </p:cBhvr>
                                      <p:to>
                                        <p:strVal val="visible"/>
                                      </p:to>
                                    </p:set>
                                    <p:anim calcmode="lin" valueType="num">
                                      <p:cBhvr additive="base">
                                        <p:cTn id="61" dur="500"/>
                                        <p:tgtEl>
                                          <p:spTgt spid="1332227">
                                            <p:txEl>
                                              <p:pRg st="9" end="9"/>
                                            </p:txEl>
                                          </p:spTgt>
                                        </p:tgtEl>
                                        <p:attrNameLst>
                                          <p:attrName>ppt_y</p:attrName>
                                        </p:attrNameLst>
                                      </p:cBhvr>
                                      <p:tavLst>
                                        <p:tav tm="0">
                                          <p:val>
                                            <p:strVal val="#ppt_y+#ppt_h*1.125000"/>
                                          </p:val>
                                        </p:tav>
                                        <p:tav tm="100000">
                                          <p:val>
                                            <p:strVal val="#ppt_y"/>
                                          </p:val>
                                        </p:tav>
                                      </p:tavLst>
                                    </p:anim>
                                    <p:animEffect transition="in" filter="wipe(up)">
                                      <p:cBhvr>
                                        <p:cTn id="62" dur="500"/>
                                        <p:tgtEl>
                                          <p:spTgt spid="133222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227" grpId="0" build="p" bldLvl="3"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BusCD6\Images\Chap26 fade.jpg"/>
          <p:cNvPicPr>
            <a:picLocks noChangeAspect="1" noChangeArrowheads="1"/>
          </p:cNvPicPr>
          <p:nvPr/>
        </p:nvPicPr>
        <p:blipFill>
          <a:blip r:embed="rId3">
            <a:extLst>
              <a:ext uri="{28A0092B-C50C-407E-A947-70E740481C1C}">
                <a14:useLocalDpi xmlns:a14="http://schemas.microsoft.com/office/drawing/2010/main" val="0"/>
              </a:ext>
            </a:extLst>
          </a:blip>
          <a:srcRect l="3221" b="3215"/>
          <a:stretch>
            <a:fillRect/>
          </a:stretch>
        </p:blipFill>
        <p:spPr bwMode="auto">
          <a:xfrm>
            <a:off x="0" y="0"/>
            <a:ext cx="9144000" cy="685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Text Box 4"/>
          <p:cNvSpPr txBox="1">
            <a:spLocks noChangeArrowheads="1"/>
          </p:cNvSpPr>
          <p:nvPr/>
        </p:nvSpPr>
        <p:spPr bwMode="auto">
          <a:xfrm>
            <a:off x="0" y="5010150"/>
            <a:ext cx="9144000" cy="1847850"/>
          </a:xfrm>
          <a:prstGeom prst="rect">
            <a:avLst/>
          </a:prstGeom>
          <a:noFill/>
          <a:ln>
            <a:noFill/>
          </a:ln>
          <a:effectLst>
            <a:outerShdw dist="17961" dir="2700000" algn="ctr" rotWithShape="0">
              <a:srgbClr val="00000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bIns="180000">
            <a:spAutoFit/>
          </a:bodyPr>
          <a:lstStyle>
            <a:lvl1pPr>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a:lnSpc>
                <a:spcPct val="90000"/>
              </a:lnSpc>
              <a:spcBef>
                <a:spcPct val="30000"/>
              </a:spcBef>
              <a:buChar char="•"/>
              <a:defRPr sz="2400" b="1">
                <a:solidFill>
                  <a:srgbClr val="21485D"/>
                </a:solidFill>
                <a:latin typeface="Arial" panose="020B0604020202020204" pitchFamily="34" charset="0"/>
              </a:defRPr>
            </a:lvl3pPr>
            <a:lvl4pPr marL="1600200" indent="-228600">
              <a:lnSpc>
                <a:spcPct val="90000"/>
              </a:lnSpc>
              <a:spcBef>
                <a:spcPct val="30000"/>
              </a:spcBef>
              <a:buChar char="–"/>
              <a:defRPr sz="2000" b="1">
                <a:solidFill>
                  <a:srgbClr val="006666"/>
                </a:solidFill>
                <a:latin typeface="Arial" panose="020B0604020202020204" pitchFamily="34" charset="0"/>
              </a:defRPr>
            </a:lvl4pPr>
            <a:lvl5pPr marL="2057400" indent="-228600">
              <a:lnSpc>
                <a:spcPct val="90000"/>
              </a:lnSpc>
              <a:spcBef>
                <a:spcPct val="30000"/>
              </a:spcBef>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95000"/>
              </a:lnSpc>
              <a:spcBef>
                <a:spcPct val="0"/>
              </a:spcBef>
              <a:buClrTx/>
              <a:buFontTx/>
              <a:buNone/>
            </a:pPr>
            <a:r>
              <a:rPr lang="en-GB" altLang="en-US" sz="5600">
                <a:solidFill>
                  <a:srgbClr val="142878"/>
                </a:solidFill>
              </a:rPr>
              <a:t>The Macroeconomic Environment of Business</a:t>
            </a:r>
          </a:p>
        </p:txBody>
      </p:sp>
    </p:spTree>
    <p:extLst>
      <p:ext uri="{BB962C8B-B14F-4D97-AF65-F5344CB8AC3E}">
        <p14:creationId xmlns:p14="http://schemas.microsoft.com/office/powerpoint/2010/main" val="2466335618"/>
      </p:ext>
    </p:extLst>
  </p:cSld>
  <p:clrMapOvr>
    <a:masterClrMapping/>
  </p:clrMapOvr>
  <p:transition spd="slow"/>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a:lnSpc>
                <a:spcPct val="90000"/>
              </a:lnSpc>
              <a:spcBef>
                <a:spcPct val="30000"/>
              </a:spcBef>
              <a:buChar char="•"/>
              <a:defRPr sz="2400" b="1">
                <a:solidFill>
                  <a:srgbClr val="21485D"/>
                </a:solidFill>
                <a:latin typeface="Arial" panose="020B0604020202020204" pitchFamily="34" charset="0"/>
              </a:defRPr>
            </a:lvl3pPr>
            <a:lvl4pPr marL="1600200" indent="-228600">
              <a:lnSpc>
                <a:spcPct val="90000"/>
              </a:lnSpc>
              <a:spcBef>
                <a:spcPct val="30000"/>
              </a:spcBef>
              <a:buChar char="–"/>
              <a:defRPr sz="2000" b="1">
                <a:solidFill>
                  <a:srgbClr val="006666"/>
                </a:solidFill>
                <a:latin typeface="Arial" panose="020B0604020202020204" pitchFamily="34" charset="0"/>
              </a:defRPr>
            </a:lvl4pPr>
            <a:lvl5pPr marL="2057400" indent="-228600">
              <a:lnSpc>
                <a:spcPct val="90000"/>
              </a:lnSpc>
              <a:spcBef>
                <a:spcPct val="30000"/>
              </a:spcBef>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nSpc>
                <a:spcPct val="100000"/>
              </a:lnSpc>
              <a:spcBef>
                <a:spcPct val="0"/>
              </a:spcBef>
              <a:buClrTx/>
              <a:buFontTx/>
              <a:buNone/>
            </a:pPr>
            <a:endParaRPr lang="en-US" altLang="en-US" sz="2400" b="0">
              <a:solidFill>
                <a:schemeClr val="tx1"/>
              </a:solidFill>
              <a:latin typeface="Times New Roman" panose="02020603050405020304" pitchFamily="18" charset="0"/>
            </a:endParaRPr>
          </a:p>
        </p:txBody>
      </p:sp>
      <p:grpSp>
        <p:nvGrpSpPr>
          <p:cNvPr id="984067" name="Group 3"/>
          <p:cNvGrpSpPr>
            <a:grpSpLocks/>
          </p:cNvGrpSpPr>
          <p:nvPr/>
        </p:nvGrpSpPr>
        <p:grpSpPr bwMode="auto">
          <a:xfrm>
            <a:off x="123825" y="1836738"/>
            <a:ext cx="1470025" cy="4103687"/>
            <a:chOff x="78" y="1157"/>
            <a:chExt cx="926" cy="2585"/>
          </a:xfrm>
        </p:grpSpPr>
        <p:sp>
          <p:nvSpPr>
            <p:cNvPr id="57357" name="Arc 4"/>
            <p:cNvSpPr>
              <a:spLocks/>
            </p:cNvSpPr>
            <p:nvPr/>
          </p:nvSpPr>
          <p:spPr bwMode="auto">
            <a:xfrm>
              <a:off x="78" y="1157"/>
              <a:ext cx="919" cy="2585"/>
            </a:xfrm>
            <a:custGeom>
              <a:avLst/>
              <a:gdLst>
                <a:gd name="T0" fmla="*/ 0 w 21600"/>
                <a:gd name="T1" fmla="*/ 1 h 43109"/>
                <a:gd name="T2" fmla="*/ 0 w 21600"/>
                <a:gd name="T3" fmla="*/ 0 h 43109"/>
                <a:gd name="T4" fmla="*/ 0 w 21600"/>
                <a:gd name="T5" fmla="*/ 0 h 43109"/>
                <a:gd name="T6" fmla="*/ 0 60000 65536"/>
                <a:gd name="T7" fmla="*/ 0 60000 65536"/>
                <a:gd name="T8" fmla="*/ 0 60000 65536"/>
              </a:gdLst>
              <a:ahLst/>
              <a:cxnLst>
                <a:cxn ang="T6">
                  <a:pos x="T0" y="T1"/>
                </a:cxn>
                <a:cxn ang="T7">
                  <a:pos x="T2" y="T3"/>
                </a:cxn>
                <a:cxn ang="T8">
                  <a:pos x="T4" y="T5"/>
                </a:cxn>
              </a:cxnLst>
              <a:rect l="0" t="0" r="r" b="b"/>
              <a:pathLst>
                <a:path w="21600" h="43109" fill="none" extrusionOk="0">
                  <a:moveTo>
                    <a:pt x="21365" y="43108"/>
                  </a:moveTo>
                  <a:cubicBezTo>
                    <a:pt x="9528" y="42979"/>
                    <a:pt x="0" y="33347"/>
                    <a:pt x="0" y="21510"/>
                  </a:cubicBezTo>
                  <a:cubicBezTo>
                    <a:pt x="-1" y="10345"/>
                    <a:pt x="8508" y="1020"/>
                    <a:pt x="19626" y="0"/>
                  </a:cubicBezTo>
                </a:path>
                <a:path w="21600" h="43109" stroke="0" extrusionOk="0">
                  <a:moveTo>
                    <a:pt x="21365" y="43108"/>
                  </a:moveTo>
                  <a:cubicBezTo>
                    <a:pt x="9528" y="42979"/>
                    <a:pt x="0" y="33347"/>
                    <a:pt x="0" y="21510"/>
                  </a:cubicBezTo>
                  <a:cubicBezTo>
                    <a:pt x="-1" y="10345"/>
                    <a:pt x="8508" y="1020"/>
                    <a:pt x="19626" y="0"/>
                  </a:cubicBezTo>
                  <a:lnTo>
                    <a:pt x="21600" y="21510"/>
                  </a:lnTo>
                  <a:lnTo>
                    <a:pt x="21365" y="43108"/>
                  </a:lnTo>
                  <a:close/>
                </a:path>
              </a:pathLst>
            </a:custGeom>
            <a:noFill/>
            <a:ln w="38100" cap="rnd">
              <a:solidFill>
                <a:schemeClr val="tx2"/>
              </a:solidFill>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28398" dir="1593903" algn="ctr" rotWithShape="0">
                      <a:schemeClr val="bg2"/>
                    </a:outerShdw>
                  </a:effectLst>
                </a14:hiddenEffects>
              </a:ext>
            </a:extLst>
          </p:spPr>
          <p:txBody>
            <a:bodyPr wrap="none" anchor="ctr"/>
            <a:lstStyle/>
            <a:p>
              <a:endParaRPr lang="en-GB"/>
            </a:p>
          </p:txBody>
        </p:sp>
        <p:sp>
          <p:nvSpPr>
            <p:cNvPr id="57358" name="Rectangle 5"/>
            <p:cNvSpPr>
              <a:spLocks noChangeArrowheads="1"/>
            </p:cNvSpPr>
            <p:nvPr/>
          </p:nvSpPr>
          <p:spPr bwMode="auto">
            <a:xfrm>
              <a:off x="141" y="2207"/>
              <a:ext cx="863" cy="442"/>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2000">
                  <a:solidFill>
                    <a:schemeClr val="tx2"/>
                  </a:solidFill>
                </a:rPr>
                <a:t>Factor</a:t>
              </a:r>
            </a:p>
            <a:p>
              <a:pPr algn="ctr">
                <a:lnSpc>
                  <a:spcPct val="100000"/>
                </a:lnSpc>
                <a:spcBef>
                  <a:spcPct val="0"/>
                </a:spcBef>
                <a:buClrTx/>
                <a:buFontTx/>
                <a:buNone/>
              </a:pPr>
              <a:r>
                <a:rPr lang="en-GB" altLang="en-US" sz="2000">
                  <a:solidFill>
                    <a:schemeClr val="tx2"/>
                  </a:solidFill>
                </a:rPr>
                <a:t>payments</a:t>
              </a:r>
            </a:p>
          </p:txBody>
        </p:sp>
      </p:grpSp>
      <p:grpSp>
        <p:nvGrpSpPr>
          <p:cNvPr id="984070" name="Group 6"/>
          <p:cNvGrpSpPr>
            <a:grpSpLocks/>
          </p:cNvGrpSpPr>
          <p:nvPr/>
        </p:nvGrpSpPr>
        <p:grpSpPr bwMode="auto">
          <a:xfrm>
            <a:off x="2822575" y="1849438"/>
            <a:ext cx="2311400" cy="4148137"/>
            <a:chOff x="1778" y="1165"/>
            <a:chExt cx="1456" cy="2613"/>
          </a:xfrm>
        </p:grpSpPr>
        <p:sp>
          <p:nvSpPr>
            <p:cNvPr id="57355" name="Arc 7"/>
            <p:cNvSpPr>
              <a:spLocks/>
            </p:cNvSpPr>
            <p:nvPr/>
          </p:nvSpPr>
          <p:spPr bwMode="auto">
            <a:xfrm>
              <a:off x="2130" y="1165"/>
              <a:ext cx="1104" cy="2613"/>
            </a:xfrm>
            <a:custGeom>
              <a:avLst/>
              <a:gdLst>
                <a:gd name="T0" fmla="*/ 0 w 21600"/>
                <a:gd name="T1" fmla="*/ 0 h 42815"/>
                <a:gd name="T2" fmla="*/ 0 w 21600"/>
                <a:gd name="T3" fmla="*/ 1 h 42815"/>
                <a:gd name="T4" fmla="*/ 0 w 21600"/>
                <a:gd name="T5" fmla="*/ 0 h 42815"/>
                <a:gd name="T6" fmla="*/ 0 60000 65536"/>
                <a:gd name="T7" fmla="*/ 0 60000 65536"/>
                <a:gd name="T8" fmla="*/ 0 60000 65536"/>
              </a:gdLst>
              <a:ahLst/>
              <a:cxnLst>
                <a:cxn ang="T6">
                  <a:pos x="T0" y="T1"/>
                </a:cxn>
                <a:cxn ang="T7">
                  <a:pos x="T2" y="T3"/>
                </a:cxn>
                <a:cxn ang="T8">
                  <a:pos x="T4" y="T5"/>
                </a:cxn>
              </a:cxnLst>
              <a:rect l="0" t="0" r="r" b="b"/>
              <a:pathLst>
                <a:path w="21600" h="42815" fill="none" extrusionOk="0">
                  <a:moveTo>
                    <a:pt x="2620" y="-1"/>
                  </a:moveTo>
                  <a:cubicBezTo>
                    <a:pt x="13455" y="1323"/>
                    <a:pt x="21600" y="10523"/>
                    <a:pt x="21600" y="21440"/>
                  </a:cubicBezTo>
                  <a:cubicBezTo>
                    <a:pt x="21600" y="32167"/>
                    <a:pt x="13726" y="41269"/>
                    <a:pt x="3110" y="42814"/>
                  </a:cubicBezTo>
                </a:path>
                <a:path w="21600" h="42815" stroke="0" extrusionOk="0">
                  <a:moveTo>
                    <a:pt x="2620" y="-1"/>
                  </a:moveTo>
                  <a:cubicBezTo>
                    <a:pt x="13455" y="1323"/>
                    <a:pt x="21600" y="10523"/>
                    <a:pt x="21600" y="21440"/>
                  </a:cubicBezTo>
                  <a:cubicBezTo>
                    <a:pt x="21600" y="32167"/>
                    <a:pt x="13726" y="41269"/>
                    <a:pt x="3110" y="42814"/>
                  </a:cubicBezTo>
                  <a:lnTo>
                    <a:pt x="0" y="21440"/>
                  </a:lnTo>
                  <a:lnTo>
                    <a:pt x="2620" y="-1"/>
                  </a:lnTo>
                  <a:close/>
                </a:path>
              </a:pathLst>
            </a:custGeom>
            <a:noFill/>
            <a:ln w="38100" cap="rnd">
              <a:solidFill>
                <a:schemeClr val="tx2"/>
              </a:solidFill>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28398" dir="1593903" algn="ctr" rotWithShape="0">
                      <a:schemeClr val="bg2"/>
                    </a:outerShdw>
                  </a:effectLst>
                </a14:hiddenEffects>
              </a:ext>
            </a:extLst>
          </p:spPr>
          <p:txBody>
            <a:bodyPr wrap="none" anchor="ctr"/>
            <a:lstStyle/>
            <a:p>
              <a:endParaRPr lang="en-GB"/>
            </a:p>
          </p:txBody>
        </p:sp>
        <p:sp>
          <p:nvSpPr>
            <p:cNvPr id="57356" name="Rectangle 8"/>
            <p:cNvSpPr>
              <a:spLocks noChangeArrowheads="1"/>
            </p:cNvSpPr>
            <p:nvPr/>
          </p:nvSpPr>
          <p:spPr bwMode="auto">
            <a:xfrm>
              <a:off x="1778" y="1976"/>
              <a:ext cx="1415" cy="826"/>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2000">
                  <a:solidFill>
                    <a:schemeClr val="tx2"/>
                  </a:solidFill>
                </a:rPr>
                <a:t>Consumption of</a:t>
              </a:r>
            </a:p>
            <a:p>
              <a:pPr algn="ctr">
                <a:lnSpc>
                  <a:spcPct val="100000"/>
                </a:lnSpc>
                <a:spcBef>
                  <a:spcPct val="0"/>
                </a:spcBef>
                <a:buClrTx/>
                <a:buFontTx/>
                <a:buNone/>
              </a:pPr>
              <a:r>
                <a:rPr lang="en-GB" altLang="en-US" sz="2000">
                  <a:solidFill>
                    <a:schemeClr val="tx2"/>
                  </a:solidFill>
                </a:rPr>
                <a:t>domestically</a:t>
              </a:r>
            </a:p>
            <a:p>
              <a:pPr algn="ctr">
                <a:lnSpc>
                  <a:spcPct val="100000"/>
                </a:lnSpc>
                <a:spcBef>
                  <a:spcPct val="0"/>
                </a:spcBef>
                <a:buClrTx/>
                <a:buFontTx/>
                <a:buNone/>
              </a:pPr>
              <a:r>
                <a:rPr lang="en-GB" altLang="en-US" sz="2000">
                  <a:solidFill>
                    <a:schemeClr val="tx2"/>
                  </a:solidFill>
                </a:rPr>
                <a:t>produced goods</a:t>
              </a:r>
            </a:p>
            <a:p>
              <a:pPr algn="ctr">
                <a:lnSpc>
                  <a:spcPct val="100000"/>
                </a:lnSpc>
                <a:spcBef>
                  <a:spcPct val="0"/>
                </a:spcBef>
                <a:buClrTx/>
                <a:buFontTx/>
                <a:buNone/>
              </a:pPr>
              <a:r>
                <a:rPr lang="en-GB" altLang="en-US" sz="2000">
                  <a:solidFill>
                    <a:schemeClr val="tx2"/>
                  </a:solidFill>
                </a:rPr>
                <a:t>and services (C</a:t>
              </a:r>
              <a:r>
                <a:rPr lang="en-GB" altLang="en-US" sz="2000" baseline="-25000">
                  <a:solidFill>
                    <a:schemeClr val="tx2"/>
                  </a:solidFill>
                </a:rPr>
                <a:t>d</a:t>
              </a:r>
              <a:r>
                <a:rPr lang="en-GB" altLang="en-US" sz="2000">
                  <a:solidFill>
                    <a:schemeClr val="tx2"/>
                  </a:solidFill>
                </a:rPr>
                <a:t>)</a:t>
              </a:r>
            </a:p>
          </p:txBody>
        </p:sp>
      </p:grpSp>
      <p:sp>
        <p:nvSpPr>
          <p:cNvPr id="57349" name="Rectangle 9"/>
          <p:cNvSpPr>
            <a:spLocks noChangeArrowheads="1"/>
          </p:cNvSpPr>
          <p:nvPr/>
        </p:nvSpPr>
        <p:spPr bwMode="auto">
          <a:xfrm>
            <a:off x="3706813" y="0"/>
            <a:ext cx="5437187" cy="676275"/>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r">
              <a:lnSpc>
                <a:spcPct val="120000"/>
              </a:lnSpc>
              <a:spcBef>
                <a:spcPct val="0"/>
              </a:spcBef>
              <a:buClrTx/>
              <a:buFontTx/>
              <a:buNone/>
            </a:pPr>
            <a:r>
              <a:rPr lang="en-GB" altLang="en-US" sz="3200">
                <a:solidFill>
                  <a:schemeClr val="hlink"/>
                </a:solidFill>
              </a:rPr>
              <a:t>The circular flow of income</a:t>
            </a:r>
          </a:p>
        </p:txBody>
      </p:sp>
      <p:graphicFrame>
        <p:nvGraphicFramePr>
          <p:cNvPr id="57350" name="Object 10"/>
          <p:cNvGraphicFramePr>
            <a:graphicFrameLocks noChangeAspect="1"/>
          </p:cNvGraphicFramePr>
          <p:nvPr/>
        </p:nvGraphicFramePr>
        <p:xfrm>
          <a:off x="1236663" y="293688"/>
          <a:ext cx="2449512" cy="1865312"/>
        </p:xfrm>
        <a:graphic>
          <a:graphicData uri="http://schemas.openxmlformats.org/presentationml/2006/ole">
            <mc:AlternateContent xmlns:mc="http://schemas.openxmlformats.org/markup-compatibility/2006">
              <mc:Choice xmlns:v="urn:schemas-microsoft-com:vml" Requires="v">
                <p:oleObj spid="_x0000_s17410" name="Clip" r:id="rId4" imgW="5905500" imgH="3697288" progId="MS_ClipArt_Gallery.2">
                  <p:embed/>
                </p:oleObj>
              </mc:Choice>
              <mc:Fallback>
                <p:oleObj name="Clip" r:id="rId4" imgW="5905500" imgH="3697288" progId="MS_ClipArt_Gallery.2">
                  <p:embed/>
                  <p:pic>
                    <p:nvPicPr>
                      <p:cNvPr id="57350" name="Object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6663" y="293688"/>
                        <a:ext cx="2449512" cy="18653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7351" name="Object 11"/>
          <p:cNvGraphicFramePr>
            <a:graphicFrameLocks noChangeAspect="1"/>
          </p:cNvGraphicFramePr>
          <p:nvPr/>
        </p:nvGraphicFramePr>
        <p:xfrm>
          <a:off x="1585913" y="4730750"/>
          <a:ext cx="2428875" cy="2127250"/>
        </p:xfrm>
        <a:graphic>
          <a:graphicData uri="http://schemas.openxmlformats.org/presentationml/2006/ole">
            <mc:AlternateContent xmlns:mc="http://schemas.openxmlformats.org/markup-compatibility/2006">
              <mc:Choice xmlns:v="urn:schemas-microsoft-com:vml" Requires="v">
                <p:oleObj spid="_x0000_s17411" name="Clip" r:id="rId6" imgW="1108253" imgH="1632204" progId="MS_ClipArt_Gallery.2">
                  <p:embed/>
                </p:oleObj>
              </mc:Choice>
              <mc:Fallback>
                <p:oleObj name="Clip" r:id="rId6" imgW="1108253" imgH="1632204" progId="MS_ClipArt_Gallery.2">
                  <p:embed/>
                  <p:pic>
                    <p:nvPicPr>
                      <p:cNvPr id="57351" name="Object 11"/>
                      <p:cNvPicPr>
                        <a:picLocks noChangeAspect="1" noChangeArrowheads="1"/>
                      </p:cNvPicPr>
                      <p:nvPr/>
                    </p:nvPicPr>
                    <p:blipFill>
                      <a:blip r:embed="rId7">
                        <a:extLst>
                          <a:ext uri="{28A0092B-C50C-407E-A947-70E740481C1C}">
                            <a14:useLocalDpi xmlns:a14="http://schemas.microsoft.com/office/drawing/2010/main" val="0"/>
                          </a:ext>
                        </a:extLst>
                      </a:blip>
                      <a:srcRect t="7588" r="3009" b="17120"/>
                      <a:stretch>
                        <a:fillRect/>
                      </a:stretch>
                    </p:blipFill>
                    <p:spPr bwMode="auto">
                      <a:xfrm>
                        <a:off x="1585913" y="4730750"/>
                        <a:ext cx="2428875" cy="2127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984076" name="AutoShape 12" descr="Parchment"/>
          <p:cNvSpPr>
            <a:spLocks noChangeArrowheads="1"/>
          </p:cNvSpPr>
          <p:nvPr/>
        </p:nvSpPr>
        <p:spPr bwMode="auto">
          <a:xfrm>
            <a:off x="4038600" y="990600"/>
            <a:ext cx="2286000" cy="609600"/>
          </a:xfrm>
          <a:prstGeom prst="roundRect">
            <a:avLst>
              <a:gd name="adj" fmla="val 16667"/>
            </a:avLst>
          </a:prstGeom>
          <a:blipFill dpi="0" rotWithShape="0">
            <a:blip r:embed="rId8"/>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a:lnSpc>
                <a:spcPct val="90000"/>
              </a:lnSpc>
              <a:spcBef>
                <a:spcPct val="30000"/>
              </a:spcBef>
              <a:buChar char="•"/>
              <a:defRPr sz="2400" b="1">
                <a:solidFill>
                  <a:srgbClr val="21485D"/>
                </a:solidFill>
                <a:latin typeface="Arial" panose="020B0604020202020204" pitchFamily="34" charset="0"/>
              </a:defRPr>
            </a:lvl3pPr>
            <a:lvl4pPr marL="1600200" indent="-228600">
              <a:lnSpc>
                <a:spcPct val="90000"/>
              </a:lnSpc>
              <a:spcBef>
                <a:spcPct val="30000"/>
              </a:spcBef>
              <a:buChar char="–"/>
              <a:defRPr sz="2000" b="1">
                <a:solidFill>
                  <a:srgbClr val="006666"/>
                </a:solidFill>
                <a:latin typeface="Arial" panose="020B0604020202020204" pitchFamily="34" charset="0"/>
              </a:defRPr>
            </a:lvl4pPr>
            <a:lvl5pPr marL="2057400" indent="-228600">
              <a:lnSpc>
                <a:spcPct val="90000"/>
              </a:lnSpc>
              <a:spcBef>
                <a:spcPct val="30000"/>
              </a:spcBef>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2800">
                <a:solidFill>
                  <a:schemeClr val="accent1"/>
                </a:solidFill>
              </a:rPr>
              <a:t>Firms</a:t>
            </a:r>
          </a:p>
        </p:txBody>
      </p:sp>
      <p:sp>
        <p:nvSpPr>
          <p:cNvPr id="984077" name="AutoShape 13" descr="Parchment"/>
          <p:cNvSpPr>
            <a:spLocks noChangeArrowheads="1"/>
          </p:cNvSpPr>
          <p:nvPr/>
        </p:nvSpPr>
        <p:spPr bwMode="auto">
          <a:xfrm>
            <a:off x="4038600" y="6019800"/>
            <a:ext cx="2286000" cy="609600"/>
          </a:xfrm>
          <a:prstGeom prst="roundRect">
            <a:avLst>
              <a:gd name="adj" fmla="val 16667"/>
            </a:avLst>
          </a:prstGeom>
          <a:blipFill dpi="0" rotWithShape="0">
            <a:blip r:embed="rId8"/>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a:lnSpc>
                <a:spcPct val="90000"/>
              </a:lnSpc>
              <a:spcBef>
                <a:spcPct val="30000"/>
              </a:spcBef>
              <a:buChar char="•"/>
              <a:defRPr sz="2400" b="1">
                <a:solidFill>
                  <a:srgbClr val="21485D"/>
                </a:solidFill>
                <a:latin typeface="Arial" panose="020B0604020202020204" pitchFamily="34" charset="0"/>
              </a:defRPr>
            </a:lvl3pPr>
            <a:lvl4pPr marL="1600200" indent="-228600">
              <a:lnSpc>
                <a:spcPct val="90000"/>
              </a:lnSpc>
              <a:spcBef>
                <a:spcPct val="30000"/>
              </a:spcBef>
              <a:buChar char="–"/>
              <a:defRPr sz="2000" b="1">
                <a:solidFill>
                  <a:srgbClr val="006666"/>
                </a:solidFill>
                <a:latin typeface="Arial" panose="020B0604020202020204" pitchFamily="34" charset="0"/>
              </a:defRPr>
            </a:lvl4pPr>
            <a:lvl5pPr marL="2057400" indent="-228600">
              <a:lnSpc>
                <a:spcPct val="90000"/>
              </a:lnSpc>
              <a:spcBef>
                <a:spcPct val="30000"/>
              </a:spcBef>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2800">
                <a:solidFill>
                  <a:schemeClr val="accent1"/>
                </a:solidFill>
              </a:rPr>
              <a:t>Households</a:t>
            </a:r>
          </a:p>
        </p:txBody>
      </p:sp>
      <p:sp>
        <p:nvSpPr>
          <p:cNvPr id="2" name="Rectangle 1"/>
          <p:cNvSpPr/>
          <p:nvPr/>
        </p:nvSpPr>
        <p:spPr>
          <a:xfrm>
            <a:off x="5337175" y="2219325"/>
            <a:ext cx="3143250" cy="508000"/>
          </a:xfrm>
          <a:prstGeom prst="rect">
            <a:avLst/>
          </a:prstGeom>
        </p:spPr>
        <p:txBody>
          <a:bodyPr wrap="none">
            <a:spAutoFit/>
          </a:bodyPr>
          <a:lstStyle/>
          <a:p>
            <a:pPr marL="342900" indent="-342900">
              <a:lnSpc>
                <a:spcPct val="90000"/>
              </a:lnSpc>
              <a:spcBef>
                <a:spcPct val="45000"/>
              </a:spcBef>
              <a:buClr>
                <a:srgbClr val="0000CC"/>
              </a:buClr>
              <a:buFontTx/>
              <a:buChar char="•"/>
              <a:defRPr/>
            </a:pPr>
            <a:r>
              <a:rPr lang="en-GB" altLang="en-US" sz="3000" b="1" kern="0" dirty="0">
                <a:solidFill>
                  <a:srgbClr val="101C72"/>
                </a:solidFill>
                <a:effectLst>
                  <a:outerShdw blurRad="38100" dist="38100" dir="2700000" algn="tl">
                    <a:srgbClr val="000000"/>
                  </a:outerShdw>
                </a:effectLst>
                <a:latin typeface="Arial"/>
              </a:rPr>
              <a:t>The inner flow</a:t>
            </a:r>
          </a:p>
        </p:txBody>
      </p:sp>
    </p:spTree>
    <p:extLst>
      <p:ext uri="{BB962C8B-B14F-4D97-AF65-F5344CB8AC3E}">
        <p14:creationId xmlns:p14="http://schemas.microsoft.com/office/powerpoint/2010/main" val="2912826972"/>
      </p:ext>
    </p:extLst>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984076"/>
                                        </p:tgtEl>
                                        <p:attrNameLst>
                                          <p:attrName>style.visibility</p:attrName>
                                        </p:attrNameLst>
                                      </p:cBhvr>
                                      <p:to>
                                        <p:strVal val="visible"/>
                                      </p:to>
                                    </p:set>
                                    <p:anim calcmode="lin" valueType="num">
                                      <p:cBhvr>
                                        <p:cTn id="7" dur="500" fill="hold"/>
                                        <p:tgtEl>
                                          <p:spTgt spid="984076"/>
                                        </p:tgtEl>
                                        <p:attrNameLst>
                                          <p:attrName>ppt_w</p:attrName>
                                        </p:attrNameLst>
                                      </p:cBhvr>
                                      <p:tavLst>
                                        <p:tav tm="0">
                                          <p:val>
                                            <p:fltVal val="0"/>
                                          </p:val>
                                        </p:tav>
                                        <p:tav tm="100000">
                                          <p:val>
                                            <p:strVal val="#ppt_w"/>
                                          </p:val>
                                        </p:tav>
                                      </p:tavLst>
                                    </p:anim>
                                    <p:anim calcmode="lin" valueType="num">
                                      <p:cBhvr>
                                        <p:cTn id="8" dur="500" fill="hold"/>
                                        <p:tgtEl>
                                          <p:spTgt spid="984076"/>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984077"/>
                                        </p:tgtEl>
                                        <p:attrNameLst>
                                          <p:attrName>style.visibility</p:attrName>
                                        </p:attrNameLst>
                                      </p:cBhvr>
                                      <p:to>
                                        <p:strVal val="visible"/>
                                      </p:to>
                                    </p:set>
                                    <p:anim calcmode="lin" valueType="num">
                                      <p:cBhvr>
                                        <p:cTn id="13" dur="500" fill="hold"/>
                                        <p:tgtEl>
                                          <p:spTgt spid="984077"/>
                                        </p:tgtEl>
                                        <p:attrNameLst>
                                          <p:attrName>ppt_w</p:attrName>
                                        </p:attrNameLst>
                                      </p:cBhvr>
                                      <p:tavLst>
                                        <p:tav tm="0">
                                          <p:val>
                                            <p:fltVal val="0"/>
                                          </p:val>
                                        </p:tav>
                                        <p:tav tm="100000">
                                          <p:val>
                                            <p:strVal val="#ppt_w"/>
                                          </p:val>
                                        </p:tav>
                                      </p:tavLst>
                                    </p:anim>
                                    <p:anim calcmode="lin" valueType="num">
                                      <p:cBhvr>
                                        <p:cTn id="14" dur="500" fill="hold"/>
                                        <p:tgtEl>
                                          <p:spTgt spid="984077"/>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2" presetClass="entr" presetSubtype="4" fill="hold" nodeType="clickEffect">
                                  <p:stCondLst>
                                    <p:cond delay="0"/>
                                  </p:stCondLst>
                                  <p:childTnLst>
                                    <p:set>
                                      <p:cBhvr>
                                        <p:cTn id="18" dur="1" fill="hold">
                                          <p:stCondLst>
                                            <p:cond delay="0"/>
                                          </p:stCondLst>
                                        </p:cTn>
                                        <p:tgtEl>
                                          <p:spTgt spid="984070"/>
                                        </p:tgtEl>
                                        <p:attrNameLst>
                                          <p:attrName>style.visibility</p:attrName>
                                        </p:attrNameLst>
                                      </p:cBhvr>
                                      <p:to>
                                        <p:strVal val="visible"/>
                                      </p:to>
                                    </p:set>
                                    <p:animEffect transition="in" filter="wipe(down)">
                                      <p:cBhvr>
                                        <p:cTn id="19" dur="500"/>
                                        <p:tgtEl>
                                          <p:spTgt spid="984070"/>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1" fill="hold" nodeType="clickEffect">
                                  <p:stCondLst>
                                    <p:cond delay="0"/>
                                  </p:stCondLst>
                                  <p:childTnLst>
                                    <p:set>
                                      <p:cBhvr>
                                        <p:cTn id="23" dur="1" fill="hold">
                                          <p:stCondLst>
                                            <p:cond delay="0"/>
                                          </p:stCondLst>
                                        </p:cTn>
                                        <p:tgtEl>
                                          <p:spTgt spid="984067"/>
                                        </p:tgtEl>
                                        <p:attrNameLst>
                                          <p:attrName>style.visibility</p:attrName>
                                        </p:attrNameLst>
                                      </p:cBhvr>
                                      <p:to>
                                        <p:strVal val="visible"/>
                                      </p:to>
                                    </p:set>
                                    <p:animEffect transition="in" filter="wipe(up)">
                                      <p:cBhvr>
                                        <p:cTn id="24" dur="500"/>
                                        <p:tgtEl>
                                          <p:spTgt spid="9840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4076" grpId="0" animBg="1" autoUpdateAnimBg="0"/>
      <p:bldP spid="984077" grpId="0" animBg="1" autoUpdateAnimBg="0"/>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a:lnSpc>
                <a:spcPct val="90000"/>
              </a:lnSpc>
              <a:spcBef>
                <a:spcPct val="30000"/>
              </a:spcBef>
              <a:buChar char="•"/>
              <a:defRPr sz="2400" b="1">
                <a:solidFill>
                  <a:srgbClr val="21485D"/>
                </a:solidFill>
                <a:latin typeface="Arial" panose="020B0604020202020204" pitchFamily="34" charset="0"/>
              </a:defRPr>
            </a:lvl3pPr>
            <a:lvl4pPr marL="1600200" indent="-228600">
              <a:lnSpc>
                <a:spcPct val="90000"/>
              </a:lnSpc>
              <a:spcBef>
                <a:spcPct val="30000"/>
              </a:spcBef>
              <a:buChar char="–"/>
              <a:defRPr sz="2000" b="1">
                <a:solidFill>
                  <a:srgbClr val="006666"/>
                </a:solidFill>
                <a:latin typeface="Arial" panose="020B0604020202020204" pitchFamily="34" charset="0"/>
              </a:defRPr>
            </a:lvl4pPr>
            <a:lvl5pPr marL="2057400" indent="-228600">
              <a:lnSpc>
                <a:spcPct val="90000"/>
              </a:lnSpc>
              <a:spcBef>
                <a:spcPct val="30000"/>
              </a:spcBef>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nSpc>
                <a:spcPct val="100000"/>
              </a:lnSpc>
              <a:spcBef>
                <a:spcPct val="0"/>
              </a:spcBef>
              <a:buClrTx/>
              <a:buFontTx/>
              <a:buNone/>
            </a:pPr>
            <a:endParaRPr lang="en-US" altLang="en-US" sz="2400" b="0">
              <a:solidFill>
                <a:schemeClr val="tx1"/>
              </a:solidFill>
              <a:latin typeface="Times New Roman" panose="02020603050405020304" pitchFamily="18" charset="0"/>
            </a:endParaRPr>
          </a:p>
        </p:txBody>
      </p:sp>
      <p:sp>
        <p:nvSpPr>
          <p:cNvPr id="59395"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a:lnSpc>
                <a:spcPct val="90000"/>
              </a:lnSpc>
              <a:spcBef>
                <a:spcPct val="30000"/>
              </a:spcBef>
              <a:buChar char="•"/>
              <a:defRPr sz="2400" b="1">
                <a:solidFill>
                  <a:srgbClr val="21485D"/>
                </a:solidFill>
                <a:latin typeface="Arial" panose="020B0604020202020204" pitchFamily="34" charset="0"/>
              </a:defRPr>
            </a:lvl3pPr>
            <a:lvl4pPr marL="1600200" indent="-228600">
              <a:lnSpc>
                <a:spcPct val="90000"/>
              </a:lnSpc>
              <a:spcBef>
                <a:spcPct val="30000"/>
              </a:spcBef>
              <a:buChar char="–"/>
              <a:defRPr sz="2000" b="1">
                <a:solidFill>
                  <a:srgbClr val="006666"/>
                </a:solidFill>
                <a:latin typeface="Arial" panose="020B0604020202020204" pitchFamily="34" charset="0"/>
              </a:defRPr>
            </a:lvl4pPr>
            <a:lvl5pPr marL="2057400" indent="-228600">
              <a:lnSpc>
                <a:spcPct val="90000"/>
              </a:lnSpc>
              <a:spcBef>
                <a:spcPct val="30000"/>
              </a:spcBef>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nSpc>
                <a:spcPct val="100000"/>
              </a:lnSpc>
              <a:spcBef>
                <a:spcPct val="0"/>
              </a:spcBef>
              <a:buClrTx/>
              <a:buFontTx/>
              <a:buNone/>
            </a:pPr>
            <a:endParaRPr lang="en-US" altLang="en-US" sz="2400" b="0">
              <a:solidFill>
                <a:schemeClr val="tx1"/>
              </a:solidFill>
              <a:latin typeface="Times New Roman" panose="02020603050405020304" pitchFamily="18" charset="0"/>
            </a:endParaRPr>
          </a:p>
        </p:txBody>
      </p:sp>
      <p:sp>
        <p:nvSpPr>
          <p:cNvPr id="986116" name="Rectangle 4"/>
          <p:cNvSpPr>
            <a:spLocks noGrp="1" noChangeArrowheads="1"/>
          </p:cNvSpPr>
          <p:nvPr>
            <p:ph type="title"/>
          </p:nvPr>
        </p:nvSpPr>
        <p:spPr/>
        <p:txBody>
          <a:bodyPr/>
          <a:lstStyle/>
          <a:p>
            <a:pPr>
              <a:defRPr/>
            </a:pPr>
            <a:r>
              <a:rPr lang="en-GB" altLang="en-US" smtClean="0"/>
              <a:t>The Circular Flow of Income</a:t>
            </a:r>
          </a:p>
        </p:txBody>
      </p:sp>
      <p:sp>
        <p:nvSpPr>
          <p:cNvPr id="986117" name="Rectangle 5"/>
          <p:cNvSpPr>
            <a:spLocks noGrp="1" noChangeArrowheads="1"/>
          </p:cNvSpPr>
          <p:nvPr>
            <p:ph type="body" idx="1"/>
          </p:nvPr>
        </p:nvSpPr>
        <p:spPr/>
        <p:txBody>
          <a:bodyPr/>
          <a:lstStyle/>
          <a:p>
            <a:pPr>
              <a:lnSpc>
                <a:spcPct val="100000"/>
              </a:lnSpc>
              <a:spcBef>
                <a:spcPct val="55000"/>
              </a:spcBef>
              <a:defRPr/>
            </a:pPr>
            <a:r>
              <a:rPr lang="en-GB" altLang="en-US" smtClean="0"/>
              <a:t>Withdrawals</a:t>
            </a:r>
          </a:p>
          <a:p>
            <a:pPr lvl="1">
              <a:lnSpc>
                <a:spcPct val="100000"/>
              </a:lnSpc>
              <a:spcBef>
                <a:spcPct val="55000"/>
              </a:spcBef>
              <a:defRPr/>
            </a:pPr>
            <a:r>
              <a:rPr lang="en-GB" altLang="en-US" smtClean="0"/>
              <a:t>net saving (</a:t>
            </a:r>
            <a:r>
              <a:rPr lang="en-GB" altLang="en-US" i="1" smtClean="0"/>
              <a:t>S</a:t>
            </a:r>
            <a:r>
              <a:rPr lang="en-GB" altLang="en-US" smtClean="0"/>
              <a:t>)</a:t>
            </a:r>
          </a:p>
          <a:p>
            <a:pPr lvl="1">
              <a:lnSpc>
                <a:spcPct val="100000"/>
              </a:lnSpc>
              <a:spcBef>
                <a:spcPct val="55000"/>
              </a:spcBef>
              <a:defRPr/>
            </a:pPr>
            <a:r>
              <a:rPr lang="en-GB" altLang="en-US" smtClean="0"/>
              <a:t>net taxes (</a:t>
            </a:r>
            <a:r>
              <a:rPr lang="en-GB" altLang="en-US" i="1" smtClean="0"/>
              <a:t>T</a:t>
            </a:r>
            <a:r>
              <a:rPr lang="en-GB" altLang="en-US" smtClean="0"/>
              <a:t>)</a:t>
            </a:r>
          </a:p>
          <a:p>
            <a:pPr lvl="1">
              <a:lnSpc>
                <a:spcPct val="100000"/>
              </a:lnSpc>
              <a:spcBef>
                <a:spcPct val="55000"/>
              </a:spcBef>
              <a:defRPr/>
            </a:pPr>
            <a:r>
              <a:rPr lang="en-GB" altLang="en-US" smtClean="0"/>
              <a:t>import expenditure (</a:t>
            </a:r>
            <a:r>
              <a:rPr lang="en-GB" altLang="en-US" i="1" smtClean="0"/>
              <a:t>M</a:t>
            </a:r>
            <a:r>
              <a:rPr lang="en-GB" altLang="en-US" smtClean="0"/>
              <a:t>)</a:t>
            </a:r>
          </a:p>
          <a:p>
            <a:pPr>
              <a:lnSpc>
                <a:spcPct val="100000"/>
              </a:lnSpc>
              <a:spcBef>
                <a:spcPct val="55000"/>
              </a:spcBef>
              <a:defRPr/>
            </a:pPr>
            <a:r>
              <a:rPr lang="en-GB" altLang="en-US" smtClean="0"/>
              <a:t>Injections</a:t>
            </a:r>
          </a:p>
          <a:p>
            <a:pPr lvl="1">
              <a:lnSpc>
                <a:spcPct val="100000"/>
              </a:lnSpc>
              <a:spcBef>
                <a:spcPct val="55000"/>
              </a:spcBef>
              <a:defRPr/>
            </a:pPr>
            <a:r>
              <a:rPr lang="en-GB" altLang="en-US" smtClean="0"/>
              <a:t>investment (</a:t>
            </a:r>
            <a:r>
              <a:rPr lang="en-GB" altLang="en-US" i="1" smtClean="0"/>
              <a:t>I</a:t>
            </a:r>
            <a:r>
              <a:rPr lang="en-GB" altLang="en-US" smtClean="0"/>
              <a:t>)</a:t>
            </a:r>
          </a:p>
          <a:p>
            <a:pPr lvl="1">
              <a:lnSpc>
                <a:spcPct val="100000"/>
              </a:lnSpc>
              <a:spcBef>
                <a:spcPct val="55000"/>
              </a:spcBef>
              <a:defRPr/>
            </a:pPr>
            <a:r>
              <a:rPr lang="en-GB" altLang="en-US" smtClean="0"/>
              <a:t>government expenditure (</a:t>
            </a:r>
            <a:r>
              <a:rPr lang="en-GB" altLang="en-US" i="1" smtClean="0"/>
              <a:t>G</a:t>
            </a:r>
            <a:r>
              <a:rPr lang="en-GB" altLang="en-US" smtClean="0"/>
              <a:t>)</a:t>
            </a:r>
          </a:p>
          <a:p>
            <a:pPr lvl="1">
              <a:lnSpc>
                <a:spcPct val="100000"/>
              </a:lnSpc>
              <a:spcBef>
                <a:spcPct val="55000"/>
              </a:spcBef>
              <a:defRPr/>
            </a:pPr>
            <a:r>
              <a:rPr lang="en-GB" altLang="en-US" smtClean="0"/>
              <a:t>export expenditure (</a:t>
            </a:r>
            <a:r>
              <a:rPr lang="en-GB" altLang="en-US" i="1" smtClean="0"/>
              <a:t>X</a:t>
            </a:r>
            <a:r>
              <a:rPr lang="en-GB" altLang="en-US" smtClean="0"/>
              <a:t>)</a:t>
            </a:r>
          </a:p>
        </p:txBody>
      </p:sp>
    </p:spTree>
    <p:extLst>
      <p:ext uri="{BB962C8B-B14F-4D97-AF65-F5344CB8AC3E}">
        <p14:creationId xmlns:p14="http://schemas.microsoft.com/office/powerpoint/2010/main" val="3432959319"/>
      </p:ext>
    </p:extLst>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986117">
                                            <p:txEl>
                                              <p:pRg st="0" end="0"/>
                                            </p:txEl>
                                          </p:spTgt>
                                        </p:tgtEl>
                                        <p:attrNameLst>
                                          <p:attrName>style.visibility</p:attrName>
                                        </p:attrNameLst>
                                      </p:cBhvr>
                                      <p:to>
                                        <p:strVal val="visible"/>
                                      </p:to>
                                    </p:set>
                                    <p:anim calcmode="lin" valueType="num">
                                      <p:cBhvr additive="base">
                                        <p:cTn id="7" dur="500"/>
                                        <p:tgtEl>
                                          <p:spTgt spid="986117">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986117">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986117">
                                            <p:txEl>
                                              <p:pRg st="1" end="1"/>
                                            </p:txEl>
                                          </p:spTgt>
                                        </p:tgtEl>
                                        <p:attrNameLst>
                                          <p:attrName>style.visibility</p:attrName>
                                        </p:attrNameLst>
                                      </p:cBhvr>
                                      <p:to>
                                        <p:strVal val="visible"/>
                                      </p:to>
                                    </p:set>
                                    <p:anim calcmode="lin" valueType="num">
                                      <p:cBhvr additive="base">
                                        <p:cTn id="13" dur="500"/>
                                        <p:tgtEl>
                                          <p:spTgt spid="986117">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986117">
                                            <p:txEl>
                                              <p:pRg st="1" end="1"/>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986117">
                                            <p:txEl>
                                              <p:pRg st="2" end="2"/>
                                            </p:txEl>
                                          </p:spTgt>
                                        </p:tgtEl>
                                        <p:attrNameLst>
                                          <p:attrName>style.visibility</p:attrName>
                                        </p:attrNameLst>
                                      </p:cBhvr>
                                      <p:to>
                                        <p:strVal val="visible"/>
                                      </p:to>
                                    </p:set>
                                    <p:anim calcmode="lin" valueType="num">
                                      <p:cBhvr additive="base">
                                        <p:cTn id="19" dur="500"/>
                                        <p:tgtEl>
                                          <p:spTgt spid="986117">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986117">
                                            <p:txEl>
                                              <p:pRg st="2" end="2"/>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986117">
                                            <p:txEl>
                                              <p:pRg st="3" end="3"/>
                                            </p:txEl>
                                          </p:spTgt>
                                        </p:tgtEl>
                                        <p:attrNameLst>
                                          <p:attrName>style.visibility</p:attrName>
                                        </p:attrNameLst>
                                      </p:cBhvr>
                                      <p:to>
                                        <p:strVal val="visible"/>
                                      </p:to>
                                    </p:set>
                                    <p:anim calcmode="lin" valueType="num">
                                      <p:cBhvr additive="base">
                                        <p:cTn id="25" dur="500"/>
                                        <p:tgtEl>
                                          <p:spTgt spid="986117">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986117">
                                            <p:txEl>
                                              <p:pRg st="3" end="3"/>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986117">
                                            <p:txEl>
                                              <p:pRg st="4" end="4"/>
                                            </p:txEl>
                                          </p:spTgt>
                                        </p:tgtEl>
                                        <p:attrNameLst>
                                          <p:attrName>style.visibility</p:attrName>
                                        </p:attrNameLst>
                                      </p:cBhvr>
                                      <p:to>
                                        <p:strVal val="visible"/>
                                      </p:to>
                                    </p:set>
                                    <p:anim calcmode="lin" valueType="num">
                                      <p:cBhvr additive="base">
                                        <p:cTn id="31" dur="500"/>
                                        <p:tgtEl>
                                          <p:spTgt spid="986117">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986117">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986117">
                                            <p:txEl>
                                              <p:pRg st="5" end="5"/>
                                            </p:txEl>
                                          </p:spTgt>
                                        </p:tgtEl>
                                        <p:attrNameLst>
                                          <p:attrName>style.visibility</p:attrName>
                                        </p:attrNameLst>
                                      </p:cBhvr>
                                      <p:to>
                                        <p:strVal val="visible"/>
                                      </p:to>
                                    </p:set>
                                    <p:anim calcmode="lin" valueType="num">
                                      <p:cBhvr additive="base">
                                        <p:cTn id="37" dur="500"/>
                                        <p:tgtEl>
                                          <p:spTgt spid="986117">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986117">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986117">
                                            <p:txEl>
                                              <p:pRg st="6" end="6"/>
                                            </p:txEl>
                                          </p:spTgt>
                                        </p:tgtEl>
                                        <p:attrNameLst>
                                          <p:attrName>style.visibility</p:attrName>
                                        </p:attrNameLst>
                                      </p:cBhvr>
                                      <p:to>
                                        <p:strVal val="visible"/>
                                      </p:to>
                                    </p:set>
                                    <p:anim calcmode="lin" valueType="num">
                                      <p:cBhvr additive="base">
                                        <p:cTn id="43" dur="500"/>
                                        <p:tgtEl>
                                          <p:spTgt spid="986117">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986117">
                                            <p:txEl>
                                              <p:pRg st="6" end="6"/>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986117">
                                            <p:txEl>
                                              <p:pRg st="7" end="7"/>
                                            </p:txEl>
                                          </p:spTgt>
                                        </p:tgtEl>
                                        <p:attrNameLst>
                                          <p:attrName>style.visibility</p:attrName>
                                        </p:attrNameLst>
                                      </p:cBhvr>
                                      <p:to>
                                        <p:strVal val="visible"/>
                                      </p:to>
                                    </p:set>
                                    <p:anim calcmode="lin" valueType="num">
                                      <p:cBhvr additive="base">
                                        <p:cTn id="49" dur="500"/>
                                        <p:tgtEl>
                                          <p:spTgt spid="986117">
                                            <p:txEl>
                                              <p:pRg st="7" end="7"/>
                                            </p:txEl>
                                          </p:spTgt>
                                        </p:tgtEl>
                                        <p:attrNameLst>
                                          <p:attrName>ppt_y</p:attrName>
                                        </p:attrNameLst>
                                      </p:cBhvr>
                                      <p:tavLst>
                                        <p:tav tm="0">
                                          <p:val>
                                            <p:strVal val="#ppt_y+#ppt_h*1.125000"/>
                                          </p:val>
                                        </p:tav>
                                        <p:tav tm="100000">
                                          <p:val>
                                            <p:strVal val="#ppt_y"/>
                                          </p:val>
                                        </p:tav>
                                      </p:tavLst>
                                    </p:anim>
                                    <p:animEffect transition="in" filter="wipe(up)">
                                      <p:cBhvr>
                                        <p:cTn id="50" dur="500"/>
                                        <p:tgtEl>
                                          <p:spTgt spid="98611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6117" grpId="0" build="p" bldLvl="2"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a:lnSpc>
                <a:spcPct val="90000"/>
              </a:lnSpc>
              <a:spcBef>
                <a:spcPct val="30000"/>
              </a:spcBef>
              <a:buChar char="•"/>
              <a:defRPr sz="2400" b="1">
                <a:solidFill>
                  <a:srgbClr val="21485D"/>
                </a:solidFill>
                <a:latin typeface="Arial" panose="020B0604020202020204" pitchFamily="34" charset="0"/>
              </a:defRPr>
            </a:lvl3pPr>
            <a:lvl4pPr marL="1600200" indent="-228600">
              <a:lnSpc>
                <a:spcPct val="90000"/>
              </a:lnSpc>
              <a:spcBef>
                <a:spcPct val="30000"/>
              </a:spcBef>
              <a:buChar char="–"/>
              <a:defRPr sz="2000" b="1">
                <a:solidFill>
                  <a:srgbClr val="006666"/>
                </a:solidFill>
                <a:latin typeface="Arial" panose="020B0604020202020204" pitchFamily="34" charset="0"/>
              </a:defRPr>
            </a:lvl4pPr>
            <a:lvl5pPr marL="2057400" indent="-228600">
              <a:lnSpc>
                <a:spcPct val="90000"/>
              </a:lnSpc>
              <a:spcBef>
                <a:spcPct val="30000"/>
              </a:spcBef>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nSpc>
                <a:spcPct val="100000"/>
              </a:lnSpc>
              <a:spcBef>
                <a:spcPct val="0"/>
              </a:spcBef>
              <a:buClrTx/>
              <a:buFontTx/>
              <a:buNone/>
            </a:pPr>
            <a:endParaRPr lang="en-US" altLang="en-US" sz="2400" b="0">
              <a:solidFill>
                <a:schemeClr val="tx1"/>
              </a:solidFill>
              <a:latin typeface="Times New Roman" panose="02020603050405020304" pitchFamily="18" charset="0"/>
            </a:endParaRPr>
          </a:p>
        </p:txBody>
      </p:sp>
      <p:sp>
        <p:nvSpPr>
          <p:cNvPr id="61443" name="Arc 3"/>
          <p:cNvSpPr>
            <a:spLocks/>
          </p:cNvSpPr>
          <p:nvPr/>
        </p:nvSpPr>
        <p:spPr bwMode="auto">
          <a:xfrm>
            <a:off x="123825" y="1836738"/>
            <a:ext cx="1458913" cy="4103687"/>
          </a:xfrm>
          <a:custGeom>
            <a:avLst/>
            <a:gdLst>
              <a:gd name="T0" fmla="*/ 2147483646 w 21600"/>
              <a:gd name="T1" fmla="*/ 2147483646 h 43109"/>
              <a:gd name="T2" fmla="*/ 2147483646 w 21600"/>
              <a:gd name="T3" fmla="*/ 0 h 43109"/>
              <a:gd name="T4" fmla="*/ 2147483646 w 21600"/>
              <a:gd name="T5" fmla="*/ 2147483646 h 43109"/>
              <a:gd name="T6" fmla="*/ 0 60000 65536"/>
              <a:gd name="T7" fmla="*/ 0 60000 65536"/>
              <a:gd name="T8" fmla="*/ 0 60000 65536"/>
            </a:gdLst>
            <a:ahLst/>
            <a:cxnLst>
              <a:cxn ang="T6">
                <a:pos x="T0" y="T1"/>
              </a:cxn>
              <a:cxn ang="T7">
                <a:pos x="T2" y="T3"/>
              </a:cxn>
              <a:cxn ang="T8">
                <a:pos x="T4" y="T5"/>
              </a:cxn>
            </a:cxnLst>
            <a:rect l="0" t="0" r="r" b="b"/>
            <a:pathLst>
              <a:path w="21600" h="43109" fill="none" extrusionOk="0">
                <a:moveTo>
                  <a:pt x="21365" y="43108"/>
                </a:moveTo>
                <a:cubicBezTo>
                  <a:pt x="9528" y="42979"/>
                  <a:pt x="0" y="33347"/>
                  <a:pt x="0" y="21510"/>
                </a:cubicBezTo>
                <a:cubicBezTo>
                  <a:pt x="-1" y="10345"/>
                  <a:pt x="8508" y="1020"/>
                  <a:pt x="19626" y="0"/>
                </a:cubicBezTo>
              </a:path>
              <a:path w="21600" h="43109" stroke="0" extrusionOk="0">
                <a:moveTo>
                  <a:pt x="21365" y="43108"/>
                </a:moveTo>
                <a:cubicBezTo>
                  <a:pt x="9528" y="42979"/>
                  <a:pt x="0" y="33347"/>
                  <a:pt x="0" y="21510"/>
                </a:cubicBezTo>
                <a:cubicBezTo>
                  <a:pt x="-1" y="10345"/>
                  <a:pt x="8508" y="1020"/>
                  <a:pt x="19626" y="0"/>
                </a:cubicBezTo>
                <a:lnTo>
                  <a:pt x="21600" y="21510"/>
                </a:lnTo>
                <a:lnTo>
                  <a:pt x="21365" y="43108"/>
                </a:lnTo>
                <a:close/>
              </a:path>
            </a:pathLst>
          </a:custGeom>
          <a:noFill/>
          <a:ln w="38100" cap="rnd">
            <a:solidFill>
              <a:schemeClr val="tx2"/>
            </a:solidFill>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4" name="Arc 4"/>
          <p:cNvSpPr>
            <a:spLocks/>
          </p:cNvSpPr>
          <p:nvPr/>
        </p:nvSpPr>
        <p:spPr bwMode="auto">
          <a:xfrm>
            <a:off x="3381375" y="1849438"/>
            <a:ext cx="1752600" cy="4148137"/>
          </a:xfrm>
          <a:custGeom>
            <a:avLst/>
            <a:gdLst>
              <a:gd name="T0" fmla="*/ 2147483646 w 21600"/>
              <a:gd name="T1" fmla="*/ 0 h 42815"/>
              <a:gd name="T2" fmla="*/ 2147483646 w 21600"/>
              <a:gd name="T3" fmla="*/ 2147483646 h 42815"/>
              <a:gd name="T4" fmla="*/ 0 w 21600"/>
              <a:gd name="T5" fmla="*/ 2147483646 h 42815"/>
              <a:gd name="T6" fmla="*/ 0 60000 65536"/>
              <a:gd name="T7" fmla="*/ 0 60000 65536"/>
              <a:gd name="T8" fmla="*/ 0 60000 65536"/>
            </a:gdLst>
            <a:ahLst/>
            <a:cxnLst>
              <a:cxn ang="T6">
                <a:pos x="T0" y="T1"/>
              </a:cxn>
              <a:cxn ang="T7">
                <a:pos x="T2" y="T3"/>
              </a:cxn>
              <a:cxn ang="T8">
                <a:pos x="T4" y="T5"/>
              </a:cxn>
            </a:cxnLst>
            <a:rect l="0" t="0" r="r" b="b"/>
            <a:pathLst>
              <a:path w="21600" h="42815" fill="none" extrusionOk="0">
                <a:moveTo>
                  <a:pt x="2620" y="-1"/>
                </a:moveTo>
                <a:cubicBezTo>
                  <a:pt x="13455" y="1323"/>
                  <a:pt x="21600" y="10523"/>
                  <a:pt x="21600" y="21440"/>
                </a:cubicBezTo>
                <a:cubicBezTo>
                  <a:pt x="21600" y="32167"/>
                  <a:pt x="13726" y="41269"/>
                  <a:pt x="3110" y="42814"/>
                </a:cubicBezTo>
              </a:path>
              <a:path w="21600" h="42815" stroke="0" extrusionOk="0">
                <a:moveTo>
                  <a:pt x="2620" y="-1"/>
                </a:moveTo>
                <a:cubicBezTo>
                  <a:pt x="13455" y="1323"/>
                  <a:pt x="21600" y="10523"/>
                  <a:pt x="21600" y="21440"/>
                </a:cubicBezTo>
                <a:cubicBezTo>
                  <a:pt x="21600" y="32167"/>
                  <a:pt x="13726" y="41269"/>
                  <a:pt x="3110" y="42814"/>
                </a:cubicBezTo>
                <a:lnTo>
                  <a:pt x="0" y="21440"/>
                </a:lnTo>
                <a:lnTo>
                  <a:pt x="2620" y="-1"/>
                </a:lnTo>
                <a:close/>
              </a:path>
            </a:pathLst>
          </a:custGeom>
          <a:noFill/>
          <a:ln w="38100" cap="rnd">
            <a:solidFill>
              <a:schemeClr val="tx2"/>
            </a:solidFill>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5" name="Rectangle 5"/>
          <p:cNvSpPr>
            <a:spLocks noChangeArrowheads="1"/>
          </p:cNvSpPr>
          <p:nvPr/>
        </p:nvSpPr>
        <p:spPr bwMode="auto">
          <a:xfrm>
            <a:off x="223838" y="3503613"/>
            <a:ext cx="1370012" cy="701675"/>
          </a:xfrm>
          <a:prstGeom prst="rect">
            <a:avLst/>
          </a:prstGeom>
          <a:noFill/>
          <a:ln>
            <a:noFill/>
          </a:ln>
          <a:effectLst>
            <a:outerShdw dist="17961" dir="2700000" algn="ctr" rotWithShape="0">
              <a:schemeClr val="hlink"/>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2000">
                <a:solidFill>
                  <a:schemeClr val="tx2"/>
                </a:solidFill>
              </a:rPr>
              <a:t>Factor</a:t>
            </a:r>
          </a:p>
          <a:p>
            <a:pPr algn="ctr">
              <a:lnSpc>
                <a:spcPct val="100000"/>
              </a:lnSpc>
              <a:spcBef>
                <a:spcPct val="0"/>
              </a:spcBef>
              <a:buClrTx/>
              <a:buFontTx/>
              <a:buNone/>
            </a:pPr>
            <a:r>
              <a:rPr lang="en-GB" altLang="en-US" sz="2000">
                <a:solidFill>
                  <a:schemeClr val="tx2"/>
                </a:solidFill>
              </a:rPr>
              <a:t>payments</a:t>
            </a:r>
          </a:p>
        </p:txBody>
      </p:sp>
      <p:sp>
        <p:nvSpPr>
          <p:cNvPr id="61446" name="Rectangle 6"/>
          <p:cNvSpPr>
            <a:spLocks noChangeArrowheads="1"/>
          </p:cNvSpPr>
          <p:nvPr/>
        </p:nvSpPr>
        <p:spPr bwMode="auto">
          <a:xfrm>
            <a:off x="2822575" y="3136900"/>
            <a:ext cx="2246313" cy="1311275"/>
          </a:xfrm>
          <a:prstGeom prst="rect">
            <a:avLst/>
          </a:prstGeom>
          <a:noFill/>
          <a:ln>
            <a:noFill/>
          </a:ln>
          <a:effectLst>
            <a:outerShdw dist="17961" dir="2700000" algn="ctr" rotWithShape="0">
              <a:schemeClr val="hlink"/>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2000">
                <a:solidFill>
                  <a:schemeClr val="tx2"/>
                </a:solidFill>
              </a:rPr>
              <a:t>Consumption of</a:t>
            </a:r>
          </a:p>
          <a:p>
            <a:pPr algn="ctr">
              <a:lnSpc>
                <a:spcPct val="100000"/>
              </a:lnSpc>
              <a:spcBef>
                <a:spcPct val="0"/>
              </a:spcBef>
              <a:buClrTx/>
              <a:buFontTx/>
              <a:buNone/>
            </a:pPr>
            <a:r>
              <a:rPr lang="en-GB" altLang="en-US" sz="2000">
                <a:solidFill>
                  <a:schemeClr val="tx2"/>
                </a:solidFill>
              </a:rPr>
              <a:t>domestically</a:t>
            </a:r>
          </a:p>
          <a:p>
            <a:pPr algn="ctr">
              <a:lnSpc>
                <a:spcPct val="100000"/>
              </a:lnSpc>
              <a:spcBef>
                <a:spcPct val="0"/>
              </a:spcBef>
              <a:buClrTx/>
              <a:buFontTx/>
              <a:buNone/>
            </a:pPr>
            <a:r>
              <a:rPr lang="en-GB" altLang="en-US" sz="2000">
                <a:solidFill>
                  <a:schemeClr val="tx2"/>
                </a:solidFill>
              </a:rPr>
              <a:t>produced goods</a:t>
            </a:r>
          </a:p>
          <a:p>
            <a:pPr algn="ctr">
              <a:lnSpc>
                <a:spcPct val="100000"/>
              </a:lnSpc>
              <a:spcBef>
                <a:spcPct val="0"/>
              </a:spcBef>
              <a:buClrTx/>
              <a:buFontTx/>
              <a:buNone/>
            </a:pPr>
            <a:r>
              <a:rPr lang="en-GB" altLang="en-US" sz="2000">
                <a:solidFill>
                  <a:schemeClr val="tx2"/>
                </a:solidFill>
              </a:rPr>
              <a:t>and services (C</a:t>
            </a:r>
            <a:r>
              <a:rPr lang="en-GB" altLang="en-US" sz="2000" baseline="-25000">
                <a:solidFill>
                  <a:schemeClr val="tx2"/>
                </a:solidFill>
              </a:rPr>
              <a:t>d</a:t>
            </a:r>
            <a:r>
              <a:rPr lang="en-GB" altLang="en-US" sz="2000">
                <a:solidFill>
                  <a:schemeClr val="tx2"/>
                </a:solidFill>
              </a:rPr>
              <a:t>)</a:t>
            </a:r>
          </a:p>
        </p:txBody>
      </p:sp>
      <p:grpSp>
        <p:nvGrpSpPr>
          <p:cNvPr id="988167" name="Group 7"/>
          <p:cNvGrpSpPr>
            <a:grpSpLocks/>
          </p:cNvGrpSpPr>
          <p:nvPr/>
        </p:nvGrpSpPr>
        <p:grpSpPr bwMode="auto">
          <a:xfrm>
            <a:off x="3162300" y="1725613"/>
            <a:ext cx="3178175" cy="2419350"/>
            <a:chOff x="1992" y="1087"/>
            <a:chExt cx="2002" cy="1524"/>
          </a:xfrm>
        </p:grpSpPr>
        <p:sp>
          <p:nvSpPr>
            <p:cNvPr id="61471" name="Arc 8"/>
            <p:cNvSpPr>
              <a:spLocks/>
            </p:cNvSpPr>
            <p:nvPr/>
          </p:nvSpPr>
          <p:spPr bwMode="auto">
            <a:xfrm>
              <a:off x="1992" y="1087"/>
              <a:ext cx="1753" cy="1524"/>
            </a:xfrm>
            <a:custGeom>
              <a:avLst/>
              <a:gdLst>
                <a:gd name="T0" fmla="*/ 0 w 20935"/>
                <a:gd name="T1" fmla="*/ 0 h 21440"/>
                <a:gd name="T2" fmla="*/ 1 w 20935"/>
                <a:gd name="T3" fmla="*/ 0 h 21440"/>
                <a:gd name="T4" fmla="*/ 0 w 20935"/>
                <a:gd name="T5" fmla="*/ 1 h 21440"/>
                <a:gd name="T6" fmla="*/ 0 60000 65536"/>
                <a:gd name="T7" fmla="*/ 0 60000 65536"/>
                <a:gd name="T8" fmla="*/ 0 60000 65536"/>
              </a:gdLst>
              <a:ahLst/>
              <a:cxnLst>
                <a:cxn ang="T6">
                  <a:pos x="T0" y="T1"/>
                </a:cxn>
                <a:cxn ang="T7">
                  <a:pos x="T2" y="T3"/>
                </a:cxn>
                <a:cxn ang="T8">
                  <a:pos x="T4" y="T5"/>
                </a:cxn>
              </a:cxnLst>
              <a:rect l="0" t="0" r="r" b="b"/>
              <a:pathLst>
                <a:path w="20935" h="21440" fill="none" extrusionOk="0">
                  <a:moveTo>
                    <a:pt x="2625" y="0"/>
                  </a:moveTo>
                  <a:cubicBezTo>
                    <a:pt x="11469" y="1083"/>
                    <a:pt x="18740" y="7485"/>
                    <a:pt x="20934" y="16120"/>
                  </a:cubicBezTo>
                </a:path>
                <a:path w="20935" h="21440" stroke="0" extrusionOk="0">
                  <a:moveTo>
                    <a:pt x="2625" y="0"/>
                  </a:moveTo>
                  <a:cubicBezTo>
                    <a:pt x="11469" y="1083"/>
                    <a:pt x="18740" y="7485"/>
                    <a:pt x="20934" y="16120"/>
                  </a:cubicBezTo>
                  <a:lnTo>
                    <a:pt x="0" y="21440"/>
                  </a:lnTo>
                  <a:lnTo>
                    <a:pt x="2625" y="0"/>
                  </a:lnTo>
                  <a:close/>
                </a:path>
              </a:pathLst>
            </a:custGeom>
            <a:noFill/>
            <a:ln w="38100" cap="rnd">
              <a:solidFill>
                <a:schemeClr val="folHlink"/>
              </a:solidFill>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72" name="Rectangle 9"/>
            <p:cNvSpPr>
              <a:spLocks noChangeArrowheads="1"/>
            </p:cNvSpPr>
            <p:nvPr/>
          </p:nvSpPr>
          <p:spPr bwMode="auto">
            <a:xfrm>
              <a:off x="2942" y="1505"/>
              <a:ext cx="1052" cy="231"/>
            </a:xfrm>
            <a:prstGeom prst="rect">
              <a:avLst/>
            </a:prstGeom>
            <a:noFill/>
            <a:ln>
              <a:noFill/>
            </a:ln>
            <a:effectLst>
              <a:outerShdw dist="17961" dir="2700000" algn="ctr" rotWithShape="0">
                <a:schemeClr val="hlink"/>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1800">
                  <a:solidFill>
                    <a:srgbClr val="003300"/>
                  </a:solidFill>
                </a:rPr>
                <a:t>Investment (</a:t>
              </a:r>
              <a:r>
                <a:rPr lang="en-GB" altLang="en-US" sz="1800" i="1">
                  <a:solidFill>
                    <a:srgbClr val="003300"/>
                  </a:solidFill>
                </a:rPr>
                <a:t>I</a:t>
              </a:r>
              <a:r>
                <a:rPr lang="en-GB" altLang="en-US" sz="1800">
                  <a:solidFill>
                    <a:srgbClr val="003300"/>
                  </a:solidFill>
                </a:rPr>
                <a:t>)</a:t>
              </a:r>
            </a:p>
          </p:txBody>
        </p:sp>
      </p:grpSp>
      <p:grpSp>
        <p:nvGrpSpPr>
          <p:cNvPr id="988170" name="Group 10"/>
          <p:cNvGrpSpPr>
            <a:grpSpLocks/>
          </p:cNvGrpSpPr>
          <p:nvPr/>
        </p:nvGrpSpPr>
        <p:grpSpPr bwMode="auto">
          <a:xfrm>
            <a:off x="3106738" y="1560513"/>
            <a:ext cx="4654550" cy="2528887"/>
            <a:chOff x="1957" y="983"/>
            <a:chExt cx="2932" cy="1593"/>
          </a:xfrm>
        </p:grpSpPr>
        <p:sp>
          <p:nvSpPr>
            <p:cNvPr id="61469" name="Arc 11"/>
            <p:cNvSpPr>
              <a:spLocks/>
            </p:cNvSpPr>
            <p:nvPr/>
          </p:nvSpPr>
          <p:spPr bwMode="auto">
            <a:xfrm>
              <a:off x="1957" y="983"/>
              <a:ext cx="2491" cy="1593"/>
            </a:xfrm>
            <a:custGeom>
              <a:avLst/>
              <a:gdLst>
                <a:gd name="T0" fmla="*/ 0 w 20932"/>
                <a:gd name="T1" fmla="*/ 0 h 21440"/>
                <a:gd name="T2" fmla="*/ 4 w 20932"/>
                <a:gd name="T3" fmla="*/ 1 h 21440"/>
                <a:gd name="T4" fmla="*/ 0 w 20932"/>
                <a:gd name="T5" fmla="*/ 1 h 21440"/>
                <a:gd name="T6" fmla="*/ 0 60000 65536"/>
                <a:gd name="T7" fmla="*/ 0 60000 65536"/>
                <a:gd name="T8" fmla="*/ 0 60000 65536"/>
              </a:gdLst>
              <a:ahLst/>
              <a:cxnLst>
                <a:cxn ang="T6">
                  <a:pos x="T0" y="T1"/>
                </a:cxn>
                <a:cxn ang="T7">
                  <a:pos x="T2" y="T3"/>
                </a:cxn>
                <a:cxn ang="T8">
                  <a:pos x="T4" y="T5"/>
                </a:cxn>
              </a:cxnLst>
              <a:rect l="0" t="0" r="r" b="b"/>
              <a:pathLst>
                <a:path w="20932" h="21440" fill="none" extrusionOk="0">
                  <a:moveTo>
                    <a:pt x="2627" y="0"/>
                  </a:moveTo>
                  <a:cubicBezTo>
                    <a:pt x="11466" y="1083"/>
                    <a:pt x="18734" y="7480"/>
                    <a:pt x="20932" y="16109"/>
                  </a:cubicBezTo>
                </a:path>
                <a:path w="20932" h="21440" stroke="0" extrusionOk="0">
                  <a:moveTo>
                    <a:pt x="2627" y="0"/>
                  </a:moveTo>
                  <a:cubicBezTo>
                    <a:pt x="11466" y="1083"/>
                    <a:pt x="18734" y="7480"/>
                    <a:pt x="20932" y="16109"/>
                  </a:cubicBezTo>
                  <a:lnTo>
                    <a:pt x="0" y="21440"/>
                  </a:lnTo>
                  <a:lnTo>
                    <a:pt x="2627" y="0"/>
                  </a:lnTo>
                  <a:close/>
                </a:path>
              </a:pathLst>
            </a:custGeom>
            <a:noFill/>
            <a:ln w="38100" cap="rnd">
              <a:solidFill>
                <a:schemeClr val="folHlink"/>
              </a:solidFill>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70" name="Rectangle 12"/>
            <p:cNvSpPr>
              <a:spLocks noChangeArrowheads="1"/>
            </p:cNvSpPr>
            <p:nvPr/>
          </p:nvSpPr>
          <p:spPr bwMode="auto">
            <a:xfrm>
              <a:off x="3709" y="1748"/>
              <a:ext cx="1180" cy="404"/>
            </a:xfrm>
            <a:prstGeom prst="rect">
              <a:avLst/>
            </a:prstGeom>
            <a:noFill/>
            <a:ln>
              <a:noFill/>
            </a:ln>
            <a:effectLst>
              <a:outerShdw dist="17961" dir="2700000" algn="ctr" rotWithShape="0">
                <a:schemeClr val="hlink"/>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1800">
                  <a:solidFill>
                    <a:srgbClr val="003300"/>
                  </a:solidFill>
                </a:rPr>
                <a:t>Government</a:t>
              </a:r>
            </a:p>
            <a:p>
              <a:pPr algn="ctr">
                <a:lnSpc>
                  <a:spcPct val="100000"/>
                </a:lnSpc>
                <a:spcBef>
                  <a:spcPct val="0"/>
                </a:spcBef>
                <a:buClrTx/>
                <a:buFontTx/>
                <a:buNone/>
              </a:pPr>
              <a:r>
                <a:rPr lang="en-GB" altLang="en-US" sz="1800">
                  <a:solidFill>
                    <a:srgbClr val="003300"/>
                  </a:solidFill>
                </a:rPr>
                <a:t>expenditure (</a:t>
              </a:r>
              <a:r>
                <a:rPr lang="en-GB" altLang="en-US" sz="1800" i="1">
                  <a:solidFill>
                    <a:srgbClr val="003300"/>
                  </a:solidFill>
                </a:rPr>
                <a:t>G</a:t>
              </a:r>
              <a:r>
                <a:rPr lang="en-GB" altLang="en-US" sz="1800">
                  <a:solidFill>
                    <a:srgbClr val="003300"/>
                  </a:solidFill>
                </a:rPr>
                <a:t>)</a:t>
              </a:r>
            </a:p>
          </p:txBody>
        </p:sp>
      </p:grpSp>
      <p:grpSp>
        <p:nvGrpSpPr>
          <p:cNvPr id="988173" name="Group 13"/>
          <p:cNvGrpSpPr>
            <a:grpSpLocks/>
          </p:cNvGrpSpPr>
          <p:nvPr/>
        </p:nvGrpSpPr>
        <p:grpSpPr bwMode="auto">
          <a:xfrm>
            <a:off x="3125788" y="1322388"/>
            <a:ext cx="5254625" cy="2841625"/>
            <a:chOff x="1969" y="833"/>
            <a:chExt cx="3310" cy="1790"/>
          </a:xfrm>
        </p:grpSpPr>
        <p:sp>
          <p:nvSpPr>
            <p:cNvPr id="61467" name="Arc 14"/>
            <p:cNvSpPr>
              <a:spLocks/>
            </p:cNvSpPr>
            <p:nvPr/>
          </p:nvSpPr>
          <p:spPr bwMode="auto">
            <a:xfrm>
              <a:off x="1969" y="833"/>
              <a:ext cx="3310" cy="1790"/>
            </a:xfrm>
            <a:custGeom>
              <a:avLst/>
              <a:gdLst>
                <a:gd name="T0" fmla="*/ 2 w 20935"/>
                <a:gd name="T1" fmla="*/ 0 h 21439"/>
                <a:gd name="T2" fmla="*/ 13 w 20935"/>
                <a:gd name="T3" fmla="*/ 1 h 21439"/>
                <a:gd name="T4" fmla="*/ 0 w 20935"/>
                <a:gd name="T5" fmla="*/ 1 h 21439"/>
                <a:gd name="T6" fmla="*/ 0 60000 65536"/>
                <a:gd name="T7" fmla="*/ 0 60000 65536"/>
                <a:gd name="T8" fmla="*/ 0 60000 65536"/>
              </a:gdLst>
              <a:ahLst/>
              <a:cxnLst>
                <a:cxn ang="T6">
                  <a:pos x="T0" y="T1"/>
                </a:cxn>
                <a:cxn ang="T7">
                  <a:pos x="T2" y="T3"/>
                </a:cxn>
                <a:cxn ang="T8">
                  <a:pos x="T4" y="T5"/>
                </a:cxn>
              </a:cxnLst>
              <a:rect l="0" t="0" r="r" b="b"/>
              <a:pathLst>
                <a:path w="20935" h="21439" fill="none" extrusionOk="0">
                  <a:moveTo>
                    <a:pt x="2631" y="-1"/>
                  </a:moveTo>
                  <a:cubicBezTo>
                    <a:pt x="11472" y="1084"/>
                    <a:pt x="18740" y="7485"/>
                    <a:pt x="20934" y="16119"/>
                  </a:cubicBezTo>
                </a:path>
                <a:path w="20935" h="21439" stroke="0" extrusionOk="0">
                  <a:moveTo>
                    <a:pt x="2631" y="-1"/>
                  </a:moveTo>
                  <a:cubicBezTo>
                    <a:pt x="11472" y="1084"/>
                    <a:pt x="18740" y="7485"/>
                    <a:pt x="20934" y="16119"/>
                  </a:cubicBezTo>
                  <a:lnTo>
                    <a:pt x="0" y="21439"/>
                  </a:lnTo>
                  <a:lnTo>
                    <a:pt x="2631" y="-1"/>
                  </a:lnTo>
                  <a:close/>
                </a:path>
              </a:pathLst>
            </a:custGeom>
            <a:noFill/>
            <a:ln w="38100" cap="rnd">
              <a:solidFill>
                <a:schemeClr val="folHlink"/>
              </a:solidFill>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68" name="Rectangle 15"/>
            <p:cNvSpPr>
              <a:spLocks noChangeArrowheads="1"/>
            </p:cNvSpPr>
            <p:nvPr/>
          </p:nvSpPr>
          <p:spPr bwMode="auto">
            <a:xfrm>
              <a:off x="3982" y="1170"/>
              <a:ext cx="1164" cy="404"/>
            </a:xfrm>
            <a:prstGeom prst="rect">
              <a:avLst/>
            </a:prstGeom>
            <a:noFill/>
            <a:ln>
              <a:noFill/>
            </a:ln>
            <a:effectLst>
              <a:outerShdw dist="17961" dir="2700000" algn="ctr" rotWithShape="0">
                <a:schemeClr val="hlink"/>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1800">
                  <a:solidFill>
                    <a:srgbClr val="003300"/>
                  </a:solidFill>
                </a:rPr>
                <a:t>Export</a:t>
              </a:r>
            </a:p>
            <a:p>
              <a:pPr algn="ctr">
                <a:lnSpc>
                  <a:spcPct val="100000"/>
                </a:lnSpc>
                <a:spcBef>
                  <a:spcPct val="0"/>
                </a:spcBef>
                <a:buClrTx/>
                <a:buFontTx/>
                <a:buNone/>
              </a:pPr>
              <a:r>
                <a:rPr lang="en-GB" altLang="en-US" sz="1800">
                  <a:solidFill>
                    <a:srgbClr val="003300"/>
                  </a:solidFill>
                </a:rPr>
                <a:t>expenditure (</a:t>
              </a:r>
              <a:r>
                <a:rPr lang="en-GB" altLang="en-US" sz="1800" i="1">
                  <a:solidFill>
                    <a:srgbClr val="003300"/>
                  </a:solidFill>
                </a:rPr>
                <a:t>X</a:t>
              </a:r>
              <a:r>
                <a:rPr lang="en-GB" altLang="en-US" sz="1800">
                  <a:solidFill>
                    <a:srgbClr val="003300"/>
                  </a:solidFill>
                </a:rPr>
                <a:t>)</a:t>
              </a:r>
            </a:p>
          </p:txBody>
        </p:sp>
      </p:grpSp>
      <p:grpSp>
        <p:nvGrpSpPr>
          <p:cNvPr id="988176" name="Group 16"/>
          <p:cNvGrpSpPr>
            <a:grpSpLocks/>
          </p:cNvGrpSpPr>
          <p:nvPr/>
        </p:nvGrpSpPr>
        <p:grpSpPr bwMode="auto">
          <a:xfrm>
            <a:off x="3325813" y="3355975"/>
            <a:ext cx="3336925" cy="2693988"/>
            <a:chOff x="2084" y="2114"/>
            <a:chExt cx="2102" cy="1697"/>
          </a:xfrm>
        </p:grpSpPr>
        <p:sp>
          <p:nvSpPr>
            <p:cNvPr id="61464" name="Rectangle 17" descr="Parchment"/>
            <p:cNvSpPr>
              <a:spLocks noChangeArrowheads="1"/>
            </p:cNvSpPr>
            <p:nvPr/>
          </p:nvSpPr>
          <p:spPr bwMode="auto">
            <a:xfrm>
              <a:off x="3251" y="2285"/>
              <a:ext cx="935" cy="243"/>
            </a:xfrm>
            <a:prstGeom prst="rect">
              <a:avLst/>
            </a:prstGeom>
            <a:blipFill dpi="0" rotWithShape="0">
              <a:blip r:embed="rId4"/>
              <a:srcRect/>
              <a:tile tx="0" ty="0" sx="100000" sy="100000" flip="none" algn="tl"/>
            </a:blipFill>
            <a:ln w="19050">
              <a:solidFill>
                <a:schemeClr val="hlink"/>
              </a:solidFill>
              <a:miter lim="800000"/>
              <a:headEnd/>
              <a:tailEnd/>
            </a:ln>
            <a:effectLst/>
            <a:extLst>
              <a:ext uri="{AF507438-7753-43E0-B8FC-AC1667EBCBE1}">
                <a14:hiddenEffects xmlns:a14="http://schemas.microsoft.com/office/drawing/2010/main">
                  <a:effectLst>
                    <a:outerShdw dist="1796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1800">
                  <a:solidFill>
                    <a:schemeClr val="hlink"/>
                  </a:solidFill>
                </a:rPr>
                <a:t>BANKS, etc</a:t>
              </a:r>
            </a:p>
          </p:txBody>
        </p:sp>
        <p:sp>
          <p:nvSpPr>
            <p:cNvPr id="61465" name="Arc 18"/>
            <p:cNvSpPr>
              <a:spLocks/>
            </p:cNvSpPr>
            <p:nvPr/>
          </p:nvSpPr>
          <p:spPr bwMode="auto">
            <a:xfrm>
              <a:off x="2084" y="2114"/>
              <a:ext cx="1684" cy="1697"/>
            </a:xfrm>
            <a:custGeom>
              <a:avLst/>
              <a:gdLst>
                <a:gd name="T0" fmla="*/ 1 w 20835"/>
                <a:gd name="T1" fmla="*/ 0 h 21482"/>
                <a:gd name="T2" fmla="*/ 0 w 20835"/>
                <a:gd name="T3" fmla="*/ 1 h 21482"/>
                <a:gd name="T4" fmla="*/ 0 w 20835"/>
                <a:gd name="T5" fmla="*/ 0 h 21482"/>
                <a:gd name="T6" fmla="*/ 0 60000 65536"/>
                <a:gd name="T7" fmla="*/ 0 60000 65536"/>
                <a:gd name="T8" fmla="*/ 0 60000 65536"/>
              </a:gdLst>
              <a:ahLst/>
              <a:cxnLst>
                <a:cxn ang="T6">
                  <a:pos x="T0" y="T1"/>
                </a:cxn>
                <a:cxn ang="T7">
                  <a:pos x="T2" y="T3"/>
                </a:cxn>
                <a:cxn ang="T8">
                  <a:pos x="T4" y="T5"/>
                </a:cxn>
              </a:cxnLst>
              <a:rect l="0" t="0" r="r" b="b"/>
              <a:pathLst>
                <a:path w="20835" h="21482" fill="none" extrusionOk="0">
                  <a:moveTo>
                    <a:pt x="20834" y="5697"/>
                  </a:moveTo>
                  <a:cubicBezTo>
                    <a:pt x="18486" y="14286"/>
                    <a:pt x="11107" y="20553"/>
                    <a:pt x="2252" y="21482"/>
                  </a:cubicBezTo>
                </a:path>
                <a:path w="20835" h="21482" stroke="0" extrusionOk="0">
                  <a:moveTo>
                    <a:pt x="20834" y="5697"/>
                  </a:moveTo>
                  <a:cubicBezTo>
                    <a:pt x="18486" y="14286"/>
                    <a:pt x="11107" y="20553"/>
                    <a:pt x="2252" y="21482"/>
                  </a:cubicBezTo>
                  <a:lnTo>
                    <a:pt x="0" y="0"/>
                  </a:lnTo>
                  <a:lnTo>
                    <a:pt x="20834" y="5697"/>
                  </a:lnTo>
                  <a:close/>
                </a:path>
              </a:pathLst>
            </a:custGeom>
            <a:noFill/>
            <a:ln w="38100" cap="rnd">
              <a:solidFill>
                <a:schemeClr val="accent2"/>
              </a:solidFill>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17961" dir="2700000" algn="ctr" rotWithShape="0">
                      <a:schemeClr val="bg2"/>
                    </a:outerShdw>
                  </a:effectLst>
                </a14:hiddenEffects>
              </a:ext>
            </a:extLst>
          </p:spPr>
          <p:txBody>
            <a:bodyPr wrap="none" anchor="ctr"/>
            <a:lstStyle/>
            <a:p>
              <a:endParaRPr lang="en-GB"/>
            </a:p>
          </p:txBody>
        </p:sp>
        <p:sp>
          <p:nvSpPr>
            <p:cNvPr id="61466" name="Rectangle 19"/>
            <p:cNvSpPr>
              <a:spLocks noChangeArrowheads="1"/>
            </p:cNvSpPr>
            <p:nvPr/>
          </p:nvSpPr>
          <p:spPr bwMode="auto">
            <a:xfrm>
              <a:off x="3054" y="3029"/>
              <a:ext cx="804" cy="404"/>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1800">
                  <a:solidFill>
                    <a:srgbClr val="A50021"/>
                  </a:solidFill>
                </a:rPr>
                <a:t>Net</a:t>
              </a:r>
            </a:p>
            <a:p>
              <a:pPr algn="ctr">
                <a:lnSpc>
                  <a:spcPct val="100000"/>
                </a:lnSpc>
                <a:spcBef>
                  <a:spcPct val="0"/>
                </a:spcBef>
                <a:buClrTx/>
                <a:buFontTx/>
                <a:buNone/>
              </a:pPr>
              <a:r>
                <a:rPr lang="en-GB" altLang="en-US" sz="1800">
                  <a:solidFill>
                    <a:srgbClr val="A50021"/>
                  </a:solidFill>
                </a:rPr>
                <a:t>saving (</a:t>
              </a:r>
              <a:r>
                <a:rPr lang="en-GB" altLang="en-US" sz="1800" i="1">
                  <a:solidFill>
                    <a:srgbClr val="A50021"/>
                  </a:solidFill>
                </a:rPr>
                <a:t>S</a:t>
              </a:r>
              <a:r>
                <a:rPr lang="en-GB" altLang="en-US" sz="1800">
                  <a:solidFill>
                    <a:srgbClr val="A50021"/>
                  </a:solidFill>
                </a:rPr>
                <a:t>)</a:t>
              </a:r>
            </a:p>
          </p:txBody>
        </p:sp>
      </p:grpSp>
      <p:grpSp>
        <p:nvGrpSpPr>
          <p:cNvPr id="988180" name="Group 20"/>
          <p:cNvGrpSpPr>
            <a:grpSpLocks/>
          </p:cNvGrpSpPr>
          <p:nvPr/>
        </p:nvGrpSpPr>
        <p:grpSpPr bwMode="auto">
          <a:xfrm>
            <a:off x="3344863" y="3448050"/>
            <a:ext cx="4284662" cy="2673350"/>
            <a:chOff x="2107" y="2172"/>
            <a:chExt cx="2699" cy="1684"/>
          </a:xfrm>
        </p:grpSpPr>
        <p:sp>
          <p:nvSpPr>
            <p:cNvPr id="61461" name="Arc 21"/>
            <p:cNvSpPr>
              <a:spLocks/>
            </p:cNvSpPr>
            <p:nvPr/>
          </p:nvSpPr>
          <p:spPr bwMode="auto">
            <a:xfrm>
              <a:off x="2107" y="2172"/>
              <a:ext cx="2365" cy="1684"/>
            </a:xfrm>
            <a:custGeom>
              <a:avLst/>
              <a:gdLst>
                <a:gd name="T0" fmla="*/ 3 w 20833"/>
                <a:gd name="T1" fmla="*/ 0 h 21482"/>
                <a:gd name="T2" fmla="*/ 0 w 20833"/>
                <a:gd name="T3" fmla="*/ 1 h 21482"/>
                <a:gd name="T4" fmla="*/ 0 w 20833"/>
                <a:gd name="T5" fmla="*/ 0 h 21482"/>
                <a:gd name="T6" fmla="*/ 0 60000 65536"/>
                <a:gd name="T7" fmla="*/ 0 60000 65536"/>
                <a:gd name="T8" fmla="*/ 0 60000 65536"/>
              </a:gdLst>
              <a:ahLst/>
              <a:cxnLst>
                <a:cxn ang="T6">
                  <a:pos x="T0" y="T1"/>
                </a:cxn>
                <a:cxn ang="T7">
                  <a:pos x="T2" y="T3"/>
                </a:cxn>
                <a:cxn ang="T8">
                  <a:pos x="T4" y="T5"/>
                </a:cxn>
              </a:cxnLst>
              <a:rect l="0" t="0" r="r" b="b"/>
              <a:pathLst>
                <a:path w="20833" h="21482" fill="none" extrusionOk="0">
                  <a:moveTo>
                    <a:pt x="20832" y="5704"/>
                  </a:moveTo>
                  <a:cubicBezTo>
                    <a:pt x="18482" y="14288"/>
                    <a:pt x="11107" y="20552"/>
                    <a:pt x="2255" y="21481"/>
                  </a:cubicBezTo>
                </a:path>
                <a:path w="20833" h="21482" stroke="0" extrusionOk="0">
                  <a:moveTo>
                    <a:pt x="20832" y="5704"/>
                  </a:moveTo>
                  <a:cubicBezTo>
                    <a:pt x="18482" y="14288"/>
                    <a:pt x="11107" y="20552"/>
                    <a:pt x="2255" y="21481"/>
                  </a:cubicBezTo>
                  <a:lnTo>
                    <a:pt x="0" y="0"/>
                  </a:lnTo>
                  <a:lnTo>
                    <a:pt x="20832" y="5704"/>
                  </a:lnTo>
                  <a:close/>
                </a:path>
              </a:pathLst>
            </a:custGeom>
            <a:noFill/>
            <a:ln w="38100" cap="rnd">
              <a:solidFill>
                <a:schemeClr val="accent2"/>
              </a:solidFill>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62" name="Rectangle 22" descr="Parchment"/>
            <p:cNvSpPr>
              <a:spLocks noChangeArrowheads="1"/>
            </p:cNvSpPr>
            <p:nvPr/>
          </p:nvSpPr>
          <p:spPr bwMode="auto">
            <a:xfrm>
              <a:off x="4289" y="2293"/>
              <a:ext cx="517" cy="243"/>
            </a:xfrm>
            <a:prstGeom prst="rect">
              <a:avLst/>
            </a:prstGeom>
            <a:blipFill dpi="0" rotWithShape="0">
              <a:blip r:embed="rId4"/>
              <a:srcRect/>
              <a:tile tx="0" ty="0" sx="100000" sy="100000" flip="none" algn="tl"/>
            </a:blipFill>
            <a:ln w="19050">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1800">
                  <a:solidFill>
                    <a:schemeClr val="hlink"/>
                  </a:solidFill>
                </a:rPr>
                <a:t>GOV.</a:t>
              </a:r>
            </a:p>
          </p:txBody>
        </p:sp>
        <p:sp>
          <p:nvSpPr>
            <p:cNvPr id="61463" name="Rectangle 23"/>
            <p:cNvSpPr>
              <a:spLocks noChangeArrowheads="1"/>
            </p:cNvSpPr>
            <p:nvPr/>
          </p:nvSpPr>
          <p:spPr bwMode="auto">
            <a:xfrm>
              <a:off x="3829" y="2924"/>
              <a:ext cx="708" cy="404"/>
            </a:xfrm>
            <a:prstGeom prst="rect">
              <a:avLst/>
            </a:prstGeom>
            <a:noFill/>
            <a:ln>
              <a:noFill/>
            </a:ln>
            <a:effectLst>
              <a:outerShdw dist="17961" dir="2700000" algn="ctr" rotWithShape="0">
                <a:schemeClr val="hlink"/>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1800">
                  <a:solidFill>
                    <a:srgbClr val="A50021"/>
                  </a:solidFill>
                </a:rPr>
                <a:t>Net</a:t>
              </a:r>
            </a:p>
            <a:p>
              <a:pPr algn="ctr">
                <a:lnSpc>
                  <a:spcPct val="100000"/>
                </a:lnSpc>
                <a:spcBef>
                  <a:spcPct val="0"/>
                </a:spcBef>
                <a:buClrTx/>
                <a:buFontTx/>
                <a:buNone/>
              </a:pPr>
              <a:r>
                <a:rPr lang="en-GB" altLang="en-US" sz="1800">
                  <a:solidFill>
                    <a:srgbClr val="A50021"/>
                  </a:solidFill>
                </a:rPr>
                <a:t>taxes (</a:t>
              </a:r>
              <a:r>
                <a:rPr lang="en-GB" altLang="en-US" sz="1800" i="1">
                  <a:solidFill>
                    <a:srgbClr val="A50021"/>
                  </a:solidFill>
                </a:rPr>
                <a:t>T</a:t>
              </a:r>
              <a:r>
                <a:rPr lang="en-GB" altLang="en-US" sz="1800">
                  <a:solidFill>
                    <a:srgbClr val="A50021"/>
                  </a:solidFill>
                </a:rPr>
                <a:t>)</a:t>
              </a:r>
            </a:p>
          </p:txBody>
        </p:sp>
      </p:grpSp>
      <p:grpSp>
        <p:nvGrpSpPr>
          <p:cNvPr id="988184" name="Group 24"/>
          <p:cNvGrpSpPr>
            <a:grpSpLocks/>
          </p:cNvGrpSpPr>
          <p:nvPr/>
        </p:nvGrpSpPr>
        <p:grpSpPr bwMode="auto">
          <a:xfrm>
            <a:off x="3290888" y="3429000"/>
            <a:ext cx="5845175" cy="2803525"/>
            <a:chOff x="2073" y="2160"/>
            <a:chExt cx="3682" cy="1766"/>
          </a:xfrm>
        </p:grpSpPr>
        <p:sp>
          <p:nvSpPr>
            <p:cNvPr id="61458" name="Arc 25"/>
            <p:cNvSpPr>
              <a:spLocks/>
            </p:cNvSpPr>
            <p:nvPr/>
          </p:nvSpPr>
          <p:spPr bwMode="auto">
            <a:xfrm>
              <a:off x="2073" y="2160"/>
              <a:ext cx="3195" cy="1766"/>
            </a:xfrm>
            <a:custGeom>
              <a:avLst/>
              <a:gdLst>
                <a:gd name="T0" fmla="*/ 12 w 20833"/>
                <a:gd name="T1" fmla="*/ 0 h 21482"/>
                <a:gd name="T2" fmla="*/ 1 w 20833"/>
                <a:gd name="T3" fmla="*/ 1 h 21482"/>
                <a:gd name="T4" fmla="*/ 0 w 20833"/>
                <a:gd name="T5" fmla="*/ 0 h 21482"/>
                <a:gd name="T6" fmla="*/ 0 60000 65536"/>
                <a:gd name="T7" fmla="*/ 0 60000 65536"/>
                <a:gd name="T8" fmla="*/ 0 60000 65536"/>
              </a:gdLst>
              <a:ahLst/>
              <a:cxnLst>
                <a:cxn ang="T6">
                  <a:pos x="T0" y="T1"/>
                </a:cxn>
                <a:cxn ang="T7">
                  <a:pos x="T2" y="T3"/>
                </a:cxn>
                <a:cxn ang="T8">
                  <a:pos x="T4" y="T5"/>
                </a:cxn>
              </a:cxnLst>
              <a:rect l="0" t="0" r="r" b="b"/>
              <a:pathLst>
                <a:path w="20833" h="21482" fill="none" extrusionOk="0">
                  <a:moveTo>
                    <a:pt x="20832" y="5704"/>
                  </a:moveTo>
                  <a:cubicBezTo>
                    <a:pt x="18482" y="14288"/>
                    <a:pt x="11107" y="20552"/>
                    <a:pt x="2255" y="21481"/>
                  </a:cubicBezTo>
                </a:path>
                <a:path w="20833" h="21482" stroke="0" extrusionOk="0">
                  <a:moveTo>
                    <a:pt x="20832" y="5704"/>
                  </a:moveTo>
                  <a:cubicBezTo>
                    <a:pt x="18482" y="14288"/>
                    <a:pt x="11107" y="20552"/>
                    <a:pt x="2255" y="21481"/>
                  </a:cubicBezTo>
                  <a:lnTo>
                    <a:pt x="0" y="0"/>
                  </a:lnTo>
                  <a:lnTo>
                    <a:pt x="20832" y="5704"/>
                  </a:lnTo>
                  <a:close/>
                </a:path>
              </a:pathLst>
            </a:custGeom>
            <a:noFill/>
            <a:ln w="38100" cap="rnd">
              <a:solidFill>
                <a:schemeClr val="accent2"/>
              </a:solidFill>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9" name="Rectangle 26" descr="Parchment"/>
            <p:cNvSpPr>
              <a:spLocks noChangeArrowheads="1"/>
            </p:cNvSpPr>
            <p:nvPr/>
          </p:nvSpPr>
          <p:spPr bwMode="auto">
            <a:xfrm>
              <a:off x="4862" y="2290"/>
              <a:ext cx="893" cy="243"/>
            </a:xfrm>
            <a:prstGeom prst="rect">
              <a:avLst/>
            </a:prstGeom>
            <a:blipFill dpi="0" rotWithShape="0">
              <a:blip r:embed="rId4"/>
              <a:srcRect/>
              <a:tile tx="0" ty="0" sx="100000" sy="100000" flip="none" algn="tl"/>
            </a:blipFill>
            <a:ln w="19050">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1800">
                  <a:solidFill>
                    <a:schemeClr val="hlink"/>
                  </a:solidFill>
                </a:rPr>
                <a:t>ABROAD</a:t>
              </a:r>
              <a:r>
                <a:rPr lang="en-GB" altLang="en-US" sz="1800" baseline="30000">
                  <a:solidFill>
                    <a:schemeClr val="hlink"/>
                  </a:solidFill>
                </a:rPr>
                <a:t> </a:t>
              </a:r>
            </a:p>
          </p:txBody>
        </p:sp>
        <p:sp>
          <p:nvSpPr>
            <p:cNvPr id="61460" name="Rectangle 27"/>
            <p:cNvSpPr>
              <a:spLocks noChangeArrowheads="1"/>
            </p:cNvSpPr>
            <p:nvPr/>
          </p:nvSpPr>
          <p:spPr bwMode="auto">
            <a:xfrm>
              <a:off x="4489" y="2809"/>
              <a:ext cx="1188" cy="404"/>
            </a:xfrm>
            <a:prstGeom prst="rect">
              <a:avLst/>
            </a:prstGeom>
            <a:noFill/>
            <a:ln>
              <a:noFill/>
            </a:ln>
            <a:effectLst>
              <a:outerShdw dist="17961" dir="2700000" algn="ctr" rotWithShape="0">
                <a:schemeClr val="hlink"/>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ctr">
                <a:lnSpc>
                  <a:spcPct val="100000"/>
                </a:lnSpc>
                <a:spcBef>
                  <a:spcPct val="0"/>
                </a:spcBef>
                <a:buClrTx/>
                <a:buFontTx/>
                <a:buNone/>
              </a:pPr>
              <a:r>
                <a:rPr lang="en-GB" altLang="en-US" sz="1800">
                  <a:solidFill>
                    <a:srgbClr val="A50021"/>
                  </a:solidFill>
                </a:rPr>
                <a:t>Import</a:t>
              </a:r>
            </a:p>
            <a:p>
              <a:pPr algn="ctr">
                <a:lnSpc>
                  <a:spcPct val="100000"/>
                </a:lnSpc>
                <a:spcBef>
                  <a:spcPct val="0"/>
                </a:spcBef>
                <a:buClrTx/>
                <a:buFontTx/>
                <a:buNone/>
              </a:pPr>
              <a:r>
                <a:rPr lang="en-GB" altLang="en-US" sz="1800">
                  <a:solidFill>
                    <a:srgbClr val="A50021"/>
                  </a:solidFill>
                </a:rPr>
                <a:t>expenditure (</a:t>
              </a:r>
              <a:r>
                <a:rPr lang="en-GB" altLang="en-US" sz="1800" i="1">
                  <a:solidFill>
                    <a:srgbClr val="A50021"/>
                  </a:solidFill>
                </a:rPr>
                <a:t>M</a:t>
              </a:r>
              <a:r>
                <a:rPr lang="en-GB" altLang="en-US" sz="1800">
                  <a:solidFill>
                    <a:srgbClr val="A50021"/>
                  </a:solidFill>
                </a:rPr>
                <a:t>)</a:t>
              </a:r>
            </a:p>
          </p:txBody>
        </p:sp>
      </p:grpSp>
      <p:sp>
        <p:nvSpPr>
          <p:cNvPr id="61453" name="Rectangle 28"/>
          <p:cNvSpPr>
            <a:spLocks noChangeArrowheads="1"/>
          </p:cNvSpPr>
          <p:nvPr/>
        </p:nvSpPr>
        <p:spPr bwMode="auto">
          <a:xfrm>
            <a:off x="3706813" y="0"/>
            <a:ext cx="5437187" cy="676275"/>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r">
              <a:lnSpc>
                <a:spcPct val="120000"/>
              </a:lnSpc>
              <a:spcBef>
                <a:spcPct val="0"/>
              </a:spcBef>
              <a:buClrTx/>
              <a:buFontTx/>
              <a:buNone/>
            </a:pPr>
            <a:r>
              <a:rPr lang="en-GB" altLang="en-US" sz="3200">
                <a:solidFill>
                  <a:schemeClr val="hlink"/>
                </a:solidFill>
              </a:rPr>
              <a:t>The circular flow of income</a:t>
            </a:r>
          </a:p>
        </p:txBody>
      </p:sp>
      <p:sp>
        <p:nvSpPr>
          <p:cNvPr id="988189" name="Rectangle 29" descr="Parchment"/>
          <p:cNvSpPr>
            <a:spLocks noChangeArrowheads="1"/>
          </p:cNvSpPr>
          <p:nvPr/>
        </p:nvSpPr>
        <p:spPr bwMode="auto">
          <a:xfrm>
            <a:off x="6521450" y="5738813"/>
            <a:ext cx="2154238" cy="415925"/>
          </a:xfrm>
          <a:prstGeom prst="rect">
            <a:avLst/>
          </a:prstGeom>
          <a:blipFill dpi="0" rotWithShape="0">
            <a:blip r:embed="rId4"/>
            <a:srcRect/>
            <a:tile tx="0" ty="0" sx="100000" sy="100000" flip="none" algn="tl"/>
          </a:blipFill>
          <a:ln w="19050">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r">
              <a:lnSpc>
                <a:spcPct val="100000"/>
              </a:lnSpc>
              <a:spcBef>
                <a:spcPct val="0"/>
              </a:spcBef>
              <a:buClrTx/>
              <a:buFontTx/>
              <a:buNone/>
            </a:pPr>
            <a:r>
              <a:rPr lang="en-GB" altLang="en-US" sz="2000">
                <a:solidFill>
                  <a:schemeClr val="accent2"/>
                </a:solidFill>
              </a:rPr>
              <a:t>WITHDRAWALS</a:t>
            </a:r>
          </a:p>
        </p:txBody>
      </p:sp>
      <p:sp>
        <p:nvSpPr>
          <p:cNvPr id="988190" name="Rectangle 30" descr="Parchment"/>
          <p:cNvSpPr>
            <a:spLocks noChangeArrowheads="1"/>
          </p:cNvSpPr>
          <p:nvPr/>
        </p:nvSpPr>
        <p:spPr bwMode="auto">
          <a:xfrm>
            <a:off x="6688138" y="1303338"/>
            <a:ext cx="1728787" cy="415925"/>
          </a:xfrm>
          <a:prstGeom prst="rect">
            <a:avLst/>
          </a:prstGeom>
          <a:blipFill dpi="0" rotWithShape="0">
            <a:blip r:embed="rId4"/>
            <a:srcRect/>
            <a:tile tx="0" ty="0" sx="100000" sy="100000" flip="none" algn="tl"/>
          </a:blipFill>
          <a:ln w="19050">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defTabSz="76200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defTabSz="762000">
              <a:lnSpc>
                <a:spcPct val="90000"/>
              </a:lnSpc>
              <a:spcBef>
                <a:spcPct val="30000"/>
              </a:spcBef>
              <a:buChar char="•"/>
              <a:defRPr sz="2400" b="1">
                <a:solidFill>
                  <a:srgbClr val="21485D"/>
                </a:solidFill>
                <a:latin typeface="Arial" panose="020B0604020202020204" pitchFamily="34" charset="0"/>
              </a:defRPr>
            </a:lvl3pPr>
            <a:lvl4pPr marL="1600200" indent="-228600" defTabSz="762000">
              <a:lnSpc>
                <a:spcPct val="90000"/>
              </a:lnSpc>
              <a:spcBef>
                <a:spcPct val="30000"/>
              </a:spcBef>
              <a:buChar char="–"/>
              <a:defRPr sz="2000" b="1">
                <a:solidFill>
                  <a:srgbClr val="006666"/>
                </a:solidFill>
                <a:latin typeface="Arial" panose="020B0604020202020204" pitchFamily="34" charset="0"/>
              </a:defRPr>
            </a:lvl4pPr>
            <a:lvl5pPr marL="2057400" indent="-228600" defTabSz="762000">
              <a:lnSpc>
                <a:spcPct val="90000"/>
              </a:lnSpc>
              <a:spcBef>
                <a:spcPct val="30000"/>
              </a:spcBef>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gn="r">
              <a:lnSpc>
                <a:spcPct val="100000"/>
              </a:lnSpc>
              <a:spcBef>
                <a:spcPct val="0"/>
              </a:spcBef>
              <a:buClrTx/>
              <a:buFontTx/>
              <a:buNone/>
            </a:pPr>
            <a:r>
              <a:rPr lang="en-GB" altLang="en-US" sz="2000">
                <a:solidFill>
                  <a:schemeClr val="folHlink"/>
                </a:solidFill>
              </a:rPr>
              <a:t>INJECTIONS</a:t>
            </a:r>
          </a:p>
        </p:txBody>
      </p:sp>
      <p:graphicFrame>
        <p:nvGraphicFramePr>
          <p:cNvPr id="61456" name="Object 31"/>
          <p:cNvGraphicFramePr>
            <a:graphicFrameLocks noChangeAspect="1"/>
          </p:cNvGraphicFramePr>
          <p:nvPr/>
        </p:nvGraphicFramePr>
        <p:xfrm>
          <a:off x="1236663" y="293688"/>
          <a:ext cx="2449512" cy="1865312"/>
        </p:xfrm>
        <a:graphic>
          <a:graphicData uri="http://schemas.openxmlformats.org/presentationml/2006/ole">
            <mc:AlternateContent xmlns:mc="http://schemas.openxmlformats.org/markup-compatibility/2006">
              <mc:Choice xmlns:v="urn:schemas-microsoft-com:vml" Requires="v">
                <p:oleObj spid="_x0000_s18434" name="Clip" r:id="rId5" imgW="5905500" imgH="3697288" progId="MS_ClipArt_Gallery.2">
                  <p:embed/>
                </p:oleObj>
              </mc:Choice>
              <mc:Fallback>
                <p:oleObj name="Clip" r:id="rId5" imgW="5905500" imgH="3697288" progId="MS_ClipArt_Gallery.2">
                  <p:embed/>
                  <p:pic>
                    <p:nvPicPr>
                      <p:cNvPr id="61456" name="Object 3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36663" y="293688"/>
                        <a:ext cx="2449512" cy="18653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61457" name="Object 32"/>
          <p:cNvGraphicFramePr>
            <a:graphicFrameLocks noChangeAspect="1"/>
          </p:cNvGraphicFramePr>
          <p:nvPr/>
        </p:nvGraphicFramePr>
        <p:xfrm>
          <a:off x="1585913" y="4730750"/>
          <a:ext cx="2428875" cy="2127250"/>
        </p:xfrm>
        <a:graphic>
          <a:graphicData uri="http://schemas.openxmlformats.org/presentationml/2006/ole">
            <mc:AlternateContent xmlns:mc="http://schemas.openxmlformats.org/markup-compatibility/2006">
              <mc:Choice xmlns:v="urn:schemas-microsoft-com:vml" Requires="v">
                <p:oleObj spid="_x0000_s18435" name="Clip" r:id="rId7" imgW="1108253" imgH="1632204" progId="MS_ClipArt_Gallery.2">
                  <p:embed/>
                </p:oleObj>
              </mc:Choice>
              <mc:Fallback>
                <p:oleObj name="Clip" r:id="rId7" imgW="1108253" imgH="1632204" progId="MS_ClipArt_Gallery.2">
                  <p:embed/>
                  <p:pic>
                    <p:nvPicPr>
                      <p:cNvPr id="61457" name="Object 32"/>
                      <p:cNvPicPr>
                        <a:picLocks noChangeAspect="1" noChangeArrowheads="1"/>
                      </p:cNvPicPr>
                      <p:nvPr/>
                    </p:nvPicPr>
                    <p:blipFill>
                      <a:blip r:embed="rId8">
                        <a:extLst>
                          <a:ext uri="{28A0092B-C50C-407E-A947-70E740481C1C}">
                            <a14:useLocalDpi xmlns:a14="http://schemas.microsoft.com/office/drawing/2010/main" val="0"/>
                          </a:ext>
                        </a:extLst>
                      </a:blip>
                      <a:srcRect t="7588" r="3009" b="17120"/>
                      <a:stretch>
                        <a:fillRect/>
                      </a:stretch>
                    </p:blipFill>
                    <p:spPr bwMode="auto">
                      <a:xfrm>
                        <a:off x="1585913" y="4730750"/>
                        <a:ext cx="2428875" cy="2127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719890175"/>
      </p:ext>
    </p:extLst>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988176"/>
                                        </p:tgtEl>
                                        <p:attrNameLst>
                                          <p:attrName>style.visibility</p:attrName>
                                        </p:attrNameLst>
                                      </p:cBhvr>
                                      <p:to>
                                        <p:strVal val="visible"/>
                                      </p:to>
                                    </p:set>
                                    <p:animEffect transition="in" filter="wipe(down)">
                                      <p:cBhvr>
                                        <p:cTn id="7" dur="500"/>
                                        <p:tgtEl>
                                          <p:spTgt spid="98817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988167"/>
                                        </p:tgtEl>
                                        <p:attrNameLst>
                                          <p:attrName>style.visibility</p:attrName>
                                        </p:attrNameLst>
                                      </p:cBhvr>
                                      <p:to>
                                        <p:strVal val="visible"/>
                                      </p:to>
                                    </p:set>
                                    <p:animEffect transition="in" filter="wipe(down)">
                                      <p:cBhvr>
                                        <p:cTn id="12" dur="500"/>
                                        <p:tgtEl>
                                          <p:spTgt spid="98816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nodeType="clickEffect">
                                  <p:stCondLst>
                                    <p:cond delay="0"/>
                                  </p:stCondLst>
                                  <p:childTnLst>
                                    <p:set>
                                      <p:cBhvr>
                                        <p:cTn id="16" dur="1" fill="hold">
                                          <p:stCondLst>
                                            <p:cond delay="0"/>
                                          </p:stCondLst>
                                        </p:cTn>
                                        <p:tgtEl>
                                          <p:spTgt spid="988180"/>
                                        </p:tgtEl>
                                        <p:attrNameLst>
                                          <p:attrName>style.visibility</p:attrName>
                                        </p:attrNameLst>
                                      </p:cBhvr>
                                      <p:to>
                                        <p:strVal val="visible"/>
                                      </p:to>
                                    </p:set>
                                    <p:animEffect transition="in" filter="wipe(down)">
                                      <p:cBhvr>
                                        <p:cTn id="17" dur="500"/>
                                        <p:tgtEl>
                                          <p:spTgt spid="98818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nodeType="clickEffect">
                                  <p:stCondLst>
                                    <p:cond delay="0"/>
                                  </p:stCondLst>
                                  <p:childTnLst>
                                    <p:set>
                                      <p:cBhvr>
                                        <p:cTn id="21" dur="1" fill="hold">
                                          <p:stCondLst>
                                            <p:cond delay="0"/>
                                          </p:stCondLst>
                                        </p:cTn>
                                        <p:tgtEl>
                                          <p:spTgt spid="988170"/>
                                        </p:tgtEl>
                                        <p:attrNameLst>
                                          <p:attrName>style.visibility</p:attrName>
                                        </p:attrNameLst>
                                      </p:cBhvr>
                                      <p:to>
                                        <p:strVal val="visible"/>
                                      </p:to>
                                    </p:set>
                                    <p:animEffect transition="in" filter="wipe(down)">
                                      <p:cBhvr>
                                        <p:cTn id="22" dur="500"/>
                                        <p:tgtEl>
                                          <p:spTgt spid="988170"/>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nodeType="clickEffect">
                                  <p:stCondLst>
                                    <p:cond delay="0"/>
                                  </p:stCondLst>
                                  <p:childTnLst>
                                    <p:set>
                                      <p:cBhvr>
                                        <p:cTn id="26" dur="1" fill="hold">
                                          <p:stCondLst>
                                            <p:cond delay="0"/>
                                          </p:stCondLst>
                                        </p:cTn>
                                        <p:tgtEl>
                                          <p:spTgt spid="988184"/>
                                        </p:tgtEl>
                                        <p:attrNameLst>
                                          <p:attrName>style.visibility</p:attrName>
                                        </p:attrNameLst>
                                      </p:cBhvr>
                                      <p:to>
                                        <p:strVal val="visible"/>
                                      </p:to>
                                    </p:set>
                                    <p:animEffect transition="in" filter="wipe(down)">
                                      <p:cBhvr>
                                        <p:cTn id="27" dur="500"/>
                                        <p:tgtEl>
                                          <p:spTgt spid="988184"/>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4" fill="hold" nodeType="clickEffect">
                                  <p:stCondLst>
                                    <p:cond delay="0"/>
                                  </p:stCondLst>
                                  <p:childTnLst>
                                    <p:set>
                                      <p:cBhvr>
                                        <p:cTn id="31" dur="1" fill="hold">
                                          <p:stCondLst>
                                            <p:cond delay="0"/>
                                          </p:stCondLst>
                                        </p:cTn>
                                        <p:tgtEl>
                                          <p:spTgt spid="988173"/>
                                        </p:tgtEl>
                                        <p:attrNameLst>
                                          <p:attrName>style.visibility</p:attrName>
                                        </p:attrNameLst>
                                      </p:cBhvr>
                                      <p:to>
                                        <p:strVal val="visible"/>
                                      </p:to>
                                    </p:set>
                                    <p:animEffect transition="in" filter="wipe(down)">
                                      <p:cBhvr>
                                        <p:cTn id="32" dur="500"/>
                                        <p:tgtEl>
                                          <p:spTgt spid="988173"/>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7" presetClass="entr" presetSubtype="10" fill="hold" grpId="0" nodeType="clickEffect">
                                  <p:stCondLst>
                                    <p:cond delay="0"/>
                                  </p:stCondLst>
                                  <p:childTnLst>
                                    <p:set>
                                      <p:cBhvr>
                                        <p:cTn id="36" dur="1" fill="hold">
                                          <p:stCondLst>
                                            <p:cond delay="0"/>
                                          </p:stCondLst>
                                        </p:cTn>
                                        <p:tgtEl>
                                          <p:spTgt spid="988189"/>
                                        </p:tgtEl>
                                        <p:attrNameLst>
                                          <p:attrName>style.visibility</p:attrName>
                                        </p:attrNameLst>
                                      </p:cBhvr>
                                      <p:to>
                                        <p:strVal val="visible"/>
                                      </p:to>
                                    </p:set>
                                    <p:anim calcmode="lin" valueType="num">
                                      <p:cBhvr>
                                        <p:cTn id="37" dur="500" fill="hold"/>
                                        <p:tgtEl>
                                          <p:spTgt spid="988189"/>
                                        </p:tgtEl>
                                        <p:attrNameLst>
                                          <p:attrName>ppt_w</p:attrName>
                                        </p:attrNameLst>
                                      </p:cBhvr>
                                      <p:tavLst>
                                        <p:tav tm="0">
                                          <p:val>
                                            <p:fltVal val="0"/>
                                          </p:val>
                                        </p:tav>
                                        <p:tav tm="100000">
                                          <p:val>
                                            <p:strVal val="#ppt_w"/>
                                          </p:val>
                                        </p:tav>
                                      </p:tavLst>
                                    </p:anim>
                                    <p:anim calcmode="lin" valueType="num">
                                      <p:cBhvr>
                                        <p:cTn id="38" dur="500" fill="hold"/>
                                        <p:tgtEl>
                                          <p:spTgt spid="988189"/>
                                        </p:tgtEl>
                                        <p:attrNameLst>
                                          <p:attrName>ppt_h</p:attrName>
                                        </p:attrNameLst>
                                      </p:cBhvr>
                                      <p:tavLst>
                                        <p:tav tm="0">
                                          <p:val>
                                            <p:strVal val="#ppt_h"/>
                                          </p:val>
                                        </p:tav>
                                        <p:tav tm="100000">
                                          <p:val>
                                            <p:strVal val="#ppt_h"/>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17" presetClass="entr" presetSubtype="10" fill="hold" grpId="0" nodeType="clickEffect">
                                  <p:stCondLst>
                                    <p:cond delay="0"/>
                                  </p:stCondLst>
                                  <p:childTnLst>
                                    <p:set>
                                      <p:cBhvr>
                                        <p:cTn id="42" dur="1" fill="hold">
                                          <p:stCondLst>
                                            <p:cond delay="0"/>
                                          </p:stCondLst>
                                        </p:cTn>
                                        <p:tgtEl>
                                          <p:spTgt spid="988190"/>
                                        </p:tgtEl>
                                        <p:attrNameLst>
                                          <p:attrName>style.visibility</p:attrName>
                                        </p:attrNameLst>
                                      </p:cBhvr>
                                      <p:to>
                                        <p:strVal val="visible"/>
                                      </p:to>
                                    </p:set>
                                    <p:anim calcmode="lin" valueType="num">
                                      <p:cBhvr>
                                        <p:cTn id="43" dur="500" fill="hold"/>
                                        <p:tgtEl>
                                          <p:spTgt spid="988190"/>
                                        </p:tgtEl>
                                        <p:attrNameLst>
                                          <p:attrName>ppt_w</p:attrName>
                                        </p:attrNameLst>
                                      </p:cBhvr>
                                      <p:tavLst>
                                        <p:tav tm="0">
                                          <p:val>
                                            <p:fltVal val="0"/>
                                          </p:val>
                                        </p:tav>
                                        <p:tav tm="100000">
                                          <p:val>
                                            <p:strVal val="#ppt_w"/>
                                          </p:val>
                                        </p:tav>
                                      </p:tavLst>
                                    </p:anim>
                                    <p:anim calcmode="lin" valueType="num">
                                      <p:cBhvr>
                                        <p:cTn id="44" dur="500" fill="hold"/>
                                        <p:tgtEl>
                                          <p:spTgt spid="98819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8189" grpId="0" animBg="1" autoUpdateAnimBg="0"/>
      <p:bldP spid="988190" grpId="0" animBg="1" autoUpdateAnimBg="0"/>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a:lnSpc>
                <a:spcPct val="90000"/>
              </a:lnSpc>
              <a:spcBef>
                <a:spcPct val="30000"/>
              </a:spcBef>
              <a:buChar char="•"/>
              <a:defRPr sz="2400" b="1">
                <a:solidFill>
                  <a:srgbClr val="21485D"/>
                </a:solidFill>
                <a:latin typeface="Arial" panose="020B0604020202020204" pitchFamily="34" charset="0"/>
              </a:defRPr>
            </a:lvl3pPr>
            <a:lvl4pPr marL="1600200" indent="-228600">
              <a:lnSpc>
                <a:spcPct val="90000"/>
              </a:lnSpc>
              <a:spcBef>
                <a:spcPct val="30000"/>
              </a:spcBef>
              <a:buChar char="–"/>
              <a:defRPr sz="2000" b="1">
                <a:solidFill>
                  <a:srgbClr val="006666"/>
                </a:solidFill>
                <a:latin typeface="Arial" panose="020B0604020202020204" pitchFamily="34" charset="0"/>
              </a:defRPr>
            </a:lvl4pPr>
            <a:lvl5pPr marL="2057400" indent="-228600">
              <a:lnSpc>
                <a:spcPct val="90000"/>
              </a:lnSpc>
              <a:spcBef>
                <a:spcPct val="30000"/>
              </a:spcBef>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nSpc>
                <a:spcPct val="100000"/>
              </a:lnSpc>
              <a:spcBef>
                <a:spcPct val="0"/>
              </a:spcBef>
              <a:buClrTx/>
              <a:buFontTx/>
              <a:buNone/>
            </a:pPr>
            <a:endParaRPr lang="en-US" altLang="en-US" sz="2400" b="0">
              <a:solidFill>
                <a:schemeClr val="tx1"/>
              </a:solidFill>
              <a:latin typeface="Times New Roman" panose="02020603050405020304" pitchFamily="18" charset="0"/>
            </a:endParaRPr>
          </a:p>
        </p:txBody>
      </p:sp>
      <p:sp>
        <p:nvSpPr>
          <p:cNvPr id="63491"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0000CC"/>
              </a:buClr>
              <a:buChar char="•"/>
              <a:defRPr sz="3000" b="1">
                <a:solidFill>
                  <a:srgbClr val="101C72"/>
                </a:solidFill>
                <a:latin typeface="Arial" panose="020B0604020202020204" pitchFamily="34" charset="0"/>
              </a:defRPr>
            </a:lvl1pPr>
            <a:lvl2pPr marL="742950" indent="-285750">
              <a:lnSpc>
                <a:spcPct val="90000"/>
              </a:lnSpc>
              <a:spcBef>
                <a:spcPct val="30000"/>
              </a:spcBef>
              <a:buClr>
                <a:srgbClr val="006666"/>
              </a:buClr>
              <a:buChar char="–"/>
              <a:defRPr sz="2700" b="1">
                <a:solidFill>
                  <a:srgbClr val="472375"/>
                </a:solidFill>
                <a:latin typeface="Arial" panose="020B0604020202020204" pitchFamily="34" charset="0"/>
              </a:defRPr>
            </a:lvl2pPr>
            <a:lvl3pPr marL="1143000" indent="-228600">
              <a:lnSpc>
                <a:spcPct val="90000"/>
              </a:lnSpc>
              <a:spcBef>
                <a:spcPct val="30000"/>
              </a:spcBef>
              <a:buChar char="•"/>
              <a:defRPr sz="2400" b="1">
                <a:solidFill>
                  <a:srgbClr val="21485D"/>
                </a:solidFill>
                <a:latin typeface="Arial" panose="020B0604020202020204" pitchFamily="34" charset="0"/>
              </a:defRPr>
            </a:lvl3pPr>
            <a:lvl4pPr marL="1600200" indent="-228600">
              <a:lnSpc>
                <a:spcPct val="90000"/>
              </a:lnSpc>
              <a:spcBef>
                <a:spcPct val="30000"/>
              </a:spcBef>
              <a:buChar char="–"/>
              <a:defRPr sz="2000" b="1">
                <a:solidFill>
                  <a:srgbClr val="006666"/>
                </a:solidFill>
                <a:latin typeface="Arial" panose="020B0604020202020204" pitchFamily="34" charset="0"/>
              </a:defRPr>
            </a:lvl4pPr>
            <a:lvl5pPr marL="2057400" indent="-228600">
              <a:lnSpc>
                <a:spcPct val="90000"/>
              </a:lnSpc>
              <a:spcBef>
                <a:spcPct val="30000"/>
              </a:spcBef>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har char="»"/>
              <a:defRPr b="1">
                <a:solidFill>
                  <a:schemeClr val="tx1"/>
                </a:solidFill>
                <a:latin typeface="Arial" panose="020B0604020202020204" pitchFamily="34" charset="0"/>
              </a:defRPr>
            </a:lvl9pPr>
          </a:lstStyle>
          <a:p>
            <a:pPr>
              <a:lnSpc>
                <a:spcPct val="100000"/>
              </a:lnSpc>
              <a:spcBef>
                <a:spcPct val="0"/>
              </a:spcBef>
              <a:buClrTx/>
              <a:buFontTx/>
              <a:buNone/>
            </a:pPr>
            <a:endParaRPr lang="en-US" altLang="en-US" sz="2400" b="0">
              <a:solidFill>
                <a:schemeClr val="tx1"/>
              </a:solidFill>
              <a:latin typeface="Times New Roman" panose="02020603050405020304" pitchFamily="18" charset="0"/>
            </a:endParaRPr>
          </a:p>
        </p:txBody>
      </p:sp>
      <p:sp>
        <p:nvSpPr>
          <p:cNvPr id="63492" name="Rectangle 4"/>
          <p:cNvSpPr>
            <a:spLocks noGrp="1" noChangeArrowheads="1"/>
          </p:cNvSpPr>
          <p:nvPr>
            <p:ph type="title"/>
          </p:nvPr>
        </p:nvSpPr>
        <p:spPr/>
        <p:txBody>
          <a:bodyPr/>
          <a:lstStyle/>
          <a:p>
            <a:r>
              <a:rPr lang="en-GB" altLang="en-US" smtClean="0">
                <a:effectLst/>
              </a:rPr>
              <a:t>The Circular Flow of Income</a:t>
            </a:r>
          </a:p>
        </p:txBody>
      </p:sp>
      <p:sp>
        <p:nvSpPr>
          <p:cNvPr id="990213" name="Rectangle 5"/>
          <p:cNvSpPr>
            <a:spLocks noGrp="1" noChangeArrowheads="1"/>
          </p:cNvSpPr>
          <p:nvPr>
            <p:ph type="body" idx="1"/>
          </p:nvPr>
        </p:nvSpPr>
        <p:spPr/>
        <p:txBody>
          <a:bodyPr/>
          <a:lstStyle/>
          <a:p>
            <a:pPr>
              <a:spcBef>
                <a:spcPct val="50000"/>
              </a:spcBef>
            </a:pPr>
            <a:r>
              <a:rPr lang="en-GB" altLang="en-US" smtClean="0">
                <a:effectLst/>
              </a:rPr>
              <a:t>The relationship between injections and withdrawals</a:t>
            </a:r>
          </a:p>
          <a:p>
            <a:pPr lvl="1">
              <a:spcBef>
                <a:spcPct val="50000"/>
              </a:spcBef>
            </a:pPr>
            <a:r>
              <a:rPr lang="en-GB" altLang="en-US" smtClean="0">
                <a:effectLst/>
              </a:rPr>
              <a:t>planned injections may not equal planned withdrawals</a:t>
            </a:r>
          </a:p>
          <a:p>
            <a:pPr lvl="2">
              <a:spcBef>
                <a:spcPct val="50000"/>
              </a:spcBef>
            </a:pPr>
            <a:r>
              <a:rPr lang="en-GB" altLang="en-US" smtClean="0">
                <a:effectLst/>
              </a:rPr>
              <a:t>effect of </a:t>
            </a:r>
            <a:r>
              <a:rPr lang="en-GB" altLang="en-US" i="1" smtClean="0">
                <a:effectLst/>
              </a:rPr>
              <a:t>J &gt; W</a:t>
            </a:r>
          </a:p>
          <a:p>
            <a:pPr lvl="2">
              <a:spcBef>
                <a:spcPct val="50000"/>
              </a:spcBef>
            </a:pPr>
            <a:r>
              <a:rPr lang="en-GB" altLang="en-US" smtClean="0">
                <a:effectLst/>
              </a:rPr>
              <a:t>effect of </a:t>
            </a:r>
            <a:r>
              <a:rPr lang="en-GB" altLang="en-US" i="1" smtClean="0">
                <a:effectLst/>
              </a:rPr>
              <a:t>W &gt; J</a:t>
            </a:r>
            <a:endParaRPr lang="en-GB" altLang="en-US" smtClean="0">
              <a:effectLst/>
            </a:endParaRPr>
          </a:p>
          <a:p>
            <a:pPr lvl="1">
              <a:spcBef>
                <a:spcPct val="50000"/>
              </a:spcBef>
            </a:pPr>
            <a:r>
              <a:rPr lang="en-GB" altLang="en-US" smtClean="0">
                <a:effectLst/>
              </a:rPr>
              <a:t>equilibrium in the circular flow</a:t>
            </a:r>
          </a:p>
          <a:p>
            <a:pPr>
              <a:spcBef>
                <a:spcPct val="50000"/>
              </a:spcBef>
            </a:pPr>
            <a:r>
              <a:rPr lang="en-GB" altLang="en-US" smtClean="0">
                <a:effectLst/>
              </a:rPr>
              <a:t>The circular flow and the four macroeconomic objectives</a:t>
            </a:r>
          </a:p>
        </p:txBody>
      </p:sp>
    </p:spTree>
    <p:extLst>
      <p:ext uri="{BB962C8B-B14F-4D97-AF65-F5344CB8AC3E}">
        <p14:creationId xmlns:p14="http://schemas.microsoft.com/office/powerpoint/2010/main" val="3371668905"/>
      </p:ext>
    </p:extLst>
  </p:cSld>
  <p:clrMapOvr>
    <a:masterClrMapping/>
  </p:clrMapOvr>
  <p:transition spd="slow">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990213">
                                            <p:txEl>
                                              <p:pRg st="0" end="0"/>
                                            </p:txEl>
                                          </p:spTgt>
                                        </p:tgtEl>
                                        <p:attrNameLst>
                                          <p:attrName>style.visibility</p:attrName>
                                        </p:attrNameLst>
                                      </p:cBhvr>
                                      <p:to>
                                        <p:strVal val="visible"/>
                                      </p:to>
                                    </p:set>
                                    <p:anim calcmode="lin" valueType="num">
                                      <p:cBhvr additive="base">
                                        <p:cTn id="7" dur="500"/>
                                        <p:tgtEl>
                                          <p:spTgt spid="99021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990213">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990213">
                                            <p:txEl>
                                              <p:pRg st="1" end="1"/>
                                            </p:txEl>
                                          </p:spTgt>
                                        </p:tgtEl>
                                        <p:attrNameLst>
                                          <p:attrName>style.visibility</p:attrName>
                                        </p:attrNameLst>
                                      </p:cBhvr>
                                      <p:to>
                                        <p:strVal val="visible"/>
                                      </p:to>
                                    </p:set>
                                    <p:anim calcmode="lin" valueType="num">
                                      <p:cBhvr additive="base">
                                        <p:cTn id="13" dur="500"/>
                                        <p:tgtEl>
                                          <p:spTgt spid="99021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990213">
                                            <p:txEl>
                                              <p:pRg st="1" end="1"/>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990213">
                                            <p:txEl>
                                              <p:pRg st="2" end="2"/>
                                            </p:txEl>
                                          </p:spTgt>
                                        </p:tgtEl>
                                        <p:attrNameLst>
                                          <p:attrName>style.visibility</p:attrName>
                                        </p:attrNameLst>
                                      </p:cBhvr>
                                      <p:to>
                                        <p:strVal val="visible"/>
                                      </p:to>
                                    </p:set>
                                    <p:anim calcmode="lin" valueType="num">
                                      <p:cBhvr additive="base">
                                        <p:cTn id="19" dur="500"/>
                                        <p:tgtEl>
                                          <p:spTgt spid="99021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990213">
                                            <p:txEl>
                                              <p:pRg st="2" end="2"/>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990213">
                                            <p:txEl>
                                              <p:pRg st="3" end="3"/>
                                            </p:txEl>
                                          </p:spTgt>
                                        </p:tgtEl>
                                        <p:attrNameLst>
                                          <p:attrName>style.visibility</p:attrName>
                                        </p:attrNameLst>
                                      </p:cBhvr>
                                      <p:to>
                                        <p:strVal val="visible"/>
                                      </p:to>
                                    </p:set>
                                    <p:anim calcmode="lin" valueType="num">
                                      <p:cBhvr additive="base">
                                        <p:cTn id="25" dur="500"/>
                                        <p:tgtEl>
                                          <p:spTgt spid="99021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990213">
                                            <p:txEl>
                                              <p:pRg st="3" end="3"/>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990213">
                                            <p:txEl>
                                              <p:pRg st="4" end="4"/>
                                            </p:txEl>
                                          </p:spTgt>
                                        </p:tgtEl>
                                        <p:attrNameLst>
                                          <p:attrName>style.visibility</p:attrName>
                                        </p:attrNameLst>
                                      </p:cBhvr>
                                      <p:to>
                                        <p:strVal val="visible"/>
                                      </p:to>
                                    </p:set>
                                    <p:anim calcmode="lin" valueType="num">
                                      <p:cBhvr additive="base">
                                        <p:cTn id="31" dur="500"/>
                                        <p:tgtEl>
                                          <p:spTgt spid="99021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990213">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990213">
                                            <p:txEl>
                                              <p:pRg st="5" end="5"/>
                                            </p:txEl>
                                          </p:spTgt>
                                        </p:tgtEl>
                                        <p:attrNameLst>
                                          <p:attrName>style.visibility</p:attrName>
                                        </p:attrNameLst>
                                      </p:cBhvr>
                                      <p:to>
                                        <p:strVal val="visible"/>
                                      </p:to>
                                    </p:set>
                                    <p:anim calcmode="lin" valueType="num">
                                      <p:cBhvr additive="base">
                                        <p:cTn id="37" dur="500"/>
                                        <p:tgtEl>
                                          <p:spTgt spid="990213">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99021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0213" grpId="0" build="p" bldLvl="3"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7.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8.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9.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0.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7.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8.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9.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0.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7.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8.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9.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0.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7.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8.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9.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0.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7.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8.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9.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Professional">
  <a:themeElements>
    <a:clrScheme name="">
      <a:dk1>
        <a:srgbClr val="000000"/>
      </a:dk1>
      <a:lt1>
        <a:srgbClr val="FFFFFF"/>
      </a:lt1>
      <a:dk2>
        <a:srgbClr val="003399"/>
      </a:dk2>
      <a:lt2>
        <a:srgbClr val="000000"/>
      </a:lt2>
      <a:accent1>
        <a:srgbClr val="800080"/>
      </a:accent1>
      <a:accent2>
        <a:srgbClr val="A50021"/>
      </a:accent2>
      <a:accent3>
        <a:srgbClr val="FFFFFF"/>
      </a:accent3>
      <a:accent4>
        <a:srgbClr val="000000"/>
      </a:accent4>
      <a:accent5>
        <a:srgbClr val="C0AAC0"/>
      </a:accent5>
      <a:accent6>
        <a:srgbClr val="95001D"/>
      </a:accent6>
      <a:hlink>
        <a:srgbClr val="663300"/>
      </a:hlink>
      <a:folHlink>
        <a:srgbClr val="006600"/>
      </a:folHlink>
    </a:clrScheme>
    <a:fontScheme name="Profession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1"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1"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Professional 1">
        <a:dk1>
          <a:srgbClr val="000000"/>
        </a:dk1>
        <a:lt1>
          <a:srgbClr val="FFFFFF"/>
        </a:lt1>
        <a:dk2>
          <a:srgbClr val="000000"/>
        </a:dk2>
        <a:lt2>
          <a:srgbClr val="B2B2B2"/>
        </a:lt2>
        <a:accent1>
          <a:srgbClr val="6600FF"/>
        </a:accent1>
        <a:accent2>
          <a:srgbClr val="CC00FF"/>
        </a:accent2>
        <a:accent3>
          <a:srgbClr val="FFFFFF"/>
        </a:accent3>
        <a:accent4>
          <a:srgbClr val="000000"/>
        </a:accent4>
        <a:accent5>
          <a:srgbClr val="B8AAFF"/>
        </a:accent5>
        <a:accent6>
          <a:srgbClr val="B900E7"/>
        </a:accent6>
        <a:hlink>
          <a:srgbClr val="00CC99"/>
        </a:hlink>
        <a:folHlink>
          <a:srgbClr val="0099CC"/>
        </a:folHlink>
      </a:clrScheme>
      <a:clrMap bg1="lt1" tx1="dk1" bg2="lt2" tx2="dk2" accent1="accent1" accent2="accent2" accent3="accent3" accent4="accent4" accent5="accent5" accent6="accent6" hlink="hlink" folHlink="folHlink"/>
    </a:extraClrScheme>
    <a:extraClrScheme>
      <a:clrScheme name="Professional 2">
        <a:dk1>
          <a:srgbClr val="000000"/>
        </a:dk1>
        <a:lt1>
          <a:srgbClr val="FFFFFF"/>
        </a:lt1>
        <a:dk2>
          <a:srgbClr val="000000"/>
        </a:dk2>
        <a:lt2>
          <a:srgbClr val="B2B2B2"/>
        </a:lt2>
        <a:accent1>
          <a:srgbClr val="99CCFF"/>
        </a:accent1>
        <a:accent2>
          <a:srgbClr val="CCCCFF"/>
        </a:accent2>
        <a:accent3>
          <a:srgbClr val="FFFFFF"/>
        </a:accent3>
        <a:accent4>
          <a:srgbClr val="000000"/>
        </a:accent4>
        <a:accent5>
          <a:srgbClr val="CAE2FF"/>
        </a:accent5>
        <a:accent6>
          <a:srgbClr val="B9B9E7"/>
        </a:accent6>
        <a:hlink>
          <a:srgbClr val="FF99CC"/>
        </a:hlink>
        <a:folHlink>
          <a:srgbClr val="CBCBCB"/>
        </a:folHlink>
      </a:clrScheme>
      <a:clrMap bg1="lt1" tx1="dk1" bg2="lt2" tx2="dk2" accent1="accent1" accent2="accent2" accent3="accent3" accent4="accent4" accent5="accent5" accent6="accent6" hlink="hlink" folHlink="folHlink"/>
    </a:extraClrScheme>
    <a:extraClrScheme>
      <a:clrScheme name="Professional 3">
        <a:dk1>
          <a:srgbClr val="000000"/>
        </a:dk1>
        <a:lt1>
          <a:srgbClr val="FFFFFF"/>
        </a:lt1>
        <a:dk2>
          <a:srgbClr val="000000"/>
        </a:dk2>
        <a:lt2>
          <a:srgbClr val="B2B2B2"/>
        </a:lt2>
        <a:accent1>
          <a:srgbClr val="EAEAEA"/>
        </a:accent1>
        <a:accent2>
          <a:srgbClr val="5F5F5F"/>
        </a:accent2>
        <a:accent3>
          <a:srgbClr val="FFFFFF"/>
        </a:accent3>
        <a:accent4>
          <a:srgbClr val="000000"/>
        </a:accent4>
        <a:accent5>
          <a:srgbClr val="F3F3F3"/>
        </a:accent5>
        <a:accent6>
          <a:srgbClr val="555555"/>
        </a:accent6>
        <a:hlink>
          <a:srgbClr val="969696"/>
        </a:hlink>
        <a:folHlink>
          <a:srgbClr val="CBCBCB"/>
        </a:folHlink>
      </a:clrScheme>
      <a:clrMap bg1="lt1" tx1="dk1" bg2="lt2" tx2="dk2" accent1="accent1" accent2="accent2" accent3="accent3" accent4="accent4" accent5="accent5" accent6="accent6" hlink="hlink" folHlink="folHlink"/>
    </a:extraClrScheme>
    <a:extraClrScheme>
      <a:clrScheme name="Professional 4">
        <a:dk1>
          <a:srgbClr val="000000"/>
        </a:dk1>
        <a:lt1>
          <a:srgbClr val="FFFFFF"/>
        </a:lt1>
        <a:dk2>
          <a:srgbClr val="000000"/>
        </a:dk2>
        <a:lt2>
          <a:srgbClr val="B2B2B2"/>
        </a:lt2>
        <a:accent1>
          <a:srgbClr val="FF0033"/>
        </a:accent1>
        <a:accent2>
          <a:srgbClr val="CC6600"/>
        </a:accent2>
        <a:accent3>
          <a:srgbClr val="FFFFFF"/>
        </a:accent3>
        <a:accent4>
          <a:srgbClr val="000000"/>
        </a:accent4>
        <a:accent5>
          <a:srgbClr val="FFAAAD"/>
        </a:accent5>
        <a:accent6>
          <a:srgbClr val="B95C00"/>
        </a:accent6>
        <a:hlink>
          <a:srgbClr val="999933"/>
        </a:hlink>
        <a:folHlink>
          <a:srgbClr val="A50021"/>
        </a:folHlink>
      </a:clrScheme>
      <a:clrMap bg1="lt1" tx1="dk1" bg2="lt2" tx2="dk2" accent1="accent1" accent2="accent2" accent3="accent3" accent4="accent4" accent5="accent5" accent6="accent6" hlink="hlink" folHlink="folHlink"/>
    </a:extraClrScheme>
    <a:extraClrScheme>
      <a:clrScheme name="Professional 5">
        <a:dk1>
          <a:srgbClr val="000000"/>
        </a:dk1>
        <a:lt1>
          <a:srgbClr val="FFFFFF"/>
        </a:lt1>
        <a:dk2>
          <a:srgbClr val="A50021"/>
        </a:dk2>
        <a:lt2>
          <a:srgbClr val="B2B2B2"/>
        </a:lt2>
        <a:accent1>
          <a:srgbClr val="336600"/>
        </a:accent1>
        <a:accent2>
          <a:srgbClr val="CC3300"/>
        </a:accent2>
        <a:accent3>
          <a:srgbClr val="FFFFFF"/>
        </a:accent3>
        <a:accent4>
          <a:srgbClr val="000000"/>
        </a:accent4>
        <a:accent5>
          <a:srgbClr val="ADB8AA"/>
        </a:accent5>
        <a:accent6>
          <a:srgbClr val="B92D00"/>
        </a:accent6>
        <a:hlink>
          <a:srgbClr val="990033"/>
        </a:hlink>
        <a:folHlink>
          <a:srgbClr val="0033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
    <a:dk1>
      <a:srgbClr val="000000"/>
    </a:dk1>
    <a:lt1>
      <a:srgbClr val="FFFFFF"/>
    </a:lt1>
    <a:dk2>
      <a:srgbClr val="000099"/>
    </a:dk2>
    <a:lt2>
      <a:srgbClr val="000000"/>
    </a:lt2>
    <a:accent1>
      <a:srgbClr val="800080"/>
    </a:accent1>
    <a:accent2>
      <a:srgbClr val="CC0000"/>
    </a:accent2>
    <a:accent3>
      <a:srgbClr val="FFFFFF"/>
    </a:accent3>
    <a:accent4>
      <a:srgbClr val="000000"/>
    </a:accent4>
    <a:accent5>
      <a:srgbClr val="C0AAC0"/>
    </a:accent5>
    <a:accent6>
      <a:srgbClr val="B90000"/>
    </a:accent6>
    <a:hlink>
      <a:srgbClr val="663300"/>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
  <TotalTime>108</TotalTime>
  <Words>7823</Words>
  <Application>Microsoft Office PowerPoint</Application>
  <PresentationFormat>On-screen Show (4:3)</PresentationFormat>
  <Paragraphs>1168</Paragraphs>
  <Slides>66</Slides>
  <Notes>65</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3</vt:i4>
      </vt:variant>
      <vt:variant>
        <vt:lpstr>Slide Titles</vt:lpstr>
      </vt:variant>
      <vt:variant>
        <vt:i4>66</vt:i4>
      </vt:variant>
    </vt:vector>
  </HeadingPairs>
  <TitlesOfParts>
    <vt:vector size="78" baseType="lpstr">
      <vt:lpstr>Arial</vt:lpstr>
      <vt:lpstr>Arial Narrow</vt:lpstr>
      <vt:lpstr>Calibri</vt:lpstr>
      <vt:lpstr>Comic Sans MS</vt:lpstr>
      <vt:lpstr>Monotype Sorts</vt:lpstr>
      <vt:lpstr>Playbill</vt:lpstr>
      <vt:lpstr>Symbol</vt:lpstr>
      <vt:lpstr>Times New Roman</vt:lpstr>
      <vt:lpstr>Professional</vt:lpstr>
      <vt:lpstr>Document</vt:lpstr>
      <vt:lpstr>Chart</vt:lpstr>
      <vt:lpstr>Microsoft Clip Gallery</vt:lpstr>
      <vt:lpstr>Revision lecture</vt:lpstr>
      <vt:lpstr>Exam questions two from four</vt:lpstr>
      <vt:lpstr>PowerPoint Presentation</vt:lpstr>
      <vt:lpstr>Business in a Competitive Market</vt:lpstr>
      <vt:lpstr>Business in a Competitive Market</vt:lpstr>
      <vt:lpstr>PowerPoint Presentation</vt:lpstr>
      <vt:lpstr>Demand</vt:lpstr>
      <vt:lpstr>The demand curve: The demand for potatoes (monthly)</vt:lpstr>
      <vt:lpstr>Market demand for potatoes (monthly)</vt:lpstr>
      <vt:lpstr>Market demand for potatoes (monthly)</vt:lpstr>
      <vt:lpstr>Market demand for potatoes (monthly)</vt:lpstr>
      <vt:lpstr>Market demand for potatoes (monthly)</vt:lpstr>
      <vt:lpstr>Market demand for potatoes (monthly)</vt:lpstr>
      <vt:lpstr>Demand</vt:lpstr>
      <vt:lpstr>Demand</vt:lpstr>
      <vt:lpstr>PowerPoint Presentation</vt:lpstr>
      <vt:lpstr>Supply</vt:lpstr>
      <vt:lpstr>The supply curve: The supply of potatoes (monthly)</vt:lpstr>
      <vt:lpstr>PowerPoint Presentation</vt:lpstr>
      <vt:lpstr>PowerPoint Presentation</vt:lpstr>
      <vt:lpstr>PowerPoint Presentation</vt:lpstr>
      <vt:lpstr>PowerPoint Presentation</vt:lpstr>
      <vt:lpstr>PowerPoint Presentation</vt:lpstr>
      <vt:lpstr>Supply</vt:lpstr>
      <vt:lpstr>Supply</vt:lpstr>
      <vt:lpstr>More detail on determinants of supply </vt:lpstr>
      <vt:lpstr>Shifts in the supply curve</vt:lpstr>
      <vt:lpstr>Shifts in the supply curve</vt:lpstr>
      <vt:lpstr>PowerPoint Presentation</vt:lpstr>
      <vt:lpstr>Price Elasticity of Demand</vt:lpstr>
      <vt:lpstr>Price Elasticity of Demand</vt:lpstr>
      <vt:lpstr>Market supply and demand</vt:lpstr>
      <vt:lpstr>Price Elasticity of Demand</vt:lpstr>
      <vt:lpstr>Measuring elasticity using the arc method</vt:lpstr>
      <vt:lpstr>Measuring elasticity using the arc method</vt:lpstr>
      <vt:lpstr>Measuring elasticity using the arc method</vt:lpstr>
      <vt:lpstr>Price Elasticity of Demand</vt:lpstr>
      <vt:lpstr>Importance of Price Elasticity of Demand to Business Decision Making</vt:lpstr>
      <vt:lpstr>Total expenditure</vt:lpstr>
      <vt:lpstr>Importance of Price Elasticity of Demand to Business Decision Making</vt:lpstr>
      <vt:lpstr>Elastic demand between two points</vt:lpstr>
      <vt:lpstr>Importance of Price Elasticity of Demand to Business Decision Making</vt:lpstr>
      <vt:lpstr>Market supply and demand</vt:lpstr>
      <vt:lpstr>Market supply and demand</vt:lpstr>
      <vt:lpstr>Market supply and demand</vt:lpstr>
      <vt:lpstr>Other Elasticities of Demand</vt:lpstr>
      <vt:lpstr>Price Elasticity of Supply</vt:lpstr>
      <vt:lpstr>Supply curves with different price elasticity of supply</vt:lpstr>
      <vt:lpstr>Supply curves with different price elasticity of supply</vt:lpstr>
      <vt:lpstr>Supply curves with different price elasticity of supply</vt:lpstr>
      <vt:lpstr>Supply curves with different price elasticity of supply</vt:lpstr>
      <vt:lpstr>Supply in different time periods</vt:lpstr>
      <vt:lpstr>Supply in different time periods</vt:lpstr>
      <vt:lpstr>Supply in different time periods</vt:lpstr>
      <vt:lpstr>Supply in different time periods</vt:lpstr>
      <vt:lpstr>Supply in different time periods</vt:lpstr>
      <vt:lpstr>PowerPoint Presentation</vt:lpstr>
      <vt:lpstr>ECLECTIC PARADIGM</vt:lpstr>
      <vt:lpstr>Why do Businesses go Multinational?</vt:lpstr>
      <vt:lpstr>Why do Businesses go Multinational?</vt:lpstr>
      <vt:lpstr>Why do Businesses go Multinational?</vt:lpstr>
      <vt:lpstr>PowerPoint Presentation</vt:lpstr>
      <vt:lpstr>PowerPoint Presentation</vt:lpstr>
      <vt:lpstr>The Circular Flow of Income</vt:lpstr>
      <vt:lpstr>PowerPoint Presentation</vt:lpstr>
      <vt:lpstr>The Circular Flow of Income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lecture</dc:title>
  <dc:creator>Anthony Burns</dc:creator>
  <cp:lastModifiedBy>Sandra Dettmer</cp:lastModifiedBy>
  <cp:revision>9</cp:revision>
  <dcterms:created xsi:type="dcterms:W3CDTF">2016-06-21T13:31:10Z</dcterms:created>
  <dcterms:modified xsi:type="dcterms:W3CDTF">2018-06-24T20:48:37Z</dcterms:modified>
</cp:coreProperties>
</file>