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09" d="100"/>
          <a:sy n="109" d="100"/>
        </p:scale>
        <p:origin x="100" y="10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276657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1.png"/><Relationship Id="rId7"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13.png"/><Relationship Id="rId10" Type="http://schemas.openxmlformats.org/officeDocument/2006/relationships/image" Target="../media/image1.png"/><Relationship Id="rId4" Type="http://schemas.openxmlformats.org/officeDocument/2006/relationships/image" Target="../media/image12.png"/><Relationship Id="rId9"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image" Target="../media/image19.png"/><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Shape 0"/>
          <p:cNvSpPr/>
          <p:nvPr/>
        </p:nvSpPr>
        <p:spPr>
          <a:xfrm>
            <a:off x="0" y="0"/>
            <a:ext cx="3794760" cy="6858000"/>
          </a:xfrm>
          <a:prstGeom prst="rect">
            <a:avLst/>
          </a:prstGeom>
          <a:solidFill>
            <a:srgbClr val="1E4D3B"/>
          </a:solidFill>
          <a:ln w="12700">
            <a:solidFill>
              <a:srgbClr val="1E4D3B"/>
            </a:solidFill>
            <a:prstDash val="solid"/>
          </a:ln>
        </p:spPr>
        <p:txBody>
          <a:bodyPr/>
          <a:lstStyle/>
          <a:p>
            <a:endParaRPr lang="en-IN"/>
          </a:p>
        </p:txBody>
      </p:sp>
      <p:sp>
        <p:nvSpPr>
          <p:cNvPr id="3" name="Shape 1"/>
          <p:cNvSpPr/>
          <p:nvPr/>
        </p:nvSpPr>
        <p:spPr>
          <a:xfrm>
            <a:off x="566928" y="566928"/>
            <a:ext cx="2651760" cy="1097280"/>
          </a:xfrm>
          <a:prstGeom prst="rect">
            <a:avLst/>
          </a:prstGeom>
          <a:solidFill>
            <a:srgbClr val="FFFFFF"/>
          </a:solidFill>
          <a:ln w="12700">
            <a:solidFill>
              <a:srgbClr val="FFFFFF"/>
            </a:solidFill>
            <a:prstDash val="solid"/>
          </a:ln>
        </p:spPr>
        <p:txBody>
          <a:bodyPr/>
          <a:lstStyle/>
          <a:p>
            <a:endParaRPr lang="en-IN"/>
          </a:p>
        </p:txBody>
      </p:sp>
      <p:pic>
        <p:nvPicPr>
          <p:cNvPr id="4" name="Image 0" descr="/home/claude/ev/logo.png"/>
          <p:cNvPicPr>
            <a:picLocks noChangeAspect="1"/>
          </p:cNvPicPr>
          <p:nvPr/>
        </p:nvPicPr>
        <p:blipFill>
          <a:blip r:embed="rId3"/>
          <a:stretch>
            <a:fillRect/>
          </a:stretch>
        </p:blipFill>
        <p:spPr>
          <a:xfrm>
            <a:off x="713232" y="786384"/>
            <a:ext cx="2359152" cy="658368"/>
          </a:xfrm>
          <a:prstGeom prst="rect">
            <a:avLst/>
          </a:prstGeom>
        </p:spPr>
      </p:pic>
      <p:sp>
        <p:nvSpPr>
          <p:cNvPr id="5" name="Text 2"/>
          <p:cNvSpPr/>
          <p:nvPr/>
        </p:nvSpPr>
        <p:spPr>
          <a:xfrm>
            <a:off x="566928" y="5029200"/>
            <a:ext cx="2834640" cy="640080"/>
          </a:xfrm>
          <a:prstGeom prst="rect">
            <a:avLst/>
          </a:prstGeom>
          <a:noFill/>
          <a:ln/>
        </p:spPr>
        <p:txBody>
          <a:bodyPr wrap="square" lIns="0" tIns="0" rIns="0" bIns="0" rtlCol="0" anchor="ctr"/>
          <a:lstStyle/>
          <a:p>
            <a:pPr marL="0" indent="0">
              <a:lnSpc>
                <a:spcPts val="1600"/>
              </a:lnSpc>
              <a:buNone/>
            </a:pPr>
            <a:r>
              <a:rPr lang="en-US" sz="1300" b="1" dirty="0">
                <a:solidFill>
                  <a:srgbClr val="FFFFFF"/>
                </a:solidFill>
                <a:latin typeface="Calibri" pitchFamily="34" charset="0"/>
                <a:ea typeface="Calibri" pitchFamily="34" charset="-122"/>
                <a:cs typeface="Calibri" pitchFamily="34" charset="-120"/>
              </a:rPr>
              <a:t>Swasti Maheshkumar Sakariya</a:t>
            </a:r>
            <a:endParaRPr lang="en-US" sz="1300" dirty="0"/>
          </a:p>
          <a:p>
            <a:pPr marL="0" indent="0">
              <a:lnSpc>
                <a:spcPts val="1600"/>
              </a:lnSpc>
              <a:buNone/>
            </a:pPr>
            <a:r>
              <a:rPr lang="en-US" sz="1050" dirty="0">
                <a:solidFill>
                  <a:srgbClr val="FFFFFF"/>
                </a:solidFill>
                <a:latin typeface="Calibri" pitchFamily="34" charset="0"/>
                <a:ea typeface="Calibri" pitchFamily="34" charset="-122"/>
                <a:cs typeface="Calibri" pitchFamily="34" charset="-120"/>
              </a:rPr>
              <a:t>Student Number 2532368</a:t>
            </a:r>
            <a:endParaRPr lang="en-US" sz="1300" dirty="0"/>
          </a:p>
        </p:txBody>
      </p:sp>
      <p:sp>
        <p:nvSpPr>
          <p:cNvPr id="6" name="Text 3"/>
          <p:cNvSpPr/>
          <p:nvPr/>
        </p:nvSpPr>
        <p:spPr>
          <a:xfrm>
            <a:off x="4526280" y="2194560"/>
            <a:ext cx="7223760" cy="274320"/>
          </a:xfrm>
          <a:prstGeom prst="rect">
            <a:avLst/>
          </a:prstGeom>
          <a:noFill/>
          <a:ln/>
        </p:spPr>
        <p:txBody>
          <a:bodyPr wrap="square" lIns="0" tIns="0" rIns="0" bIns="0" rtlCol="0" anchor="ctr"/>
          <a:lstStyle/>
          <a:p>
            <a:pPr marL="0" indent="0">
              <a:buNone/>
            </a:pPr>
            <a:r>
              <a:rPr lang="en-US" sz="1050" b="1" kern="0" spc="240" dirty="0">
                <a:solidFill>
                  <a:srgbClr val="1E4D3B"/>
                </a:solidFill>
                <a:latin typeface="Calibri" pitchFamily="34" charset="0"/>
                <a:ea typeface="Calibri" pitchFamily="34" charset="-122"/>
                <a:cs typeface="Calibri" pitchFamily="34" charset="-120"/>
              </a:rPr>
              <a:t>DIGITAL FORENSIC EXAMINATION</a:t>
            </a:r>
            <a:endParaRPr lang="en-US" sz="1050" dirty="0"/>
          </a:p>
        </p:txBody>
      </p:sp>
      <p:sp>
        <p:nvSpPr>
          <p:cNvPr id="7" name="Text 4"/>
          <p:cNvSpPr/>
          <p:nvPr/>
        </p:nvSpPr>
        <p:spPr>
          <a:xfrm>
            <a:off x="4480560" y="2523744"/>
            <a:ext cx="7269480" cy="868680"/>
          </a:xfrm>
          <a:prstGeom prst="rect">
            <a:avLst/>
          </a:prstGeom>
          <a:noFill/>
          <a:ln/>
        </p:spPr>
        <p:txBody>
          <a:bodyPr wrap="square" lIns="0" tIns="0" rIns="0" bIns="0" rtlCol="0" anchor="ctr"/>
          <a:lstStyle/>
          <a:p>
            <a:pPr marL="0" indent="0">
              <a:buNone/>
            </a:pPr>
            <a:r>
              <a:rPr lang="en-US" sz="4400" b="1" dirty="0">
                <a:solidFill>
                  <a:srgbClr val="1C1F1D"/>
                </a:solidFill>
                <a:latin typeface="Calibri" pitchFamily="34" charset="0"/>
                <a:ea typeface="Calibri" pitchFamily="34" charset="-122"/>
                <a:cs typeface="Calibri" pitchFamily="34" charset="-120"/>
              </a:rPr>
              <a:t>The Quantum Tech Case</a:t>
            </a:r>
            <a:endParaRPr lang="en-US" sz="4400" dirty="0"/>
          </a:p>
        </p:txBody>
      </p:sp>
      <p:sp>
        <p:nvSpPr>
          <p:cNvPr id="8" name="Text 5"/>
          <p:cNvSpPr/>
          <p:nvPr/>
        </p:nvSpPr>
        <p:spPr>
          <a:xfrm>
            <a:off x="4526280" y="3456432"/>
            <a:ext cx="6858000" cy="310896"/>
          </a:xfrm>
          <a:prstGeom prst="rect">
            <a:avLst/>
          </a:prstGeom>
          <a:noFill/>
          <a:ln/>
        </p:spPr>
        <p:txBody>
          <a:bodyPr wrap="square" lIns="0" tIns="0" rIns="0" bIns="0" rtlCol="0" anchor="ctr"/>
          <a:lstStyle/>
          <a:p>
            <a:pPr marL="0" indent="0">
              <a:buNone/>
            </a:pPr>
            <a:r>
              <a:rPr lang="en-US" sz="1300">
                <a:solidFill>
                  <a:srgbClr val="767E79"/>
                </a:solidFill>
                <a:latin typeface="Calibri" pitchFamily="34" charset="0"/>
                <a:ea typeface="Calibri" pitchFamily="34" charset="-122"/>
                <a:cs typeface="Calibri" pitchFamily="34" charset="-120"/>
              </a:rPr>
              <a:t>Patent </a:t>
            </a:r>
            <a:r>
              <a:rPr lang="en-US" sz="1300" dirty="0">
                <a:solidFill>
                  <a:srgbClr val="767E79"/>
                </a:solidFill>
                <a:latin typeface="Calibri" pitchFamily="34" charset="0"/>
                <a:ea typeface="Calibri" pitchFamily="34" charset="-122"/>
                <a:cs typeface="Calibri" pitchFamily="34" charset="-120"/>
              </a:rPr>
              <a:t>QT-AI-2025</a:t>
            </a:r>
            <a:endParaRPr lang="en-US" sz="1300" dirty="0"/>
          </a:p>
        </p:txBody>
      </p:sp>
      <p:sp>
        <p:nvSpPr>
          <p:cNvPr id="9" name="Shape 6"/>
          <p:cNvSpPr/>
          <p:nvPr/>
        </p:nvSpPr>
        <p:spPr>
          <a:xfrm>
            <a:off x="4526280" y="3968496"/>
            <a:ext cx="566928" cy="41148"/>
          </a:xfrm>
          <a:prstGeom prst="rect">
            <a:avLst/>
          </a:prstGeom>
          <a:solidFill>
            <a:srgbClr val="1E4D3B"/>
          </a:solidFill>
          <a:ln w="12700">
            <a:solidFill>
              <a:srgbClr val="1E4D3B"/>
            </a:solidFill>
            <a:prstDash val="solid"/>
          </a:ln>
        </p:spPr>
        <p:txBody>
          <a:bodyPr/>
          <a:lstStyle/>
          <a:p>
            <a:endParaRPr lang="en-IN"/>
          </a:p>
        </p:txBody>
      </p:sp>
      <p:sp>
        <p:nvSpPr>
          <p:cNvPr id="10" name="Text 7"/>
          <p:cNvSpPr/>
          <p:nvPr/>
        </p:nvSpPr>
        <p:spPr>
          <a:xfrm>
            <a:off x="4526280" y="4261104"/>
            <a:ext cx="6858000" cy="1188720"/>
          </a:xfrm>
          <a:prstGeom prst="rect">
            <a:avLst/>
          </a:prstGeom>
          <a:noFill/>
          <a:ln/>
        </p:spPr>
        <p:txBody>
          <a:bodyPr wrap="square" lIns="0" tIns="0" rIns="0" bIns="0" rtlCol="0" anchor="ctr"/>
          <a:lstStyle/>
          <a:p>
            <a:pPr marL="0" indent="0">
              <a:lnSpc>
                <a:spcPts val="1700"/>
              </a:lnSpc>
              <a:buNone/>
            </a:pPr>
            <a:r>
              <a:rPr lang="en-US" sz="1100" b="1" dirty="0">
                <a:solidFill>
                  <a:srgbClr val="1E4D3B"/>
                </a:solidFill>
                <a:latin typeface="Calibri" pitchFamily="34" charset="0"/>
                <a:ea typeface="Calibri" pitchFamily="34" charset="-122"/>
                <a:cs typeface="Calibri" pitchFamily="34" charset="-120"/>
              </a:rPr>
              <a:t>Module   </a:t>
            </a:r>
            <a:r>
              <a:rPr lang="en-US" sz="1100" dirty="0">
                <a:solidFill>
                  <a:srgbClr val="1C1F1D"/>
                </a:solidFill>
                <a:latin typeface="Calibri" pitchFamily="34" charset="0"/>
                <a:ea typeface="Calibri" pitchFamily="34" charset="-122"/>
                <a:cs typeface="Calibri" pitchFamily="34" charset="-120"/>
              </a:rPr>
              <a:t>Digital Forensics Analysis (ACCA7031)</a:t>
            </a:r>
            <a:endParaRPr lang="en-US" sz="1100" dirty="0"/>
          </a:p>
          <a:p>
            <a:pPr marL="0" indent="0">
              <a:lnSpc>
                <a:spcPts val="1700"/>
              </a:lnSpc>
              <a:buNone/>
            </a:pPr>
            <a:r>
              <a:rPr lang="en-US" sz="1100" b="1" dirty="0">
                <a:solidFill>
                  <a:srgbClr val="1E4D3B"/>
                </a:solidFill>
                <a:latin typeface="Calibri" pitchFamily="34" charset="0"/>
                <a:ea typeface="Calibri" pitchFamily="34" charset="-122"/>
                <a:cs typeface="Calibri" pitchFamily="34" charset="-120"/>
              </a:rPr>
              <a:t>Lecturer   </a:t>
            </a:r>
            <a:r>
              <a:rPr lang="en-US" sz="1100" dirty="0">
                <a:solidFill>
                  <a:srgbClr val="1C1F1D"/>
                </a:solidFill>
                <a:latin typeface="Calibri" pitchFamily="34" charset="0"/>
                <a:ea typeface="Calibri" pitchFamily="34" charset="-122"/>
                <a:cs typeface="Calibri" pitchFamily="34" charset="-120"/>
              </a:rPr>
              <a:t>Dr. Mohamed Ghanem</a:t>
            </a:r>
            <a:endParaRPr lang="en-US" sz="1100" dirty="0"/>
          </a:p>
          <a:p>
            <a:pPr marL="0" indent="0">
              <a:lnSpc>
                <a:spcPts val="1700"/>
              </a:lnSpc>
              <a:buNone/>
            </a:pPr>
            <a:r>
              <a:rPr lang="en-US" sz="1100" b="1" dirty="0">
                <a:solidFill>
                  <a:srgbClr val="1E4D3B"/>
                </a:solidFill>
                <a:latin typeface="Calibri" pitchFamily="34" charset="0"/>
                <a:ea typeface="Calibri" pitchFamily="34" charset="-122"/>
                <a:cs typeface="Calibri" pitchFamily="34" charset="-120"/>
              </a:rPr>
              <a:t>Internal Verifier   </a:t>
            </a:r>
            <a:r>
              <a:rPr lang="en-US" sz="1100" dirty="0">
                <a:solidFill>
                  <a:srgbClr val="1C1F1D"/>
                </a:solidFill>
                <a:latin typeface="Calibri" pitchFamily="34" charset="0"/>
                <a:ea typeface="Calibri" pitchFamily="34" charset="-122"/>
                <a:cs typeface="Calibri" pitchFamily="34" charset="-120"/>
              </a:rPr>
              <a:t>Mr. Munyaradzi Murira</a:t>
            </a:r>
            <a:endParaRPr lang="en-US" sz="1100" dirty="0"/>
          </a:p>
          <a:p>
            <a:pPr marL="0" indent="0">
              <a:lnSpc>
                <a:spcPts val="1700"/>
              </a:lnSpc>
              <a:buNone/>
            </a:pPr>
            <a:r>
              <a:rPr lang="en-US" sz="1100" b="1" dirty="0">
                <a:solidFill>
                  <a:srgbClr val="1E4D3B"/>
                </a:solidFill>
                <a:latin typeface="Calibri" pitchFamily="34" charset="0"/>
                <a:ea typeface="Calibri" pitchFamily="34" charset="-122"/>
                <a:cs typeface="Calibri" pitchFamily="34" charset="-120"/>
              </a:rPr>
              <a:t>Date   </a:t>
            </a:r>
            <a:r>
              <a:rPr lang="en-US" sz="1100" dirty="0">
                <a:solidFill>
                  <a:srgbClr val="1C1F1D"/>
                </a:solidFill>
                <a:latin typeface="Calibri" pitchFamily="34" charset="0"/>
                <a:ea typeface="Calibri" pitchFamily="34" charset="-122"/>
                <a:cs typeface="Calibri" pitchFamily="34" charset="-120"/>
              </a:rPr>
              <a:t>August 2026</a:t>
            </a:r>
            <a:endParaRPr lang="en-US" sz="1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457200" y="329184"/>
            <a:ext cx="11274552" cy="457200"/>
          </a:xfrm>
          <a:prstGeom prst="rect">
            <a:avLst/>
          </a:prstGeom>
          <a:noFill/>
          <a:ln/>
        </p:spPr>
        <p:txBody>
          <a:bodyPr wrap="square" lIns="0" tIns="0" rIns="0" bIns="0" rtlCol="0" anchor="ctr"/>
          <a:lstStyle/>
          <a:p>
            <a:pPr marL="0" indent="0">
              <a:buNone/>
            </a:pPr>
            <a:r>
              <a:rPr lang="en-US" sz="2600" b="1" dirty="0">
                <a:solidFill>
                  <a:srgbClr val="1C1F1D"/>
                </a:solidFill>
                <a:latin typeface="Calibri" pitchFamily="34" charset="0"/>
                <a:ea typeface="Calibri" pitchFamily="34" charset="-122"/>
                <a:cs typeface="Calibri" pitchFamily="34" charset="-120"/>
              </a:rPr>
              <a:t>Case Background and Objectives</a:t>
            </a:r>
            <a:endParaRPr lang="en-US" sz="2600" dirty="0"/>
          </a:p>
        </p:txBody>
      </p:sp>
      <p:sp>
        <p:nvSpPr>
          <p:cNvPr id="3" name="Shape 1"/>
          <p:cNvSpPr/>
          <p:nvPr/>
        </p:nvSpPr>
        <p:spPr>
          <a:xfrm>
            <a:off x="457200" y="841248"/>
            <a:ext cx="566928" cy="41148"/>
          </a:xfrm>
          <a:prstGeom prst="rect">
            <a:avLst/>
          </a:prstGeom>
          <a:solidFill>
            <a:srgbClr val="1E4D3B"/>
          </a:solidFill>
          <a:ln w="12700">
            <a:solidFill>
              <a:srgbClr val="1E4D3B"/>
            </a:solidFill>
            <a:prstDash val="solid"/>
          </a:ln>
        </p:spPr>
        <p:txBody>
          <a:bodyPr/>
          <a:lstStyle/>
          <a:p>
            <a:endParaRPr lang="en-IN"/>
          </a:p>
        </p:txBody>
      </p:sp>
      <p:sp>
        <p:nvSpPr>
          <p:cNvPr id="4" name="Shape 2"/>
          <p:cNvSpPr/>
          <p:nvPr/>
        </p:nvSpPr>
        <p:spPr>
          <a:xfrm>
            <a:off x="457200" y="1207008"/>
            <a:ext cx="5486400" cy="4334256"/>
          </a:xfrm>
          <a:prstGeom prst="rect">
            <a:avLst/>
          </a:prstGeom>
          <a:solidFill>
            <a:srgbClr val="F4F7F5"/>
          </a:solidFill>
          <a:ln w="9525">
            <a:solidFill>
              <a:srgbClr val="DDE3E0"/>
            </a:solidFill>
            <a:prstDash val="solid"/>
          </a:ln>
        </p:spPr>
        <p:txBody>
          <a:bodyPr/>
          <a:lstStyle/>
          <a:p>
            <a:endParaRPr lang="en-IN"/>
          </a:p>
        </p:txBody>
      </p:sp>
      <p:sp>
        <p:nvSpPr>
          <p:cNvPr id="5" name="Text 3"/>
          <p:cNvSpPr/>
          <p:nvPr/>
        </p:nvSpPr>
        <p:spPr>
          <a:xfrm>
            <a:off x="694944" y="1408176"/>
            <a:ext cx="5029200" cy="219456"/>
          </a:xfrm>
          <a:prstGeom prst="rect">
            <a:avLst/>
          </a:prstGeom>
          <a:noFill/>
          <a:ln/>
        </p:spPr>
        <p:txBody>
          <a:bodyPr wrap="square" lIns="0" tIns="0" rIns="0" bIns="0" rtlCol="0" anchor="ctr"/>
          <a:lstStyle/>
          <a:p>
            <a:pPr marL="0" indent="0">
              <a:buNone/>
            </a:pPr>
            <a:r>
              <a:rPr lang="en-US" sz="900" b="1" kern="0" spc="100" dirty="0">
                <a:solidFill>
                  <a:srgbClr val="1E4D3B"/>
                </a:solidFill>
                <a:latin typeface="Calibri" pitchFamily="34" charset="0"/>
                <a:ea typeface="Calibri" pitchFamily="34" charset="-122"/>
                <a:cs typeface="Calibri" pitchFamily="34" charset="-120"/>
              </a:rPr>
              <a:t>BACKGROUND</a:t>
            </a:r>
            <a:endParaRPr lang="en-US" sz="900" dirty="0"/>
          </a:p>
        </p:txBody>
      </p:sp>
      <p:sp>
        <p:nvSpPr>
          <p:cNvPr id="6" name="Text 4"/>
          <p:cNvSpPr/>
          <p:nvPr/>
        </p:nvSpPr>
        <p:spPr>
          <a:xfrm>
            <a:off x="731520" y="1828800"/>
            <a:ext cx="4937760" cy="3566160"/>
          </a:xfrm>
          <a:prstGeom prst="rect">
            <a:avLst/>
          </a:prstGeom>
          <a:noFill/>
          <a:ln/>
        </p:spPr>
        <p:txBody>
          <a:bodyPr wrap="square" lIns="0" tIns="0" rIns="0" bIns="0" rtlCol="0" anchor="ctr"/>
          <a:lstStyle/>
          <a:p>
            <a:pPr marL="342900" indent="-342900">
              <a:lnSpc>
                <a:spcPts val="1600"/>
              </a:lnSpc>
              <a:spcAft>
                <a:spcPts val="1400"/>
              </a:spcAft>
              <a:buSzPct val="100000"/>
              <a:buChar char="•"/>
            </a:pPr>
            <a:r>
              <a:rPr lang="en-US" sz="1350" dirty="0">
                <a:solidFill>
                  <a:srgbClr val="1C1F1D"/>
                </a:solidFill>
                <a:latin typeface="Calibri" pitchFamily="34" charset="0"/>
                <a:ea typeface="Calibri" pitchFamily="34" charset="-122"/>
                <a:cs typeface="Calibri" pitchFamily="34" charset="-120"/>
              </a:rPr>
              <a:t>Unauthorised access reported to the Quantum Tech patent database.</a:t>
            </a:r>
            <a:endParaRPr lang="en-US" sz="1350" dirty="0"/>
          </a:p>
          <a:p>
            <a:pPr marL="342900" indent="-342900">
              <a:lnSpc>
                <a:spcPts val="1600"/>
              </a:lnSpc>
              <a:spcAft>
                <a:spcPts val="1400"/>
              </a:spcAft>
              <a:buSzPct val="100000"/>
              <a:buChar char="•"/>
            </a:pPr>
            <a:r>
              <a:rPr lang="en-US" sz="1350" dirty="0">
                <a:solidFill>
                  <a:srgbClr val="1C1F1D"/>
                </a:solidFill>
                <a:latin typeface="Calibri" pitchFamily="34" charset="0"/>
                <a:ea typeface="Calibri" pitchFamily="34" charset="-122"/>
                <a:cs typeface="Calibri" pitchFamily="34" charset="-120"/>
              </a:rPr>
              <a:t>Subject patent: QT-AI-2025, AI chip design.</a:t>
            </a:r>
            <a:endParaRPr lang="en-US" sz="1350" dirty="0"/>
          </a:p>
          <a:p>
            <a:pPr marL="342900" indent="-342900">
              <a:lnSpc>
                <a:spcPts val="1600"/>
              </a:lnSpc>
              <a:spcAft>
                <a:spcPts val="1400"/>
              </a:spcAft>
              <a:buSzPct val="100000"/>
              <a:buChar char="•"/>
            </a:pPr>
            <a:r>
              <a:rPr lang="en-US" sz="1350" dirty="0">
                <a:solidFill>
                  <a:srgbClr val="1C1F1D"/>
                </a:solidFill>
                <a:latin typeface="Calibri" pitchFamily="34" charset="0"/>
                <a:ea typeface="Calibri" pitchFamily="34" charset="-122"/>
                <a:cs typeface="Calibri" pitchFamily="34" charset="-120"/>
              </a:rPr>
              <a:t>Referred to law enforcement; four Android handsets seized.</a:t>
            </a:r>
            <a:endParaRPr lang="en-US" sz="1350" dirty="0"/>
          </a:p>
          <a:p>
            <a:pPr marL="342900" indent="-342900">
              <a:lnSpc>
                <a:spcPts val="1600"/>
              </a:lnSpc>
              <a:spcAft>
                <a:spcPts val="1400"/>
              </a:spcAft>
              <a:buSzPct val="100000"/>
              <a:buChar char="•"/>
            </a:pPr>
            <a:r>
              <a:rPr lang="en-US" sz="1350" dirty="0">
                <a:solidFill>
                  <a:srgbClr val="1C1F1D"/>
                </a:solidFill>
                <a:latin typeface="Calibri" pitchFamily="34" charset="0"/>
                <a:ea typeface="Calibri" pitchFamily="34" charset="-122"/>
                <a:cs typeface="Calibri" pitchFamily="34" charset="-120"/>
              </a:rPr>
              <a:t>All extractions 28/10/2025, machine UOW3609, UFED 7.73.0.162.</a:t>
            </a:r>
            <a:endParaRPr lang="en-US" sz="1350" dirty="0"/>
          </a:p>
          <a:p>
            <a:pPr marL="342900" indent="-342900">
              <a:lnSpc>
                <a:spcPts val="1600"/>
              </a:lnSpc>
              <a:spcAft>
                <a:spcPts val="1400"/>
              </a:spcAft>
              <a:buSzPct val="100000"/>
              <a:buChar char="•"/>
            </a:pPr>
            <a:r>
              <a:rPr lang="en-US" sz="1350" dirty="0">
                <a:solidFill>
                  <a:srgbClr val="1C1F1D"/>
                </a:solidFill>
                <a:latin typeface="Calibri" pitchFamily="34" charset="0"/>
                <a:ea typeface="Calibri" pitchFamily="34" charset="-122"/>
                <a:cs typeface="Calibri" pitchFamily="34" charset="-120"/>
              </a:rPr>
              <a:t>Decoded in Physical Analyzer 7.73.0.11.</a:t>
            </a:r>
            <a:endParaRPr lang="en-US" sz="1350" dirty="0"/>
          </a:p>
          <a:p>
            <a:pPr marL="342900" indent="-342900">
              <a:lnSpc>
                <a:spcPts val="1600"/>
              </a:lnSpc>
              <a:spcAft>
                <a:spcPts val="1400"/>
              </a:spcAft>
              <a:buSzPct val="100000"/>
              <a:buChar char="•"/>
            </a:pPr>
            <a:r>
              <a:rPr lang="en-US" sz="1350" dirty="0">
                <a:solidFill>
                  <a:srgbClr val="1C1F1D"/>
                </a:solidFill>
                <a:latin typeface="Calibri" pitchFamily="34" charset="0"/>
                <a:ea typeface="Calibri" pitchFamily="34" charset="-122"/>
                <a:cs typeface="Calibri" pitchFamily="34" charset="-120"/>
              </a:rPr>
              <a:t>Each device opened as a separate project.</a:t>
            </a:r>
            <a:endParaRPr lang="en-US" sz="1350" dirty="0"/>
          </a:p>
        </p:txBody>
      </p:sp>
      <p:sp>
        <p:nvSpPr>
          <p:cNvPr id="7" name="Text 5"/>
          <p:cNvSpPr/>
          <p:nvPr/>
        </p:nvSpPr>
        <p:spPr>
          <a:xfrm>
            <a:off x="6254496" y="1207008"/>
            <a:ext cx="5486400" cy="219456"/>
          </a:xfrm>
          <a:prstGeom prst="rect">
            <a:avLst/>
          </a:prstGeom>
          <a:noFill/>
          <a:ln/>
        </p:spPr>
        <p:txBody>
          <a:bodyPr wrap="square" lIns="0" tIns="0" rIns="0" bIns="0" rtlCol="0" anchor="ctr"/>
          <a:lstStyle/>
          <a:p>
            <a:pPr marL="0" indent="0">
              <a:buNone/>
            </a:pPr>
            <a:r>
              <a:rPr lang="en-US" sz="900" b="1" kern="0" spc="100" dirty="0">
                <a:solidFill>
                  <a:srgbClr val="1E4D3B"/>
                </a:solidFill>
                <a:latin typeface="Calibri" pitchFamily="34" charset="0"/>
                <a:ea typeface="Calibri" pitchFamily="34" charset="-122"/>
                <a:cs typeface="Calibri" pitchFamily="34" charset="-120"/>
              </a:rPr>
              <a:t>OBJECTIVES</a:t>
            </a:r>
            <a:endParaRPr lang="en-US" sz="900" dirty="0"/>
          </a:p>
        </p:txBody>
      </p:sp>
      <p:sp>
        <p:nvSpPr>
          <p:cNvPr id="8" name="Shape 6"/>
          <p:cNvSpPr/>
          <p:nvPr/>
        </p:nvSpPr>
        <p:spPr>
          <a:xfrm>
            <a:off x="6254496" y="1481328"/>
            <a:ext cx="457200" cy="621792"/>
          </a:xfrm>
          <a:prstGeom prst="rect">
            <a:avLst/>
          </a:prstGeom>
          <a:solidFill>
            <a:srgbClr val="1E4D3B"/>
          </a:solidFill>
          <a:ln w="12700">
            <a:solidFill>
              <a:srgbClr val="1E4D3B"/>
            </a:solidFill>
            <a:prstDash val="solid"/>
          </a:ln>
        </p:spPr>
        <p:txBody>
          <a:bodyPr/>
          <a:lstStyle/>
          <a:p>
            <a:endParaRPr lang="en-IN"/>
          </a:p>
        </p:txBody>
      </p:sp>
      <p:sp>
        <p:nvSpPr>
          <p:cNvPr id="9" name="Text 7"/>
          <p:cNvSpPr/>
          <p:nvPr/>
        </p:nvSpPr>
        <p:spPr>
          <a:xfrm>
            <a:off x="6254496" y="1481328"/>
            <a:ext cx="457200" cy="621792"/>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01</a:t>
            </a:r>
            <a:endParaRPr lang="en-US" sz="1200" dirty="0"/>
          </a:p>
        </p:txBody>
      </p:sp>
      <p:sp>
        <p:nvSpPr>
          <p:cNvPr id="10" name="Shape 8"/>
          <p:cNvSpPr/>
          <p:nvPr/>
        </p:nvSpPr>
        <p:spPr>
          <a:xfrm>
            <a:off x="6711696" y="1481328"/>
            <a:ext cx="5020056" cy="621792"/>
          </a:xfrm>
          <a:prstGeom prst="rect">
            <a:avLst/>
          </a:prstGeom>
          <a:solidFill>
            <a:srgbClr val="FFFFFF"/>
          </a:solidFill>
          <a:ln w="9525">
            <a:solidFill>
              <a:srgbClr val="DDE3E0"/>
            </a:solidFill>
            <a:prstDash val="solid"/>
          </a:ln>
        </p:spPr>
        <p:txBody>
          <a:bodyPr/>
          <a:lstStyle/>
          <a:p>
            <a:endParaRPr lang="en-IN"/>
          </a:p>
        </p:txBody>
      </p:sp>
      <p:sp>
        <p:nvSpPr>
          <p:cNvPr id="11" name="Text 9"/>
          <p:cNvSpPr/>
          <p:nvPr/>
        </p:nvSpPr>
        <p:spPr>
          <a:xfrm>
            <a:off x="6912864" y="1481328"/>
            <a:ext cx="4663440" cy="621792"/>
          </a:xfrm>
          <a:prstGeom prst="rect">
            <a:avLst/>
          </a:prstGeom>
          <a:noFill/>
          <a:ln/>
        </p:spPr>
        <p:txBody>
          <a:bodyPr wrap="square" lIns="0" tIns="0" rIns="0" bIns="0" rtlCol="0" anchor="ctr"/>
          <a:lstStyle/>
          <a:p>
            <a:pPr marL="0" indent="0">
              <a:buNone/>
            </a:pPr>
            <a:r>
              <a:rPr lang="en-US" sz="1300" dirty="0">
                <a:solidFill>
                  <a:srgbClr val="1C1F1D"/>
                </a:solidFill>
                <a:latin typeface="Calibri" pitchFamily="34" charset="0"/>
                <a:ea typeface="Calibri" pitchFamily="34" charset="-122"/>
                <a:cs typeface="Calibri" pitchFamily="34" charset="-120"/>
              </a:rPr>
              <a:t>Verify image integrity</a:t>
            </a:r>
            <a:endParaRPr lang="en-US" sz="1300" dirty="0"/>
          </a:p>
        </p:txBody>
      </p:sp>
      <p:sp>
        <p:nvSpPr>
          <p:cNvPr id="12" name="Shape 10"/>
          <p:cNvSpPr/>
          <p:nvPr/>
        </p:nvSpPr>
        <p:spPr>
          <a:xfrm>
            <a:off x="6254496" y="2212848"/>
            <a:ext cx="457200" cy="621792"/>
          </a:xfrm>
          <a:prstGeom prst="rect">
            <a:avLst/>
          </a:prstGeom>
          <a:solidFill>
            <a:srgbClr val="1E4D3B"/>
          </a:solidFill>
          <a:ln w="12700">
            <a:solidFill>
              <a:srgbClr val="1E4D3B"/>
            </a:solidFill>
            <a:prstDash val="solid"/>
          </a:ln>
        </p:spPr>
        <p:txBody>
          <a:bodyPr/>
          <a:lstStyle/>
          <a:p>
            <a:endParaRPr lang="en-IN"/>
          </a:p>
        </p:txBody>
      </p:sp>
      <p:sp>
        <p:nvSpPr>
          <p:cNvPr id="13" name="Text 11"/>
          <p:cNvSpPr/>
          <p:nvPr/>
        </p:nvSpPr>
        <p:spPr>
          <a:xfrm>
            <a:off x="6254496" y="2212848"/>
            <a:ext cx="457200" cy="621792"/>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02</a:t>
            </a:r>
            <a:endParaRPr lang="en-US" sz="1200" dirty="0"/>
          </a:p>
        </p:txBody>
      </p:sp>
      <p:sp>
        <p:nvSpPr>
          <p:cNvPr id="14" name="Shape 12"/>
          <p:cNvSpPr/>
          <p:nvPr/>
        </p:nvSpPr>
        <p:spPr>
          <a:xfrm>
            <a:off x="6711696" y="2212848"/>
            <a:ext cx="5020056" cy="621792"/>
          </a:xfrm>
          <a:prstGeom prst="rect">
            <a:avLst/>
          </a:prstGeom>
          <a:solidFill>
            <a:srgbClr val="FFFFFF"/>
          </a:solidFill>
          <a:ln w="9525">
            <a:solidFill>
              <a:srgbClr val="DDE3E0"/>
            </a:solidFill>
            <a:prstDash val="solid"/>
          </a:ln>
        </p:spPr>
        <p:txBody>
          <a:bodyPr/>
          <a:lstStyle/>
          <a:p>
            <a:endParaRPr lang="en-IN"/>
          </a:p>
        </p:txBody>
      </p:sp>
      <p:sp>
        <p:nvSpPr>
          <p:cNvPr id="15" name="Text 13"/>
          <p:cNvSpPr/>
          <p:nvPr/>
        </p:nvSpPr>
        <p:spPr>
          <a:xfrm>
            <a:off x="6912864" y="2212848"/>
            <a:ext cx="4663440" cy="621792"/>
          </a:xfrm>
          <a:prstGeom prst="rect">
            <a:avLst/>
          </a:prstGeom>
          <a:noFill/>
          <a:ln/>
        </p:spPr>
        <p:txBody>
          <a:bodyPr wrap="square" lIns="0" tIns="0" rIns="0" bIns="0" rtlCol="0" anchor="ctr"/>
          <a:lstStyle/>
          <a:p>
            <a:pPr marL="0" indent="0">
              <a:buNone/>
            </a:pPr>
            <a:r>
              <a:rPr lang="en-US" sz="1300" dirty="0">
                <a:solidFill>
                  <a:srgbClr val="1C1F1D"/>
                </a:solidFill>
                <a:latin typeface="Calibri" pitchFamily="34" charset="0"/>
                <a:ea typeface="Calibri" pitchFamily="34" charset="-122"/>
                <a:cs typeface="Calibri" pitchFamily="34" charset="-120"/>
              </a:rPr>
              <a:t>Identify relevant artefacts</a:t>
            </a:r>
            <a:endParaRPr lang="en-US" sz="1300" dirty="0"/>
          </a:p>
        </p:txBody>
      </p:sp>
      <p:sp>
        <p:nvSpPr>
          <p:cNvPr id="16" name="Shape 14"/>
          <p:cNvSpPr/>
          <p:nvPr/>
        </p:nvSpPr>
        <p:spPr>
          <a:xfrm>
            <a:off x="6254496" y="2944368"/>
            <a:ext cx="457200" cy="621792"/>
          </a:xfrm>
          <a:prstGeom prst="rect">
            <a:avLst/>
          </a:prstGeom>
          <a:solidFill>
            <a:srgbClr val="1E4D3B"/>
          </a:solidFill>
          <a:ln w="12700">
            <a:solidFill>
              <a:srgbClr val="1E4D3B"/>
            </a:solidFill>
            <a:prstDash val="solid"/>
          </a:ln>
        </p:spPr>
        <p:txBody>
          <a:bodyPr/>
          <a:lstStyle/>
          <a:p>
            <a:endParaRPr lang="en-IN"/>
          </a:p>
        </p:txBody>
      </p:sp>
      <p:sp>
        <p:nvSpPr>
          <p:cNvPr id="17" name="Text 15"/>
          <p:cNvSpPr/>
          <p:nvPr/>
        </p:nvSpPr>
        <p:spPr>
          <a:xfrm>
            <a:off x="6254496" y="2944368"/>
            <a:ext cx="457200" cy="621792"/>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03</a:t>
            </a:r>
            <a:endParaRPr lang="en-US" sz="1200" dirty="0"/>
          </a:p>
        </p:txBody>
      </p:sp>
      <p:sp>
        <p:nvSpPr>
          <p:cNvPr id="18" name="Shape 16"/>
          <p:cNvSpPr/>
          <p:nvPr/>
        </p:nvSpPr>
        <p:spPr>
          <a:xfrm>
            <a:off x="6711696" y="2944368"/>
            <a:ext cx="5020056" cy="621792"/>
          </a:xfrm>
          <a:prstGeom prst="rect">
            <a:avLst/>
          </a:prstGeom>
          <a:solidFill>
            <a:srgbClr val="FFFFFF"/>
          </a:solidFill>
          <a:ln w="9525">
            <a:solidFill>
              <a:srgbClr val="DDE3E0"/>
            </a:solidFill>
            <a:prstDash val="solid"/>
          </a:ln>
        </p:spPr>
        <p:txBody>
          <a:bodyPr/>
          <a:lstStyle/>
          <a:p>
            <a:endParaRPr lang="en-IN"/>
          </a:p>
        </p:txBody>
      </p:sp>
      <p:sp>
        <p:nvSpPr>
          <p:cNvPr id="19" name="Text 17"/>
          <p:cNvSpPr/>
          <p:nvPr/>
        </p:nvSpPr>
        <p:spPr>
          <a:xfrm>
            <a:off x="6912864" y="2944368"/>
            <a:ext cx="4663440" cy="621792"/>
          </a:xfrm>
          <a:prstGeom prst="rect">
            <a:avLst/>
          </a:prstGeom>
          <a:noFill/>
          <a:ln/>
        </p:spPr>
        <p:txBody>
          <a:bodyPr wrap="square" lIns="0" tIns="0" rIns="0" bIns="0" rtlCol="0" anchor="ctr"/>
          <a:lstStyle/>
          <a:p>
            <a:pPr marL="0" indent="0">
              <a:buNone/>
            </a:pPr>
            <a:r>
              <a:rPr lang="en-US" sz="1300" dirty="0">
                <a:solidFill>
                  <a:srgbClr val="1C1F1D"/>
                </a:solidFill>
                <a:latin typeface="Calibri" pitchFamily="34" charset="0"/>
                <a:ea typeface="Calibri" pitchFamily="34" charset="-122"/>
                <a:cs typeface="Calibri" pitchFamily="34" charset="-120"/>
              </a:rPr>
              <a:t>Attribute devices to users</a:t>
            </a:r>
            <a:endParaRPr lang="en-US" sz="1300" dirty="0"/>
          </a:p>
        </p:txBody>
      </p:sp>
      <p:sp>
        <p:nvSpPr>
          <p:cNvPr id="20" name="Shape 18"/>
          <p:cNvSpPr/>
          <p:nvPr/>
        </p:nvSpPr>
        <p:spPr>
          <a:xfrm>
            <a:off x="6254496" y="3675888"/>
            <a:ext cx="457200" cy="621792"/>
          </a:xfrm>
          <a:prstGeom prst="rect">
            <a:avLst/>
          </a:prstGeom>
          <a:solidFill>
            <a:srgbClr val="1E4D3B"/>
          </a:solidFill>
          <a:ln w="12700">
            <a:solidFill>
              <a:srgbClr val="1E4D3B"/>
            </a:solidFill>
            <a:prstDash val="solid"/>
          </a:ln>
        </p:spPr>
        <p:txBody>
          <a:bodyPr/>
          <a:lstStyle/>
          <a:p>
            <a:endParaRPr lang="en-IN"/>
          </a:p>
        </p:txBody>
      </p:sp>
      <p:sp>
        <p:nvSpPr>
          <p:cNvPr id="21" name="Text 19"/>
          <p:cNvSpPr/>
          <p:nvPr/>
        </p:nvSpPr>
        <p:spPr>
          <a:xfrm>
            <a:off x="6254496" y="3675888"/>
            <a:ext cx="457200" cy="621792"/>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04</a:t>
            </a:r>
            <a:endParaRPr lang="en-US" sz="1200" dirty="0"/>
          </a:p>
        </p:txBody>
      </p:sp>
      <p:sp>
        <p:nvSpPr>
          <p:cNvPr id="22" name="Shape 20"/>
          <p:cNvSpPr/>
          <p:nvPr/>
        </p:nvSpPr>
        <p:spPr>
          <a:xfrm>
            <a:off x="6711696" y="3675888"/>
            <a:ext cx="5020056" cy="621792"/>
          </a:xfrm>
          <a:prstGeom prst="rect">
            <a:avLst/>
          </a:prstGeom>
          <a:solidFill>
            <a:srgbClr val="FFFFFF"/>
          </a:solidFill>
          <a:ln w="9525">
            <a:solidFill>
              <a:srgbClr val="DDE3E0"/>
            </a:solidFill>
            <a:prstDash val="solid"/>
          </a:ln>
        </p:spPr>
        <p:txBody>
          <a:bodyPr/>
          <a:lstStyle/>
          <a:p>
            <a:endParaRPr lang="en-IN"/>
          </a:p>
        </p:txBody>
      </p:sp>
      <p:sp>
        <p:nvSpPr>
          <p:cNvPr id="23" name="Text 21"/>
          <p:cNvSpPr/>
          <p:nvPr/>
        </p:nvSpPr>
        <p:spPr>
          <a:xfrm>
            <a:off x="6912864" y="3675888"/>
            <a:ext cx="4663440" cy="621792"/>
          </a:xfrm>
          <a:prstGeom prst="rect">
            <a:avLst/>
          </a:prstGeom>
          <a:noFill/>
          <a:ln/>
        </p:spPr>
        <p:txBody>
          <a:bodyPr wrap="square" lIns="0" tIns="0" rIns="0" bIns="0" rtlCol="0" anchor="ctr"/>
          <a:lstStyle/>
          <a:p>
            <a:pPr marL="0" indent="0">
              <a:buNone/>
            </a:pPr>
            <a:r>
              <a:rPr lang="en-US" sz="1300" dirty="0">
                <a:solidFill>
                  <a:srgbClr val="1C1F1D"/>
                </a:solidFill>
                <a:latin typeface="Calibri" pitchFamily="34" charset="0"/>
                <a:ea typeface="Calibri" pitchFamily="34" charset="-122"/>
                <a:cs typeface="Calibri" pitchFamily="34" charset="-120"/>
              </a:rPr>
              <a:t>Reconstruct the sequence</a:t>
            </a:r>
            <a:endParaRPr lang="en-US" sz="1300" dirty="0"/>
          </a:p>
        </p:txBody>
      </p:sp>
      <p:sp>
        <p:nvSpPr>
          <p:cNvPr id="24" name="Shape 22"/>
          <p:cNvSpPr/>
          <p:nvPr/>
        </p:nvSpPr>
        <p:spPr>
          <a:xfrm>
            <a:off x="6254496" y="4407408"/>
            <a:ext cx="457200" cy="621792"/>
          </a:xfrm>
          <a:prstGeom prst="rect">
            <a:avLst/>
          </a:prstGeom>
          <a:solidFill>
            <a:srgbClr val="1E4D3B"/>
          </a:solidFill>
          <a:ln w="12700">
            <a:solidFill>
              <a:srgbClr val="1E4D3B"/>
            </a:solidFill>
            <a:prstDash val="solid"/>
          </a:ln>
        </p:spPr>
        <p:txBody>
          <a:bodyPr/>
          <a:lstStyle/>
          <a:p>
            <a:endParaRPr lang="en-IN"/>
          </a:p>
        </p:txBody>
      </p:sp>
      <p:sp>
        <p:nvSpPr>
          <p:cNvPr id="25" name="Text 23"/>
          <p:cNvSpPr/>
          <p:nvPr/>
        </p:nvSpPr>
        <p:spPr>
          <a:xfrm>
            <a:off x="6254496" y="4407408"/>
            <a:ext cx="457200" cy="621792"/>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05</a:t>
            </a:r>
            <a:endParaRPr lang="en-US" sz="1200" dirty="0"/>
          </a:p>
        </p:txBody>
      </p:sp>
      <p:sp>
        <p:nvSpPr>
          <p:cNvPr id="26" name="Shape 24"/>
          <p:cNvSpPr/>
          <p:nvPr/>
        </p:nvSpPr>
        <p:spPr>
          <a:xfrm>
            <a:off x="6711696" y="4407408"/>
            <a:ext cx="5020056" cy="621792"/>
          </a:xfrm>
          <a:prstGeom prst="rect">
            <a:avLst/>
          </a:prstGeom>
          <a:solidFill>
            <a:srgbClr val="FFFFFF"/>
          </a:solidFill>
          <a:ln w="9525">
            <a:solidFill>
              <a:srgbClr val="DDE3E0"/>
            </a:solidFill>
            <a:prstDash val="solid"/>
          </a:ln>
        </p:spPr>
        <p:txBody>
          <a:bodyPr/>
          <a:lstStyle/>
          <a:p>
            <a:endParaRPr lang="en-IN"/>
          </a:p>
        </p:txBody>
      </p:sp>
      <p:sp>
        <p:nvSpPr>
          <p:cNvPr id="27" name="Text 25"/>
          <p:cNvSpPr/>
          <p:nvPr/>
        </p:nvSpPr>
        <p:spPr>
          <a:xfrm>
            <a:off x="6912864" y="4407408"/>
            <a:ext cx="4663440" cy="621792"/>
          </a:xfrm>
          <a:prstGeom prst="rect">
            <a:avLst/>
          </a:prstGeom>
          <a:noFill/>
          <a:ln/>
        </p:spPr>
        <p:txBody>
          <a:bodyPr wrap="square" lIns="0" tIns="0" rIns="0" bIns="0" rtlCol="0" anchor="ctr"/>
          <a:lstStyle/>
          <a:p>
            <a:pPr marL="0" indent="0">
              <a:buNone/>
            </a:pPr>
            <a:r>
              <a:rPr lang="en-US" sz="1300" dirty="0">
                <a:solidFill>
                  <a:srgbClr val="1C1F1D"/>
                </a:solidFill>
                <a:latin typeface="Calibri" pitchFamily="34" charset="0"/>
                <a:ea typeface="Calibri" pitchFamily="34" charset="-122"/>
                <a:cs typeface="Calibri" pitchFamily="34" charset="-120"/>
              </a:rPr>
              <a:t>Correlate independent sources</a:t>
            </a:r>
            <a:endParaRPr lang="en-US" sz="1300" dirty="0"/>
          </a:p>
        </p:txBody>
      </p:sp>
      <p:sp>
        <p:nvSpPr>
          <p:cNvPr id="28" name="Shape 26"/>
          <p:cNvSpPr/>
          <p:nvPr/>
        </p:nvSpPr>
        <p:spPr>
          <a:xfrm>
            <a:off x="6254496" y="5138928"/>
            <a:ext cx="457200" cy="621792"/>
          </a:xfrm>
          <a:prstGeom prst="rect">
            <a:avLst/>
          </a:prstGeom>
          <a:solidFill>
            <a:srgbClr val="1E4D3B"/>
          </a:solidFill>
          <a:ln w="12700">
            <a:solidFill>
              <a:srgbClr val="1E4D3B"/>
            </a:solidFill>
            <a:prstDash val="solid"/>
          </a:ln>
        </p:spPr>
        <p:txBody>
          <a:bodyPr/>
          <a:lstStyle/>
          <a:p>
            <a:endParaRPr lang="en-IN"/>
          </a:p>
        </p:txBody>
      </p:sp>
      <p:sp>
        <p:nvSpPr>
          <p:cNvPr id="29" name="Text 27"/>
          <p:cNvSpPr/>
          <p:nvPr/>
        </p:nvSpPr>
        <p:spPr>
          <a:xfrm>
            <a:off x="6254496" y="5138928"/>
            <a:ext cx="457200" cy="621792"/>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06</a:t>
            </a:r>
            <a:endParaRPr lang="en-US" sz="1200" dirty="0"/>
          </a:p>
        </p:txBody>
      </p:sp>
      <p:sp>
        <p:nvSpPr>
          <p:cNvPr id="30" name="Shape 28"/>
          <p:cNvSpPr/>
          <p:nvPr/>
        </p:nvSpPr>
        <p:spPr>
          <a:xfrm>
            <a:off x="6711696" y="5138928"/>
            <a:ext cx="5020056" cy="621792"/>
          </a:xfrm>
          <a:prstGeom prst="rect">
            <a:avLst/>
          </a:prstGeom>
          <a:solidFill>
            <a:srgbClr val="FFFFFF"/>
          </a:solidFill>
          <a:ln w="9525">
            <a:solidFill>
              <a:srgbClr val="DDE3E0"/>
            </a:solidFill>
            <a:prstDash val="solid"/>
          </a:ln>
        </p:spPr>
        <p:txBody>
          <a:bodyPr/>
          <a:lstStyle/>
          <a:p>
            <a:endParaRPr lang="en-IN"/>
          </a:p>
        </p:txBody>
      </p:sp>
      <p:sp>
        <p:nvSpPr>
          <p:cNvPr id="31" name="Text 29"/>
          <p:cNvSpPr/>
          <p:nvPr/>
        </p:nvSpPr>
        <p:spPr>
          <a:xfrm>
            <a:off x="6912864" y="5138928"/>
            <a:ext cx="4663440" cy="621792"/>
          </a:xfrm>
          <a:prstGeom prst="rect">
            <a:avLst/>
          </a:prstGeom>
          <a:noFill/>
          <a:ln/>
        </p:spPr>
        <p:txBody>
          <a:bodyPr wrap="square" lIns="0" tIns="0" rIns="0" bIns="0" rtlCol="0" anchor="ctr"/>
          <a:lstStyle/>
          <a:p>
            <a:pPr marL="0" indent="0">
              <a:buNone/>
            </a:pPr>
            <a:r>
              <a:rPr lang="en-US" sz="1300" dirty="0">
                <a:solidFill>
                  <a:srgbClr val="1C1F1D"/>
                </a:solidFill>
                <a:latin typeface="Calibri" pitchFamily="34" charset="0"/>
                <a:ea typeface="Calibri" pitchFamily="34" charset="-122"/>
                <a:cs typeface="Calibri" pitchFamily="34" charset="-120"/>
              </a:rPr>
              <a:t>Separate fact from inference</a:t>
            </a:r>
            <a:endParaRPr lang="en-US" sz="1300" dirty="0"/>
          </a:p>
        </p:txBody>
      </p:sp>
      <p:sp>
        <p:nvSpPr>
          <p:cNvPr id="32" name="Text 30"/>
          <p:cNvSpPr/>
          <p:nvPr/>
        </p:nvSpPr>
        <p:spPr>
          <a:xfrm>
            <a:off x="457200" y="5760720"/>
            <a:ext cx="11274552" cy="274320"/>
          </a:xfrm>
          <a:prstGeom prst="rect">
            <a:avLst/>
          </a:prstGeom>
          <a:noFill/>
          <a:ln/>
        </p:spPr>
        <p:txBody>
          <a:bodyPr wrap="square" lIns="0" tIns="0" rIns="0" bIns="0" rtlCol="0" anchor="ctr"/>
          <a:lstStyle/>
          <a:p>
            <a:pPr marL="0" indent="0">
              <a:buNone/>
            </a:pPr>
            <a:r>
              <a:rPr lang="en-US" sz="1050" i="1" dirty="0">
                <a:solidFill>
                  <a:srgbClr val="767E79"/>
                </a:solidFill>
                <a:latin typeface="Calibri" pitchFamily="34" charset="0"/>
                <a:ea typeface="Calibri" pitchFamily="34" charset="-122"/>
                <a:cs typeface="Calibri" pitchFamily="34" charset="-120"/>
              </a:rPr>
              <a:t>Scope: the four seized handsets only. No attack methodology is reconstructed.</a:t>
            </a:r>
            <a:endParaRPr lang="en-US" sz="1050" dirty="0"/>
          </a:p>
        </p:txBody>
      </p:sp>
      <p:pic>
        <p:nvPicPr>
          <p:cNvPr id="33" name="Image 0" descr="/home/claude/ev/logo.png"/>
          <p:cNvPicPr>
            <a:picLocks noChangeAspect="1"/>
          </p:cNvPicPr>
          <p:nvPr/>
        </p:nvPicPr>
        <p:blipFill>
          <a:blip r:embed="rId3"/>
          <a:stretch>
            <a:fillRect/>
          </a:stretch>
        </p:blipFill>
        <p:spPr>
          <a:xfrm>
            <a:off x="457200" y="6336792"/>
            <a:ext cx="960120" cy="397764"/>
          </a:xfrm>
          <a:prstGeom prst="rect">
            <a:avLst/>
          </a:prstGeom>
        </p:spPr>
      </p:pic>
      <p:sp>
        <p:nvSpPr>
          <p:cNvPr id="34" name="Text 31"/>
          <p:cNvSpPr/>
          <p:nvPr/>
        </p:nvSpPr>
        <p:spPr>
          <a:xfrm>
            <a:off x="1572768" y="6382512"/>
            <a:ext cx="7315200" cy="292608"/>
          </a:xfrm>
          <a:prstGeom prst="rect">
            <a:avLst/>
          </a:prstGeom>
          <a:noFill/>
          <a:ln/>
        </p:spPr>
        <p:txBody>
          <a:bodyPr wrap="square" lIns="0" tIns="0" rIns="0" bIns="0" rtlCol="0" anchor="ctr"/>
          <a:lstStyle/>
          <a:p>
            <a:pPr marL="0" indent="0">
              <a:buNone/>
            </a:pPr>
            <a:r>
              <a:rPr lang="en-US" sz="800" dirty="0">
                <a:solidFill>
                  <a:srgbClr val="767E79"/>
                </a:solidFill>
                <a:latin typeface="Calibri" pitchFamily="34" charset="0"/>
                <a:ea typeface="Calibri" pitchFamily="34" charset="-122"/>
                <a:cs typeface="Calibri" pitchFamily="34" charset="-120"/>
              </a:rPr>
              <a:t>Quantum Tech  |  ACCA7031  |  2532368</a:t>
            </a:r>
            <a:endParaRPr lang="en-US" sz="800" dirty="0"/>
          </a:p>
        </p:txBody>
      </p:sp>
      <p:sp>
        <p:nvSpPr>
          <p:cNvPr id="35" name="Text 32"/>
          <p:cNvSpPr/>
          <p:nvPr/>
        </p:nvSpPr>
        <p:spPr>
          <a:xfrm>
            <a:off x="11247120" y="6382512"/>
            <a:ext cx="484632" cy="292608"/>
          </a:xfrm>
          <a:prstGeom prst="rect">
            <a:avLst/>
          </a:prstGeom>
          <a:noFill/>
          <a:ln/>
        </p:spPr>
        <p:txBody>
          <a:bodyPr wrap="square" lIns="0" tIns="0" rIns="0" bIns="0" rtlCol="0" anchor="ctr"/>
          <a:lstStyle/>
          <a:p>
            <a:pPr marL="0" indent="0" algn="r">
              <a:buNone/>
            </a:pPr>
            <a:r>
              <a:rPr lang="en-US" sz="900" b="1" dirty="0">
                <a:solidFill>
                  <a:srgbClr val="1E4D3B"/>
                </a:solidFill>
                <a:latin typeface="Calibri" pitchFamily="34" charset="0"/>
                <a:ea typeface="Calibri" pitchFamily="34" charset="-122"/>
                <a:cs typeface="Calibri" pitchFamily="34" charset="-120"/>
              </a:rPr>
              <a:t>2</a:t>
            </a: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457200" y="329184"/>
            <a:ext cx="11274552" cy="457200"/>
          </a:xfrm>
          <a:prstGeom prst="rect">
            <a:avLst/>
          </a:prstGeom>
          <a:noFill/>
          <a:ln/>
        </p:spPr>
        <p:txBody>
          <a:bodyPr wrap="square" lIns="0" tIns="0" rIns="0" bIns="0" rtlCol="0" anchor="ctr"/>
          <a:lstStyle/>
          <a:p>
            <a:pPr marL="0" indent="0">
              <a:buNone/>
            </a:pPr>
            <a:r>
              <a:rPr lang="en-US" sz="2600" b="1" dirty="0">
                <a:solidFill>
                  <a:srgbClr val="1C1F1D"/>
                </a:solidFill>
                <a:latin typeface="Calibri" pitchFamily="34" charset="0"/>
                <a:ea typeface="Calibri" pitchFamily="34" charset="-122"/>
                <a:cs typeface="Calibri" pitchFamily="34" charset="-120"/>
              </a:rPr>
              <a:t>Evidence Inventory</a:t>
            </a:r>
            <a:endParaRPr lang="en-US" sz="2600" dirty="0"/>
          </a:p>
        </p:txBody>
      </p:sp>
      <p:sp>
        <p:nvSpPr>
          <p:cNvPr id="3" name="Shape 1"/>
          <p:cNvSpPr/>
          <p:nvPr/>
        </p:nvSpPr>
        <p:spPr>
          <a:xfrm>
            <a:off x="457200" y="841248"/>
            <a:ext cx="566928" cy="41148"/>
          </a:xfrm>
          <a:prstGeom prst="rect">
            <a:avLst/>
          </a:prstGeom>
          <a:solidFill>
            <a:srgbClr val="1E4D3B"/>
          </a:solidFill>
          <a:ln w="12700">
            <a:solidFill>
              <a:srgbClr val="1E4D3B"/>
            </a:solidFill>
            <a:prstDash val="solid"/>
          </a:ln>
        </p:spPr>
        <p:txBody>
          <a:bodyPr/>
          <a:lstStyle/>
          <a:p>
            <a:endParaRPr lang="en-IN"/>
          </a:p>
        </p:txBody>
      </p:sp>
      <p:sp>
        <p:nvSpPr>
          <p:cNvPr id="4" name="Text 2"/>
          <p:cNvSpPr/>
          <p:nvPr/>
        </p:nvSpPr>
        <p:spPr>
          <a:xfrm>
            <a:off x="1170432" y="758952"/>
            <a:ext cx="10515600" cy="256032"/>
          </a:xfrm>
          <a:prstGeom prst="rect">
            <a:avLst/>
          </a:prstGeom>
          <a:noFill/>
          <a:ln/>
        </p:spPr>
        <p:txBody>
          <a:bodyPr wrap="square" lIns="0" tIns="0" rIns="0" bIns="0" rtlCol="0" anchor="ctr"/>
          <a:lstStyle/>
          <a:p>
            <a:pPr marL="0" indent="0">
              <a:buNone/>
            </a:pPr>
            <a:r>
              <a:rPr lang="en-US" sz="1100" dirty="0">
                <a:solidFill>
                  <a:srgbClr val="767E79"/>
                </a:solidFill>
                <a:latin typeface="Calibri" pitchFamily="34" charset="0"/>
                <a:ea typeface="Calibri" pitchFamily="34" charset="-122"/>
                <a:cs typeface="Calibri" pitchFamily="34" charset="-120"/>
              </a:rPr>
              <a:t>Four seized handsets</a:t>
            </a:r>
            <a:endParaRPr lang="en-US" sz="1100" dirty="0"/>
          </a:p>
        </p:txBody>
      </p:sp>
      <p:sp>
        <p:nvSpPr>
          <p:cNvPr id="5" name="Shape 3"/>
          <p:cNvSpPr/>
          <p:nvPr/>
        </p:nvSpPr>
        <p:spPr>
          <a:xfrm>
            <a:off x="457200" y="1280160"/>
            <a:ext cx="658368" cy="384048"/>
          </a:xfrm>
          <a:prstGeom prst="rect">
            <a:avLst/>
          </a:prstGeom>
          <a:solidFill>
            <a:srgbClr val="1E4D3B"/>
          </a:solidFill>
          <a:ln w="12700">
            <a:solidFill>
              <a:srgbClr val="1E4D3B"/>
            </a:solidFill>
            <a:prstDash val="solid"/>
          </a:ln>
        </p:spPr>
        <p:txBody>
          <a:bodyPr/>
          <a:lstStyle/>
          <a:p>
            <a:endParaRPr lang="en-IN"/>
          </a:p>
        </p:txBody>
      </p:sp>
      <p:sp>
        <p:nvSpPr>
          <p:cNvPr id="6" name="Text 4"/>
          <p:cNvSpPr/>
          <p:nvPr/>
        </p:nvSpPr>
        <p:spPr>
          <a:xfrm>
            <a:off x="539496" y="1280160"/>
            <a:ext cx="493776" cy="384048"/>
          </a:xfrm>
          <a:prstGeom prst="rect">
            <a:avLst/>
          </a:prstGeom>
          <a:noFill/>
          <a:ln/>
        </p:spPr>
        <p:txBody>
          <a:bodyPr wrap="square" lIns="0" tIns="0" rIns="0" bIns="0" rtlCol="0" anchor="ctr"/>
          <a:lstStyle/>
          <a:p>
            <a:pPr marL="0" indent="0">
              <a:buNone/>
            </a:pPr>
            <a:r>
              <a:rPr lang="en-US" sz="950" b="1" dirty="0">
                <a:solidFill>
                  <a:srgbClr val="FFFFFF"/>
                </a:solidFill>
                <a:latin typeface="Calibri" pitchFamily="34" charset="0"/>
                <a:ea typeface="Calibri" pitchFamily="34" charset="-122"/>
                <a:cs typeface="Calibri" pitchFamily="34" charset="-120"/>
              </a:rPr>
              <a:t>Ref</a:t>
            </a:r>
            <a:endParaRPr lang="en-US" sz="950" dirty="0"/>
          </a:p>
        </p:txBody>
      </p:sp>
      <p:sp>
        <p:nvSpPr>
          <p:cNvPr id="7" name="Shape 5"/>
          <p:cNvSpPr/>
          <p:nvPr/>
        </p:nvSpPr>
        <p:spPr>
          <a:xfrm>
            <a:off x="1115568" y="1280160"/>
            <a:ext cx="2514600" cy="384048"/>
          </a:xfrm>
          <a:prstGeom prst="rect">
            <a:avLst/>
          </a:prstGeom>
          <a:solidFill>
            <a:srgbClr val="1E4D3B"/>
          </a:solidFill>
          <a:ln w="12700">
            <a:solidFill>
              <a:srgbClr val="1E4D3B"/>
            </a:solidFill>
            <a:prstDash val="solid"/>
          </a:ln>
        </p:spPr>
        <p:txBody>
          <a:bodyPr/>
          <a:lstStyle/>
          <a:p>
            <a:endParaRPr lang="en-IN"/>
          </a:p>
        </p:txBody>
      </p:sp>
      <p:sp>
        <p:nvSpPr>
          <p:cNvPr id="8" name="Text 6"/>
          <p:cNvSpPr/>
          <p:nvPr/>
        </p:nvSpPr>
        <p:spPr>
          <a:xfrm>
            <a:off x="1197864" y="1280160"/>
            <a:ext cx="2350008" cy="384048"/>
          </a:xfrm>
          <a:prstGeom prst="rect">
            <a:avLst/>
          </a:prstGeom>
          <a:noFill/>
          <a:ln/>
        </p:spPr>
        <p:txBody>
          <a:bodyPr wrap="square" lIns="0" tIns="0" rIns="0" bIns="0" rtlCol="0" anchor="ctr"/>
          <a:lstStyle/>
          <a:p>
            <a:pPr marL="0" indent="0">
              <a:buNone/>
            </a:pPr>
            <a:r>
              <a:rPr lang="en-US" sz="950" b="1" dirty="0">
                <a:solidFill>
                  <a:srgbClr val="FFFFFF"/>
                </a:solidFill>
                <a:latin typeface="Calibri" pitchFamily="34" charset="0"/>
                <a:ea typeface="Calibri" pitchFamily="34" charset="-122"/>
                <a:cs typeface="Calibri" pitchFamily="34" charset="-120"/>
              </a:rPr>
              <a:t>Device</a:t>
            </a:r>
            <a:endParaRPr lang="en-US" sz="950" dirty="0"/>
          </a:p>
        </p:txBody>
      </p:sp>
      <p:sp>
        <p:nvSpPr>
          <p:cNvPr id="9" name="Shape 7"/>
          <p:cNvSpPr/>
          <p:nvPr/>
        </p:nvSpPr>
        <p:spPr>
          <a:xfrm>
            <a:off x="3630168" y="1280160"/>
            <a:ext cx="1691640" cy="384048"/>
          </a:xfrm>
          <a:prstGeom prst="rect">
            <a:avLst/>
          </a:prstGeom>
          <a:solidFill>
            <a:srgbClr val="1E4D3B"/>
          </a:solidFill>
          <a:ln w="12700">
            <a:solidFill>
              <a:srgbClr val="1E4D3B"/>
            </a:solidFill>
            <a:prstDash val="solid"/>
          </a:ln>
        </p:spPr>
        <p:txBody>
          <a:bodyPr/>
          <a:lstStyle/>
          <a:p>
            <a:endParaRPr lang="en-IN"/>
          </a:p>
        </p:txBody>
      </p:sp>
      <p:sp>
        <p:nvSpPr>
          <p:cNvPr id="10" name="Text 8"/>
          <p:cNvSpPr/>
          <p:nvPr/>
        </p:nvSpPr>
        <p:spPr>
          <a:xfrm>
            <a:off x="3712464" y="1280160"/>
            <a:ext cx="1527048" cy="384048"/>
          </a:xfrm>
          <a:prstGeom prst="rect">
            <a:avLst/>
          </a:prstGeom>
          <a:noFill/>
          <a:ln/>
        </p:spPr>
        <p:txBody>
          <a:bodyPr wrap="square" lIns="0" tIns="0" rIns="0" bIns="0" rtlCol="0" anchor="ctr"/>
          <a:lstStyle/>
          <a:p>
            <a:pPr marL="0" indent="0">
              <a:buNone/>
            </a:pPr>
            <a:r>
              <a:rPr lang="en-US" sz="950" b="1" dirty="0">
                <a:solidFill>
                  <a:srgbClr val="FFFFFF"/>
                </a:solidFill>
                <a:latin typeface="Calibri" pitchFamily="34" charset="0"/>
                <a:ea typeface="Calibri" pitchFamily="34" charset="-122"/>
                <a:cs typeface="Calibri" pitchFamily="34" charset="-120"/>
              </a:rPr>
              <a:t>IMEI 1</a:t>
            </a:r>
            <a:endParaRPr lang="en-US" sz="950" dirty="0"/>
          </a:p>
        </p:txBody>
      </p:sp>
      <p:sp>
        <p:nvSpPr>
          <p:cNvPr id="11" name="Shape 9"/>
          <p:cNvSpPr/>
          <p:nvPr/>
        </p:nvSpPr>
        <p:spPr>
          <a:xfrm>
            <a:off x="5321808" y="1280160"/>
            <a:ext cx="1874520" cy="384048"/>
          </a:xfrm>
          <a:prstGeom prst="rect">
            <a:avLst/>
          </a:prstGeom>
          <a:solidFill>
            <a:srgbClr val="1E4D3B"/>
          </a:solidFill>
          <a:ln w="12700">
            <a:solidFill>
              <a:srgbClr val="1E4D3B"/>
            </a:solidFill>
            <a:prstDash val="solid"/>
          </a:ln>
        </p:spPr>
        <p:txBody>
          <a:bodyPr/>
          <a:lstStyle/>
          <a:p>
            <a:endParaRPr lang="en-IN"/>
          </a:p>
        </p:txBody>
      </p:sp>
      <p:sp>
        <p:nvSpPr>
          <p:cNvPr id="12" name="Text 10"/>
          <p:cNvSpPr/>
          <p:nvPr/>
        </p:nvSpPr>
        <p:spPr>
          <a:xfrm>
            <a:off x="5404104" y="1280160"/>
            <a:ext cx="1709928" cy="384048"/>
          </a:xfrm>
          <a:prstGeom prst="rect">
            <a:avLst/>
          </a:prstGeom>
          <a:noFill/>
          <a:ln/>
        </p:spPr>
        <p:txBody>
          <a:bodyPr wrap="square" lIns="0" tIns="0" rIns="0" bIns="0" rtlCol="0" anchor="ctr"/>
          <a:lstStyle/>
          <a:p>
            <a:pPr marL="0" indent="0">
              <a:buNone/>
            </a:pPr>
            <a:r>
              <a:rPr lang="en-US" sz="950" b="1" dirty="0">
                <a:solidFill>
                  <a:srgbClr val="FFFFFF"/>
                </a:solidFill>
                <a:latin typeface="Calibri" pitchFamily="34" charset="0"/>
                <a:ea typeface="Calibri" pitchFamily="34" charset="-122"/>
                <a:cs typeface="Calibri" pitchFamily="34" charset="-120"/>
              </a:rPr>
              <a:t>Platform</a:t>
            </a:r>
            <a:endParaRPr lang="en-US" sz="950" dirty="0"/>
          </a:p>
        </p:txBody>
      </p:sp>
      <p:sp>
        <p:nvSpPr>
          <p:cNvPr id="13" name="Shape 11"/>
          <p:cNvSpPr/>
          <p:nvPr/>
        </p:nvSpPr>
        <p:spPr>
          <a:xfrm>
            <a:off x="7196328" y="1280160"/>
            <a:ext cx="2331720" cy="384048"/>
          </a:xfrm>
          <a:prstGeom prst="rect">
            <a:avLst/>
          </a:prstGeom>
          <a:solidFill>
            <a:srgbClr val="1E4D3B"/>
          </a:solidFill>
          <a:ln w="12700">
            <a:solidFill>
              <a:srgbClr val="1E4D3B"/>
            </a:solidFill>
            <a:prstDash val="solid"/>
          </a:ln>
        </p:spPr>
        <p:txBody>
          <a:bodyPr/>
          <a:lstStyle/>
          <a:p>
            <a:endParaRPr lang="en-IN"/>
          </a:p>
        </p:txBody>
      </p:sp>
      <p:sp>
        <p:nvSpPr>
          <p:cNvPr id="14" name="Text 12"/>
          <p:cNvSpPr/>
          <p:nvPr/>
        </p:nvSpPr>
        <p:spPr>
          <a:xfrm>
            <a:off x="7278624" y="1280160"/>
            <a:ext cx="2167128" cy="384048"/>
          </a:xfrm>
          <a:prstGeom prst="rect">
            <a:avLst/>
          </a:prstGeom>
          <a:noFill/>
          <a:ln/>
        </p:spPr>
        <p:txBody>
          <a:bodyPr wrap="square" lIns="0" tIns="0" rIns="0" bIns="0" rtlCol="0" anchor="ctr"/>
          <a:lstStyle/>
          <a:p>
            <a:pPr marL="0" indent="0">
              <a:buNone/>
            </a:pPr>
            <a:r>
              <a:rPr lang="en-US" sz="950" b="1" dirty="0">
                <a:solidFill>
                  <a:srgbClr val="FFFFFF"/>
                </a:solidFill>
                <a:latin typeface="Calibri" pitchFamily="34" charset="0"/>
                <a:ea typeface="Calibri" pitchFamily="34" charset="-122"/>
                <a:cs typeface="Calibri" pitchFamily="34" charset="-120"/>
              </a:rPr>
              <a:t>Extraction type</a:t>
            </a:r>
            <a:endParaRPr lang="en-US" sz="950" dirty="0"/>
          </a:p>
        </p:txBody>
      </p:sp>
      <p:sp>
        <p:nvSpPr>
          <p:cNvPr id="15" name="Shape 13"/>
          <p:cNvSpPr/>
          <p:nvPr/>
        </p:nvSpPr>
        <p:spPr>
          <a:xfrm>
            <a:off x="9528048" y="1280160"/>
            <a:ext cx="2203704" cy="384048"/>
          </a:xfrm>
          <a:prstGeom prst="rect">
            <a:avLst/>
          </a:prstGeom>
          <a:solidFill>
            <a:srgbClr val="1E4D3B"/>
          </a:solidFill>
          <a:ln w="12700">
            <a:solidFill>
              <a:srgbClr val="1E4D3B"/>
            </a:solidFill>
            <a:prstDash val="solid"/>
          </a:ln>
        </p:spPr>
        <p:txBody>
          <a:bodyPr/>
          <a:lstStyle/>
          <a:p>
            <a:endParaRPr lang="en-IN"/>
          </a:p>
        </p:txBody>
      </p:sp>
      <p:sp>
        <p:nvSpPr>
          <p:cNvPr id="16" name="Text 14"/>
          <p:cNvSpPr/>
          <p:nvPr/>
        </p:nvSpPr>
        <p:spPr>
          <a:xfrm>
            <a:off x="9610344" y="1280160"/>
            <a:ext cx="2039112" cy="384048"/>
          </a:xfrm>
          <a:prstGeom prst="rect">
            <a:avLst/>
          </a:prstGeom>
          <a:noFill/>
          <a:ln/>
        </p:spPr>
        <p:txBody>
          <a:bodyPr wrap="square" lIns="0" tIns="0" rIns="0" bIns="0" rtlCol="0" anchor="ctr"/>
          <a:lstStyle/>
          <a:p>
            <a:pPr marL="0" indent="0">
              <a:buNone/>
            </a:pPr>
            <a:r>
              <a:rPr lang="en-US" sz="950" b="1" dirty="0">
                <a:solidFill>
                  <a:srgbClr val="FFFFFF"/>
                </a:solidFill>
                <a:latin typeface="Calibri" pitchFamily="34" charset="0"/>
                <a:ea typeface="Calibri" pitchFamily="34" charset="-122"/>
                <a:cs typeface="Calibri" pitchFamily="34" charset="-120"/>
              </a:rPr>
              <a:t>Window</a:t>
            </a:r>
            <a:endParaRPr lang="en-US" sz="950" dirty="0"/>
          </a:p>
        </p:txBody>
      </p:sp>
      <p:sp>
        <p:nvSpPr>
          <p:cNvPr id="17" name="Shape 15"/>
          <p:cNvSpPr/>
          <p:nvPr/>
        </p:nvSpPr>
        <p:spPr>
          <a:xfrm>
            <a:off x="457200" y="1664208"/>
            <a:ext cx="658368" cy="749808"/>
          </a:xfrm>
          <a:prstGeom prst="rect">
            <a:avLst/>
          </a:prstGeom>
          <a:solidFill>
            <a:srgbClr val="FFFFFF"/>
          </a:solidFill>
          <a:ln w="9525">
            <a:solidFill>
              <a:srgbClr val="DDE3E0"/>
            </a:solidFill>
            <a:prstDash val="solid"/>
          </a:ln>
        </p:spPr>
        <p:txBody>
          <a:bodyPr/>
          <a:lstStyle/>
          <a:p>
            <a:endParaRPr lang="en-IN"/>
          </a:p>
        </p:txBody>
      </p:sp>
      <p:sp>
        <p:nvSpPr>
          <p:cNvPr id="18" name="Text 16"/>
          <p:cNvSpPr/>
          <p:nvPr/>
        </p:nvSpPr>
        <p:spPr>
          <a:xfrm>
            <a:off x="539496" y="1664208"/>
            <a:ext cx="493776" cy="749808"/>
          </a:xfrm>
          <a:prstGeom prst="rect">
            <a:avLst/>
          </a:prstGeom>
          <a:noFill/>
          <a:ln/>
        </p:spPr>
        <p:txBody>
          <a:bodyPr wrap="square" lIns="0" tIns="0" rIns="0" bIns="0" rtlCol="0" anchor="ctr"/>
          <a:lstStyle/>
          <a:p>
            <a:pPr marL="0" indent="0">
              <a:lnSpc>
                <a:spcPts val="1100"/>
              </a:lnSpc>
              <a:buNone/>
            </a:pPr>
            <a:r>
              <a:rPr lang="en-US" sz="900" b="1" dirty="0">
                <a:solidFill>
                  <a:srgbClr val="1E4D3B"/>
                </a:solidFill>
                <a:latin typeface="Calibri" pitchFamily="34" charset="0"/>
                <a:ea typeface="Calibri" pitchFamily="34" charset="-122"/>
                <a:cs typeface="Calibri" pitchFamily="34" charset="-120"/>
              </a:rPr>
              <a:t>EX-01</a:t>
            </a:r>
            <a:endParaRPr lang="en-US" sz="900" dirty="0"/>
          </a:p>
        </p:txBody>
      </p:sp>
      <p:sp>
        <p:nvSpPr>
          <p:cNvPr id="19" name="Shape 17"/>
          <p:cNvSpPr/>
          <p:nvPr/>
        </p:nvSpPr>
        <p:spPr>
          <a:xfrm>
            <a:off x="1115568" y="1664208"/>
            <a:ext cx="2514600" cy="749808"/>
          </a:xfrm>
          <a:prstGeom prst="rect">
            <a:avLst/>
          </a:prstGeom>
          <a:solidFill>
            <a:srgbClr val="FFFFFF"/>
          </a:solidFill>
          <a:ln w="9525">
            <a:solidFill>
              <a:srgbClr val="DDE3E0"/>
            </a:solidFill>
            <a:prstDash val="solid"/>
          </a:ln>
        </p:spPr>
        <p:txBody>
          <a:bodyPr/>
          <a:lstStyle/>
          <a:p>
            <a:endParaRPr lang="en-IN"/>
          </a:p>
        </p:txBody>
      </p:sp>
      <p:sp>
        <p:nvSpPr>
          <p:cNvPr id="20" name="Text 18"/>
          <p:cNvSpPr/>
          <p:nvPr/>
        </p:nvSpPr>
        <p:spPr>
          <a:xfrm>
            <a:off x="1197864" y="1664208"/>
            <a:ext cx="2350008" cy="749808"/>
          </a:xfrm>
          <a:prstGeom prst="rect">
            <a:avLst/>
          </a:prstGeom>
          <a:noFill/>
          <a:ln/>
        </p:spPr>
        <p:txBody>
          <a:bodyPr wrap="square" lIns="0" tIns="0" rIns="0" bIns="0" rtlCol="0" anchor="ctr"/>
          <a:lstStyle/>
          <a:p>
            <a:pPr marL="0" indent="0">
              <a:lnSpc>
                <a:spcPts val="1100"/>
              </a:lnSpc>
              <a:buNone/>
            </a:pPr>
            <a:r>
              <a:rPr lang="en-US" sz="950" dirty="0">
                <a:solidFill>
                  <a:srgbClr val="1C1F1D"/>
                </a:solidFill>
                <a:latin typeface="Calibri" pitchFamily="34" charset="0"/>
                <a:ea typeface="Calibri" pitchFamily="34" charset="-122"/>
                <a:cs typeface="Calibri" pitchFamily="34" charset="-120"/>
              </a:rPr>
              <a:t>Huawei POT-LX1 P Smart</a:t>
            </a:r>
            <a:endParaRPr lang="en-US" sz="950" dirty="0"/>
          </a:p>
        </p:txBody>
      </p:sp>
      <p:sp>
        <p:nvSpPr>
          <p:cNvPr id="21" name="Shape 19"/>
          <p:cNvSpPr/>
          <p:nvPr/>
        </p:nvSpPr>
        <p:spPr>
          <a:xfrm>
            <a:off x="3630168" y="1664208"/>
            <a:ext cx="1691640" cy="749808"/>
          </a:xfrm>
          <a:prstGeom prst="rect">
            <a:avLst/>
          </a:prstGeom>
          <a:solidFill>
            <a:srgbClr val="FFFFFF"/>
          </a:solidFill>
          <a:ln w="9525">
            <a:solidFill>
              <a:srgbClr val="DDE3E0"/>
            </a:solidFill>
            <a:prstDash val="solid"/>
          </a:ln>
        </p:spPr>
        <p:txBody>
          <a:bodyPr/>
          <a:lstStyle/>
          <a:p>
            <a:endParaRPr lang="en-IN"/>
          </a:p>
        </p:txBody>
      </p:sp>
      <p:sp>
        <p:nvSpPr>
          <p:cNvPr id="22" name="Text 20"/>
          <p:cNvSpPr/>
          <p:nvPr/>
        </p:nvSpPr>
        <p:spPr>
          <a:xfrm>
            <a:off x="3712464" y="1664208"/>
            <a:ext cx="1527048" cy="749808"/>
          </a:xfrm>
          <a:prstGeom prst="rect">
            <a:avLst/>
          </a:prstGeom>
          <a:noFill/>
          <a:ln/>
        </p:spPr>
        <p:txBody>
          <a:bodyPr wrap="square" lIns="0" tIns="0" rIns="0" bIns="0" rtlCol="0" anchor="ctr"/>
          <a:lstStyle/>
          <a:p>
            <a:pPr marL="0" indent="0">
              <a:lnSpc>
                <a:spcPts val="1100"/>
              </a:lnSpc>
              <a:buNone/>
            </a:pPr>
            <a:r>
              <a:rPr lang="en-US" sz="950" dirty="0">
                <a:solidFill>
                  <a:srgbClr val="1C1F1D"/>
                </a:solidFill>
                <a:latin typeface="Calibri" pitchFamily="34" charset="0"/>
                <a:ea typeface="Calibri" pitchFamily="34" charset="-122"/>
                <a:cs typeface="Calibri" pitchFamily="34" charset="-120"/>
              </a:rPr>
              <a:t>860962043462662</a:t>
            </a:r>
            <a:endParaRPr lang="en-US" sz="950" dirty="0"/>
          </a:p>
        </p:txBody>
      </p:sp>
      <p:sp>
        <p:nvSpPr>
          <p:cNvPr id="23" name="Shape 21"/>
          <p:cNvSpPr/>
          <p:nvPr/>
        </p:nvSpPr>
        <p:spPr>
          <a:xfrm>
            <a:off x="5321808" y="1664208"/>
            <a:ext cx="1874520" cy="749808"/>
          </a:xfrm>
          <a:prstGeom prst="rect">
            <a:avLst/>
          </a:prstGeom>
          <a:solidFill>
            <a:srgbClr val="FFFFFF"/>
          </a:solidFill>
          <a:ln w="9525">
            <a:solidFill>
              <a:srgbClr val="DDE3E0"/>
            </a:solidFill>
            <a:prstDash val="solid"/>
          </a:ln>
        </p:spPr>
        <p:txBody>
          <a:bodyPr/>
          <a:lstStyle/>
          <a:p>
            <a:endParaRPr lang="en-IN"/>
          </a:p>
        </p:txBody>
      </p:sp>
      <p:sp>
        <p:nvSpPr>
          <p:cNvPr id="24" name="Text 22"/>
          <p:cNvSpPr/>
          <p:nvPr/>
        </p:nvSpPr>
        <p:spPr>
          <a:xfrm>
            <a:off x="5404104" y="1664208"/>
            <a:ext cx="1709928" cy="749808"/>
          </a:xfrm>
          <a:prstGeom prst="rect">
            <a:avLst/>
          </a:prstGeom>
          <a:noFill/>
          <a:ln/>
        </p:spPr>
        <p:txBody>
          <a:bodyPr wrap="square" lIns="0" tIns="0" rIns="0" bIns="0" rtlCol="0" anchor="ctr"/>
          <a:lstStyle/>
          <a:p>
            <a:pPr marL="0" indent="0">
              <a:lnSpc>
                <a:spcPts val="1100"/>
              </a:lnSpc>
              <a:buNone/>
            </a:pPr>
            <a:r>
              <a:rPr lang="en-US" sz="950" dirty="0">
                <a:solidFill>
                  <a:srgbClr val="1C1F1D"/>
                </a:solidFill>
                <a:latin typeface="Calibri" pitchFamily="34" charset="0"/>
                <a:ea typeface="Calibri" pitchFamily="34" charset="-122"/>
                <a:cs typeface="Calibri" pitchFamily="34" charset="-120"/>
              </a:rPr>
              <a:t>Android 10 · kirin710</a:t>
            </a:r>
            <a:endParaRPr lang="en-US" sz="950" dirty="0"/>
          </a:p>
        </p:txBody>
      </p:sp>
      <p:sp>
        <p:nvSpPr>
          <p:cNvPr id="25" name="Shape 23"/>
          <p:cNvSpPr/>
          <p:nvPr/>
        </p:nvSpPr>
        <p:spPr>
          <a:xfrm>
            <a:off x="7196328" y="1664208"/>
            <a:ext cx="2331720" cy="749808"/>
          </a:xfrm>
          <a:prstGeom prst="rect">
            <a:avLst/>
          </a:prstGeom>
          <a:solidFill>
            <a:srgbClr val="FFFFFF"/>
          </a:solidFill>
          <a:ln w="9525">
            <a:solidFill>
              <a:srgbClr val="DDE3E0"/>
            </a:solidFill>
            <a:prstDash val="solid"/>
          </a:ln>
        </p:spPr>
        <p:txBody>
          <a:bodyPr/>
          <a:lstStyle/>
          <a:p>
            <a:endParaRPr lang="en-IN"/>
          </a:p>
        </p:txBody>
      </p:sp>
      <p:sp>
        <p:nvSpPr>
          <p:cNvPr id="26" name="Text 24"/>
          <p:cNvSpPr/>
          <p:nvPr/>
        </p:nvSpPr>
        <p:spPr>
          <a:xfrm>
            <a:off x="7278624" y="1664208"/>
            <a:ext cx="2167128" cy="749808"/>
          </a:xfrm>
          <a:prstGeom prst="rect">
            <a:avLst/>
          </a:prstGeom>
          <a:noFill/>
          <a:ln/>
        </p:spPr>
        <p:txBody>
          <a:bodyPr wrap="square" lIns="0" tIns="0" rIns="0" bIns="0" rtlCol="0" anchor="ctr"/>
          <a:lstStyle/>
          <a:p>
            <a:pPr marL="0" indent="0">
              <a:lnSpc>
                <a:spcPts val="1100"/>
              </a:lnSpc>
              <a:buNone/>
            </a:pPr>
            <a:r>
              <a:rPr lang="en-US" sz="950" dirty="0">
                <a:solidFill>
                  <a:srgbClr val="1C1F1D"/>
                </a:solidFill>
                <a:latin typeface="Calibri" pitchFamily="34" charset="0"/>
                <a:ea typeface="Calibri" pitchFamily="34" charset="-122"/>
                <a:cs typeface="Calibri" pitchFamily="34" charset="-120"/>
              </a:rPr>
              <a:t>File System [Android ADB]</a:t>
            </a:r>
            <a:endParaRPr lang="en-US" sz="950" dirty="0"/>
          </a:p>
        </p:txBody>
      </p:sp>
      <p:sp>
        <p:nvSpPr>
          <p:cNvPr id="27" name="Shape 25"/>
          <p:cNvSpPr/>
          <p:nvPr/>
        </p:nvSpPr>
        <p:spPr>
          <a:xfrm>
            <a:off x="9528048" y="1664208"/>
            <a:ext cx="2203704" cy="749808"/>
          </a:xfrm>
          <a:prstGeom prst="rect">
            <a:avLst/>
          </a:prstGeom>
          <a:solidFill>
            <a:srgbClr val="FFFFFF"/>
          </a:solidFill>
          <a:ln w="9525">
            <a:solidFill>
              <a:srgbClr val="DDE3E0"/>
            </a:solidFill>
            <a:prstDash val="solid"/>
          </a:ln>
        </p:spPr>
        <p:txBody>
          <a:bodyPr/>
          <a:lstStyle/>
          <a:p>
            <a:endParaRPr lang="en-IN"/>
          </a:p>
        </p:txBody>
      </p:sp>
      <p:sp>
        <p:nvSpPr>
          <p:cNvPr id="28" name="Text 26"/>
          <p:cNvSpPr/>
          <p:nvPr/>
        </p:nvSpPr>
        <p:spPr>
          <a:xfrm>
            <a:off x="9610344" y="1664208"/>
            <a:ext cx="2039112" cy="749808"/>
          </a:xfrm>
          <a:prstGeom prst="rect">
            <a:avLst/>
          </a:prstGeom>
          <a:noFill/>
          <a:ln/>
        </p:spPr>
        <p:txBody>
          <a:bodyPr wrap="square" lIns="0" tIns="0" rIns="0" bIns="0" rtlCol="0" anchor="ctr"/>
          <a:lstStyle/>
          <a:p>
            <a:pPr marL="0" indent="0">
              <a:lnSpc>
                <a:spcPts val="1100"/>
              </a:lnSpc>
              <a:buNone/>
            </a:pPr>
            <a:r>
              <a:rPr lang="en-US" sz="950" dirty="0">
                <a:solidFill>
                  <a:srgbClr val="1C1F1D"/>
                </a:solidFill>
                <a:latin typeface="Calibri" pitchFamily="34" charset="0"/>
                <a:ea typeface="Calibri" pitchFamily="34" charset="-122"/>
                <a:cs typeface="Calibri" pitchFamily="34" charset="-120"/>
              </a:rPr>
              <a:t>16:12:56 – 16:53:34</a:t>
            </a:r>
            <a:endParaRPr lang="en-US" sz="950" dirty="0"/>
          </a:p>
        </p:txBody>
      </p:sp>
      <p:sp>
        <p:nvSpPr>
          <p:cNvPr id="29" name="Shape 27"/>
          <p:cNvSpPr/>
          <p:nvPr/>
        </p:nvSpPr>
        <p:spPr>
          <a:xfrm>
            <a:off x="457200" y="2414016"/>
            <a:ext cx="658368" cy="749808"/>
          </a:xfrm>
          <a:prstGeom prst="rect">
            <a:avLst/>
          </a:prstGeom>
          <a:solidFill>
            <a:srgbClr val="F4F7F5"/>
          </a:solidFill>
          <a:ln w="9525">
            <a:solidFill>
              <a:srgbClr val="DDE3E0"/>
            </a:solidFill>
            <a:prstDash val="solid"/>
          </a:ln>
        </p:spPr>
        <p:txBody>
          <a:bodyPr/>
          <a:lstStyle/>
          <a:p>
            <a:endParaRPr lang="en-IN"/>
          </a:p>
        </p:txBody>
      </p:sp>
      <p:sp>
        <p:nvSpPr>
          <p:cNvPr id="30" name="Text 28"/>
          <p:cNvSpPr/>
          <p:nvPr/>
        </p:nvSpPr>
        <p:spPr>
          <a:xfrm>
            <a:off x="539496" y="2414016"/>
            <a:ext cx="493776" cy="749808"/>
          </a:xfrm>
          <a:prstGeom prst="rect">
            <a:avLst/>
          </a:prstGeom>
          <a:noFill/>
          <a:ln/>
        </p:spPr>
        <p:txBody>
          <a:bodyPr wrap="square" lIns="0" tIns="0" rIns="0" bIns="0" rtlCol="0" anchor="ctr"/>
          <a:lstStyle/>
          <a:p>
            <a:pPr marL="0" indent="0">
              <a:lnSpc>
                <a:spcPts val="1100"/>
              </a:lnSpc>
              <a:buNone/>
            </a:pPr>
            <a:r>
              <a:rPr lang="en-US" sz="900" b="1" dirty="0">
                <a:solidFill>
                  <a:srgbClr val="1E4D3B"/>
                </a:solidFill>
                <a:latin typeface="Calibri" pitchFamily="34" charset="0"/>
                <a:ea typeface="Calibri" pitchFamily="34" charset="-122"/>
                <a:cs typeface="Calibri" pitchFamily="34" charset="-120"/>
              </a:rPr>
              <a:t>EX-02</a:t>
            </a:r>
            <a:endParaRPr lang="en-US" sz="900" dirty="0"/>
          </a:p>
        </p:txBody>
      </p:sp>
      <p:sp>
        <p:nvSpPr>
          <p:cNvPr id="31" name="Shape 29"/>
          <p:cNvSpPr/>
          <p:nvPr/>
        </p:nvSpPr>
        <p:spPr>
          <a:xfrm>
            <a:off x="1115568" y="2414016"/>
            <a:ext cx="2514600" cy="749808"/>
          </a:xfrm>
          <a:prstGeom prst="rect">
            <a:avLst/>
          </a:prstGeom>
          <a:solidFill>
            <a:srgbClr val="F4F7F5"/>
          </a:solidFill>
          <a:ln w="9525">
            <a:solidFill>
              <a:srgbClr val="DDE3E0"/>
            </a:solidFill>
            <a:prstDash val="solid"/>
          </a:ln>
        </p:spPr>
        <p:txBody>
          <a:bodyPr/>
          <a:lstStyle/>
          <a:p>
            <a:endParaRPr lang="en-IN"/>
          </a:p>
        </p:txBody>
      </p:sp>
      <p:sp>
        <p:nvSpPr>
          <p:cNvPr id="32" name="Text 30"/>
          <p:cNvSpPr/>
          <p:nvPr/>
        </p:nvSpPr>
        <p:spPr>
          <a:xfrm>
            <a:off x="1197864" y="2414016"/>
            <a:ext cx="2350008" cy="749808"/>
          </a:xfrm>
          <a:prstGeom prst="rect">
            <a:avLst/>
          </a:prstGeom>
          <a:noFill/>
          <a:ln/>
        </p:spPr>
        <p:txBody>
          <a:bodyPr wrap="square" lIns="0" tIns="0" rIns="0" bIns="0" rtlCol="0" anchor="ctr"/>
          <a:lstStyle/>
          <a:p>
            <a:pPr marL="0" indent="0">
              <a:lnSpc>
                <a:spcPts val="1100"/>
              </a:lnSpc>
              <a:buNone/>
            </a:pPr>
            <a:r>
              <a:rPr lang="en-US" sz="950" dirty="0">
                <a:solidFill>
                  <a:srgbClr val="1C1F1D"/>
                </a:solidFill>
                <a:latin typeface="Calibri" pitchFamily="34" charset="0"/>
                <a:ea typeface="Calibri" pitchFamily="34" charset="-122"/>
                <a:cs typeface="Calibri" pitchFamily="34" charset="-120"/>
              </a:rPr>
              <a:t>Nokia C2 2nd Edition</a:t>
            </a:r>
            <a:endParaRPr lang="en-US" sz="950" dirty="0"/>
          </a:p>
        </p:txBody>
      </p:sp>
      <p:sp>
        <p:nvSpPr>
          <p:cNvPr id="33" name="Shape 31"/>
          <p:cNvSpPr/>
          <p:nvPr/>
        </p:nvSpPr>
        <p:spPr>
          <a:xfrm>
            <a:off x="3630168" y="2414016"/>
            <a:ext cx="1691640" cy="749808"/>
          </a:xfrm>
          <a:prstGeom prst="rect">
            <a:avLst/>
          </a:prstGeom>
          <a:solidFill>
            <a:srgbClr val="F4F7F5"/>
          </a:solidFill>
          <a:ln w="9525">
            <a:solidFill>
              <a:srgbClr val="DDE3E0"/>
            </a:solidFill>
            <a:prstDash val="solid"/>
          </a:ln>
        </p:spPr>
        <p:txBody>
          <a:bodyPr/>
          <a:lstStyle/>
          <a:p>
            <a:endParaRPr lang="en-IN"/>
          </a:p>
        </p:txBody>
      </p:sp>
      <p:sp>
        <p:nvSpPr>
          <p:cNvPr id="34" name="Text 32"/>
          <p:cNvSpPr/>
          <p:nvPr/>
        </p:nvSpPr>
        <p:spPr>
          <a:xfrm>
            <a:off x="3712464" y="2414016"/>
            <a:ext cx="1527048" cy="749808"/>
          </a:xfrm>
          <a:prstGeom prst="rect">
            <a:avLst/>
          </a:prstGeom>
          <a:noFill/>
          <a:ln/>
        </p:spPr>
        <p:txBody>
          <a:bodyPr wrap="square" lIns="0" tIns="0" rIns="0" bIns="0" rtlCol="0" anchor="ctr"/>
          <a:lstStyle/>
          <a:p>
            <a:pPr marL="0" indent="0">
              <a:lnSpc>
                <a:spcPts val="1100"/>
              </a:lnSpc>
              <a:buNone/>
            </a:pPr>
            <a:r>
              <a:rPr lang="en-US" sz="950" dirty="0">
                <a:solidFill>
                  <a:srgbClr val="1C1F1D"/>
                </a:solidFill>
                <a:latin typeface="Calibri" pitchFamily="34" charset="0"/>
                <a:ea typeface="Calibri" pitchFamily="34" charset="-122"/>
                <a:cs typeface="Calibri" pitchFamily="34" charset="-120"/>
              </a:rPr>
              <a:t>353766763818217</a:t>
            </a:r>
            <a:endParaRPr lang="en-US" sz="950" dirty="0"/>
          </a:p>
        </p:txBody>
      </p:sp>
      <p:sp>
        <p:nvSpPr>
          <p:cNvPr id="35" name="Shape 33"/>
          <p:cNvSpPr/>
          <p:nvPr/>
        </p:nvSpPr>
        <p:spPr>
          <a:xfrm>
            <a:off x="5321808" y="2414016"/>
            <a:ext cx="1874520" cy="749808"/>
          </a:xfrm>
          <a:prstGeom prst="rect">
            <a:avLst/>
          </a:prstGeom>
          <a:solidFill>
            <a:srgbClr val="F4F7F5"/>
          </a:solidFill>
          <a:ln w="9525">
            <a:solidFill>
              <a:srgbClr val="DDE3E0"/>
            </a:solidFill>
            <a:prstDash val="solid"/>
          </a:ln>
        </p:spPr>
        <p:txBody>
          <a:bodyPr/>
          <a:lstStyle/>
          <a:p>
            <a:endParaRPr lang="en-IN"/>
          </a:p>
        </p:txBody>
      </p:sp>
      <p:sp>
        <p:nvSpPr>
          <p:cNvPr id="36" name="Text 34"/>
          <p:cNvSpPr/>
          <p:nvPr/>
        </p:nvSpPr>
        <p:spPr>
          <a:xfrm>
            <a:off x="5404104" y="2414016"/>
            <a:ext cx="1709928" cy="749808"/>
          </a:xfrm>
          <a:prstGeom prst="rect">
            <a:avLst/>
          </a:prstGeom>
          <a:noFill/>
          <a:ln/>
        </p:spPr>
        <p:txBody>
          <a:bodyPr wrap="square" lIns="0" tIns="0" rIns="0" bIns="0" rtlCol="0" anchor="ctr"/>
          <a:lstStyle/>
          <a:p>
            <a:pPr marL="0" indent="0">
              <a:lnSpc>
                <a:spcPts val="1100"/>
              </a:lnSpc>
              <a:buNone/>
            </a:pPr>
            <a:r>
              <a:rPr lang="en-US" sz="950" dirty="0">
                <a:solidFill>
                  <a:srgbClr val="1C1F1D"/>
                </a:solidFill>
                <a:latin typeface="Calibri" pitchFamily="34" charset="0"/>
                <a:ea typeface="Calibri" pitchFamily="34" charset="-122"/>
                <a:cs typeface="Calibri" pitchFamily="34" charset="-120"/>
              </a:rPr>
              <a:t>Android 11 · mt6739</a:t>
            </a:r>
            <a:endParaRPr lang="en-US" sz="950" dirty="0"/>
          </a:p>
        </p:txBody>
      </p:sp>
      <p:sp>
        <p:nvSpPr>
          <p:cNvPr id="37" name="Shape 35"/>
          <p:cNvSpPr/>
          <p:nvPr/>
        </p:nvSpPr>
        <p:spPr>
          <a:xfrm>
            <a:off x="7196328" y="2414016"/>
            <a:ext cx="2331720" cy="749808"/>
          </a:xfrm>
          <a:prstGeom prst="rect">
            <a:avLst/>
          </a:prstGeom>
          <a:solidFill>
            <a:srgbClr val="F4F7F5"/>
          </a:solidFill>
          <a:ln w="9525">
            <a:solidFill>
              <a:srgbClr val="DDE3E0"/>
            </a:solidFill>
            <a:prstDash val="solid"/>
          </a:ln>
        </p:spPr>
        <p:txBody>
          <a:bodyPr/>
          <a:lstStyle/>
          <a:p>
            <a:endParaRPr lang="en-IN"/>
          </a:p>
        </p:txBody>
      </p:sp>
      <p:sp>
        <p:nvSpPr>
          <p:cNvPr id="38" name="Text 36"/>
          <p:cNvSpPr/>
          <p:nvPr/>
        </p:nvSpPr>
        <p:spPr>
          <a:xfrm>
            <a:off x="7278624" y="2414016"/>
            <a:ext cx="2167128" cy="749808"/>
          </a:xfrm>
          <a:prstGeom prst="rect">
            <a:avLst/>
          </a:prstGeom>
          <a:noFill/>
          <a:ln/>
        </p:spPr>
        <p:txBody>
          <a:bodyPr wrap="square" lIns="0" tIns="0" rIns="0" bIns="0" rtlCol="0" anchor="ctr"/>
          <a:lstStyle/>
          <a:p>
            <a:pPr marL="0" indent="0">
              <a:lnSpc>
                <a:spcPts val="1100"/>
              </a:lnSpc>
              <a:buNone/>
            </a:pPr>
            <a:r>
              <a:rPr lang="en-US" sz="950" dirty="0">
                <a:solidFill>
                  <a:srgbClr val="1C1F1D"/>
                </a:solidFill>
                <a:latin typeface="Calibri" pitchFamily="34" charset="0"/>
                <a:ea typeface="Calibri" pitchFamily="34" charset="-122"/>
                <a:cs typeface="Calibri" pitchFamily="34" charset="-120"/>
              </a:rPr>
              <a:t>File System [Android Backup]</a:t>
            </a:r>
            <a:endParaRPr lang="en-US" sz="950" dirty="0"/>
          </a:p>
        </p:txBody>
      </p:sp>
      <p:sp>
        <p:nvSpPr>
          <p:cNvPr id="39" name="Shape 37"/>
          <p:cNvSpPr/>
          <p:nvPr/>
        </p:nvSpPr>
        <p:spPr>
          <a:xfrm>
            <a:off x="9528048" y="2414016"/>
            <a:ext cx="2203704" cy="749808"/>
          </a:xfrm>
          <a:prstGeom prst="rect">
            <a:avLst/>
          </a:prstGeom>
          <a:solidFill>
            <a:srgbClr val="F4F7F5"/>
          </a:solidFill>
          <a:ln w="9525">
            <a:solidFill>
              <a:srgbClr val="DDE3E0"/>
            </a:solidFill>
            <a:prstDash val="solid"/>
          </a:ln>
        </p:spPr>
        <p:txBody>
          <a:bodyPr/>
          <a:lstStyle/>
          <a:p>
            <a:endParaRPr lang="en-IN"/>
          </a:p>
        </p:txBody>
      </p:sp>
      <p:sp>
        <p:nvSpPr>
          <p:cNvPr id="40" name="Text 38"/>
          <p:cNvSpPr/>
          <p:nvPr/>
        </p:nvSpPr>
        <p:spPr>
          <a:xfrm>
            <a:off x="9610344" y="2414016"/>
            <a:ext cx="2039112" cy="749808"/>
          </a:xfrm>
          <a:prstGeom prst="rect">
            <a:avLst/>
          </a:prstGeom>
          <a:noFill/>
          <a:ln/>
        </p:spPr>
        <p:txBody>
          <a:bodyPr wrap="square" lIns="0" tIns="0" rIns="0" bIns="0" rtlCol="0" anchor="ctr"/>
          <a:lstStyle/>
          <a:p>
            <a:pPr marL="0" indent="0">
              <a:lnSpc>
                <a:spcPts val="1100"/>
              </a:lnSpc>
              <a:buNone/>
            </a:pPr>
            <a:r>
              <a:rPr lang="en-US" sz="950" dirty="0">
                <a:solidFill>
                  <a:srgbClr val="1C1F1D"/>
                </a:solidFill>
                <a:latin typeface="Calibri" pitchFamily="34" charset="0"/>
                <a:ea typeface="Calibri" pitchFamily="34" charset="-122"/>
                <a:cs typeface="Calibri" pitchFamily="34" charset="-120"/>
              </a:rPr>
              <a:t>16:01:06 – 16:03:26</a:t>
            </a:r>
            <a:endParaRPr lang="en-US" sz="950" dirty="0"/>
          </a:p>
        </p:txBody>
      </p:sp>
      <p:sp>
        <p:nvSpPr>
          <p:cNvPr id="41" name="Shape 39"/>
          <p:cNvSpPr/>
          <p:nvPr/>
        </p:nvSpPr>
        <p:spPr>
          <a:xfrm>
            <a:off x="457200" y="3163824"/>
            <a:ext cx="658368" cy="749808"/>
          </a:xfrm>
          <a:prstGeom prst="rect">
            <a:avLst/>
          </a:prstGeom>
          <a:solidFill>
            <a:srgbClr val="FFFFFF"/>
          </a:solidFill>
          <a:ln w="9525">
            <a:solidFill>
              <a:srgbClr val="DDE3E0"/>
            </a:solidFill>
            <a:prstDash val="solid"/>
          </a:ln>
        </p:spPr>
        <p:txBody>
          <a:bodyPr/>
          <a:lstStyle/>
          <a:p>
            <a:endParaRPr lang="en-IN"/>
          </a:p>
        </p:txBody>
      </p:sp>
      <p:sp>
        <p:nvSpPr>
          <p:cNvPr id="42" name="Text 40"/>
          <p:cNvSpPr/>
          <p:nvPr/>
        </p:nvSpPr>
        <p:spPr>
          <a:xfrm>
            <a:off x="539496" y="3163824"/>
            <a:ext cx="493776" cy="749808"/>
          </a:xfrm>
          <a:prstGeom prst="rect">
            <a:avLst/>
          </a:prstGeom>
          <a:noFill/>
          <a:ln/>
        </p:spPr>
        <p:txBody>
          <a:bodyPr wrap="square" lIns="0" tIns="0" rIns="0" bIns="0" rtlCol="0" anchor="ctr"/>
          <a:lstStyle/>
          <a:p>
            <a:pPr marL="0" indent="0">
              <a:lnSpc>
                <a:spcPts val="1100"/>
              </a:lnSpc>
              <a:buNone/>
            </a:pPr>
            <a:r>
              <a:rPr lang="en-US" sz="900" b="1" dirty="0">
                <a:solidFill>
                  <a:srgbClr val="1E4D3B"/>
                </a:solidFill>
                <a:latin typeface="Calibri" pitchFamily="34" charset="0"/>
                <a:ea typeface="Calibri" pitchFamily="34" charset="-122"/>
                <a:cs typeface="Calibri" pitchFamily="34" charset="-120"/>
              </a:rPr>
              <a:t>EX-03</a:t>
            </a:r>
            <a:endParaRPr lang="en-US" sz="900" dirty="0"/>
          </a:p>
        </p:txBody>
      </p:sp>
      <p:sp>
        <p:nvSpPr>
          <p:cNvPr id="43" name="Shape 41"/>
          <p:cNvSpPr/>
          <p:nvPr/>
        </p:nvSpPr>
        <p:spPr>
          <a:xfrm>
            <a:off x="1115568" y="3163824"/>
            <a:ext cx="2514600" cy="749808"/>
          </a:xfrm>
          <a:prstGeom prst="rect">
            <a:avLst/>
          </a:prstGeom>
          <a:solidFill>
            <a:srgbClr val="FFFFFF"/>
          </a:solidFill>
          <a:ln w="9525">
            <a:solidFill>
              <a:srgbClr val="DDE3E0"/>
            </a:solidFill>
            <a:prstDash val="solid"/>
          </a:ln>
        </p:spPr>
        <p:txBody>
          <a:bodyPr/>
          <a:lstStyle/>
          <a:p>
            <a:endParaRPr lang="en-IN"/>
          </a:p>
        </p:txBody>
      </p:sp>
      <p:sp>
        <p:nvSpPr>
          <p:cNvPr id="44" name="Text 42"/>
          <p:cNvSpPr/>
          <p:nvPr/>
        </p:nvSpPr>
        <p:spPr>
          <a:xfrm>
            <a:off x="1197864" y="3163824"/>
            <a:ext cx="2350008" cy="749808"/>
          </a:xfrm>
          <a:prstGeom prst="rect">
            <a:avLst/>
          </a:prstGeom>
          <a:noFill/>
          <a:ln/>
        </p:spPr>
        <p:txBody>
          <a:bodyPr wrap="square" lIns="0" tIns="0" rIns="0" bIns="0" rtlCol="0" anchor="ctr"/>
          <a:lstStyle/>
          <a:p>
            <a:pPr marL="0" indent="0">
              <a:lnSpc>
                <a:spcPts val="1100"/>
              </a:lnSpc>
              <a:buNone/>
            </a:pPr>
            <a:r>
              <a:rPr lang="en-US" sz="950" dirty="0">
                <a:solidFill>
                  <a:srgbClr val="1C1F1D"/>
                </a:solidFill>
                <a:latin typeface="Calibri" pitchFamily="34" charset="0"/>
                <a:ea typeface="Calibri" pitchFamily="34" charset="-122"/>
                <a:cs typeface="Calibri" pitchFamily="34" charset="-120"/>
              </a:rPr>
              <a:t>Samsung SM-A137F</a:t>
            </a:r>
            <a:endParaRPr lang="en-US" sz="950" dirty="0"/>
          </a:p>
        </p:txBody>
      </p:sp>
      <p:sp>
        <p:nvSpPr>
          <p:cNvPr id="45" name="Shape 43"/>
          <p:cNvSpPr/>
          <p:nvPr/>
        </p:nvSpPr>
        <p:spPr>
          <a:xfrm>
            <a:off x="3630168" y="3163824"/>
            <a:ext cx="1691640" cy="749808"/>
          </a:xfrm>
          <a:prstGeom prst="rect">
            <a:avLst/>
          </a:prstGeom>
          <a:solidFill>
            <a:srgbClr val="FFFFFF"/>
          </a:solidFill>
          <a:ln w="9525">
            <a:solidFill>
              <a:srgbClr val="DDE3E0"/>
            </a:solidFill>
            <a:prstDash val="solid"/>
          </a:ln>
        </p:spPr>
        <p:txBody>
          <a:bodyPr/>
          <a:lstStyle/>
          <a:p>
            <a:endParaRPr lang="en-IN"/>
          </a:p>
        </p:txBody>
      </p:sp>
      <p:sp>
        <p:nvSpPr>
          <p:cNvPr id="46" name="Text 44"/>
          <p:cNvSpPr/>
          <p:nvPr/>
        </p:nvSpPr>
        <p:spPr>
          <a:xfrm>
            <a:off x="3712464" y="3163824"/>
            <a:ext cx="1527048" cy="749808"/>
          </a:xfrm>
          <a:prstGeom prst="rect">
            <a:avLst/>
          </a:prstGeom>
          <a:noFill/>
          <a:ln/>
        </p:spPr>
        <p:txBody>
          <a:bodyPr wrap="square" lIns="0" tIns="0" rIns="0" bIns="0" rtlCol="0" anchor="ctr"/>
          <a:lstStyle/>
          <a:p>
            <a:pPr marL="0" indent="0">
              <a:lnSpc>
                <a:spcPts val="1100"/>
              </a:lnSpc>
              <a:buNone/>
            </a:pPr>
            <a:r>
              <a:rPr lang="en-US" sz="950" dirty="0">
                <a:solidFill>
                  <a:srgbClr val="1C1F1D"/>
                </a:solidFill>
                <a:latin typeface="Calibri" pitchFamily="34" charset="0"/>
                <a:ea typeface="Calibri" pitchFamily="34" charset="-122"/>
                <a:cs typeface="Calibri" pitchFamily="34" charset="-120"/>
              </a:rPr>
              <a:t>357898921470825</a:t>
            </a:r>
            <a:endParaRPr lang="en-US" sz="950" dirty="0"/>
          </a:p>
        </p:txBody>
      </p:sp>
      <p:sp>
        <p:nvSpPr>
          <p:cNvPr id="47" name="Shape 45"/>
          <p:cNvSpPr/>
          <p:nvPr/>
        </p:nvSpPr>
        <p:spPr>
          <a:xfrm>
            <a:off x="5321808" y="3163824"/>
            <a:ext cx="1874520" cy="749808"/>
          </a:xfrm>
          <a:prstGeom prst="rect">
            <a:avLst/>
          </a:prstGeom>
          <a:solidFill>
            <a:srgbClr val="FFFFFF"/>
          </a:solidFill>
          <a:ln w="9525">
            <a:solidFill>
              <a:srgbClr val="DDE3E0"/>
            </a:solidFill>
            <a:prstDash val="solid"/>
          </a:ln>
        </p:spPr>
        <p:txBody>
          <a:bodyPr/>
          <a:lstStyle/>
          <a:p>
            <a:endParaRPr lang="en-IN"/>
          </a:p>
        </p:txBody>
      </p:sp>
      <p:sp>
        <p:nvSpPr>
          <p:cNvPr id="48" name="Text 46"/>
          <p:cNvSpPr/>
          <p:nvPr/>
        </p:nvSpPr>
        <p:spPr>
          <a:xfrm>
            <a:off x="5404104" y="3163824"/>
            <a:ext cx="1709928" cy="749808"/>
          </a:xfrm>
          <a:prstGeom prst="rect">
            <a:avLst/>
          </a:prstGeom>
          <a:noFill/>
          <a:ln/>
        </p:spPr>
        <p:txBody>
          <a:bodyPr wrap="square" lIns="0" tIns="0" rIns="0" bIns="0" rtlCol="0" anchor="ctr"/>
          <a:lstStyle/>
          <a:p>
            <a:pPr marL="0" indent="0">
              <a:lnSpc>
                <a:spcPts val="1100"/>
              </a:lnSpc>
              <a:buNone/>
            </a:pPr>
            <a:r>
              <a:rPr lang="en-US" sz="950" dirty="0">
                <a:solidFill>
                  <a:srgbClr val="1C1F1D"/>
                </a:solidFill>
                <a:latin typeface="Calibri" pitchFamily="34" charset="0"/>
                <a:ea typeface="Calibri" pitchFamily="34" charset="-122"/>
                <a:cs typeface="Calibri" pitchFamily="34" charset="-120"/>
              </a:rPr>
              <a:t>Android 14 · MT6769V/CT</a:t>
            </a:r>
            <a:endParaRPr lang="en-US" sz="950" dirty="0"/>
          </a:p>
        </p:txBody>
      </p:sp>
      <p:sp>
        <p:nvSpPr>
          <p:cNvPr id="49" name="Shape 47"/>
          <p:cNvSpPr/>
          <p:nvPr/>
        </p:nvSpPr>
        <p:spPr>
          <a:xfrm>
            <a:off x="7196328" y="3163824"/>
            <a:ext cx="2331720" cy="749808"/>
          </a:xfrm>
          <a:prstGeom prst="rect">
            <a:avLst/>
          </a:prstGeom>
          <a:solidFill>
            <a:srgbClr val="FFFFFF"/>
          </a:solidFill>
          <a:ln w="9525">
            <a:solidFill>
              <a:srgbClr val="DDE3E0"/>
            </a:solidFill>
            <a:prstDash val="solid"/>
          </a:ln>
        </p:spPr>
        <p:txBody>
          <a:bodyPr/>
          <a:lstStyle/>
          <a:p>
            <a:endParaRPr lang="en-IN"/>
          </a:p>
        </p:txBody>
      </p:sp>
      <p:sp>
        <p:nvSpPr>
          <p:cNvPr id="50" name="Text 48"/>
          <p:cNvSpPr/>
          <p:nvPr/>
        </p:nvSpPr>
        <p:spPr>
          <a:xfrm>
            <a:off x="7278624" y="3163824"/>
            <a:ext cx="2167128" cy="749808"/>
          </a:xfrm>
          <a:prstGeom prst="rect">
            <a:avLst/>
          </a:prstGeom>
          <a:noFill/>
          <a:ln/>
        </p:spPr>
        <p:txBody>
          <a:bodyPr wrap="square" lIns="0" tIns="0" rIns="0" bIns="0" rtlCol="0" anchor="ctr"/>
          <a:lstStyle/>
          <a:p>
            <a:pPr marL="0" indent="0">
              <a:lnSpc>
                <a:spcPts val="1100"/>
              </a:lnSpc>
              <a:buNone/>
            </a:pPr>
            <a:r>
              <a:rPr lang="en-US" sz="950" dirty="0">
                <a:solidFill>
                  <a:srgbClr val="1C1F1D"/>
                </a:solidFill>
                <a:latin typeface="Calibri" pitchFamily="34" charset="0"/>
                <a:ea typeface="Calibri" pitchFamily="34" charset="-122"/>
                <a:cs typeface="Calibri" pitchFamily="34" charset="-120"/>
              </a:rPr>
              <a:t>File System [Android Backup]</a:t>
            </a:r>
            <a:endParaRPr lang="en-US" sz="950" dirty="0"/>
          </a:p>
        </p:txBody>
      </p:sp>
      <p:sp>
        <p:nvSpPr>
          <p:cNvPr id="51" name="Shape 49"/>
          <p:cNvSpPr/>
          <p:nvPr/>
        </p:nvSpPr>
        <p:spPr>
          <a:xfrm>
            <a:off x="9528048" y="3163824"/>
            <a:ext cx="2203704" cy="749808"/>
          </a:xfrm>
          <a:prstGeom prst="rect">
            <a:avLst/>
          </a:prstGeom>
          <a:solidFill>
            <a:srgbClr val="FFFFFF"/>
          </a:solidFill>
          <a:ln w="9525">
            <a:solidFill>
              <a:srgbClr val="DDE3E0"/>
            </a:solidFill>
            <a:prstDash val="solid"/>
          </a:ln>
        </p:spPr>
        <p:txBody>
          <a:bodyPr/>
          <a:lstStyle/>
          <a:p>
            <a:endParaRPr lang="en-IN"/>
          </a:p>
        </p:txBody>
      </p:sp>
      <p:sp>
        <p:nvSpPr>
          <p:cNvPr id="52" name="Text 50"/>
          <p:cNvSpPr/>
          <p:nvPr/>
        </p:nvSpPr>
        <p:spPr>
          <a:xfrm>
            <a:off x="9610344" y="3163824"/>
            <a:ext cx="2039112" cy="749808"/>
          </a:xfrm>
          <a:prstGeom prst="rect">
            <a:avLst/>
          </a:prstGeom>
          <a:noFill/>
          <a:ln/>
        </p:spPr>
        <p:txBody>
          <a:bodyPr wrap="square" lIns="0" tIns="0" rIns="0" bIns="0" rtlCol="0" anchor="ctr"/>
          <a:lstStyle/>
          <a:p>
            <a:pPr marL="0" indent="0">
              <a:lnSpc>
                <a:spcPts val="1100"/>
              </a:lnSpc>
              <a:buNone/>
            </a:pPr>
            <a:r>
              <a:rPr lang="en-US" sz="950" dirty="0">
                <a:solidFill>
                  <a:srgbClr val="1C1F1D"/>
                </a:solidFill>
                <a:latin typeface="Calibri" pitchFamily="34" charset="0"/>
                <a:ea typeface="Calibri" pitchFamily="34" charset="-122"/>
                <a:cs typeface="Calibri" pitchFamily="34" charset="-120"/>
              </a:rPr>
              <a:t>11:57:02 – 12:36:47</a:t>
            </a:r>
            <a:endParaRPr lang="en-US" sz="950" dirty="0"/>
          </a:p>
        </p:txBody>
      </p:sp>
      <p:sp>
        <p:nvSpPr>
          <p:cNvPr id="53" name="Shape 51"/>
          <p:cNvSpPr/>
          <p:nvPr/>
        </p:nvSpPr>
        <p:spPr>
          <a:xfrm>
            <a:off x="457200" y="3913632"/>
            <a:ext cx="658368" cy="749808"/>
          </a:xfrm>
          <a:prstGeom prst="rect">
            <a:avLst/>
          </a:prstGeom>
          <a:solidFill>
            <a:srgbClr val="F4F7F5"/>
          </a:solidFill>
          <a:ln w="9525">
            <a:solidFill>
              <a:srgbClr val="DDE3E0"/>
            </a:solidFill>
            <a:prstDash val="solid"/>
          </a:ln>
        </p:spPr>
        <p:txBody>
          <a:bodyPr/>
          <a:lstStyle/>
          <a:p>
            <a:endParaRPr lang="en-IN"/>
          </a:p>
        </p:txBody>
      </p:sp>
      <p:sp>
        <p:nvSpPr>
          <p:cNvPr id="54" name="Text 52"/>
          <p:cNvSpPr/>
          <p:nvPr/>
        </p:nvSpPr>
        <p:spPr>
          <a:xfrm>
            <a:off x="539496" y="3913632"/>
            <a:ext cx="493776" cy="749808"/>
          </a:xfrm>
          <a:prstGeom prst="rect">
            <a:avLst/>
          </a:prstGeom>
          <a:noFill/>
          <a:ln/>
        </p:spPr>
        <p:txBody>
          <a:bodyPr wrap="square" lIns="0" tIns="0" rIns="0" bIns="0" rtlCol="0" anchor="ctr"/>
          <a:lstStyle/>
          <a:p>
            <a:pPr marL="0" indent="0">
              <a:lnSpc>
                <a:spcPts val="1100"/>
              </a:lnSpc>
              <a:buNone/>
            </a:pPr>
            <a:r>
              <a:rPr lang="en-US" sz="900" b="1" dirty="0">
                <a:solidFill>
                  <a:srgbClr val="1E4D3B"/>
                </a:solidFill>
                <a:latin typeface="Calibri" pitchFamily="34" charset="0"/>
                <a:ea typeface="Calibri" pitchFamily="34" charset="-122"/>
                <a:cs typeface="Calibri" pitchFamily="34" charset="-120"/>
              </a:rPr>
              <a:t>EX-04</a:t>
            </a:r>
            <a:endParaRPr lang="en-US" sz="900" dirty="0"/>
          </a:p>
        </p:txBody>
      </p:sp>
      <p:sp>
        <p:nvSpPr>
          <p:cNvPr id="55" name="Shape 53"/>
          <p:cNvSpPr/>
          <p:nvPr/>
        </p:nvSpPr>
        <p:spPr>
          <a:xfrm>
            <a:off x="1115568" y="3913632"/>
            <a:ext cx="2514600" cy="749808"/>
          </a:xfrm>
          <a:prstGeom prst="rect">
            <a:avLst/>
          </a:prstGeom>
          <a:solidFill>
            <a:srgbClr val="F4F7F5"/>
          </a:solidFill>
          <a:ln w="9525">
            <a:solidFill>
              <a:srgbClr val="DDE3E0"/>
            </a:solidFill>
            <a:prstDash val="solid"/>
          </a:ln>
        </p:spPr>
        <p:txBody>
          <a:bodyPr/>
          <a:lstStyle/>
          <a:p>
            <a:endParaRPr lang="en-IN"/>
          </a:p>
        </p:txBody>
      </p:sp>
      <p:sp>
        <p:nvSpPr>
          <p:cNvPr id="56" name="Text 54"/>
          <p:cNvSpPr/>
          <p:nvPr/>
        </p:nvSpPr>
        <p:spPr>
          <a:xfrm>
            <a:off x="1197864" y="3913632"/>
            <a:ext cx="2350008" cy="749808"/>
          </a:xfrm>
          <a:prstGeom prst="rect">
            <a:avLst/>
          </a:prstGeom>
          <a:noFill/>
          <a:ln/>
        </p:spPr>
        <p:txBody>
          <a:bodyPr wrap="square" lIns="0" tIns="0" rIns="0" bIns="0" rtlCol="0" anchor="ctr"/>
          <a:lstStyle/>
          <a:p>
            <a:pPr marL="0" indent="0">
              <a:lnSpc>
                <a:spcPts val="1100"/>
              </a:lnSpc>
              <a:buNone/>
            </a:pPr>
            <a:r>
              <a:rPr lang="en-US" sz="950" dirty="0">
                <a:solidFill>
                  <a:srgbClr val="1C1F1D"/>
                </a:solidFill>
                <a:latin typeface="Calibri" pitchFamily="34" charset="0"/>
                <a:ea typeface="Calibri" pitchFamily="34" charset="-122"/>
                <a:cs typeface="Calibri" pitchFamily="34" charset="-120"/>
              </a:rPr>
              <a:t>Ulefone Note 14</a:t>
            </a:r>
            <a:endParaRPr lang="en-US" sz="950" dirty="0"/>
          </a:p>
        </p:txBody>
      </p:sp>
      <p:sp>
        <p:nvSpPr>
          <p:cNvPr id="57" name="Shape 55"/>
          <p:cNvSpPr/>
          <p:nvPr/>
        </p:nvSpPr>
        <p:spPr>
          <a:xfrm>
            <a:off x="3630168" y="3913632"/>
            <a:ext cx="1691640" cy="749808"/>
          </a:xfrm>
          <a:prstGeom prst="rect">
            <a:avLst/>
          </a:prstGeom>
          <a:solidFill>
            <a:srgbClr val="F4F7F5"/>
          </a:solidFill>
          <a:ln w="9525">
            <a:solidFill>
              <a:srgbClr val="DDE3E0"/>
            </a:solidFill>
            <a:prstDash val="solid"/>
          </a:ln>
        </p:spPr>
        <p:txBody>
          <a:bodyPr/>
          <a:lstStyle/>
          <a:p>
            <a:endParaRPr lang="en-IN"/>
          </a:p>
        </p:txBody>
      </p:sp>
      <p:sp>
        <p:nvSpPr>
          <p:cNvPr id="58" name="Text 56"/>
          <p:cNvSpPr/>
          <p:nvPr/>
        </p:nvSpPr>
        <p:spPr>
          <a:xfrm>
            <a:off x="3712464" y="3913632"/>
            <a:ext cx="1527048" cy="749808"/>
          </a:xfrm>
          <a:prstGeom prst="rect">
            <a:avLst/>
          </a:prstGeom>
          <a:noFill/>
          <a:ln/>
        </p:spPr>
        <p:txBody>
          <a:bodyPr wrap="square" lIns="0" tIns="0" rIns="0" bIns="0" rtlCol="0" anchor="ctr"/>
          <a:lstStyle/>
          <a:p>
            <a:pPr marL="0" indent="0">
              <a:lnSpc>
                <a:spcPts val="1100"/>
              </a:lnSpc>
              <a:buNone/>
            </a:pPr>
            <a:r>
              <a:rPr lang="en-US" sz="950" dirty="0">
                <a:solidFill>
                  <a:srgbClr val="1C1F1D"/>
                </a:solidFill>
                <a:latin typeface="Calibri" pitchFamily="34" charset="0"/>
                <a:ea typeface="Calibri" pitchFamily="34" charset="-122"/>
                <a:cs typeface="Calibri" pitchFamily="34" charset="-120"/>
              </a:rPr>
              <a:t>355617730545771</a:t>
            </a:r>
            <a:endParaRPr lang="en-US" sz="950" dirty="0"/>
          </a:p>
        </p:txBody>
      </p:sp>
      <p:sp>
        <p:nvSpPr>
          <p:cNvPr id="59" name="Shape 57"/>
          <p:cNvSpPr/>
          <p:nvPr/>
        </p:nvSpPr>
        <p:spPr>
          <a:xfrm>
            <a:off x="5321808" y="3913632"/>
            <a:ext cx="1874520" cy="749808"/>
          </a:xfrm>
          <a:prstGeom prst="rect">
            <a:avLst/>
          </a:prstGeom>
          <a:solidFill>
            <a:srgbClr val="F4F7F5"/>
          </a:solidFill>
          <a:ln w="9525">
            <a:solidFill>
              <a:srgbClr val="DDE3E0"/>
            </a:solidFill>
            <a:prstDash val="solid"/>
          </a:ln>
        </p:spPr>
        <p:txBody>
          <a:bodyPr/>
          <a:lstStyle/>
          <a:p>
            <a:endParaRPr lang="en-IN"/>
          </a:p>
        </p:txBody>
      </p:sp>
      <p:sp>
        <p:nvSpPr>
          <p:cNvPr id="60" name="Text 58"/>
          <p:cNvSpPr/>
          <p:nvPr/>
        </p:nvSpPr>
        <p:spPr>
          <a:xfrm>
            <a:off x="5404104" y="3913632"/>
            <a:ext cx="1709928" cy="749808"/>
          </a:xfrm>
          <a:prstGeom prst="rect">
            <a:avLst/>
          </a:prstGeom>
          <a:noFill/>
          <a:ln/>
        </p:spPr>
        <p:txBody>
          <a:bodyPr wrap="square" lIns="0" tIns="0" rIns="0" bIns="0" rtlCol="0" anchor="ctr"/>
          <a:lstStyle/>
          <a:p>
            <a:pPr marL="0" indent="0">
              <a:lnSpc>
                <a:spcPts val="1100"/>
              </a:lnSpc>
              <a:buNone/>
            </a:pPr>
            <a:r>
              <a:rPr lang="en-US" sz="950" dirty="0">
                <a:solidFill>
                  <a:srgbClr val="1C1F1D"/>
                </a:solidFill>
                <a:latin typeface="Calibri" pitchFamily="34" charset="0"/>
                <a:ea typeface="Calibri" pitchFamily="34" charset="-122"/>
                <a:cs typeface="Calibri" pitchFamily="34" charset="-120"/>
              </a:rPr>
              <a:t>Android 12 · MT6761V/WBB</a:t>
            </a:r>
            <a:endParaRPr lang="en-US" sz="950" dirty="0"/>
          </a:p>
        </p:txBody>
      </p:sp>
      <p:sp>
        <p:nvSpPr>
          <p:cNvPr id="61" name="Shape 59"/>
          <p:cNvSpPr/>
          <p:nvPr/>
        </p:nvSpPr>
        <p:spPr>
          <a:xfrm>
            <a:off x="7196328" y="3913632"/>
            <a:ext cx="2331720" cy="749808"/>
          </a:xfrm>
          <a:prstGeom prst="rect">
            <a:avLst/>
          </a:prstGeom>
          <a:solidFill>
            <a:srgbClr val="F4F7F5"/>
          </a:solidFill>
          <a:ln w="9525">
            <a:solidFill>
              <a:srgbClr val="DDE3E0"/>
            </a:solidFill>
            <a:prstDash val="solid"/>
          </a:ln>
        </p:spPr>
        <p:txBody>
          <a:bodyPr/>
          <a:lstStyle/>
          <a:p>
            <a:endParaRPr lang="en-IN"/>
          </a:p>
        </p:txBody>
      </p:sp>
      <p:sp>
        <p:nvSpPr>
          <p:cNvPr id="62" name="Text 60"/>
          <p:cNvSpPr/>
          <p:nvPr/>
        </p:nvSpPr>
        <p:spPr>
          <a:xfrm>
            <a:off x="7278624" y="3913632"/>
            <a:ext cx="2167128" cy="749808"/>
          </a:xfrm>
          <a:prstGeom prst="rect">
            <a:avLst/>
          </a:prstGeom>
          <a:noFill/>
          <a:ln/>
        </p:spPr>
        <p:txBody>
          <a:bodyPr wrap="square" lIns="0" tIns="0" rIns="0" bIns="0" rtlCol="0" anchor="ctr"/>
          <a:lstStyle/>
          <a:p>
            <a:pPr marL="0" indent="0">
              <a:lnSpc>
                <a:spcPts val="1100"/>
              </a:lnSpc>
              <a:buNone/>
            </a:pPr>
            <a:r>
              <a:rPr lang="en-US" sz="950" dirty="0">
                <a:solidFill>
                  <a:srgbClr val="1C1F1D"/>
                </a:solidFill>
                <a:latin typeface="Calibri" pitchFamily="34" charset="0"/>
                <a:ea typeface="Calibri" pitchFamily="34" charset="-122"/>
                <a:cs typeface="Calibri" pitchFamily="34" charset="-120"/>
              </a:rPr>
              <a:t>File System [Android Backup]</a:t>
            </a:r>
            <a:endParaRPr lang="en-US" sz="950" dirty="0"/>
          </a:p>
        </p:txBody>
      </p:sp>
      <p:sp>
        <p:nvSpPr>
          <p:cNvPr id="63" name="Shape 61"/>
          <p:cNvSpPr/>
          <p:nvPr/>
        </p:nvSpPr>
        <p:spPr>
          <a:xfrm>
            <a:off x="9528048" y="3913632"/>
            <a:ext cx="2203704" cy="749808"/>
          </a:xfrm>
          <a:prstGeom prst="rect">
            <a:avLst/>
          </a:prstGeom>
          <a:solidFill>
            <a:srgbClr val="F4F7F5"/>
          </a:solidFill>
          <a:ln w="9525">
            <a:solidFill>
              <a:srgbClr val="DDE3E0"/>
            </a:solidFill>
            <a:prstDash val="solid"/>
          </a:ln>
        </p:spPr>
        <p:txBody>
          <a:bodyPr/>
          <a:lstStyle/>
          <a:p>
            <a:endParaRPr lang="en-IN"/>
          </a:p>
        </p:txBody>
      </p:sp>
      <p:sp>
        <p:nvSpPr>
          <p:cNvPr id="64" name="Text 62"/>
          <p:cNvSpPr/>
          <p:nvPr/>
        </p:nvSpPr>
        <p:spPr>
          <a:xfrm>
            <a:off x="9610344" y="3913632"/>
            <a:ext cx="2039112" cy="749808"/>
          </a:xfrm>
          <a:prstGeom prst="rect">
            <a:avLst/>
          </a:prstGeom>
          <a:noFill/>
          <a:ln/>
        </p:spPr>
        <p:txBody>
          <a:bodyPr wrap="square" lIns="0" tIns="0" rIns="0" bIns="0" rtlCol="0" anchor="ctr"/>
          <a:lstStyle/>
          <a:p>
            <a:pPr marL="0" indent="0">
              <a:lnSpc>
                <a:spcPts val="1100"/>
              </a:lnSpc>
              <a:buNone/>
            </a:pPr>
            <a:r>
              <a:rPr lang="en-US" sz="950" dirty="0">
                <a:solidFill>
                  <a:srgbClr val="1C1F1D"/>
                </a:solidFill>
                <a:latin typeface="Calibri" pitchFamily="34" charset="0"/>
                <a:ea typeface="Calibri" pitchFamily="34" charset="-122"/>
                <a:cs typeface="Calibri" pitchFamily="34" charset="-120"/>
              </a:rPr>
              <a:t>11:25:18 – 11:27:40</a:t>
            </a:r>
            <a:endParaRPr lang="en-US" sz="950" dirty="0"/>
          </a:p>
        </p:txBody>
      </p:sp>
      <p:sp>
        <p:nvSpPr>
          <p:cNvPr id="65" name="Shape 63"/>
          <p:cNvSpPr/>
          <p:nvPr/>
        </p:nvSpPr>
        <p:spPr>
          <a:xfrm>
            <a:off x="457200" y="4663440"/>
            <a:ext cx="11274552" cy="1207008"/>
          </a:xfrm>
          <a:prstGeom prst="rect">
            <a:avLst/>
          </a:prstGeom>
          <a:solidFill>
            <a:srgbClr val="F4F7F5"/>
          </a:solidFill>
          <a:ln w="9525">
            <a:solidFill>
              <a:srgbClr val="DDE3E0"/>
            </a:solidFill>
            <a:prstDash val="solid"/>
          </a:ln>
        </p:spPr>
        <p:txBody>
          <a:bodyPr/>
          <a:lstStyle/>
          <a:p>
            <a:endParaRPr lang="en-IN"/>
          </a:p>
        </p:txBody>
      </p:sp>
      <p:sp>
        <p:nvSpPr>
          <p:cNvPr id="66" name="Text 64"/>
          <p:cNvSpPr/>
          <p:nvPr/>
        </p:nvSpPr>
        <p:spPr>
          <a:xfrm>
            <a:off x="658368" y="4828032"/>
            <a:ext cx="10881360" cy="219456"/>
          </a:xfrm>
          <a:prstGeom prst="rect">
            <a:avLst/>
          </a:prstGeom>
          <a:noFill/>
          <a:ln/>
        </p:spPr>
        <p:txBody>
          <a:bodyPr wrap="square" lIns="0" tIns="0" rIns="0" bIns="0" rtlCol="0" anchor="ctr"/>
          <a:lstStyle/>
          <a:p>
            <a:pPr marL="0" indent="0">
              <a:buNone/>
            </a:pPr>
            <a:r>
              <a:rPr lang="en-US" sz="900" b="1" kern="0" spc="100" dirty="0">
                <a:solidFill>
                  <a:srgbClr val="1E4D3B"/>
                </a:solidFill>
                <a:latin typeface="Calibri" pitchFamily="34" charset="0"/>
                <a:ea typeface="Calibri" pitchFamily="34" charset="-122"/>
                <a:cs typeface="Calibri" pitchFamily="34" charset="-120"/>
              </a:rPr>
              <a:t>COMMON TO ALL FOUR</a:t>
            </a:r>
            <a:endParaRPr lang="en-US" sz="900" dirty="0"/>
          </a:p>
        </p:txBody>
      </p:sp>
      <p:sp>
        <p:nvSpPr>
          <p:cNvPr id="67" name="Text 65"/>
          <p:cNvSpPr/>
          <p:nvPr/>
        </p:nvSpPr>
        <p:spPr>
          <a:xfrm>
            <a:off x="658368" y="5084064"/>
            <a:ext cx="10881360" cy="731520"/>
          </a:xfrm>
          <a:prstGeom prst="rect">
            <a:avLst/>
          </a:prstGeom>
          <a:noFill/>
          <a:ln/>
        </p:spPr>
        <p:txBody>
          <a:bodyPr wrap="square" lIns="0" tIns="0" rIns="0" bIns="0" rtlCol="0" anchor="ctr"/>
          <a:lstStyle/>
          <a:p>
            <a:pPr marL="0" indent="0">
              <a:lnSpc>
                <a:spcPts val="1500"/>
              </a:lnSpc>
              <a:buNone/>
            </a:pPr>
            <a:r>
              <a:rPr lang="en-US" sz="1100" dirty="0">
                <a:solidFill>
                  <a:srgbClr val="1C1F1D"/>
                </a:solidFill>
                <a:latin typeface="Calibri" pitchFamily="34" charset="0"/>
                <a:ea typeface="Calibri" pitchFamily="34" charset="-122"/>
                <a:cs typeface="Calibri" pitchFamily="34" charset="-120"/>
              </a:rPr>
              <a:t>Date  28/10/2025          Machine  UOW3609          Unit  1136568878</a:t>
            </a:r>
            <a:endParaRPr lang="en-US" sz="1100" dirty="0"/>
          </a:p>
          <a:p>
            <a:pPr marL="0" indent="0">
              <a:lnSpc>
                <a:spcPts val="1500"/>
              </a:lnSpc>
              <a:buNone/>
            </a:pPr>
            <a:r>
              <a:rPr lang="en-US" sz="1100" dirty="0">
                <a:solidFill>
                  <a:srgbClr val="1C1F1D"/>
                </a:solidFill>
                <a:latin typeface="Calibri" pitchFamily="34" charset="0"/>
                <a:ea typeface="Calibri" pitchFamily="34" charset="-122"/>
                <a:cs typeface="Calibri" pitchFamily="34" charset="-120"/>
              </a:rPr>
              <a:t>UFED  7.73.0.162          Analyser  Physical Analyzer 7.73.0.11</a:t>
            </a:r>
            <a:endParaRPr lang="en-US" sz="1100" dirty="0"/>
          </a:p>
          <a:p>
            <a:pPr marL="0" indent="0">
              <a:lnSpc>
                <a:spcPts val="1500"/>
              </a:lnSpc>
              <a:buNone/>
            </a:pPr>
            <a:r>
              <a:rPr lang="en-US" sz="1100" dirty="0">
                <a:solidFill>
                  <a:srgbClr val="1C1F1D"/>
                </a:solidFill>
                <a:latin typeface="Calibri" pitchFamily="34" charset="0"/>
                <a:ea typeface="Calibri" pitchFamily="34" charset="-122"/>
                <a:cs typeface="Calibri" pitchFamily="34" charset="-120"/>
              </a:rPr>
              <a:t>UFD file data integrity  Intact          Preserved Extraction  False</a:t>
            </a:r>
            <a:endParaRPr lang="en-US" sz="1100" dirty="0"/>
          </a:p>
        </p:txBody>
      </p:sp>
      <p:pic>
        <p:nvPicPr>
          <p:cNvPr id="68" name="Image 0" descr="/home/claude/ev/logo.png"/>
          <p:cNvPicPr>
            <a:picLocks noChangeAspect="1"/>
          </p:cNvPicPr>
          <p:nvPr/>
        </p:nvPicPr>
        <p:blipFill>
          <a:blip r:embed="rId3"/>
          <a:stretch>
            <a:fillRect/>
          </a:stretch>
        </p:blipFill>
        <p:spPr>
          <a:xfrm>
            <a:off x="457200" y="6336792"/>
            <a:ext cx="960120" cy="397764"/>
          </a:xfrm>
          <a:prstGeom prst="rect">
            <a:avLst/>
          </a:prstGeom>
        </p:spPr>
      </p:pic>
      <p:sp>
        <p:nvSpPr>
          <p:cNvPr id="69" name="Text 66"/>
          <p:cNvSpPr/>
          <p:nvPr/>
        </p:nvSpPr>
        <p:spPr>
          <a:xfrm>
            <a:off x="1572768" y="6382512"/>
            <a:ext cx="7315200" cy="292608"/>
          </a:xfrm>
          <a:prstGeom prst="rect">
            <a:avLst/>
          </a:prstGeom>
          <a:noFill/>
          <a:ln/>
        </p:spPr>
        <p:txBody>
          <a:bodyPr wrap="square" lIns="0" tIns="0" rIns="0" bIns="0" rtlCol="0" anchor="ctr"/>
          <a:lstStyle/>
          <a:p>
            <a:pPr marL="0" indent="0">
              <a:buNone/>
            </a:pPr>
            <a:r>
              <a:rPr lang="en-US" sz="800" dirty="0">
                <a:solidFill>
                  <a:srgbClr val="767E79"/>
                </a:solidFill>
                <a:latin typeface="Calibri" pitchFamily="34" charset="0"/>
                <a:ea typeface="Calibri" pitchFamily="34" charset="-122"/>
                <a:cs typeface="Calibri" pitchFamily="34" charset="-120"/>
              </a:rPr>
              <a:t>Quantum Tech  |  ACCA7031  |  2532368</a:t>
            </a:r>
            <a:endParaRPr lang="en-US" sz="800" dirty="0"/>
          </a:p>
        </p:txBody>
      </p:sp>
      <p:sp>
        <p:nvSpPr>
          <p:cNvPr id="70" name="Text 67"/>
          <p:cNvSpPr/>
          <p:nvPr/>
        </p:nvSpPr>
        <p:spPr>
          <a:xfrm>
            <a:off x="11247120" y="6382512"/>
            <a:ext cx="484632" cy="292608"/>
          </a:xfrm>
          <a:prstGeom prst="rect">
            <a:avLst/>
          </a:prstGeom>
          <a:noFill/>
          <a:ln/>
        </p:spPr>
        <p:txBody>
          <a:bodyPr wrap="square" lIns="0" tIns="0" rIns="0" bIns="0" rtlCol="0" anchor="ctr"/>
          <a:lstStyle/>
          <a:p>
            <a:pPr marL="0" indent="0" algn="r">
              <a:buNone/>
            </a:pPr>
            <a:r>
              <a:rPr lang="en-US" sz="900" b="1" dirty="0">
                <a:solidFill>
                  <a:srgbClr val="1E4D3B"/>
                </a:solidFill>
                <a:latin typeface="Calibri" pitchFamily="34" charset="0"/>
                <a:ea typeface="Calibri" pitchFamily="34" charset="-122"/>
                <a:cs typeface="Calibri" pitchFamily="34" charset="-120"/>
              </a:rPr>
              <a:t>3</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457200" y="329184"/>
            <a:ext cx="11274552" cy="457200"/>
          </a:xfrm>
          <a:prstGeom prst="rect">
            <a:avLst/>
          </a:prstGeom>
          <a:noFill/>
          <a:ln/>
        </p:spPr>
        <p:txBody>
          <a:bodyPr wrap="square" lIns="0" tIns="0" rIns="0" bIns="0" rtlCol="0" anchor="ctr"/>
          <a:lstStyle/>
          <a:p>
            <a:pPr marL="0" indent="0">
              <a:buNone/>
            </a:pPr>
            <a:r>
              <a:rPr lang="en-US" sz="2600" b="1" dirty="0">
                <a:solidFill>
                  <a:srgbClr val="1C1F1D"/>
                </a:solidFill>
                <a:latin typeface="Calibri" pitchFamily="34" charset="0"/>
                <a:ea typeface="Calibri" pitchFamily="34" charset="-122"/>
                <a:cs typeface="Calibri" pitchFamily="34" charset="-120"/>
              </a:rPr>
              <a:t>Acquisition, Preservation and Integrity</a:t>
            </a:r>
            <a:endParaRPr lang="en-US" sz="2600" dirty="0"/>
          </a:p>
        </p:txBody>
      </p:sp>
      <p:sp>
        <p:nvSpPr>
          <p:cNvPr id="3" name="Shape 1"/>
          <p:cNvSpPr/>
          <p:nvPr/>
        </p:nvSpPr>
        <p:spPr>
          <a:xfrm>
            <a:off x="457200" y="841248"/>
            <a:ext cx="566928" cy="41148"/>
          </a:xfrm>
          <a:prstGeom prst="rect">
            <a:avLst/>
          </a:prstGeom>
          <a:solidFill>
            <a:srgbClr val="1E4D3B"/>
          </a:solidFill>
          <a:ln w="12700">
            <a:solidFill>
              <a:srgbClr val="1E4D3B"/>
            </a:solidFill>
            <a:prstDash val="solid"/>
          </a:ln>
        </p:spPr>
        <p:txBody>
          <a:bodyPr/>
          <a:lstStyle/>
          <a:p>
            <a:endParaRPr lang="en-IN"/>
          </a:p>
        </p:txBody>
      </p:sp>
      <p:sp>
        <p:nvSpPr>
          <p:cNvPr id="4" name="Shape 2"/>
          <p:cNvSpPr/>
          <p:nvPr/>
        </p:nvSpPr>
        <p:spPr>
          <a:xfrm>
            <a:off x="457200" y="1188720"/>
            <a:ext cx="1773936" cy="457200"/>
          </a:xfrm>
          <a:prstGeom prst="rect">
            <a:avLst/>
          </a:prstGeom>
          <a:solidFill>
            <a:srgbClr val="F4F7F5"/>
          </a:solidFill>
          <a:ln w="9525">
            <a:solidFill>
              <a:srgbClr val="DDE3E0"/>
            </a:solidFill>
            <a:prstDash val="solid"/>
          </a:ln>
        </p:spPr>
        <p:txBody>
          <a:bodyPr/>
          <a:lstStyle/>
          <a:p>
            <a:endParaRPr lang="en-IN"/>
          </a:p>
        </p:txBody>
      </p:sp>
      <p:sp>
        <p:nvSpPr>
          <p:cNvPr id="5" name="Text 3"/>
          <p:cNvSpPr/>
          <p:nvPr/>
        </p:nvSpPr>
        <p:spPr>
          <a:xfrm>
            <a:off x="457200" y="1188720"/>
            <a:ext cx="1773936" cy="457200"/>
          </a:xfrm>
          <a:prstGeom prst="rect">
            <a:avLst/>
          </a:prstGeom>
          <a:noFill/>
          <a:ln/>
        </p:spPr>
        <p:txBody>
          <a:bodyPr wrap="square" lIns="0" tIns="0" rIns="0" bIns="0" rtlCol="0" anchor="ctr"/>
          <a:lstStyle/>
          <a:p>
            <a:pPr marL="0" indent="0" algn="ctr">
              <a:buNone/>
            </a:pPr>
            <a:r>
              <a:rPr lang="en-US" sz="950" b="1" dirty="0">
                <a:solidFill>
                  <a:srgbClr val="1C1F1D"/>
                </a:solidFill>
                <a:latin typeface="Calibri" pitchFamily="34" charset="0"/>
                <a:ea typeface="Calibri" pitchFamily="34" charset="-122"/>
                <a:cs typeface="Calibri" pitchFamily="34" charset="-120"/>
              </a:rPr>
              <a:t>Identification</a:t>
            </a:r>
            <a:endParaRPr lang="en-US" sz="950" dirty="0"/>
          </a:p>
        </p:txBody>
      </p:sp>
      <p:sp>
        <p:nvSpPr>
          <p:cNvPr id="6" name="Shape 4"/>
          <p:cNvSpPr/>
          <p:nvPr/>
        </p:nvSpPr>
        <p:spPr>
          <a:xfrm>
            <a:off x="2359152" y="1188720"/>
            <a:ext cx="1773936" cy="457200"/>
          </a:xfrm>
          <a:prstGeom prst="rect">
            <a:avLst/>
          </a:prstGeom>
          <a:solidFill>
            <a:srgbClr val="F4F7F5"/>
          </a:solidFill>
          <a:ln w="9525">
            <a:solidFill>
              <a:srgbClr val="DDE3E0"/>
            </a:solidFill>
            <a:prstDash val="solid"/>
          </a:ln>
        </p:spPr>
        <p:txBody>
          <a:bodyPr/>
          <a:lstStyle/>
          <a:p>
            <a:endParaRPr lang="en-IN"/>
          </a:p>
        </p:txBody>
      </p:sp>
      <p:sp>
        <p:nvSpPr>
          <p:cNvPr id="7" name="Text 5"/>
          <p:cNvSpPr/>
          <p:nvPr/>
        </p:nvSpPr>
        <p:spPr>
          <a:xfrm>
            <a:off x="2359152" y="1188720"/>
            <a:ext cx="1773936" cy="457200"/>
          </a:xfrm>
          <a:prstGeom prst="rect">
            <a:avLst/>
          </a:prstGeom>
          <a:noFill/>
          <a:ln/>
        </p:spPr>
        <p:txBody>
          <a:bodyPr wrap="square" lIns="0" tIns="0" rIns="0" bIns="0" rtlCol="0" anchor="ctr"/>
          <a:lstStyle/>
          <a:p>
            <a:pPr marL="0" indent="0" algn="ctr">
              <a:buNone/>
            </a:pPr>
            <a:r>
              <a:rPr lang="en-US" sz="950" b="1" dirty="0">
                <a:solidFill>
                  <a:srgbClr val="1C1F1D"/>
                </a:solidFill>
                <a:latin typeface="Calibri" pitchFamily="34" charset="0"/>
                <a:ea typeface="Calibri" pitchFamily="34" charset="-122"/>
                <a:cs typeface="Calibri" pitchFamily="34" charset="-120"/>
              </a:rPr>
              <a:t>Preservation</a:t>
            </a:r>
            <a:endParaRPr lang="en-US" sz="950" dirty="0"/>
          </a:p>
        </p:txBody>
      </p:sp>
      <p:sp>
        <p:nvSpPr>
          <p:cNvPr id="8" name="Shape 6"/>
          <p:cNvSpPr/>
          <p:nvPr/>
        </p:nvSpPr>
        <p:spPr>
          <a:xfrm>
            <a:off x="4261104" y="1188720"/>
            <a:ext cx="1773936" cy="457200"/>
          </a:xfrm>
          <a:prstGeom prst="rect">
            <a:avLst/>
          </a:prstGeom>
          <a:solidFill>
            <a:srgbClr val="F4F7F5"/>
          </a:solidFill>
          <a:ln w="9525">
            <a:solidFill>
              <a:srgbClr val="DDE3E0"/>
            </a:solidFill>
            <a:prstDash val="solid"/>
          </a:ln>
        </p:spPr>
        <p:txBody>
          <a:bodyPr/>
          <a:lstStyle/>
          <a:p>
            <a:endParaRPr lang="en-IN"/>
          </a:p>
        </p:txBody>
      </p:sp>
      <p:sp>
        <p:nvSpPr>
          <p:cNvPr id="9" name="Text 7"/>
          <p:cNvSpPr/>
          <p:nvPr/>
        </p:nvSpPr>
        <p:spPr>
          <a:xfrm>
            <a:off x="4261104" y="1188720"/>
            <a:ext cx="1773936" cy="457200"/>
          </a:xfrm>
          <a:prstGeom prst="rect">
            <a:avLst/>
          </a:prstGeom>
          <a:noFill/>
          <a:ln/>
        </p:spPr>
        <p:txBody>
          <a:bodyPr wrap="square" lIns="0" tIns="0" rIns="0" bIns="0" rtlCol="0" anchor="ctr"/>
          <a:lstStyle/>
          <a:p>
            <a:pPr marL="0" indent="0" algn="ctr">
              <a:buNone/>
            </a:pPr>
            <a:r>
              <a:rPr lang="en-US" sz="950" b="1" dirty="0">
                <a:solidFill>
                  <a:srgbClr val="1C1F1D"/>
                </a:solidFill>
                <a:latin typeface="Calibri" pitchFamily="34" charset="0"/>
                <a:ea typeface="Calibri" pitchFamily="34" charset="-122"/>
                <a:cs typeface="Calibri" pitchFamily="34" charset="-120"/>
              </a:rPr>
              <a:t>Acquisition</a:t>
            </a:r>
            <a:endParaRPr lang="en-US" sz="950" dirty="0"/>
          </a:p>
        </p:txBody>
      </p:sp>
      <p:sp>
        <p:nvSpPr>
          <p:cNvPr id="10" name="Shape 8"/>
          <p:cNvSpPr/>
          <p:nvPr/>
        </p:nvSpPr>
        <p:spPr>
          <a:xfrm>
            <a:off x="6163056" y="1188720"/>
            <a:ext cx="1773936" cy="457200"/>
          </a:xfrm>
          <a:prstGeom prst="rect">
            <a:avLst/>
          </a:prstGeom>
          <a:solidFill>
            <a:srgbClr val="F4F7F5"/>
          </a:solidFill>
          <a:ln w="9525">
            <a:solidFill>
              <a:srgbClr val="DDE3E0"/>
            </a:solidFill>
            <a:prstDash val="solid"/>
          </a:ln>
        </p:spPr>
        <p:txBody>
          <a:bodyPr/>
          <a:lstStyle/>
          <a:p>
            <a:endParaRPr lang="en-IN"/>
          </a:p>
        </p:txBody>
      </p:sp>
      <p:sp>
        <p:nvSpPr>
          <p:cNvPr id="11" name="Text 9"/>
          <p:cNvSpPr/>
          <p:nvPr/>
        </p:nvSpPr>
        <p:spPr>
          <a:xfrm>
            <a:off x="6163056" y="1188720"/>
            <a:ext cx="1773936" cy="457200"/>
          </a:xfrm>
          <a:prstGeom prst="rect">
            <a:avLst/>
          </a:prstGeom>
          <a:noFill/>
          <a:ln/>
        </p:spPr>
        <p:txBody>
          <a:bodyPr wrap="square" lIns="0" tIns="0" rIns="0" bIns="0" rtlCol="0" anchor="ctr"/>
          <a:lstStyle/>
          <a:p>
            <a:pPr marL="0" indent="0" algn="ctr">
              <a:buNone/>
            </a:pPr>
            <a:r>
              <a:rPr lang="en-US" sz="950" b="1" dirty="0">
                <a:solidFill>
                  <a:srgbClr val="1C1F1D"/>
                </a:solidFill>
                <a:latin typeface="Calibri" pitchFamily="34" charset="0"/>
                <a:ea typeface="Calibri" pitchFamily="34" charset="-122"/>
                <a:cs typeface="Calibri" pitchFamily="34" charset="-120"/>
              </a:rPr>
              <a:t>Forensic image</a:t>
            </a:r>
            <a:endParaRPr lang="en-US" sz="950" dirty="0"/>
          </a:p>
        </p:txBody>
      </p:sp>
      <p:sp>
        <p:nvSpPr>
          <p:cNvPr id="12" name="Shape 10"/>
          <p:cNvSpPr/>
          <p:nvPr/>
        </p:nvSpPr>
        <p:spPr>
          <a:xfrm>
            <a:off x="8065008" y="1188720"/>
            <a:ext cx="1773936" cy="457200"/>
          </a:xfrm>
          <a:prstGeom prst="rect">
            <a:avLst/>
          </a:prstGeom>
          <a:solidFill>
            <a:srgbClr val="1E4D3B"/>
          </a:solidFill>
          <a:ln w="9525">
            <a:solidFill>
              <a:srgbClr val="1E4D3B"/>
            </a:solidFill>
            <a:prstDash val="solid"/>
          </a:ln>
        </p:spPr>
        <p:txBody>
          <a:bodyPr/>
          <a:lstStyle/>
          <a:p>
            <a:endParaRPr lang="en-IN"/>
          </a:p>
        </p:txBody>
      </p:sp>
      <p:sp>
        <p:nvSpPr>
          <p:cNvPr id="13" name="Text 11"/>
          <p:cNvSpPr/>
          <p:nvPr/>
        </p:nvSpPr>
        <p:spPr>
          <a:xfrm>
            <a:off x="8065008" y="1188720"/>
            <a:ext cx="1773936" cy="457200"/>
          </a:xfrm>
          <a:prstGeom prst="rect">
            <a:avLst/>
          </a:prstGeom>
          <a:noFill/>
          <a:ln/>
        </p:spPr>
        <p:txBody>
          <a:bodyPr wrap="square" lIns="0" tIns="0" rIns="0" bIns="0" rtlCol="0" anchor="ctr"/>
          <a:lstStyle/>
          <a:p>
            <a:pPr marL="0" indent="0" algn="ctr">
              <a:buNone/>
            </a:pPr>
            <a:r>
              <a:rPr lang="en-US" sz="950" b="1" dirty="0">
                <a:solidFill>
                  <a:srgbClr val="FFFFFF"/>
                </a:solidFill>
                <a:latin typeface="Calibri" pitchFamily="34" charset="0"/>
                <a:ea typeface="Calibri" pitchFamily="34" charset="-122"/>
                <a:cs typeface="Calibri" pitchFamily="34" charset="-120"/>
              </a:rPr>
              <a:t>Integrity check</a:t>
            </a:r>
            <a:endParaRPr lang="en-US" sz="950" dirty="0"/>
          </a:p>
        </p:txBody>
      </p:sp>
      <p:sp>
        <p:nvSpPr>
          <p:cNvPr id="14" name="Shape 12"/>
          <p:cNvSpPr/>
          <p:nvPr/>
        </p:nvSpPr>
        <p:spPr>
          <a:xfrm>
            <a:off x="9966960" y="1188720"/>
            <a:ext cx="1773936" cy="457200"/>
          </a:xfrm>
          <a:prstGeom prst="rect">
            <a:avLst/>
          </a:prstGeom>
          <a:solidFill>
            <a:srgbClr val="F4F7F5"/>
          </a:solidFill>
          <a:ln w="9525">
            <a:solidFill>
              <a:srgbClr val="DDE3E0"/>
            </a:solidFill>
            <a:prstDash val="solid"/>
          </a:ln>
        </p:spPr>
        <p:txBody>
          <a:bodyPr/>
          <a:lstStyle/>
          <a:p>
            <a:endParaRPr lang="en-IN"/>
          </a:p>
        </p:txBody>
      </p:sp>
      <p:sp>
        <p:nvSpPr>
          <p:cNvPr id="15" name="Text 13"/>
          <p:cNvSpPr/>
          <p:nvPr/>
        </p:nvSpPr>
        <p:spPr>
          <a:xfrm>
            <a:off x="9966960" y="1188720"/>
            <a:ext cx="1773936" cy="457200"/>
          </a:xfrm>
          <a:prstGeom prst="rect">
            <a:avLst/>
          </a:prstGeom>
          <a:noFill/>
          <a:ln/>
        </p:spPr>
        <p:txBody>
          <a:bodyPr wrap="square" lIns="0" tIns="0" rIns="0" bIns="0" rtlCol="0" anchor="ctr"/>
          <a:lstStyle/>
          <a:p>
            <a:pPr marL="0" indent="0" algn="ctr">
              <a:buNone/>
            </a:pPr>
            <a:r>
              <a:rPr lang="en-US" sz="950" b="1" dirty="0">
                <a:solidFill>
                  <a:srgbClr val="1C1F1D"/>
                </a:solidFill>
                <a:latin typeface="Calibri" pitchFamily="34" charset="0"/>
                <a:ea typeface="Calibri" pitchFamily="34" charset="-122"/>
                <a:cs typeface="Calibri" pitchFamily="34" charset="-120"/>
              </a:rPr>
              <a:t>Examination</a:t>
            </a:r>
            <a:endParaRPr lang="en-US" sz="950" dirty="0"/>
          </a:p>
        </p:txBody>
      </p:sp>
      <p:sp>
        <p:nvSpPr>
          <p:cNvPr id="16" name="Text 14"/>
          <p:cNvSpPr/>
          <p:nvPr/>
        </p:nvSpPr>
        <p:spPr>
          <a:xfrm>
            <a:off x="457200" y="1828800"/>
            <a:ext cx="5532120" cy="219456"/>
          </a:xfrm>
          <a:prstGeom prst="rect">
            <a:avLst/>
          </a:prstGeom>
          <a:noFill/>
          <a:ln/>
        </p:spPr>
        <p:txBody>
          <a:bodyPr wrap="square" lIns="0" tIns="0" rIns="0" bIns="0" rtlCol="0" anchor="ctr"/>
          <a:lstStyle/>
          <a:p>
            <a:pPr marL="0" indent="0">
              <a:buNone/>
            </a:pPr>
            <a:r>
              <a:rPr lang="en-US" sz="900" b="1" kern="0" spc="100" dirty="0">
                <a:solidFill>
                  <a:srgbClr val="1E4D3B"/>
                </a:solidFill>
                <a:latin typeface="Calibri" pitchFamily="34" charset="0"/>
                <a:ea typeface="Calibri" pitchFamily="34" charset="-122"/>
                <a:cs typeface="Calibri" pitchFamily="34" charset="-120"/>
              </a:rPr>
              <a:t>EVIDENCE 4.1  ·  EXTRACTION RECORD, EX-01</a:t>
            </a:r>
            <a:endParaRPr lang="en-US" sz="900" dirty="0"/>
          </a:p>
        </p:txBody>
      </p:sp>
      <p:sp>
        <p:nvSpPr>
          <p:cNvPr id="17" name="Shape 15"/>
          <p:cNvSpPr/>
          <p:nvPr/>
        </p:nvSpPr>
        <p:spPr>
          <a:xfrm>
            <a:off x="438912" y="2066544"/>
            <a:ext cx="5568696" cy="3148355"/>
          </a:xfrm>
          <a:prstGeom prst="rect">
            <a:avLst/>
          </a:prstGeom>
          <a:solidFill>
            <a:srgbClr val="FFFFFF"/>
          </a:solidFill>
          <a:ln w="9525">
            <a:solidFill>
              <a:srgbClr val="DDE3E0"/>
            </a:solidFill>
            <a:prstDash val="solid"/>
          </a:ln>
        </p:spPr>
        <p:txBody>
          <a:bodyPr/>
          <a:lstStyle/>
          <a:p>
            <a:endParaRPr lang="en-IN"/>
          </a:p>
        </p:txBody>
      </p:sp>
      <p:pic>
        <p:nvPicPr>
          <p:cNvPr id="18" name="Image 0" descr="/mnt/user-data/uploads/file__huwaiiii.png"/>
          <p:cNvPicPr>
            <a:picLocks noChangeAspect="1"/>
          </p:cNvPicPr>
          <p:nvPr/>
        </p:nvPicPr>
        <p:blipFill>
          <a:blip r:embed="rId3"/>
          <a:stretch>
            <a:fillRect/>
          </a:stretch>
        </p:blipFill>
        <p:spPr>
          <a:xfrm>
            <a:off x="457200" y="2084832"/>
            <a:ext cx="5532120" cy="3111779"/>
          </a:xfrm>
          <a:prstGeom prst="rect">
            <a:avLst/>
          </a:prstGeom>
        </p:spPr>
      </p:pic>
      <p:sp>
        <p:nvSpPr>
          <p:cNvPr id="19" name="Text 16"/>
          <p:cNvSpPr/>
          <p:nvPr/>
        </p:nvSpPr>
        <p:spPr>
          <a:xfrm>
            <a:off x="457200" y="5285232"/>
            <a:ext cx="5532120" cy="365760"/>
          </a:xfrm>
          <a:prstGeom prst="rect">
            <a:avLst/>
          </a:prstGeom>
          <a:noFill/>
          <a:ln/>
        </p:spPr>
        <p:txBody>
          <a:bodyPr wrap="square" lIns="0" tIns="0" rIns="0" bIns="0" rtlCol="0" anchor="ctr"/>
          <a:lstStyle/>
          <a:p>
            <a:pPr marL="0" indent="0">
              <a:lnSpc>
                <a:spcPts val="1050"/>
              </a:lnSpc>
              <a:buNone/>
            </a:pPr>
            <a:r>
              <a:rPr lang="en-US" sz="1000" dirty="0">
                <a:solidFill>
                  <a:srgbClr val="767E79"/>
                </a:solidFill>
                <a:latin typeface="Calibri" pitchFamily="34" charset="0"/>
                <a:ea typeface="Calibri" pitchFamily="34" charset="-122"/>
                <a:cs typeface="Calibri" pitchFamily="34" charset="-120"/>
              </a:rPr>
              <a:t>Start 16:12:56, end 16:53:34. UFD file data integrity: Intact.</a:t>
            </a:r>
            <a:endParaRPr lang="en-US" sz="1000" dirty="0"/>
          </a:p>
        </p:txBody>
      </p:sp>
      <p:sp>
        <p:nvSpPr>
          <p:cNvPr id="20" name="Text 17"/>
          <p:cNvSpPr/>
          <p:nvPr/>
        </p:nvSpPr>
        <p:spPr>
          <a:xfrm>
            <a:off x="6199632" y="1828800"/>
            <a:ext cx="5532120" cy="219456"/>
          </a:xfrm>
          <a:prstGeom prst="rect">
            <a:avLst/>
          </a:prstGeom>
          <a:noFill/>
          <a:ln/>
        </p:spPr>
        <p:txBody>
          <a:bodyPr wrap="square" lIns="0" tIns="0" rIns="0" bIns="0" rtlCol="0" anchor="ctr"/>
          <a:lstStyle/>
          <a:p>
            <a:pPr marL="0" indent="0">
              <a:buNone/>
            </a:pPr>
            <a:r>
              <a:rPr lang="en-US" sz="900" b="1" kern="0" spc="100" dirty="0">
                <a:solidFill>
                  <a:srgbClr val="1E4D3B"/>
                </a:solidFill>
                <a:latin typeface="Calibri" pitchFamily="34" charset="0"/>
                <a:ea typeface="Calibri" pitchFamily="34" charset="-122"/>
                <a:cs typeface="Calibri" pitchFamily="34" charset="-120"/>
              </a:rPr>
              <a:t>EVIDENCE 4.2  ·  EVIDENCE LOADING</a:t>
            </a:r>
            <a:endParaRPr lang="en-US" sz="900" dirty="0"/>
          </a:p>
        </p:txBody>
      </p:sp>
      <p:sp>
        <p:nvSpPr>
          <p:cNvPr id="21" name="Shape 18"/>
          <p:cNvSpPr/>
          <p:nvPr/>
        </p:nvSpPr>
        <p:spPr>
          <a:xfrm>
            <a:off x="6181344" y="2066544"/>
            <a:ext cx="5568696" cy="3148355"/>
          </a:xfrm>
          <a:prstGeom prst="rect">
            <a:avLst/>
          </a:prstGeom>
          <a:solidFill>
            <a:srgbClr val="FFFFFF"/>
          </a:solidFill>
          <a:ln w="9525">
            <a:solidFill>
              <a:srgbClr val="DDE3E0"/>
            </a:solidFill>
            <a:prstDash val="solid"/>
          </a:ln>
        </p:spPr>
        <p:txBody>
          <a:bodyPr/>
          <a:lstStyle/>
          <a:p>
            <a:endParaRPr lang="en-IN"/>
          </a:p>
        </p:txBody>
      </p:sp>
      <p:pic>
        <p:nvPicPr>
          <p:cNvPr id="22" name="Image 1" descr="/mnt/user-data/uploads/load_extraction___nokia.png"/>
          <p:cNvPicPr>
            <a:picLocks noChangeAspect="1"/>
          </p:cNvPicPr>
          <p:nvPr/>
        </p:nvPicPr>
        <p:blipFill>
          <a:blip r:embed="rId4"/>
          <a:stretch>
            <a:fillRect/>
          </a:stretch>
        </p:blipFill>
        <p:spPr>
          <a:xfrm>
            <a:off x="6199632" y="2084832"/>
            <a:ext cx="5532120" cy="3111779"/>
          </a:xfrm>
          <a:prstGeom prst="rect">
            <a:avLst/>
          </a:prstGeom>
        </p:spPr>
      </p:pic>
      <p:sp>
        <p:nvSpPr>
          <p:cNvPr id="23" name="Text 19"/>
          <p:cNvSpPr/>
          <p:nvPr/>
        </p:nvSpPr>
        <p:spPr>
          <a:xfrm>
            <a:off x="6199632" y="5285232"/>
            <a:ext cx="5532120" cy="365760"/>
          </a:xfrm>
          <a:prstGeom prst="rect">
            <a:avLst/>
          </a:prstGeom>
          <a:noFill/>
          <a:ln/>
        </p:spPr>
        <p:txBody>
          <a:bodyPr wrap="square" lIns="0" tIns="0" rIns="0" bIns="0" rtlCol="0" anchor="ctr"/>
          <a:lstStyle/>
          <a:p>
            <a:pPr marL="0" indent="0">
              <a:lnSpc>
                <a:spcPts val="1050"/>
              </a:lnSpc>
              <a:buNone/>
            </a:pPr>
            <a:r>
              <a:rPr lang="en-US" sz="1000" dirty="0">
                <a:solidFill>
                  <a:srgbClr val="767E79"/>
                </a:solidFill>
                <a:latin typeface="Calibri" pitchFamily="34" charset="0"/>
                <a:ea typeface="Calibri" pitchFamily="34" charset="-122"/>
                <a:cs typeface="Calibri" pitchFamily="34" charset="-120"/>
              </a:rPr>
              <a:t>Nokia file added to case EvidenceCollection as a separate project, not merged.</a:t>
            </a:r>
            <a:endParaRPr lang="en-US" sz="1000" dirty="0"/>
          </a:p>
        </p:txBody>
      </p:sp>
      <p:pic>
        <p:nvPicPr>
          <p:cNvPr id="24" name="Image 2" descr="/home/claude/ev/logo.png"/>
          <p:cNvPicPr>
            <a:picLocks noChangeAspect="1"/>
          </p:cNvPicPr>
          <p:nvPr/>
        </p:nvPicPr>
        <p:blipFill>
          <a:blip r:embed="rId5"/>
          <a:stretch>
            <a:fillRect/>
          </a:stretch>
        </p:blipFill>
        <p:spPr>
          <a:xfrm>
            <a:off x="457200" y="6336792"/>
            <a:ext cx="960120" cy="397764"/>
          </a:xfrm>
          <a:prstGeom prst="rect">
            <a:avLst/>
          </a:prstGeom>
        </p:spPr>
      </p:pic>
      <p:sp>
        <p:nvSpPr>
          <p:cNvPr id="25" name="Text 20"/>
          <p:cNvSpPr/>
          <p:nvPr/>
        </p:nvSpPr>
        <p:spPr>
          <a:xfrm>
            <a:off x="1572768" y="6382512"/>
            <a:ext cx="7315200" cy="292608"/>
          </a:xfrm>
          <a:prstGeom prst="rect">
            <a:avLst/>
          </a:prstGeom>
          <a:noFill/>
          <a:ln/>
        </p:spPr>
        <p:txBody>
          <a:bodyPr wrap="square" lIns="0" tIns="0" rIns="0" bIns="0" rtlCol="0" anchor="ctr"/>
          <a:lstStyle/>
          <a:p>
            <a:pPr marL="0" indent="0">
              <a:buNone/>
            </a:pPr>
            <a:r>
              <a:rPr lang="en-US" sz="800" dirty="0">
                <a:solidFill>
                  <a:srgbClr val="767E79"/>
                </a:solidFill>
                <a:latin typeface="Calibri" pitchFamily="34" charset="0"/>
                <a:ea typeface="Calibri" pitchFamily="34" charset="-122"/>
                <a:cs typeface="Calibri" pitchFamily="34" charset="-120"/>
              </a:rPr>
              <a:t>Quantum Tech  |  ACCA7031  |  2532368</a:t>
            </a:r>
            <a:endParaRPr lang="en-US" sz="800" dirty="0"/>
          </a:p>
        </p:txBody>
      </p:sp>
      <p:sp>
        <p:nvSpPr>
          <p:cNvPr id="26" name="Text 21"/>
          <p:cNvSpPr/>
          <p:nvPr/>
        </p:nvSpPr>
        <p:spPr>
          <a:xfrm>
            <a:off x="11247120" y="6382512"/>
            <a:ext cx="484632" cy="292608"/>
          </a:xfrm>
          <a:prstGeom prst="rect">
            <a:avLst/>
          </a:prstGeom>
          <a:noFill/>
          <a:ln/>
        </p:spPr>
        <p:txBody>
          <a:bodyPr wrap="square" lIns="0" tIns="0" rIns="0" bIns="0" rtlCol="0" anchor="ctr"/>
          <a:lstStyle/>
          <a:p>
            <a:pPr marL="0" indent="0" algn="r">
              <a:buNone/>
            </a:pPr>
            <a:r>
              <a:rPr lang="en-US" sz="900" b="1" dirty="0">
                <a:solidFill>
                  <a:srgbClr val="1E4D3B"/>
                </a:solidFill>
                <a:latin typeface="Calibri" pitchFamily="34" charset="0"/>
                <a:ea typeface="Calibri" pitchFamily="34" charset="-122"/>
                <a:cs typeface="Calibri" pitchFamily="34" charset="-120"/>
              </a:rPr>
              <a:t>4</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457200" y="329184"/>
            <a:ext cx="11274552" cy="457200"/>
          </a:xfrm>
          <a:prstGeom prst="rect">
            <a:avLst/>
          </a:prstGeom>
          <a:noFill/>
          <a:ln/>
        </p:spPr>
        <p:txBody>
          <a:bodyPr wrap="square" lIns="0" tIns="0" rIns="0" bIns="0" rtlCol="0" anchor="ctr"/>
          <a:lstStyle/>
          <a:p>
            <a:pPr marL="0" indent="0">
              <a:buNone/>
            </a:pPr>
            <a:r>
              <a:rPr lang="en-US" sz="2600" b="1" dirty="0">
                <a:solidFill>
                  <a:srgbClr val="1C1F1D"/>
                </a:solidFill>
                <a:latin typeface="Calibri" pitchFamily="34" charset="0"/>
                <a:ea typeface="Calibri" pitchFamily="34" charset="-122"/>
                <a:cs typeface="Calibri" pitchFamily="34" charset="-120"/>
              </a:rPr>
              <a:t>Examination Methodology</a:t>
            </a:r>
            <a:endParaRPr lang="en-US" sz="2600" dirty="0"/>
          </a:p>
        </p:txBody>
      </p:sp>
      <p:sp>
        <p:nvSpPr>
          <p:cNvPr id="3" name="Shape 1"/>
          <p:cNvSpPr/>
          <p:nvPr/>
        </p:nvSpPr>
        <p:spPr>
          <a:xfrm>
            <a:off x="457200" y="841248"/>
            <a:ext cx="566928" cy="41148"/>
          </a:xfrm>
          <a:prstGeom prst="rect">
            <a:avLst/>
          </a:prstGeom>
          <a:solidFill>
            <a:srgbClr val="1E4D3B"/>
          </a:solidFill>
          <a:ln w="12700">
            <a:solidFill>
              <a:srgbClr val="1E4D3B"/>
            </a:solidFill>
            <a:prstDash val="solid"/>
          </a:ln>
        </p:spPr>
        <p:txBody>
          <a:bodyPr/>
          <a:lstStyle/>
          <a:p>
            <a:endParaRPr lang="en-IN"/>
          </a:p>
        </p:txBody>
      </p:sp>
      <p:sp>
        <p:nvSpPr>
          <p:cNvPr id="4" name="Shape 2"/>
          <p:cNvSpPr/>
          <p:nvPr/>
        </p:nvSpPr>
        <p:spPr>
          <a:xfrm>
            <a:off x="457200" y="1188720"/>
            <a:ext cx="1344168" cy="402336"/>
          </a:xfrm>
          <a:prstGeom prst="rect">
            <a:avLst/>
          </a:prstGeom>
          <a:solidFill>
            <a:srgbClr val="F4F7F5"/>
          </a:solidFill>
          <a:ln w="9525">
            <a:solidFill>
              <a:srgbClr val="DDE3E0"/>
            </a:solidFill>
            <a:prstDash val="solid"/>
          </a:ln>
        </p:spPr>
        <p:txBody>
          <a:bodyPr/>
          <a:lstStyle/>
          <a:p>
            <a:endParaRPr lang="en-IN"/>
          </a:p>
        </p:txBody>
      </p:sp>
      <p:sp>
        <p:nvSpPr>
          <p:cNvPr id="5" name="Text 3"/>
          <p:cNvSpPr/>
          <p:nvPr/>
        </p:nvSpPr>
        <p:spPr>
          <a:xfrm>
            <a:off x="457200" y="1188720"/>
            <a:ext cx="1344168" cy="402336"/>
          </a:xfrm>
          <a:prstGeom prst="rect">
            <a:avLst/>
          </a:prstGeom>
          <a:noFill/>
          <a:ln/>
        </p:spPr>
        <p:txBody>
          <a:bodyPr wrap="square" lIns="0" tIns="0" rIns="0" bIns="0" rtlCol="0" anchor="ctr"/>
          <a:lstStyle/>
          <a:p>
            <a:pPr marL="0" indent="0" algn="ctr">
              <a:buNone/>
            </a:pPr>
            <a:r>
              <a:rPr lang="en-US" sz="860" b="1" dirty="0">
                <a:solidFill>
                  <a:srgbClr val="1C1F1D"/>
                </a:solidFill>
                <a:latin typeface="Calibri" pitchFamily="34" charset="0"/>
                <a:ea typeface="Calibri" pitchFamily="34" charset="-122"/>
                <a:cs typeface="Calibri" pitchFamily="34" charset="-120"/>
              </a:rPr>
              <a:t>Acquisition</a:t>
            </a:r>
            <a:endParaRPr lang="en-US" sz="860" dirty="0"/>
          </a:p>
        </p:txBody>
      </p:sp>
      <p:sp>
        <p:nvSpPr>
          <p:cNvPr id="6" name="Shape 4"/>
          <p:cNvSpPr/>
          <p:nvPr/>
        </p:nvSpPr>
        <p:spPr>
          <a:xfrm>
            <a:off x="1901952" y="1188720"/>
            <a:ext cx="1344168" cy="402336"/>
          </a:xfrm>
          <a:prstGeom prst="rect">
            <a:avLst/>
          </a:prstGeom>
          <a:solidFill>
            <a:srgbClr val="F4F7F5"/>
          </a:solidFill>
          <a:ln w="9525">
            <a:solidFill>
              <a:srgbClr val="DDE3E0"/>
            </a:solidFill>
            <a:prstDash val="solid"/>
          </a:ln>
        </p:spPr>
        <p:txBody>
          <a:bodyPr/>
          <a:lstStyle/>
          <a:p>
            <a:endParaRPr lang="en-IN"/>
          </a:p>
        </p:txBody>
      </p:sp>
      <p:sp>
        <p:nvSpPr>
          <p:cNvPr id="7" name="Text 5"/>
          <p:cNvSpPr/>
          <p:nvPr/>
        </p:nvSpPr>
        <p:spPr>
          <a:xfrm>
            <a:off x="1901952" y="1188720"/>
            <a:ext cx="1344168" cy="402336"/>
          </a:xfrm>
          <a:prstGeom prst="rect">
            <a:avLst/>
          </a:prstGeom>
          <a:noFill/>
          <a:ln/>
        </p:spPr>
        <p:txBody>
          <a:bodyPr wrap="square" lIns="0" tIns="0" rIns="0" bIns="0" rtlCol="0" anchor="ctr"/>
          <a:lstStyle/>
          <a:p>
            <a:pPr marL="0" indent="0" algn="ctr">
              <a:buNone/>
            </a:pPr>
            <a:r>
              <a:rPr lang="en-US" sz="860" b="1" dirty="0">
                <a:solidFill>
                  <a:srgbClr val="1C1F1D"/>
                </a:solidFill>
                <a:latin typeface="Calibri" pitchFamily="34" charset="0"/>
                <a:ea typeface="Calibri" pitchFamily="34" charset="-122"/>
                <a:cs typeface="Calibri" pitchFamily="34" charset="-120"/>
              </a:rPr>
              <a:t>Extraction</a:t>
            </a:r>
            <a:endParaRPr lang="en-US" sz="860" dirty="0"/>
          </a:p>
        </p:txBody>
      </p:sp>
      <p:sp>
        <p:nvSpPr>
          <p:cNvPr id="8" name="Shape 6"/>
          <p:cNvSpPr/>
          <p:nvPr/>
        </p:nvSpPr>
        <p:spPr>
          <a:xfrm>
            <a:off x="3346704" y="1188720"/>
            <a:ext cx="1344168" cy="402336"/>
          </a:xfrm>
          <a:prstGeom prst="rect">
            <a:avLst/>
          </a:prstGeom>
          <a:solidFill>
            <a:srgbClr val="1E4D3B"/>
          </a:solidFill>
          <a:ln w="9525">
            <a:solidFill>
              <a:srgbClr val="1E4D3B"/>
            </a:solidFill>
            <a:prstDash val="solid"/>
          </a:ln>
        </p:spPr>
        <p:txBody>
          <a:bodyPr/>
          <a:lstStyle/>
          <a:p>
            <a:endParaRPr lang="en-IN"/>
          </a:p>
        </p:txBody>
      </p:sp>
      <p:sp>
        <p:nvSpPr>
          <p:cNvPr id="9" name="Text 7"/>
          <p:cNvSpPr/>
          <p:nvPr/>
        </p:nvSpPr>
        <p:spPr>
          <a:xfrm>
            <a:off x="3346704" y="1188720"/>
            <a:ext cx="1344168" cy="402336"/>
          </a:xfrm>
          <a:prstGeom prst="rect">
            <a:avLst/>
          </a:prstGeom>
          <a:noFill/>
          <a:ln/>
        </p:spPr>
        <p:txBody>
          <a:bodyPr wrap="square" lIns="0" tIns="0" rIns="0" bIns="0" rtlCol="0" anchor="ctr"/>
          <a:lstStyle/>
          <a:p>
            <a:pPr marL="0" indent="0" algn="ctr">
              <a:buNone/>
            </a:pPr>
            <a:r>
              <a:rPr lang="en-US" sz="860" b="1" dirty="0">
                <a:solidFill>
                  <a:srgbClr val="FFFFFF"/>
                </a:solidFill>
                <a:latin typeface="Calibri" pitchFamily="34" charset="0"/>
                <a:ea typeface="Calibri" pitchFamily="34" charset="-122"/>
                <a:cs typeface="Calibri" pitchFamily="34" charset="-120"/>
              </a:rPr>
              <a:t>Selective decoding</a:t>
            </a:r>
            <a:endParaRPr lang="en-US" sz="860" dirty="0"/>
          </a:p>
        </p:txBody>
      </p:sp>
      <p:sp>
        <p:nvSpPr>
          <p:cNvPr id="10" name="Shape 8"/>
          <p:cNvSpPr/>
          <p:nvPr/>
        </p:nvSpPr>
        <p:spPr>
          <a:xfrm>
            <a:off x="4791456" y="1188720"/>
            <a:ext cx="1344168" cy="402336"/>
          </a:xfrm>
          <a:prstGeom prst="rect">
            <a:avLst/>
          </a:prstGeom>
          <a:solidFill>
            <a:srgbClr val="F4F7F5"/>
          </a:solidFill>
          <a:ln w="9525">
            <a:solidFill>
              <a:srgbClr val="DDE3E0"/>
            </a:solidFill>
            <a:prstDash val="solid"/>
          </a:ln>
        </p:spPr>
        <p:txBody>
          <a:bodyPr/>
          <a:lstStyle/>
          <a:p>
            <a:endParaRPr lang="en-IN"/>
          </a:p>
        </p:txBody>
      </p:sp>
      <p:sp>
        <p:nvSpPr>
          <p:cNvPr id="11" name="Text 9"/>
          <p:cNvSpPr/>
          <p:nvPr/>
        </p:nvSpPr>
        <p:spPr>
          <a:xfrm>
            <a:off x="4791456" y="1188720"/>
            <a:ext cx="1344168" cy="402336"/>
          </a:xfrm>
          <a:prstGeom prst="rect">
            <a:avLst/>
          </a:prstGeom>
          <a:noFill/>
          <a:ln/>
        </p:spPr>
        <p:txBody>
          <a:bodyPr wrap="square" lIns="0" tIns="0" rIns="0" bIns="0" rtlCol="0" anchor="ctr"/>
          <a:lstStyle/>
          <a:p>
            <a:pPr marL="0" indent="0" algn="ctr">
              <a:buNone/>
            </a:pPr>
            <a:r>
              <a:rPr lang="en-US" sz="860" b="1" dirty="0">
                <a:solidFill>
                  <a:srgbClr val="1C1F1D"/>
                </a:solidFill>
                <a:latin typeface="Calibri" pitchFamily="34" charset="0"/>
                <a:ea typeface="Calibri" pitchFamily="34" charset="-122"/>
                <a:cs typeface="Calibri" pitchFamily="34" charset="-120"/>
              </a:rPr>
              <a:t>Identification</a:t>
            </a:r>
            <a:endParaRPr lang="en-US" sz="860" dirty="0"/>
          </a:p>
        </p:txBody>
      </p:sp>
      <p:sp>
        <p:nvSpPr>
          <p:cNvPr id="12" name="Shape 10"/>
          <p:cNvSpPr/>
          <p:nvPr/>
        </p:nvSpPr>
        <p:spPr>
          <a:xfrm>
            <a:off x="6236208" y="1188720"/>
            <a:ext cx="1344168" cy="402336"/>
          </a:xfrm>
          <a:prstGeom prst="rect">
            <a:avLst/>
          </a:prstGeom>
          <a:solidFill>
            <a:srgbClr val="F4F7F5"/>
          </a:solidFill>
          <a:ln w="9525">
            <a:solidFill>
              <a:srgbClr val="DDE3E0"/>
            </a:solidFill>
            <a:prstDash val="solid"/>
          </a:ln>
        </p:spPr>
        <p:txBody>
          <a:bodyPr/>
          <a:lstStyle/>
          <a:p>
            <a:endParaRPr lang="en-IN"/>
          </a:p>
        </p:txBody>
      </p:sp>
      <p:sp>
        <p:nvSpPr>
          <p:cNvPr id="13" name="Text 11"/>
          <p:cNvSpPr/>
          <p:nvPr/>
        </p:nvSpPr>
        <p:spPr>
          <a:xfrm>
            <a:off x="6236208" y="1188720"/>
            <a:ext cx="1344168" cy="402336"/>
          </a:xfrm>
          <a:prstGeom prst="rect">
            <a:avLst/>
          </a:prstGeom>
          <a:noFill/>
          <a:ln/>
        </p:spPr>
        <p:txBody>
          <a:bodyPr wrap="square" lIns="0" tIns="0" rIns="0" bIns="0" rtlCol="0" anchor="ctr"/>
          <a:lstStyle/>
          <a:p>
            <a:pPr marL="0" indent="0" algn="ctr">
              <a:buNone/>
            </a:pPr>
            <a:r>
              <a:rPr lang="en-US" sz="860" b="1" dirty="0">
                <a:solidFill>
                  <a:srgbClr val="1C1F1D"/>
                </a:solidFill>
                <a:latin typeface="Calibri" pitchFamily="34" charset="0"/>
                <a:ea typeface="Calibri" pitchFamily="34" charset="-122"/>
                <a:cs typeface="Calibri" pitchFamily="34" charset="-120"/>
              </a:rPr>
              <a:t>Filtering</a:t>
            </a:r>
            <a:endParaRPr lang="en-US" sz="860" dirty="0"/>
          </a:p>
        </p:txBody>
      </p:sp>
      <p:sp>
        <p:nvSpPr>
          <p:cNvPr id="14" name="Shape 12"/>
          <p:cNvSpPr/>
          <p:nvPr/>
        </p:nvSpPr>
        <p:spPr>
          <a:xfrm>
            <a:off x="7680960" y="1188720"/>
            <a:ext cx="1344168" cy="402336"/>
          </a:xfrm>
          <a:prstGeom prst="rect">
            <a:avLst/>
          </a:prstGeom>
          <a:solidFill>
            <a:srgbClr val="F4F7F5"/>
          </a:solidFill>
          <a:ln w="9525">
            <a:solidFill>
              <a:srgbClr val="DDE3E0"/>
            </a:solidFill>
            <a:prstDash val="solid"/>
          </a:ln>
        </p:spPr>
        <p:txBody>
          <a:bodyPr/>
          <a:lstStyle/>
          <a:p>
            <a:endParaRPr lang="en-IN"/>
          </a:p>
        </p:txBody>
      </p:sp>
      <p:sp>
        <p:nvSpPr>
          <p:cNvPr id="15" name="Text 13"/>
          <p:cNvSpPr/>
          <p:nvPr/>
        </p:nvSpPr>
        <p:spPr>
          <a:xfrm>
            <a:off x="7680960" y="1188720"/>
            <a:ext cx="1344168" cy="402336"/>
          </a:xfrm>
          <a:prstGeom prst="rect">
            <a:avLst/>
          </a:prstGeom>
          <a:noFill/>
          <a:ln/>
        </p:spPr>
        <p:txBody>
          <a:bodyPr wrap="square" lIns="0" tIns="0" rIns="0" bIns="0" rtlCol="0" anchor="ctr"/>
          <a:lstStyle/>
          <a:p>
            <a:pPr marL="0" indent="0" algn="ctr">
              <a:buNone/>
            </a:pPr>
            <a:r>
              <a:rPr lang="en-US" sz="860" b="1" dirty="0">
                <a:solidFill>
                  <a:srgbClr val="1C1F1D"/>
                </a:solidFill>
                <a:latin typeface="Calibri" pitchFamily="34" charset="0"/>
                <a:ea typeface="Calibri" pitchFamily="34" charset="-122"/>
                <a:cs typeface="Calibri" pitchFamily="34" charset="-120"/>
              </a:rPr>
              <a:t>Correlation</a:t>
            </a:r>
            <a:endParaRPr lang="en-US" sz="860" dirty="0"/>
          </a:p>
        </p:txBody>
      </p:sp>
      <p:sp>
        <p:nvSpPr>
          <p:cNvPr id="16" name="Shape 14"/>
          <p:cNvSpPr/>
          <p:nvPr/>
        </p:nvSpPr>
        <p:spPr>
          <a:xfrm>
            <a:off x="9125712" y="1188720"/>
            <a:ext cx="1344168" cy="402336"/>
          </a:xfrm>
          <a:prstGeom prst="rect">
            <a:avLst/>
          </a:prstGeom>
          <a:solidFill>
            <a:srgbClr val="F4F7F5"/>
          </a:solidFill>
          <a:ln w="9525">
            <a:solidFill>
              <a:srgbClr val="DDE3E0"/>
            </a:solidFill>
            <a:prstDash val="solid"/>
          </a:ln>
        </p:spPr>
        <p:txBody>
          <a:bodyPr/>
          <a:lstStyle/>
          <a:p>
            <a:endParaRPr lang="en-IN"/>
          </a:p>
        </p:txBody>
      </p:sp>
      <p:sp>
        <p:nvSpPr>
          <p:cNvPr id="17" name="Text 15"/>
          <p:cNvSpPr/>
          <p:nvPr/>
        </p:nvSpPr>
        <p:spPr>
          <a:xfrm>
            <a:off x="9125712" y="1188720"/>
            <a:ext cx="1344168" cy="402336"/>
          </a:xfrm>
          <a:prstGeom prst="rect">
            <a:avLst/>
          </a:prstGeom>
          <a:noFill/>
          <a:ln/>
        </p:spPr>
        <p:txBody>
          <a:bodyPr wrap="square" lIns="0" tIns="0" rIns="0" bIns="0" rtlCol="0" anchor="ctr"/>
          <a:lstStyle/>
          <a:p>
            <a:pPr marL="0" indent="0" algn="ctr">
              <a:buNone/>
            </a:pPr>
            <a:r>
              <a:rPr lang="en-US" sz="860" b="1" dirty="0">
                <a:solidFill>
                  <a:srgbClr val="1C1F1D"/>
                </a:solidFill>
                <a:latin typeface="Calibri" pitchFamily="34" charset="0"/>
                <a:ea typeface="Calibri" pitchFamily="34" charset="-122"/>
                <a:cs typeface="Calibri" pitchFamily="34" charset="-120"/>
              </a:rPr>
              <a:t>Timeline</a:t>
            </a:r>
            <a:endParaRPr lang="en-US" sz="860" dirty="0"/>
          </a:p>
        </p:txBody>
      </p:sp>
      <p:sp>
        <p:nvSpPr>
          <p:cNvPr id="18" name="Shape 16"/>
          <p:cNvSpPr/>
          <p:nvPr/>
        </p:nvSpPr>
        <p:spPr>
          <a:xfrm>
            <a:off x="10570464" y="1188720"/>
            <a:ext cx="1344168" cy="402336"/>
          </a:xfrm>
          <a:prstGeom prst="rect">
            <a:avLst/>
          </a:prstGeom>
          <a:solidFill>
            <a:srgbClr val="F4F7F5"/>
          </a:solidFill>
          <a:ln w="9525">
            <a:solidFill>
              <a:srgbClr val="DDE3E0"/>
            </a:solidFill>
            <a:prstDash val="solid"/>
          </a:ln>
        </p:spPr>
        <p:txBody>
          <a:bodyPr/>
          <a:lstStyle/>
          <a:p>
            <a:endParaRPr lang="en-IN"/>
          </a:p>
        </p:txBody>
      </p:sp>
      <p:sp>
        <p:nvSpPr>
          <p:cNvPr id="19" name="Text 17"/>
          <p:cNvSpPr/>
          <p:nvPr/>
        </p:nvSpPr>
        <p:spPr>
          <a:xfrm>
            <a:off x="10570464" y="1188720"/>
            <a:ext cx="1344168" cy="402336"/>
          </a:xfrm>
          <a:prstGeom prst="rect">
            <a:avLst/>
          </a:prstGeom>
          <a:noFill/>
          <a:ln/>
        </p:spPr>
        <p:txBody>
          <a:bodyPr wrap="square" lIns="0" tIns="0" rIns="0" bIns="0" rtlCol="0" anchor="ctr"/>
          <a:lstStyle/>
          <a:p>
            <a:pPr marL="0" indent="0" algn="ctr">
              <a:buNone/>
            </a:pPr>
            <a:r>
              <a:rPr lang="en-US" sz="860" b="1" dirty="0">
                <a:solidFill>
                  <a:srgbClr val="1C1F1D"/>
                </a:solidFill>
                <a:latin typeface="Calibri" pitchFamily="34" charset="0"/>
                <a:ea typeface="Calibri" pitchFamily="34" charset="-122"/>
                <a:cs typeface="Calibri" pitchFamily="34" charset="-120"/>
              </a:rPr>
              <a:t>Interpretation</a:t>
            </a:r>
            <a:endParaRPr lang="en-US" sz="860" dirty="0"/>
          </a:p>
        </p:txBody>
      </p:sp>
      <p:sp>
        <p:nvSpPr>
          <p:cNvPr id="20" name="Text 18"/>
          <p:cNvSpPr/>
          <p:nvPr/>
        </p:nvSpPr>
        <p:spPr>
          <a:xfrm>
            <a:off x="457200" y="1810512"/>
            <a:ext cx="5349240" cy="219456"/>
          </a:xfrm>
          <a:prstGeom prst="rect">
            <a:avLst/>
          </a:prstGeom>
          <a:noFill/>
          <a:ln/>
        </p:spPr>
        <p:txBody>
          <a:bodyPr wrap="square" lIns="0" tIns="0" rIns="0" bIns="0" rtlCol="0" anchor="ctr"/>
          <a:lstStyle/>
          <a:p>
            <a:pPr marL="0" indent="0">
              <a:buNone/>
            </a:pPr>
            <a:r>
              <a:rPr lang="en-US" sz="900" b="1" kern="0" spc="100" dirty="0">
                <a:solidFill>
                  <a:srgbClr val="1E4D3B"/>
                </a:solidFill>
                <a:latin typeface="Calibri" pitchFamily="34" charset="0"/>
                <a:ea typeface="Calibri" pitchFamily="34" charset="-122"/>
                <a:cs typeface="Calibri" pitchFamily="34" charset="-120"/>
              </a:rPr>
              <a:t>EVIDENCE 5.1  ·  DECODING SCOPE, EX-01</a:t>
            </a:r>
            <a:endParaRPr lang="en-US" sz="900" dirty="0"/>
          </a:p>
        </p:txBody>
      </p:sp>
      <p:sp>
        <p:nvSpPr>
          <p:cNvPr id="21" name="Shape 19"/>
          <p:cNvSpPr/>
          <p:nvPr/>
        </p:nvSpPr>
        <p:spPr>
          <a:xfrm>
            <a:off x="438912" y="2048256"/>
            <a:ext cx="5385816" cy="3045486"/>
          </a:xfrm>
          <a:prstGeom prst="rect">
            <a:avLst/>
          </a:prstGeom>
          <a:solidFill>
            <a:srgbClr val="FFFFFF"/>
          </a:solidFill>
          <a:ln w="9525">
            <a:solidFill>
              <a:srgbClr val="DDE3E0"/>
            </a:solidFill>
            <a:prstDash val="solid"/>
          </a:ln>
        </p:spPr>
        <p:txBody>
          <a:bodyPr/>
          <a:lstStyle/>
          <a:p>
            <a:endParaRPr lang="en-IN"/>
          </a:p>
        </p:txBody>
      </p:sp>
      <p:pic>
        <p:nvPicPr>
          <p:cNvPr id="22" name="Image 0" descr="/mnt/user-data/uploads/GENNNNNNNNNNNIE.png"/>
          <p:cNvPicPr>
            <a:picLocks noChangeAspect="1"/>
          </p:cNvPicPr>
          <p:nvPr/>
        </p:nvPicPr>
        <p:blipFill>
          <a:blip r:embed="rId3"/>
          <a:stretch>
            <a:fillRect/>
          </a:stretch>
        </p:blipFill>
        <p:spPr>
          <a:xfrm>
            <a:off x="457200" y="2066544"/>
            <a:ext cx="5349240" cy="3008910"/>
          </a:xfrm>
          <a:prstGeom prst="rect">
            <a:avLst/>
          </a:prstGeom>
        </p:spPr>
      </p:pic>
      <p:sp>
        <p:nvSpPr>
          <p:cNvPr id="23" name="Text 20"/>
          <p:cNvSpPr/>
          <p:nvPr/>
        </p:nvSpPr>
        <p:spPr>
          <a:xfrm>
            <a:off x="457200" y="5157216"/>
            <a:ext cx="5349240" cy="365760"/>
          </a:xfrm>
          <a:prstGeom prst="rect">
            <a:avLst/>
          </a:prstGeom>
          <a:noFill/>
          <a:ln/>
        </p:spPr>
        <p:txBody>
          <a:bodyPr wrap="square" lIns="0" tIns="0" rIns="0" bIns="0" rtlCol="0" anchor="ctr"/>
          <a:lstStyle/>
          <a:p>
            <a:pPr marL="0" indent="0">
              <a:lnSpc>
                <a:spcPts val="1050"/>
              </a:lnSpc>
              <a:buNone/>
            </a:pPr>
            <a:r>
              <a:rPr lang="en-US" sz="1000" dirty="0">
                <a:solidFill>
                  <a:srgbClr val="767E79"/>
                </a:solidFill>
                <a:latin typeface="Calibri" pitchFamily="34" charset="0"/>
                <a:ea typeface="Calibri" pitchFamily="34" charset="-122"/>
                <a:cs typeface="Calibri" pitchFamily="34" charset="-120"/>
              </a:rPr>
              <a:t>AppGenie: 10 applications selected.</a:t>
            </a:r>
            <a:endParaRPr lang="en-US" sz="1000" dirty="0"/>
          </a:p>
        </p:txBody>
      </p:sp>
      <p:sp>
        <p:nvSpPr>
          <p:cNvPr id="24" name="Text 21"/>
          <p:cNvSpPr/>
          <p:nvPr/>
        </p:nvSpPr>
        <p:spPr>
          <a:xfrm>
            <a:off x="6382512" y="1810512"/>
            <a:ext cx="5349240" cy="219456"/>
          </a:xfrm>
          <a:prstGeom prst="rect">
            <a:avLst/>
          </a:prstGeom>
          <a:noFill/>
          <a:ln/>
        </p:spPr>
        <p:txBody>
          <a:bodyPr wrap="square" lIns="0" tIns="0" rIns="0" bIns="0" rtlCol="0" anchor="ctr"/>
          <a:lstStyle/>
          <a:p>
            <a:pPr marL="0" indent="0">
              <a:buNone/>
            </a:pPr>
            <a:r>
              <a:rPr lang="en-US" sz="900" b="1" kern="0" spc="100" dirty="0">
                <a:solidFill>
                  <a:srgbClr val="1E4D3B"/>
                </a:solidFill>
                <a:latin typeface="Calibri" pitchFamily="34" charset="0"/>
                <a:ea typeface="Calibri" pitchFamily="34" charset="-122"/>
                <a:cs typeface="Calibri" pitchFamily="34" charset="-120"/>
              </a:rPr>
              <a:t>EVIDENCE 5.2  ·  DECODING SCOPE, EX-03</a:t>
            </a:r>
            <a:endParaRPr lang="en-US" sz="900" dirty="0"/>
          </a:p>
        </p:txBody>
      </p:sp>
      <p:sp>
        <p:nvSpPr>
          <p:cNvPr id="25" name="Shape 22"/>
          <p:cNvSpPr/>
          <p:nvPr/>
        </p:nvSpPr>
        <p:spPr>
          <a:xfrm>
            <a:off x="6364224" y="2048256"/>
            <a:ext cx="5385816" cy="3045486"/>
          </a:xfrm>
          <a:prstGeom prst="rect">
            <a:avLst/>
          </a:prstGeom>
          <a:solidFill>
            <a:srgbClr val="FFFFFF"/>
          </a:solidFill>
          <a:ln w="9525">
            <a:solidFill>
              <a:srgbClr val="DDE3E0"/>
            </a:solidFill>
            <a:prstDash val="solid"/>
          </a:ln>
        </p:spPr>
        <p:txBody>
          <a:bodyPr/>
          <a:lstStyle/>
          <a:p>
            <a:endParaRPr lang="en-IN"/>
          </a:p>
        </p:txBody>
      </p:sp>
      <p:pic>
        <p:nvPicPr>
          <p:cNvPr id="26" name="Image 1" descr="/mnt/user-data/uploads/appsss__decoding.png"/>
          <p:cNvPicPr>
            <a:picLocks noChangeAspect="1"/>
          </p:cNvPicPr>
          <p:nvPr/>
        </p:nvPicPr>
        <p:blipFill>
          <a:blip r:embed="rId4"/>
          <a:stretch>
            <a:fillRect/>
          </a:stretch>
        </p:blipFill>
        <p:spPr>
          <a:xfrm>
            <a:off x="6382512" y="2066544"/>
            <a:ext cx="5349240" cy="3008910"/>
          </a:xfrm>
          <a:prstGeom prst="rect">
            <a:avLst/>
          </a:prstGeom>
        </p:spPr>
      </p:pic>
      <p:sp>
        <p:nvSpPr>
          <p:cNvPr id="27" name="Text 23"/>
          <p:cNvSpPr/>
          <p:nvPr/>
        </p:nvSpPr>
        <p:spPr>
          <a:xfrm>
            <a:off x="6382512" y="5157216"/>
            <a:ext cx="5349240" cy="365760"/>
          </a:xfrm>
          <a:prstGeom prst="rect">
            <a:avLst/>
          </a:prstGeom>
          <a:noFill/>
          <a:ln/>
        </p:spPr>
        <p:txBody>
          <a:bodyPr wrap="square" lIns="0" tIns="0" rIns="0" bIns="0" rtlCol="0" anchor="ctr"/>
          <a:lstStyle/>
          <a:p>
            <a:pPr marL="0" indent="0">
              <a:lnSpc>
                <a:spcPts val="1050"/>
              </a:lnSpc>
              <a:buNone/>
            </a:pPr>
            <a:r>
              <a:rPr lang="en-US" sz="1000" dirty="0">
                <a:solidFill>
                  <a:srgbClr val="767E79"/>
                </a:solidFill>
                <a:latin typeface="Calibri" pitchFamily="34" charset="0"/>
                <a:ea typeface="Calibri" pitchFamily="34" charset="-122"/>
                <a:cs typeface="Calibri" pitchFamily="34" charset="-120"/>
              </a:rPr>
              <a:t>Selective apps decoding: 27 applications selected.</a:t>
            </a:r>
            <a:endParaRPr lang="en-US" sz="1000" dirty="0"/>
          </a:p>
        </p:txBody>
      </p:sp>
      <p:sp>
        <p:nvSpPr>
          <p:cNvPr id="28" name="Shape 24"/>
          <p:cNvSpPr/>
          <p:nvPr/>
        </p:nvSpPr>
        <p:spPr>
          <a:xfrm>
            <a:off x="457200" y="5541264"/>
            <a:ext cx="11274552" cy="603504"/>
          </a:xfrm>
          <a:prstGeom prst="rect">
            <a:avLst/>
          </a:prstGeom>
          <a:solidFill>
            <a:srgbClr val="F4F7F5"/>
          </a:solidFill>
          <a:ln w="9525">
            <a:solidFill>
              <a:srgbClr val="DDE3E0"/>
            </a:solidFill>
            <a:prstDash val="solid"/>
          </a:ln>
        </p:spPr>
        <p:txBody>
          <a:bodyPr/>
          <a:lstStyle/>
          <a:p>
            <a:endParaRPr lang="en-IN"/>
          </a:p>
        </p:txBody>
      </p:sp>
      <p:sp>
        <p:nvSpPr>
          <p:cNvPr id="29" name="Text 25"/>
          <p:cNvSpPr/>
          <p:nvPr/>
        </p:nvSpPr>
        <p:spPr>
          <a:xfrm>
            <a:off x="640080" y="5541264"/>
            <a:ext cx="10972800" cy="603504"/>
          </a:xfrm>
          <a:prstGeom prst="rect">
            <a:avLst/>
          </a:prstGeom>
          <a:noFill/>
          <a:ln/>
        </p:spPr>
        <p:txBody>
          <a:bodyPr wrap="square" lIns="0" tIns="0" rIns="0" bIns="0" rtlCol="0" anchor="ctr"/>
          <a:lstStyle/>
          <a:p>
            <a:pPr marL="0" indent="0">
              <a:buNone/>
            </a:pPr>
            <a:r>
              <a:rPr lang="en-US" sz="1000" b="1" dirty="0">
                <a:solidFill>
                  <a:srgbClr val="1E4D3B"/>
                </a:solidFill>
                <a:latin typeface="Calibri" pitchFamily="34" charset="0"/>
                <a:ea typeface="Calibri" pitchFamily="34" charset="-122"/>
                <a:cs typeface="Calibri" pitchFamily="34" charset="-120"/>
              </a:rPr>
              <a:t>Reliability.   </a:t>
            </a:r>
            <a:r>
              <a:rPr lang="en-US" sz="1000" dirty="0">
                <a:solidFill>
                  <a:srgbClr val="1C1F1D"/>
                </a:solidFill>
                <a:latin typeface="Calibri" pitchFamily="34" charset="0"/>
                <a:ea typeface="Calibri" pitchFamily="34" charset="-122"/>
                <a:cs typeface="Calibri" pitchFamily="34" charset="-120"/>
              </a:rPr>
              <a:t>Decoding was scoped, not exhaustive. AppGenie output is automated; every conversation used retains a Sources link to its source database.</a:t>
            </a:r>
            <a:endParaRPr lang="en-US" sz="1000" dirty="0"/>
          </a:p>
        </p:txBody>
      </p:sp>
      <p:pic>
        <p:nvPicPr>
          <p:cNvPr id="30" name="Image 2" descr="/home/claude/ev/logo.png"/>
          <p:cNvPicPr>
            <a:picLocks noChangeAspect="1"/>
          </p:cNvPicPr>
          <p:nvPr/>
        </p:nvPicPr>
        <p:blipFill>
          <a:blip r:embed="rId5"/>
          <a:stretch>
            <a:fillRect/>
          </a:stretch>
        </p:blipFill>
        <p:spPr>
          <a:xfrm>
            <a:off x="457200" y="6336792"/>
            <a:ext cx="960120" cy="397764"/>
          </a:xfrm>
          <a:prstGeom prst="rect">
            <a:avLst/>
          </a:prstGeom>
        </p:spPr>
      </p:pic>
      <p:sp>
        <p:nvSpPr>
          <p:cNvPr id="31" name="Text 26"/>
          <p:cNvSpPr/>
          <p:nvPr/>
        </p:nvSpPr>
        <p:spPr>
          <a:xfrm>
            <a:off x="1572768" y="6382512"/>
            <a:ext cx="7315200" cy="292608"/>
          </a:xfrm>
          <a:prstGeom prst="rect">
            <a:avLst/>
          </a:prstGeom>
          <a:noFill/>
          <a:ln/>
        </p:spPr>
        <p:txBody>
          <a:bodyPr wrap="square" lIns="0" tIns="0" rIns="0" bIns="0" rtlCol="0" anchor="ctr"/>
          <a:lstStyle/>
          <a:p>
            <a:pPr marL="0" indent="0">
              <a:buNone/>
            </a:pPr>
            <a:r>
              <a:rPr lang="en-US" sz="800" dirty="0">
                <a:solidFill>
                  <a:srgbClr val="767E79"/>
                </a:solidFill>
                <a:latin typeface="Calibri" pitchFamily="34" charset="0"/>
                <a:ea typeface="Calibri" pitchFamily="34" charset="-122"/>
                <a:cs typeface="Calibri" pitchFamily="34" charset="-120"/>
              </a:rPr>
              <a:t>Quantum Tech  |  ACCA7031  |  2532368</a:t>
            </a:r>
            <a:endParaRPr lang="en-US" sz="800" dirty="0"/>
          </a:p>
        </p:txBody>
      </p:sp>
      <p:sp>
        <p:nvSpPr>
          <p:cNvPr id="32" name="Text 27"/>
          <p:cNvSpPr/>
          <p:nvPr/>
        </p:nvSpPr>
        <p:spPr>
          <a:xfrm>
            <a:off x="11247120" y="6382512"/>
            <a:ext cx="484632" cy="292608"/>
          </a:xfrm>
          <a:prstGeom prst="rect">
            <a:avLst/>
          </a:prstGeom>
          <a:noFill/>
          <a:ln/>
        </p:spPr>
        <p:txBody>
          <a:bodyPr wrap="square" lIns="0" tIns="0" rIns="0" bIns="0" rtlCol="0" anchor="ctr"/>
          <a:lstStyle/>
          <a:p>
            <a:pPr marL="0" indent="0" algn="r">
              <a:buNone/>
            </a:pPr>
            <a:r>
              <a:rPr lang="en-US" sz="900" b="1" dirty="0">
                <a:solidFill>
                  <a:srgbClr val="1E4D3B"/>
                </a:solidFill>
                <a:latin typeface="Calibri" pitchFamily="34" charset="0"/>
                <a:ea typeface="Calibri" pitchFamily="34" charset="-122"/>
                <a:cs typeface="Calibri" pitchFamily="34" charset="-120"/>
              </a:rPr>
              <a:t>5</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457200" y="329184"/>
            <a:ext cx="11274552" cy="457200"/>
          </a:xfrm>
          <a:prstGeom prst="rect">
            <a:avLst/>
          </a:prstGeom>
          <a:noFill/>
          <a:ln/>
        </p:spPr>
        <p:txBody>
          <a:bodyPr wrap="square" lIns="0" tIns="0" rIns="0" bIns="0" rtlCol="0" anchor="ctr"/>
          <a:lstStyle/>
          <a:p>
            <a:pPr marL="0" indent="0">
              <a:buNone/>
            </a:pPr>
            <a:r>
              <a:rPr lang="en-US" sz="2600" b="1" dirty="0">
                <a:solidFill>
                  <a:srgbClr val="1C1F1D"/>
                </a:solidFill>
                <a:latin typeface="Calibri" pitchFamily="34" charset="0"/>
                <a:ea typeface="Calibri" pitchFamily="34" charset="-122"/>
                <a:cs typeface="Calibri" pitchFamily="34" charset="-120"/>
              </a:rPr>
              <a:t>Communication and Artefact Analysis</a:t>
            </a:r>
            <a:endParaRPr lang="en-US" sz="2600" dirty="0"/>
          </a:p>
        </p:txBody>
      </p:sp>
      <p:sp>
        <p:nvSpPr>
          <p:cNvPr id="3" name="Shape 1"/>
          <p:cNvSpPr/>
          <p:nvPr/>
        </p:nvSpPr>
        <p:spPr>
          <a:xfrm>
            <a:off x="457200" y="841248"/>
            <a:ext cx="566928" cy="41148"/>
          </a:xfrm>
          <a:prstGeom prst="rect">
            <a:avLst/>
          </a:prstGeom>
          <a:solidFill>
            <a:srgbClr val="1E4D3B"/>
          </a:solidFill>
          <a:ln w="12700">
            <a:solidFill>
              <a:srgbClr val="1E4D3B"/>
            </a:solidFill>
            <a:prstDash val="solid"/>
          </a:ln>
        </p:spPr>
        <p:txBody>
          <a:bodyPr/>
          <a:lstStyle/>
          <a:p>
            <a:endParaRPr lang="en-IN"/>
          </a:p>
        </p:txBody>
      </p:sp>
      <p:sp>
        <p:nvSpPr>
          <p:cNvPr id="4" name="Text 2"/>
          <p:cNvSpPr/>
          <p:nvPr/>
        </p:nvSpPr>
        <p:spPr>
          <a:xfrm>
            <a:off x="1170432" y="758952"/>
            <a:ext cx="10515600" cy="256032"/>
          </a:xfrm>
          <a:prstGeom prst="rect">
            <a:avLst/>
          </a:prstGeom>
          <a:noFill/>
          <a:ln/>
        </p:spPr>
        <p:txBody>
          <a:bodyPr wrap="square" lIns="0" tIns="0" rIns="0" bIns="0" rtlCol="0" anchor="ctr"/>
          <a:lstStyle/>
          <a:p>
            <a:pPr marL="0" indent="0">
              <a:buNone/>
            </a:pPr>
            <a:r>
              <a:rPr lang="en-US" sz="1100" dirty="0">
                <a:solidFill>
                  <a:srgbClr val="767E79"/>
                </a:solidFill>
                <a:latin typeface="Calibri" pitchFamily="34" charset="0"/>
                <a:ea typeface="Calibri" pitchFamily="34" charset="-122"/>
                <a:cs typeface="Calibri" pitchFamily="34" charset="-120"/>
              </a:rPr>
              <a:t>Huawei handset, EX-01</a:t>
            </a:r>
            <a:endParaRPr lang="en-US" sz="1100" dirty="0"/>
          </a:p>
        </p:txBody>
      </p:sp>
      <p:sp>
        <p:nvSpPr>
          <p:cNvPr id="5" name="Text 3"/>
          <p:cNvSpPr/>
          <p:nvPr/>
        </p:nvSpPr>
        <p:spPr>
          <a:xfrm>
            <a:off x="457200" y="1225296"/>
            <a:ext cx="3703320" cy="219456"/>
          </a:xfrm>
          <a:prstGeom prst="rect">
            <a:avLst/>
          </a:prstGeom>
          <a:noFill/>
          <a:ln/>
        </p:spPr>
        <p:txBody>
          <a:bodyPr wrap="square" lIns="0" tIns="0" rIns="0" bIns="0" rtlCol="0" anchor="ctr"/>
          <a:lstStyle/>
          <a:p>
            <a:pPr marL="0" indent="0">
              <a:buNone/>
            </a:pPr>
            <a:r>
              <a:rPr lang="en-US" sz="900" b="1" kern="0" spc="100" dirty="0">
                <a:solidFill>
                  <a:srgbClr val="1E4D3B"/>
                </a:solidFill>
                <a:latin typeface="Calibri" pitchFamily="34" charset="0"/>
                <a:ea typeface="Calibri" pitchFamily="34" charset="-122"/>
                <a:cs typeface="Calibri" pitchFamily="34" charset="-120"/>
              </a:rPr>
              <a:t>EVIDENCE 6.1  ·  MESSAGING THREAD</a:t>
            </a:r>
            <a:endParaRPr lang="en-US" sz="900" dirty="0"/>
          </a:p>
        </p:txBody>
      </p:sp>
      <p:sp>
        <p:nvSpPr>
          <p:cNvPr id="6" name="Shape 4"/>
          <p:cNvSpPr/>
          <p:nvPr/>
        </p:nvSpPr>
        <p:spPr>
          <a:xfrm>
            <a:off x="438912" y="1463040"/>
            <a:ext cx="3739896" cy="2119667"/>
          </a:xfrm>
          <a:prstGeom prst="rect">
            <a:avLst/>
          </a:prstGeom>
          <a:solidFill>
            <a:srgbClr val="FFFFFF"/>
          </a:solidFill>
          <a:ln w="9525">
            <a:solidFill>
              <a:srgbClr val="DDE3E0"/>
            </a:solidFill>
            <a:prstDash val="solid"/>
          </a:ln>
        </p:spPr>
        <p:txBody>
          <a:bodyPr/>
          <a:lstStyle/>
          <a:p>
            <a:endParaRPr lang="en-IN"/>
          </a:p>
        </p:txBody>
      </p:sp>
      <p:pic>
        <p:nvPicPr>
          <p:cNvPr id="7" name="Image 0" descr="/mnt/user-data/uploads/EMMA_AND_JOE.png"/>
          <p:cNvPicPr>
            <a:picLocks noChangeAspect="1"/>
          </p:cNvPicPr>
          <p:nvPr/>
        </p:nvPicPr>
        <p:blipFill>
          <a:blip r:embed="rId3"/>
          <a:stretch>
            <a:fillRect/>
          </a:stretch>
        </p:blipFill>
        <p:spPr>
          <a:xfrm>
            <a:off x="457200" y="1481328"/>
            <a:ext cx="3703320" cy="2083091"/>
          </a:xfrm>
          <a:prstGeom prst="rect">
            <a:avLst/>
          </a:prstGeom>
        </p:spPr>
      </p:pic>
      <p:sp>
        <p:nvSpPr>
          <p:cNvPr id="8" name="Text 5"/>
          <p:cNvSpPr/>
          <p:nvPr/>
        </p:nvSpPr>
        <p:spPr>
          <a:xfrm>
            <a:off x="457200" y="3675888"/>
            <a:ext cx="3703320" cy="365760"/>
          </a:xfrm>
          <a:prstGeom prst="rect">
            <a:avLst/>
          </a:prstGeom>
          <a:noFill/>
          <a:ln/>
        </p:spPr>
        <p:txBody>
          <a:bodyPr wrap="square" lIns="0" tIns="0" rIns="0" bIns="0" rtlCol="0" anchor="ctr"/>
          <a:lstStyle/>
          <a:p>
            <a:pPr marL="0" indent="0">
              <a:lnSpc>
                <a:spcPts val="1050"/>
              </a:lnSpc>
              <a:buNone/>
            </a:pPr>
            <a:r>
              <a:rPr lang="en-US" sz="950" dirty="0">
                <a:solidFill>
                  <a:srgbClr val="767E79"/>
                </a:solidFill>
                <a:latin typeface="Calibri" pitchFamily="34" charset="0"/>
                <a:ea typeface="Calibri" pitchFamily="34" charset="-122"/>
                <a:cs typeface="Calibri" pitchFamily="34" charset="-120"/>
              </a:rPr>
              <a:t>20/11/2024. To Joe 10:01:24 and 10:01:44. Reply to Emma 10:03:04: final talks, client meeting at Manchester.</a:t>
            </a:r>
            <a:endParaRPr lang="en-US" sz="950" dirty="0"/>
          </a:p>
        </p:txBody>
      </p:sp>
      <p:sp>
        <p:nvSpPr>
          <p:cNvPr id="9" name="Text 6"/>
          <p:cNvSpPr/>
          <p:nvPr/>
        </p:nvSpPr>
        <p:spPr>
          <a:xfrm>
            <a:off x="4242816" y="1225296"/>
            <a:ext cx="3703320" cy="219456"/>
          </a:xfrm>
          <a:prstGeom prst="rect">
            <a:avLst/>
          </a:prstGeom>
          <a:noFill/>
          <a:ln/>
        </p:spPr>
        <p:txBody>
          <a:bodyPr wrap="square" lIns="0" tIns="0" rIns="0" bIns="0" rtlCol="0" anchor="ctr"/>
          <a:lstStyle/>
          <a:p>
            <a:pPr marL="0" indent="0">
              <a:buNone/>
            </a:pPr>
            <a:r>
              <a:rPr lang="en-US" sz="900" b="1" kern="0" spc="100" dirty="0">
                <a:solidFill>
                  <a:srgbClr val="1E4D3B"/>
                </a:solidFill>
                <a:latin typeface="Calibri" pitchFamily="34" charset="0"/>
                <a:ea typeface="Calibri" pitchFamily="34" charset="-122"/>
                <a:cs typeface="Calibri" pitchFamily="34" charset="-120"/>
              </a:rPr>
              <a:t>EVIDENCE 6.2  ·  NEGOTIATION EXCHANGE</a:t>
            </a:r>
            <a:endParaRPr lang="en-US" sz="900" dirty="0"/>
          </a:p>
        </p:txBody>
      </p:sp>
      <p:sp>
        <p:nvSpPr>
          <p:cNvPr id="10" name="Shape 7"/>
          <p:cNvSpPr/>
          <p:nvPr/>
        </p:nvSpPr>
        <p:spPr>
          <a:xfrm>
            <a:off x="4224528" y="1463040"/>
            <a:ext cx="3739896" cy="2119667"/>
          </a:xfrm>
          <a:prstGeom prst="rect">
            <a:avLst/>
          </a:prstGeom>
          <a:solidFill>
            <a:srgbClr val="FFFFFF"/>
          </a:solidFill>
          <a:ln w="9525">
            <a:solidFill>
              <a:srgbClr val="DDE3E0"/>
            </a:solidFill>
            <a:prstDash val="solid"/>
          </a:ln>
        </p:spPr>
        <p:txBody>
          <a:bodyPr/>
          <a:lstStyle/>
          <a:p>
            <a:endParaRPr lang="en-IN"/>
          </a:p>
        </p:txBody>
      </p:sp>
      <p:pic>
        <p:nvPicPr>
          <p:cNvPr id="11" name="Image 1" descr="/mnt/user-data/uploads/5_m.png"/>
          <p:cNvPicPr>
            <a:picLocks noChangeAspect="1"/>
          </p:cNvPicPr>
          <p:nvPr/>
        </p:nvPicPr>
        <p:blipFill>
          <a:blip r:embed="rId4"/>
          <a:stretch>
            <a:fillRect/>
          </a:stretch>
        </p:blipFill>
        <p:spPr>
          <a:xfrm>
            <a:off x="4242816" y="1481328"/>
            <a:ext cx="3703320" cy="2083091"/>
          </a:xfrm>
          <a:prstGeom prst="rect">
            <a:avLst/>
          </a:prstGeom>
        </p:spPr>
      </p:pic>
      <p:sp>
        <p:nvSpPr>
          <p:cNvPr id="12" name="Text 8"/>
          <p:cNvSpPr/>
          <p:nvPr/>
        </p:nvSpPr>
        <p:spPr>
          <a:xfrm>
            <a:off x="4242816" y="3675888"/>
            <a:ext cx="3703320" cy="365760"/>
          </a:xfrm>
          <a:prstGeom prst="rect">
            <a:avLst/>
          </a:prstGeom>
          <a:noFill/>
          <a:ln/>
        </p:spPr>
        <p:txBody>
          <a:bodyPr wrap="square" lIns="0" tIns="0" rIns="0" bIns="0" rtlCol="0" anchor="ctr"/>
          <a:lstStyle/>
          <a:p>
            <a:pPr marL="0" indent="0">
              <a:lnSpc>
                <a:spcPts val="1050"/>
              </a:lnSpc>
              <a:buNone/>
            </a:pPr>
            <a:r>
              <a:rPr lang="en-US" sz="950" dirty="0">
                <a:solidFill>
                  <a:srgbClr val="767E79"/>
                </a:solidFill>
                <a:latin typeface="Calibri" pitchFamily="34" charset="0"/>
                <a:ea typeface="Calibri" pitchFamily="34" charset="-122"/>
                <a:cs typeface="Calibri" pitchFamily="34" charset="-120"/>
              </a:rPr>
              <a:t>31/01/2025, 12:49:57 to 12:53:09. Peter Dover and Norman Smith. Terms of release, 5M, offshore arrangement, 48-hour window.</a:t>
            </a:r>
            <a:endParaRPr lang="en-US" sz="950" dirty="0"/>
          </a:p>
        </p:txBody>
      </p:sp>
      <p:sp>
        <p:nvSpPr>
          <p:cNvPr id="13" name="Text 9"/>
          <p:cNvSpPr/>
          <p:nvPr/>
        </p:nvSpPr>
        <p:spPr>
          <a:xfrm>
            <a:off x="8028432" y="1225296"/>
            <a:ext cx="3703320" cy="219456"/>
          </a:xfrm>
          <a:prstGeom prst="rect">
            <a:avLst/>
          </a:prstGeom>
          <a:noFill/>
          <a:ln/>
        </p:spPr>
        <p:txBody>
          <a:bodyPr wrap="square" lIns="0" tIns="0" rIns="0" bIns="0" rtlCol="0" anchor="ctr"/>
          <a:lstStyle/>
          <a:p>
            <a:pPr marL="0" indent="0">
              <a:buNone/>
            </a:pPr>
            <a:r>
              <a:rPr lang="en-US" sz="900" b="1" kern="0" spc="100" dirty="0">
                <a:solidFill>
                  <a:srgbClr val="1E4D3B"/>
                </a:solidFill>
                <a:latin typeface="Calibri" pitchFamily="34" charset="0"/>
                <a:ea typeface="Calibri" pitchFamily="34" charset="-122"/>
                <a:cs typeface="Calibri" pitchFamily="34" charset="-120"/>
              </a:rPr>
              <a:t>EVIDENCE 6.3  ·  SUBSCRIBER RECORD</a:t>
            </a:r>
            <a:endParaRPr lang="en-US" sz="900" dirty="0"/>
          </a:p>
        </p:txBody>
      </p:sp>
      <p:sp>
        <p:nvSpPr>
          <p:cNvPr id="14" name="Shape 10"/>
          <p:cNvSpPr/>
          <p:nvPr/>
        </p:nvSpPr>
        <p:spPr>
          <a:xfrm>
            <a:off x="8010144" y="1463040"/>
            <a:ext cx="3739896" cy="2119667"/>
          </a:xfrm>
          <a:prstGeom prst="rect">
            <a:avLst/>
          </a:prstGeom>
          <a:solidFill>
            <a:srgbClr val="FFFFFF"/>
          </a:solidFill>
          <a:ln w="9525">
            <a:solidFill>
              <a:srgbClr val="DDE3E0"/>
            </a:solidFill>
            <a:prstDash val="solid"/>
          </a:ln>
        </p:spPr>
        <p:txBody>
          <a:bodyPr/>
          <a:lstStyle/>
          <a:p>
            <a:endParaRPr lang="en-IN"/>
          </a:p>
        </p:txBody>
      </p:sp>
      <p:pic>
        <p:nvPicPr>
          <p:cNvPr id="15" name="Image 2" descr="/mnt/user-data/uploads/huwaiii_emails.png"/>
          <p:cNvPicPr>
            <a:picLocks noChangeAspect="1"/>
          </p:cNvPicPr>
          <p:nvPr/>
        </p:nvPicPr>
        <p:blipFill>
          <a:blip r:embed="rId5"/>
          <a:stretch>
            <a:fillRect/>
          </a:stretch>
        </p:blipFill>
        <p:spPr>
          <a:xfrm>
            <a:off x="8028432" y="1481328"/>
            <a:ext cx="3703320" cy="2083091"/>
          </a:xfrm>
          <a:prstGeom prst="rect">
            <a:avLst/>
          </a:prstGeom>
        </p:spPr>
      </p:pic>
      <p:sp>
        <p:nvSpPr>
          <p:cNvPr id="16" name="Text 11"/>
          <p:cNvSpPr/>
          <p:nvPr/>
        </p:nvSpPr>
        <p:spPr>
          <a:xfrm>
            <a:off x="8028432" y="3675888"/>
            <a:ext cx="3703320" cy="365760"/>
          </a:xfrm>
          <a:prstGeom prst="rect">
            <a:avLst/>
          </a:prstGeom>
          <a:noFill/>
          <a:ln/>
        </p:spPr>
        <p:txBody>
          <a:bodyPr wrap="square" lIns="0" tIns="0" rIns="0" bIns="0" rtlCol="0" anchor="ctr"/>
          <a:lstStyle/>
          <a:p>
            <a:pPr marL="0" indent="0">
              <a:lnSpc>
                <a:spcPts val="1050"/>
              </a:lnSpc>
              <a:buNone/>
            </a:pPr>
            <a:r>
              <a:rPr lang="en-US" sz="950" dirty="0">
                <a:solidFill>
                  <a:srgbClr val="767E79"/>
                </a:solidFill>
                <a:latin typeface="Calibri" pitchFamily="34" charset="0"/>
                <a:ea typeface="Calibri" pitchFamily="34" charset="-122"/>
                <a:cs typeface="Calibri" pitchFamily="34" charset="-120"/>
              </a:rPr>
              <a:t>19/11/2024 16:28:57. Lebara mail to dovp59@gmail.com stating mobile 07917162788.</a:t>
            </a:r>
            <a:endParaRPr lang="en-US" sz="950" dirty="0"/>
          </a:p>
        </p:txBody>
      </p:sp>
      <p:sp>
        <p:nvSpPr>
          <p:cNvPr id="17" name="Shape 12"/>
          <p:cNvSpPr/>
          <p:nvPr/>
        </p:nvSpPr>
        <p:spPr>
          <a:xfrm>
            <a:off x="457200" y="4882896"/>
            <a:ext cx="11274552" cy="987552"/>
          </a:xfrm>
          <a:prstGeom prst="rect">
            <a:avLst/>
          </a:prstGeom>
          <a:solidFill>
            <a:srgbClr val="F4F7F5"/>
          </a:solidFill>
          <a:ln w="9525">
            <a:solidFill>
              <a:srgbClr val="DDE3E0"/>
            </a:solidFill>
            <a:prstDash val="solid"/>
          </a:ln>
        </p:spPr>
        <p:txBody>
          <a:bodyPr/>
          <a:lstStyle/>
          <a:p>
            <a:endParaRPr lang="en-IN"/>
          </a:p>
        </p:txBody>
      </p:sp>
      <p:sp>
        <p:nvSpPr>
          <p:cNvPr id="18" name="Text 13"/>
          <p:cNvSpPr/>
          <p:nvPr/>
        </p:nvSpPr>
        <p:spPr>
          <a:xfrm>
            <a:off x="658368" y="5047488"/>
            <a:ext cx="10881360" cy="219456"/>
          </a:xfrm>
          <a:prstGeom prst="rect">
            <a:avLst/>
          </a:prstGeom>
          <a:noFill/>
          <a:ln/>
        </p:spPr>
        <p:txBody>
          <a:bodyPr wrap="square" lIns="0" tIns="0" rIns="0" bIns="0" rtlCol="0" anchor="ctr"/>
          <a:lstStyle/>
          <a:p>
            <a:pPr marL="0" indent="0">
              <a:buNone/>
            </a:pPr>
            <a:r>
              <a:rPr lang="en-US" sz="900" b="1" kern="0" spc="100" dirty="0">
                <a:solidFill>
                  <a:srgbClr val="1E4D3B"/>
                </a:solidFill>
                <a:latin typeface="Calibri" pitchFamily="34" charset="0"/>
                <a:ea typeface="Calibri" pitchFamily="34" charset="-122"/>
                <a:cs typeface="Calibri" pitchFamily="34" charset="-120"/>
              </a:rPr>
              <a:t>TAKEN TOGETHER</a:t>
            </a:r>
            <a:endParaRPr lang="en-US" sz="900" dirty="0"/>
          </a:p>
        </p:txBody>
      </p:sp>
      <p:sp>
        <p:nvSpPr>
          <p:cNvPr id="19" name="Text 14"/>
          <p:cNvSpPr/>
          <p:nvPr/>
        </p:nvSpPr>
        <p:spPr>
          <a:xfrm>
            <a:off x="658368" y="5285232"/>
            <a:ext cx="10881360" cy="512064"/>
          </a:xfrm>
          <a:prstGeom prst="rect">
            <a:avLst/>
          </a:prstGeom>
          <a:noFill/>
          <a:ln/>
        </p:spPr>
        <p:txBody>
          <a:bodyPr wrap="square" lIns="0" tIns="0" rIns="0" bIns="0" rtlCol="0" anchor="ctr"/>
          <a:lstStyle/>
          <a:p>
            <a:pPr marL="0" indent="0">
              <a:lnSpc>
                <a:spcPts val="1300"/>
              </a:lnSpc>
              <a:buNone/>
            </a:pPr>
            <a:r>
              <a:rPr lang="en-US" sz="1050" dirty="0">
                <a:solidFill>
                  <a:srgbClr val="1C1F1D"/>
                </a:solidFill>
                <a:latin typeface="Calibri" pitchFamily="34" charset="0"/>
                <a:ea typeface="Calibri" pitchFamily="34" charset="-122"/>
                <a:cs typeface="Calibri" pitchFamily="34" charset="-120"/>
              </a:rPr>
              <a:t>Three different artefact types, none derived from another. The same subscriber number appears in all three, which is what supports the attribution on slide 10. No artefact names the material discussed.</a:t>
            </a:r>
            <a:endParaRPr lang="en-US" sz="1050" dirty="0"/>
          </a:p>
        </p:txBody>
      </p:sp>
      <p:pic>
        <p:nvPicPr>
          <p:cNvPr id="20" name="Image 3" descr="/home/claude/ev/logo.png"/>
          <p:cNvPicPr>
            <a:picLocks noChangeAspect="1"/>
          </p:cNvPicPr>
          <p:nvPr/>
        </p:nvPicPr>
        <p:blipFill>
          <a:blip r:embed="rId6"/>
          <a:stretch>
            <a:fillRect/>
          </a:stretch>
        </p:blipFill>
        <p:spPr>
          <a:xfrm>
            <a:off x="457200" y="6336792"/>
            <a:ext cx="960120" cy="397764"/>
          </a:xfrm>
          <a:prstGeom prst="rect">
            <a:avLst/>
          </a:prstGeom>
        </p:spPr>
      </p:pic>
      <p:sp>
        <p:nvSpPr>
          <p:cNvPr id="21" name="Text 15"/>
          <p:cNvSpPr/>
          <p:nvPr/>
        </p:nvSpPr>
        <p:spPr>
          <a:xfrm>
            <a:off x="1572768" y="6382512"/>
            <a:ext cx="7315200" cy="292608"/>
          </a:xfrm>
          <a:prstGeom prst="rect">
            <a:avLst/>
          </a:prstGeom>
          <a:noFill/>
          <a:ln/>
        </p:spPr>
        <p:txBody>
          <a:bodyPr wrap="square" lIns="0" tIns="0" rIns="0" bIns="0" rtlCol="0" anchor="ctr"/>
          <a:lstStyle/>
          <a:p>
            <a:pPr marL="0" indent="0">
              <a:buNone/>
            </a:pPr>
            <a:r>
              <a:rPr lang="en-US" sz="800" dirty="0">
                <a:solidFill>
                  <a:srgbClr val="767E79"/>
                </a:solidFill>
                <a:latin typeface="Calibri" pitchFamily="34" charset="0"/>
                <a:ea typeface="Calibri" pitchFamily="34" charset="-122"/>
                <a:cs typeface="Calibri" pitchFamily="34" charset="-120"/>
              </a:rPr>
              <a:t>Quantum Tech  |  ACCA7031  |  2532368</a:t>
            </a:r>
            <a:endParaRPr lang="en-US" sz="800" dirty="0"/>
          </a:p>
        </p:txBody>
      </p:sp>
      <p:sp>
        <p:nvSpPr>
          <p:cNvPr id="22" name="Text 16"/>
          <p:cNvSpPr/>
          <p:nvPr/>
        </p:nvSpPr>
        <p:spPr>
          <a:xfrm>
            <a:off x="11247120" y="6382512"/>
            <a:ext cx="484632" cy="292608"/>
          </a:xfrm>
          <a:prstGeom prst="rect">
            <a:avLst/>
          </a:prstGeom>
          <a:noFill/>
          <a:ln/>
        </p:spPr>
        <p:txBody>
          <a:bodyPr wrap="square" lIns="0" tIns="0" rIns="0" bIns="0" rtlCol="0" anchor="ctr"/>
          <a:lstStyle/>
          <a:p>
            <a:pPr marL="0" indent="0" algn="r">
              <a:buNone/>
            </a:pPr>
            <a:r>
              <a:rPr lang="en-US" sz="900" b="1" dirty="0">
                <a:solidFill>
                  <a:srgbClr val="1E4D3B"/>
                </a:solidFill>
                <a:latin typeface="Calibri" pitchFamily="34" charset="0"/>
                <a:ea typeface="Calibri" pitchFamily="34" charset="-122"/>
                <a:cs typeface="Calibri" pitchFamily="34" charset="-120"/>
              </a:rPr>
              <a:t>6</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457200" y="329184"/>
            <a:ext cx="11274552" cy="457200"/>
          </a:xfrm>
          <a:prstGeom prst="rect">
            <a:avLst/>
          </a:prstGeom>
          <a:noFill/>
          <a:ln/>
        </p:spPr>
        <p:txBody>
          <a:bodyPr wrap="square" lIns="0" tIns="0" rIns="0" bIns="0" rtlCol="0" anchor="ctr"/>
          <a:lstStyle/>
          <a:p>
            <a:pPr marL="0" indent="0">
              <a:buNone/>
            </a:pPr>
            <a:r>
              <a:rPr lang="en-US" sz="2600" b="1" dirty="0">
                <a:solidFill>
                  <a:srgbClr val="1C1F1D"/>
                </a:solidFill>
                <a:latin typeface="Calibri" pitchFamily="34" charset="0"/>
                <a:ea typeface="Calibri" pitchFamily="34" charset="-122"/>
                <a:cs typeface="Calibri" pitchFamily="34" charset="-120"/>
              </a:rPr>
              <a:t>Timeline and Correlation</a:t>
            </a:r>
            <a:endParaRPr lang="en-US" sz="2600" dirty="0"/>
          </a:p>
        </p:txBody>
      </p:sp>
      <p:sp>
        <p:nvSpPr>
          <p:cNvPr id="3" name="Shape 1"/>
          <p:cNvSpPr/>
          <p:nvPr/>
        </p:nvSpPr>
        <p:spPr>
          <a:xfrm>
            <a:off x="457200" y="841248"/>
            <a:ext cx="566928" cy="41148"/>
          </a:xfrm>
          <a:prstGeom prst="rect">
            <a:avLst/>
          </a:prstGeom>
          <a:solidFill>
            <a:srgbClr val="1E4D3B"/>
          </a:solidFill>
          <a:ln w="12700">
            <a:solidFill>
              <a:srgbClr val="1E4D3B"/>
            </a:solidFill>
            <a:prstDash val="solid"/>
          </a:ln>
        </p:spPr>
        <p:txBody>
          <a:bodyPr/>
          <a:lstStyle/>
          <a:p>
            <a:endParaRPr lang="en-IN"/>
          </a:p>
        </p:txBody>
      </p:sp>
      <p:sp>
        <p:nvSpPr>
          <p:cNvPr id="4" name="Text 2"/>
          <p:cNvSpPr/>
          <p:nvPr/>
        </p:nvSpPr>
        <p:spPr>
          <a:xfrm>
            <a:off x="1170432" y="758952"/>
            <a:ext cx="10515600" cy="256032"/>
          </a:xfrm>
          <a:prstGeom prst="rect">
            <a:avLst/>
          </a:prstGeom>
          <a:noFill/>
          <a:ln/>
        </p:spPr>
        <p:txBody>
          <a:bodyPr wrap="square" lIns="0" tIns="0" rIns="0" bIns="0" rtlCol="0" anchor="ctr"/>
          <a:lstStyle/>
          <a:p>
            <a:pPr marL="0" indent="0">
              <a:buNone/>
            </a:pPr>
            <a:r>
              <a:rPr lang="en-US" sz="1100" dirty="0">
                <a:solidFill>
                  <a:srgbClr val="767E79"/>
                </a:solidFill>
                <a:latin typeface="Calibri" pitchFamily="34" charset="0"/>
                <a:ea typeface="Calibri" pitchFamily="34" charset="-122"/>
                <a:cs typeface="Calibri" pitchFamily="34" charset="-120"/>
              </a:rPr>
              <a:t>All values UTC+0</a:t>
            </a:r>
            <a:endParaRPr lang="en-US" sz="1100" dirty="0"/>
          </a:p>
        </p:txBody>
      </p:sp>
      <p:sp>
        <p:nvSpPr>
          <p:cNvPr id="5" name="Shape 3"/>
          <p:cNvSpPr/>
          <p:nvPr/>
        </p:nvSpPr>
        <p:spPr>
          <a:xfrm>
            <a:off x="1481328" y="1298448"/>
            <a:ext cx="18288" cy="4114800"/>
          </a:xfrm>
          <a:prstGeom prst="rect">
            <a:avLst/>
          </a:prstGeom>
          <a:solidFill>
            <a:srgbClr val="DDE3E0"/>
          </a:solidFill>
          <a:ln w="12700">
            <a:solidFill>
              <a:srgbClr val="DDE3E0"/>
            </a:solidFill>
            <a:prstDash val="solid"/>
          </a:ln>
        </p:spPr>
        <p:txBody>
          <a:bodyPr/>
          <a:lstStyle/>
          <a:p>
            <a:endParaRPr lang="en-IN"/>
          </a:p>
        </p:txBody>
      </p:sp>
      <p:sp>
        <p:nvSpPr>
          <p:cNvPr id="6" name="Shape 4"/>
          <p:cNvSpPr/>
          <p:nvPr/>
        </p:nvSpPr>
        <p:spPr>
          <a:xfrm>
            <a:off x="1417320" y="1316736"/>
            <a:ext cx="146304" cy="146304"/>
          </a:xfrm>
          <a:prstGeom prst="ellipse">
            <a:avLst/>
          </a:prstGeom>
          <a:solidFill>
            <a:srgbClr val="B9C6C0"/>
          </a:solidFill>
          <a:ln w="12700">
            <a:solidFill>
              <a:srgbClr val="FFFFFF"/>
            </a:solidFill>
            <a:prstDash val="solid"/>
          </a:ln>
        </p:spPr>
        <p:txBody>
          <a:bodyPr/>
          <a:lstStyle/>
          <a:p>
            <a:endParaRPr lang="en-IN"/>
          </a:p>
        </p:txBody>
      </p:sp>
      <p:sp>
        <p:nvSpPr>
          <p:cNvPr id="7" name="Text 5"/>
          <p:cNvSpPr/>
          <p:nvPr/>
        </p:nvSpPr>
        <p:spPr>
          <a:xfrm>
            <a:off x="310896" y="1252728"/>
            <a:ext cx="1042416" cy="201168"/>
          </a:xfrm>
          <a:prstGeom prst="rect">
            <a:avLst/>
          </a:prstGeom>
          <a:noFill/>
          <a:ln/>
        </p:spPr>
        <p:txBody>
          <a:bodyPr wrap="square" lIns="0" tIns="0" rIns="0" bIns="0" rtlCol="0" anchor="ctr"/>
          <a:lstStyle/>
          <a:p>
            <a:pPr marL="0" indent="0" algn="r">
              <a:buNone/>
            </a:pPr>
            <a:r>
              <a:rPr lang="en-US" sz="800" b="1" dirty="0">
                <a:solidFill>
                  <a:srgbClr val="767E79"/>
                </a:solidFill>
                <a:latin typeface="Calibri" pitchFamily="34" charset="0"/>
                <a:ea typeface="Calibri" pitchFamily="34" charset="-122"/>
                <a:cs typeface="Calibri" pitchFamily="34" charset="-120"/>
              </a:rPr>
              <a:t>02 – 19/08/2024</a:t>
            </a:r>
            <a:endParaRPr lang="en-US" sz="800" dirty="0"/>
          </a:p>
        </p:txBody>
      </p:sp>
      <p:sp>
        <p:nvSpPr>
          <p:cNvPr id="8" name="Text 6"/>
          <p:cNvSpPr/>
          <p:nvPr/>
        </p:nvSpPr>
        <p:spPr>
          <a:xfrm>
            <a:off x="1700784" y="1225296"/>
            <a:ext cx="3566160" cy="329184"/>
          </a:xfrm>
          <a:prstGeom prst="rect">
            <a:avLst/>
          </a:prstGeom>
          <a:noFill/>
          <a:ln/>
        </p:spPr>
        <p:txBody>
          <a:bodyPr wrap="square" lIns="0" tIns="0" rIns="0" bIns="0" rtlCol="0" anchor="ctr"/>
          <a:lstStyle/>
          <a:p>
            <a:pPr marL="0" indent="0">
              <a:buNone/>
            </a:pPr>
            <a:r>
              <a:rPr lang="en-US" sz="1000" dirty="0">
                <a:solidFill>
                  <a:srgbClr val="1C1F1D"/>
                </a:solidFill>
                <a:latin typeface="Calibri" pitchFamily="34" charset="0"/>
                <a:ea typeface="Calibri" pitchFamily="34" charset="-122"/>
                <a:cs typeface="Calibri" pitchFamily="34" charset="-120"/>
              </a:rPr>
              <a:t>15 outbound calls to "SA No.", none answered</a:t>
            </a:r>
            <a:endParaRPr lang="en-US" sz="1000" dirty="0"/>
          </a:p>
        </p:txBody>
      </p:sp>
      <p:sp>
        <p:nvSpPr>
          <p:cNvPr id="9" name="Text 7"/>
          <p:cNvSpPr/>
          <p:nvPr/>
        </p:nvSpPr>
        <p:spPr>
          <a:xfrm>
            <a:off x="5303520" y="1252728"/>
            <a:ext cx="548640" cy="201168"/>
          </a:xfrm>
          <a:prstGeom prst="rect">
            <a:avLst/>
          </a:prstGeom>
          <a:noFill/>
          <a:ln/>
        </p:spPr>
        <p:txBody>
          <a:bodyPr wrap="square" lIns="0" tIns="0" rIns="0" bIns="0" rtlCol="0" anchor="ctr"/>
          <a:lstStyle/>
          <a:p>
            <a:pPr marL="0" indent="0">
              <a:buNone/>
            </a:pPr>
            <a:r>
              <a:rPr lang="en-US" sz="750" dirty="0">
                <a:solidFill>
                  <a:srgbClr val="767E79"/>
                </a:solidFill>
                <a:latin typeface="Calibri" pitchFamily="34" charset="0"/>
                <a:ea typeface="Calibri" pitchFamily="34" charset="-122"/>
                <a:cs typeface="Calibri" pitchFamily="34" charset="-120"/>
              </a:rPr>
              <a:t>EV 7.1</a:t>
            </a:r>
            <a:endParaRPr lang="en-US" sz="750" dirty="0"/>
          </a:p>
        </p:txBody>
      </p:sp>
      <p:sp>
        <p:nvSpPr>
          <p:cNvPr id="10" name="Shape 8"/>
          <p:cNvSpPr/>
          <p:nvPr/>
        </p:nvSpPr>
        <p:spPr>
          <a:xfrm>
            <a:off x="1417320" y="1700784"/>
            <a:ext cx="146304" cy="146304"/>
          </a:xfrm>
          <a:prstGeom prst="ellipse">
            <a:avLst/>
          </a:prstGeom>
          <a:solidFill>
            <a:srgbClr val="B9C6C0"/>
          </a:solidFill>
          <a:ln w="12700">
            <a:solidFill>
              <a:srgbClr val="FFFFFF"/>
            </a:solidFill>
            <a:prstDash val="solid"/>
          </a:ln>
        </p:spPr>
        <p:txBody>
          <a:bodyPr/>
          <a:lstStyle/>
          <a:p>
            <a:endParaRPr lang="en-IN"/>
          </a:p>
        </p:txBody>
      </p:sp>
      <p:sp>
        <p:nvSpPr>
          <p:cNvPr id="11" name="Text 9"/>
          <p:cNvSpPr/>
          <p:nvPr/>
        </p:nvSpPr>
        <p:spPr>
          <a:xfrm>
            <a:off x="310896" y="1636776"/>
            <a:ext cx="1042416" cy="201168"/>
          </a:xfrm>
          <a:prstGeom prst="rect">
            <a:avLst/>
          </a:prstGeom>
          <a:noFill/>
          <a:ln/>
        </p:spPr>
        <p:txBody>
          <a:bodyPr wrap="square" lIns="0" tIns="0" rIns="0" bIns="0" rtlCol="0" anchor="ctr"/>
          <a:lstStyle/>
          <a:p>
            <a:pPr marL="0" indent="0" algn="r">
              <a:buNone/>
            </a:pPr>
            <a:r>
              <a:rPr lang="en-US" sz="800" b="1" dirty="0">
                <a:solidFill>
                  <a:srgbClr val="767E79"/>
                </a:solidFill>
                <a:latin typeface="Calibri" pitchFamily="34" charset="0"/>
                <a:ea typeface="Calibri" pitchFamily="34" charset="-122"/>
                <a:cs typeface="Calibri" pitchFamily="34" charset="-120"/>
              </a:rPr>
              <a:t>21/08/2024  10:06:29</a:t>
            </a:r>
            <a:endParaRPr lang="en-US" sz="800" dirty="0"/>
          </a:p>
        </p:txBody>
      </p:sp>
      <p:sp>
        <p:nvSpPr>
          <p:cNvPr id="12" name="Text 10"/>
          <p:cNvSpPr/>
          <p:nvPr/>
        </p:nvSpPr>
        <p:spPr>
          <a:xfrm>
            <a:off x="1700784" y="1609344"/>
            <a:ext cx="3566160" cy="329184"/>
          </a:xfrm>
          <a:prstGeom prst="rect">
            <a:avLst/>
          </a:prstGeom>
          <a:noFill/>
          <a:ln/>
        </p:spPr>
        <p:txBody>
          <a:bodyPr wrap="square" lIns="0" tIns="0" rIns="0" bIns="0" rtlCol="0" anchor="ctr"/>
          <a:lstStyle/>
          <a:p>
            <a:pPr marL="0" indent="0">
              <a:buNone/>
            </a:pPr>
            <a:r>
              <a:rPr lang="en-US" sz="1000" dirty="0">
                <a:solidFill>
                  <a:srgbClr val="1C1F1D"/>
                </a:solidFill>
                <a:latin typeface="Calibri" pitchFamily="34" charset="0"/>
                <a:ea typeface="Calibri" pitchFamily="34" charset="-122"/>
                <a:cs typeface="Calibri" pitchFamily="34" charset="-120"/>
              </a:rPr>
              <a:t>Message to Emma: who might be interested</a:t>
            </a:r>
            <a:endParaRPr lang="en-US" sz="1000" dirty="0"/>
          </a:p>
        </p:txBody>
      </p:sp>
      <p:sp>
        <p:nvSpPr>
          <p:cNvPr id="13" name="Text 11"/>
          <p:cNvSpPr/>
          <p:nvPr/>
        </p:nvSpPr>
        <p:spPr>
          <a:xfrm>
            <a:off x="5303520" y="1636776"/>
            <a:ext cx="548640" cy="201168"/>
          </a:xfrm>
          <a:prstGeom prst="rect">
            <a:avLst/>
          </a:prstGeom>
          <a:noFill/>
          <a:ln/>
        </p:spPr>
        <p:txBody>
          <a:bodyPr wrap="square" lIns="0" tIns="0" rIns="0" bIns="0" rtlCol="0" anchor="ctr"/>
          <a:lstStyle/>
          <a:p>
            <a:pPr marL="0" indent="0">
              <a:buNone/>
            </a:pPr>
            <a:r>
              <a:rPr lang="en-US" sz="750" dirty="0">
                <a:solidFill>
                  <a:srgbClr val="767E79"/>
                </a:solidFill>
                <a:latin typeface="Calibri" pitchFamily="34" charset="0"/>
                <a:ea typeface="Calibri" pitchFamily="34" charset="-122"/>
                <a:cs typeface="Calibri" pitchFamily="34" charset="-120"/>
              </a:rPr>
              <a:t>EV 6.1</a:t>
            </a:r>
            <a:endParaRPr lang="en-US" sz="750" dirty="0"/>
          </a:p>
        </p:txBody>
      </p:sp>
      <p:sp>
        <p:nvSpPr>
          <p:cNvPr id="14" name="Shape 12"/>
          <p:cNvSpPr/>
          <p:nvPr/>
        </p:nvSpPr>
        <p:spPr>
          <a:xfrm>
            <a:off x="1417320" y="2084832"/>
            <a:ext cx="146304" cy="146304"/>
          </a:xfrm>
          <a:prstGeom prst="ellipse">
            <a:avLst/>
          </a:prstGeom>
          <a:solidFill>
            <a:srgbClr val="B9C6C0"/>
          </a:solidFill>
          <a:ln w="12700">
            <a:solidFill>
              <a:srgbClr val="FFFFFF"/>
            </a:solidFill>
            <a:prstDash val="solid"/>
          </a:ln>
        </p:spPr>
        <p:txBody>
          <a:bodyPr/>
          <a:lstStyle/>
          <a:p>
            <a:endParaRPr lang="en-IN"/>
          </a:p>
        </p:txBody>
      </p:sp>
      <p:sp>
        <p:nvSpPr>
          <p:cNvPr id="15" name="Text 13"/>
          <p:cNvSpPr/>
          <p:nvPr/>
        </p:nvSpPr>
        <p:spPr>
          <a:xfrm>
            <a:off x="310896" y="2020824"/>
            <a:ext cx="1042416" cy="201168"/>
          </a:xfrm>
          <a:prstGeom prst="rect">
            <a:avLst/>
          </a:prstGeom>
          <a:noFill/>
          <a:ln/>
        </p:spPr>
        <p:txBody>
          <a:bodyPr wrap="square" lIns="0" tIns="0" rIns="0" bIns="0" rtlCol="0" anchor="ctr"/>
          <a:lstStyle/>
          <a:p>
            <a:pPr marL="0" indent="0" algn="r">
              <a:buNone/>
            </a:pPr>
            <a:r>
              <a:rPr lang="en-US" sz="800" b="1" dirty="0">
                <a:solidFill>
                  <a:srgbClr val="767E79"/>
                </a:solidFill>
                <a:latin typeface="Calibri" pitchFamily="34" charset="0"/>
                <a:ea typeface="Calibri" pitchFamily="34" charset="-122"/>
                <a:cs typeface="Calibri" pitchFamily="34" charset="-120"/>
              </a:rPr>
              <a:t>26/08/2024  07:04:36</a:t>
            </a:r>
            <a:endParaRPr lang="en-US" sz="800" dirty="0"/>
          </a:p>
        </p:txBody>
      </p:sp>
      <p:sp>
        <p:nvSpPr>
          <p:cNvPr id="16" name="Text 14"/>
          <p:cNvSpPr/>
          <p:nvPr/>
        </p:nvSpPr>
        <p:spPr>
          <a:xfrm>
            <a:off x="1700784" y="1993392"/>
            <a:ext cx="3566160" cy="329184"/>
          </a:xfrm>
          <a:prstGeom prst="rect">
            <a:avLst/>
          </a:prstGeom>
          <a:noFill/>
          <a:ln/>
        </p:spPr>
        <p:txBody>
          <a:bodyPr wrap="square" lIns="0" tIns="0" rIns="0" bIns="0" rtlCol="0" anchor="ctr"/>
          <a:lstStyle/>
          <a:p>
            <a:pPr marL="0" indent="0">
              <a:buNone/>
            </a:pPr>
            <a:r>
              <a:rPr lang="en-US" sz="1000" dirty="0">
                <a:solidFill>
                  <a:srgbClr val="1C1F1D"/>
                </a:solidFill>
                <a:latin typeface="Calibri" pitchFamily="34" charset="0"/>
                <a:ea typeface="Calibri" pitchFamily="34" charset="-122"/>
                <a:cs typeface="Calibri" pitchFamily="34" charset="-120"/>
              </a:rPr>
              <a:t>Message to Emma: contacts obtained</a:t>
            </a:r>
            <a:endParaRPr lang="en-US" sz="1000" dirty="0"/>
          </a:p>
        </p:txBody>
      </p:sp>
      <p:sp>
        <p:nvSpPr>
          <p:cNvPr id="17" name="Text 15"/>
          <p:cNvSpPr/>
          <p:nvPr/>
        </p:nvSpPr>
        <p:spPr>
          <a:xfrm>
            <a:off x="5303520" y="2020824"/>
            <a:ext cx="548640" cy="201168"/>
          </a:xfrm>
          <a:prstGeom prst="rect">
            <a:avLst/>
          </a:prstGeom>
          <a:noFill/>
          <a:ln/>
        </p:spPr>
        <p:txBody>
          <a:bodyPr wrap="square" lIns="0" tIns="0" rIns="0" bIns="0" rtlCol="0" anchor="ctr"/>
          <a:lstStyle/>
          <a:p>
            <a:pPr marL="0" indent="0">
              <a:buNone/>
            </a:pPr>
            <a:r>
              <a:rPr lang="en-US" sz="750" dirty="0">
                <a:solidFill>
                  <a:srgbClr val="767E79"/>
                </a:solidFill>
                <a:latin typeface="Calibri" pitchFamily="34" charset="0"/>
                <a:ea typeface="Calibri" pitchFamily="34" charset="-122"/>
                <a:cs typeface="Calibri" pitchFamily="34" charset="-120"/>
              </a:rPr>
              <a:t>EV 6.1</a:t>
            </a:r>
            <a:endParaRPr lang="en-US" sz="750" dirty="0"/>
          </a:p>
        </p:txBody>
      </p:sp>
      <p:sp>
        <p:nvSpPr>
          <p:cNvPr id="18" name="Shape 16"/>
          <p:cNvSpPr/>
          <p:nvPr/>
        </p:nvSpPr>
        <p:spPr>
          <a:xfrm>
            <a:off x="1417320" y="2468880"/>
            <a:ext cx="146304" cy="146304"/>
          </a:xfrm>
          <a:prstGeom prst="ellipse">
            <a:avLst/>
          </a:prstGeom>
          <a:solidFill>
            <a:srgbClr val="B9C6C0"/>
          </a:solidFill>
          <a:ln w="12700">
            <a:solidFill>
              <a:srgbClr val="FFFFFF"/>
            </a:solidFill>
            <a:prstDash val="solid"/>
          </a:ln>
        </p:spPr>
        <p:txBody>
          <a:bodyPr/>
          <a:lstStyle/>
          <a:p>
            <a:endParaRPr lang="en-IN"/>
          </a:p>
        </p:txBody>
      </p:sp>
      <p:sp>
        <p:nvSpPr>
          <p:cNvPr id="19" name="Text 17"/>
          <p:cNvSpPr/>
          <p:nvPr/>
        </p:nvSpPr>
        <p:spPr>
          <a:xfrm>
            <a:off x="310896" y="2404872"/>
            <a:ext cx="1042416" cy="201168"/>
          </a:xfrm>
          <a:prstGeom prst="rect">
            <a:avLst/>
          </a:prstGeom>
          <a:noFill/>
          <a:ln/>
        </p:spPr>
        <p:txBody>
          <a:bodyPr wrap="square" lIns="0" tIns="0" rIns="0" bIns="0" rtlCol="0" anchor="ctr"/>
          <a:lstStyle/>
          <a:p>
            <a:pPr marL="0" indent="0" algn="r">
              <a:buNone/>
            </a:pPr>
            <a:r>
              <a:rPr lang="en-US" sz="800" b="1" dirty="0">
                <a:solidFill>
                  <a:srgbClr val="767E79"/>
                </a:solidFill>
                <a:latin typeface="Calibri" pitchFamily="34" charset="0"/>
                <a:ea typeface="Calibri" pitchFamily="34" charset="-122"/>
                <a:cs typeface="Calibri" pitchFamily="34" charset="-120"/>
              </a:rPr>
              <a:t>19/11/2024  16:28:57</a:t>
            </a:r>
            <a:endParaRPr lang="en-US" sz="800" dirty="0"/>
          </a:p>
        </p:txBody>
      </p:sp>
      <p:sp>
        <p:nvSpPr>
          <p:cNvPr id="20" name="Text 18"/>
          <p:cNvSpPr/>
          <p:nvPr/>
        </p:nvSpPr>
        <p:spPr>
          <a:xfrm>
            <a:off x="1700784" y="2377440"/>
            <a:ext cx="3566160" cy="329184"/>
          </a:xfrm>
          <a:prstGeom prst="rect">
            <a:avLst/>
          </a:prstGeom>
          <a:noFill/>
          <a:ln/>
        </p:spPr>
        <p:txBody>
          <a:bodyPr wrap="square" lIns="0" tIns="0" rIns="0" bIns="0" rtlCol="0" anchor="ctr"/>
          <a:lstStyle/>
          <a:p>
            <a:pPr marL="0" indent="0">
              <a:buNone/>
            </a:pPr>
            <a:r>
              <a:rPr lang="en-US" sz="1000" dirty="0">
                <a:solidFill>
                  <a:srgbClr val="1C1F1D"/>
                </a:solidFill>
                <a:latin typeface="Calibri" pitchFamily="34" charset="0"/>
                <a:ea typeface="Calibri" pitchFamily="34" charset="-122"/>
                <a:cs typeface="Calibri" pitchFamily="34" charset="-120"/>
              </a:rPr>
              <a:t>Mail confirms mobile 07917162788</a:t>
            </a:r>
            <a:endParaRPr lang="en-US" sz="1000" dirty="0"/>
          </a:p>
        </p:txBody>
      </p:sp>
      <p:sp>
        <p:nvSpPr>
          <p:cNvPr id="21" name="Text 19"/>
          <p:cNvSpPr/>
          <p:nvPr/>
        </p:nvSpPr>
        <p:spPr>
          <a:xfrm>
            <a:off x="5303520" y="2404872"/>
            <a:ext cx="548640" cy="201168"/>
          </a:xfrm>
          <a:prstGeom prst="rect">
            <a:avLst/>
          </a:prstGeom>
          <a:noFill/>
          <a:ln/>
        </p:spPr>
        <p:txBody>
          <a:bodyPr wrap="square" lIns="0" tIns="0" rIns="0" bIns="0" rtlCol="0" anchor="ctr"/>
          <a:lstStyle/>
          <a:p>
            <a:pPr marL="0" indent="0">
              <a:buNone/>
            </a:pPr>
            <a:r>
              <a:rPr lang="en-US" sz="750" dirty="0">
                <a:solidFill>
                  <a:srgbClr val="767E79"/>
                </a:solidFill>
                <a:latin typeface="Calibri" pitchFamily="34" charset="0"/>
                <a:ea typeface="Calibri" pitchFamily="34" charset="-122"/>
                <a:cs typeface="Calibri" pitchFamily="34" charset="-120"/>
              </a:rPr>
              <a:t>EV 6.3</a:t>
            </a:r>
            <a:endParaRPr lang="en-US" sz="750" dirty="0"/>
          </a:p>
        </p:txBody>
      </p:sp>
      <p:sp>
        <p:nvSpPr>
          <p:cNvPr id="22" name="Shape 20"/>
          <p:cNvSpPr/>
          <p:nvPr/>
        </p:nvSpPr>
        <p:spPr>
          <a:xfrm>
            <a:off x="1417320" y="2852928"/>
            <a:ext cx="146304" cy="146304"/>
          </a:xfrm>
          <a:prstGeom prst="ellipse">
            <a:avLst/>
          </a:prstGeom>
          <a:solidFill>
            <a:srgbClr val="B9C6C0"/>
          </a:solidFill>
          <a:ln w="12700">
            <a:solidFill>
              <a:srgbClr val="FFFFFF"/>
            </a:solidFill>
            <a:prstDash val="solid"/>
          </a:ln>
        </p:spPr>
        <p:txBody>
          <a:bodyPr/>
          <a:lstStyle/>
          <a:p>
            <a:endParaRPr lang="en-IN"/>
          </a:p>
        </p:txBody>
      </p:sp>
      <p:sp>
        <p:nvSpPr>
          <p:cNvPr id="23" name="Text 21"/>
          <p:cNvSpPr/>
          <p:nvPr/>
        </p:nvSpPr>
        <p:spPr>
          <a:xfrm>
            <a:off x="310896" y="2788920"/>
            <a:ext cx="1042416" cy="201168"/>
          </a:xfrm>
          <a:prstGeom prst="rect">
            <a:avLst/>
          </a:prstGeom>
          <a:noFill/>
          <a:ln/>
        </p:spPr>
        <p:txBody>
          <a:bodyPr wrap="square" lIns="0" tIns="0" rIns="0" bIns="0" rtlCol="0" anchor="ctr"/>
          <a:lstStyle/>
          <a:p>
            <a:pPr marL="0" indent="0" algn="r">
              <a:buNone/>
            </a:pPr>
            <a:r>
              <a:rPr lang="en-US" sz="800" b="1" dirty="0">
                <a:solidFill>
                  <a:srgbClr val="767E79"/>
                </a:solidFill>
                <a:latin typeface="Calibri" pitchFamily="34" charset="0"/>
                <a:ea typeface="Calibri" pitchFamily="34" charset="-122"/>
                <a:cs typeface="Calibri" pitchFamily="34" charset="-120"/>
              </a:rPr>
              <a:t>20/11/2024  10:01:24</a:t>
            </a:r>
            <a:endParaRPr lang="en-US" sz="800" dirty="0"/>
          </a:p>
        </p:txBody>
      </p:sp>
      <p:sp>
        <p:nvSpPr>
          <p:cNvPr id="24" name="Text 22"/>
          <p:cNvSpPr/>
          <p:nvPr/>
        </p:nvSpPr>
        <p:spPr>
          <a:xfrm>
            <a:off x="1700784" y="2761488"/>
            <a:ext cx="3566160" cy="329184"/>
          </a:xfrm>
          <a:prstGeom prst="rect">
            <a:avLst/>
          </a:prstGeom>
          <a:noFill/>
          <a:ln/>
        </p:spPr>
        <p:txBody>
          <a:bodyPr wrap="square" lIns="0" tIns="0" rIns="0" bIns="0" rtlCol="0" anchor="ctr"/>
          <a:lstStyle/>
          <a:p>
            <a:pPr marL="0" indent="0">
              <a:buNone/>
            </a:pPr>
            <a:r>
              <a:rPr lang="en-US" sz="1000" dirty="0">
                <a:solidFill>
                  <a:srgbClr val="1C1F1D"/>
                </a:solidFill>
                <a:latin typeface="Calibri" pitchFamily="34" charset="0"/>
                <a:ea typeface="Calibri" pitchFamily="34" charset="-122"/>
                <a:cs typeface="Calibri" pitchFamily="34" charset="-120"/>
              </a:rPr>
              <a:t>Message to Joe: update on the offers</a:t>
            </a:r>
            <a:endParaRPr lang="en-US" sz="1000" dirty="0"/>
          </a:p>
        </p:txBody>
      </p:sp>
      <p:sp>
        <p:nvSpPr>
          <p:cNvPr id="25" name="Text 23"/>
          <p:cNvSpPr/>
          <p:nvPr/>
        </p:nvSpPr>
        <p:spPr>
          <a:xfrm>
            <a:off x="5303520" y="2788920"/>
            <a:ext cx="548640" cy="201168"/>
          </a:xfrm>
          <a:prstGeom prst="rect">
            <a:avLst/>
          </a:prstGeom>
          <a:noFill/>
          <a:ln/>
        </p:spPr>
        <p:txBody>
          <a:bodyPr wrap="square" lIns="0" tIns="0" rIns="0" bIns="0" rtlCol="0" anchor="ctr"/>
          <a:lstStyle/>
          <a:p>
            <a:pPr marL="0" indent="0">
              <a:buNone/>
            </a:pPr>
            <a:r>
              <a:rPr lang="en-US" sz="750" dirty="0">
                <a:solidFill>
                  <a:srgbClr val="767E79"/>
                </a:solidFill>
                <a:latin typeface="Calibri" pitchFamily="34" charset="0"/>
                <a:ea typeface="Calibri" pitchFamily="34" charset="-122"/>
                <a:cs typeface="Calibri" pitchFamily="34" charset="-120"/>
              </a:rPr>
              <a:t>EV 6.1</a:t>
            </a:r>
            <a:endParaRPr lang="en-US" sz="750" dirty="0"/>
          </a:p>
        </p:txBody>
      </p:sp>
      <p:sp>
        <p:nvSpPr>
          <p:cNvPr id="26" name="Shape 24"/>
          <p:cNvSpPr/>
          <p:nvPr/>
        </p:nvSpPr>
        <p:spPr>
          <a:xfrm>
            <a:off x="1417320" y="3236976"/>
            <a:ext cx="146304" cy="146304"/>
          </a:xfrm>
          <a:prstGeom prst="ellipse">
            <a:avLst/>
          </a:prstGeom>
          <a:solidFill>
            <a:srgbClr val="B9C6C0"/>
          </a:solidFill>
          <a:ln w="12700">
            <a:solidFill>
              <a:srgbClr val="FFFFFF"/>
            </a:solidFill>
            <a:prstDash val="solid"/>
          </a:ln>
        </p:spPr>
        <p:txBody>
          <a:bodyPr/>
          <a:lstStyle/>
          <a:p>
            <a:endParaRPr lang="en-IN"/>
          </a:p>
        </p:txBody>
      </p:sp>
      <p:sp>
        <p:nvSpPr>
          <p:cNvPr id="27" name="Text 25"/>
          <p:cNvSpPr/>
          <p:nvPr/>
        </p:nvSpPr>
        <p:spPr>
          <a:xfrm>
            <a:off x="310896" y="3172968"/>
            <a:ext cx="1042416" cy="201168"/>
          </a:xfrm>
          <a:prstGeom prst="rect">
            <a:avLst/>
          </a:prstGeom>
          <a:noFill/>
          <a:ln/>
        </p:spPr>
        <p:txBody>
          <a:bodyPr wrap="square" lIns="0" tIns="0" rIns="0" bIns="0" rtlCol="0" anchor="ctr"/>
          <a:lstStyle/>
          <a:p>
            <a:pPr marL="0" indent="0" algn="r">
              <a:buNone/>
            </a:pPr>
            <a:r>
              <a:rPr lang="en-US" sz="800" b="1" dirty="0">
                <a:solidFill>
                  <a:srgbClr val="767E79"/>
                </a:solidFill>
                <a:latin typeface="Calibri" pitchFamily="34" charset="0"/>
                <a:ea typeface="Calibri" pitchFamily="34" charset="-122"/>
                <a:cs typeface="Calibri" pitchFamily="34" charset="-120"/>
              </a:rPr>
              <a:t>20/11/2024  10:03:04</a:t>
            </a:r>
            <a:endParaRPr lang="en-US" sz="800" dirty="0"/>
          </a:p>
        </p:txBody>
      </p:sp>
      <p:sp>
        <p:nvSpPr>
          <p:cNvPr id="28" name="Text 26"/>
          <p:cNvSpPr/>
          <p:nvPr/>
        </p:nvSpPr>
        <p:spPr>
          <a:xfrm>
            <a:off x="1700784" y="3145536"/>
            <a:ext cx="3566160" cy="329184"/>
          </a:xfrm>
          <a:prstGeom prst="rect">
            <a:avLst/>
          </a:prstGeom>
          <a:noFill/>
          <a:ln/>
        </p:spPr>
        <p:txBody>
          <a:bodyPr wrap="square" lIns="0" tIns="0" rIns="0" bIns="0" rtlCol="0" anchor="ctr"/>
          <a:lstStyle/>
          <a:p>
            <a:pPr marL="0" indent="0">
              <a:buNone/>
            </a:pPr>
            <a:r>
              <a:rPr lang="en-US" sz="1000" dirty="0">
                <a:solidFill>
                  <a:srgbClr val="1C1F1D"/>
                </a:solidFill>
                <a:latin typeface="Calibri" pitchFamily="34" charset="0"/>
                <a:ea typeface="Calibri" pitchFamily="34" charset="-122"/>
                <a:cs typeface="Calibri" pitchFamily="34" charset="-120"/>
              </a:rPr>
              <a:t>Reply to Emma: meeting at Manchester</a:t>
            </a:r>
            <a:endParaRPr lang="en-US" sz="1000" dirty="0"/>
          </a:p>
        </p:txBody>
      </p:sp>
      <p:sp>
        <p:nvSpPr>
          <p:cNvPr id="29" name="Text 27"/>
          <p:cNvSpPr/>
          <p:nvPr/>
        </p:nvSpPr>
        <p:spPr>
          <a:xfrm>
            <a:off x="5303520" y="3172968"/>
            <a:ext cx="548640" cy="201168"/>
          </a:xfrm>
          <a:prstGeom prst="rect">
            <a:avLst/>
          </a:prstGeom>
          <a:noFill/>
          <a:ln/>
        </p:spPr>
        <p:txBody>
          <a:bodyPr wrap="square" lIns="0" tIns="0" rIns="0" bIns="0" rtlCol="0" anchor="ctr"/>
          <a:lstStyle/>
          <a:p>
            <a:pPr marL="0" indent="0">
              <a:buNone/>
            </a:pPr>
            <a:r>
              <a:rPr lang="en-US" sz="750" dirty="0">
                <a:solidFill>
                  <a:srgbClr val="767E79"/>
                </a:solidFill>
                <a:latin typeface="Calibri" pitchFamily="34" charset="0"/>
                <a:ea typeface="Calibri" pitchFamily="34" charset="-122"/>
                <a:cs typeface="Calibri" pitchFamily="34" charset="-120"/>
              </a:rPr>
              <a:t>EV 6.1</a:t>
            </a:r>
            <a:endParaRPr lang="en-US" sz="750" dirty="0"/>
          </a:p>
        </p:txBody>
      </p:sp>
      <p:sp>
        <p:nvSpPr>
          <p:cNvPr id="30" name="Shape 28"/>
          <p:cNvSpPr/>
          <p:nvPr/>
        </p:nvSpPr>
        <p:spPr>
          <a:xfrm>
            <a:off x="1417320" y="3621024"/>
            <a:ext cx="146304" cy="146304"/>
          </a:xfrm>
          <a:prstGeom prst="ellipse">
            <a:avLst/>
          </a:prstGeom>
          <a:solidFill>
            <a:srgbClr val="B9C6C0"/>
          </a:solidFill>
          <a:ln w="12700">
            <a:solidFill>
              <a:srgbClr val="FFFFFF"/>
            </a:solidFill>
            <a:prstDash val="solid"/>
          </a:ln>
        </p:spPr>
        <p:txBody>
          <a:bodyPr/>
          <a:lstStyle/>
          <a:p>
            <a:endParaRPr lang="en-IN"/>
          </a:p>
        </p:txBody>
      </p:sp>
      <p:sp>
        <p:nvSpPr>
          <p:cNvPr id="31" name="Text 29"/>
          <p:cNvSpPr/>
          <p:nvPr/>
        </p:nvSpPr>
        <p:spPr>
          <a:xfrm>
            <a:off x="310896" y="3557016"/>
            <a:ext cx="1042416" cy="201168"/>
          </a:xfrm>
          <a:prstGeom prst="rect">
            <a:avLst/>
          </a:prstGeom>
          <a:noFill/>
          <a:ln/>
        </p:spPr>
        <p:txBody>
          <a:bodyPr wrap="square" lIns="0" tIns="0" rIns="0" bIns="0" rtlCol="0" anchor="ctr"/>
          <a:lstStyle/>
          <a:p>
            <a:pPr marL="0" indent="0" algn="r">
              <a:buNone/>
            </a:pPr>
            <a:r>
              <a:rPr lang="en-US" sz="800" b="1" dirty="0">
                <a:solidFill>
                  <a:srgbClr val="767E79"/>
                </a:solidFill>
                <a:latin typeface="Calibri" pitchFamily="34" charset="0"/>
                <a:ea typeface="Calibri" pitchFamily="34" charset="-122"/>
                <a:cs typeface="Calibri" pitchFamily="34" charset="-120"/>
              </a:rPr>
              <a:t>07/12/2024  20:39:53</a:t>
            </a:r>
            <a:endParaRPr lang="en-US" sz="800" dirty="0"/>
          </a:p>
        </p:txBody>
      </p:sp>
      <p:sp>
        <p:nvSpPr>
          <p:cNvPr id="32" name="Text 30"/>
          <p:cNvSpPr/>
          <p:nvPr/>
        </p:nvSpPr>
        <p:spPr>
          <a:xfrm>
            <a:off x="1700784" y="3529584"/>
            <a:ext cx="3566160" cy="329184"/>
          </a:xfrm>
          <a:prstGeom prst="rect">
            <a:avLst/>
          </a:prstGeom>
          <a:noFill/>
          <a:ln/>
        </p:spPr>
        <p:txBody>
          <a:bodyPr wrap="square" lIns="0" tIns="0" rIns="0" bIns="0" rtlCol="0" anchor="ctr"/>
          <a:lstStyle/>
          <a:p>
            <a:pPr marL="0" indent="0">
              <a:buNone/>
            </a:pPr>
            <a:r>
              <a:rPr lang="en-US" sz="1000" dirty="0">
                <a:solidFill>
                  <a:srgbClr val="1C1F1D"/>
                </a:solidFill>
                <a:latin typeface="Calibri" pitchFamily="34" charset="0"/>
                <a:ea typeface="Calibri" pitchFamily="34" charset="-122"/>
                <a:cs typeface="Calibri" pitchFamily="34" charset="-120"/>
              </a:rPr>
              <a:t>Snapchat activity, peter_dover</a:t>
            </a:r>
            <a:endParaRPr lang="en-US" sz="1000" dirty="0"/>
          </a:p>
        </p:txBody>
      </p:sp>
      <p:sp>
        <p:nvSpPr>
          <p:cNvPr id="33" name="Text 31"/>
          <p:cNvSpPr/>
          <p:nvPr/>
        </p:nvSpPr>
        <p:spPr>
          <a:xfrm>
            <a:off x="5303520" y="3557016"/>
            <a:ext cx="548640" cy="201168"/>
          </a:xfrm>
          <a:prstGeom prst="rect">
            <a:avLst/>
          </a:prstGeom>
          <a:noFill/>
          <a:ln/>
        </p:spPr>
        <p:txBody>
          <a:bodyPr wrap="square" lIns="0" tIns="0" rIns="0" bIns="0" rtlCol="0" anchor="ctr"/>
          <a:lstStyle/>
          <a:p>
            <a:pPr marL="0" indent="0">
              <a:buNone/>
            </a:pPr>
            <a:r>
              <a:rPr lang="en-US" sz="750" dirty="0">
                <a:solidFill>
                  <a:srgbClr val="767E79"/>
                </a:solidFill>
                <a:latin typeface="Calibri" pitchFamily="34" charset="0"/>
                <a:ea typeface="Calibri" pitchFamily="34" charset="-122"/>
                <a:cs typeface="Calibri" pitchFamily="34" charset="-120"/>
              </a:rPr>
              <a:t>EV 10.3</a:t>
            </a:r>
            <a:endParaRPr lang="en-US" sz="750" dirty="0"/>
          </a:p>
        </p:txBody>
      </p:sp>
      <p:sp>
        <p:nvSpPr>
          <p:cNvPr id="34" name="Shape 32"/>
          <p:cNvSpPr/>
          <p:nvPr/>
        </p:nvSpPr>
        <p:spPr>
          <a:xfrm>
            <a:off x="1417320" y="4005072"/>
            <a:ext cx="146304" cy="146304"/>
          </a:xfrm>
          <a:prstGeom prst="ellipse">
            <a:avLst/>
          </a:prstGeom>
          <a:solidFill>
            <a:srgbClr val="1E4D3B"/>
          </a:solidFill>
          <a:ln w="12700">
            <a:solidFill>
              <a:srgbClr val="FFFFFF"/>
            </a:solidFill>
            <a:prstDash val="solid"/>
          </a:ln>
        </p:spPr>
        <p:txBody>
          <a:bodyPr/>
          <a:lstStyle/>
          <a:p>
            <a:endParaRPr lang="en-IN"/>
          </a:p>
        </p:txBody>
      </p:sp>
      <p:sp>
        <p:nvSpPr>
          <p:cNvPr id="35" name="Text 33"/>
          <p:cNvSpPr/>
          <p:nvPr/>
        </p:nvSpPr>
        <p:spPr>
          <a:xfrm>
            <a:off x="310896" y="3941064"/>
            <a:ext cx="1042416" cy="201168"/>
          </a:xfrm>
          <a:prstGeom prst="rect">
            <a:avLst/>
          </a:prstGeom>
          <a:noFill/>
          <a:ln/>
        </p:spPr>
        <p:txBody>
          <a:bodyPr wrap="square" lIns="0" tIns="0" rIns="0" bIns="0" rtlCol="0" anchor="ctr"/>
          <a:lstStyle/>
          <a:p>
            <a:pPr marL="0" indent="0" algn="r">
              <a:buNone/>
            </a:pPr>
            <a:r>
              <a:rPr lang="en-US" sz="800" b="1" dirty="0">
                <a:solidFill>
                  <a:srgbClr val="1E4D3B"/>
                </a:solidFill>
                <a:latin typeface="Calibri" pitchFamily="34" charset="0"/>
                <a:ea typeface="Calibri" pitchFamily="34" charset="-122"/>
                <a:cs typeface="Calibri" pitchFamily="34" charset="-120"/>
              </a:rPr>
              <a:t>31/01/2025  12:49:57</a:t>
            </a:r>
            <a:endParaRPr lang="en-US" sz="800" dirty="0"/>
          </a:p>
        </p:txBody>
      </p:sp>
      <p:sp>
        <p:nvSpPr>
          <p:cNvPr id="36" name="Text 34"/>
          <p:cNvSpPr/>
          <p:nvPr/>
        </p:nvSpPr>
        <p:spPr>
          <a:xfrm>
            <a:off x="1700784" y="3913632"/>
            <a:ext cx="3566160" cy="329184"/>
          </a:xfrm>
          <a:prstGeom prst="rect">
            <a:avLst/>
          </a:prstGeom>
          <a:noFill/>
          <a:ln/>
        </p:spPr>
        <p:txBody>
          <a:bodyPr wrap="square" lIns="0" tIns="0" rIns="0" bIns="0" rtlCol="0" anchor="ctr"/>
          <a:lstStyle/>
          <a:p>
            <a:pPr marL="0" indent="0">
              <a:buNone/>
            </a:pPr>
            <a:r>
              <a:rPr lang="en-US" sz="1000" dirty="0">
                <a:solidFill>
                  <a:srgbClr val="1C1F1D"/>
                </a:solidFill>
                <a:latin typeface="Calibri" pitchFamily="34" charset="0"/>
                <a:ea typeface="Calibri" pitchFamily="34" charset="-122"/>
                <a:cs typeface="Calibri" pitchFamily="34" charset="-120"/>
              </a:rPr>
              <a:t>Exchange opens: terms of release</a:t>
            </a:r>
            <a:endParaRPr lang="en-US" sz="1000" dirty="0"/>
          </a:p>
        </p:txBody>
      </p:sp>
      <p:sp>
        <p:nvSpPr>
          <p:cNvPr id="37" name="Text 35"/>
          <p:cNvSpPr/>
          <p:nvPr/>
        </p:nvSpPr>
        <p:spPr>
          <a:xfrm>
            <a:off x="5303520" y="3941064"/>
            <a:ext cx="548640" cy="201168"/>
          </a:xfrm>
          <a:prstGeom prst="rect">
            <a:avLst/>
          </a:prstGeom>
          <a:noFill/>
          <a:ln/>
        </p:spPr>
        <p:txBody>
          <a:bodyPr wrap="square" lIns="0" tIns="0" rIns="0" bIns="0" rtlCol="0" anchor="ctr"/>
          <a:lstStyle/>
          <a:p>
            <a:pPr marL="0" indent="0">
              <a:buNone/>
            </a:pPr>
            <a:r>
              <a:rPr lang="en-US" sz="750" dirty="0">
                <a:solidFill>
                  <a:srgbClr val="767E79"/>
                </a:solidFill>
                <a:latin typeface="Calibri" pitchFamily="34" charset="0"/>
                <a:ea typeface="Calibri" pitchFamily="34" charset="-122"/>
                <a:cs typeface="Calibri" pitchFamily="34" charset="-120"/>
              </a:rPr>
              <a:t>EV 6.2</a:t>
            </a:r>
            <a:endParaRPr lang="en-US" sz="750" dirty="0"/>
          </a:p>
        </p:txBody>
      </p:sp>
      <p:sp>
        <p:nvSpPr>
          <p:cNvPr id="38" name="Shape 36"/>
          <p:cNvSpPr/>
          <p:nvPr/>
        </p:nvSpPr>
        <p:spPr>
          <a:xfrm>
            <a:off x="1417320" y="4389120"/>
            <a:ext cx="146304" cy="146304"/>
          </a:xfrm>
          <a:prstGeom prst="ellipse">
            <a:avLst/>
          </a:prstGeom>
          <a:solidFill>
            <a:srgbClr val="1E4D3B"/>
          </a:solidFill>
          <a:ln w="12700">
            <a:solidFill>
              <a:srgbClr val="FFFFFF"/>
            </a:solidFill>
            <a:prstDash val="solid"/>
          </a:ln>
        </p:spPr>
        <p:txBody>
          <a:bodyPr/>
          <a:lstStyle/>
          <a:p>
            <a:endParaRPr lang="en-IN"/>
          </a:p>
        </p:txBody>
      </p:sp>
      <p:sp>
        <p:nvSpPr>
          <p:cNvPr id="39" name="Text 37"/>
          <p:cNvSpPr/>
          <p:nvPr/>
        </p:nvSpPr>
        <p:spPr>
          <a:xfrm>
            <a:off x="310896" y="4325112"/>
            <a:ext cx="1042416" cy="201168"/>
          </a:xfrm>
          <a:prstGeom prst="rect">
            <a:avLst/>
          </a:prstGeom>
          <a:noFill/>
          <a:ln/>
        </p:spPr>
        <p:txBody>
          <a:bodyPr wrap="square" lIns="0" tIns="0" rIns="0" bIns="0" rtlCol="0" anchor="ctr"/>
          <a:lstStyle/>
          <a:p>
            <a:pPr marL="0" indent="0" algn="r">
              <a:buNone/>
            </a:pPr>
            <a:r>
              <a:rPr lang="en-US" sz="800" b="1" dirty="0">
                <a:solidFill>
                  <a:srgbClr val="1E4D3B"/>
                </a:solidFill>
                <a:latin typeface="Calibri" pitchFamily="34" charset="0"/>
                <a:ea typeface="Calibri" pitchFamily="34" charset="-122"/>
                <a:cs typeface="Calibri" pitchFamily="34" charset="-120"/>
              </a:rPr>
              <a:t>31/01/2025  12:53:07</a:t>
            </a:r>
            <a:endParaRPr lang="en-US" sz="800" dirty="0"/>
          </a:p>
        </p:txBody>
      </p:sp>
      <p:sp>
        <p:nvSpPr>
          <p:cNvPr id="40" name="Text 38"/>
          <p:cNvSpPr/>
          <p:nvPr/>
        </p:nvSpPr>
        <p:spPr>
          <a:xfrm>
            <a:off x="1700784" y="4297680"/>
            <a:ext cx="3566160" cy="329184"/>
          </a:xfrm>
          <a:prstGeom prst="rect">
            <a:avLst/>
          </a:prstGeom>
          <a:noFill/>
          <a:ln/>
        </p:spPr>
        <p:txBody>
          <a:bodyPr wrap="square" lIns="0" tIns="0" rIns="0" bIns="0" rtlCol="0" anchor="ctr"/>
          <a:lstStyle/>
          <a:p>
            <a:pPr marL="0" indent="0">
              <a:buNone/>
            </a:pPr>
            <a:r>
              <a:rPr lang="en-US" sz="1000" dirty="0">
                <a:solidFill>
                  <a:srgbClr val="1C1F1D"/>
                </a:solidFill>
                <a:latin typeface="Calibri" pitchFamily="34" charset="0"/>
                <a:ea typeface="Calibri" pitchFamily="34" charset="-122"/>
                <a:cs typeface="Calibri" pitchFamily="34" charset="-120"/>
              </a:rPr>
              <a:t>5M, offshore arrangement</a:t>
            </a:r>
            <a:endParaRPr lang="en-US" sz="1000" dirty="0"/>
          </a:p>
        </p:txBody>
      </p:sp>
      <p:sp>
        <p:nvSpPr>
          <p:cNvPr id="41" name="Text 39"/>
          <p:cNvSpPr/>
          <p:nvPr/>
        </p:nvSpPr>
        <p:spPr>
          <a:xfrm>
            <a:off x="5303520" y="4325112"/>
            <a:ext cx="548640" cy="201168"/>
          </a:xfrm>
          <a:prstGeom prst="rect">
            <a:avLst/>
          </a:prstGeom>
          <a:noFill/>
          <a:ln/>
        </p:spPr>
        <p:txBody>
          <a:bodyPr wrap="square" lIns="0" tIns="0" rIns="0" bIns="0" rtlCol="0" anchor="ctr"/>
          <a:lstStyle/>
          <a:p>
            <a:pPr marL="0" indent="0">
              <a:buNone/>
            </a:pPr>
            <a:r>
              <a:rPr lang="en-US" sz="750" dirty="0">
                <a:solidFill>
                  <a:srgbClr val="767E79"/>
                </a:solidFill>
                <a:latin typeface="Calibri" pitchFamily="34" charset="0"/>
                <a:ea typeface="Calibri" pitchFamily="34" charset="-122"/>
                <a:cs typeface="Calibri" pitchFamily="34" charset="-120"/>
              </a:rPr>
              <a:t>EV 6.2</a:t>
            </a:r>
            <a:endParaRPr lang="en-US" sz="750" dirty="0"/>
          </a:p>
        </p:txBody>
      </p:sp>
      <p:sp>
        <p:nvSpPr>
          <p:cNvPr id="42" name="Shape 40"/>
          <p:cNvSpPr/>
          <p:nvPr/>
        </p:nvSpPr>
        <p:spPr>
          <a:xfrm>
            <a:off x="1417320" y="4773168"/>
            <a:ext cx="146304" cy="146304"/>
          </a:xfrm>
          <a:prstGeom prst="ellipse">
            <a:avLst/>
          </a:prstGeom>
          <a:solidFill>
            <a:srgbClr val="1E4D3B"/>
          </a:solidFill>
          <a:ln w="12700">
            <a:solidFill>
              <a:srgbClr val="FFFFFF"/>
            </a:solidFill>
            <a:prstDash val="solid"/>
          </a:ln>
        </p:spPr>
        <p:txBody>
          <a:bodyPr/>
          <a:lstStyle/>
          <a:p>
            <a:endParaRPr lang="en-IN"/>
          </a:p>
        </p:txBody>
      </p:sp>
      <p:sp>
        <p:nvSpPr>
          <p:cNvPr id="43" name="Text 41"/>
          <p:cNvSpPr/>
          <p:nvPr/>
        </p:nvSpPr>
        <p:spPr>
          <a:xfrm>
            <a:off x="310896" y="4709160"/>
            <a:ext cx="1042416" cy="201168"/>
          </a:xfrm>
          <a:prstGeom prst="rect">
            <a:avLst/>
          </a:prstGeom>
          <a:noFill/>
          <a:ln/>
        </p:spPr>
        <p:txBody>
          <a:bodyPr wrap="square" lIns="0" tIns="0" rIns="0" bIns="0" rtlCol="0" anchor="ctr"/>
          <a:lstStyle/>
          <a:p>
            <a:pPr marL="0" indent="0" algn="r">
              <a:buNone/>
            </a:pPr>
            <a:r>
              <a:rPr lang="en-US" sz="800" b="1" dirty="0">
                <a:solidFill>
                  <a:srgbClr val="1E4D3B"/>
                </a:solidFill>
                <a:latin typeface="Calibri" pitchFamily="34" charset="0"/>
                <a:ea typeface="Calibri" pitchFamily="34" charset="-122"/>
                <a:cs typeface="Calibri" pitchFamily="34" charset="-120"/>
              </a:rPr>
              <a:t>31/01/2025  12:53:09</a:t>
            </a:r>
            <a:endParaRPr lang="en-US" sz="800" dirty="0"/>
          </a:p>
        </p:txBody>
      </p:sp>
      <p:sp>
        <p:nvSpPr>
          <p:cNvPr id="44" name="Text 42"/>
          <p:cNvSpPr/>
          <p:nvPr/>
        </p:nvSpPr>
        <p:spPr>
          <a:xfrm>
            <a:off x="1700784" y="4681728"/>
            <a:ext cx="3566160" cy="329184"/>
          </a:xfrm>
          <a:prstGeom prst="rect">
            <a:avLst/>
          </a:prstGeom>
          <a:noFill/>
          <a:ln/>
        </p:spPr>
        <p:txBody>
          <a:bodyPr wrap="square" lIns="0" tIns="0" rIns="0" bIns="0" rtlCol="0" anchor="ctr"/>
          <a:lstStyle/>
          <a:p>
            <a:pPr marL="0" indent="0">
              <a:buNone/>
            </a:pPr>
            <a:r>
              <a:rPr lang="en-US" sz="1000" dirty="0">
                <a:solidFill>
                  <a:srgbClr val="1C1F1D"/>
                </a:solidFill>
                <a:latin typeface="Calibri" pitchFamily="34" charset="0"/>
                <a:ea typeface="Calibri" pitchFamily="34" charset="-122"/>
                <a:cs typeface="Calibri" pitchFamily="34" charset="-120"/>
              </a:rPr>
              <a:t>48-hour window; contact ends</a:t>
            </a:r>
            <a:endParaRPr lang="en-US" sz="1000" dirty="0"/>
          </a:p>
        </p:txBody>
      </p:sp>
      <p:sp>
        <p:nvSpPr>
          <p:cNvPr id="45" name="Text 43"/>
          <p:cNvSpPr/>
          <p:nvPr/>
        </p:nvSpPr>
        <p:spPr>
          <a:xfrm>
            <a:off x="5303520" y="4709160"/>
            <a:ext cx="548640" cy="201168"/>
          </a:xfrm>
          <a:prstGeom prst="rect">
            <a:avLst/>
          </a:prstGeom>
          <a:noFill/>
          <a:ln/>
        </p:spPr>
        <p:txBody>
          <a:bodyPr wrap="square" lIns="0" tIns="0" rIns="0" bIns="0" rtlCol="0" anchor="ctr"/>
          <a:lstStyle/>
          <a:p>
            <a:pPr marL="0" indent="0">
              <a:buNone/>
            </a:pPr>
            <a:r>
              <a:rPr lang="en-US" sz="750" dirty="0">
                <a:solidFill>
                  <a:srgbClr val="767E79"/>
                </a:solidFill>
                <a:latin typeface="Calibri" pitchFamily="34" charset="0"/>
                <a:ea typeface="Calibri" pitchFamily="34" charset="-122"/>
                <a:cs typeface="Calibri" pitchFamily="34" charset="-120"/>
              </a:rPr>
              <a:t>EV 6.2</a:t>
            </a:r>
            <a:endParaRPr lang="en-US" sz="750" dirty="0"/>
          </a:p>
        </p:txBody>
      </p:sp>
      <p:sp>
        <p:nvSpPr>
          <p:cNvPr id="46" name="Shape 44"/>
          <p:cNvSpPr/>
          <p:nvPr/>
        </p:nvSpPr>
        <p:spPr>
          <a:xfrm>
            <a:off x="1417320" y="5157216"/>
            <a:ext cx="146304" cy="146304"/>
          </a:xfrm>
          <a:prstGeom prst="ellipse">
            <a:avLst/>
          </a:prstGeom>
          <a:solidFill>
            <a:srgbClr val="B9C6C0"/>
          </a:solidFill>
          <a:ln w="12700">
            <a:solidFill>
              <a:srgbClr val="FFFFFF"/>
            </a:solidFill>
            <a:prstDash val="solid"/>
          </a:ln>
        </p:spPr>
        <p:txBody>
          <a:bodyPr/>
          <a:lstStyle/>
          <a:p>
            <a:endParaRPr lang="en-IN"/>
          </a:p>
        </p:txBody>
      </p:sp>
      <p:sp>
        <p:nvSpPr>
          <p:cNvPr id="47" name="Text 45"/>
          <p:cNvSpPr/>
          <p:nvPr/>
        </p:nvSpPr>
        <p:spPr>
          <a:xfrm>
            <a:off x="310896" y="5093208"/>
            <a:ext cx="1042416" cy="201168"/>
          </a:xfrm>
          <a:prstGeom prst="rect">
            <a:avLst/>
          </a:prstGeom>
          <a:noFill/>
          <a:ln/>
        </p:spPr>
        <p:txBody>
          <a:bodyPr wrap="square" lIns="0" tIns="0" rIns="0" bIns="0" rtlCol="0" anchor="ctr"/>
          <a:lstStyle/>
          <a:p>
            <a:pPr marL="0" indent="0" algn="r">
              <a:buNone/>
            </a:pPr>
            <a:r>
              <a:rPr lang="en-US" sz="800" b="1" dirty="0">
                <a:solidFill>
                  <a:srgbClr val="767E79"/>
                </a:solidFill>
                <a:latin typeface="Calibri" pitchFamily="34" charset="0"/>
                <a:ea typeface="Calibri" pitchFamily="34" charset="-122"/>
                <a:cs typeface="Calibri" pitchFamily="34" charset="-120"/>
              </a:rPr>
              <a:t>28/10/2025  11:25 – 16:53</a:t>
            </a:r>
            <a:endParaRPr lang="en-US" sz="800" dirty="0"/>
          </a:p>
        </p:txBody>
      </p:sp>
      <p:sp>
        <p:nvSpPr>
          <p:cNvPr id="48" name="Text 46"/>
          <p:cNvSpPr/>
          <p:nvPr/>
        </p:nvSpPr>
        <p:spPr>
          <a:xfrm>
            <a:off x="1700784" y="5065776"/>
            <a:ext cx="3566160" cy="329184"/>
          </a:xfrm>
          <a:prstGeom prst="rect">
            <a:avLst/>
          </a:prstGeom>
          <a:noFill/>
          <a:ln/>
        </p:spPr>
        <p:txBody>
          <a:bodyPr wrap="square" lIns="0" tIns="0" rIns="0" bIns="0" rtlCol="0" anchor="ctr"/>
          <a:lstStyle/>
          <a:p>
            <a:pPr marL="0" indent="0">
              <a:buNone/>
            </a:pPr>
            <a:r>
              <a:rPr lang="en-US" sz="1000" dirty="0">
                <a:solidFill>
                  <a:srgbClr val="1C1F1D"/>
                </a:solidFill>
                <a:latin typeface="Calibri" pitchFamily="34" charset="0"/>
                <a:ea typeface="Calibri" pitchFamily="34" charset="-122"/>
                <a:cs typeface="Calibri" pitchFamily="34" charset="-120"/>
              </a:rPr>
              <a:t>Four handsets acquired; images verified</a:t>
            </a:r>
            <a:endParaRPr lang="en-US" sz="1000" dirty="0"/>
          </a:p>
        </p:txBody>
      </p:sp>
      <p:sp>
        <p:nvSpPr>
          <p:cNvPr id="49" name="Text 47"/>
          <p:cNvSpPr/>
          <p:nvPr/>
        </p:nvSpPr>
        <p:spPr>
          <a:xfrm>
            <a:off x="5303520" y="5093208"/>
            <a:ext cx="548640" cy="201168"/>
          </a:xfrm>
          <a:prstGeom prst="rect">
            <a:avLst/>
          </a:prstGeom>
          <a:noFill/>
          <a:ln/>
        </p:spPr>
        <p:txBody>
          <a:bodyPr wrap="square" lIns="0" tIns="0" rIns="0" bIns="0" rtlCol="0" anchor="ctr"/>
          <a:lstStyle/>
          <a:p>
            <a:pPr marL="0" indent="0">
              <a:buNone/>
            </a:pPr>
            <a:r>
              <a:rPr lang="en-US" sz="750" dirty="0">
                <a:solidFill>
                  <a:srgbClr val="767E79"/>
                </a:solidFill>
                <a:latin typeface="Calibri" pitchFamily="34" charset="0"/>
                <a:ea typeface="Calibri" pitchFamily="34" charset="-122"/>
                <a:cs typeface="Calibri" pitchFamily="34" charset="-120"/>
              </a:rPr>
              <a:t>EV 8</a:t>
            </a:r>
            <a:endParaRPr lang="en-US" sz="750" dirty="0"/>
          </a:p>
        </p:txBody>
      </p:sp>
      <p:sp>
        <p:nvSpPr>
          <p:cNvPr id="50" name="Text 48"/>
          <p:cNvSpPr/>
          <p:nvPr/>
        </p:nvSpPr>
        <p:spPr>
          <a:xfrm>
            <a:off x="6053328" y="1225296"/>
            <a:ext cx="2761488" cy="219456"/>
          </a:xfrm>
          <a:prstGeom prst="rect">
            <a:avLst/>
          </a:prstGeom>
          <a:noFill/>
          <a:ln/>
        </p:spPr>
        <p:txBody>
          <a:bodyPr wrap="square" lIns="0" tIns="0" rIns="0" bIns="0" rtlCol="0" anchor="ctr"/>
          <a:lstStyle/>
          <a:p>
            <a:pPr marL="0" indent="0">
              <a:buNone/>
            </a:pPr>
            <a:r>
              <a:rPr lang="en-US" sz="900" b="1" kern="0" spc="100" dirty="0">
                <a:solidFill>
                  <a:srgbClr val="1E4D3B"/>
                </a:solidFill>
                <a:latin typeface="Calibri" pitchFamily="34" charset="0"/>
                <a:ea typeface="Calibri" pitchFamily="34" charset="-122"/>
                <a:cs typeface="Calibri" pitchFamily="34" charset="-120"/>
              </a:rPr>
              <a:t>EVIDENCE 7.1  ·  CALL LOG</a:t>
            </a:r>
            <a:endParaRPr lang="en-US" sz="900" dirty="0"/>
          </a:p>
        </p:txBody>
      </p:sp>
      <p:sp>
        <p:nvSpPr>
          <p:cNvPr id="51" name="Shape 49"/>
          <p:cNvSpPr/>
          <p:nvPr/>
        </p:nvSpPr>
        <p:spPr>
          <a:xfrm>
            <a:off x="6035040" y="1463040"/>
            <a:ext cx="2798064" cy="1589894"/>
          </a:xfrm>
          <a:prstGeom prst="rect">
            <a:avLst/>
          </a:prstGeom>
          <a:solidFill>
            <a:srgbClr val="FFFFFF"/>
          </a:solidFill>
          <a:ln w="9525">
            <a:solidFill>
              <a:srgbClr val="DDE3E0"/>
            </a:solidFill>
            <a:prstDash val="solid"/>
          </a:ln>
        </p:spPr>
        <p:txBody>
          <a:bodyPr/>
          <a:lstStyle/>
          <a:p>
            <a:endParaRPr lang="en-IN"/>
          </a:p>
        </p:txBody>
      </p:sp>
      <p:pic>
        <p:nvPicPr>
          <p:cNvPr id="52" name="Image 0" descr="/mnt/user-data/uploads/Huawei_CallLog.png"/>
          <p:cNvPicPr>
            <a:picLocks noChangeAspect="1"/>
          </p:cNvPicPr>
          <p:nvPr/>
        </p:nvPicPr>
        <p:blipFill>
          <a:blip r:embed="rId3"/>
          <a:stretch>
            <a:fillRect/>
          </a:stretch>
        </p:blipFill>
        <p:spPr>
          <a:xfrm>
            <a:off x="6053328" y="1481328"/>
            <a:ext cx="2761488" cy="1553318"/>
          </a:xfrm>
          <a:prstGeom prst="rect">
            <a:avLst/>
          </a:prstGeom>
        </p:spPr>
      </p:pic>
      <p:sp>
        <p:nvSpPr>
          <p:cNvPr id="53" name="Text 50"/>
          <p:cNvSpPr/>
          <p:nvPr/>
        </p:nvSpPr>
        <p:spPr>
          <a:xfrm>
            <a:off x="6053328" y="3108960"/>
            <a:ext cx="2761488" cy="365760"/>
          </a:xfrm>
          <a:prstGeom prst="rect">
            <a:avLst/>
          </a:prstGeom>
          <a:noFill/>
          <a:ln/>
        </p:spPr>
        <p:txBody>
          <a:bodyPr wrap="square" lIns="0" tIns="0" rIns="0" bIns="0" rtlCol="0" anchor="ctr"/>
          <a:lstStyle/>
          <a:p>
            <a:pPr marL="0" indent="0">
              <a:lnSpc>
                <a:spcPts val="1050"/>
              </a:lnSpc>
              <a:buNone/>
            </a:pPr>
            <a:r>
              <a:rPr lang="en-US" sz="900" dirty="0">
                <a:solidFill>
                  <a:srgbClr val="767E79"/>
                </a:solidFill>
                <a:latin typeface="Calibri" pitchFamily="34" charset="0"/>
                <a:ea typeface="Calibri" pitchFamily="34" charset="-122"/>
                <a:cs typeface="Calibri" pitchFamily="34" charset="-120"/>
              </a:rPr>
              <a:t>15 records. Outbound to "SA No." on 02, 10, 13, 17, 18 and 19 August 2024. All Not answered.</a:t>
            </a:r>
            <a:endParaRPr lang="en-US" sz="900" dirty="0"/>
          </a:p>
        </p:txBody>
      </p:sp>
      <p:sp>
        <p:nvSpPr>
          <p:cNvPr id="54" name="Text 51"/>
          <p:cNvSpPr/>
          <p:nvPr/>
        </p:nvSpPr>
        <p:spPr>
          <a:xfrm>
            <a:off x="8970264" y="1225296"/>
            <a:ext cx="2761488" cy="219456"/>
          </a:xfrm>
          <a:prstGeom prst="rect">
            <a:avLst/>
          </a:prstGeom>
          <a:noFill/>
          <a:ln/>
        </p:spPr>
        <p:txBody>
          <a:bodyPr wrap="square" lIns="0" tIns="0" rIns="0" bIns="0" rtlCol="0" anchor="ctr"/>
          <a:lstStyle/>
          <a:p>
            <a:pPr marL="0" indent="0">
              <a:buNone/>
            </a:pPr>
            <a:r>
              <a:rPr lang="en-US" sz="900" b="1" kern="0" spc="100" dirty="0">
                <a:solidFill>
                  <a:srgbClr val="1E4D3B"/>
                </a:solidFill>
                <a:latin typeface="Calibri" pitchFamily="34" charset="0"/>
                <a:ea typeface="Calibri" pitchFamily="34" charset="-122"/>
                <a:cs typeface="Calibri" pitchFamily="34" charset="-120"/>
              </a:rPr>
              <a:t>EVIDENCE 7.2  ·  TIMELINE VIEW</a:t>
            </a:r>
            <a:endParaRPr lang="en-US" sz="900" dirty="0"/>
          </a:p>
        </p:txBody>
      </p:sp>
      <p:sp>
        <p:nvSpPr>
          <p:cNvPr id="55" name="Shape 52"/>
          <p:cNvSpPr/>
          <p:nvPr/>
        </p:nvSpPr>
        <p:spPr>
          <a:xfrm>
            <a:off x="8951976" y="1463040"/>
            <a:ext cx="2798064" cy="1589894"/>
          </a:xfrm>
          <a:prstGeom prst="rect">
            <a:avLst/>
          </a:prstGeom>
          <a:solidFill>
            <a:srgbClr val="FFFFFF"/>
          </a:solidFill>
          <a:ln w="9525">
            <a:solidFill>
              <a:srgbClr val="DDE3E0"/>
            </a:solidFill>
            <a:prstDash val="solid"/>
          </a:ln>
        </p:spPr>
        <p:txBody>
          <a:bodyPr/>
          <a:lstStyle/>
          <a:p>
            <a:endParaRPr lang="en-IN"/>
          </a:p>
        </p:txBody>
      </p:sp>
      <p:pic>
        <p:nvPicPr>
          <p:cNvPr id="56" name="Image 1" descr="/mnt/user-data/uploads/huwaii_time_line.png"/>
          <p:cNvPicPr>
            <a:picLocks noChangeAspect="1"/>
          </p:cNvPicPr>
          <p:nvPr/>
        </p:nvPicPr>
        <p:blipFill>
          <a:blip r:embed="rId4"/>
          <a:stretch>
            <a:fillRect/>
          </a:stretch>
        </p:blipFill>
        <p:spPr>
          <a:xfrm>
            <a:off x="8970264" y="1481328"/>
            <a:ext cx="2761488" cy="1553318"/>
          </a:xfrm>
          <a:prstGeom prst="rect">
            <a:avLst/>
          </a:prstGeom>
        </p:spPr>
      </p:pic>
      <p:sp>
        <p:nvSpPr>
          <p:cNvPr id="57" name="Text 53"/>
          <p:cNvSpPr/>
          <p:nvPr/>
        </p:nvSpPr>
        <p:spPr>
          <a:xfrm>
            <a:off x="8970264" y="3108960"/>
            <a:ext cx="2761488" cy="365760"/>
          </a:xfrm>
          <a:prstGeom prst="rect">
            <a:avLst/>
          </a:prstGeom>
          <a:noFill/>
          <a:ln/>
        </p:spPr>
        <p:txBody>
          <a:bodyPr wrap="square" lIns="0" tIns="0" rIns="0" bIns="0" rtlCol="0" anchor="ctr"/>
          <a:lstStyle/>
          <a:p>
            <a:pPr marL="0" indent="0">
              <a:lnSpc>
                <a:spcPts val="1050"/>
              </a:lnSpc>
              <a:buNone/>
            </a:pPr>
            <a:r>
              <a:rPr lang="en-US" sz="900" dirty="0">
                <a:solidFill>
                  <a:srgbClr val="767E79"/>
                </a:solidFill>
                <a:latin typeface="Calibri" pitchFamily="34" charset="0"/>
                <a:ea typeface="Calibri" pitchFamily="34" charset="-122"/>
                <a:cs typeface="Calibri" pitchFamily="34" charset="-120"/>
              </a:rPr>
              <a:t>1,593 records. Includes Location entries dated 2005 to 2009, outside the UK.</a:t>
            </a:r>
            <a:endParaRPr lang="en-US" sz="900" dirty="0"/>
          </a:p>
        </p:txBody>
      </p:sp>
      <p:sp>
        <p:nvSpPr>
          <p:cNvPr id="58" name="Shape 54"/>
          <p:cNvSpPr/>
          <p:nvPr/>
        </p:nvSpPr>
        <p:spPr>
          <a:xfrm>
            <a:off x="6053328" y="3931920"/>
            <a:ext cx="5678424" cy="1481328"/>
          </a:xfrm>
          <a:prstGeom prst="rect">
            <a:avLst/>
          </a:prstGeom>
          <a:solidFill>
            <a:srgbClr val="F4F7F5"/>
          </a:solidFill>
          <a:ln w="9525">
            <a:solidFill>
              <a:srgbClr val="DDE3E0"/>
            </a:solidFill>
            <a:prstDash val="solid"/>
          </a:ln>
        </p:spPr>
        <p:txBody>
          <a:bodyPr/>
          <a:lstStyle/>
          <a:p>
            <a:endParaRPr lang="en-IN"/>
          </a:p>
        </p:txBody>
      </p:sp>
      <p:sp>
        <p:nvSpPr>
          <p:cNvPr id="59" name="Text 55"/>
          <p:cNvSpPr/>
          <p:nvPr/>
        </p:nvSpPr>
        <p:spPr>
          <a:xfrm>
            <a:off x="6254496" y="4096512"/>
            <a:ext cx="5303520" cy="219456"/>
          </a:xfrm>
          <a:prstGeom prst="rect">
            <a:avLst/>
          </a:prstGeom>
          <a:noFill/>
          <a:ln/>
        </p:spPr>
        <p:txBody>
          <a:bodyPr wrap="square" lIns="0" tIns="0" rIns="0" bIns="0" rtlCol="0" anchor="ctr"/>
          <a:lstStyle/>
          <a:p>
            <a:pPr marL="0" indent="0">
              <a:buNone/>
            </a:pPr>
            <a:r>
              <a:rPr lang="en-US" sz="900" b="1" kern="0" spc="100" dirty="0">
                <a:solidFill>
                  <a:srgbClr val="1E4D3B"/>
                </a:solidFill>
                <a:latin typeface="Calibri" pitchFamily="34" charset="0"/>
                <a:ea typeface="Calibri" pitchFamily="34" charset="-122"/>
                <a:cs typeface="Calibri" pitchFamily="34" charset="-120"/>
              </a:rPr>
              <a:t>READING IT CRITICALLY</a:t>
            </a:r>
            <a:endParaRPr lang="en-US" sz="900" dirty="0"/>
          </a:p>
        </p:txBody>
      </p:sp>
      <p:sp>
        <p:nvSpPr>
          <p:cNvPr id="60" name="Text 56"/>
          <p:cNvSpPr/>
          <p:nvPr/>
        </p:nvSpPr>
        <p:spPr>
          <a:xfrm>
            <a:off x="6254496" y="4334256"/>
            <a:ext cx="5303520" cy="1005840"/>
          </a:xfrm>
          <a:prstGeom prst="rect">
            <a:avLst/>
          </a:prstGeom>
          <a:noFill/>
          <a:ln/>
        </p:spPr>
        <p:txBody>
          <a:bodyPr wrap="square" lIns="0" tIns="0" rIns="0" bIns="0" rtlCol="0" anchor="ctr"/>
          <a:lstStyle/>
          <a:p>
            <a:pPr marL="0" indent="0">
              <a:lnSpc>
                <a:spcPts val="1250"/>
              </a:lnSpc>
              <a:buNone/>
            </a:pPr>
            <a:r>
              <a:rPr lang="en-US" sz="1000" b="1" dirty="0">
                <a:solidFill>
                  <a:srgbClr val="1E4D3B"/>
                </a:solidFill>
                <a:latin typeface="Calibri" pitchFamily="34" charset="0"/>
                <a:ea typeface="Calibri" pitchFamily="34" charset="-122"/>
                <a:cs typeface="Calibri" pitchFamily="34" charset="-120"/>
              </a:rPr>
              <a:t>Escalation.  </a:t>
            </a:r>
            <a:r>
              <a:rPr lang="en-US" sz="1000" dirty="0">
                <a:solidFill>
                  <a:srgbClr val="1C1F1D"/>
                </a:solidFill>
                <a:latin typeface="Calibri" pitchFamily="34" charset="0"/>
                <a:ea typeface="Calibri" pitchFamily="34" charset="-122"/>
                <a:cs typeface="Calibri" pitchFamily="34" charset="-120"/>
              </a:rPr>
              <a:t>Unanswered calls in early August precede the first message on 21 August.
</a:t>
            </a:r>
            <a:r>
              <a:rPr lang="en-US" sz="1000" b="1" dirty="0">
                <a:solidFill>
                  <a:srgbClr val="1E4D3B"/>
                </a:solidFill>
                <a:latin typeface="Calibri" pitchFamily="34" charset="0"/>
                <a:ea typeface="Calibri" pitchFamily="34" charset="-122"/>
                <a:cs typeface="Calibri" pitchFamily="34" charset="-120"/>
              </a:rPr>
              <a:t>Exclusion.  </a:t>
            </a:r>
            <a:r>
              <a:rPr lang="en-US" sz="1000" dirty="0">
                <a:solidFill>
                  <a:srgbClr val="1C1F1D"/>
                </a:solidFill>
                <a:latin typeface="Calibri" pitchFamily="34" charset="0"/>
                <a:ea typeface="Calibri" pitchFamily="34" charset="-122"/>
                <a:cs typeface="Calibri" pitchFamily="34" charset="-120"/>
              </a:rPr>
              <a:t>The 2005 to 2009 records fall outside the case period and are treated as seeded values. They are excluded, and only timestamps tied to an identified artefact are plotted.</a:t>
            </a:r>
            <a:endParaRPr lang="en-US" sz="1000" dirty="0"/>
          </a:p>
        </p:txBody>
      </p:sp>
      <p:pic>
        <p:nvPicPr>
          <p:cNvPr id="61" name="Image 2" descr="/home/claude/ev/logo.png"/>
          <p:cNvPicPr>
            <a:picLocks noChangeAspect="1"/>
          </p:cNvPicPr>
          <p:nvPr/>
        </p:nvPicPr>
        <p:blipFill>
          <a:blip r:embed="rId5"/>
          <a:stretch>
            <a:fillRect/>
          </a:stretch>
        </p:blipFill>
        <p:spPr>
          <a:xfrm>
            <a:off x="457200" y="6336792"/>
            <a:ext cx="960120" cy="397764"/>
          </a:xfrm>
          <a:prstGeom prst="rect">
            <a:avLst/>
          </a:prstGeom>
        </p:spPr>
      </p:pic>
      <p:sp>
        <p:nvSpPr>
          <p:cNvPr id="62" name="Text 57"/>
          <p:cNvSpPr/>
          <p:nvPr/>
        </p:nvSpPr>
        <p:spPr>
          <a:xfrm>
            <a:off x="1572768" y="6382512"/>
            <a:ext cx="7315200" cy="292608"/>
          </a:xfrm>
          <a:prstGeom prst="rect">
            <a:avLst/>
          </a:prstGeom>
          <a:noFill/>
          <a:ln/>
        </p:spPr>
        <p:txBody>
          <a:bodyPr wrap="square" lIns="0" tIns="0" rIns="0" bIns="0" rtlCol="0" anchor="ctr"/>
          <a:lstStyle/>
          <a:p>
            <a:pPr marL="0" indent="0">
              <a:buNone/>
            </a:pPr>
            <a:r>
              <a:rPr lang="en-US" sz="800" dirty="0">
                <a:solidFill>
                  <a:srgbClr val="767E79"/>
                </a:solidFill>
                <a:latin typeface="Calibri" pitchFamily="34" charset="0"/>
                <a:ea typeface="Calibri" pitchFamily="34" charset="-122"/>
                <a:cs typeface="Calibri" pitchFamily="34" charset="-120"/>
              </a:rPr>
              <a:t>Quantum Tech  |  ACCA7031  |  2532368</a:t>
            </a:r>
            <a:endParaRPr lang="en-US" sz="800" dirty="0"/>
          </a:p>
        </p:txBody>
      </p:sp>
      <p:sp>
        <p:nvSpPr>
          <p:cNvPr id="63" name="Text 58"/>
          <p:cNvSpPr/>
          <p:nvPr/>
        </p:nvSpPr>
        <p:spPr>
          <a:xfrm>
            <a:off x="11247120" y="6382512"/>
            <a:ext cx="484632" cy="292608"/>
          </a:xfrm>
          <a:prstGeom prst="rect">
            <a:avLst/>
          </a:prstGeom>
          <a:noFill/>
          <a:ln/>
        </p:spPr>
        <p:txBody>
          <a:bodyPr wrap="square" lIns="0" tIns="0" rIns="0" bIns="0" rtlCol="0" anchor="ctr"/>
          <a:lstStyle/>
          <a:p>
            <a:pPr marL="0" indent="0" algn="r">
              <a:buNone/>
            </a:pPr>
            <a:r>
              <a:rPr lang="en-US" sz="900" b="1" dirty="0">
                <a:solidFill>
                  <a:srgbClr val="1E4D3B"/>
                </a:solidFill>
                <a:latin typeface="Calibri" pitchFamily="34" charset="0"/>
                <a:ea typeface="Calibri" pitchFamily="34" charset="-122"/>
                <a:cs typeface="Calibri" pitchFamily="34" charset="-120"/>
              </a:rPr>
              <a:t>7</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457200" y="329184"/>
            <a:ext cx="11274552" cy="457200"/>
          </a:xfrm>
          <a:prstGeom prst="rect">
            <a:avLst/>
          </a:prstGeom>
          <a:noFill/>
          <a:ln/>
        </p:spPr>
        <p:txBody>
          <a:bodyPr wrap="square" lIns="0" tIns="0" rIns="0" bIns="0" rtlCol="0" anchor="ctr"/>
          <a:lstStyle/>
          <a:p>
            <a:pPr marL="0" indent="0">
              <a:buNone/>
            </a:pPr>
            <a:r>
              <a:rPr lang="en-US" sz="2600" b="1" dirty="0">
                <a:solidFill>
                  <a:srgbClr val="1C1F1D"/>
                </a:solidFill>
                <a:latin typeface="Calibri" pitchFamily="34" charset="0"/>
                <a:ea typeface="Calibri" pitchFamily="34" charset="-122"/>
                <a:cs typeface="Calibri" pitchFamily="34" charset="-120"/>
              </a:rPr>
              <a:t>Evidence Integrity</a:t>
            </a:r>
            <a:endParaRPr lang="en-US" sz="2600" dirty="0"/>
          </a:p>
        </p:txBody>
      </p:sp>
      <p:sp>
        <p:nvSpPr>
          <p:cNvPr id="3" name="Shape 1"/>
          <p:cNvSpPr/>
          <p:nvPr/>
        </p:nvSpPr>
        <p:spPr>
          <a:xfrm>
            <a:off x="457200" y="841248"/>
            <a:ext cx="566928" cy="41148"/>
          </a:xfrm>
          <a:prstGeom prst="rect">
            <a:avLst/>
          </a:prstGeom>
          <a:solidFill>
            <a:srgbClr val="1E4D3B"/>
          </a:solidFill>
          <a:ln w="12700">
            <a:solidFill>
              <a:srgbClr val="1E4D3B"/>
            </a:solidFill>
            <a:prstDash val="solid"/>
          </a:ln>
        </p:spPr>
        <p:txBody>
          <a:bodyPr/>
          <a:lstStyle/>
          <a:p>
            <a:endParaRPr lang="en-IN"/>
          </a:p>
        </p:txBody>
      </p:sp>
      <p:sp>
        <p:nvSpPr>
          <p:cNvPr id="4" name="Text 2"/>
          <p:cNvSpPr/>
          <p:nvPr/>
        </p:nvSpPr>
        <p:spPr>
          <a:xfrm>
            <a:off x="1170432" y="758952"/>
            <a:ext cx="10515600" cy="256032"/>
          </a:xfrm>
          <a:prstGeom prst="rect">
            <a:avLst/>
          </a:prstGeom>
          <a:noFill/>
          <a:ln/>
        </p:spPr>
        <p:txBody>
          <a:bodyPr wrap="square" lIns="0" tIns="0" rIns="0" bIns="0" rtlCol="0" anchor="ctr"/>
          <a:lstStyle/>
          <a:p>
            <a:pPr marL="0" indent="0">
              <a:buNone/>
            </a:pPr>
            <a:r>
              <a:rPr lang="en-US" sz="1100" dirty="0">
                <a:solidFill>
                  <a:srgbClr val="767E79"/>
                </a:solidFill>
                <a:latin typeface="Calibri" pitchFamily="34" charset="0"/>
                <a:ea typeface="Calibri" pitchFamily="34" charset="-122"/>
                <a:cs typeface="Calibri" pitchFamily="34" charset="-120"/>
              </a:rPr>
              <a:t>Image hash and extraction record, all four handsets</a:t>
            </a:r>
            <a:endParaRPr lang="en-US" sz="1100" dirty="0"/>
          </a:p>
        </p:txBody>
      </p:sp>
      <p:sp>
        <p:nvSpPr>
          <p:cNvPr id="5" name="Text 3"/>
          <p:cNvSpPr/>
          <p:nvPr/>
        </p:nvSpPr>
        <p:spPr>
          <a:xfrm>
            <a:off x="457200" y="1152144"/>
            <a:ext cx="7315200" cy="219456"/>
          </a:xfrm>
          <a:prstGeom prst="rect">
            <a:avLst/>
          </a:prstGeom>
          <a:noFill/>
          <a:ln/>
        </p:spPr>
        <p:txBody>
          <a:bodyPr wrap="square" lIns="0" tIns="0" rIns="0" bIns="0" rtlCol="0" anchor="ctr"/>
          <a:lstStyle/>
          <a:p>
            <a:pPr marL="0" indent="0">
              <a:buNone/>
            </a:pPr>
            <a:r>
              <a:rPr lang="en-US" sz="900" b="1" kern="0" spc="100" dirty="0">
                <a:solidFill>
                  <a:srgbClr val="1E4D3B"/>
                </a:solidFill>
                <a:latin typeface="Calibri" pitchFamily="34" charset="0"/>
                <a:ea typeface="Calibri" pitchFamily="34" charset="-122"/>
                <a:cs typeface="Calibri" pitchFamily="34" charset="-120"/>
              </a:rPr>
              <a:t>IMAGE HASH VERIFICATION</a:t>
            </a:r>
            <a:endParaRPr lang="en-US" sz="900" dirty="0"/>
          </a:p>
        </p:txBody>
      </p:sp>
      <p:sp>
        <p:nvSpPr>
          <p:cNvPr id="6" name="Shape 4"/>
          <p:cNvSpPr/>
          <p:nvPr/>
        </p:nvSpPr>
        <p:spPr>
          <a:xfrm>
            <a:off x="438912" y="1371600"/>
            <a:ext cx="2752344" cy="1564176"/>
          </a:xfrm>
          <a:prstGeom prst="rect">
            <a:avLst/>
          </a:prstGeom>
          <a:solidFill>
            <a:srgbClr val="FFFFFF"/>
          </a:solidFill>
          <a:ln w="9525">
            <a:solidFill>
              <a:srgbClr val="DDE3E0"/>
            </a:solidFill>
            <a:prstDash val="solid"/>
          </a:ln>
        </p:spPr>
        <p:txBody>
          <a:bodyPr/>
          <a:lstStyle/>
          <a:p>
            <a:endParaRPr lang="en-IN"/>
          </a:p>
        </p:txBody>
      </p:sp>
      <p:pic>
        <p:nvPicPr>
          <p:cNvPr id="7" name="Image 0" descr="/mnt/user-data/uploads/hash_verifed.PNG"/>
          <p:cNvPicPr>
            <a:picLocks noChangeAspect="1"/>
          </p:cNvPicPr>
          <p:nvPr/>
        </p:nvPicPr>
        <p:blipFill>
          <a:blip r:embed="rId3"/>
          <a:stretch>
            <a:fillRect/>
          </a:stretch>
        </p:blipFill>
        <p:spPr>
          <a:xfrm>
            <a:off x="457200" y="1389888"/>
            <a:ext cx="2715768" cy="1527600"/>
          </a:xfrm>
          <a:prstGeom prst="rect">
            <a:avLst/>
          </a:prstGeom>
        </p:spPr>
      </p:pic>
      <p:sp>
        <p:nvSpPr>
          <p:cNvPr id="8" name="Text 5"/>
          <p:cNvSpPr/>
          <p:nvPr/>
        </p:nvSpPr>
        <p:spPr>
          <a:xfrm>
            <a:off x="457200" y="2962656"/>
            <a:ext cx="2715768" cy="201168"/>
          </a:xfrm>
          <a:prstGeom prst="rect">
            <a:avLst/>
          </a:prstGeom>
          <a:noFill/>
          <a:ln/>
        </p:spPr>
        <p:txBody>
          <a:bodyPr wrap="square" lIns="0" tIns="0" rIns="0" bIns="0" rtlCol="0" anchor="ctr"/>
          <a:lstStyle/>
          <a:p>
            <a:pPr marL="0" indent="0">
              <a:buNone/>
            </a:pPr>
            <a:r>
              <a:rPr lang="en-US" sz="850" b="1" dirty="0">
                <a:solidFill>
                  <a:srgbClr val="1C1F1D"/>
                </a:solidFill>
                <a:latin typeface="Calibri" pitchFamily="34" charset="0"/>
                <a:ea typeface="Calibri" pitchFamily="34" charset="-122"/>
                <a:cs typeface="Calibri" pitchFamily="34" charset="-120"/>
              </a:rPr>
              <a:t>EX-01  Huawei POT-LX1</a:t>
            </a:r>
            <a:endParaRPr lang="en-US" sz="850" dirty="0"/>
          </a:p>
        </p:txBody>
      </p:sp>
      <p:sp>
        <p:nvSpPr>
          <p:cNvPr id="9" name="Shape 6"/>
          <p:cNvSpPr/>
          <p:nvPr/>
        </p:nvSpPr>
        <p:spPr>
          <a:xfrm>
            <a:off x="3296412" y="1371600"/>
            <a:ext cx="2752344" cy="1564176"/>
          </a:xfrm>
          <a:prstGeom prst="rect">
            <a:avLst/>
          </a:prstGeom>
          <a:solidFill>
            <a:srgbClr val="FFFFFF"/>
          </a:solidFill>
          <a:ln w="9525">
            <a:solidFill>
              <a:srgbClr val="DDE3E0"/>
            </a:solidFill>
            <a:prstDash val="solid"/>
          </a:ln>
        </p:spPr>
        <p:txBody>
          <a:bodyPr/>
          <a:lstStyle/>
          <a:p>
            <a:endParaRPr lang="en-IN"/>
          </a:p>
        </p:txBody>
      </p:sp>
      <p:pic>
        <p:nvPicPr>
          <p:cNvPr id="10" name="Image 1" descr="/mnt/user-data/uploads/hash_verifed_nokia.png"/>
          <p:cNvPicPr>
            <a:picLocks noChangeAspect="1"/>
          </p:cNvPicPr>
          <p:nvPr/>
        </p:nvPicPr>
        <p:blipFill>
          <a:blip r:embed="rId4"/>
          <a:stretch>
            <a:fillRect/>
          </a:stretch>
        </p:blipFill>
        <p:spPr>
          <a:xfrm>
            <a:off x="3314700" y="1389888"/>
            <a:ext cx="2715768" cy="1527600"/>
          </a:xfrm>
          <a:prstGeom prst="rect">
            <a:avLst/>
          </a:prstGeom>
        </p:spPr>
      </p:pic>
      <p:sp>
        <p:nvSpPr>
          <p:cNvPr id="11" name="Text 7"/>
          <p:cNvSpPr/>
          <p:nvPr/>
        </p:nvSpPr>
        <p:spPr>
          <a:xfrm>
            <a:off x="3314700" y="2962656"/>
            <a:ext cx="2715768" cy="201168"/>
          </a:xfrm>
          <a:prstGeom prst="rect">
            <a:avLst/>
          </a:prstGeom>
          <a:noFill/>
          <a:ln/>
        </p:spPr>
        <p:txBody>
          <a:bodyPr wrap="square" lIns="0" tIns="0" rIns="0" bIns="0" rtlCol="0" anchor="ctr"/>
          <a:lstStyle/>
          <a:p>
            <a:pPr marL="0" indent="0">
              <a:buNone/>
            </a:pPr>
            <a:r>
              <a:rPr lang="en-US" sz="850" b="1" dirty="0">
                <a:solidFill>
                  <a:srgbClr val="1C1F1D"/>
                </a:solidFill>
                <a:latin typeface="Calibri" pitchFamily="34" charset="0"/>
                <a:ea typeface="Calibri" pitchFamily="34" charset="-122"/>
                <a:cs typeface="Calibri" pitchFamily="34" charset="-120"/>
              </a:rPr>
              <a:t>EX-02  Nokia C2 2nd Edition</a:t>
            </a:r>
            <a:endParaRPr lang="en-US" sz="850" dirty="0"/>
          </a:p>
        </p:txBody>
      </p:sp>
      <p:sp>
        <p:nvSpPr>
          <p:cNvPr id="12" name="Shape 8"/>
          <p:cNvSpPr/>
          <p:nvPr/>
        </p:nvSpPr>
        <p:spPr>
          <a:xfrm>
            <a:off x="6153912" y="1371600"/>
            <a:ext cx="2752344" cy="1564176"/>
          </a:xfrm>
          <a:prstGeom prst="rect">
            <a:avLst/>
          </a:prstGeom>
          <a:solidFill>
            <a:srgbClr val="FFFFFF"/>
          </a:solidFill>
          <a:ln w="9525">
            <a:solidFill>
              <a:srgbClr val="DDE3E0"/>
            </a:solidFill>
            <a:prstDash val="solid"/>
          </a:ln>
        </p:spPr>
        <p:txBody>
          <a:bodyPr/>
          <a:lstStyle/>
          <a:p>
            <a:endParaRPr lang="en-IN"/>
          </a:p>
        </p:txBody>
      </p:sp>
      <p:pic>
        <p:nvPicPr>
          <p:cNvPr id="13" name="Image 2" descr="/mnt/user-data/uploads/hash_samsung.png"/>
          <p:cNvPicPr>
            <a:picLocks noChangeAspect="1"/>
          </p:cNvPicPr>
          <p:nvPr/>
        </p:nvPicPr>
        <p:blipFill>
          <a:blip r:embed="rId5"/>
          <a:stretch>
            <a:fillRect/>
          </a:stretch>
        </p:blipFill>
        <p:spPr>
          <a:xfrm>
            <a:off x="6172200" y="1389888"/>
            <a:ext cx="2715768" cy="1527600"/>
          </a:xfrm>
          <a:prstGeom prst="rect">
            <a:avLst/>
          </a:prstGeom>
        </p:spPr>
      </p:pic>
      <p:sp>
        <p:nvSpPr>
          <p:cNvPr id="14" name="Text 9"/>
          <p:cNvSpPr/>
          <p:nvPr/>
        </p:nvSpPr>
        <p:spPr>
          <a:xfrm>
            <a:off x="6172200" y="2962656"/>
            <a:ext cx="2715768" cy="201168"/>
          </a:xfrm>
          <a:prstGeom prst="rect">
            <a:avLst/>
          </a:prstGeom>
          <a:noFill/>
          <a:ln/>
        </p:spPr>
        <p:txBody>
          <a:bodyPr wrap="square" lIns="0" tIns="0" rIns="0" bIns="0" rtlCol="0" anchor="ctr"/>
          <a:lstStyle/>
          <a:p>
            <a:pPr marL="0" indent="0">
              <a:buNone/>
            </a:pPr>
            <a:r>
              <a:rPr lang="en-US" sz="850" b="1" dirty="0">
                <a:solidFill>
                  <a:srgbClr val="1C1F1D"/>
                </a:solidFill>
                <a:latin typeface="Calibri" pitchFamily="34" charset="0"/>
                <a:ea typeface="Calibri" pitchFamily="34" charset="-122"/>
                <a:cs typeface="Calibri" pitchFamily="34" charset="-120"/>
              </a:rPr>
              <a:t>EX-03  Samsung SM-A137F</a:t>
            </a:r>
            <a:endParaRPr lang="en-US" sz="850" dirty="0"/>
          </a:p>
        </p:txBody>
      </p:sp>
      <p:sp>
        <p:nvSpPr>
          <p:cNvPr id="15" name="Shape 10"/>
          <p:cNvSpPr/>
          <p:nvPr/>
        </p:nvSpPr>
        <p:spPr>
          <a:xfrm>
            <a:off x="9011412" y="1371600"/>
            <a:ext cx="2752344" cy="1564176"/>
          </a:xfrm>
          <a:prstGeom prst="rect">
            <a:avLst/>
          </a:prstGeom>
          <a:solidFill>
            <a:srgbClr val="FFFFFF"/>
          </a:solidFill>
          <a:ln w="9525">
            <a:solidFill>
              <a:srgbClr val="DDE3E0"/>
            </a:solidFill>
            <a:prstDash val="solid"/>
          </a:ln>
        </p:spPr>
        <p:txBody>
          <a:bodyPr/>
          <a:lstStyle/>
          <a:p>
            <a:endParaRPr lang="en-IN"/>
          </a:p>
        </p:txBody>
      </p:sp>
      <p:pic>
        <p:nvPicPr>
          <p:cNvPr id="16" name="Image 3" descr="/mnt/user-data/uploads/note_14.PNG"/>
          <p:cNvPicPr>
            <a:picLocks noChangeAspect="1"/>
          </p:cNvPicPr>
          <p:nvPr/>
        </p:nvPicPr>
        <p:blipFill>
          <a:blip r:embed="rId6"/>
          <a:stretch>
            <a:fillRect/>
          </a:stretch>
        </p:blipFill>
        <p:spPr>
          <a:xfrm>
            <a:off x="9029700" y="1389888"/>
            <a:ext cx="2715768" cy="1527600"/>
          </a:xfrm>
          <a:prstGeom prst="rect">
            <a:avLst/>
          </a:prstGeom>
        </p:spPr>
      </p:pic>
      <p:sp>
        <p:nvSpPr>
          <p:cNvPr id="17" name="Text 11"/>
          <p:cNvSpPr/>
          <p:nvPr/>
        </p:nvSpPr>
        <p:spPr>
          <a:xfrm>
            <a:off x="9029700" y="2962656"/>
            <a:ext cx="2715768" cy="201168"/>
          </a:xfrm>
          <a:prstGeom prst="rect">
            <a:avLst/>
          </a:prstGeom>
          <a:noFill/>
          <a:ln/>
        </p:spPr>
        <p:txBody>
          <a:bodyPr wrap="square" lIns="0" tIns="0" rIns="0" bIns="0" rtlCol="0" anchor="ctr"/>
          <a:lstStyle/>
          <a:p>
            <a:pPr marL="0" indent="0">
              <a:buNone/>
            </a:pPr>
            <a:r>
              <a:rPr lang="en-US" sz="850" b="1" dirty="0">
                <a:solidFill>
                  <a:srgbClr val="1C1F1D"/>
                </a:solidFill>
                <a:latin typeface="Calibri" pitchFamily="34" charset="0"/>
                <a:ea typeface="Calibri" pitchFamily="34" charset="-122"/>
                <a:cs typeface="Calibri" pitchFamily="34" charset="-120"/>
              </a:rPr>
              <a:t>EX-04  Ulefone Note 14</a:t>
            </a:r>
            <a:endParaRPr lang="en-US" sz="850" dirty="0"/>
          </a:p>
        </p:txBody>
      </p:sp>
      <p:sp>
        <p:nvSpPr>
          <p:cNvPr id="18" name="Text 12"/>
          <p:cNvSpPr/>
          <p:nvPr/>
        </p:nvSpPr>
        <p:spPr>
          <a:xfrm>
            <a:off x="457200" y="3255264"/>
            <a:ext cx="7315200" cy="219456"/>
          </a:xfrm>
          <a:prstGeom prst="rect">
            <a:avLst/>
          </a:prstGeom>
          <a:noFill/>
          <a:ln/>
        </p:spPr>
        <p:txBody>
          <a:bodyPr wrap="square" lIns="0" tIns="0" rIns="0" bIns="0" rtlCol="0" anchor="ctr"/>
          <a:lstStyle/>
          <a:p>
            <a:pPr marL="0" indent="0">
              <a:buNone/>
            </a:pPr>
            <a:r>
              <a:rPr lang="en-US" sz="900" b="1" kern="0" spc="100" dirty="0">
                <a:solidFill>
                  <a:srgbClr val="1E4D3B"/>
                </a:solidFill>
                <a:latin typeface="Calibri" pitchFamily="34" charset="0"/>
                <a:ea typeface="Calibri" pitchFamily="34" charset="-122"/>
                <a:cs typeface="Calibri" pitchFamily="34" charset="-120"/>
              </a:rPr>
              <a:t>FILE INFORMATION AND EXTRACTION RECORD</a:t>
            </a:r>
            <a:endParaRPr lang="en-US" sz="900" dirty="0"/>
          </a:p>
        </p:txBody>
      </p:sp>
      <p:sp>
        <p:nvSpPr>
          <p:cNvPr id="19" name="Shape 13"/>
          <p:cNvSpPr/>
          <p:nvPr/>
        </p:nvSpPr>
        <p:spPr>
          <a:xfrm>
            <a:off x="438912" y="3474720"/>
            <a:ext cx="2752344" cy="1564176"/>
          </a:xfrm>
          <a:prstGeom prst="rect">
            <a:avLst/>
          </a:prstGeom>
          <a:solidFill>
            <a:srgbClr val="FFFFFF"/>
          </a:solidFill>
          <a:ln w="9525">
            <a:solidFill>
              <a:srgbClr val="DDE3E0"/>
            </a:solidFill>
            <a:prstDash val="solid"/>
          </a:ln>
        </p:spPr>
        <p:txBody>
          <a:bodyPr/>
          <a:lstStyle/>
          <a:p>
            <a:endParaRPr lang="en-IN"/>
          </a:p>
        </p:txBody>
      </p:sp>
      <p:pic>
        <p:nvPicPr>
          <p:cNvPr id="20" name="Image 4" descr="/mnt/user-data/uploads/file__huwaiiii.png"/>
          <p:cNvPicPr>
            <a:picLocks noChangeAspect="1"/>
          </p:cNvPicPr>
          <p:nvPr/>
        </p:nvPicPr>
        <p:blipFill>
          <a:blip r:embed="rId7"/>
          <a:stretch>
            <a:fillRect/>
          </a:stretch>
        </p:blipFill>
        <p:spPr>
          <a:xfrm>
            <a:off x="457200" y="3493008"/>
            <a:ext cx="2715768" cy="1527600"/>
          </a:xfrm>
          <a:prstGeom prst="rect">
            <a:avLst/>
          </a:prstGeom>
        </p:spPr>
      </p:pic>
      <p:sp>
        <p:nvSpPr>
          <p:cNvPr id="21" name="Text 14"/>
          <p:cNvSpPr/>
          <p:nvPr/>
        </p:nvSpPr>
        <p:spPr>
          <a:xfrm>
            <a:off x="457200" y="5065776"/>
            <a:ext cx="2715768" cy="201168"/>
          </a:xfrm>
          <a:prstGeom prst="rect">
            <a:avLst/>
          </a:prstGeom>
          <a:noFill/>
          <a:ln/>
        </p:spPr>
        <p:txBody>
          <a:bodyPr wrap="square" lIns="0" tIns="0" rIns="0" bIns="0" rtlCol="0" anchor="ctr"/>
          <a:lstStyle/>
          <a:p>
            <a:pPr marL="0" indent="0">
              <a:buNone/>
            </a:pPr>
            <a:r>
              <a:rPr lang="en-US" sz="850" b="1" dirty="0">
                <a:solidFill>
                  <a:srgbClr val="1C1F1D"/>
                </a:solidFill>
                <a:latin typeface="Calibri" pitchFamily="34" charset="0"/>
                <a:ea typeface="Calibri" pitchFamily="34" charset="-122"/>
                <a:cs typeface="Calibri" pitchFamily="34" charset="-120"/>
              </a:rPr>
              <a:t>EX-01  Huawei POT-LX1</a:t>
            </a:r>
            <a:endParaRPr lang="en-US" sz="850" dirty="0"/>
          </a:p>
        </p:txBody>
      </p:sp>
      <p:sp>
        <p:nvSpPr>
          <p:cNvPr id="22" name="Shape 15"/>
          <p:cNvSpPr/>
          <p:nvPr/>
        </p:nvSpPr>
        <p:spPr>
          <a:xfrm>
            <a:off x="3296412" y="3474720"/>
            <a:ext cx="2752344" cy="1564176"/>
          </a:xfrm>
          <a:prstGeom prst="rect">
            <a:avLst/>
          </a:prstGeom>
          <a:solidFill>
            <a:srgbClr val="FFFFFF"/>
          </a:solidFill>
          <a:ln w="9525">
            <a:solidFill>
              <a:srgbClr val="DDE3E0"/>
            </a:solidFill>
            <a:prstDash val="solid"/>
          </a:ln>
        </p:spPr>
        <p:txBody>
          <a:bodyPr/>
          <a:lstStyle/>
          <a:p>
            <a:endParaRPr lang="en-IN"/>
          </a:p>
        </p:txBody>
      </p:sp>
      <p:pic>
        <p:nvPicPr>
          <p:cNvPr id="23" name="Image 5" descr="/mnt/user-data/uploads/file_nokia.png"/>
          <p:cNvPicPr>
            <a:picLocks noChangeAspect="1"/>
          </p:cNvPicPr>
          <p:nvPr/>
        </p:nvPicPr>
        <p:blipFill>
          <a:blip r:embed="rId8"/>
          <a:stretch>
            <a:fillRect/>
          </a:stretch>
        </p:blipFill>
        <p:spPr>
          <a:xfrm>
            <a:off x="3314700" y="3493008"/>
            <a:ext cx="2715768" cy="1527600"/>
          </a:xfrm>
          <a:prstGeom prst="rect">
            <a:avLst/>
          </a:prstGeom>
        </p:spPr>
      </p:pic>
      <p:sp>
        <p:nvSpPr>
          <p:cNvPr id="24" name="Text 16"/>
          <p:cNvSpPr/>
          <p:nvPr/>
        </p:nvSpPr>
        <p:spPr>
          <a:xfrm>
            <a:off x="3314700" y="5065776"/>
            <a:ext cx="2715768" cy="201168"/>
          </a:xfrm>
          <a:prstGeom prst="rect">
            <a:avLst/>
          </a:prstGeom>
          <a:noFill/>
          <a:ln/>
        </p:spPr>
        <p:txBody>
          <a:bodyPr wrap="square" lIns="0" tIns="0" rIns="0" bIns="0" rtlCol="0" anchor="ctr"/>
          <a:lstStyle/>
          <a:p>
            <a:pPr marL="0" indent="0">
              <a:buNone/>
            </a:pPr>
            <a:r>
              <a:rPr lang="en-US" sz="850" b="1" dirty="0">
                <a:solidFill>
                  <a:srgbClr val="1C1F1D"/>
                </a:solidFill>
                <a:latin typeface="Calibri" pitchFamily="34" charset="0"/>
                <a:ea typeface="Calibri" pitchFamily="34" charset="-122"/>
                <a:cs typeface="Calibri" pitchFamily="34" charset="-120"/>
              </a:rPr>
              <a:t>EX-02  Nokia C2 2nd Edition</a:t>
            </a:r>
            <a:endParaRPr lang="en-US" sz="850" dirty="0"/>
          </a:p>
        </p:txBody>
      </p:sp>
      <p:sp>
        <p:nvSpPr>
          <p:cNvPr id="25" name="Shape 17"/>
          <p:cNvSpPr/>
          <p:nvPr/>
        </p:nvSpPr>
        <p:spPr>
          <a:xfrm>
            <a:off x="6153912" y="3474720"/>
            <a:ext cx="2752344" cy="1564176"/>
          </a:xfrm>
          <a:prstGeom prst="rect">
            <a:avLst/>
          </a:prstGeom>
          <a:solidFill>
            <a:srgbClr val="FFFFFF"/>
          </a:solidFill>
          <a:ln w="9525">
            <a:solidFill>
              <a:srgbClr val="DDE3E0"/>
            </a:solidFill>
            <a:prstDash val="solid"/>
          </a:ln>
        </p:spPr>
        <p:txBody>
          <a:bodyPr/>
          <a:lstStyle/>
          <a:p>
            <a:endParaRPr lang="en-IN"/>
          </a:p>
        </p:txBody>
      </p:sp>
      <p:pic>
        <p:nvPicPr>
          <p:cNvPr id="26" name="Image 6" descr="/mnt/user-data/uploads/file_system__samsung.png"/>
          <p:cNvPicPr>
            <a:picLocks noChangeAspect="1"/>
          </p:cNvPicPr>
          <p:nvPr/>
        </p:nvPicPr>
        <p:blipFill>
          <a:blip r:embed="rId9"/>
          <a:stretch>
            <a:fillRect/>
          </a:stretch>
        </p:blipFill>
        <p:spPr>
          <a:xfrm>
            <a:off x="6172200" y="3493008"/>
            <a:ext cx="2715768" cy="1527600"/>
          </a:xfrm>
          <a:prstGeom prst="rect">
            <a:avLst/>
          </a:prstGeom>
        </p:spPr>
      </p:pic>
      <p:sp>
        <p:nvSpPr>
          <p:cNvPr id="27" name="Text 18"/>
          <p:cNvSpPr/>
          <p:nvPr/>
        </p:nvSpPr>
        <p:spPr>
          <a:xfrm>
            <a:off x="6172200" y="5065776"/>
            <a:ext cx="2715768" cy="201168"/>
          </a:xfrm>
          <a:prstGeom prst="rect">
            <a:avLst/>
          </a:prstGeom>
          <a:noFill/>
          <a:ln/>
        </p:spPr>
        <p:txBody>
          <a:bodyPr wrap="square" lIns="0" tIns="0" rIns="0" bIns="0" rtlCol="0" anchor="ctr"/>
          <a:lstStyle/>
          <a:p>
            <a:pPr marL="0" indent="0">
              <a:buNone/>
            </a:pPr>
            <a:r>
              <a:rPr lang="en-US" sz="850" b="1" dirty="0">
                <a:solidFill>
                  <a:srgbClr val="1C1F1D"/>
                </a:solidFill>
                <a:latin typeface="Calibri" pitchFamily="34" charset="0"/>
                <a:ea typeface="Calibri" pitchFamily="34" charset="-122"/>
                <a:cs typeface="Calibri" pitchFamily="34" charset="-120"/>
              </a:rPr>
              <a:t>EX-03  Samsung SM-A137F</a:t>
            </a:r>
            <a:endParaRPr lang="en-US" sz="850" dirty="0"/>
          </a:p>
        </p:txBody>
      </p:sp>
      <p:sp>
        <p:nvSpPr>
          <p:cNvPr id="28" name="Shape 19"/>
          <p:cNvSpPr/>
          <p:nvPr/>
        </p:nvSpPr>
        <p:spPr>
          <a:xfrm>
            <a:off x="9011412" y="3474720"/>
            <a:ext cx="2752344" cy="1564176"/>
          </a:xfrm>
          <a:prstGeom prst="rect">
            <a:avLst/>
          </a:prstGeom>
          <a:solidFill>
            <a:srgbClr val="FFFFFF"/>
          </a:solidFill>
          <a:ln w="9525">
            <a:solidFill>
              <a:srgbClr val="DDE3E0"/>
            </a:solidFill>
            <a:prstDash val="solid"/>
          </a:ln>
        </p:spPr>
        <p:txBody>
          <a:bodyPr/>
          <a:lstStyle/>
          <a:p>
            <a:endParaRPr lang="en-IN"/>
          </a:p>
        </p:txBody>
      </p:sp>
      <p:pic>
        <p:nvPicPr>
          <p:cNvPr id="29" name="Image 7" descr="/mnt/user-data/uploads/note_14.PNG"/>
          <p:cNvPicPr>
            <a:picLocks noChangeAspect="1"/>
          </p:cNvPicPr>
          <p:nvPr/>
        </p:nvPicPr>
        <p:blipFill>
          <a:blip r:embed="rId6"/>
          <a:stretch>
            <a:fillRect/>
          </a:stretch>
        </p:blipFill>
        <p:spPr>
          <a:xfrm>
            <a:off x="9029700" y="3493008"/>
            <a:ext cx="2715768" cy="1527600"/>
          </a:xfrm>
          <a:prstGeom prst="rect">
            <a:avLst/>
          </a:prstGeom>
        </p:spPr>
      </p:pic>
      <p:sp>
        <p:nvSpPr>
          <p:cNvPr id="30" name="Text 20"/>
          <p:cNvSpPr/>
          <p:nvPr/>
        </p:nvSpPr>
        <p:spPr>
          <a:xfrm>
            <a:off x="9029700" y="5065776"/>
            <a:ext cx="2715768" cy="201168"/>
          </a:xfrm>
          <a:prstGeom prst="rect">
            <a:avLst/>
          </a:prstGeom>
          <a:noFill/>
          <a:ln/>
        </p:spPr>
        <p:txBody>
          <a:bodyPr wrap="square" lIns="0" tIns="0" rIns="0" bIns="0" rtlCol="0" anchor="ctr"/>
          <a:lstStyle/>
          <a:p>
            <a:pPr marL="0" indent="0">
              <a:buNone/>
            </a:pPr>
            <a:r>
              <a:rPr lang="en-US" sz="850" b="1" dirty="0">
                <a:solidFill>
                  <a:srgbClr val="1C1F1D"/>
                </a:solidFill>
                <a:latin typeface="Calibri" pitchFamily="34" charset="0"/>
                <a:ea typeface="Calibri" pitchFamily="34" charset="-122"/>
                <a:cs typeface="Calibri" pitchFamily="34" charset="-120"/>
              </a:rPr>
              <a:t>EX-04  Ulefone Note 14</a:t>
            </a:r>
            <a:endParaRPr lang="en-US" sz="850" dirty="0"/>
          </a:p>
        </p:txBody>
      </p:sp>
      <p:sp>
        <p:nvSpPr>
          <p:cNvPr id="31" name="Shape 21"/>
          <p:cNvSpPr/>
          <p:nvPr/>
        </p:nvSpPr>
        <p:spPr>
          <a:xfrm>
            <a:off x="457200" y="5340096"/>
            <a:ext cx="11274552" cy="841248"/>
          </a:xfrm>
          <a:prstGeom prst="rect">
            <a:avLst/>
          </a:prstGeom>
          <a:solidFill>
            <a:srgbClr val="F4F7F5"/>
          </a:solidFill>
          <a:ln w="9525">
            <a:solidFill>
              <a:srgbClr val="DDE3E0"/>
            </a:solidFill>
            <a:prstDash val="solid"/>
          </a:ln>
        </p:spPr>
        <p:txBody>
          <a:bodyPr/>
          <a:lstStyle/>
          <a:p>
            <a:endParaRPr lang="en-IN"/>
          </a:p>
        </p:txBody>
      </p:sp>
      <p:sp>
        <p:nvSpPr>
          <p:cNvPr id="32" name="Text 22"/>
          <p:cNvSpPr/>
          <p:nvPr/>
        </p:nvSpPr>
        <p:spPr>
          <a:xfrm>
            <a:off x="640080" y="5394960"/>
            <a:ext cx="10972800" cy="731520"/>
          </a:xfrm>
          <a:prstGeom prst="rect">
            <a:avLst/>
          </a:prstGeom>
          <a:noFill/>
          <a:ln/>
        </p:spPr>
        <p:txBody>
          <a:bodyPr wrap="square" lIns="0" tIns="0" rIns="0" bIns="0" rtlCol="0" anchor="ctr"/>
          <a:lstStyle/>
          <a:p>
            <a:pPr marL="0" indent="0">
              <a:lnSpc>
                <a:spcPts val="1200"/>
              </a:lnSpc>
              <a:buNone/>
            </a:pPr>
            <a:r>
              <a:rPr lang="en-US" sz="850" b="1" dirty="0">
                <a:solidFill>
                  <a:srgbClr val="1E4D3B"/>
                </a:solidFill>
                <a:latin typeface="Consolas" pitchFamily="34" charset="0"/>
                <a:ea typeface="Consolas" pitchFamily="34" charset="-122"/>
                <a:cs typeface="Consolas" pitchFamily="34" charset="-120"/>
              </a:rPr>
              <a:t>SHA-256 verified, copied exactly as displayed</a:t>
            </a:r>
            <a:endParaRPr lang="en-US" sz="850" dirty="0"/>
          </a:p>
          <a:p>
            <a:pPr marL="0" indent="0">
              <a:lnSpc>
                <a:spcPts val="1200"/>
              </a:lnSpc>
              <a:buNone/>
            </a:pPr>
            <a:r>
              <a:rPr lang="en-US" sz="740" dirty="0">
                <a:solidFill>
                  <a:srgbClr val="1C1F1D"/>
                </a:solidFill>
                <a:latin typeface="Consolas" pitchFamily="34" charset="0"/>
                <a:ea typeface="Consolas" pitchFamily="34" charset="-122"/>
                <a:cs typeface="Consolas" pitchFamily="34" charset="-120"/>
              </a:rPr>
              <a:t>EX-01  d5193dbf8246c09fdde73be8558343985ab24a2e1c142e4d64e16e2b6507e31f     EX-02  a693656c260e339069756be8005346e97033d0ccf2f79add56cd69c9eade13ab</a:t>
            </a:r>
            <a:endParaRPr lang="en-US" sz="850" dirty="0"/>
          </a:p>
          <a:p>
            <a:pPr marL="0" indent="0">
              <a:lnSpc>
                <a:spcPts val="1200"/>
              </a:lnSpc>
              <a:buNone/>
            </a:pPr>
            <a:r>
              <a:rPr lang="en-US" sz="740" dirty="0">
                <a:solidFill>
                  <a:srgbClr val="1C1F1D"/>
                </a:solidFill>
                <a:latin typeface="Consolas" pitchFamily="34" charset="0"/>
                <a:ea typeface="Consolas" pitchFamily="34" charset="-122"/>
                <a:cs typeface="Consolas" pitchFamily="34" charset="-120"/>
              </a:rPr>
              <a:t>EX-03  0e585c4fe8160254253be515a16ff94b7fdf88b248b67d45cfdef8753a9a3195     EX-04  630724e2f8863adb9c4f7df1ab645e56c19a832d546fe7ab55b0cebf8ea7befd</a:t>
            </a:r>
            <a:endParaRPr lang="en-US" sz="850" dirty="0"/>
          </a:p>
        </p:txBody>
      </p:sp>
      <p:pic>
        <p:nvPicPr>
          <p:cNvPr id="33" name="Image 8" descr="/home/claude/ev/logo.png"/>
          <p:cNvPicPr>
            <a:picLocks noChangeAspect="1"/>
          </p:cNvPicPr>
          <p:nvPr/>
        </p:nvPicPr>
        <p:blipFill>
          <a:blip r:embed="rId10"/>
          <a:stretch>
            <a:fillRect/>
          </a:stretch>
        </p:blipFill>
        <p:spPr>
          <a:xfrm>
            <a:off x="457200" y="6336792"/>
            <a:ext cx="960120" cy="397764"/>
          </a:xfrm>
          <a:prstGeom prst="rect">
            <a:avLst/>
          </a:prstGeom>
        </p:spPr>
      </p:pic>
      <p:sp>
        <p:nvSpPr>
          <p:cNvPr id="34" name="Text 23"/>
          <p:cNvSpPr/>
          <p:nvPr/>
        </p:nvSpPr>
        <p:spPr>
          <a:xfrm>
            <a:off x="1572768" y="6382512"/>
            <a:ext cx="7315200" cy="292608"/>
          </a:xfrm>
          <a:prstGeom prst="rect">
            <a:avLst/>
          </a:prstGeom>
          <a:noFill/>
          <a:ln/>
        </p:spPr>
        <p:txBody>
          <a:bodyPr wrap="square" lIns="0" tIns="0" rIns="0" bIns="0" rtlCol="0" anchor="ctr"/>
          <a:lstStyle/>
          <a:p>
            <a:pPr marL="0" indent="0">
              <a:buNone/>
            </a:pPr>
            <a:r>
              <a:rPr lang="en-US" sz="800" dirty="0">
                <a:solidFill>
                  <a:srgbClr val="767E79"/>
                </a:solidFill>
                <a:latin typeface="Calibri" pitchFamily="34" charset="0"/>
                <a:ea typeface="Calibri" pitchFamily="34" charset="-122"/>
                <a:cs typeface="Calibri" pitchFamily="34" charset="-120"/>
              </a:rPr>
              <a:t>Quantum Tech  |  ACCA7031  |  2532368</a:t>
            </a:r>
            <a:endParaRPr lang="en-US" sz="800" dirty="0"/>
          </a:p>
        </p:txBody>
      </p:sp>
      <p:sp>
        <p:nvSpPr>
          <p:cNvPr id="35" name="Text 24"/>
          <p:cNvSpPr/>
          <p:nvPr/>
        </p:nvSpPr>
        <p:spPr>
          <a:xfrm>
            <a:off x="11247120" y="6382512"/>
            <a:ext cx="484632" cy="292608"/>
          </a:xfrm>
          <a:prstGeom prst="rect">
            <a:avLst/>
          </a:prstGeom>
          <a:noFill/>
          <a:ln/>
        </p:spPr>
        <p:txBody>
          <a:bodyPr wrap="square" lIns="0" tIns="0" rIns="0" bIns="0" rtlCol="0" anchor="ctr"/>
          <a:lstStyle/>
          <a:p>
            <a:pPr marL="0" indent="0" algn="r">
              <a:buNone/>
            </a:pPr>
            <a:r>
              <a:rPr lang="en-US" sz="900" b="1" dirty="0">
                <a:solidFill>
                  <a:srgbClr val="1E4D3B"/>
                </a:solidFill>
                <a:latin typeface="Calibri" pitchFamily="34" charset="0"/>
                <a:ea typeface="Calibri" pitchFamily="34" charset="-122"/>
                <a:cs typeface="Calibri" pitchFamily="34" charset="-120"/>
              </a:rPr>
              <a:t>8</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457200" y="329184"/>
            <a:ext cx="11274552" cy="457200"/>
          </a:xfrm>
          <a:prstGeom prst="rect">
            <a:avLst/>
          </a:prstGeom>
          <a:noFill/>
          <a:ln/>
        </p:spPr>
        <p:txBody>
          <a:bodyPr wrap="square" lIns="0" tIns="0" rIns="0" bIns="0" rtlCol="0" anchor="ctr"/>
          <a:lstStyle/>
          <a:p>
            <a:pPr marL="0" indent="0">
              <a:buNone/>
            </a:pPr>
            <a:r>
              <a:rPr lang="en-US" sz="2600" b="1" dirty="0">
                <a:solidFill>
                  <a:srgbClr val="1C1F1D"/>
                </a:solidFill>
                <a:latin typeface="Calibri" pitchFamily="34" charset="0"/>
                <a:ea typeface="Calibri" pitchFamily="34" charset="-122"/>
                <a:cs typeface="Calibri" pitchFamily="34" charset="-120"/>
              </a:rPr>
              <a:t>Evidence Correlation</a:t>
            </a:r>
            <a:endParaRPr lang="en-US" sz="2600" dirty="0"/>
          </a:p>
        </p:txBody>
      </p:sp>
      <p:sp>
        <p:nvSpPr>
          <p:cNvPr id="3" name="Shape 1"/>
          <p:cNvSpPr/>
          <p:nvPr/>
        </p:nvSpPr>
        <p:spPr>
          <a:xfrm>
            <a:off x="457200" y="841248"/>
            <a:ext cx="566928" cy="41148"/>
          </a:xfrm>
          <a:prstGeom prst="rect">
            <a:avLst/>
          </a:prstGeom>
          <a:solidFill>
            <a:srgbClr val="1E4D3B"/>
          </a:solidFill>
          <a:ln w="12700">
            <a:solidFill>
              <a:srgbClr val="1E4D3B"/>
            </a:solidFill>
            <a:prstDash val="solid"/>
          </a:ln>
        </p:spPr>
        <p:txBody>
          <a:bodyPr/>
          <a:lstStyle/>
          <a:p>
            <a:endParaRPr lang="en-IN"/>
          </a:p>
        </p:txBody>
      </p:sp>
      <p:sp>
        <p:nvSpPr>
          <p:cNvPr id="4" name="Shape 2"/>
          <p:cNvSpPr/>
          <p:nvPr/>
        </p:nvSpPr>
        <p:spPr>
          <a:xfrm>
            <a:off x="457200" y="1188720"/>
            <a:ext cx="1417320" cy="384048"/>
          </a:xfrm>
          <a:prstGeom prst="rect">
            <a:avLst/>
          </a:prstGeom>
          <a:solidFill>
            <a:srgbClr val="1E4D3B"/>
          </a:solidFill>
          <a:ln w="12700">
            <a:solidFill>
              <a:srgbClr val="1E4D3B"/>
            </a:solidFill>
            <a:prstDash val="solid"/>
          </a:ln>
        </p:spPr>
        <p:txBody>
          <a:bodyPr/>
          <a:lstStyle/>
          <a:p>
            <a:endParaRPr lang="en-IN"/>
          </a:p>
        </p:txBody>
      </p:sp>
      <p:sp>
        <p:nvSpPr>
          <p:cNvPr id="5" name="Text 3"/>
          <p:cNvSpPr/>
          <p:nvPr/>
        </p:nvSpPr>
        <p:spPr>
          <a:xfrm>
            <a:off x="539496" y="1188720"/>
            <a:ext cx="1252728" cy="384048"/>
          </a:xfrm>
          <a:prstGeom prst="rect">
            <a:avLst/>
          </a:prstGeom>
          <a:noFill/>
          <a:ln/>
        </p:spPr>
        <p:txBody>
          <a:bodyPr wrap="square" lIns="0" tIns="0" rIns="0" bIns="0" rtlCol="0" anchor="ctr"/>
          <a:lstStyle/>
          <a:p>
            <a:pPr marL="0" indent="0">
              <a:buNone/>
            </a:pPr>
            <a:r>
              <a:rPr lang="en-US" sz="950" b="1" dirty="0">
                <a:solidFill>
                  <a:srgbClr val="FFFFFF"/>
                </a:solidFill>
                <a:latin typeface="Calibri" pitchFamily="34" charset="0"/>
                <a:ea typeface="Calibri" pitchFamily="34" charset="-122"/>
                <a:cs typeface="Calibri" pitchFamily="34" charset="-120"/>
              </a:rPr>
              <a:t>Evidence</a:t>
            </a:r>
            <a:endParaRPr lang="en-US" sz="950" dirty="0"/>
          </a:p>
        </p:txBody>
      </p:sp>
      <p:sp>
        <p:nvSpPr>
          <p:cNvPr id="6" name="Shape 4"/>
          <p:cNvSpPr/>
          <p:nvPr/>
        </p:nvSpPr>
        <p:spPr>
          <a:xfrm>
            <a:off x="1874520" y="1188720"/>
            <a:ext cx="2487168" cy="384048"/>
          </a:xfrm>
          <a:prstGeom prst="rect">
            <a:avLst/>
          </a:prstGeom>
          <a:solidFill>
            <a:srgbClr val="1E4D3B"/>
          </a:solidFill>
          <a:ln w="12700">
            <a:solidFill>
              <a:srgbClr val="1E4D3B"/>
            </a:solidFill>
            <a:prstDash val="solid"/>
          </a:ln>
        </p:spPr>
        <p:txBody>
          <a:bodyPr/>
          <a:lstStyle/>
          <a:p>
            <a:endParaRPr lang="en-IN"/>
          </a:p>
        </p:txBody>
      </p:sp>
      <p:sp>
        <p:nvSpPr>
          <p:cNvPr id="7" name="Text 5"/>
          <p:cNvSpPr/>
          <p:nvPr/>
        </p:nvSpPr>
        <p:spPr>
          <a:xfrm>
            <a:off x="1956816" y="1188720"/>
            <a:ext cx="2322576" cy="384048"/>
          </a:xfrm>
          <a:prstGeom prst="rect">
            <a:avLst/>
          </a:prstGeom>
          <a:noFill/>
          <a:ln/>
        </p:spPr>
        <p:txBody>
          <a:bodyPr wrap="square" lIns="0" tIns="0" rIns="0" bIns="0" rtlCol="0" anchor="ctr"/>
          <a:lstStyle/>
          <a:p>
            <a:pPr marL="0" indent="0">
              <a:buNone/>
            </a:pPr>
            <a:r>
              <a:rPr lang="en-US" sz="950" b="1" dirty="0">
                <a:solidFill>
                  <a:srgbClr val="FFFFFF"/>
                </a:solidFill>
                <a:latin typeface="Calibri" pitchFamily="34" charset="0"/>
                <a:ea typeface="Calibri" pitchFamily="34" charset="-122"/>
                <a:cs typeface="Calibri" pitchFamily="34" charset="-120"/>
              </a:rPr>
              <a:t>Observation</a:t>
            </a:r>
            <a:endParaRPr lang="en-US" sz="950" dirty="0"/>
          </a:p>
        </p:txBody>
      </p:sp>
      <p:sp>
        <p:nvSpPr>
          <p:cNvPr id="8" name="Shape 6"/>
          <p:cNvSpPr/>
          <p:nvPr/>
        </p:nvSpPr>
        <p:spPr>
          <a:xfrm>
            <a:off x="4361688" y="1188720"/>
            <a:ext cx="2286000" cy="384048"/>
          </a:xfrm>
          <a:prstGeom prst="rect">
            <a:avLst/>
          </a:prstGeom>
          <a:solidFill>
            <a:srgbClr val="1E4D3B"/>
          </a:solidFill>
          <a:ln w="12700">
            <a:solidFill>
              <a:srgbClr val="1E4D3B"/>
            </a:solidFill>
            <a:prstDash val="solid"/>
          </a:ln>
        </p:spPr>
        <p:txBody>
          <a:bodyPr/>
          <a:lstStyle/>
          <a:p>
            <a:endParaRPr lang="en-IN"/>
          </a:p>
        </p:txBody>
      </p:sp>
      <p:sp>
        <p:nvSpPr>
          <p:cNvPr id="9" name="Text 7"/>
          <p:cNvSpPr/>
          <p:nvPr/>
        </p:nvSpPr>
        <p:spPr>
          <a:xfrm>
            <a:off x="4443984" y="1188720"/>
            <a:ext cx="2121408" cy="384048"/>
          </a:xfrm>
          <a:prstGeom prst="rect">
            <a:avLst/>
          </a:prstGeom>
          <a:noFill/>
          <a:ln/>
        </p:spPr>
        <p:txBody>
          <a:bodyPr wrap="square" lIns="0" tIns="0" rIns="0" bIns="0" rtlCol="0" anchor="ctr"/>
          <a:lstStyle/>
          <a:p>
            <a:pPr marL="0" indent="0">
              <a:buNone/>
            </a:pPr>
            <a:r>
              <a:rPr lang="en-US" sz="950" b="1" dirty="0">
                <a:solidFill>
                  <a:srgbClr val="FFFFFF"/>
                </a:solidFill>
                <a:latin typeface="Calibri" pitchFamily="34" charset="0"/>
                <a:ea typeface="Calibri" pitchFamily="34" charset="-122"/>
                <a:cs typeface="Calibri" pitchFamily="34" charset="-120"/>
              </a:rPr>
              <a:t>Corroboration</a:t>
            </a:r>
            <a:endParaRPr lang="en-US" sz="950" dirty="0"/>
          </a:p>
        </p:txBody>
      </p:sp>
      <p:sp>
        <p:nvSpPr>
          <p:cNvPr id="10" name="Shape 8"/>
          <p:cNvSpPr/>
          <p:nvPr/>
        </p:nvSpPr>
        <p:spPr>
          <a:xfrm>
            <a:off x="6647688" y="1188720"/>
            <a:ext cx="2432304" cy="384048"/>
          </a:xfrm>
          <a:prstGeom prst="rect">
            <a:avLst/>
          </a:prstGeom>
          <a:solidFill>
            <a:srgbClr val="1E4D3B"/>
          </a:solidFill>
          <a:ln w="12700">
            <a:solidFill>
              <a:srgbClr val="1E4D3B"/>
            </a:solidFill>
            <a:prstDash val="solid"/>
          </a:ln>
        </p:spPr>
        <p:txBody>
          <a:bodyPr/>
          <a:lstStyle/>
          <a:p>
            <a:endParaRPr lang="en-IN"/>
          </a:p>
        </p:txBody>
      </p:sp>
      <p:sp>
        <p:nvSpPr>
          <p:cNvPr id="11" name="Text 9"/>
          <p:cNvSpPr/>
          <p:nvPr/>
        </p:nvSpPr>
        <p:spPr>
          <a:xfrm>
            <a:off x="6729984" y="1188720"/>
            <a:ext cx="2267712" cy="384048"/>
          </a:xfrm>
          <a:prstGeom prst="rect">
            <a:avLst/>
          </a:prstGeom>
          <a:noFill/>
          <a:ln/>
        </p:spPr>
        <p:txBody>
          <a:bodyPr wrap="square" lIns="0" tIns="0" rIns="0" bIns="0" rtlCol="0" anchor="ctr"/>
          <a:lstStyle/>
          <a:p>
            <a:pPr marL="0" indent="0">
              <a:buNone/>
            </a:pPr>
            <a:r>
              <a:rPr lang="en-US" sz="950" b="1" dirty="0">
                <a:solidFill>
                  <a:srgbClr val="FFFFFF"/>
                </a:solidFill>
                <a:latin typeface="Calibri" pitchFamily="34" charset="0"/>
                <a:ea typeface="Calibri" pitchFamily="34" charset="-122"/>
                <a:cs typeface="Calibri" pitchFamily="34" charset="-120"/>
              </a:rPr>
              <a:t>Significance</a:t>
            </a:r>
            <a:endParaRPr lang="en-US" sz="950" dirty="0"/>
          </a:p>
        </p:txBody>
      </p:sp>
      <p:sp>
        <p:nvSpPr>
          <p:cNvPr id="12" name="Shape 10"/>
          <p:cNvSpPr/>
          <p:nvPr/>
        </p:nvSpPr>
        <p:spPr>
          <a:xfrm>
            <a:off x="9079992" y="1188720"/>
            <a:ext cx="2651760" cy="384048"/>
          </a:xfrm>
          <a:prstGeom prst="rect">
            <a:avLst/>
          </a:prstGeom>
          <a:solidFill>
            <a:srgbClr val="1E4D3B"/>
          </a:solidFill>
          <a:ln w="12700">
            <a:solidFill>
              <a:srgbClr val="1E4D3B"/>
            </a:solidFill>
            <a:prstDash val="solid"/>
          </a:ln>
        </p:spPr>
        <p:txBody>
          <a:bodyPr/>
          <a:lstStyle/>
          <a:p>
            <a:endParaRPr lang="en-IN"/>
          </a:p>
        </p:txBody>
      </p:sp>
      <p:sp>
        <p:nvSpPr>
          <p:cNvPr id="13" name="Text 11"/>
          <p:cNvSpPr/>
          <p:nvPr/>
        </p:nvSpPr>
        <p:spPr>
          <a:xfrm>
            <a:off x="9162288" y="1188720"/>
            <a:ext cx="2487168" cy="384048"/>
          </a:xfrm>
          <a:prstGeom prst="rect">
            <a:avLst/>
          </a:prstGeom>
          <a:noFill/>
          <a:ln/>
        </p:spPr>
        <p:txBody>
          <a:bodyPr wrap="square" lIns="0" tIns="0" rIns="0" bIns="0" rtlCol="0" anchor="ctr"/>
          <a:lstStyle/>
          <a:p>
            <a:pPr marL="0" indent="0">
              <a:buNone/>
            </a:pPr>
            <a:r>
              <a:rPr lang="en-US" sz="950" b="1" dirty="0">
                <a:solidFill>
                  <a:srgbClr val="FFFFFF"/>
                </a:solidFill>
                <a:latin typeface="Calibri" pitchFamily="34" charset="0"/>
                <a:ea typeface="Calibri" pitchFamily="34" charset="-122"/>
                <a:cs typeface="Calibri" pitchFamily="34" charset="-120"/>
              </a:rPr>
              <a:t>Limitation</a:t>
            </a:r>
            <a:endParaRPr lang="en-US" sz="950" dirty="0"/>
          </a:p>
        </p:txBody>
      </p:sp>
      <p:sp>
        <p:nvSpPr>
          <p:cNvPr id="14" name="Shape 12"/>
          <p:cNvSpPr/>
          <p:nvPr/>
        </p:nvSpPr>
        <p:spPr>
          <a:xfrm>
            <a:off x="457200" y="1572768"/>
            <a:ext cx="1417320" cy="896112"/>
          </a:xfrm>
          <a:prstGeom prst="rect">
            <a:avLst/>
          </a:prstGeom>
          <a:solidFill>
            <a:srgbClr val="FFFFFF"/>
          </a:solidFill>
          <a:ln w="9525">
            <a:solidFill>
              <a:srgbClr val="DDE3E0"/>
            </a:solidFill>
            <a:prstDash val="solid"/>
          </a:ln>
        </p:spPr>
        <p:txBody>
          <a:bodyPr/>
          <a:lstStyle/>
          <a:p>
            <a:endParaRPr lang="en-IN"/>
          </a:p>
        </p:txBody>
      </p:sp>
      <p:sp>
        <p:nvSpPr>
          <p:cNvPr id="15" name="Text 13"/>
          <p:cNvSpPr/>
          <p:nvPr/>
        </p:nvSpPr>
        <p:spPr>
          <a:xfrm>
            <a:off x="539496" y="1572768"/>
            <a:ext cx="1252728" cy="896112"/>
          </a:xfrm>
          <a:prstGeom prst="rect">
            <a:avLst/>
          </a:prstGeom>
          <a:noFill/>
          <a:ln/>
        </p:spPr>
        <p:txBody>
          <a:bodyPr wrap="square" lIns="0" tIns="0" rIns="0" bIns="0" rtlCol="0" anchor="ctr"/>
          <a:lstStyle/>
          <a:p>
            <a:pPr marL="0" indent="0">
              <a:lnSpc>
                <a:spcPts val="1100"/>
              </a:lnSpc>
              <a:buNone/>
            </a:pPr>
            <a:r>
              <a:rPr lang="en-US" sz="900" b="1" dirty="0">
                <a:solidFill>
                  <a:srgbClr val="1E4D3B"/>
                </a:solidFill>
                <a:latin typeface="Calibri" pitchFamily="34" charset="0"/>
                <a:ea typeface="Calibri" pitchFamily="34" charset="-122"/>
                <a:cs typeface="Calibri" pitchFamily="34" charset="-120"/>
              </a:rPr>
              <a:t>EV 6.3</a:t>
            </a:r>
            <a:endParaRPr lang="en-US" sz="900" dirty="0"/>
          </a:p>
          <a:p>
            <a:pPr marL="0" indent="0">
              <a:lnSpc>
                <a:spcPts val="1100"/>
              </a:lnSpc>
              <a:buNone/>
            </a:pPr>
            <a:r>
              <a:rPr lang="en-US" sz="900" b="1" dirty="0">
                <a:solidFill>
                  <a:srgbClr val="1E4D3B"/>
                </a:solidFill>
                <a:latin typeface="Calibri" pitchFamily="34" charset="0"/>
                <a:ea typeface="Calibri" pitchFamily="34" charset="-122"/>
                <a:cs typeface="Calibri" pitchFamily="34" charset="-120"/>
              </a:rPr>
              <a:t>Mail record</a:t>
            </a:r>
            <a:endParaRPr lang="en-US" sz="900" dirty="0"/>
          </a:p>
        </p:txBody>
      </p:sp>
      <p:sp>
        <p:nvSpPr>
          <p:cNvPr id="16" name="Shape 14"/>
          <p:cNvSpPr/>
          <p:nvPr/>
        </p:nvSpPr>
        <p:spPr>
          <a:xfrm>
            <a:off x="1874520" y="1572768"/>
            <a:ext cx="2487168" cy="896112"/>
          </a:xfrm>
          <a:prstGeom prst="rect">
            <a:avLst/>
          </a:prstGeom>
          <a:solidFill>
            <a:srgbClr val="FFFFFF"/>
          </a:solidFill>
          <a:ln w="9525">
            <a:solidFill>
              <a:srgbClr val="DDE3E0"/>
            </a:solidFill>
            <a:prstDash val="solid"/>
          </a:ln>
        </p:spPr>
        <p:txBody>
          <a:bodyPr/>
          <a:lstStyle/>
          <a:p>
            <a:endParaRPr lang="en-IN"/>
          </a:p>
        </p:txBody>
      </p:sp>
      <p:sp>
        <p:nvSpPr>
          <p:cNvPr id="17" name="Text 15"/>
          <p:cNvSpPr/>
          <p:nvPr/>
        </p:nvSpPr>
        <p:spPr>
          <a:xfrm>
            <a:off x="1956816" y="1572768"/>
            <a:ext cx="2322576" cy="896112"/>
          </a:xfrm>
          <a:prstGeom prst="rect">
            <a:avLst/>
          </a:prstGeom>
          <a:noFill/>
          <a:ln/>
        </p:spPr>
        <p:txBody>
          <a:bodyPr wrap="square" lIns="0" tIns="0" rIns="0" bIns="0" rtlCol="0" anchor="ctr"/>
          <a:lstStyle/>
          <a:p>
            <a:pPr marL="0" indent="0">
              <a:lnSpc>
                <a:spcPts val="1100"/>
              </a:lnSpc>
              <a:buNone/>
            </a:pPr>
            <a:r>
              <a:rPr lang="en-US" sz="860" dirty="0">
                <a:solidFill>
                  <a:srgbClr val="1C1F1D"/>
                </a:solidFill>
                <a:latin typeface="Calibri" pitchFamily="34" charset="0"/>
                <a:ea typeface="Calibri" pitchFamily="34" charset="-122"/>
                <a:cs typeface="Calibri" pitchFamily="34" charset="-120"/>
              </a:rPr>
              <a:t>Mail confirms mobile 07917162788 on 19/11/2024 16:28:57.</a:t>
            </a:r>
            <a:endParaRPr lang="en-US" sz="860" dirty="0"/>
          </a:p>
        </p:txBody>
      </p:sp>
      <p:sp>
        <p:nvSpPr>
          <p:cNvPr id="18" name="Shape 16"/>
          <p:cNvSpPr/>
          <p:nvPr/>
        </p:nvSpPr>
        <p:spPr>
          <a:xfrm>
            <a:off x="4361688" y="1572768"/>
            <a:ext cx="2286000" cy="896112"/>
          </a:xfrm>
          <a:prstGeom prst="rect">
            <a:avLst/>
          </a:prstGeom>
          <a:solidFill>
            <a:srgbClr val="FFFFFF"/>
          </a:solidFill>
          <a:ln w="9525">
            <a:solidFill>
              <a:srgbClr val="DDE3E0"/>
            </a:solidFill>
            <a:prstDash val="solid"/>
          </a:ln>
        </p:spPr>
        <p:txBody>
          <a:bodyPr/>
          <a:lstStyle/>
          <a:p>
            <a:endParaRPr lang="en-IN"/>
          </a:p>
        </p:txBody>
      </p:sp>
      <p:sp>
        <p:nvSpPr>
          <p:cNvPr id="19" name="Text 17"/>
          <p:cNvSpPr/>
          <p:nvPr/>
        </p:nvSpPr>
        <p:spPr>
          <a:xfrm>
            <a:off x="4443984" y="1572768"/>
            <a:ext cx="2121408" cy="896112"/>
          </a:xfrm>
          <a:prstGeom prst="rect">
            <a:avLst/>
          </a:prstGeom>
          <a:noFill/>
          <a:ln/>
        </p:spPr>
        <p:txBody>
          <a:bodyPr wrap="square" lIns="0" tIns="0" rIns="0" bIns="0" rtlCol="0" anchor="ctr"/>
          <a:lstStyle/>
          <a:p>
            <a:pPr marL="0" indent="0">
              <a:lnSpc>
                <a:spcPts val="1100"/>
              </a:lnSpc>
              <a:buNone/>
            </a:pPr>
            <a:r>
              <a:rPr lang="en-US" sz="860" dirty="0">
                <a:solidFill>
                  <a:srgbClr val="1C1F1D"/>
                </a:solidFill>
                <a:latin typeface="Calibri" pitchFamily="34" charset="0"/>
                <a:ea typeface="Calibri" pitchFamily="34" charset="-122"/>
                <a:cs typeface="Calibri" pitchFamily="34" charset="-120"/>
              </a:rPr>
              <a:t>Same number in EV 6.1 and in the account record, EV 10.1.</a:t>
            </a:r>
            <a:endParaRPr lang="en-US" sz="860" dirty="0"/>
          </a:p>
        </p:txBody>
      </p:sp>
      <p:sp>
        <p:nvSpPr>
          <p:cNvPr id="20" name="Shape 18"/>
          <p:cNvSpPr/>
          <p:nvPr/>
        </p:nvSpPr>
        <p:spPr>
          <a:xfrm>
            <a:off x="6647688" y="1572768"/>
            <a:ext cx="2432304" cy="896112"/>
          </a:xfrm>
          <a:prstGeom prst="rect">
            <a:avLst/>
          </a:prstGeom>
          <a:solidFill>
            <a:srgbClr val="FFFFFF"/>
          </a:solidFill>
          <a:ln w="9525">
            <a:solidFill>
              <a:srgbClr val="DDE3E0"/>
            </a:solidFill>
            <a:prstDash val="solid"/>
          </a:ln>
        </p:spPr>
        <p:txBody>
          <a:bodyPr/>
          <a:lstStyle/>
          <a:p>
            <a:endParaRPr lang="en-IN"/>
          </a:p>
        </p:txBody>
      </p:sp>
      <p:sp>
        <p:nvSpPr>
          <p:cNvPr id="21" name="Text 19"/>
          <p:cNvSpPr/>
          <p:nvPr/>
        </p:nvSpPr>
        <p:spPr>
          <a:xfrm>
            <a:off x="6729984" y="1572768"/>
            <a:ext cx="2267712" cy="896112"/>
          </a:xfrm>
          <a:prstGeom prst="rect">
            <a:avLst/>
          </a:prstGeom>
          <a:noFill/>
          <a:ln/>
        </p:spPr>
        <p:txBody>
          <a:bodyPr wrap="square" lIns="0" tIns="0" rIns="0" bIns="0" rtlCol="0" anchor="ctr"/>
          <a:lstStyle/>
          <a:p>
            <a:pPr marL="0" indent="0">
              <a:lnSpc>
                <a:spcPts val="1100"/>
              </a:lnSpc>
              <a:buNone/>
            </a:pPr>
            <a:r>
              <a:rPr lang="en-US" sz="860" dirty="0">
                <a:solidFill>
                  <a:srgbClr val="1C1F1D"/>
                </a:solidFill>
                <a:latin typeface="Calibri" pitchFamily="34" charset="0"/>
                <a:ea typeface="Calibri" pitchFamily="34" charset="-122"/>
                <a:cs typeface="Calibri" pitchFamily="34" charset="-120"/>
              </a:rPr>
              <a:t>Attribution of EX-01 rests on three artefact types, not one decode.</a:t>
            </a:r>
            <a:endParaRPr lang="en-US" sz="860" dirty="0"/>
          </a:p>
        </p:txBody>
      </p:sp>
      <p:sp>
        <p:nvSpPr>
          <p:cNvPr id="22" name="Shape 20"/>
          <p:cNvSpPr/>
          <p:nvPr/>
        </p:nvSpPr>
        <p:spPr>
          <a:xfrm>
            <a:off x="9079992" y="1572768"/>
            <a:ext cx="2651760" cy="896112"/>
          </a:xfrm>
          <a:prstGeom prst="rect">
            <a:avLst/>
          </a:prstGeom>
          <a:solidFill>
            <a:srgbClr val="FFFFFF"/>
          </a:solidFill>
          <a:ln w="9525">
            <a:solidFill>
              <a:srgbClr val="DDE3E0"/>
            </a:solidFill>
            <a:prstDash val="solid"/>
          </a:ln>
        </p:spPr>
        <p:txBody>
          <a:bodyPr/>
          <a:lstStyle/>
          <a:p>
            <a:endParaRPr lang="en-IN"/>
          </a:p>
        </p:txBody>
      </p:sp>
      <p:sp>
        <p:nvSpPr>
          <p:cNvPr id="23" name="Text 21"/>
          <p:cNvSpPr/>
          <p:nvPr/>
        </p:nvSpPr>
        <p:spPr>
          <a:xfrm>
            <a:off x="9162288" y="1572768"/>
            <a:ext cx="2487168" cy="896112"/>
          </a:xfrm>
          <a:prstGeom prst="rect">
            <a:avLst/>
          </a:prstGeom>
          <a:noFill/>
          <a:ln/>
        </p:spPr>
        <p:txBody>
          <a:bodyPr wrap="square" lIns="0" tIns="0" rIns="0" bIns="0" rtlCol="0" anchor="ctr"/>
          <a:lstStyle/>
          <a:p>
            <a:pPr marL="0" indent="0">
              <a:lnSpc>
                <a:spcPts val="1100"/>
              </a:lnSpc>
              <a:buNone/>
            </a:pPr>
            <a:r>
              <a:rPr lang="en-US" sz="860" dirty="0">
                <a:solidFill>
                  <a:srgbClr val="1C1F1D"/>
                </a:solidFill>
                <a:latin typeface="Calibri" pitchFamily="34" charset="0"/>
                <a:ea typeface="Calibri" pitchFamily="34" charset="-122"/>
                <a:cs typeface="Calibri" pitchFamily="34" charset="-120"/>
              </a:rPr>
              <a:t>A number identifies a SIM, not the person holding it.</a:t>
            </a:r>
            <a:endParaRPr lang="en-US" sz="860" dirty="0"/>
          </a:p>
        </p:txBody>
      </p:sp>
      <p:sp>
        <p:nvSpPr>
          <p:cNvPr id="24" name="Shape 22"/>
          <p:cNvSpPr/>
          <p:nvPr/>
        </p:nvSpPr>
        <p:spPr>
          <a:xfrm>
            <a:off x="457200" y="2468880"/>
            <a:ext cx="1417320" cy="896112"/>
          </a:xfrm>
          <a:prstGeom prst="rect">
            <a:avLst/>
          </a:prstGeom>
          <a:solidFill>
            <a:srgbClr val="F4F7F5"/>
          </a:solidFill>
          <a:ln w="9525">
            <a:solidFill>
              <a:srgbClr val="DDE3E0"/>
            </a:solidFill>
            <a:prstDash val="solid"/>
          </a:ln>
        </p:spPr>
        <p:txBody>
          <a:bodyPr/>
          <a:lstStyle/>
          <a:p>
            <a:endParaRPr lang="en-IN"/>
          </a:p>
        </p:txBody>
      </p:sp>
      <p:sp>
        <p:nvSpPr>
          <p:cNvPr id="25" name="Text 23"/>
          <p:cNvSpPr/>
          <p:nvPr/>
        </p:nvSpPr>
        <p:spPr>
          <a:xfrm>
            <a:off x="539496" y="2468880"/>
            <a:ext cx="1252728" cy="896112"/>
          </a:xfrm>
          <a:prstGeom prst="rect">
            <a:avLst/>
          </a:prstGeom>
          <a:noFill/>
          <a:ln/>
        </p:spPr>
        <p:txBody>
          <a:bodyPr wrap="square" lIns="0" tIns="0" rIns="0" bIns="0" rtlCol="0" anchor="ctr"/>
          <a:lstStyle/>
          <a:p>
            <a:pPr marL="0" indent="0">
              <a:lnSpc>
                <a:spcPts val="1100"/>
              </a:lnSpc>
              <a:buNone/>
            </a:pPr>
            <a:r>
              <a:rPr lang="en-US" sz="900" b="1" dirty="0">
                <a:solidFill>
                  <a:srgbClr val="1E4D3B"/>
                </a:solidFill>
                <a:latin typeface="Calibri" pitchFamily="34" charset="0"/>
                <a:ea typeface="Calibri" pitchFamily="34" charset="-122"/>
                <a:cs typeface="Calibri" pitchFamily="34" charset="-120"/>
              </a:rPr>
              <a:t>EV 6.2</a:t>
            </a:r>
            <a:endParaRPr lang="en-US" sz="900" dirty="0"/>
          </a:p>
          <a:p>
            <a:pPr marL="0" indent="0">
              <a:lnSpc>
                <a:spcPts val="1100"/>
              </a:lnSpc>
              <a:buNone/>
            </a:pPr>
            <a:r>
              <a:rPr lang="en-US" sz="900" b="1" dirty="0">
                <a:solidFill>
                  <a:srgbClr val="1E4D3B"/>
                </a:solidFill>
                <a:latin typeface="Calibri" pitchFamily="34" charset="0"/>
                <a:ea typeface="Calibri" pitchFamily="34" charset="-122"/>
                <a:cs typeface="Calibri" pitchFamily="34" charset="-120"/>
              </a:rPr>
              <a:t>Exchange</a:t>
            </a:r>
            <a:endParaRPr lang="en-US" sz="900" dirty="0"/>
          </a:p>
        </p:txBody>
      </p:sp>
      <p:sp>
        <p:nvSpPr>
          <p:cNvPr id="26" name="Shape 24"/>
          <p:cNvSpPr/>
          <p:nvPr/>
        </p:nvSpPr>
        <p:spPr>
          <a:xfrm>
            <a:off x="1874520" y="2468880"/>
            <a:ext cx="2487168" cy="896112"/>
          </a:xfrm>
          <a:prstGeom prst="rect">
            <a:avLst/>
          </a:prstGeom>
          <a:solidFill>
            <a:srgbClr val="F4F7F5"/>
          </a:solidFill>
          <a:ln w="9525">
            <a:solidFill>
              <a:srgbClr val="DDE3E0"/>
            </a:solidFill>
            <a:prstDash val="solid"/>
          </a:ln>
        </p:spPr>
        <p:txBody>
          <a:bodyPr/>
          <a:lstStyle/>
          <a:p>
            <a:endParaRPr lang="en-IN"/>
          </a:p>
        </p:txBody>
      </p:sp>
      <p:sp>
        <p:nvSpPr>
          <p:cNvPr id="27" name="Text 25"/>
          <p:cNvSpPr/>
          <p:nvPr/>
        </p:nvSpPr>
        <p:spPr>
          <a:xfrm>
            <a:off x="1956816" y="2468880"/>
            <a:ext cx="2322576" cy="896112"/>
          </a:xfrm>
          <a:prstGeom prst="rect">
            <a:avLst/>
          </a:prstGeom>
          <a:noFill/>
          <a:ln/>
        </p:spPr>
        <p:txBody>
          <a:bodyPr wrap="square" lIns="0" tIns="0" rIns="0" bIns="0" rtlCol="0" anchor="ctr"/>
          <a:lstStyle/>
          <a:p>
            <a:pPr marL="0" indent="0">
              <a:lnSpc>
                <a:spcPts val="1100"/>
              </a:lnSpc>
              <a:buNone/>
            </a:pPr>
            <a:r>
              <a:rPr lang="en-US" sz="860" dirty="0">
                <a:solidFill>
                  <a:srgbClr val="1C1F1D"/>
                </a:solidFill>
                <a:latin typeface="Calibri" pitchFamily="34" charset="0"/>
                <a:ea typeface="Calibri" pitchFamily="34" charset="-122"/>
                <a:cs typeface="Calibri" pitchFamily="34" charset="-120"/>
              </a:rPr>
              <a:t>Terms, 5M, offshore arrangement, 48-hour window, 31/01/2025.</a:t>
            </a:r>
            <a:endParaRPr lang="en-US" sz="860" dirty="0"/>
          </a:p>
        </p:txBody>
      </p:sp>
      <p:sp>
        <p:nvSpPr>
          <p:cNvPr id="28" name="Shape 26"/>
          <p:cNvSpPr/>
          <p:nvPr/>
        </p:nvSpPr>
        <p:spPr>
          <a:xfrm>
            <a:off x="4361688" y="2468880"/>
            <a:ext cx="2286000" cy="896112"/>
          </a:xfrm>
          <a:prstGeom prst="rect">
            <a:avLst/>
          </a:prstGeom>
          <a:solidFill>
            <a:srgbClr val="F4F7F5"/>
          </a:solidFill>
          <a:ln w="9525">
            <a:solidFill>
              <a:srgbClr val="DDE3E0"/>
            </a:solidFill>
            <a:prstDash val="solid"/>
          </a:ln>
        </p:spPr>
        <p:txBody>
          <a:bodyPr/>
          <a:lstStyle/>
          <a:p>
            <a:endParaRPr lang="en-IN"/>
          </a:p>
        </p:txBody>
      </p:sp>
      <p:sp>
        <p:nvSpPr>
          <p:cNvPr id="29" name="Text 27"/>
          <p:cNvSpPr/>
          <p:nvPr/>
        </p:nvSpPr>
        <p:spPr>
          <a:xfrm>
            <a:off x="4443984" y="2468880"/>
            <a:ext cx="2121408" cy="896112"/>
          </a:xfrm>
          <a:prstGeom prst="rect">
            <a:avLst/>
          </a:prstGeom>
          <a:noFill/>
          <a:ln/>
        </p:spPr>
        <p:txBody>
          <a:bodyPr wrap="square" lIns="0" tIns="0" rIns="0" bIns="0" rtlCol="0" anchor="ctr"/>
          <a:lstStyle/>
          <a:p>
            <a:pPr marL="0" indent="0">
              <a:lnSpc>
                <a:spcPts val="1100"/>
              </a:lnSpc>
              <a:buNone/>
            </a:pPr>
            <a:r>
              <a:rPr lang="en-US" sz="860" dirty="0">
                <a:solidFill>
                  <a:srgbClr val="1C1F1D"/>
                </a:solidFill>
                <a:latin typeface="Calibri" pitchFamily="34" charset="0"/>
                <a:ea typeface="Calibri" pitchFamily="34" charset="-122"/>
                <a:cs typeface="Calibri" pitchFamily="34" charset="-120"/>
              </a:rPr>
              <a:t>Sequence is internally consistent; each message keeps a Sources link.</a:t>
            </a:r>
            <a:endParaRPr lang="en-US" sz="860" dirty="0"/>
          </a:p>
        </p:txBody>
      </p:sp>
      <p:sp>
        <p:nvSpPr>
          <p:cNvPr id="30" name="Shape 28"/>
          <p:cNvSpPr/>
          <p:nvPr/>
        </p:nvSpPr>
        <p:spPr>
          <a:xfrm>
            <a:off x="6647688" y="2468880"/>
            <a:ext cx="2432304" cy="896112"/>
          </a:xfrm>
          <a:prstGeom prst="rect">
            <a:avLst/>
          </a:prstGeom>
          <a:solidFill>
            <a:srgbClr val="F4F7F5"/>
          </a:solidFill>
          <a:ln w="9525">
            <a:solidFill>
              <a:srgbClr val="DDE3E0"/>
            </a:solidFill>
            <a:prstDash val="solid"/>
          </a:ln>
        </p:spPr>
        <p:txBody>
          <a:bodyPr/>
          <a:lstStyle/>
          <a:p>
            <a:endParaRPr lang="en-IN"/>
          </a:p>
        </p:txBody>
      </p:sp>
      <p:sp>
        <p:nvSpPr>
          <p:cNvPr id="31" name="Text 29"/>
          <p:cNvSpPr/>
          <p:nvPr/>
        </p:nvSpPr>
        <p:spPr>
          <a:xfrm>
            <a:off x="6729984" y="2468880"/>
            <a:ext cx="2267712" cy="896112"/>
          </a:xfrm>
          <a:prstGeom prst="rect">
            <a:avLst/>
          </a:prstGeom>
          <a:noFill/>
          <a:ln/>
        </p:spPr>
        <p:txBody>
          <a:bodyPr wrap="square" lIns="0" tIns="0" rIns="0" bIns="0" rtlCol="0" anchor="ctr"/>
          <a:lstStyle/>
          <a:p>
            <a:pPr marL="0" indent="0">
              <a:lnSpc>
                <a:spcPts val="1100"/>
              </a:lnSpc>
              <a:buNone/>
            </a:pPr>
            <a:r>
              <a:rPr lang="en-US" sz="860" dirty="0">
                <a:solidFill>
                  <a:srgbClr val="1C1F1D"/>
                </a:solidFill>
                <a:latin typeface="Calibri" pitchFamily="34" charset="0"/>
                <a:ea typeface="Calibri" pitchFamily="34" charset="-122"/>
                <a:cs typeface="Calibri" pitchFamily="34" charset="-120"/>
              </a:rPr>
              <a:t>Time-stamped record of a negotiation between two named accounts.</a:t>
            </a:r>
            <a:endParaRPr lang="en-US" sz="860" dirty="0"/>
          </a:p>
        </p:txBody>
      </p:sp>
      <p:sp>
        <p:nvSpPr>
          <p:cNvPr id="32" name="Shape 30"/>
          <p:cNvSpPr/>
          <p:nvPr/>
        </p:nvSpPr>
        <p:spPr>
          <a:xfrm>
            <a:off x="9079992" y="2468880"/>
            <a:ext cx="2651760" cy="896112"/>
          </a:xfrm>
          <a:prstGeom prst="rect">
            <a:avLst/>
          </a:prstGeom>
          <a:solidFill>
            <a:srgbClr val="F4F7F5"/>
          </a:solidFill>
          <a:ln w="9525">
            <a:solidFill>
              <a:srgbClr val="DDE3E0"/>
            </a:solidFill>
            <a:prstDash val="solid"/>
          </a:ln>
        </p:spPr>
        <p:txBody>
          <a:bodyPr/>
          <a:lstStyle/>
          <a:p>
            <a:endParaRPr lang="en-IN"/>
          </a:p>
        </p:txBody>
      </p:sp>
      <p:sp>
        <p:nvSpPr>
          <p:cNvPr id="33" name="Text 31"/>
          <p:cNvSpPr/>
          <p:nvPr/>
        </p:nvSpPr>
        <p:spPr>
          <a:xfrm>
            <a:off x="9162288" y="2468880"/>
            <a:ext cx="2487168" cy="896112"/>
          </a:xfrm>
          <a:prstGeom prst="rect">
            <a:avLst/>
          </a:prstGeom>
          <a:noFill/>
          <a:ln/>
        </p:spPr>
        <p:txBody>
          <a:bodyPr wrap="square" lIns="0" tIns="0" rIns="0" bIns="0" rtlCol="0" anchor="ctr"/>
          <a:lstStyle/>
          <a:p>
            <a:pPr marL="0" indent="0">
              <a:lnSpc>
                <a:spcPts val="1100"/>
              </a:lnSpc>
              <a:buNone/>
            </a:pPr>
            <a:r>
              <a:rPr lang="en-US" sz="860" dirty="0">
                <a:solidFill>
                  <a:srgbClr val="1C1F1D"/>
                </a:solidFill>
                <a:latin typeface="Calibri" pitchFamily="34" charset="0"/>
                <a:ea typeface="Calibri" pitchFamily="34" charset="-122"/>
                <a:cs typeface="Calibri" pitchFamily="34" charset="-120"/>
              </a:rPr>
              <a:t>The subject of the exchange is never named.</a:t>
            </a:r>
            <a:endParaRPr lang="en-US" sz="860" dirty="0"/>
          </a:p>
        </p:txBody>
      </p:sp>
      <p:sp>
        <p:nvSpPr>
          <p:cNvPr id="34" name="Shape 32"/>
          <p:cNvSpPr/>
          <p:nvPr/>
        </p:nvSpPr>
        <p:spPr>
          <a:xfrm>
            <a:off x="457200" y="3364992"/>
            <a:ext cx="1417320" cy="896112"/>
          </a:xfrm>
          <a:prstGeom prst="rect">
            <a:avLst/>
          </a:prstGeom>
          <a:solidFill>
            <a:srgbClr val="FFFFFF"/>
          </a:solidFill>
          <a:ln w="9525">
            <a:solidFill>
              <a:srgbClr val="DDE3E0"/>
            </a:solidFill>
            <a:prstDash val="solid"/>
          </a:ln>
        </p:spPr>
        <p:txBody>
          <a:bodyPr/>
          <a:lstStyle/>
          <a:p>
            <a:endParaRPr lang="en-IN"/>
          </a:p>
        </p:txBody>
      </p:sp>
      <p:sp>
        <p:nvSpPr>
          <p:cNvPr id="35" name="Text 33"/>
          <p:cNvSpPr/>
          <p:nvPr/>
        </p:nvSpPr>
        <p:spPr>
          <a:xfrm>
            <a:off x="539496" y="3364992"/>
            <a:ext cx="1252728" cy="896112"/>
          </a:xfrm>
          <a:prstGeom prst="rect">
            <a:avLst/>
          </a:prstGeom>
          <a:noFill/>
          <a:ln/>
        </p:spPr>
        <p:txBody>
          <a:bodyPr wrap="square" lIns="0" tIns="0" rIns="0" bIns="0" rtlCol="0" anchor="ctr"/>
          <a:lstStyle/>
          <a:p>
            <a:pPr marL="0" indent="0">
              <a:lnSpc>
                <a:spcPts val="1100"/>
              </a:lnSpc>
              <a:buNone/>
            </a:pPr>
            <a:r>
              <a:rPr lang="en-US" sz="900" b="1" dirty="0">
                <a:solidFill>
                  <a:srgbClr val="1E4D3B"/>
                </a:solidFill>
                <a:latin typeface="Calibri" pitchFamily="34" charset="0"/>
                <a:ea typeface="Calibri" pitchFamily="34" charset="-122"/>
                <a:cs typeface="Calibri" pitchFamily="34" charset="-120"/>
              </a:rPr>
              <a:t>EV 7.1</a:t>
            </a:r>
            <a:endParaRPr lang="en-US" sz="900" dirty="0"/>
          </a:p>
          <a:p>
            <a:pPr marL="0" indent="0">
              <a:lnSpc>
                <a:spcPts val="1100"/>
              </a:lnSpc>
              <a:buNone/>
            </a:pPr>
            <a:r>
              <a:rPr lang="en-US" sz="900" b="1" dirty="0">
                <a:solidFill>
                  <a:srgbClr val="1E4D3B"/>
                </a:solidFill>
                <a:latin typeface="Calibri" pitchFamily="34" charset="0"/>
                <a:ea typeface="Calibri" pitchFamily="34" charset="-122"/>
                <a:cs typeface="Calibri" pitchFamily="34" charset="-120"/>
              </a:rPr>
              <a:t>Call log</a:t>
            </a:r>
            <a:endParaRPr lang="en-US" sz="900" dirty="0"/>
          </a:p>
        </p:txBody>
      </p:sp>
      <p:sp>
        <p:nvSpPr>
          <p:cNvPr id="36" name="Shape 34"/>
          <p:cNvSpPr/>
          <p:nvPr/>
        </p:nvSpPr>
        <p:spPr>
          <a:xfrm>
            <a:off x="1874520" y="3364992"/>
            <a:ext cx="2487168" cy="896112"/>
          </a:xfrm>
          <a:prstGeom prst="rect">
            <a:avLst/>
          </a:prstGeom>
          <a:solidFill>
            <a:srgbClr val="FFFFFF"/>
          </a:solidFill>
          <a:ln w="9525">
            <a:solidFill>
              <a:srgbClr val="DDE3E0"/>
            </a:solidFill>
            <a:prstDash val="solid"/>
          </a:ln>
        </p:spPr>
        <p:txBody>
          <a:bodyPr/>
          <a:lstStyle/>
          <a:p>
            <a:endParaRPr lang="en-IN"/>
          </a:p>
        </p:txBody>
      </p:sp>
      <p:sp>
        <p:nvSpPr>
          <p:cNvPr id="37" name="Text 35"/>
          <p:cNvSpPr/>
          <p:nvPr/>
        </p:nvSpPr>
        <p:spPr>
          <a:xfrm>
            <a:off x="1956816" y="3364992"/>
            <a:ext cx="2322576" cy="896112"/>
          </a:xfrm>
          <a:prstGeom prst="rect">
            <a:avLst/>
          </a:prstGeom>
          <a:noFill/>
          <a:ln/>
        </p:spPr>
        <p:txBody>
          <a:bodyPr wrap="square" lIns="0" tIns="0" rIns="0" bIns="0" rtlCol="0" anchor="ctr"/>
          <a:lstStyle/>
          <a:p>
            <a:pPr marL="0" indent="0">
              <a:lnSpc>
                <a:spcPts val="1100"/>
              </a:lnSpc>
              <a:buNone/>
            </a:pPr>
            <a:r>
              <a:rPr lang="en-US" sz="860" dirty="0">
                <a:solidFill>
                  <a:srgbClr val="1C1F1D"/>
                </a:solidFill>
                <a:latin typeface="Calibri" pitchFamily="34" charset="0"/>
                <a:ea typeface="Calibri" pitchFamily="34" charset="-122"/>
                <a:cs typeface="Calibri" pitchFamily="34" charset="-120"/>
              </a:rPr>
              <a:t>15 outbound calls to "SA No." across August 2024, none answered.</a:t>
            </a:r>
            <a:endParaRPr lang="en-US" sz="860" dirty="0"/>
          </a:p>
        </p:txBody>
      </p:sp>
      <p:sp>
        <p:nvSpPr>
          <p:cNvPr id="38" name="Shape 36"/>
          <p:cNvSpPr/>
          <p:nvPr/>
        </p:nvSpPr>
        <p:spPr>
          <a:xfrm>
            <a:off x="4361688" y="3364992"/>
            <a:ext cx="2286000" cy="896112"/>
          </a:xfrm>
          <a:prstGeom prst="rect">
            <a:avLst/>
          </a:prstGeom>
          <a:solidFill>
            <a:srgbClr val="FFFFFF"/>
          </a:solidFill>
          <a:ln w="9525">
            <a:solidFill>
              <a:srgbClr val="DDE3E0"/>
            </a:solidFill>
            <a:prstDash val="solid"/>
          </a:ln>
        </p:spPr>
        <p:txBody>
          <a:bodyPr/>
          <a:lstStyle/>
          <a:p>
            <a:endParaRPr lang="en-IN"/>
          </a:p>
        </p:txBody>
      </p:sp>
      <p:sp>
        <p:nvSpPr>
          <p:cNvPr id="39" name="Text 37"/>
          <p:cNvSpPr/>
          <p:nvPr/>
        </p:nvSpPr>
        <p:spPr>
          <a:xfrm>
            <a:off x="4443984" y="3364992"/>
            <a:ext cx="2121408" cy="896112"/>
          </a:xfrm>
          <a:prstGeom prst="rect">
            <a:avLst/>
          </a:prstGeom>
          <a:noFill/>
          <a:ln/>
        </p:spPr>
        <p:txBody>
          <a:bodyPr wrap="square" lIns="0" tIns="0" rIns="0" bIns="0" rtlCol="0" anchor="ctr"/>
          <a:lstStyle/>
          <a:p>
            <a:pPr marL="0" indent="0">
              <a:lnSpc>
                <a:spcPts val="1100"/>
              </a:lnSpc>
              <a:buNone/>
            </a:pPr>
            <a:r>
              <a:rPr lang="en-US" sz="860" dirty="0">
                <a:solidFill>
                  <a:srgbClr val="1C1F1D"/>
                </a:solidFill>
                <a:latin typeface="Calibri" pitchFamily="34" charset="0"/>
                <a:ea typeface="Calibri" pitchFamily="34" charset="-122"/>
                <a:cs typeface="Calibri" pitchFamily="34" charset="-120"/>
              </a:rPr>
              <a:t>First message follows on 21/08/2024, days after the cluster.</a:t>
            </a:r>
            <a:endParaRPr lang="en-US" sz="860" dirty="0"/>
          </a:p>
        </p:txBody>
      </p:sp>
      <p:sp>
        <p:nvSpPr>
          <p:cNvPr id="40" name="Shape 38"/>
          <p:cNvSpPr/>
          <p:nvPr/>
        </p:nvSpPr>
        <p:spPr>
          <a:xfrm>
            <a:off x="6647688" y="3364992"/>
            <a:ext cx="2432304" cy="896112"/>
          </a:xfrm>
          <a:prstGeom prst="rect">
            <a:avLst/>
          </a:prstGeom>
          <a:solidFill>
            <a:srgbClr val="FFFFFF"/>
          </a:solidFill>
          <a:ln w="9525">
            <a:solidFill>
              <a:srgbClr val="DDE3E0"/>
            </a:solidFill>
            <a:prstDash val="solid"/>
          </a:ln>
        </p:spPr>
        <p:txBody>
          <a:bodyPr/>
          <a:lstStyle/>
          <a:p>
            <a:endParaRPr lang="en-IN"/>
          </a:p>
        </p:txBody>
      </p:sp>
      <p:sp>
        <p:nvSpPr>
          <p:cNvPr id="41" name="Text 39"/>
          <p:cNvSpPr/>
          <p:nvPr/>
        </p:nvSpPr>
        <p:spPr>
          <a:xfrm>
            <a:off x="6729984" y="3364992"/>
            <a:ext cx="2267712" cy="896112"/>
          </a:xfrm>
          <a:prstGeom prst="rect">
            <a:avLst/>
          </a:prstGeom>
          <a:noFill/>
          <a:ln/>
        </p:spPr>
        <p:txBody>
          <a:bodyPr wrap="square" lIns="0" tIns="0" rIns="0" bIns="0" rtlCol="0" anchor="ctr"/>
          <a:lstStyle/>
          <a:p>
            <a:pPr marL="0" indent="0">
              <a:lnSpc>
                <a:spcPts val="1100"/>
              </a:lnSpc>
              <a:buNone/>
            </a:pPr>
            <a:r>
              <a:rPr lang="en-US" sz="860" dirty="0">
                <a:solidFill>
                  <a:srgbClr val="1C1F1D"/>
                </a:solidFill>
                <a:latin typeface="Calibri" pitchFamily="34" charset="0"/>
                <a:ea typeface="Calibri" pitchFamily="34" charset="-122"/>
                <a:cs typeface="Calibri" pitchFamily="34" charset="-120"/>
              </a:rPr>
              <a:t>Consistent with a move from voice to messaging.</a:t>
            </a:r>
            <a:endParaRPr lang="en-US" sz="860" dirty="0"/>
          </a:p>
        </p:txBody>
      </p:sp>
      <p:sp>
        <p:nvSpPr>
          <p:cNvPr id="42" name="Shape 40"/>
          <p:cNvSpPr/>
          <p:nvPr/>
        </p:nvSpPr>
        <p:spPr>
          <a:xfrm>
            <a:off x="9079992" y="3364992"/>
            <a:ext cx="2651760" cy="896112"/>
          </a:xfrm>
          <a:prstGeom prst="rect">
            <a:avLst/>
          </a:prstGeom>
          <a:solidFill>
            <a:srgbClr val="FFFFFF"/>
          </a:solidFill>
          <a:ln w="9525">
            <a:solidFill>
              <a:srgbClr val="DDE3E0"/>
            </a:solidFill>
            <a:prstDash val="solid"/>
          </a:ln>
        </p:spPr>
        <p:txBody>
          <a:bodyPr/>
          <a:lstStyle/>
          <a:p>
            <a:endParaRPr lang="en-IN"/>
          </a:p>
        </p:txBody>
      </p:sp>
      <p:sp>
        <p:nvSpPr>
          <p:cNvPr id="43" name="Text 41"/>
          <p:cNvSpPr/>
          <p:nvPr/>
        </p:nvSpPr>
        <p:spPr>
          <a:xfrm>
            <a:off x="9162288" y="3364992"/>
            <a:ext cx="2487168" cy="896112"/>
          </a:xfrm>
          <a:prstGeom prst="rect">
            <a:avLst/>
          </a:prstGeom>
          <a:noFill/>
          <a:ln/>
        </p:spPr>
        <p:txBody>
          <a:bodyPr wrap="square" lIns="0" tIns="0" rIns="0" bIns="0" rtlCol="0" anchor="ctr"/>
          <a:lstStyle/>
          <a:p>
            <a:pPr marL="0" indent="0">
              <a:lnSpc>
                <a:spcPts val="1100"/>
              </a:lnSpc>
              <a:buNone/>
            </a:pPr>
            <a:r>
              <a:rPr lang="en-US" sz="860" dirty="0">
                <a:solidFill>
                  <a:srgbClr val="1C1F1D"/>
                </a:solidFill>
                <a:latin typeface="Calibri" pitchFamily="34" charset="0"/>
                <a:ea typeface="Calibri" pitchFamily="34" charset="-122"/>
                <a:cs typeface="Calibri" pitchFamily="34" charset="-120"/>
              </a:rPr>
              <a:t>Does not record who answered or what was discussed.</a:t>
            </a:r>
            <a:endParaRPr lang="en-US" sz="860" dirty="0"/>
          </a:p>
        </p:txBody>
      </p:sp>
      <p:sp>
        <p:nvSpPr>
          <p:cNvPr id="44" name="Shape 42"/>
          <p:cNvSpPr/>
          <p:nvPr/>
        </p:nvSpPr>
        <p:spPr>
          <a:xfrm>
            <a:off x="457200" y="4261104"/>
            <a:ext cx="1417320" cy="896112"/>
          </a:xfrm>
          <a:prstGeom prst="rect">
            <a:avLst/>
          </a:prstGeom>
          <a:solidFill>
            <a:srgbClr val="F4F7F5"/>
          </a:solidFill>
          <a:ln w="9525">
            <a:solidFill>
              <a:srgbClr val="DDE3E0"/>
            </a:solidFill>
            <a:prstDash val="solid"/>
          </a:ln>
        </p:spPr>
        <p:txBody>
          <a:bodyPr/>
          <a:lstStyle/>
          <a:p>
            <a:endParaRPr lang="en-IN"/>
          </a:p>
        </p:txBody>
      </p:sp>
      <p:sp>
        <p:nvSpPr>
          <p:cNvPr id="45" name="Text 43"/>
          <p:cNvSpPr/>
          <p:nvPr/>
        </p:nvSpPr>
        <p:spPr>
          <a:xfrm>
            <a:off x="539496" y="4261104"/>
            <a:ext cx="1252728" cy="896112"/>
          </a:xfrm>
          <a:prstGeom prst="rect">
            <a:avLst/>
          </a:prstGeom>
          <a:noFill/>
          <a:ln/>
        </p:spPr>
        <p:txBody>
          <a:bodyPr wrap="square" lIns="0" tIns="0" rIns="0" bIns="0" rtlCol="0" anchor="ctr"/>
          <a:lstStyle/>
          <a:p>
            <a:pPr marL="0" indent="0">
              <a:lnSpc>
                <a:spcPts val="1100"/>
              </a:lnSpc>
              <a:buNone/>
            </a:pPr>
            <a:r>
              <a:rPr lang="en-US" sz="900" b="1" dirty="0">
                <a:solidFill>
                  <a:srgbClr val="1E4D3B"/>
                </a:solidFill>
                <a:latin typeface="Calibri" pitchFamily="34" charset="0"/>
                <a:ea typeface="Calibri" pitchFamily="34" charset="-122"/>
                <a:cs typeface="Calibri" pitchFamily="34" charset="-120"/>
              </a:rPr>
              <a:t>EV 10.2</a:t>
            </a:r>
            <a:endParaRPr lang="en-US" sz="900" dirty="0"/>
          </a:p>
          <a:p>
            <a:pPr marL="0" indent="0">
              <a:lnSpc>
                <a:spcPts val="1100"/>
              </a:lnSpc>
              <a:buNone/>
            </a:pPr>
            <a:r>
              <a:rPr lang="en-US" sz="900" b="1" dirty="0">
                <a:solidFill>
                  <a:srgbClr val="1E4D3B"/>
                </a:solidFill>
                <a:latin typeface="Calibri" pitchFamily="34" charset="0"/>
                <a:ea typeface="Calibri" pitchFamily="34" charset="-122"/>
                <a:cs typeface="Calibri" pitchFamily="34" charset="-120"/>
              </a:rPr>
              <a:t>Samsung</a:t>
            </a:r>
            <a:endParaRPr lang="en-US" sz="900" dirty="0"/>
          </a:p>
        </p:txBody>
      </p:sp>
      <p:sp>
        <p:nvSpPr>
          <p:cNvPr id="46" name="Shape 44"/>
          <p:cNvSpPr/>
          <p:nvPr/>
        </p:nvSpPr>
        <p:spPr>
          <a:xfrm>
            <a:off x="1874520" y="4261104"/>
            <a:ext cx="2487168" cy="896112"/>
          </a:xfrm>
          <a:prstGeom prst="rect">
            <a:avLst/>
          </a:prstGeom>
          <a:solidFill>
            <a:srgbClr val="F4F7F5"/>
          </a:solidFill>
          <a:ln w="9525">
            <a:solidFill>
              <a:srgbClr val="DDE3E0"/>
            </a:solidFill>
            <a:prstDash val="solid"/>
          </a:ln>
        </p:spPr>
        <p:txBody>
          <a:bodyPr/>
          <a:lstStyle/>
          <a:p>
            <a:endParaRPr lang="en-IN"/>
          </a:p>
        </p:txBody>
      </p:sp>
      <p:sp>
        <p:nvSpPr>
          <p:cNvPr id="47" name="Text 45"/>
          <p:cNvSpPr/>
          <p:nvPr/>
        </p:nvSpPr>
        <p:spPr>
          <a:xfrm>
            <a:off x="1956816" y="4261104"/>
            <a:ext cx="2322576" cy="896112"/>
          </a:xfrm>
          <a:prstGeom prst="rect">
            <a:avLst/>
          </a:prstGeom>
          <a:noFill/>
          <a:ln/>
        </p:spPr>
        <p:txBody>
          <a:bodyPr wrap="square" lIns="0" tIns="0" rIns="0" bIns="0" rtlCol="0" anchor="ctr"/>
          <a:lstStyle/>
          <a:p>
            <a:pPr marL="0" indent="0">
              <a:lnSpc>
                <a:spcPts val="1100"/>
              </a:lnSpc>
              <a:buNone/>
            </a:pPr>
            <a:r>
              <a:rPr lang="en-US" sz="860" dirty="0">
                <a:solidFill>
                  <a:srgbClr val="1C1F1D"/>
                </a:solidFill>
                <a:latin typeface="Calibri" pitchFamily="34" charset="0"/>
                <a:ea typeface="Calibri" pitchFamily="34" charset="-122"/>
                <a:cs typeface="Calibri" pitchFamily="34" charset="-120"/>
              </a:rPr>
              <a:t>Device screen gives IMEI 357712351470827 and 357898921470825.</a:t>
            </a:r>
            <a:endParaRPr lang="en-US" sz="860" dirty="0"/>
          </a:p>
        </p:txBody>
      </p:sp>
      <p:sp>
        <p:nvSpPr>
          <p:cNvPr id="48" name="Shape 46"/>
          <p:cNvSpPr/>
          <p:nvPr/>
        </p:nvSpPr>
        <p:spPr>
          <a:xfrm>
            <a:off x="4361688" y="4261104"/>
            <a:ext cx="2286000" cy="896112"/>
          </a:xfrm>
          <a:prstGeom prst="rect">
            <a:avLst/>
          </a:prstGeom>
          <a:solidFill>
            <a:srgbClr val="F4F7F5"/>
          </a:solidFill>
          <a:ln w="9525">
            <a:solidFill>
              <a:srgbClr val="DDE3E0"/>
            </a:solidFill>
            <a:prstDash val="solid"/>
          </a:ln>
        </p:spPr>
        <p:txBody>
          <a:bodyPr/>
          <a:lstStyle/>
          <a:p>
            <a:endParaRPr lang="en-IN"/>
          </a:p>
        </p:txBody>
      </p:sp>
      <p:sp>
        <p:nvSpPr>
          <p:cNvPr id="49" name="Text 47"/>
          <p:cNvSpPr/>
          <p:nvPr/>
        </p:nvSpPr>
        <p:spPr>
          <a:xfrm>
            <a:off x="4443984" y="4261104"/>
            <a:ext cx="2121408" cy="896112"/>
          </a:xfrm>
          <a:prstGeom prst="rect">
            <a:avLst/>
          </a:prstGeom>
          <a:noFill/>
          <a:ln/>
        </p:spPr>
        <p:txBody>
          <a:bodyPr wrap="square" lIns="0" tIns="0" rIns="0" bIns="0" rtlCol="0" anchor="ctr"/>
          <a:lstStyle/>
          <a:p>
            <a:pPr marL="0" indent="0">
              <a:lnSpc>
                <a:spcPts val="1100"/>
              </a:lnSpc>
              <a:buNone/>
            </a:pPr>
            <a:r>
              <a:rPr lang="en-US" sz="860" dirty="0">
                <a:solidFill>
                  <a:srgbClr val="1C1F1D"/>
                </a:solidFill>
                <a:latin typeface="Calibri" pitchFamily="34" charset="0"/>
                <a:ea typeface="Calibri" pitchFamily="34" charset="-122"/>
                <a:cs typeface="Calibri" pitchFamily="34" charset="-120"/>
              </a:rPr>
              <a:t>Both match the EX-03 extraction record exactly.</a:t>
            </a:r>
            <a:endParaRPr lang="en-US" sz="860" dirty="0"/>
          </a:p>
        </p:txBody>
      </p:sp>
      <p:sp>
        <p:nvSpPr>
          <p:cNvPr id="50" name="Shape 48"/>
          <p:cNvSpPr/>
          <p:nvPr/>
        </p:nvSpPr>
        <p:spPr>
          <a:xfrm>
            <a:off x="6647688" y="4261104"/>
            <a:ext cx="2432304" cy="896112"/>
          </a:xfrm>
          <a:prstGeom prst="rect">
            <a:avLst/>
          </a:prstGeom>
          <a:solidFill>
            <a:srgbClr val="F4F7F5"/>
          </a:solidFill>
          <a:ln w="9525">
            <a:solidFill>
              <a:srgbClr val="DDE3E0"/>
            </a:solidFill>
            <a:prstDash val="solid"/>
          </a:ln>
        </p:spPr>
        <p:txBody>
          <a:bodyPr/>
          <a:lstStyle/>
          <a:p>
            <a:endParaRPr lang="en-IN"/>
          </a:p>
        </p:txBody>
      </p:sp>
      <p:sp>
        <p:nvSpPr>
          <p:cNvPr id="51" name="Text 49"/>
          <p:cNvSpPr/>
          <p:nvPr/>
        </p:nvSpPr>
        <p:spPr>
          <a:xfrm>
            <a:off x="6729984" y="4261104"/>
            <a:ext cx="2267712" cy="896112"/>
          </a:xfrm>
          <a:prstGeom prst="rect">
            <a:avLst/>
          </a:prstGeom>
          <a:noFill/>
          <a:ln/>
        </p:spPr>
        <p:txBody>
          <a:bodyPr wrap="square" lIns="0" tIns="0" rIns="0" bIns="0" rtlCol="0" anchor="ctr"/>
          <a:lstStyle/>
          <a:p>
            <a:pPr marL="0" indent="0">
              <a:lnSpc>
                <a:spcPts val="1100"/>
              </a:lnSpc>
              <a:buNone/>
            </a:pPr>
            <a:r>
              <a:rPr lang="en-US" sz="860" dirty="0">
                <a:solidFill>
                  <a:srgbClr val="1C1F1D"/>
                </a:solidFill>
                <a:latin typeface="Calibri" pitchFamily="34" charset="0"/>
                <a:ea typeface="Calibri" pitchFamily="34" charset="-122"/>
                <a:cs typeface="Calibri" pitchFamily="34" charset="-120"/>
              </a:rPr>
              <a:t>Confirms the artefact belongs to the seized handset.</a:t>
            </a:r>
            <a:endParaRPr lang="en-US" sz="860" dirty="0"/>
          </a:p>
        </p:txBody>
      </p:sp>
      <p:sp>
        <p:nvSpPr>
          <p:cNvPr id="52" name="Shape 50"/>
          <p:cNvSpPr/>
          <p:nvPr/>
        </p:nvSpPr>
        <p:spPr>
          <a:xfrm>
            <a:off x="9079992" y="4261104"/>
            <a:ext cx="2651760" cy="896112"/>
          </a:xfrm>
          <a:prstGeom prst="rect">
            <a:avLst/>
          </a:prstGeom>
          <a:solidFill>
            <a:srgbClr val="F4F7F5"/>
          </a:solidFill>
          <a:ln w="9525">
            <a:solidFill>
              <a:srgbClr val="DDE3E0"/>
            </a:solidFill>
            <a:prstDash val="solid"/>
          </a:ln>
        </p:spPr>
        <p:txBody>
          <a:bodyPr/>
          <a:lstStyle/>
          <a:p>
            <a:endParaRPr lang="en-IN"/>
          </a:p>
        </p:txBody>
      </p:sp>
      <p:sp>
        <p:nvSpPr>
          <p:cNvPr id="53" name="Text 51"/>
          <p:cNvSpPr/>
          <p:nvPr/>
        </p:nvSpPr>
        <p:spPr>
          <a:xfrm>
            <a:off x="9162288" y="4261104"/>
            <a:ext cx="2487168" cy="896112"/>
          </a:xfrm>
          <a:prstGeom prst="rect">
            <a:avLst/>
          </a:prstGeom>
          <a:noFill/>
          <a:ln/>
        </p:spPr>
        <p:txBody>
          <a:bodyPr wrap="square" lIns="0" tIns="0" rIns="0" bIns="0" rtlCol="0" anchor="ctr"/>
          <a:lstStyle/>
          <a:p>
            <a:pPr marL="0" indent="0">
              <a:lnSpc>
                <a:spcPts val="1100"/>
              </a:lnSpc>
              <a:buNone/>
            </a:pPr>
            <a:r>
              <a:rPr lang="en-US" sz="860" dirty="0">
                <a:solidFill>
                  <a:srgbClr val="1C1F1D"/>
                </a:solidFill>
                <a:latin typeface="Calibri" pitchFamily="34" charset="0"/>
                <a:ea typeface="Calibri" pitchFamily="34" charset="-122"/>
                <a:cs typeface="Calibri" pitchFamily="34" charset="-120"/>
              </a:rPr>
              <a:t>A stored screenshot, not a live settings capture.</a:t>
            </a:r>
            <a:endParaRPr lang="en-US" sz="860" dirty="0"/>
          </a:p>
        </p:txBody>
      </p:sp>
      <p:sp>
        <p:nvSpPr>
          <p:cNvPr id="54" name="Shape 52"/>
          <p:cNvSpPr/>
          <p:nvPr/>
        </p:nvSpPr>
        <p:spPr>
          <a:xfrm>
            <a:off x="457200" y="4956048"/>
            <a:ext cx="11274552" cy="914400"/>
          </a:xfrm>
          <a:prstGeom prst="rect">
            <a:avLst/>
          </a:prstGeom>
          <a:solidFill>
            <a:srgbClr val="F4F7F5"/>
          </a:solidFill>
          <a:ln w="9525">
            <a:solidFill>
              <a:srgbClr val="DDE3E0"/>
            </a:solidFill>
            <a:prstDash val="solid"/>
          </a:ln>
        </p:spPr>
        <p:txBody>
          <a:bodyPr/>
          <a:lstStyle/>
          <a:p>
            <a:endParaRPr lang="en-IN"/>
          </a:p>
        </p:txBody>
      </p:sp>
      <p:sp>
        <p:nvSpPr>
          <p:cNvPr id="55" name="Text 53"/>
          <p:cNvSpPr/>
          <p:nvPr/>
        </p:nvSpPr>
        <p:spPr>
          <a:xfrm>
            <a:off x="658368" y="5102352"/>
            <a:ext cx="10881360" cy="219456"/>
          </a:xfrm>
          <a:prstGeom prst="rect">
            <a:avLst/>
          </a:prstGeom>
          <a:noFill/>
          <a:ln/>
        </p:spPr>
        <p:txBody>
          <a:bodyPr wrap="square" lIns="0" tIns="0" rIns="0" bIns="0" rtlCol="0" anchor="ctr"/>
          <a:lstStyle/>
          <a:p>
            <a:pPr marL="0" indent="0">
              <a:buNone/>
            </a:pPr>
            <a:r>
              <a:rPr lang="en-US" sz="900" b="1" kern="0" spc="100" dirty="0">
                <a:solidFill>
                  <a:srgbClr val="1E4D3B"/>
                </a:solidFill>
                <a:latin typeface="Calibri" pitchFamily="34" charset="0"/>
                <a:ea typeface="Calibri" pitchFamily="34" charset="-122"/>
                <a:cs typeface="Calibri" pitchFamily="34" charset="-120"/>
              </a:rPr>
              <a:t>WHERE IT STOPS</a:t>
            </a:r>
            <a:endParaRPr lang="en-US" sz="900" dirty="0"/>
          </a:p>
        </p:txBody>
      </p:sp>
      <p:sp>
        <p:nvSpPr>
          <p:cNvPr id="56" name="Text 54"/>
          <p:cNvSpPr/>
          <p:nvPr/>
        </p:nvSpPr>
        <p:spPr>
          <a:xfrm>
            <a:off x="658368" y="5340096"/>
            <a:ext cx="10881360" cy="457200"/>
          </a:xfrm>
          <a:prstGeom prst="rect">
            <a:avLst/>
          </a:prstGeom>
          <a:noFill/>
          <a:ln/>
        </p:spPr>
        <p:txBody>
          <a:bodyPr wrap="square" lIns="0" tIns="0" rIns="0" bIns="0" rtlCol="0" anchor="ctr"/>
          <a:lstStyle/>
          <a:p>
            <a:pPr marL="0" indent="0">
              <a:lnSpc>
                <a:spcPts val="1300"/>
              </a:lnSpc>
              <a:buNone/>
            </a:pPr>
            <a:r>
              <a:rPr lang="en-US" sz="1050" dirty="0">
                <a:solidFill>
                  <a:srgbClr val="1C1F1D"/>
                </a:solidFill>
                <a:latin typeface="Calibri" pitchFamily="34" charset="0"/>
                <a:ea typeface="Calibri" pitchFamily="34" charset="-122"/>
                <a:cs typeface="Calibri" pitchFamily="34" charset="-120"/>
              </a:rPr>
              <a:t>EX-01 attribution is established. EX-03 is tied to the seized handset by IMEI. The subject of the 31 January exchange is not identified, and EX-02 and EX-04 carry no attribution.</a:t>
            </a:r>
            <a:endParaRPr lang="en-US" sz="1050" dirty="0"/>
          </a:p>
        </p:txBody>
      </p:sp>
      <p:pic>
        <p:nvPicPr>
          <p:cNvPr id="57" name="Image 0" descr="/home/claude/ev/logo.png"/>
          <p:cNvPicPr>
            <a:picLocks noChangeAspect="1"/>
          </p:cNvPicPr>
          <p:nvPr/>
        </p:nvPicPr>
        <p:blipFill>
          <a:blip r:embed="rId3"/>
          <a:stretch>
            <a:fillRect/>
          </a:stretch>
        </p:blipFill>
        <p:spPr>
          <a:xfrm>
            <a:off x="457200" y="6336792"/>
            <a:ext cx="960120" cy="397764"/>
          </a:xfrm>
          <a:prstGeom prst="rect">
            <a:avLst/>
          </a:prstGeom>
        </p:spPr>
      </p:pic>
      <p:sp>
        <p:nvSpPr>
          <p:cNvPr id="58" name="Text 55"/>
          <p:cNvSpPr/>
          <p:nvPr/>
        </p:nvSpPr>
        <p:spPr>
          <a:xfrm>
            <a:off x="1572768" y="6382512"/>
            <a:ext cx="7315200" cy="292608"/>
          </a:xfrm>
          <a:prstGeom prst="rect">
            <a:avLst/>
          </a:prstGeom>
          <a:noFill/>
          <a:ln/>
        </p:spPr>
        <p:txBody>
          <a:bodyPr wrap="square" lIns="0" tIns="0" rIns="0" bIns="0" rtlCol="0" anchor="ctr"/>
          <a:lstStyle/>
          <a:p>
            <a:pPr marL="0" indent="0">
              <a:buNone/>
            </a:pPr>
            <a:r>
              <a:rPr lang="en-US" sz="800" dirty="0">
                <a:solidFill>
                  <a:srgbClr val="767E79"/>
                </a:solidFill>
                <a:latin typeface="Calibri" pitchFamily="34" charset="0"/>
                <a:ea typeface="Calibri" pitchFamily="34" charset="-122"/>
                <a:cs typeface="Calibri" pitchFamily="34" charset="-120"/>
              </a:rPr>
              <a:t>Quantum Tech  |  ACCA7031  |  2532368</a:t>
            </a:r>
            <a:endParaRPr lang="en-US" sz="800" dirty="0"/>
          </a:p>
        </p:txBody>
      </p:sp>
      <p:sp>
        <p:nvSpPr>
          <p:cNvPr id="59" name="Text 56"/>
          <p:cNvSpPr/>
          <p:nvPr/>
        </p:nvSpPr>
        <p:spPr>
          <a:xfrm>
            <a:off x="11247120" y="6382512"/>
            <a:ext cx="484632" cy="292608"/>
          </a:xfrm>
          <a:prstGeom prst="rect">
            <a:avLst/>
          </a:prstGeom>
          <a:noFill/>
          <a:ln/>
        </p:spPr>
        <p:txBody>
          <a:bodyPr wrap="square" lIns="0" tIns="0" rIns="0" bIns="0" rtlCol="0" anchor="ctr"/>
          <a:lstStyle/>
          <a:p>
            <a:pPr marL="0" indent="0" algn="r">
              <a:buNone/>
            </a:pPr>
            <a:r>
              <a:rPr lang="en-US" sz="900" b="1" dirty="0">
                <a:solidFill>
                  <a:srgbClr val="1E4D3B"/>
                </a:solidFill>
                <a:latin typeface="Calibri" pitchFamily="34" charset="0"/>
                <a:ea typeface="Calibri" pitchFamily="34" charset="-122"/>
                <a:cs typeface="Calibri" pitchFamily="34" charset="-120"/>
              </a:rPr>
              <a:t>9</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457200" y="329184"/>
            <a:ext cx="11274552" cy="457200"/>
          </a:xfrm>
          <a:prstGeom prst="rect">
            <a:avLst/>
          </a:prstGeom>
          <a:noFill/>
          <a:ln/>
        </p:spPr>
        <p:txBody>
          <a:bodyPr wrap="square" lIns="0" tIns="0" rIns="0" bIns="0" rtlCol="0" anchor="ctr"/>
          <a:lstStyle/>
          <a:p>
            <a:pPr marL="0" indent="0">
              <a:buNone/>
            </a:pPr>
            <a:r>
              <a:rPr lang="en-US" sz="2600" b="1" dirty="0">
                <a:solidFill>
                  <a:srgbClr val="1C1F1D"/>
                </a:solidFill>
                <a:latin typeface="Calibri" pitchFamily="34" charset="0"/>
                <a:ea typeface="Calibri" pitchFamily="34" charset="-122"/>
                <a:cs typeface="Calibri" pitchFamily="34" charset="-120"/>
              </a:rPr>
              <a:t>Device Attribution</a:t>
            </a:r>
            <a:endParaRPr lang="en-US" sz="2600" dirty="0"/>
          </a:p>
        </p:txBody>
      </p:sp>
      <p:sp>
        <p:nvSpPr>
          <p:cNvPr id="3" name="Shape 1"/>
          <p:cNvSpPr/>
          <p:nvPr/>
        </p:nvSpPr>
        <p:spPr>
          <a:xfrm>
            <a:off x="457200" y="841248"/>
            <a:ext cx="566928" cy="41148"/>
          </a:xfrm>
          <a:prstGeom prst="rect">
            <a:avLst/>
          </a:prstGeom>
          <a:solidFill>
            <a:srgbClr val="1E4D3B"/>
          </a:solidFill>
          <a:ln w="12700">
            <a:solidFill>
              <a:srgbClr val="1E4D3B"/>
            </a:solidFill>
            <a:prstDash val="solid"/>
          </a:ln>
        </p:spPr>
        <p:txBody>
          <a:bodyPr/>
          <a:lstStyle/>
          <a:p>
            <a:endParaRPr lang="en-IN"/>
          </a:p>
        </p:txBody>
      </p:sp>
      <p:sp>
        <p:nvSpPr>
          <p:cNvPr id="4" name="Text 2"/>
          <p:cNvSpPr/>
          <p:nvPr/>
        </p:nvSpPr>
        <p:spPr>
          <a:xfrm>
            <a:off x="457200" y="1188720"/>
            <a:ext cx="3703320" cy="219456"/>
          </a:xfrm>
          <a:prstGeom prst="rect">
            <a:avLst/>
          </a:prstGeom>
          <a:noFill/>
          <a:ln/>
        </p:spPr>
        <p:txBody>
          <a:bodyPr wrap="square" lIns="0" tIns="0" rIns="0" bIns="0" rtlCol="0" anchor="ctr"/>
          <a:lstStyle/>
          <a:p>
            <a:pPr marL="0" indent="0">
              <a:buNone/>
            </a:pPr>
            <a:r>
              <a:rPr lang="en-US" sz="900" b="1" kern="0" spc="100" dirty="0">
                <a:solidFill>
                  <a:srgbClr val="1E4D3B"/>
                </a:solidFill>
                <a:latin typeface="Calibri" pitchFamily="34" charset="0"/>
                <a:ea typeface="Calibri" pitchFamily="34" charset="-122"/>
                <a:cs typeface="Calibri" pitchFamily="34" charset="-120"/>
              </a:rPr>
              <a:t>EVIDENCE 10.1  ·  ACCOUNT RECORD, EX-01</a:t>
            </a:r>
            <a:endParaRPr lang="en-US" sz="900" dirty="0"/>
          </a:p>
        </p:txBody>
      </p:sp>
      <p:sp>
        <p:nvSpPr>
          <p:cNvPr id="5" name="Shape 3"/>
          <p:cNvSpPr/>
          <p:nvPr/>
        </p:nvSpPr>
        <p:spPr>
          <a:xfrm>
            <a:off x="438912" y="1426464"/>
            <a:ext cx="3739896" cy="2119667"/>
          </a:xfrm>
          <a:prstGeom prst="rect">
            <a:avLst/>
          </a:prstGeom>
          <a:solidFill>
            <a:srgbClr val="FFFFFF"/>
          </a:solidFill>
          <a:ln w="9525">
            <a:solidFill>
              <a:srgbClr val="DDE3E0"/>
            </a:solidFill>
            <a:prstDash val="solid"/>
          </a:ln>
        </p:spPr>
        <p:txBody>
          <a:bodyPr/>
          <a:lstStyle/>
          <a:p>
            <a:endParaRPr lang="en-IN"/>
          </a:p>
        </p:txBody>
      </p:sp>
      <p:pic>
        <p:nvPicPr>
          <p:cNvPr id="6" name="Image 0" descr="/mnt/user-data/uploads/huwai_device_user.png"/>
          <p:cNvPicPr>
            <a:picLocks noChangeAspect="1"/>
          </p:cNvPicPr>
          <p:nvPr/>
        </p:nvPicPr>
        <p:blipFill>
          <a:blip r:embed="rId3"/>
          <a:stretch>
            <a:fillRect/>
          </a:stretch>
        </p:blipFill>
        <p:spPr>
          <a:xfrm>
            <a:off x="457200" y="1444752"/>
            <a:ext cx="3703320" cy="2083091"/>
          </a:xfrm>
          <a:prstGeom prst="rect">
            <a:avLst/>
          </a:prstGeom>
        </p:spPr>
      </p:pic>
      <p:sp>
        <p:nvSpPr>
          <p:cNvPr id="7" name="Text 4"/>
          <p:cNvSpPr/>
          <p:nvPr/>
        </p:nvSpPr>
        <p:spPr>
          <a:xfrm>
            <a:off x="457200" y="3639312"/>
            <a:ext cx="3703320" cy="365760"/>
          </a:xfrm>
          <a:prstGeom prst="rect">
            <a:avLst/>
          </a:prstGeom>
          <a:noFill/>
          <a:ln/>
        </p:spPr>
        <p:txBody>
          <a:bodyPr wrap="square" lIns="0" tIns="0" rIns="0" bIns="0" rtlCol="0" anchor="ctr"/>
          <a:lstStyle/>
          <a:p>
            <a:pPr marL="0" indent="0">
              <a:lnSpc>
                <a:spcPts val="1050"/>
              </a:lnSpc>
              <a:buNone/>
            </a:pPr>
            <a:r>
              <a:rPr lang="en-US" sz="950" dirty="0">
                <a:solidFill>
                  <a:srgbClr val="767E79"/>
                </a:solidFill>
                <a:latin typeface="Calibri" pitchFamily="34" charset="0"/>
                <a:ea typeface="Calibri" pitchFamily="34" charset="-122"/>
                <a:cs typeface="Calibri" pitchFamily="34" charset="-120"/>
              </a:rPr>
              <a:t>Peter Dover, peter_dover, Snapchat. Phone +447917162788.</a:t>
            </a:r>
            <a:endParaRPr lang="en-US" sz="950" dirty="0"/>
          </a:p>
        </p:txBody>
      </p:sp>
      <p:sp>
        <p:nvSpPr>
          <p:cNvPr id="8" name="Text 5"/>
          <p:cNvSpPr/>
          <p:nvPr/>
        </p:nvSpPr>
        <p:spPr>
          <a:xfrm>
            <a:off x="4242816" y="1188720"/>
            <a:ext cx="3703320" cy="219456"/>
          </a:xfrm>
          <a:prstGeom prst="rect">
            <a:avLst/>
          </a:prstGeom>
          <a:noFill/>
          <a:ln/>
        </p:spPr>
        <p:txBody>
          <a:bodyPr wrap="square" lIns="0" tIns="0" rIns="0" bIns="0" rtlCol="0" anchor="ctr"/>
          <a:lstStyle/>
          <a:p>
            <a:pPr marL="0" indent="0">
              <a:buNone/>
            </a:pPr>
            <a:r>
              <a:rPr lang="en-US" sz="900" b="1" kern="0" spc="100" dirty="0">
                <a:solidFill>
                  <a:srgbClr val="1E4D3B"/>
                </a:solidFill>
                <a:latin typeface="Calibri" pitchFamily="34" charset="0"/>
                <a:ea typeface="Calibri" pitchFamily="34" charset="-122"/>
                <a:cs typeface="Calibri" pitchFamily="34" charset="-120"/>
              </a:rPr>
              <a:t>EVIDENCE 10.2  ·  DEVICE RECORD, EX-03</a:t>
            </a:r>
            <a:endParaRPr lang="en-US" sz="900" dirty="0"/>
          </a:p>
        </p:txBody>
      </p:sp>
      <p:sp>
        <p:nvSpPr>
          <p:cNvPr id="9" name="Shape 6"/>
          <p:cNvSpPr/>
          <p:nvPr/>
        </p:nvSpPr>
        <p:spPr>
          <a:xfrm>
            <a:off x="4224528" y="1426464"/>
            <a:ext cx="3739896" cy="2119667"/>
          </a:xfrm>
          <a:prstGeom prst="rect">
            <a:avLst/>
          </a:prstGeom>
          <a:solidFill>
            <a:srgbClr val="FFFFFF"/>
          </a:solidFill>
          <a:ln w="9525">
            <a:solidFill>
              <a:srgbClr val="DDE3E0"/>
            </a:solidFill>
            <a:prstDash val="solid"/>
          </a:ln>
        </p:spPr>
        <p:txBody>
          <a:bodyPr/>
          <a:lstStyle/>
          <a:p>
            <a:endParaRPr lang="en-IN"/>
          </a:p>
        </p:txBody>
      </p:sp>
      <p:pic>
        <p:nvPicPr>
          <p:cNvPr id="10" name="Image 1" descr="/mnt/user-data/uploads/SSAMSSU_G_1A13.png"/>
          <p:cNvPicPr>
            <a:picLocks noChangeAspect="1"/>
          </p:cNvPicPr>
          <p:nvPr/>
        </p:nvPicPr>
        <p:blipFill>
          <a:blip r:embed="rId4"/>
          <a:stretch>
            <a:fillRect/>
          </a:stretch>
        </p:blipFill>
        <p:spPr>
          <a:xfrm>
            <a:off x="4242816" y="1444752"/>
            <a:ext cx="3703320" cy="2083091"/>
          </a:xfrm>
          <a:prstGeom prst="rect">
            <a:avLst/>
          </a:prstGeom>
        </p:spPr>
      </p:pic>
      <p:sp>
        <p:nvSpPr>
          <p:cNvPr id="11" name="Text 7"/>
          <p:cNvSpPr/>
          <p:nvPr/>
        </p:nvSpPr>
        <p:spPr>
          <a:xfrm>
            <a:off x="4242816" y="3639312"/>
            <a:ext cx="3703320" cy="365760"/>
          </a:xfrm>
          <a:prstGeom prst="rect">
            <a:avLst/>
          </a:prstGeom>
          <a:noFill/>
          <a:ln/>
        </p:spPr>
        <p:txBody>
          <a:bodyPr wrap="square" lIns="0" tIns="0" rIns="0" bIns="0" rtlCol="0" anchor="ctr"/>
          <a:lstStyle/>
          <a:p>
            <a:pPr marL="0" indent="0">
              <a:lnSpc>
                <a:spcPts val="1050"/>
              </a:lnSpc>
              <a:buNone/>
            </a:pPr>
            <a:r>
              <a:rPr lang="en-US" sz="950" dirty="0">
                <a:solidFill>
                  <a:srgbClr val="767E79"/>
                </a:solidFill>
                <a:latin typeface="Calibri" pitchFamily="34" charset="0"/>
                <a:ea typeface="Calibri" pitchFamily="34" charset="-122"/>
                <a:cs typeface="Calibri" pitchFamily="34" charset="-120"/>
              </a:rPr>
              <a:t>Galaxy A13, SM-A137F/DS. IMEI 357712351470827 and 357898921470825.</a:t>
            </a:r>
            <a:endParaRPr lang="en-US" sz="950" dirty="0"/>
          </a:p>
        </p:txBody>
      </p:sp>
      <p:sp>
        <p:nvSpPr>
          <p:cNvPr id="12" name="Text 8"/>
          <p:cNvSpPr/>
          <p:nvPr/>
        </p:nvSpPr>
        <p:spPr>
          <a:xfrm>
            <a:off x="8028432" y="1188720"/>
            <a:ext cx="3703320" cy="219456"/>
          </a:xfrm>
          <a:prstGeom prst="rect">
            <a:avLst/>
          </a:prstGeom>
          <a:noFill/>
          <a:ln/>
        </p:spPr>
        <p:txBody>
          <a:bodyPr wrap="square" lIns="0" tIns="0" rIns="0" bIns="0" rtlCol="0" anchor="ctr"/>
          <a:lstStyle/>
          <a:p>
            <a:pPr marL="0" indent="0">
              <a:buNone/>
            </a:pPr>
            <a:r>
              <a:rPr lang="en-US" sz="900" b="1" kern="0" spc="100" dirty="0">
                <a:solidFill>
                  <a:srgbClr val="1E4D3B"/>
                </a:solidFill>
                <a:latin typeface="Calibri" pitchFamily="34" charset="0"/>
                <a:ea typeface="Calibri" pitchFamily="34" charset="-122"/>
                <a:cs typeface="Calibri" pitchFamily="34" charset="-120"/>
              </a:rPr>
              <a:t>EVIDENCE 10.3  ·  SOCIAL ACCOUNT, EX-01</a:t>
            </a:r>
            <a:endParaRPr lang="en-US" sz="900" dirty="0"/>
          </a:p>
        </p:txBody>
      </p:sp>
      <p:sp>
        <p:nvSpPr>
          <p:cNvPr id="13" name="Shape 9"/>
          <p:cNvSpPr/>
          <p:nvPr/>
        </p:nvSpPr>
        <p:spPr>
          <a:xfrm>
            <a:off x="8010144" y="1426464"/>
            <a:ext cx="3739896" cy="2119667"/>
          </a:xfrm>
          <a:prstGeom prst="rect">
            <a:avLst/>
          </a:prstGeom>
          <a:solidFill>
            <a:srgbClr val="FFFFFF"/>
          </a:solidFill>
          <a:ln w="9525">
            <a:solidFill>
              <a:srgbClr val="DDE3E0"/>
            </a:solidFill>
            <a:prstDash val="solid"/>
          </a:ln>
        </p:spPr>
        <p:txBody>
          <a:bodyPr/>
          <a:lstStyle/>
          <a:p>
            <a:endParaRPr lang="en-IN"/>
          </a:p>
        </p:txBody>
      </p:sp>
      <p:pic>
        <p:nvPicPr>
          <p:cNvPr id="14" name="Image 2" descr="/mnt/user-data/uploads/huwaie_snapchat.png"/>
          <p:cNvPicPr>
            <a:picLocks noChangeAspect="1"/>
          </p:cNvPicPr>
          <p:nvPr/>
        </p:nvPicPr>
        <p:blipFill>
          <a:blip r:embed="rId5"/>
          <a:stretch>
            <a:fillRect/>
          </a:stretch>
        </p:blipFill>
        <p:spPr>
          <a:xfrm>
            <a:off x="8028432" y="1444752"/>
            <a:ext cx="3703320" cy="2083091"/>
          </a:xfrm>
          <a:prstGeom prst="rect">
            <a:avLst/>
          </a:prstGeom>
        </p:spPr>
      </p:pic>
      <p:sp>
        <p:nvSpPr>
          <p:cNvPr id="15" name="Text 10"/>
          <p:cNvSpPr/>
          <p:nvPr/>
        </p:nvSpPr>
        <p:spPr>
          <a:xfrm>
            <a:off x="8028432" y="3639312"/>
            <a:ext cx="3703320" cy="365760"/>
          </a:xfrm>
          <a:prstGeom prst="rect">
            <a:avLst/>
          </a:prstGeom>
          <a:noFill/>
          <a:ln/>
        </p:spPr>
        <p:txBody>
          <a:bodyPr wrap="square" lIns="0" tIns="0" rIns="0" bIns="0" rtlCol="0" anchor="ctr"/>
          <a:lstStyle/>
          <a:p>
            <a:pPr marL="0" indent="0">
              <a:lnSpc>
                <a:spcPts val="1050"/>
              </a:lnSpc>
              <a:buNone/>
            </a:pPr>
            <a:r>
              <a:rPr lang="en-US" sz="950" dirty="0">
                <a:solidFill>
                  <a:srgbClr val="767E79"/>
                </a:solidFill>
                <a:latin typeface="Calibri" pitchFamily="34" charset="0"/>
                <a:ea typeface="Calibri" pitchFamily="34" charset="-122"/>
                <a:cs typeface="Calibri" pitchFamily="34" charset="-120"/>
              </a:rPr>
              <a:t>peter_dover, 73 items. Entry created 07/12/2024 20:39:53.</a:t>
            </a:r>
            <a:endParaRPr lang="en-US" sz="950" dirty="0"/>
          </a:p>
        </p:txBody>
      </p:sp>
      <p:sp>
        <p:nvSpPr>
          <p:cNvPr id="16" name="Shape 11"/>
          <p:cNvSpPr/>
          <p:nvPr/>
        </p:nvSpPr>
        <p:spPr>
          <a:xfrm>
            <a:off x="457200" y="4224528"/>
            <a:ext cx="1170432" cy="384048"/>
          </a:xfrm>
          <a:prstGeom prst="rect">
            <a:avLst/>
          </a:prstGeom>
          <a:solidFill>
            <a:srgbClr val="1E4D3B"/>
          </a:solidFill>
          <a:ln w="12700">
            <a:solidFill>
              <a:srgbClr val="1E4D3B"/>
            </a:solidFill>
            <a:prstDash val="solid"/>
          </a:ln>
        </p:spPr>
        <p:txBody>
          <a:bodyPr/>
          <a:lstStyle/>
          <a:p>
            <a:endParaRPr lang="en-IN"/>
          </a:p>
        </p:txBody>
      </p:sp>
      <p:sp>
        <p:nvSpPr>
          <p:cNvPr id="17" name="Text 12"/>
          <p:cNvSpPr/>
          <p:nvPr/>
        </p:nvSpPr>
        <p:spPr>
          <a:xfrm>
            <a:off x="539496" y="4224528"/>
            <a:ext cx="1005840" cy="384048"/>
          </a:xfrm>
          <a:prstGeom prst="rect">
            <a:avLst/>
          </a:prstGeom>
          <a:noFill/>
          <a:ln/>
        </p:spPr>
        <p:txBody>
          <a:bodyPr wrap="square" lIns="0" tIns="0" rIns="0" bIns="0" rtlCol="0" anchor="ctr"/>
          <a:lstStyle/>
          <a:p>
            <a:pPr marL="0" indent="0">
              <a:buNone/>
            </a:pPr>
            <a:r>
              <a:rPr lang="en-US" sz="950" b="1" dirty="0">
                <a:solidFill>
                  <a:srgbClr val="FFFFFF"/>
                </a:solidFill>
                <a:latin typeface="Calibri" pitchFamily="34" charset="0"/>
                <a:ea typeface="Calibri" pitchFamily="34" charset="-122"/>
                <a:cs typeface="Calibri" pitchFamily="34" charset="-120"/>
              </a:rPr>
              <a:t>Device</a:t>
            </a:r>
            <a:endParaRPr lang="en-US" sz="950" dirty="0"/>
          </a:p>
        </p:txBody>
      </p:sp>
      <p:sp>
        <p:nvSpPr>
          <p:cNvPr id="18" name="Shape 13"/>
          <p:cNvSpPr/>
          <p:nvPr/>
        </p:nvSpPr>
        <p:spPr>
          <a:xfrm>
            <a:off x="1627632" y="4224528"/>
            <a:ext cx="2615184" cy="384048"/>
          </a:xfrm>
          <a:prstGeom prst="rect">
            <a:avLst/>
          </a:prstGeom>
          <a:solidFill>
            <a:srgbClr val="1E4D3B"/>
          </a:solidFill>
          <a:ln w="12700">
            <a:solidFill>
              <a:srgbClr val="1E4D3B"/>
            </a:solidFill>
            <a:prstDash val="solid"/>
          </a:ln>
        </p:spPr>
        <p:txBody>
          <a:bodyPr/>
          <a:lstStyle/>
          <a:p>
            <a:endParaRPr lang="en-IN"/>
          </a:p>
        </p:txBody>
      </p:sp>
      <p:sp>
        <p:nvSpPr>
          <p:cNvPr id="19" name="Text 14"/>
          <p:cNvSpPr/>
          <p:nvPr/>
        </p:nvSpPr>
        <p:spPr>
          <a:xfrm>
            <a:off x="1709928" y="4224528"/>
            <a:ext cx="2450592" cy="384048"/>
          </a:xfrm>
          <a:prstGeom prst="rect">
            <a:avLst/>
          </a:prstGeom>
          <a:noFill/>
          <a:ln/>
        </p:spPr>
        <p:txBody>
          <a:bodyPr wrap="square" lIns="0" tIns="0" rIns="0" bIns="0" rtlCol="0" anchor="ctr"/>
          <a:lstStyle/>
          <a:p>
            <a:pPr marL="0" indent="0">
              <a:buNone/>
            </a:pPr>
            <a:r>
              <a:rPr lang="en-US" sz="950" b="1" dirty="0">
                <a:solidFill>
                  <a:srgbClr val="FFFFFF"/>
                </a:solidFill>
                <a:latin typeface="Calibri" pitchFamily="34" charset="0"/>
                <a:ea typeface="Calibri" pitchFamily="34" charset="-122"/>
                <a:cs typeface="Calibri" pitchFamily="34" charset="-120"/>
              </a:rPr>
              <a:t>Attribution</a:t>
            </a:r>
            <a:endParaRPr lang="en-US" sz="950" dirty="0"/>
          </a:p>
        </p:txBody>
      </p:sp>
      <p:sp>
        <p:nvSpPr>
          <p:cNvPr id="20" name="Shape 15"/>
          <p:cNvSpPr/>
          <p:nvPr/>
        </p:nvSpPr>
        <p:spPr>
          <a:xfrm>
            <a:off x="4242816" y="4224528"/>
            <a:ext cx="2084832" cy="384048"/>
          </a:xfrm>
          <a:prstGeom prst="rect">
            <a:avLst/>
          </a:prstGeom>
          <a:solidFill>
            <a:srgbClr val="1E4D3B"/>
          </a:solidFill>
          <a:ln w="12700">
            <a:solidFill>
              <a:srgbClr val="1E4D3B"/>
            </a:solidFill>
            <a:prstDash val="solid"/>
          </a:ln>
        </p:spPr>
        <p:txBody>
          <a:bodyPr/>
          <a:lstStyle/>
          <a:p>
            <a:endParaRPr lang="en-IN"/>
          </a:p>
        </p:txBody>
      </p:sp>
      <p:sp>
        <p:nvSpPr>
          <p:cNvPr id="21" name="Text 16"/>
          <p:cNvSpPr/>
          <p:nvPr/>
        </p:nvSpPr>
        <p:spPr>
          <a:xfrm>
            <a:off x="4325112" y="4224528"/>
            <a:ext cx="1920240" cy="384048"/>
          </a:xfrm>
          <a:prstGeom prst="rect">
            <a:avLst/>
          </a:prstGeom>
          <a:noFill/>
          <a:ln/>
        </p:spPr>
        <p:txBody>
          <a:bodyPr wrap="square" lIns="0" tIns="0" rIns="0" bIns="0" rtlCol="0" anchor="ctr"/>
          <a:lstStyle/>
          <a:p>
            <a:pPr marL="0" indent="0">
              <a:buNone/>
            </a:pPr>
            <a:r>
              <a:rPr lang="en-US" sz="950" b="1" dirty="0">
                <a:solidFill>
                  <a:srgbClr val="FFFFFF"/>
                </a:solidFill>
                <a:latin typeface="Calibri" pitchFamily="34" charset="0"/>
                <a:ea typeface="Calibri" pitchFamily="34" charset="-122"/>
                <a:cs typeface="Calibri" pitchFamily="34" charset="-120"/>
              </a:rPr>
              <a:t>Position</a:t>
            </a:r>
            <a:endParaRPr lang="en-US" sz="950" dirty="0"/>
          </a:p>
        </p:txBody>
      </p:sp>
      <p:sp>
        <p:nvSpPr>
          <p:cNvPr id="22" name="Shape 17"/>
          <p:cNvSpPr/>
          <p:nvPr/>
        </p:nvSpPr>
        <p:spPr>
          <a:xfrm>
            <a:off x="6327648" y="4224528"/>
            <a:ext cx="2788920" cy="384048"/>
          </a:xfrm>
          <a:prstGeom prst="rect">
            <a:avLst/>
          </a:prstGeom>
          <a:solidFill>
            <a:srgbClr val="1E4D3B"/>
          </a:solidFill>
          <a:ln w="12700">
            <a:solidFill>
              <a:srgbClr val="1E4D3B"/>
            </a:solidFill>
            <a:prstDash val="solid"/>
          </a:ln>
        </p:spPr>
        <p:txBody>
          <a:bodyPr/>
          <a:lstStyle/>
          <a:p>
            <a:endParaRPr lang="en-IN"/>
          </a:p>
        </p:txBody>
      </p:sp>
      <p:sp>
        <p:nvSpPr>
          <p:cNvPr id="23" name="Text 18"/>
          <p:cNvSpPr/>
          <p:nvPr/>
        </p:nvSpPr>
        <p:spPr>
          <a:xfrm>
            <a:off x="6409944" y="4224528"/>
            <a:ext cx="2624328" cy="384048"/>
          </a:xfrm>
          <a:prstGeom prst="rect">
            <a:avLst/>
          </a:prstGeom>
          <a:noFill/>
          <a:ln/>
        </p:spPr>
        <p:txBody>
          <a:bodyPr wrap="square" lIns="0" tIns="0" rIns="0" bIns="0" rtlCol="0" anchor="ctr"/>
          <a:lstStyle/>
          <a:p>
            <a:pPr marL="0" indent="0">
              <a:buNone/>
            </a:pPr>
            <a:r>
              <a:rPr lang="en-US" sz="950" b="1" dirty="0">
                <a:solidFill>
                  <a:srgbClr val="FFFFFF"/>
                </a:solidFill>
                <a:latin typeface="Calibri" pitchFamily="34" charset="0"/>
                <a:ea typeface="Calibri" pitchFamily="34" charset="-122"/>
                <a:cs typeface="Calibri" pitchFamily="34" charset="-120"/>
              </a:rPr>
              <a:t>Basis</a:t>
            </a:r>
            <a:endParaRPr lang="en-US" sz="950" dirty="0"/>
          </a:p>
        </p:txBody>
      </p:sp>
      <p:sp>
        <p:nvSpPr>
          <p:cNvPr id="24" name="Shape 19"/>
          <p:cNvSpPr/>
          <p:nvPr/>
        </p:nvSpPr>
        <p:spPr>
          <a:xfrm>
            <a:off x="9116568" y="4224528"/>
            <a:ext cx="2615184" cy="384048"/>
          </a:xfrm>
          <a:prstGeom prst="rect">
            <a:avLst/>
          </a:prstGeom>
          <a:solidFill>
            <a:srgbClr val="1E4D3B"/>
          </a:solidFill>
          <a:ln w="12700">
            <a:solidFill>
              <a:srgbClr val="1E4D3B"/>
            </a:solidFill>
            <a:prstDash val="solid"/>
          </a:ln>
        </p:spPr>
        <p:txBody>
          <a:bodyPr/>
          <a:lstStyle/>
          <a:p>
            <a:endParaRPr lang="en-IN"/>
          </a:p>
        </p:txBody>
      </p:sp>
      <p:sp>
        <p:nvSpPr>
          <p:cNvPr id="25" name="Text 20"/>
          <p:cNvSpPr/>
          <p:nvPr/>
        </p:nvSpPr>
        <p:spPr>
          <a:xfrm>
            <a:off x="9198864" y="4224528"/>
            <a:ext cx="2450592" cy="384048"/>
          </a:xfrm>
          <a:prstGeom prst="rect">
            <a:avLst/>
          </a:prstGeom>
          <a:noFill/>
          <a:ln/>
        </p:spPr>
        <p:txBody>
          <a:bodyPr wrap="square" lIns="0" tIns="0" rIns="0" bIns="0" rtlCol="0" anchor="ctr"/>
          <a:lstStyle/>
          <a:p>
            <a:pPr marL="0" indent="0">
              <a:buNone/>
            </a:pPr>
            <a:r>
              <a:rPr lang="en-US" sz="950" b="1" dirty="0">
                <a:solidFill>
                  <a:srgbClr val="FFFFFF"/>
                </a:solidFill>
                <a:latin typeface="Calibri" pitchFamily="34" charset="0"/>
                <a:ea typeface="Calibri" pitchFamily="34" charset="-122"/>
                <a:cs typeface="Calibri" pitchFamily="34" charset="-120"/>
              </a:rPr>
              <a:t>Unproven</a:t>
            </a:r>
            <a:endParaRPr lang="en-US" sz="950" dirty="0"/>
          </a:p>
        </p:txBody>
      </p:sp>
      <p:sp>
        <p:nvSpPr>
          <p:cNvPr id="26" name="Shape 21"/>
          <p:cNvSpPr/>
          <p:nvPr/>
        </p:nvSpPr>
        <p:spPr>
          <a:xfrm>
            <a:off x="457200" y="4608576"/>
            <a:ext cx="1170432" cy="420624"/>
          </a:xfrm>
          <a:prstGeom prst="rect">
            <a:avLst/>
          </a:prstGeom>
          <a:solidFill>
            <a:srgbClr val="FFFFFF"/>
          </a:solidFill>
          <a:ln w="9525">
            <a:solidFill>
              <a:srgbClr val="DDE3E0"/>
            </a:solidFill>
            <a:prstDash val="solid"/>
          </a:ln>
        </p:spPr>
        <p:txBody>
          <a:bodyPr/>
          <a:lstStyle/>
          <a:p>
            <a:endParaRPr lang="en-IN"/>
          </a:p>
        </p:txBody>
      </p:sp>
      <p:sp>
        <p:nvSpPr>
          <p:cNvPr id="27" name="Text 22"/>
          <p:cNvSpPr/>
          <p:nvPr/>
        </p:nvSpPr>
        <p:spPr>
          <a:xfrm>
            <a:off x="539496" y="4608576"/>
            <a:ext cx="1005840" cy="420624"/>
          </a:xfrm>
          <a:prstGeom prst="rect">
            <a:avLst/>
          </a:prstGeom>
          <a:noFill/>
          <a:ln/>
        </p:spPr>
        <p:txBody>
          <a:bodyPr wrap="square" lIns="0" tIns="0" rIns="0" bIns="0" rtlCol="0" anchor="ctr"/>
          <a:lstStyle/>
          <a:p>
            <a:pPr marL="0" indent="0">
              <a:lnSpc>
                <a:spcPts val="1100"/>
              </a:lnSpc>
              <a:buNone/>
            </a:pPr>
            <a:r>
              <a:rPr lang="en-US" sz="900" b="1" dirty="0">
                <a:solidFill>
                  <a:srgbClr val="1E4D3B"/>
                </a:solidFill>
                <a:latin typeface="Calibri" pitchFamily="34" charset="0"/>
                <a:ea typeface="Calibri" pitchFamily="34" charset="-122"/>
                <a:cs typeface="Calibri" pitchFamily="34" charset="-120"/>
              </a:rPr>
              <a:t>EX-01 Huawei</a:t>
            </a:r>
            <a:endParaRPr lang="en-US" sz="900" dirty="0"/>
          </a:p>
        </p:txBody>
      </p:sp>
      <p:sp>
        <p:nvSpPr>
          <p:cNvPr id="28" name="Shape 23"/>
          <p:cNvSpPr/>
          <p:nvPr/>
        </p:nvSpPr>
        <p:spPr>
          <a:xfrm>
            <a:off x="1627632" y="4608576"/>
            <a:ext cx="2615184" cy="420624"/>
          </a:xfrm>
          <a:prstGeom prst="rect">
            <a:avLst/>
          </a:prstGeom>
          <a:solidFill>
            <a:srgbClr val="FFFFFF"/>
          </a:solidFill>
          <a:ln w="9525">
            <a:solidFill>
              <a:srgbClr val="DDE3E0"/>
            </a:solidFill>
            <a:prstDash val="solid"/>
          </a:ln>
        </p:spPr>
        <p:txBody>
          <a:bodyPr/>
          <a:lstStyle/>
          <a:p>
            <a:endParaRPr lang="en-IN"/>
          </a:p>
        </p:txBody>
      </p:sp>
      <p:sp>
        <p:nvSpPr>
          <p:cNvPr id="29" name="Text 24"/>
          <p:cNvSpPr/>
          <p:nvPr/>
        </p:nvSpPr>
        <p:spPr>
          <a:xfrm>
            <a:off x="1709928" y="4608576"/>
            <a:ext cx="2450592" cy="420624"/>
          </a:xfrm>
          <a:prstGeom prst="rect">
            <a:avLst/>
          </a:prstGeom>
          <a:noFill/>
          <a:ln/>
        </p:spPr>
        <p:txBody>
          <a:bodyPr wrap="square" lIns="0" tIns="0" rIns="0" bIns="0" rtlCol="0" anchor="ctr"/>
          <a:lstStyle/>
          <a:p>
            <a:pPr marL="0" indent="0">
              <a:lnSpc>
                <a:spcPts val="1100"/>
              </a:lnSpc>
              <a:buNone/>
            </a:pPr>
            <a:r>
              <a:rPr lang="en-US" sz="850" dirty="0">
                <a:solidFill>
                  <a:srgbClr val="1C1F1D"/>
                </a:solidFill>
                <a:latin typeface="Calibri" pitchFamily="34" charset="0"/>
                <a:ea typeface="Calibri" pitchFamily="34" charset="-122"/>
                <a:cs typeface="Calibri" pitchFamily="34" charset="-120"/>
              </a:rPr>
              <a:t>Peter Dover; dovp59@gmail.com; +447917162788</a:t>
            </a:r>
            <a:endParaRPr lang="en-US" sz="850" dirty="0"/>
          </a:p>
        </p:txBody>
      </p:sp>
      <p:sp>
        <p:nvSpPr>
          <p:cNvPr id="30" name="Shape 25"/>
          <p:cNvSpPr/>
          <p:nvPr/>
        </p:nvSpPr>
        <p:spPr>
          <a:xfrm>
            <a:off x="4242816" y="4608576"/>
            <a:ext cx="2084832" cy="420624"/>
          </a:xfrm>
          <a:prstGeom prst="rect">
            <a:avLst/>
          </a:prstGeom>
          <a:solidFill>
            <a:srgbClr val="FFFFFF"/>
          </a:solidFill>
          <a:ln w="9525">
            <a:solidFill>
              <a:srgbClr val="DDE3E0"/>
            </a:solidFill>
            <a:prstDash val="solid"/>
          </a:ln>
        </p:spPr>
        <p:txBody>
          <a:bodyPr/>
          <a:lstStyle/>
          <a:p>
            <a:endParaRPr lang="en-IN"/>
          </a:p>
        </p:txBody>
      </p:sp>
      <p:sp>
        <p:nvSpPr>
          <p:cNvPr id="31" name="Text 26"/>
          <p:cNvSpPr/>
          <p:nvPr/>
        </p:nvSpPr>
        <p:spPr>
          <a:xfrm>
            <a:off x="4325112" y="4608576"/>
            <a:ext cx="1920240" cy="420624"/>
          </a:xfrm>
          <a:prstGeom prst="rect">
            <a:avLst/>
          </a:prstGeom>
          <a:noFill/>
          <a:ln/>
        </p:spPr>
        <p:txBody>
          <a:bodyPr wrap="square" lIns="0" tIns="0" rIns="0" bIns="0" rtlCol="0" anchor="ctr"/>
          <a:lstStyle/>
          <a:p>
            <a:pPr marL="0" indent="0">
              <a:lnSpc>
                <a:spcPts val="1100"/>
              </a:lnSpc>
              <a:buNone/>
            </a:pPr>
            <a:r>
              <a:rPr lang="en-US" sz="850" dirty="0">
                <a:solidFill>
                  <a:srgbClr val="1C1F1D"/>
                </a:solidFill>
                <a:latin typeface="Calibri" pitchFamily="34" charset="0"/>
                <a:ea typeface="Calibri" pitchFamily="34" charset="-122"/>
                <a:cs typeface="Calibri" pitchFamily="34" charset="-120"/>
              </a:rPr>
              <a:t>Originating device</a:t>
            </a:r>
            <a:endParaRPr lang="en-US" sz="850" dirty="0"/>
          </a:p>
        </p:txBody>
      </p:sp>
      <p:sp>
        <p:nvSpPr>
          <p:cNvPr id="32" name="Shape 27"/>
          <p:cNvSpPr/>
          <p:nvPr/>
        </p:nvSpPr>
        <p:spPr>
          <a:xfrm>
            <a:off x="6327648" y="4608576"/>
            <a:ext cx="2788920" cy="420624"/>
          </a:xfrm>
          <a:prstGeom prst="rect">
            <a:avLst/>
          </a:prstGeom>
          <a:solidFill>
            <a:srgbClr val="FFFFFF"/>
          </a:solidFill>
          <a:ln w="9525">
            <a:solidFill>
              <a:srgbClr val="DDE3E0"/>
            </a:solidFill>
            <a:prstDash val="solid"/>
          </a:ln>
        </p:spPr>
        <p:txBody>
          <a:bodyPr/>
          <a:lstStyle/>
          <a:p>
            <a:endParaRPr lang="en-IN"/>
          </a:p>
        </p:txBody>
      </p:sp>
      <p:sp>
        <p:nvSpPr>
          <p:cNvPr id="33" name="Text 28"/>
          <p:cNvSpPr/>
          <p:nvPr/>
        </p:nvSpPr>
        <p:spPr>
          <a:xfrm>
            <a:off x="6409944" y="4608576"/>
            <a:ext cx="2624328" cy="420624"/>
          </a:xfrm>
          <a:prstGeom prst="rect">
            <a:avLst/>
          </a:prstGeom>
          <a:noFill/>
          <a:ln/>
        </p:spPr>
        <p:txBody>
          <a:bodyPr wrap="square" lIns="0" tIns="0" rIns="0" bIns="0" rtlCol="0" anchor="ctr"/>
          <a:lstStyle/>
          <a:p>
            <a:pPr marL="0" indent="0">
              <a:lnSpc>
                <a:spcPts val="1100"/>
              </a:lnSpc>
              <a:buNone/>
            </a:pPr>
            <a:r>
              <a:rPr lang="en-US" sz="850" dirty="0">
                <a:solidFill>
                  <a:srgbClr val="1C1F1D"/>
                </a:solidFill>
                <a:latin typeface="Calibri" pitchFamily="34" charset="0"/>
                <a:ea typeface="Calibri" pitchFamily="34" charset="-122"/>
                <a:cs typeface="Calibri" pitchFamily="34" charset="-120"/>
              </a:rPr>
              <a:t>Account, mail and message records agree</a:t>
            </a:r>
            <a:endParaRPr lang="en-US" sz="850" dirty="0"/>
          </a:p>
        </p:txBody>
      </p:sp>
      <p:sp>
        <p:nvSpPr>
          <p:cNvPr id="34" name="Shape 29"/>
          <p:cNvSpPr/>
          <p:nvPr/>
        </p:nvSpPr>
        <p:spPr>
          <a:xfrm>
            <a:off x="9116568" y="4608576"/>
            <a:ext cx="2615184" cy="420624"/>
          </a:xfrm>
          <a:prstGeom prst="rect">
            <a:avLst/>
          </a:prstGeom>
          <a:solidFill>
            <a:srgbClr val="FFFFFF"/>
          </a:solidFill>
          <a:ln w="9525">
            <a:solidFill>
              <a:srgbClr val="DDE3E0"/>
            </a:solidFill>
            <a:prstDash val="solid"/>
          </a:ln>
        </p:spPr>
        <p:txBody>
          <a:bodyPr/>
          <a:lstStyle/>
          <a:p>
            <a:endParaRPr lang="en-IN"/>
          </a:p>
        </p:txBody>
      </p:sp>
      <p:sp>
        <p:nvSpPr>
          <p:cNvPr id="35" name="Text 30"/>
          <p:cNvSpPr/>
          <p:nvPr/>
        </p:nvSpPr>
        <p:spPr>
          <a:xfrm>
            <a:off x="9198864" y="4608576"/>
            <a:ext cx="2450592" cy="420624"/>
          </a:xfrm>
          <a:prstGeom prst="rect">
            <a:avLst/>
          </a:prstGeom>
          <a:noFill/>
          <a:ln/>
        </p:spPr>
        <p:txBody>
          <a:bodyPr wrap="square" lIns="0" tIns="0" rIns="0" bIns="0" rtlCol="0" anchor="ctr"/>
          <a:lstStyle/>
          <a:p>
            <a:pPr marL="0" indent="0">
              <a:lnSpc>
                <a:spcPts val="1100"/>
              </a:lnSpc>
              <a:buNone/>
            </a:pPr>
            <a:r>
              <a:rPr lang="en-US" sz="850" dirty="0">
                <a:solidFill>
                  <a:srgbClr val="1C1F1D"/>
                </a:solidFill>
                <a:latin typeface="Calibri" pitchFamily="34" charset="0"/>
                <a:ea typeface="Calibri" pitchFamily="34" charset="-122"/>
                <a:cs typeface="Calibri" pitchFamily="34" charset="-120"/>
              </a:rPr>
              <a:t>That the user sent each message personally</a:t>
            </a:r>
            <a:endParaRPr lang="en-US" sz="850" dirty="0"/>
          </a:p>
        </p:txBody>
      </p:sp>
      <p:sp>
        <p:nvSpPr>
          <p:cNvPr id="36" name="Shape 31"/>
          <p:cNvSpPr/>
          <p:nvPr/>
        </p:nvSpPr>
        <p:spPr>
          <a:xfrm>
            <a:off x="457200" y="5029200"/>
            <a:ext cx="1170432" cy="420624"/>
          </a:xfrm>
          <a:prstGeom prst="rect">
            <a:avLst/>
          </a:prstGeom>
          <a:solidFill>
            <a:srgbClr val="F4F7F5"/>
          </a:solidFill>
          <a:ln w="9525">
            <a:solidFill>
              <a:srgbClr val="DDE3E0"/>
            </a:solidFill>
            <a:prstDash val="solid"/>
          </a:ln>
        </p:spPr>
        <p:txBody>
          <a:bodyPr/>
          <a:lstStyle/>
          <a:p>
            <a:endParaRPr lang="en-IN"/>
          </a:p>
        </p:txBody>
      </p:sp>
      <p:sp>
        <p:nvSpPr>
          <p:cNvPr id="37" name="Text 32"/>
          <p:cNvSpPr/>
          <p:nvPr/>
        </p:nvSpPr>
        <p:spPr>
          <a:xfrm>
            <a:off x="539496" y="5029200"/>
            <a:ext cx="1005840" cy="420624"/>
          </a:xfrm>
          <a:prstGeom prst="rect">
            <a:avLst/>
          </a:prstGeom>
          <a:noFill/>
          <a:ln/>
        </p:spPr>
        <p:txBody>
          <a:bodyPr wrap="square" lIns="0" tIns="0" rIns="0" bIns="0" rtlCol="0" anchor="ctr"/>
          <a:lstStyle/>
          <a:p>
            <a:pPr marL="0" indent="0">
              <a:lnSpc>
                <a:spcPts val="1100"/>
              </a:lnSpc>
              <a:buNone/>
            </a:pPr>
            <a:r>
              <a:rPr lang="en-US" sz="900" b="1" dirty="0">
                <a:solidFill>
                  <a:srgbClr val="1E4D3B"/>
                </a:solidFill>
                <a:latin typeface="Calibri" pitchFamily="34" charset="0"/>
                <a:ea typeface="Calibri" pitchFamily="34" charset="-122"/>
                <a:cs typeface="Calibri" pitchFamily="34" charset="-120"/>
              </a:rPr>
              <a:t>EX-02 Nokia</a:t>
            </a:r>
            <a:endParaRPr lang="en-US" sz="900" dirty="0"/>
          </a:p>
        </p:txBody>
      </p:sp>
      <p:sp>
        <p:nvSpPr>
          <p:cNvPr id="38" name="Shape 33"/>
          <p:cNvSpPr/>
          <p:nvPr/>
        </p:nvSpPr>
        <p:spPr>
          <a:xfrm>
            <a:off x="1627632" y="5029200"/>
            <a:ext cx="2615184" cy="420624"/>
          </a:xfrm>
          <a:prstGeom prst="rect">
            <a:avLst/>
          </a:prstGeom>
          <a:solidFill>
            <a:srgbClr val="F4F7F5"/>
          </a:solidFill>
          <a:ln w="9525">
            <a:solidFill>
              <a:srgbClr val="DDE3E0"/>
            </a:solidFill>
            <a:prstDash val="solid"/>
          </a:ln>
        </p:spPr>
        <p:txBody>
          <a:bodyPr/>
          <a:lstStyle/>
          <a:p>
            <a:endParaRPr lang="en-IN"/>
          </a:p>
        </p:txBody>
      </p:sp>
      <p:sp>
        <p:nvSpPr>
          <p:cNvPr id="39" name="Text 34"/>
          <p:cNvSpPr/>
          <p:nvPr/>
        </p:nvSpPr>
        <p:spPr>
          <a:xfrm>
            <a:off x="1709928" y="5029200"/>
            <a:ext cx="2450592" cy="420624"/>
          </a:xfrm>
          <a:prstGeom prst="rect">
            <a:avLst/>
          </a:prstGeom>
          <a:noFill/>
          <a:ln/>
        </p:spPr>
        <p:txBody>
          <a:bodyPr wrap="square" lIns="0" tIns="0" rIns="0" bIns="0" rtlCol="0" anchor="ctr"/>
          <a:lstStyle/>
          <a:p>
            <a:pPr marL="0" indent="0">
              <a:lnSpc>
                <a:spcPts val="1100"/>
              </a:lnSpc>
              <a:buNone/>
            </a:pPr>
            <a:r>
              <a:rPr lang="en-US" sz="850" dirty="0">
                <a:solidFill>
                  <a:srgbClr val="1C1F1D"/>
                </a:solidFill>
                <a:latin typeface="Calibri" pitchFamily="34" charset="0"/>
                <a:ea typeface="Calibri" pitchFamily="34" charset="-122"/>
                <a:cs typeface="Calibri" pitchFamily="34" charset="-120"/>
              </a:rPr>
              <a:t>None recovered</a:t>
            </a:r>
            <a:endParaRPr lang="en-US" sz="850" dirty="0"/>
          </a:p>
        </p:txBody>
      </p:sp>
      <p:sp>
        <p:nvSpPr>
          <p:cNvPr id="40" name="Shape 35"/>
          <p:cNvSpPr/>
          <p:nvPr/>
        </p:nvSpPr>
        <p:spPr>
          <a:xfrm>
            <a:off x="4242816" y="5029200"/>
            <a:ext cx="2084832" cy="420624"/>
          </a:xfrm>
          <a:prstGeom prst="rect">
            <a:avLst/>
          </a:prstGeom>
          <a:solidFill>
            <a:srgbClr val="F4F7F5"/>
          </a:solidFill>
          <a:ln w="9525">
            <a:solidFill>
              <a:srgbClr val="DDE3E0"/>
            </a:solidFill>
            <a:prstDash val="solid"/>
          </a:ln>
        </p:spPr>
        <p:txBody>
          <a:bodyPr/>
          <a:lstStyle/>
          <a:p>
            <a:endParaRPr lang="en-IN"/>
          </a:p>
        </p:txBody>
      </p:sp>
      <p:sp>
        <p:nvSpPr>
          <p:cNvPr id="41" name="Text 36"/>
          <p:cNvSpPr/>
          <p:nvPr/>
        </p:nvSpPr>
        <p:spPr>
          <a:xfrm>
            <a:off x="4325112" y="5029200"/>
            <a:ext cx="1920240" cy="420624"/>
          </a:xfrm>
          <a:prstGeom prst="rect">
            <a:avLst/>
          </a:prstGeom>
          <a:noFill/>
          <a:ln/>
        </p:spPr>
        <p:txBody>
          <a:bodyPr wrap="square" lIns="0" tIns="0" rIns="0" bIns="0" rtlCol="0" anchor="ctr"/>
          <a:lstStyle/>
          <a:p>
            <a:pPr marL="0" indent="0">
              <a:lnSpc>
                <a:spcPts val="1100"/>
              </a:lnSpc>
              <a:buNone/>
            </a:pPr>
            <a:r>
              <a:rPr lang="en-US" sz="850" dirty="0">
                <a:solidFill>
                  <a:srgbClr val="1C1F1D"/>
                </a:solidFill>
                <a:latin typeface="Calibri" pitchFamily="34" charset="0"/>
                <a:ea typeface="Calibri" pitchFamily="34" charset="-122"/>
                <a:cs typeface="Calibri" pitchFamily="34" charset="-120"/>
              </a:rPr>
              <a:t>Not established</a:t>
            </a:r>
            <a:endParaRPr lang="en-US" sz="850" dirty="0"/>
          </a:p>
        </p:txBody>
      </p:sp>
      <p:sp>
        <p:nvSpPr>
          <p:cNvPr id="42" name="Shape 37"/>
          <p:cNvSpPr/>
          <p:nvPr/>
        </p:nvSpPr>
        <p:spPr>
          <a:xfrm>
            <a:off x="6327648" y="5029200"/>
            <a:ext cx="2788920" cy="420624"/>
          </a:xfrm>
          <a:prstGeom prst="rect">
            <a:avLst/>
          </a:prstGeom>
          <a:solidFill>
            <a:srgbClr val="F4F7F5"/>
          </a:solidFill>
          <a:ln w="9525">
            <a:solidFill>
              <a:srgbClr val="DDE3E0"/>
            </a:solidFill>
            <a:prstDash val="solid"/>
          </a:ln>
        </p:spPr>
        <p:txBody>
          <a:bodyPr/>
          <a:lstStyle/>
          <a:p>
            <a:endParaRPr lang="en-IN"/>
          </a:p>
        </p:txBody>
      </p:sp>
      <p:sp>
        <p:nvSpPr>
          <p:cNvPr id="43" name="Text 38"/>
          <p:cNvSpPr/>
          <p:nvPr/>
        </p:nvSpPr>
        <p:spPr>
          <a:xfrm>
            <a:off x="6409944" y="5029200"/>
            <a:ext cx="2624328" cy="420624"/>
          </a:xfrm>
          <a:prstGeom prst="rect">
            <a:avLst/>
          </a:prstGeom>
          <a:noFill/>
          <a:ln/>
        </p:spPr>
        <p:txBody>
          <a:bodyPr wrap="square" lIns="0" tIns="0" rIns="0" bIns="0" rtlCol="0" anchor="ctr"/>
          <a:lstStyle/>
          <a:p>
            <a:pPr marL="0" indent="0">
              <a:lnSpc>
                <a:spcPts val="1100"/>
              </a:lnSpc>
              <a:buNone/>
            </a:pPr>
            <a:r>
              <a:rPr lang="en-US" sz="850" dirty="0">
                <a:solidFill>
                  <a:srgbClr val="1C1F1D"/>
                </a:solidFill>
                <a:latin typeface="Calibri" pitchFamily="34" charset="0"/>
                <a:ea typeface="Calibri" pitchFamily="34" charset="-122"/>
                <a:cs typeface="Calibri" pitchFamily="34" charset="-120"/>
              </a:rPr>
              <a:t>Extraction and hash verified only</a:t>
            </a:r>
            <a:endParaRPr lang="en-US" sz="850" dirty="0"/>
          </a:p>
        </p:txBody>
      </p:sp>
      <p:sp>
        <p:nvSpPr>
          <p:cNvPr id="44" name="Shape 39"/>
          <p:cNvSpPr/>
          <p:nvPr/>
        </p:nvSpPr>
        <p:spPr>
          <a:xfrm>
            <a:off x="9116568" y="5029200"/>
            <a:ext cx="2615184" cy="420624"/>
          </a:xfrm>
          <a:prstGeom prst="rect">
            <a:avLst/>
          </a:prstGeom>
          <a:solidFill>
            <a:srgbClr val="F4F7F5"/>
          </a:solidFill>
          <a:ln w="9525">
            <a:solidFill>
              <a:srgbClr val="DDE3E0"/>
            </a:solidFill>
            <a:prstDash val="solid"/>
          </a:ln>
        </p:spPr>
        <p:txBody>
          <a:bodyPr/>
          <a:lstStyle/>
          <a:p>
            <a:endParaRPr lang="en-IN"/>
          </a:p>
        </p:txBody>
      </p:sp>
      <p:sp>
        <p:nvSpPr>
          <p:cNvPr id="45" name="Text 40"/>
          <p:cNvSpPr/>
          <p:nvPr/>
        </p:nvSpPr>
        <p:spPr>
          <a:xfrm>
            <a:off x="9198864" y="5029200"/>
            <a:ext cx="2450592" cy="420624"/>
          </a:xfrm>
          <a:prstGeom prst="rect">
            <a:avLst/>
          </a:prstGeom>
          <a:noFill/>
          <a:ln/>
        </p:spPr>
        <p:txBody>
          <a:bodyPr wrap="square" lIns="0" tIns="0" rIns="0" bIns="0" rtlCol="0" anchor="ctr"/>
          <a:lstStyle/>
          <a:p>
            <a:pPr marL="0" indent="0">
              <a:lnSpc>
                <a:spcPts val="1100"/>
              </a:lnSpc>
              <a:buNone/>
            </a:pPr>
            <a:r>
              <a:rPr lang="en-US" sz="850" dirty="0">
                <a:solidFill>
                  <a:srgbClr val="1C1F1D"/>
                </a:solidFill>
                <a:latin typeface="Calibri" pitchFamily="34" charset="0"/>
                <a:ea typeface="Calibri" pitchFamily="34" charset="-122"/>
                <a:cs typeface="Calibri" pitchFamily="34" charset="-120"/>
              </a:rPr>
              <a:t>Any user identity</a:t>
            </a:r>
            <a:endParaRPr lang="en-US" sz="850" dirty="0"/>
          </a:p>
        </p:txBody>
      </p:sp>
      <p:sp>
        <p:nvSpPr>
          <p:cNvPr id="46" name="Shape 41"/>
          <p:cNvSpPr/>
          <p:nvPr/>
        </p:nvSpPr>
        <p:spPr>
          <a:xfrm>
            <a:off x="457200" y="5449824"/>
            <a:ext cx="1170432" cy="420624"/>
          </a:xfrm>
          <a:prstGeom prst="rect">
            <a:avLst/>
          </a:prstGeom>
          <a:solidFill>
            <a:srgbClr val="FFFFFF"/>
          </a:solidFill>
          <a:ln w="9525">
            <a:solidFill>
              <a:srgbClr val="DDE3E0"/>
            </a:solidFill>
            <a:prstDash val="solid"/>
          </a:ln>
        </p:spPr>
        <p:txBody>
          <a:bodyPr/>
          <a:lstStyle/>
          <a:p>
            <a:endParaRPr lang="en-IN"/>
          </a:p>
        </p:txBody>
      </p:sp>
      <p:sp>
        <p:nvSpPr>
          <p:cNvPr id="47" name="Text 42"/>
          <p:cNvSpPr/>
          <p:nvPr/>
        </p:nvSpPr>
        <p:spPr>
          <a:xfrm>
            <a:off x="539496" y="5449824"/>
            <a:ext cx="1005840" cy="420624"/>
          </a:xfrm>
          <a:prstGeom prst="rect">
            <a:avLst/>
          </a:prstGeom>
          <a:noFill/>
          <a:ln/>
        </p:spPr>
        <p:txBody>
          <a:bodyPr wrap="square" lIns="0" tIns="0" rIns="0" bIns="0" rtlCol="0" anchor="ctr"/>
          <a:lstStyle/>
          <a:p>
            <a:pPr marL="0" indent="0">
              <a:lnSpc>
                <a:spcPts val="1100"/>
              </a:lnSpc>
              <a:buNone/>
            </a:pPr>
            <a:r>
              <a:rPr lang="en-US" sz="900" b="1" dirty="0">
                <a:solidFill>
                  <a:srgbClr val="1E4D3B"/>
                </a:solidFill>
                <a:latin typeface="Calibri" pitchFamily="34" charset="0"/>
                <a:ea typeface="Calibri" pitchFamily="34" charset="-122"/>
                <a:cs typeface="Calibri" pitchFamily="34" charset="-120"/>
              </a:rPr>
              <a:t>EX-03 Samsung</a:t>
            </a:r>
            <a:endParaRPr lang="en-US" sz="900" dirty="0"/>
          </a:p>
        </p:txBody>
      </p:sp>
      <p:sp>
        <p:nvSpPr>
          <p:cNvPr id="48" name="Shape 43"/>
          <p:cNvSpPr/>
          <p:nvPr/>
        </p:nvSpPr>
        <p:spPr>
          <a:xfrm>
            <a:off x="1627632" y="5449824"/>
            <a:ext cx="2615184" cy="420624"/>
          </a:xfrm>
          <a:prstGeom prst="rect">
            <a:avLst/>
          </a:prstGeom>
          <a:solidFill>
            <a:srgbClr val="FFFFFF"/>
          </a:solidFill>
          <a:ln w="9525">
            <a:solidFill>
              <a:srgbClr val="DDE3E0"/>
            </a:solidFill>
            <a:prstDash val="solid"/>
          </a:ln>
        </p:spPr>
        <p:txBody>
          <a:bodyPr/>
          <a:lstStyle/>
          <a:p>
            <a:endParaRPr lang="en-IN"/>
          </a:p>
        </p:txBody>
      </p:sp>
      <p:sp>
        <p:nvSpPr>
          <p:cNvPr id="49" name="Text 44"/>
          <p:cNvSpPr/>
          <p:nvPr/>
        </p:nvSpPr>
        <p:spPr>
          <a:xfrm>
            <a:off x="1709928" y="5449824"/>
            <a:ext cx="2450592" cy="420624"/>
          </a:xfrm>
          <a:prstGeom prst="rect">
            <a:avLst/>
          </a:prstGeom>
          <a:noFill/>
          <a:ln/>
        </p:spPr>
        <p:txBody>
          <a:bodyPr wrap="square" lIns="0" tIns="0" rIns="0" bIns="0" rtlCol="0" anchor="ctr"/>
          <a:lstStyle/>
          <a:p>
            <a:pPr marL="0" indent="0">
              <a:lnSpc>
                <a:spcPts val="1100"/>
              </a:lnSpc>
              <a:buNone/>
            </a:pPr>
            <a:r>
              <a:rPr lang="en-US" sz="850" dirty="0">
                <a:solidFill>
                  <a:srgbClr val="1C1F1D"/>
                </a:solidFill>
                <a:latin typeface="Calibri" pitchFamily="34" charset="0"/>
                <a:ea typeface="Calibri" pitchFamily="34" charset="-122"/>
                <a:cs typeface="Calibri" pitchFamily="34" charset="-120"/>
              </a:rPr>
              <a:t>Galaxy A13; +447383368785; IMEI matches</a:t>
            </a:r>
            <a:endParaRPr lang="en-US" sz="850" dirty="0"/>
          </a:p>
        </p:txBody>
      </p:sp>
      <p:sp>
        <p:nvSpPr>
          <p:cNvPr id="50" name="Shape 45"/>
          <p:cNvSpPr/>
          <p:nvPr/>
        </p:nvSpPr>
        <p:spPr>
          <a:xfrm>
            <a:off x="4242816" y="5449824"/>
            <a:ext cx="2084832" cy="420624"/>
          </a:xfrm>
          <a:prstGeom prst="rect">
            <a:avLst/>
          </a:prstGeom>
          <a:solidFill>
            <a:srgbClr val="FFFFFF"/>
          </a:solidFill>
          <a:ln w="9525">
            <a:solidFill>
              <a:srgbClr val="DDE3E0"/>
            </a:solidFill>
            <a:prstDash val="solid"/>
          </a:ln>
        </p:spPr>
        <p:txBody>
          <a:bodyPr/>
          <a:lstStyle/>
          <a:p>
            <a:endParaRPr lang="en-IN"/>
          </a:p>
        </p:txBody>
      </p:sp>
      <p:sp>
        <p:nvSpPr>
          <p:cNvPr id="51" name="Text 46"/>
          <p:cNvSpPr/>
          <p:nvPr/>
        </p:nvSpPr>
        <p:spPr>
          <a:xfrm>
            <a:off x="4325112" y="5449824"/>
            <a:ext cx="1920240" cy="420624"/>
          </a:xfrm>
          <a:prstGeom prst="rect">
            <a:avLst/>
          </a:prstGeom>
          <a:noFill/>
          <a:ln/>
        </p:spPr>
        <p:txBody>
          <a:bodyPr wrap="square" lIns="0" tIns="0" rIns="0" bIns="0" rtlCol="0" anchor="ctr"/>
          <a:lstStyle/>
          <a:p>
            <a:pPr marL="0" indent="0">
              <a:lnSpc>
                <a:spcPts val="1100"/>
              </a:lnSpc>
              <a:buNone/>
            </a:pPr>
            <a:r>
              <a:rPr lang="en-US" sz="850" dirty="0">
                <a:solidFill>
                  <a:srgbClr val="1C1F1D"/>
                </a:solidFill>
                <a:latin typeface="Calibri" pitchFamily="34" charset="0"/>
                <a:ea typeface="Calibri" pitchFamily="34" charset="-122"/>
                <a:cs typeface="Calibri" pitchFamily="34" charset="-120"/>
              </a:rPr>
              <a:t>Device confirmed, user not</a:t>
            </a:r>
            <a:endParaRPr lang="en-US" sz="850" dirty="0"/>
          </a:p>
        </p:txBody>
      </p:sp>
      <p:sp>
        <p:nvSpPr>
          <p:cNvPr id="52" name="Shape 47"/>
          <p:cNvSpPr/>
          <p:nvPr/>
        </p:nvSpPr>
        <p:spPr>
          <a:xfrm>
            <a:off x="6327648" y="5449824"/>
            <a:ext cx="2788920" cy="420624"/>
          </a:xfrm>
          <a:prstGeom prst="rect">
            <a:avLst/>
          </a:prstGeom>
          <a:solidFill>
            <a:srgbClr val="FFFFFF"/>
          </a:solidFill>
          <a:ln w="9525">
            <a:solidFill>
              <a:srgbClr val="DDE3E0"/>
            </a:solidFill>
            <a:prstDash val="solid"/>
          </a:ln>
        </p:spPr>
        <p:txBody>
          <a:bodyPr/>
          <a:lstStyle/>
          <a:p>
            <a:endParaRPr lang="en-IN"/>
          </a:p>
        </p:txBody>
      </p:sp>
      <p:sp>
        <p:nvSpPr>
          <p:cNvPr id="53" name="Text 48"/>
          <p:cNvSpPr/>
          <p:nvPr/>
        </p:nvSpPr>
        <p:spPr>
          <a:xfrm>
            <a:off x="6409944" y="5449824"/>
            <a:ext cx="2624328" cy="420624"/>
          </a:xfrm>
          <a:prstGeom prst="rect">
            <a:avLst/>
          </a:prstGeom>
          <a:noFill/>
          <a:ln/>
        </p:spPr>
        <p:txBody>
          <a:bodyPr wrap="square" lIns="0" tIns="0" rIns="0" bIns="0" rtlCol="0" anchor="ctr"/>
          <a:lstStyle/>
          <a:p>
            <a:pPr marL="0" indent="0">
              <a:lnSpc>
                <a:spcPts val="1100"/>
              </a:lnSpc>
              <a:buNone/>
            </a:pPr>
            <a:r>
              <a:rPr lang="en-US" sz="850" dirty="0">
                <a:solidFill>
                  <a:srgbClr val="1C1F1D"/>
                </a:solidFill>
                <a:latin typeface="Calibri" pitchFamily="34" charset="0"/>
                <a:ea typeface="Calibri" pitchFamily="34" charset="-122"/>
                <a:cs typeface="Calibri" pitchFamily="34" charset="-120"/>
              </a:rPr>
              <a:t>IMEI pair matches the extraction record</a:t>
            </a:r>
            <a:endParaRPr lang="en-US" sz="850" dirty="0"/>
          </a:p>
        </p:txBody>
      </p:sp>
      <p:sp>
        <p:nvSpPr>
          <p:cNvPr id="54" name="Shape 49"/>
          <p:cNvSpPr/>
          <p:nvPr/>
        </p:nvSpPr>
        <p:spPr>
          <a:xfrm>
            <a:off x="9116568" y="5449824"/>
            <a:ext cx="2615184" cy="420624"/>
          </a:xfrm>
          <a:prstGeom prst="rect">
            <a:avLst/>
          </a:prstGeom>
          <a:solidFill>
            <a:srgbClr val="FFFFFF"/>
          </a:solidFill>
          <a:ln w="9525">
            <a:solidFill>
              <a:srgbClr val="DDE3E0"/>
            </a:solidFill>
            <a:prstDash val="solid"/>
          </a:ln>
        </p:spPr>
        <p:txBody>
          <a:bodyPr/>
          <a:lstStyle/>
          <a:p>
            <a:endParaRPr lang="en-IN"/>
          </a:p>
        </p:txBody>
      </p:sp>
      <p:sp>
        <p:nvSpPr>
          <p:cNvPr id="55" name="Text 50"/>
          <p:cNvSpPr/>
          <p:nvPr/>
        </p:nvSpPr>
        <p:spPr>
          <a:xfrm>
            <a:off x="9198864" y="5449824"/>
            <a:ext cx="2450592" cy="420624"/>
          </a:xfrm>
          <a:prstGeom prst="rect">
            <a:avLst/>
          </a:prstGeom>
          <a:noFill/>
          <a:ln/>
        </p:spPr>
        <p:txBody>
          <a:bodyPr wrap="square" lIns="0" tIns="0" rIns="0" bIns="0" rtlCol="0" anchor="ctr"/>
          <a:lstStyle/>
          <a:p>
            <a:pPr marL="0" indent="0">
              <a:lnSpc>
                <a:spcPts val="1100"/>
              </a:lnSpc>
              <a:buNone/>
            </a:pPr>
            <a:r>
              <a:rPr lang="en-US" sz="850" dirty="0">
                <a:solidFill>
                  <a:srgbClr val="1C1F1D"/>
                </a:solidFill>
                <a:latin typeface="Calibri" pitchFamily="34" charset="0"/>
                <a:ea typeface="Calibri" pitchFamily="34" charset="-122"/>
                <a:cs typeface="Calibri" pitchFamily="34" charset="-120"/>
              </a:rPr>
              <a:t>Who used it, and any link to the exchanges</a:t>
            </a:r>
            <a:endParaRPr lang="en-US" sz="850" dirty="0"/>
          </a:p>
        </p:txBody>
      </p:sp>
      <p:sp>
        <p:nvSpPr>
          <p:cNvPr id="56" name="Shape 51"/>
          <p:cNvSpPr/>
          <p:nvPr/>
        </p:nvSpPr>
        <p:spPr>
          <a:xfrm>
            <a:off x="457200" y="5870448"/>
            <a:ext cx="1170432" cy="420624"/>
          </a:xfrm>
          <a:prstGeom prst="rect">
            <a:avLst/>
          </a:prstGeom>
          <a:solidFill>
            <a:srgbClr val="F4F7F5"/>
          </a:solidFill>
          <a:ln w="9525">
            <a:solidFill>
              <a:srgbClr val="DDE3E0"/>
            </a:solidFill>
            <a:prstDash val="solid"/>
          </a:ln>
        </p:spPr>
        <p:txBody>
          <a:bodyPr/>
          <a:lstStyle/>
          <a:p>
            <a:endParaRPr lang="en-IN"/>
          </a:p>
        </p:txBody>
      </p:sp>
      <p:sp>
        <p:nvSpPr>
          <p:cNvPr id="57" name="Text 52"/>
          <p:cNvSpPr/>
          <p:nvPr/>
        </p:nvSpPr>
        <p:spPr>
          <a:xfrm>
            <a:off x="539496" y="5870448"/>
            <a:ext cx="1005840" cy="420624"/>
          </a:xfrm>
          <a:prstGeom prst="rect">
            <a:avLst/>
          </a:prstGeom>
          <a:noFill/>
          <a:ln/>
        </p:spPr>
        <p:txBody>
          <a:bodyPr wrap="square" lIns="0" tIns="0" rIns="0" bIns="0" rtlCol="0" anchor="ctr"/>
          <a:lstStyle/>
          <a:p>
            <a:pPr marL="0" indent="0">
              <a:lnSpc>
                <a:spcPts val="1100"/>
              </a:lnSpc>
              <a:buNone/>
            </a:pPr>
            <a:r>
              <a:rPr lang="en-US" sz="900" b="1" dirty="0">
                <a:solidFill>
                  <a:srgbClr val="1E4D3B"/>
                </a:solidFill>
                <a:latin typeface="Calibri" pitchFamily="34" charset="0"/>
                <a:ea typeface="Calibri" pitchFamily="34" charset="-122"/>
                <a:cs typeface="Calibri" pitchFamily="34" charset="-120"/>
              </a:rPr>
              <a:t>EX-04 Ulefone</a:t>
            </a:r>
            <a:endParaRPr lang="en-US" sz="900" dirty="0"/>
          </a:p>
        </p:txBody>
      </p:sp>
      <p:sp>
        <p:nvSpPr>
          <p:cNvPr id="58" name="Shape 53"/>
          <p:cNvSpPr/>
          <p:nvPr/>
        </p:nvSpPr>
        <p:spPr>
          <a:xfrm>
            <a:off x="1627632" y="5870448"/>
            <a:ext cx="2615184" cy="420624"/>
          </a:xfrm>
          <a:prstGeom prst="rect">
            <a:avLst/>
          </a:prstGeom>
          <a:solidFill>
            <a:srgbClr val="F4F7F5"/>
          </a:solidFill>
          <a:ln w="9525">
            <a:solidFill>
              <a:srgbClr val="DDE3E0"/>
            </a:solidFill>
            <a:prstDash val="solid"/>
          </a:ln>
        </p:spPr>
        <p:txBody>
          <a:bodyPr/>
          <a:lstStyle/>
          <a:p>
            <a:endParaRPr lang="en-IN"/>
          </a:p>
        </p:txBody>
      </p:sp>
      <p:sp>
        <p:nvSpPr>
          <p:cNvPr id="59" name="Text 54"/>
          <p:cNvSpPr/>
          <p:nvPr/>
        </p:nvSpPr>
        <p:spPr>
          <a:xfrm>
            <a:off x="1709928" y="5870448"/>
            <a:ext cx="2450592" cy="420624"/>
          </a:xfrm>
          <a:prstGeom prst="rect">
            <a:avLst/>
          </a:prstGeom>
          <a:noFill/>
          <a:ln/>
        </p:spPr>
        <p:txBody>
          <a:bodyPr wrap="square" lIns="0" tIns="0" rIns="0" bIns="0" rtlCol="0" anchor="ctr"/>
          <a:lstStyle/>
          <a:p>
            <a:pPr marL="0" indent="0">
              <a:lnSpc>
                <a:spcPts val="1100"/>
              </a:lnSpc>
              <a:buNone/>
            </a:pPr>
            <a:r>
              <a:rPr lang="en-US" sz="850" dirty="0">
                <a:solidFill>
                  <a:srgbClr val="1C1F1D"/>
                </a:solidFill>
                <a:latin typeface="Calibri" pitchFamily="34" charset="0"/>
                <a:ea typeface="Calibri" pitchFamily="34" charset="-122"/>
                <a:cs typeface="Calibri" pitchFamily="34" charset="-120"/>
              </a:rPr>
              <a:t>None recovered</a:t>
            </a:r>
            <a:endParaRPr lang="en-US" sz="850" dirty="0"/>
          </a:p>
        </p:txBody>
      </p:sp>
      <p:sp>
        <p:nvSpPr>
          <p:cNvPr id="60" name="Shape 55"/>
          <p:cNvSpPr/>
          <p:nvPr/>
        </p:nvSpPr>
        <p:spPr>
          <a:xfrm>
            <a:off x="4242816" y="5870448"/>
            <a:ext cx="2084832" cy="420624"/>
          </a:xfrm>
          <a:prstGeom prst="rect">
            <a:avLst/>
          </a:prstGeom>
          <a:solidFill>
            <a:srgbClr val="F4F7F5"/>
          </a:solidFill>
          <a:ln w="9525">
            <a:solidFill>
              <a:srgbClr val="DDE3E0"/>
            </a:solidFill>
            <a:prstDash val="solid"/>
          </a:ln>
        </p:spPr>
        <p:txBody>
          <a:bodyPr/>
          <a:lstStyle/>
          <a:p>
            <a:endParaRPr lang="en-IN"/>
          </a:p>
        </p:txBody>
      </p:sp>
      <p:sp>
        <p:nvSpPr>
          <p:cNvPr id="61" name="Text 56"/>
          <p:cNvSpPr/>
          <p:nvPr/>
        </p:nvSpPr>
        <p:spPr>
          <a:xfrm>
            <a:off x="4325112" y="5870448"/>
            <a:ext cx="1920240" cy="420624"/>
          </a:xfrm>
          <a:prstGeom prst="rect">
            <a:avLst/>
          </a:prstGeom>
          <a:noFill/>
          <a:ln/>
        </p:spPr>
        <p:txBody>
          <a:bodyPr wrap="square" lIns="0" tIns="0" rIns="0" bIns="0" rtlCol="0" anchor="ctr"/>
          <a:lstStyle/>
          <a:p>
            <a:pPr marL="0" indent="0">
              <a:lnSpc>
                <a:spcPts val="1100"/>
              </a:lnSpc>
              <a:buNone/>
            </a:pPr>
            <a:r>
              <a:rPr lang="en-US" sz="850" dirty="0">
                <a:solidFill>
                  <a:srgbClr val="1C1F1D"/>
                </a:solidFill>
                <a:latin typeface="Calibri" pitchFamily="34" charset="0"/>
                <a:ea typeface="Calibri" pitchFamily="34" charset="-122"/>
                <a:cs typeface="Calibri" pitchFamily="34" charset="-120"/>
              </a:rPr>
              <a:t>Not established</a:t>
            </a:r>
            <a:endParaRPr lang="en-US" sz="850" dirty="0"/>
          </a:p>
        </p:txBody>
      </p:sp>
      <p:sp>
        <p:nvSpPr>
          <p:cNvPr id="62" name="Shape 57"/>
          <p:cNvSpPr/>
          <p:nvPr/>
        </p:nvSpPr>
        <p:spPr>
          <a:xfrm>
            <a:off x="6327648" y="5870448"/>
            <a:ext cx="2788920" cy="420624"/>
          </a:xfrm>
          <a:prstGeom prst="rect">
            <a:avLst/>
          </a:prstGeom>
          <a:solidFill>
            <a:srgbClr val="F4F7F5"/>
          </a:solidFill>
          <a:ln w="9525">
            <a:solidFill>
              <a:srgbClr val="DDE3E0"/>
            </a:solidFill>
            <a:prstDash val="solid"/>
          </a:ln>
        </p:spPr>
        <p:txBody>
          <a:bodyPr/>
          <a:lstStyle/>
          <a:p>
            <a:endParaRPr lang="en-IN"/>
          </a:p>
        </p:txBody>
      </p:sp>
      <p:sp>
        <p:nvSpPr>
          <p:cNvPr id="63" name="Text 58"/>
          <p:cNvSpPr/>
          <p:nvPr/>
        </p:nvSpPr>
        <p:spPr>
          <a:xfrm>
            <a:off x="6409944" y="5870448"/>
            <a:ext cx="2624328" cy="420624"/>
          </a:xfrm>
          <a:prstGeom prst="rect">
            <a:avLst/>
          </a:prstGeom>
          <a:noFill/>
          <a:ln/>
        </p:spPr>
        <p:txBody>
          <a:bodyPr wrap="square" lIns="0" tIns="0" rIns="0" bIns="0" rtlCol="0" anchor="ctr"/>
          <a:lstStyle/>
          <a:p>
            <a:pPr marL="0" indent="0">
              <a:lnSpc>
                <a:spcPts val="1100"/>
              </a:lnSpc>
              <a:buNone/>
            </a:pPr>
            <a:r>
              <a:rPr lang="en-US" sz="850" dirty="0">
                <a:solidFill>
                  <a:srgbClr val="1C1F1D"/>
                </a:solidFill>
                <a:latin typeface="Calibri" pitchFamily="34" charset="0"/>
                <a:ea typeface="Calibri" pitchFamily="34" charset="-122"/>
                <a:cs typeface="Calibri" pitchFamily="34" charset="-120"/>
              </a:rPr>
              <a:t>Extraction and hash verified only</a:t>
            </a:r>
            <a:endParaRPr lang="en-US" sz="850" dirty="0"/>
          </a:p>
        </p:txBody>
      </p:sp>
      <p:sp>
        <p:nvSpPr>
          <p:cNvPr id="64" name="Shape 59"/>
          <p:cNvSpPr/>
          <p:nvPr/>
        </p:nvSpPr>
        <p:spPr>
          <a:xfrm>
            <a:off x="9116568" y="5870448"/>
            <a:ext cx="2615184" cy="420624"/>
          </a:xfrm>
          <a:prstGeom prst="rect">
            <a:avLst/>
          </a:prstGeom>
          <a:solidFill>
            <a:srgbClr val="F4F7F5"/>
          </a:solidFill>
          <a:ln w="9525">
            <a:solidFill>
              <a:srgbClr val="DDE3E0"/>
            </a:solidFill>
            <a:prstDash val="solid"/>
          </a:ln>
        </p:spPr>
        <p:txBody>
          <a:bodyPr/>
          <a:lstStyle/>
          <a:p>
            <a:endParaRPr lang="en-IN"/>
          </a:p>
        </p:txBody>
      </p:sp>
      <p:sp>
        <p:nvSpPr>
          <p:cNvPr id="65" name="Text 60"/>
          <p:cNvSpPr/>
          <p:nvPr/>
        </p:nvSpPr>
        <p:spPr>
          <a:xfrm>
            <a:off x="9198864" y="5870448"/>
            <a:ext cx="2450592" cy="420624"/>
          </a:xfrm>
          <a:prstGeom prst="rect">
            <a:avLst/>
          </a:prstGeom>
          <a:noFill/>
          <a:ln/>
        </p:spPr>
        <p:txBody>
          <a:bodyPr wrap="square" lIns="0" tIns="0" rIns="0" bIns="0" rtlCol="0" anchor="ctr"/>
          <a:lstStyle/>
          <a:p>
            <a:pPr marL="0" indent="0">
              <a:lnSpc>
                <a:spcPts val="1100"/>
              </a:lnSpc>
              <a:buNone/>
            </a:pPr>
            <a:r>
              <a:rPr lang="en-US" sz="850" dirty="0">
                <a:solidFill>
                  <a:srgbClr val="1C1F1D"/>
                </a:solidFill>
                <a:latin typeface="Calibri" pitchFamily="34" charset="0"/>
                <a:ea typeface="Calibri" pitchFamily="34" charset="-122"/>
                <a:cs typeface="Calibri" pitchFamily="34" charset="-120"/>
              </a:rPr>
              <a:t>Any user identity</a:t>
            </a:r>
            <a:endParaRPr lang="en-US" sz="850" dirty="0"/>
          </a:p>
        </p:txBody>
      </p:sp>
      <p:pic>
        <p:nvPicPr>
          <p:cNvPr id="66" name="Image 3" descr="/home/claude/ev/logo.png"/>
          <p:cNvPicPr>
            <a:picLocks noChangeAspect="1"/>
          </p:cNvPicPr>
          <p:nvPr/>
        </p:nvPicPr>
        <p:blipFill>
          <a:blip r:embed="rId6"/>
          <a:stretch>
            <a:fillRect/>
          </a:stretch>
        </p:blipFill>
        <p:spPr>
          <a:xfrm>
            <a:off x="457200" y="6336792"/>
            <a:ext cx="960120" cy="397764"/>
          </a:xfrm>
          <a:prstGeom prst="rect">
            <a:avLst/>
          </a:prstGeom>
        </p:spPr>
      </p:pic>
      <p:sp>
        <p:nvSpPr>
          <p:cNvPr id="67" name="Text 61"/>
          <p:cNvSpPr/>
          <p:nvPr/>
        </p:nvSpPr>
        <p:spPr>
          <a:xfrm>
            <a:off x="1572768" y="6382512"/>
            <a:ext cx="7315200" cy="292608"/>
          </a:xfrm>
          <a:prstGeom prst="rect">
            <a:avLst/>
          </a:prstGeom>
          <a:noFill/>
          <a:ln/>
        </p:spPr>
        <p:txBody>
          <a:bodyPr wrap="square" lIns="0" tIns="0" rIns="0" bIns="0" rtlCol="0" anchor="ctr"/>
          <a:lstStyle/>
          <a:p>
            <a:pPr marL="0" indent="0">
              <a:buNone/>
            </a:pPr>
            <a:r>
              <a:rPr lang="en-US" sz="800" dirty="0">
                <a:solidFill>
                  <a:srgbClr val="767E79"/>
                </a:solidFill>
                <a:latin typeface="Calibri" pitchFamily="34" charset="0"/>
                <a:ea typeface="Calibri" pitchFamily="34" charset="-122"/>
                <a:cs typeface="Calibri" pitchFamily="34" charset="-120"/>
              </a:rPr>
              <a:t>Quantum Tech  |  ACCA7031  |  2532368</a:t>
            </a:r>
            <a:endParaRPr lang="en-US" sz="800" dirty="0"/>
          </a:p>
        </p:txBody>
      </p:sp>
      <p:sp>
        <p:nvSpPr>
          <p:cNvPr id="68" name="Text 62"/>
          <p:cNvSpPr/>
          <p:nvPr/>
        </p:nvSpPr>
        <p:spPr>
          <a:xfrm>
            <a:off x="11247120" y="6382512"/>
            <a:ext cx="484632" cy="292608"/>
          </a:xfrm>
          <a:prstGeom prst="rect">
            <a:avLst/>
          </a:prstGeom>
          <a:noFill/>
          <a:ln/>
        </p:spPr>
        <p:txBody>
          <a:bodyPr wrap="square" lIns="0" tIns="0" rIns="0" bIns="0" rtlCol="0" anchor="ctr"/>
          <a:lstStyle/>
          <a:p>
            <a:pPr marL="0" indent="0" algn="r">
              <a:buNone/>
            </a:pPr>
            <a:r>
              <a:rPr lang="en-US" sz="900" b="1" dirty="0">
                <a:solidFill>
                  <a:srgbClr val="1E4D3B"/>
                </a:solidFill>
                <a:latin typeface="Calibri" pitchFamily="34" charset="0"/>
                <a:ea typeface="Calibri" pitchFamily="34" charset="-122"/>
                <a:cs typeface="Calibri" pitchFamily="34" charset="-120"/>
              </a:rPr>
              <a:t>10</a:t>
            </a:r>
            <a:endParaRPr lang="en-US" sz="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457200" y="329184"/>
            <a:ext cx="11274552" cy="457200"/>
          </a:xfrm>
          <a:prstGeom prst="rect">
            <a:avLst/>
          </a:prstGeom>
          <a:noFill/>
          <a:ln/>
        </p:spPr>
        <p:txBody>
          <a:bodyPr wrap="square" lIns="0" tIns="0" rIns="0" bIns="0" rtlCol="0" anchor="ctr"/>
          <a:lstStyle/>
          <a:p>
            <a:pPr marL="0" indent="0">
              <a:buNone/>
            </a:pPr>
            <a:r>
              <a:rPr lang="en-US" sz="2600" b="1" dirty="0">
                <a:solidFill>
                  <a:srgbClr val="1C1F1D"/>
                </a:solidFill>
                <a:latin typeface="Calibri" pitchFamily="34" charset="0"/>
                <a:ea typeface="Calibri" pitchFamily="34" charset="-122"/>
                <a:cs typeface="Calibri" pitchFamily="34" charset="-120"/>
              </a:rPr>
              <a:t>Practical Demonstration</a:t>
            </a:r>
            <a:endParaRPr lang="en-US" sz="2600" dirty="0"/>
          </a:p>
        </p:txBody>
      </p:sp>
      <p:sp>
        <p:nvSpPr>
          <p:cNvPr id="3" name="Shape 1"/>
          <p:cNvSpPr/>
          <p:nvPr/>
        </p:nvSpPr>
        <p:spPr>
          <a:xfrm>
            <a:off x="457200" y="841248"/>
            <a:ext cx="566928" cy="41148"/>
          </a:xfrm>
          <a:prstGeom prst="rect">
            <a:avLst/>
          </a:prstGeom>
          <a:solidFill>
            <a:srgbClr val="1E4D3B"/>
          </a:solidFill>
          <a:ln w="12700">
            <a:solidFill>
              <a:srgbClr val="1E4D3B"/>
            </a:solidFill>
            <a:prstDash val="solid"/>
          </a:ln>
        </p:spPr>
        <p:txBody>
          <a:bodyPr/>
          <a:lstStyle/>
          <a:p>
            <a:endParaRPr lang="en-IN"/>
          </a:p>
        </p:txBody>
      </p:sp>
      <p:sp>
        <p:nvSpPr>
          <p:cNvPr id="4" name="Text 2"/>
          <p:cNvSpPr/>
          <p:nvPr/>
        </p:nvSpPr>
        <p:spPr>
          <a:xfrm>
            <a:off x="1170432" y="758952"/>
            <a:ext cx="10515600" cy="256032"/>
          </a:xfrm>
          <a:prstGeom prst="rect">
            <a:avLst/>
          </a:prstGeom>
          <a:noFill/>
          <a:ln/>
        </p:spPr>
        <p:txBody>
          <a:bodyPr wrap="square" lIns="0" tIns="0" rIns="0" bIns="0" rtlCol="0" anchor="ctr"/>
          <a:lstStyle/>
          <a:p>
            <a:pPr marL="0" indent="0">
              <a:buNone/>
            </a:pPr>
            <a:r>
              <a:rPr lang="en-US" sz="1100" dirty="0">
                <a:solidFill>
                  <a:srgbClr val="767E79"/>
                </a:solidFill>
                <a:latin typeface="Calibri" pitchFamily="34" charset="0"/>
                <a:ea typeface="Calibri" pitchFamily="34" charset="-122"/>
                <a:cs typeface="Calibri" pitchFamily="34" charset="-120"/>
              </a:rPr>
              <a:t>Cellebrite UFED 7.76.0.24 [Educational], 28 July 2026</a:t>
            </a:r>
            <a:endParaRPr lang="en-US" sz="1100" dirty="0"/>
          </a:p>
        </p:txBody>
      </p:sp>
      <p:sp>
        <p:nvSpPr>
          <p:cNvPr id="5" name="Shape 3"/>
          <p:cNvSpPr/>
          <p:nvPr/>
        </p:nvSpPr>
        <p:spPr>
          <a:xfrm>
            <a:off x="457200" y="1225296"/>
            <a:ext cx="2194560" cy="384048"/>
          </a:xfrm>
          <a:prstGeom prst="rect">
            <a:avLst/>
          </a:prstGeom>
          <a:solidFill>
            <a:srgbClr val="F4F7F5"/>
          </a:solidFill>
          <a:ln w="9525">
            <a:solidFill>
              <a:srgbClr val="DDE3E0"/>
            </a:solidFill>
            <a:prstDash val="solid"/>
          </a:ln>
        </p:spPr>
        <p:txBody>
          <a:bodyPr/>
          <a:lstStyle/>
          <a:p>
            <a:endParaRPr lang="en-IN"/>
          </a:p>
        </p:txBody>
      </p:sp>
      <p:sp>
        <p:nvSpPr>
          <p:cNvPr id="6" name="Text 4"/>
          <p:cNvSpPr/>
          <p:nvPr/>
        </p:nvSpPr>
        <p:spPr>
          <a:xfrm>
            <a:off x="548640" y="1225296"/>
            <a:ext cx="1554480" cy="384048"/>
          </a:xfrm>
          <a:prstGeom prst="rect">
            <a:avLst/>
          </a:prstGeom>
          <a:noFill/>
          <a:ln/>
        </p:spPr>
        <p:txBody>
          <a:bodyPr wrap="square" lIns="0" tIns="0" rIns="0" bIns="0" rtlCol="0" anchor="ctr"/>
          <a:lstStyle/>
          <a:p>
            <a:pPr marL="0" indent="0">
              <a:buNone/>
            </a:pPr>
            <a:r>
              <a:rPr lang="en-US" sz="860" b="1" dirty="0">
                <a:solidFill>
                  <a:srgbClr val="1C1F1D"/>
                </a:solidFill>
                <a:latin typeface="Calibri" pitchFamily="34" charset="0"/>
                <a:ea typeface="Calibri" pitchFamily="34" charset="-122"/>
                <a:cs typeface="Calibri" pitchFamily="34" charset="-120"/>
              </a:rPr>
              <a:t>01  Choose action</a:t>
            </a:r>
            <a:endParaRPr lang="en-US" sz="860" dirty="0"/>
          </a:p>
        </p:txBody>
      </p:sp>
      <p:sp>
        <p:nvSpPr>
          <p:cNvPr id="7" name="Text 5"/>
          <p:cNvSpPr/>
          <p:nvPr/>
        </p:nvSpPr>
        <p:spPr>
          <a:xfrm>
            <a:off x="2029968" y="1225296"/>
            <a:ext cx="530352" cy="384048"/>
          </a:xfrm>
          <a:prstGeom prst="rect">
            <a:avLst/>
          </a:prstGeom>
          <a:noFill/>
          <a:ln/>
        </p:spPr>
        <p:txBody>
          <a:bodyPr wrap="square" lIns="0" tIns="0" rIns="0" bIns="0" rtlCol="0" anchor="ctr"/>
          <a:lstStyle/>
          <a:p>
            <a:pPr marL="0" indent="0" algn="r">
              <a:buNone/>
            </a:pPr>
            <a:r>
              <a:rPr lang="en-US" sz="860" b="1" dirty="0">
                <a:solidFill>
                  <a:srgbClr val="1E4D3B"/>
                </a:solidFill>
                <a:latin typeface="Calibri" pitchFamily="34" charset="0"/>
                <a:ea typeface="Calibri" pitchFamily="34" charset="-122"/>
                <a:cs typeface="Calibri" pitchFamily="34" charset="-120"/>
              </a:rPr>
              <a:t>14:49</a:t>
            </a:r>
            <a:endParaRPr lang="en-US" sz="860" dirty="0"/>
          </a:p>
        </p:txBody>
      </p:sp>
      <p:sp>
        <p:nvSpPr>
          <p:cNvPr id="8" name="Shape 6"/>
          <p:cNvSpPr/>
          <p:nvPr/>
        </p:nvSpPr>
        <p:spPr>
          <a:xfrm>
            <a:off x="438912" y="1700784"/>
            <a:ext cx="2231136" cy="1271001"/>
          </a:xfrm>
          <a:prstGeom prst="rect">
            <a:avLst/>
          </a:prstGeom>
          <a:solidFill>
            <a:srgbClr val="FFFFFF"/>
          </a:solidFill>
          <a:ln w="9525">
            <a:solidFill>
              <a:srgbClr val="DDE3E0"/>
            </a:solidFill>
            <a:prstDash val="solid"/>
          </a:ln>
        </p:spPr>
        <p:txBody>
          <a:bodyPr/>
          <a:lstStyle/>
          <a:p>
            <a:endParaRPr lang="en-IN"/>
          </a:p>
        </p:txBody>
      </p:sp>
      <p:pic>
        <p:nvPicPr>
          <p:cNvPr id="9" name="Image 0" descr="/mnt/user-data/uploads/1786363970872_2.png"/>
          <p:cNvPicPr>
            <a:picLocks noChangeAspect="1"/>
          </p:cNvPicPr>
          <p:nvPr/>
        </p:nvPicPr>
        <p:blipFill>
          <a:blip r:embed="rId3"/>
          <a:stretch>
            <a:fillRect/>
          </a:stretch>
        </p:blipFill>
        <p:spPr>
          <a:xfrm>
            <a:off x="457200" y="1719072"/>
            <a:ext cx="2194560" cy="1234425"/>
          </a:xfrm>
          <a:prstGeom prst="rect">
            <a:avLst/>
          </a:prstGeom>
        </p:spPr>
      </p:pic>
      <p:sp>
        <p:nvSpPr>
          <p:cNvPr id="10" name="Text 7"/>
          <p:cNvSpPr/>
          <p:nvPr/>
        </p:nvSpPr>
        <p:spPr>
          <a:xfrm>
            <a:off x="457200" y="2999232"/>
            <a:ext cx="2194560" cy="365760"/>
          </a:xfrm>
          <a:prstGeom prst="rect">
            <a:avLst/>
          </a:prstGeom>
          <a:noFill/>
          <a:ln/>
        </p:spPr>
        <p:txBody>
          <a:bodyPr wrap="square" lIns="0" tIns="0" rIns="0" bIns="0" rtlCol="0" anchor="ctr"/>
          <a:lstStyle/>
          <a:p>
            <a:pPr marL="0" indent="0">
              <a:lnSpc>
                <a:spcPts val="1050"/>
              </a:lnSpc>
              <a:buNone/>
            </a:pPr>
            <a:r>
              <a:rPr lang="en-US" sz="950" dirty="0">
                <a:solidFill>
                  <a:srgbClr val="767E79"/>
                </a:solidFill>
                <a:latin typeface="Calibri" pitchFamily="34" charset="0"/>
                <a:ea typeface="Calibri" pitchFamily="34" charset="-122"/>
                <a:cs typeface="Calibri" pitchFamily="34" charset="-120"/>
              </a:rPr>
              <a:t>Method selected before connection.</a:t>
            </a:r>
            <a:endParaRPr lang="en-US" sz="950" dirty="0"/>
          </a:p>
        </p:txBody>
      </p:sp>
      <p:sp>
        <p:nvSpPr>
          <p:cNvPr id="11" name="Shape 8"/>
          <p:cNvSpPr/>
          <p:nvPr/>
        </p:nvSpPr>
        <p:spPr>
          <a:xfrm>
            <a:off x="2791206" y="1225296"/>
            <a:ext cx="2194560" cy="384048"/>
          </a:xfrm>
          <a:prstGeom prst="rect">
            <a:avLst/>
          </a:prstGeom>
          <a:solidFill>
            <a:srgbClr val="F4F7F5"/>
          </a:solidFill>
          <a:ln w="9525">
            <a:solidFill>
              <a:srgbClr val="DDE3E0"/>
            </a:solidFill>
            <a:prstDash val="solid"/>
          </a:ln>
        </p:spPr>
        <p:txBody>
          <a:bodyPr/>
          <a:lstStyle/>
          <a:p>
            <a:endParaRPr lang="en-IN"/>
          </a:p>
        </p:txBody>
      </p:sp>
      <p:sp>
        <p:nvSpPr>
          <p:cNvPr id="12" name="Text 9"/>
          <p:cNvSpPr/>
          <p:nvPr/>
        </p:nvSpPr>
        <p:spPr>
          <a:xfrm>
            <a:off x="2882646" y="1225296"/>
            <a:ext cx="1554480" cy="384048"/>
          </a:xfrm>
          <a:prstGeom prst="rect">
            <a:avLst/>
          </a:prstGeom>
          <a:noFill/>
          <a:ln/>
        </p:spPr>
        <p:txBody>
          <a:bodyPr wrap="square" lIns="0" tIns="0" rIns="0" bIns="0" rtlCol="0" anchor="ctr"/>
          <a:lstStyle/>
          <a:p>
            <a:pPr marL="0" indent="0">
              <a:buNone/>
            </a:pPr>
            <a:r>
              <a:rPr lang="en-US" sz="860" b="1" dirty="0">
                <a:solidFill>
                  <a:srgbClr val="1C1F1D"/>
                </a:solidFill>
                <a:latin typeface="Calibri" pitchFamily="34" charset="0"/>
                <a:ea typeface="Calibri" pitchFamily="34" charset="-122"/>
                <a:cs typeface="Calibri" pitchFamily="34" charset="-120"/>
              </a:rPr>
              <a:t>02  Detect device</a:t>
            </a:r>
            <a:endParaRPr lang="en-US" sz="860" dirty="0"/>
          </a:p>
        </p:txBody>
      </p:sp>
      <p:sp>
        <p:nvSpPr>
          <p:cNvPr id="13" name="Text 10"/>
          <p:cNvSpPr/>
          <p:nvPr/>
        </p:nvSpPr>
        <p:spPr>
          <a:xfrm>
            <a:off x="4363974" y="1225296"/>
            <a:ext cx="530352" cy="384048"/>
          </a:xfrm>
          <a:prstGeom prst="rect">
            <a:avLst/>
          </a:prstGeom>
          <a:noFill/>
          <a:ln/>
        </p:spPr>
        <p:txBody>
          <a:bodyPr wrap="square" lIns="0" tIns="0" rIns="0" bIns="0" rtlCol="0" anchor="ctr"/>
          <a:lstStyle/>
          <a:p>
            <a:pPr marL="0" indent="0" algn="r">
              <a:buNone/>
            </a:pPr>
            <a:r>
              <a:rPr lang="en-US" sz="860" b="1" dirty="0">
                <a:solidFill>
                  <a:srgbClr val="1E4D3B"/>
                </a:solidFill>
                <a:latin typeface="Calibri" pitchFamily="34" charset="0"/>
                <a:ea typeface="Calibri" pitchFamily="34" charset="-122"/>
                <a:cs typeface="Calibri" pitchFamily="34" charset="-120"/>
              </a:rPr>
              <a:t>14:50</a:t>
            </a:r>
            <a:endParaRPr lang="en-US" sz="860" dirty="0"/>
          </a:p>
        </p:txBody>
      </p:sp>
      <p:sp>
        <p:nvSpPr>
          <p:cNvPr id="14" name="Shape 11"/>
          <p:cNvSpPr/>
          <p:nvPr/>
        </p:nvSpPr>
        <p:spPr>
          <a:xfrm>
            <a:off x="2772918" y="1700784"/>
            <a:ext cx="2231136" cy="1271001"/>
          </a:xfrm>
          <a:prstGeom prst="rect">
            <a:avLst/>
          </a:prstGeom>
          <a:solidFill>
            <a:srgbClr val="FFFFFF"/>
          </a:solidFill>
          <a:ln w="9525">
            <a:solidFill>
              <a:srgbClr val="DDE3E0"/>
            </a:solidFill>
            <a:prstDash val="solid"/>
          </a:ln>
        </p:spPr>
        <p:txBody>
          <a:bodyPr/>
          <a:lstStyle/>
          <a:p>
            <a:endParaRPr lang="en-IN"/>
          </a:p>
        </p:txBody>
      </p:sp>
      <p:pic>
        <p:nvPicPr>
          <p:cNvPr id="15" name="Image 1" descr="/mnt/user-data/uploads/1786363970872_3.png"/>
          <p:cNvPicPr>
            <a:picLocks noChangeAspect="1"/>
          </p:cNvPicPr>
          <p:nvPr/>
        </p:nvPicPr>
        <p:blipFill>
          <a:blip r:embed="rId4"/>
          <a:stretch>
            <a:fillRect/>
          </a:stretch>
        </p:blipFill>
        <p:spPr>
          <a:xfrm>
            <a:off x="2791206" y="1719072"/>
            <a:ext cx="2194560" cy="1234425"/>
          </a:xfrm>
          <a:prstGeom prst="rect">
            <a:avLst/>
          </a:prstGeom>
        </p:spPr>
      </p:pic>
      <p:sp>
        <p:nvSpPr>
          <p:cNvPr id="16" name="Text 12"/>
          <p:cNvSpPr/>
          <p:nvPr/>
        </p:nvSpPr>
        <p:spPr>
          <a:xfrm>
            <a:off x="2791206" y="2999232"/>
            <a:ext cx="2194560" cy="365760"/>
          </a:xfrm>
          <a:prstGeom prst="rect">
            <a:avLst/>
          </a:prstGeom>
          <a:noFill/>
          <a:ln/>
        </p:spPr>
        <p:txBody>
          <a:bodyPr wrap="square" lIns="0" tIns="0" rIns="0" bIns="0" rtlCol="0" anchor="ctr"/>
          <a:lstStyle/>
          <a:p>
            <a:pPr marL="0" indent="0">
              <a:lnSpc>
                <a:spcPts val="1050"/>
              </a:lnSpc>
              <a:buNone/>
            </a:pPr>
            <a:r>
              <a:rPr lang="en-US" sz="950" dirty="0">
                <a:solidFill>
                  <a:srgbClr val="767E79"/>
                </a:solidFill>
                <a:latin typeface="Calibri" pitchFamily="34" charset="0"/>
                <a:ea typeface="Calibri" pitchFamily="34" charset="-122"/>
                <a:cs typeface="Calibri" pitchFamily="34" charset="-120"/>
              </a:rPr>
              <a:t>Handset detected, profile confirmed.</a:t>
            </a:r>
            <a:endParaRPr lang="en-US" sz="950" dirty="0"/>
          </a:p>
        </p:txBody>
      </p:sp>
      <p:sp>
        <p:nvSpPr>
          <p:cNvPr id="17" name="Shape 13"/>
          <p:cNvSpPr/>
          <p:nvPr/>
        </p:nvSpPr>
        <p:spPr>
          <a:xfrm>
            <a:off x="5125212" y="1225296"/>
            <a:ext cx="2194560" cy="384048"/>
          </a:xfrm>
          <a:prstGeom prst="rect">
            <a:avLst/>
          </a:prstGeom>
          <a:solidFill>
            <a:srgbClr val="F4F7F5"/>
          </a:solidFill>
          <a:ln w="9525">
            <a:solidFill>
              <a:srgbClr val="DDE3E0"/>
            </a:solidFill>
            <a:prstDash val="solid"/>
          </a:ln>
        </p:spPr>
        <p:txBody>
          <a:bodyPr/>
          <a:lstStyle/>
          <a:p>
            <a:endParaRPr lang="en-IN"/>
          </a:p>
        </p:txBody>
      </p:sp>
      <p:sp>
        <p:nvSpPr>
          <p:cNvPr id="18" name="Text 14"/>
          <p:cNvSpPr/>
          <p:nvPr/>
        </p:nvSpPr>
        <p:spPr>
          <a:xfrm>
            <a:off x="5216652" y="1225296"/>
            <a:ext cx="1554480" cy="384048"/>
          </a:xfrm>
          <a:prstGeom prst="rect">
            <a:avLst/>
          </a:prstGeom>
          <a:noFill/>
          <a:ln/>
        </p:spPr>
        <p:txBody>
          <a:bodyPr wrap="square" lIns="0" tIns="0" rIns="0" bIns="0" rtlCol="0" anchor="ctr"/>
          <a:lstStyle/>
          <a:p>
            <a:pPr marL="0" indent="0">
              <a:buNone/>
            </a:pPr>
            <a:r>
              <a:rPr lang="en-US" sz="860" b="1" dirty="0">
                <a:solidFill>
                  <a:srgbClr val="1C1F1D"/>
                </a:solidFill>
                <a:latin typeface="Calibri" pitchFamily="34" charset="0"/>
                <a:ea typeface="Calibri" pitchFamily="34" charset="-122"/>
                <a:cs typeface="Calibri" pitchFamily="34" charset="-120"/>
              </a:rPr>
              <a:t>03  Extraction location</a:t>
            </a:r>
            <a:endParaRPr lang="en-US" sz="860" dirty="0"/>
          </a:p>
        </p:txBody>
      </p:sp>
      <p:sp>
        <p:nvSpPr>
          <p:cNvPr id="19" name="Text 15"/>
          <p:cNvSpPr/>
          <p:nvPr/>
        </p:nvSpPr>
        <p:spPr>
          <a:xfrm>
            <a:off x="6697980" y="1225296"/>
            <a:ext cx="530352" cy="384048"/>
          </a:xfrm>
          <a:prstGeom prst="rect">
            <a:avLst/>
          </a:prstGeom>
          <a:noFill/>
          <a:ln/>
        </p:spPr>
        <p:txBody>
          <a:bodyPr wrap="square" lIns="0" tIns="0" rIns="0" bIns="0" rtlCol="0" anchor="ctr"/>
          <a:lstStyle/>
          <a:p>
            <a:pPr marL="0" indent="0" algn="r">
              <a:buNone/>
            </a:pPr>
            <a:r>
              <a:rPr lang="en-US" sz="860" b="1" dirty="0">
                <a:solidFill>
                  <a:srgbClr val="1E4D3B"/>
                </a:solidFill>
                <a:latin typeface="Calibri" pitchFamily="34" charset="0"/>
                <a:ea typeface="Calibri" pitchFamily="34" charset="-122"/>
                <a:cs typeface="Calibri" pitchFamily="34" charset="-120"/>
              </a:rPr>
              <a:t>14:52</a:t>
            </a:r>
            <a:endParaRPr lang="en-US" sz="860" dirty="0"/>
          </a:p>
        </p:txBody>
      </p:sp>
      <p:sp>
        <p:nvSpPr>
          <p:cNvPr id="20" name="Shape 16"/>
          <p:cNvSpPr/>
          <p:nvPr/>
        </p:nvSpPr>
        <p:spPr>
          <a:xfrm>
            <a:off x="5106924" y="1700784"/>
            <a:ext cx="2231136" cy="1271001"/>
          </a:xfrm>
          <a:prstGeom prst="rect">
            <a:avLst/>
          </a:prstGeom>
          <a:solidFill>
            <a:srgbClr val="FFFFFF"/>
          </a:solidFill>
          <a:ln w="9525">
            <a:solidFill>
              <a:srgbClr val="DDE3E0"/>
            </a:solidFill>
            <a:prstDash val="solid"/>
          </a:ln>
        </p:spPr>
        <p:txBody>
          <a:bodyPr/>
          <a:lstStyle/>
          <a:p>
            <a:endParaRPr lang="en-IN"/>
          </a:p>
        </p:txBody>
      </p:sp>
      <p:pic>
        <p:nvPicPr>
          <p:cNvPr id="21" name="Image 2" descr="/mnt/user-data/uploads/1786363970873_4.png"/>
          <p:cNvPicPr>
            <a:picLocks noChangeAspect="1"/>
          </p:cNvPicPr>
          <p:nvPr/>
        </p:nvPicPr>
        <p:blipFill>
          <a:blip r:embed="rId5"/>
          <a:stretch>
            <a:fillRect/>
          </a:stretch>
        </p:blipFill>
        <p:spPr>
          <a:xfrm>
            <a:off x="5125212" y="1719072"/>
            <a:ext cx="2194560" cy="1234425"/>
          </a:xfrm>
          <a:prstGeom prst="rect">
            <a:avLst/>
          </a:prstGeom>
        </p:spPr>
      </p:pic>
      <p:sp>
        <p:nvSpPr>
          <p:cNvPr id="22" name="Text 17"/>
          <p:cNvSpPr/>
          <p:nvPr/>
        </p:nvSpPr>
        <p:spPr>
          <a:xfrm>
            <a:off x="5125212" y="2999232"/>
            <a:ext cx="2194560" cy="365760"/>
          </a:xfrm>
          <a:prstGeom prst="rect">
            <a:avLst/>
          </a:prstGeom>
          <a:noFill/>
          <a:ln/>
        </p:spPr>
        <p:txBody>
          <a:bodyPr wrap="square" lIns="0" tIns="0" rIns="0" bIns="0" rtlCol="0" anchor="ctr"/>
          <a:lstStyle/>
          <a:p>
            <a:pPr marL="0" indent="0">
              <a:lnSpc>
                <a:spcPts val="1050"/>
              </a:lnSpc>
              <a:buNone/>
            </a:pPr>
            <a:r>
              <a:rPr lang="en-US" sz="950" dirty="0">
                <a:solidFill>
                  <a:srgbClr val="767E79"/>
                </a:solidFill>
                <a:latin typeface="Calibri" pitchFamily="34" charset="0"/>
                <a:ea typeface="Calibri" pitchFamily="34" charset="-122"/>
                <a:cs typeface="Calibri" pitchFamily="34" charset="-120"/>
              </a:rPr>
              <a:t>Destination set away from the source.</a:t>
            </a:r>
            <a:endParaRPr lang="en-US" sz="950" dirty="0"/>
          </a:p>
        </p:txBody>
      </p:sp>
      <p:sp>
        <p:nvSpPr>
          <p:cNvPr id="23" name="Shape 18"/>
          <p:cNvSpPr/>
          <p:nvPr/>
        </p:nvSpPr>
        <p:spPr>
          <a:xfrm>
            <a:off x="7459218" y="1225296"/>
            <a:ext cx="2194560" cy="384048"/>
          </a:xfrm>
          <a:prstGeom prst="rect">
            <a:avLst/>
          </a:prstGeom>
          <a:solidFill>
            <a:srgbClr val="F4F7F5"/>
          </a:solidFill>
          <a:ln w="9525">
            <a:solidFill>
              <a:srgbClr val="DDE3E0"/>
            </a:solidFill>
            <a:prstDash val="solid"/>
          </a:ln>
        </p:spPr>
        <p:txBody>
          <a:bodyPr/>
          <a:lstStyle/>
          <a:p>
            <a:endParaRPr lang="en-IN"/>
          </a:p>
        </p:txBody>
      </p:sp>
      <p:sp>
        <p:nvSpPr>
          <p:cNvPr id="24" name="Text 19"/>
          <p:cNvSpPr/>
          <p:nvPr/>
        </p:nvSpPr>
        <p:spPr>
          <a:xfrm>
            <a:off x="7550658" y="1225296"/>
            <a:ext cx="1554480" cy="384048"/>
          </a:xfrm>
          <a:prstGeom prst="rect">
            <a:avLst/>
          </a:prstGeom>
          <a:noFill/>
          <a:ln/>
        </p:spPr>
        <p:txBody>
          <a:bodyPr wrap="square" lIns="0" tIns="0" rIns="0" bIns="0" rtlCol="0" anchor="ctr"/>
          <a:lstStyle/>
          <a:p>
            <a:pPr marL="0" indent="0">
              <a:buNone/>
            </a:pPr>
            <a:r>
              <a:rPr lang="en-US" sz="860" b="1" dirty="0">
                <a:solidFill>
                  <a:srgbClr val="1C1F1D"/>
                </a:solidFill>
                <a:latin typeface="Calibri" pitchFamily="34" charset="0"/>
                <a:ea typeface="Calibri" pitchFamily="34" charset="-122"/>
                <a:cs typeface="Calibri" pitchFamily="34" charset="-120"/>
              </a:rPr>
              <a:t>04  Extraction running</a:t>
            </a:r>
            <a:endParaRPr lang="en-US" sz="860" dirty="0"/>
          </a:p>
        </p:txBody>
      </p:sp>
      <p:sp>
        <p:nvSpPr>
          <p:cNvPr id="25" name="Text 20"/>
          <p:cNvSpPr/>
          <p:nvPr/>
        </p:nvSpPr>
        <p:spPr>
          <a:xfrm>
            <a:off x="9031986" y="1225296"/>
            <a:ext cx="530352" cy="384048"/>
          </a:xfrm>
          <a:prstGeom prst="rect">
            <a:avLst/>
          </a:prstGeom>
          <a:noFill/>
          <a:ln/>
        </p:spPr>
        <p:txBody>
          <a:bodyPr wrap="square" lIns="0" tIns="0" rIns="0" bIns="0" rtlCol="0" anchor="ctr"/>
          <a:lstStyle/>
          <a:p>
            <a:pPr marL="0" indent="0" algn="r">
              <a:buNone/>
            </a:pPr>
            <a:r>
              <a:rPr lang="en-US" sz="860" b="1" dirty="0">
                <a:solidFill>
                  <a:srgbClr val="1E4D3B"/>
                </a:solidFill>
                <a:latin typeface="Calibri" pitchFamily="34" charset="0"/>
                <a:ea typeface="Calibri" pitchFamily="34" charset="-122"/>
                <a:cs typeface="Calibri" pitchFamily="34" charset="-120"/>
              </a:rPr>
              <a:t>14:57</a:t>
            </a:r>
            <a:endParaRPr lang="en-US" sz="860" dirty="0"/>
          </a:p>
        </p:txBody>
      </p:sp>
      <p:sp>
        <p:nvSpPr>
          <p:cNvPr id="26" name="Shape 21"/>
          <p:cNvSpPr/>
          <p:nvPr/>
        </p:nvSpPr>
        <p:spPr>
          <a:xfrm>
            <a:off x="7440930" y="1700784"/>
            <a:ext cx="2231136" cy="1271001"/>
          </a:xfrm>
          <a:prstGeom prst="rect">
            <a:avLst/>
          </a:prstGeom>
          <a:solidFill>
            <a:srgbClr val="FFFFFF"/>
          </a:solidFill>
          <a:ln w="9525">
            <a:solidFill>
              <a:srgbClr val="DDE3E0"/>
            </a:solidFill>
            <a:prstDash val="solid"/>
          </a:ln>
        </p:spPr>
        <p:txBody>
          <a:bodyPr/>
          <a:lstStyle/>
          <a:p>
            <a:endParaRPr lang="en-IN"/>
          </a:p>
        </p:txBody>
      </p:sp>
      <p:pic>
        <p:nvPicPr>
          <p:cNvPr id="27" name="Image 3" descr="/mnt/user-data/uploads/1786363970873_7.png"/>
          <p:cNvPicPr>
            <a:picLocks noChangeAspect="1"/>
          </p:cNvPicPr>
          <p:nvPr/>
        </p:nvPicPr>
        <p:blipFill>
          <a:blip r:embed="rId6"/>
          <a:stretch>
            <a:fillRect/>
          </a:stretch>
        </p:blipFill>
        <p:spPr>
          <a:xfrm>
            <a:off x="7459218" y="1719072"/>
            <a:ext cx="2194560" cy="1234425"/>
          </a:xfrm>
          <a:prstGeom prst="rect">
            <a:avLst/>
          </a:prstGeom>
        </p:spPr>
      </p:pic>
      <p:sp>
        <p:nvSpPr>
          <p:cNvPr id="28" name="Text 22"/>
          <p:cNvSpPr/>
          <p:nvPr/>
        </p:nvSpPr>
        <p:spPr>
          <a:xfrm>
            <a:off x="7459218" y="2999232"/>
            <a:ext cx="2194560" cy="365760"/>
          </a:xfrm>
          <a:prstGeom prst="rect">
            <a:avLst/>
          </a:prstGeom>
          <a:noFill/>
          <a:ln/>
        </p:spPr>
        <p:txBody>
          <a:bodyPr wrap="square" lIns="0" tIns="0" rIns="0" bIns="0" rtlCol="0" anchor="ctr"/>
          <a:lstStyle/>
          <a:p>
            <a:pPr marL="0" indent="0">
              <a:lnSpc>
                <a:spcPts val="1050"/>
              </a:lnSpc>
              <a:buNone/>
            </a:pPr>
            <a:r>
              <a:rPr lang="en-US" sz="950" dirty="0">
                <a:solidFill>
                  <a:srgbClr val="767E79"/>
                </a:solidFill>
                <a:latin typeface="Calibri" pitchFamily="34" charset="0"/>
                <a:ea typeface="Calibri" pitchFamily="34" charset="-122"/>
                <a:cs typeface="Calibri" pitchFamily="34" charset="-120"/>
              </a:rPr>
              <a:t>Device read, not written to.</a:t>
            </a:r>
            <a:endParaRPr lang="en-US" sz="950" dirty="0"/>
          </a:p>
        </p:txBody>
      </p:sp>
      <p:sp>
        <p:nvSpPr>
          <p:cNvPr id="29" name="Shape 23"/>
          <p:cNvSpPr/>
          <p:nvPr/>
        </p:nvSpPr>
        <p:spPr>
          <a:xfrm>
            <a:off x="9793224" y="1225296"/>
            <a:ext cx="2194560" cy="384048"/>
          </a:xfrm>
          <a:prstGeom prst="rect">
            <a:avLst/>
          </a:prstGeom>
          <a:solidFill>
            <a:srgbClr val="1E4D3B"/>
          </a:solidFill>
          <a:ln w="9525">
            <a:solidFill>
              <a:srgbClr val="1E4D3B"/>
            </a:solidFill>
            <a:prstDash val="solid"/>
          </a:ln>
        </p:spPr>
        <p:txBody>
          <a:bodyPr/>
          <a:lstStyle/>
          <a:p>
            <a:endParaRPr lang="en-IN"/>
          </a:p>
        </p:txBody>
      </p:sp>
      <p:sp>
        <p:nvSpPr>
          <p:cNvPr id="30" name="Text 24"/>
          <p:cNvSpPr/>
          <p:nvPr/>
        </p:nvSpPr>
        <p:spPr>
          <a:xfrm>
            <a:off x="9884664" y="1225296"/>
            <a:ext cx="1554480" cy="384048"/>
          </a:xfrm>
          <a:prstGeom prst="rect">
            <a:avLst/>
          </a:prstGeom>
          <a:noFill/>
          <a:ln/>
        </p:spPr>
        <p:txBody>
          <a:bodyPr wrap="square" lIns="0" tIns="0" rIns="0" bIns="0" rtlCol="0" anchor="ctr"/>
          <a:lstStyle/>
          <a:p>
            <a:pPr marL="0" indent="0">
              <a:buNone/>
            </a:pPr>
            <a:r>
              <a:rPr lang="en-US" sz="860" b="1" dirty="0">
                <a:solidFill>
                  <a:srgbClr val="FFFFFF"/>
                </a:solidFill>
                <a:latin typeface="Calibri" pitchFamily="34" charset="0"/>
                <a:ea typeface="Calibri" pitchFamily="34" charset="-122"/>
                <a:cs typeface="Calibri" pitchFamily="34" charset="-120"/>
              </a:rPr>
              <a:t>05  Image created</a:t>
            </a:r>
            <a:endParaRPr lang="en-US" sz="860" dirty="0"/>
          </a:p>
        </p:txBody>
      </p:sp>
      <p:sp>
        <p:nvSpPr>
          <p:cNvPr id="31" name="Text 25"/>
          <p:cNvSpPr/>
          <p:nvPr/>
        </p:nvSpPr>
        <p:spPr>
          <a:xfrm>
            <a:off x="11365992" y="1225296"/>
            <a:ext cx="530352" cy="384048"/>
          </a:xfrm>
          <a:prstGeom prst="rect">
            <a:avLst/>
          </a:prstGeom>
          <a:noFill/>
          <a:ln/>
        </p:spPr>
        <p:txBody>
          <a:bodyPr wrap="square" lIns="0" tIns="0" rIns="0" bIns="0" rtlCol="0" anchor="ctr"/>
          <a:lstStyle/>
          <a:p>
            <a:pPr marL="0" indent="0" algn="r">
              <a:buNone/>
            </a:pPr>
            <a:r>
              <a:rPr lang="en-US" sz="860" b="1" dirty="0">
                <a:solidFill>
                  <a:srgbClr val="FFFFFF"/>
                </a:solidFill>
                <a:latin typeface="Calibri" pitchFamily="34" charset="0"/>
                <a:ea typeface="Calibri" pitchFamily="34" charset="-122"/>
                <a:cs typeface="Calibri" pitchFamily="34" charset="-120"/>
              </a:rPr>
              <a:t>16:52</a:t>
            </a:r>
            <a:endParaRPr lang="en-US" sz="860" dirty="0"/>
          </a:p>
        </p:txBody>
      </p:sp>
      <p:sp>
        <p:nvSpPr>
          <p:cNvPr id="32" name="Shape 26"/>
          <p:cNvSpPr/>
          <p:nvPr/>
        </p:nvSpPr>
        <p:spPr>
          <a:xfrm>
            <a:off x="9774936" y="1700784"/>
            <a:ext cx="2231136" cy="1271001"/>
          </a:xfrm>
          <a:prstGeom prst="rect">
            <a:avLst/>
          </a:prstGeom>
          <a:solidFill>
            <a:srgbClr val="FFFFFF"/>
          </a:solidFill>
          <a:ln w="9525">
            <a:solidFill>
              <a:srgbClr val="DDE3E0"/>
            </a:solidFill>
            <a:prstDash val="solid"/>
          </a:ln>
        </p:spPr>
        <p:txBody>
          <a:bodyPr/>
          <a:lstStyle/>
          <a:p>
            <a:endParaRPr lang="en-IN"/>
          </a:p>
        </p:txBody>
      </p:sp>
      <p:pic>
        <p:nvPicPr>
          <p:cNvPr id="33" name="Image 4" descr="/mnt/user-data/uploads/1786363970872_8.png"/>
          <p:cNvPicPr>
            <a:picLocks noChangeAspect="1"/>
          </p:cNvPicPr>
          <p:nvPr/>
        </p:nvPicPr>
        <p:blipFill>
          <a:blip r:embed="rId7"/>
          <a:stretch>
            <a:fillRect/>
          </a:stretch>
        </p:blipFill>
        <p:spPr>
          <a:xfrm>
            <a:off x="9793224" y="1719072"/>
            <a:ext cx="2194560" cy="1234425"/>
          </a:xfrm>
          <a:prstGeom prst="rect">
            <a:avLst/>
          </a:prstGeom>
        </p:spPr>
      </p:pic>
      <p:sp>
        <p:nvSpPr>
          <p:cNvPr id="34" name="Text 27"/>
          <p:cNvSpPr/>
          <p:nvPr/>
        </p:nvSpPr>
        <p:spPr>
          <a:xfrm>
            <a:off x="9793224" y="2999232"/>
            <a:ext cx="2194560" cy="365760"/>
          </a:xfrm>
          <a:prstGeom prst="rect">
            <a:avLst/>
          </a:prstGeom>
          <a:noFill/>
          <a:ln/>
        </p:spPr>
        <p:txBody>
          <a:bodyPr wrap="square" lIns="0" tIns="0" rIns="0" bIns="0" rtlCol="0" anchor="ctr"/>
          <a:lstStyle/>
          <a:p>
            <a:pPr marL="0" indent="0">
              <a:lnSpc>
                <a:spcPts val="1050"/>
              </a:lnSpc>
              <a:buNone/>
            </a:pPr>
            <a:r>
              <a:rPr lang="en-US" sz="950" dirty="0">
                <a:solidFill>
                  <a:srgbClr val="767E79"/>
                </a:solidFill>
                <a:latin typeface="Calibri" pitchFamily="34" charset="0"/>
                <a:ea typeface="Calibri" pitchFamily="34" charset="-122"/>
                <a:cs typeface="Calibri" pitchFamily="34" charset="-120"/>
              </a:rPr>
              <a:t>Extraction completed successfully.</a:t>
            </a:r>
            <a:endParaRPr lang="en-US" sz="950" dirty="0"/>
          </a:p>
        </p:txBody>
      </p:sp>
      <p:sp>
        <p:nvSpPr>
          <p:cNvPr id="35" name="Shape 28"/>
          <p:cNvSpPr/>
          <p:nvPr/>
        </p:nvSpPr>
        <p:spPr>
          <a:xfrm>
            <a:off x="457200" y="3749040"/>
            <a:ext cx="11274552" cy="1280160"/>
          </a:xfrm>
          <a:prstGeom prst="rect">
            <a:avLst/>
          </a:prstGeom>
          <a:solidFill>
            <a:srgbClr val="F4F7F5"/>
          </a:solidFill>
          <a:ln w="9525">
            <a:solidFill>
              <a:srgbClr val="DDE3E0"/>
            </a:solidFill>
            <a:prstDash val="solid"/>
          </a:ln>
        </p:spPr>
        <p:txBody>
          <a:bodyPr/>
          <a:lstStyle/>
          <a:p>
            <a:endParaRPr lang="en-IN"/>
          </a:p>
        </p:txBody>
      </p:sp>
      <p:sp>
        <p:nvSpPr>
          <p:cNvPr id="36" name="Text 29"/>
          <p:cNvSpPr/>
          <p:nvPr/>
        </p:nvSpPr>
        <p:spPr>
          <a:xfrm>
            <a:off x="658368" y="3931920"/>
            <a:ext cx="10881360" cy="219456"/>
          </a:xfrm>
          <a:prstGeom prst="rect">
            <a:avLst/>
          </a:prstGeom>
          <a:noFill/>
          <a:ln/>
        </p:spPr>
        <p:txBody>
          <a:bodyPr wrap="square" lIns="0" tIns="0" rIns="0" bIns="0" rtlCol="0" anchor="ctr"/>
          <a:lstStyle/>
          <a:p>
            <a:pPr marL="0" indent="0">
              <a:buNone/>
            </a:pPr>
            <a:r>
              <a:rPr lang="en-US" sz="900" b="1" kern="0" spc="100" dirty="0">
                <a:solidFill>
                  <a:srgbClr val="1E4D3B"/>
                </a:solidFill>
                <a:latin typeface="Calibri" pitchFamily="34" charset="0"/>
                <a:ea typeface="Calibri" pitchFamily="34" charset="-122"/>
                <a:cs typeface="Calibri" pitchFamily="34" charset="-120"/>
              </a:rPr>
              <a:t>RECORDED</a:t>
            </a:r>
            <a:endParaRPr lang="en-US" sz="900" dirty="0"/>
          </a:p>
        </p:txBody>
      </p:sp>
      <p:sp>
        <p:nvSpPr>
          <p:cNvPr id="37" name="Text 30"/>
          <p:cNvSpPr/>
          <p:nvPr/>
        </p:nvSpPr>
        <p:spPr>
          <a:xfrm>
            <a:off x="658368" y="4169664"/>
            <a:ext cx="10881360" cy="786384"/>
          </a:xfrm>
          <a:prstGeom prst="rect">
            <a:avLst/>
          </a:prstGeom>
          <a:noFill/>
          <a:ln/>
        </p:spPr>
        <p:txBody>
          <a:bodyPr wrap="square" lIns="0" tIns="0" rIns="0" bIns="0" rtlCol="0" anchor="ctr"/>
          <a:lstStyle/>
          <a:p>
            <a:pPr marL="0" indent="0">
              <a:lnSpc>
                <a:spcPts val="1500"/>
              </a:lnSpc>
              <a:buNone/>
            </a:pPr>
            <a:r>
              <a:rPr lang="en-US" sz="1100" dirty="0">
                <a:solidFill>
                  <a:srgbClr val="1C1F1D"/>
                </a:solidFill>
                <a:latin typeface="Calibri" pitchFamily="34" charset="0"/>
                <a:ea typeface="Calibri" pitchFamily="34" charset="-122"/>
                <a:cs typeface="Calibri" pitchFamily="34" charset="-120"/>
              </a:rPr>
              <a:t>Tool  Cellebrite UFED 7.76.0.24 [Educational]          Date  28/07/2026          Elapsed  14:49 to 16:52</a:t>
            </a:r>
            <a:endParaRPr lang="en-US" sz="1100" dirty="0"/>
          </a:p>
          <a:p>
            <a:pPr marL="0" indent="0">
              <a:lnSpc>
                <a:spcPts val="1500"/>
              </a:lnSpc>
              <a:buNone/>
            </a:pPr>
            <a:r>
              <a:rPr lang="en-US" sz="1100" dirty="0">
                <a:solidFill>
                  <a:srgbClr val="1C1F1D"/>
                </a:solidFill>
                <a:latin typeface="Calibri" pitchFamily="34" charset="0"/>
                <a:ea typeface="Calibri" pitchFamily="34" charset="-122"/>
                <a:cs typeface="Calibri" pitchFamily="34" charset="-120"/>
              </a:rPr>
              <a:t>Extraction type  Advanced Logical File System 02          Source  iPhone          Target  Local Drive</a:t>
            </a:r>
            <a:endParaRPr lang="en-US" sz="1100" dirty="0"/>
          </a:p>
          <a:p>
            <a:pPr marL="0" indent="0">
              <a:lnSpc>
                <a:spcPts val="1500"/>
              </a:lnSpc>
              <a:buNone/>
            </a:pPr>
            <a:r>
              <a:rPr lang="en-US" sz="1100" dirty="0">
                <a:solidFill>
                  <a:srgbClr val="1C1F1D"/>
                </a:solidFill>
                <a:latin typeface="Calibri" pitchFamily="34" charset="0"/>
                <a:ea typeface="Calibri" pitchFamily="34" charset="-122"/>
                <a:cs typeface="Calibri" pitchFamily="34" charset="-120"/>
              </a:rPr>
              <a:t>Result  Extraction completed successfully</a:t>
            </a:r>
            <a:endParaRPr lang="en-US" sz="1100" dirty="0"/>
          </a:p>
        </p:txBody>
      </p:sp>
      <p:sp>
        <p:nvSpPr>
          <p:cNvPr id="38" name="Text 31"/>
          <p:cNvSpPr/>
          <p:nvPr/>
        </p:nvSpPr>
        <p:spPr>
          <a:xfrm>
            <a:off x="457200" y="5175504"/>
            <a:ext cx="11274552" cy="274320"/>
          </a:xfrm>
          <a:prstGeom prst="rect">
            <a:avLst/>
          </a:prstGeom>
          <a:noFill/>
          <a:ln/>
        </p:spPr>
        <p:txBody>
          <a:bodyPr wrap="square" lIns="0" tIns="0" rIns="0" bIns="0" rtlCol="0" anchor="ctr"/>
          <a:lstStyle/>
          <a:p>
            <a:pPr marL="0" indent="0">
              <a:buNone/>
            </a:pPr>
            <a:r>
              <a:rPr lang="en-US" sz="1000" i="1" dirty="0">
                <a:solidFill>
                  <a:srgbClr val="767E79"/>
                </a:solidFill>
                <a:latin typeface="Calibri" pitchFamily="34" charset="0"/>
                <a:ea typeface="Calibri" pitchFamily="34" charset="-122"/>
                <a:cs typeface="Calibri" pitchFamily="34" charset="-120"/>
              </a:rPr>
              <a:t>The sequence follows the workflow applied to the four case handsets on slide 4.</a:t>
            </a:r>
            <a:endParaRPr lang="en-US" sz="1000" dirty="0"/>
          </a:p>
        </p:txBody>
      </p:sp>
      <p:pic>
        <p:nvPicPr>
          <p:cNvPr id="39" name="Image 5" descr="/home/claude/ev/logo.png"/>
          <p:cNvPicPr>
            <a:picLocks noChangeAspect="1"/>
          </p:cNvPicPr>
          <p:nvPr/>
        </p:nvPicPr>
        <p:blipFill>
          <a:blip r:embed="rId8"/>
          <a:stretch>
            <a:fillRect/>
          </a:stretch>
        </p:blipFill>
        <p:spPr>
          <a:xfrm>
            <a:off x="457200" y="6336792"/>
            <a:ext cx="960120" cy="397764"/>
          </a:xfrm>
          <a:prstGeom prst="rect">
            <a:avLst/>
          </a:prstGeom>
        </p:spPr>
      </p:pic>
      <p:sp>
        <p:nvSpPr>
          <p:cNvPr id="40" name="Text 32"/>
          <p:cNvSpPr/>
          <p:nvPr/>
        </p:nvSpPr>
        <p:spPr>
          <a:xfrm>
            <a:off x="1572768" y="6382512"/>
            <a:ext cx="7315200" cy="292608"/>
          </a:xfrm>
          <a:prstGeom prst="rect">
            <a:avLst/>
          </a:prstGeom>
          <a:noFill/>
          <a:ln/>
        </p:spPr>
        <p:txBody>
          <a:bodyPr wrap="square" lIns="0" tIns="0" rIns="0" bIns="0" rtlCol="0" anchor="ctr"/>
          <a:lstStyle/>
          <a:p>
            <a:pPr marL="0" indent="0">
              <a:buNone/>
            </a:pPr>
            <a:r>
              <a:rPr lang="en-US" sz="800" dirty="0">
                <a:solidFill>
                  <a:srgbClr val="767E79"/>
                </a:solidFill>
                <a:latin typeface="Calibri" pitchFamily="34" charset="0"/>
                <a:ea typeface="Calibri" pitchFamily="34" charset="-122"/>
                <a:cs typeface="Calibri" pitchFamily="34" charset="-120"/>
              </a:rPr>
              <a:t>Quantum Tech  |  ACCA7031  |  2532368</a:t>
            </a:r>
            <a:endParaRPr lang="en-US" sz="800" dirty="0"/>
          </a:p>
        </p:txBody>
      </p:sp>
      <p:sp>
        <p:nvSpPr>
          <p:cNvPr id="41" name="Text 33"/>
          <p:cNvSpPr/>
          <p:nvPr/>
        </p:nvSpPr>
        <p:spPr>
          <a:xfrm>
            <a:off x="11247120" y="6382512"/>
            <a:ext cx="484632" cy="292608"/>
          </a:xfrm>
          <a:prstGeom prst="rect">
            <a:avLst/>
          </a:prstGeom>
          <a:noFill/>
          <a:ln/>
        </p:spPr>
        <p:txBody>
          <a:bodyPr wrap="square" lIns="0" tIns="0" rIns="0" bIns="0" rtlCol="0" anchor="ctr"/>
          <a:lstStyle/>
          <a:p>
            <a:pPr marL="0" indent="0" algn="r">
              <a:buNone/>
            </a:pPr>
            <a:r>
              <a:rPr lang="en-US" sz="900" b="1" dirty="0">
                <a:solidFill>
                  <a:srgbClr val="1E4D3B"/>
                </a:solidFill>
                <a:latin typeface="Calibri" pitchFamily="34" charset="0"/>
                <a:ea typeface="Calibri" pitchFamily="34" charset="-122"/>
                <a:cs typeface="Calibri" pitchFamily="34" charset="-120"/>
              </a:rPr>
              <a:t>11</a:t>
            </a:r>
            <a:endParaRPr lang="en-US" sz="9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457200" y="329184"/>
            <a:ext cx="11274552" cy="457200"/>
          </a:xfrm>
          <a:prstGeom prst="rect">
            <a:avLst/>
          </a:prstGeom>
          <a:noFill/>
          <a:ln/>
        </p:spPr>
        <p:txBody>
          <a:bodyPr wrap="square" lIns="0" tIns="0" rIns="0" bIns="0" rtlCol="0" anchor="ctr"/>
          <a:lstStyle/>
          <a:p>
            <a:pPr marL="0" indent="0">
              <a:buNone/>
            </a:pPr>
            <a:r>
              <a:rPr lang="en-US" sz="2600" b="1" dirty="0">
                <a:solidFill>
                  <a:srgbClr val="1C1F1D"/>
                </a:solidFill>
                <a:latin typeface="Calibri" pitchFamily="34" charset="0"/>
                <a:ea typeface="Calibri" pitchFamily="34" charset="-122"/>
                <a:cs typeface="Calibri" pitchFamily="34" charset="-120"/>
              </a:rPr>
              <a:t>Key Findings</a:t>
            </a:r>
            <a:endParaRPr lang="en-US" sz="2600" dirty="0"/>
          </a:p>
        </p:txBody>
      </p:sp>
      <p:sp>
        <p:nvSpPr>
          <p:cNvPr id="3" name="Shape 1"/>
          <p:cNvSpPr/>
          <p:nvPr/>
        </p:nvSpPr>
        <p:spPr>
          <a:xfrm>
            <a:off x="457200" y="841248"/>
            <a:ext cx="566928" cy="41148"/>
          </a:xfrm>
          <a:prstGeom prst="rect">
            <a:avLst/>
          </a:prstGeom>
          <a:solidFill>
            <a:srgbClr val="1E4D3B"/>
          </a:solidFill>
          <a:ln w="12700">
            <a:solidFill>
              <a:srgbClr val="1E4D3B"/>
            </a:solidFill>
            <a:prstDash val="solid"/>
          </a:ln>
        </p:spPr>
        <p:txBody>
          <a:bodyPr/>
          <a:lstStyle/>
          <a:p>
            <a:endParaRPr lang="en-IN"/>
          </a:p>
        </p:txBody>
      </p:sp>
      <p:sp>
        <p:nvSpPr>
          <p:cNvPr id="4" name="Shape 2"/>
          <p:cNvSpPr/>
          <p:nvPr/>
        </p:nvSpPr>
        <p:spPr>
          <a:xfrm>
            <a:off x="457200" y="1188720"/>
            <a:ext cx="3703320" cy="4892040"/>
          </a:xfrm>
          <a:prstGeom prst="rect">
            <a:avLst/>
          </a:prstGeom>
          <a:solidFill>
            <a:srgbClr val="FFFFFF"/>
          </a:solidFill>
          <a:ln w="9525">
            <a:solidFill>
              <a:srgbClr val="DDE3E0"/>
            </a:solidFill>
            <a:prstDash val="solid"/>
          </a:ln>
        </p:spPr>
        <p:txBody>
          <a:bodyPr/>
          <a:lstStyle/>
          <a:p>
            <a:endParaRPr lang="en-IN"/>
          </a:p>
        </p:txBody>
      </p:sp>
      <p:sp>
        <p:nvSpPr>
          <p:cNvPr id="5" name="Shape 3"/>
          <p:cNvSpPr/>
          <p:nvPr/>
        </p:nvSpPr>
        <p:spPr>
          <a:xfrm>
            <a:off x="457200" y="1188720"/>
            <a:ext cx="3703320" cy="566928"/>
          </a:xfrm>
          <a:prstGeom prst="rect">
            <a:avLst/>
          </a:prstGeom>
          <a:solidFill>
            <a:srgbClr val="1E4D3B"/>
          </a:solidFill>
          <a:ln w="12700">
            <a:solidFill>
              <a:srgbClr val="1E4D3B"/>
            </a:solidFill>
            <a:prstDash val="solid"/>
          </a:ln>
        </p:spPr>
        <p:txBody>
          <a:bodyPr/>
          <a:lstStyle/>
          <a:p>
            <a:endParaRPr lang="en-IN"/>
          </a:p>
        </p:txBody>
      </p:sp>
      <p:sp>
        <p:nvSpPr>
          <p:cNvPr id="6" name="Text 4"/>
          <p:cNvSpPr/>
          <p:nvPr/>
        </p:nvSpPr>
        <p:spPr>
          <a:xfrm>
            <a:off x="621792" y="1243584"/>
            <a:ext cx="3374136" cy="237744"/>
          </a:xfrm>
          <a:prstGeom prst="rect">
            <a:avLst/>
          </a:prstGeom>
          <a:noFill/>
          <a:ln/>
        </p:spPr>
        <p:txBody>
          <a:bodyPr wrap="square" lIns="0" tIns="0" rIns="0" bIns="0" rtlCol="0" anchor="ctr"/>
          <a:lstStyle/>
          <a:p>
            <a:pPr marL="0" indent="0">
              <a:buNone/>
            </a:pPr>
            <a:r>
              <a:rPr lang="en-US" sz="1200" b="1" kern="0" spc="100" dirty="0">
                <a:solidFill>
                  <a:srgbClr val="FFFFFF"/>
                </a:solidFill>
                <a:latin typeface="Calibri" pitchFamily="34" charset="0"/>
                <a:ea typeface="Calibri" pitchFamily="34" charset="-122"/>
                <a:cs typeface="Calibri" pitchFamily="34" charset="-120"/>
              </a:rPr>
              <a:t>ESTABLISHED</a:t>
            </a:r>
            <a:endParaRPr lang="en-US" sz="1200" dirty="0"/>
          </a:p>
        </p:txBody>
      </p:sp>
      <p:sp>
        <p:nvSpPr>
          <p:cNvPr id="7" name="Text 5"/>
          <p:cNvSpPr/>
          <p:nvPr/>
        </p:nvSpPr>
        <p:spPr>
          <a:xfrm>
            <a:off x="621792" y="1481328"/>
            <a:ext cx="3374136" cy="219456"/>
          </a:xfrm>
          <a:prstGeom prst="rect">
            <a:avLst/>
          </a:prstGeom>
          <a:noFill/>
          <a:ln/>
        </p:spPr>
        <p:txBody>
          <a:bodyPr wrap="square" lIns="0" tIns="0" rIns="0" bIns="0" rtlCol="0" anchor="ctr"/>
          <a:lstStyle/>
          <a:p>
            <a:pPr marL="0" indent="0">
              <a:buNone/>
            </a:pPr>
            <a:r>
              <a:rPr lang="en-US" sz="850" i="1" dirty="0">
                <a:solidFill>
                  <a:srgbClr val="C9D8D1"/>
                </a:solidFill>
                <a:latin typeface="Calibri" pitchFamily="34" charset="0"/>
                <a:ea typeface="Calibri" pitchFamily="34" charset="-122"/>
                <a:cs typeface="Calibri" pitchFamily="34" charset="-120"/>
              </a:rPr>
              <a:t>Supported by a captured artefact</a:t>
            </a:r>
            <a:endParaRPr lang="en-US" sz="850" dirty="0"/>
          </a:p>
        </p:txBody>
      </p:sp>
      <p:sp>
        <p:nvSpPr>
          <p:cNvPr id="8" name="Shape 6"/>
          <p:cNvSpPr/>
          <p:nvPr/>
        </p:nvSpPr>
        <p:spPr>
          <a:xfrm>
            <a:off x="640080" y="1984248"/>
            <a:ext cx="73152" cy="73152"/>
          </a:xfrm>
          <a:prstGeom prst="rect">
            <a:avLst/>
          </a:prstGeom>
          <a:solidFill>
            <a:srgbClr val="1E4D3B"/>
          </a:solidFill>
          <a:ln w="12700">
            <a:solidFill>
              <a:srgbClr val="1E4D3B"/>
            </a:solidFill>
            <a:prstDash val="solid"/>
          </a:ln>
        </p:spPr>
        <p:txBody>
          <a:bodyPr/>
          <a:lstStyle/>
          <a:p>
            <a:endParaRPr lang="en-IN"/>
          </a:p>
        </p:txBody>
      </p:sp>
      <p:sp>
        <p:nvSpPr>
          <p:cNvPr id="9" name="Text 7"/>
          <p:cNvSpPr/>
          <p:nvPr/>
        </p:nvSpPr>
        <p:spPr>
          <a:xfrm>
            <a:off x="841248" y="1920240"/>
            <a:ext cx="3136392" cy="950976"/>
          </a:xfrm>
          <a:prstGeom prst="rect">
            <a:avLst/>
          </a:prstGeom>
          <a:noFill/>
          <a:ln/>
        </p:spPr>
        <p:txBody>
          <a:bodyPr wrap="square" lIns="0" tIns="0" rIns="0" bIns="0" rtlCol="0" anchor="t"/>
          <a:lstStyle/>
          <a:p>
            <a:pPr marL="0" indent="0">
              <a:lnSpc>
                <a:spcPts val="1250"/>
              </a:lnSpc>
              <a:buNone/>
            </a:pPr>
            <a:r>
              <a:rPr lang="en-US" sz="1000" dirty="0">
                <a:solidFill>
                  <a:srgbClr val="1C1F1D"/>
                </a:solidFill>
                <a:latin typeface="Calibri" pitchFamily="34" charset="0"/>
                <a:ea typeface="Calibri" pitchFamily="34" charset="-122"/>
                <a:cs typeface="Calibri" pitchFamily="34" charset="-120"/>
              </a:rPr>
              <a:t>Four images acquired 28/10/2025; UFD integrity Intact on each.</a:t>
            </a:r>
            <a:endParaRPr lang="en-US" sz="1000" dirty="0"/>
          </a:p>
          <a:p>
            <a:pPr marL="0" indent="0">
              <a:lnSpc>
                <a:spcPts val="1250"/>
              </a:lnSpc>
              <a:buNone/>
            </a:pPr>
            <a:r>
              <a:rPr lang="en-US" sz="750" b="1" dirty="0">
                <a:solidFill>
                  <a:srgbClr val="1E4D3B"/>
                </a:solidFill>
                <a:latin typeface="Calibri" pitchFamily="34" charset="0"/>
                <a:ea typeface="Calibri" pitchFamily="34" charset="-122"/>
                <a:cs typeface="Calibri" pitchFamily="34" charset="-120"/>
              </a:rPr>
              <a:t>EV 4.1 · 8</a:t>
            </a:r>
            <a:endParaRPr lang="en-US" sz="1000" dirty="0"/>
          </a:p>
        </p:txBody>
      </p:sp>
      <p:sp>
        <p:nvSpPr>
          <p:cNvPr id="10" name="Shape 8"/>
          <p:cNvSpPr/>
          <p:nvPr/>
        </p:nvSpPr>
        <p:spPr>
          <a:xfrm>
            <a:off x="640080" y="2971800"/>
            <a:ext cx="73152" cy="73152"/>
          </a:xfrm>
          <a:prstGeom prst="rect">
            <a:avLst/>
          </a:prstGeom>
          <a:solidFill>
            <a:srgbClr val="1E4D3B"/>
          </a:solidFill>
          <a:ln w="12700">
            <a:solidFill>
              <a:srgbClr val="1E4D3B"/>
            </a:solidFill>
            <a:prstDash val="solid"/>
          </a:ln>
        </p:spPr>
        <p:txBody>
          <a:bodyPr/>
          <a:lstStyle/>
          <a:p>
            <a:endParaRPr lang="en-IN"/>
          </a:p>
        </p:txBody>
      </p:sp>
      <p:sp>
        <p:nvSpPr>
          <p:cNvPr id="11" name="Text 9"/>
          <p:cNvSpPr/>
          <p:nvPr/>
        </p:nvSpPr>
        <p:spPr>
          <a:xfrm>
            <a:off x="841248" y="2907792"/>
            <a:ext cx="3136392" cy="950976"/>
          </a:xfrm>
          <a:prstGeom prst="rect">
            <a:avLst/>
          </a:prstGeom>
          <a:noFill/>
          <a:ln/>
        </p:spPr>
        <p:txBody>
          <a:bodyPr wrap="square" lIns="0" tIns="0" rIns="0" bIns="0" rtlCol="0" anchor="t"/>
          <a:lstStyle/>
          <a:p>
            <a:pPr marL="0" indent="0">
              <a:lnSpc>
                <a:spcPts val="1250"/>
              </a:lnSpc>
              <a:buNone/>
            </a:pPr>
            <a:r>
              <a:rPr lang="en-US" sz="1000" dirty="0">
                <a:solidFill>
                  <a:srgbClr val="1C1F1D"/>
                </a:solidFill>
                <a:latin typeface="Calibri" pitchFamily="34" charset="0"/>
                <a:ea typeface="Calibri" pitchFamily="34" charset="-122"/>
                <a:cs typeface="Calibri" pitchFamily="34" charset="-120"/>
              </a:rPr>
              <a:t>All four images carry a verified SHA-256.</a:t>
            </a:r>
            <a:endParaRPr lang="en-US" sz="1000" dirty="0"/>
          </a:p>
          <a:p>
            <a:pPr marL="0" indent="0">
              <a:lnSpc>
                <a:spcPts val="1250"/>
              </a:lnSpc>
              <a:buNone/>
            </a:pPr>
            <a:r>
              <a:rPr lang="en-US" sz="750" b="1" dirty="0">
                <a:solidFill>
                  <a:srgbClr val="1E4D3B"/>
                </a:solidFill>
                <a:latin typeface="Calibri" pitchFamily="34" charset="0"/>
                <a:ea typeface="Calibri" pitchFamily="34" charset="-122"/>
                <a:cs typeface="Calibri" pitchFamily="34" charset="-120"/>
              </a:rPr>
              <a:t>EV 8</a:t>
            </a:r>
            <a:endParaRPr lang="en-US" sz="1000" dirty="0"/>
          </a:p>
        </p:txBody>
      </p:sp>
      <p:sp>
        <p:nvSpPr>
          <p:cNvPr id="12" name="Shape 10"/>
          <p:cNvSpPr/>
          <p:nvPr/>
        </p:nvSpPr>
        <p:spPr>
          <a:xfrm>
            <a:off x="640080" y="3959352"/>
            <a:ext cx="73152" cy="73152"/>
          </a:xfrm>
          <a:prstGeom prst="rect">
            <a:avLst/>
          </a:prstGeom>
          <a:solidFill>
            <a:srgbClr val="1E4D3B"/>
          </a:solidFill>
          <a:ln w="12700">
            <a:solidFill>
              <a:srgbClr val="1E4D3B"/>
            </a:solidFill>
            <a:prstDash val="solid"/>
          </a:ln>
        </p:spPr>
        <p:txBody>
          <a:bodyPr/>
          <a:lstStyle/>
          <a:p>
            <a:endParaRPr lang="en-IN"/>
          </a:p>
        </p:txBody>
      </p:sp>
      <p:sp>
        <p:nvSpPr>
          <p:cNvPr id="13" name="Text 11"/>
          <p:cNvSpPr/>
          <p:nvPr/>
        </p:nvSpPr>
        <p:spPr>
          <a:xfrm>
            <a:off x="841248" y="3895344"/>
            <a:ext cx="3136392" cy="950976"/>
          </a:xfrm>
          <a:prstGeom prst="rect">
            <a:avLst/>
          </a:prstGeom>
          <a:noFill/>
          <a:ln/>
        </p:spPr>
        <p:txBody>
          <a:bodyPr wrap="square" lIns="0" tIns="0" rIns="0" bIns="0" rtlCol="0" anchor="t"/>
          <a:lstStyle/>
          <a:p>
            <a:pPr marL="0" indent="0">
              <a:lnSpc>
                <a:spcPts val="1250"/>
              </a:lnSpc>
              <a:buNone/>
            </a:pPr>
            <a:r>
              <a:rPr lang="en-US" sz="1000" dirty="0">
                <a:solidFill>
                  <a:srgbClr val="1C1F1D"/>
                </a:solidFill>
                <a:latin typeface="Calibri" pitchFamily="34" charset="0"/>
                <a:ea typeface="Calibri" pitchFamily="34" charset="-122"/>
                <a:cs typeface="Calibri" pitchFamily="34" charset="-120"/>
              </a:rPr>
              <a:t>Exchange on 31/01/2025, 12:49:57 to 12:53:09: terms, 5M, offshore arrangement, 48-hour window.</a:t>
            </a:r>
            <a:endParaRPr lang="en-US" sz="1000" dirty="0"/>
          </a:p>
          <a:p>
            <a:pPr marL="0" indent="0">
              <a:lnSpc>
                <a:spcPts val="1250"/>
              </a:lnSpc>
              <a:buNone/>
            </a:pPr>
            <a:r>
              <a:rPr lang="en-US" sz="750" b="1" dirty="0">
                <a:solidFill>
                  <a:srgbClr val="1E4D3B"/>
                </a:solidFill>
                <a:latin typeface="Calibri" pitchFamily="34" charset="0"/>
                <a:ea typeface="Calibri" pitchFamily="34" charset="-122"/>
                <a:cs typeface="Calibri" pitchFamily="34" charset="-120"/>
              </a:rPr>
              <a:t>EV 6.2</a:t>
            </a:r>
            <a:endParaRPr lang="en-US" sz="1000" dirty="0"/>
          </a:p>
        </p:txBody>
      </p:sp>
      <p:sp>
        <p:nvSpPr>
          <p:cNvPr id="14" name="Shape 12"/>
          <p:cNvSpPr/>
          <p:nvPr/>
        </p:nvSpPr>
        <p:spPr>
          <a:xfrm>
            <a:off x="640080" y="4946904"/>
            <a:ext cx="73152" cy="73152"/>
          </a:xfrm>
          <a:prstGeom prst="rect">
            <a:avLst/>
          </a:prstGeom>
          <a:solidFill>
            <a:srgbClr val="1E4D3B"/>
          </a:solidFill>
          <a:ln w="12700">
            <a:solidFill>
              <a:srgbClr val="1E4D3B"/>
            </a:solidFill>
            <a:prstDash val="solid"/>
          </a:ln>
        </p:spPr>
        <p:txBody>
          <a:bodyPr/>
          <a:lstStyle/>
          <a:p>
            <a:endParaRPr lang="en-IN"/>
          </a:p>
        </p:txBody>
      </p:sp>
      <p:sp>
        <p:nvSpPr>
          <p:cNvPr id="15" name="Text 13"/>
          <p:cNvSpPr/>
          <p:nvPr/>
        </p:nvSpPr>
        <p:spPr>
          <a:xfrm>
            <a:off x="841248" y="4882896"/>
            <a:ext cx="3136392" cy="950976"/>
          </a:xfrm>
          <a:prstGeom prst="rect">
            <a:avLst/>
          </a:prstGeom>
          <a:noFill/>
          <a:ln/>
        </p:spPr>
        <p:txBody>
          <a:bodyPr wrap="square" lIns="0" tIns="0" rIns="0" bIns="0" rtlCol="0" anchor="t"/>
          <a:lstStyle/>
          <a:p>
            <a:pPr marL="0" indent="0">
              <a:lnSpc>
                <a:spcPts val="1250"/>
              </a:lnSpc>
              <a:buNone/>
            </a:pPr>
            <a:r>
              <a:rPr lang="en-US" sz="1000" dirty="0">
                <a:solidFill>
                  <a:srgbClr val="1C1F1D"/>
                </a:solidFill>
                <a:latin typeface="Calibri" pitchFamily="34" charset="0"/>
                <a:ea typeface="Calibri" pitchFamily="34" charset="-122"/>
                <a:cs typeface="Calibri" pitchFamily="34" charset="-120"/>
              </a:rPr>
              <a:t>15 outbound calls to "SA No." in August 2024, none answered.</a:t>
            </a:r>
            <a:endParaRPr lang="en-US" sz="1000" dirty="0"/>
          </a:p>
          <a:p>
            <a:pPr marL="0" indent="0">
              <a:lnSpc>
                <a:spcPts val="1250"/>
              </a:lnSpc>
              <a:buNone/>
            </a:pPr>
            <a:r>
              <a:rPr lang="en-US" sz="750" b="1" dirty="0">
                <a:solidFill>
                  <a:srgbClr val="1E4D3B"/>
                </a:solidFill>
                <a:latin typeface="Calibri" pitchFamily="34" charset="0"/>
                <a:ea typeface="Calibri" pitchFamily="34" charset="-122"/>
                <a:cs typeface="Calibri" pitchFamily="34" charset="-120"/>
              </a:rPr>
              <a:t>EV 7.1</a:t>
            </a:r>
            <a:endParaRPr lang="en-US" sz="1000" dirty="0"/>
          </a:p>
        </p:txBody>
      </p:sp>
      <p:sp>
        <p:nvSpPr>
          <p:cNvPr id="16" name="Shape 14"/>
          <p:cNvSpPr/>
          <p:nvPr/>
        </p:nvSpPr>
        <p:spPr>
          <a:xfrm>
            <a:off x="4242816" y="1188720"/>
            <a:ext cx="3703320" cy="4892040"/>
          </a:xfrm>
          <a:prstGeom prst="rect">
            <a:avLst/>
          </a:prstGeom>
          <a:solidFill>
            <a:srgbClr val="FFFFFF"/>
          </a:solidFill>
          <a:ln w="9525">
            <a:solidFill>
              <a:srgbClr val="DDE3E0"/>
            </a:solidFill>
            <a:prstDash val="solid"/>
          </a:ln>
        </p:spPr>
        <p:txBody>
          <a:bodyPr/>
          <a:lstStyle/>
          <a:p>
            <a:endParaRPr lang="en-IN"/>
          </a:p>
        </p:txBody>
      </p:sp>
      <p:sp>
        <p:nvSpPr>
          <p:cNvPr id="17" name="Shape 15"/>
          <p:cNvSpPr/>
          <p:nvPr/>
        </p:nvSpPr>
        <p:spPr>
          <a:xfrm>
            <a:off x="4242816" y="1188720"/>
            <a:ext cx="3703320" cy="566928"/>
          </a:xfrm>
          <a:prstGeom prst="rect">
            <a:avLst/>
          </a:prstGeom>
          <a:solidFill>
            <a:srgbClr val="1E4D3B"/>
          </a:solidFill>
          <a:ln w="12700">
            <a:solidFill>
              <a:srgbClr val="1E4D3B"/>
            </a:solidFill>
            <a:prstDash val="solid"/>
          </a:ln>
        </p:spPr>
        <p:txBody>
          <a:bodyPr/>
          <a:lstStyle/>
          <a:p>
            <a:endParaRPr lang="en-IN"/>
          </a:p>
        </p:txBody>
      </p:sp>
      <p:sp>
        <p:nvSpPr>
          <p:cNvPr id="18" name="Text 16"/>
          <p:cNvSpPr/>
          <p:nvPr/>
        </p:nvSpPr>
        <p:spPr>
          <a:xfrm>
            <a:off x="4407408" y="1243584"/>
            <a:ext cx="3374136" cy="237744"/>
          </a:xfrm>
          <a:prstGeom prst="rect">
            <a:avLst/>
          </a:prstGeom>
          <a:noFill/>
          <a:ln/>
        </p:spPr>
        <p:txBody>
          <a:bodyPr wrap="square" lIns="0" tIns="0" rIns="0" bIns="0" rtlCol="0" anchor="ctr"/>
          <a:lstStyle/>
          <a:p>
            <a:pPr marL="0" indent="0">
              <a:buNone/>
            </a:pPr>
            <a:r>
              <a:rPr lang="en-US" sz="1200" b="1" kern="0" spc="100" dirty="0">
                <a:solidFill>
                  <a:srgbClr val="FFFFFF"/>
                </a:solidFill>
                <a:latin typeface="Calibri" pitchFamily="34" charset="0"/>
                <a:ea typeface="Calibri" pitchFamily="34" charset="-122"/>
                <a:cs typeface="Calibri" pitchFamily="34" charset="-120"/>
              </a:rPr>
              <a:t>CORROBORATED</a:t>
            </a:r>
            <a:endParaRPr lang="en-US" sz="1200" dirty="0"/>
          </a:p>
        </p:txBody>
      </p:sp>
      <p:sp>
        <p:nvSpPr>
          <p:cNvPr id="19" name="Text 17"/>
          <p:cNvSpPr/>
          <p:nvPr/>
        </p:nvSpPr>
        <p:spPr>
          <a:xfrm>
            <a:off x="4407408" y="1481328"/>
            <a:ext cx="3374136" cy="219456"/>
          </a:xfrm>
          <a:prstGeom prst="rect">
            <a:avLst/>
          </a:prstGeom>
          <a:noFill/>
          <a:ln/>
        </p:spPr>
        <p:txBody>
          <a:bodyPr wrap="square" lIns="0" tIns="0" rIns="0" bIns="0" rtlCol="0" anchor="ctr"/>
          <a:lstStyle/>
          <a:p>
            <a:pPr marL="0" indent="0">
              <a:buNone/>
            </a:pPr>
            <a:r>
              <a:rPr lang="en-US" sz="850" i="1" dirty="0">
                <a:solidFill>
                  <a:srgbClr val="C9D8D1"/>
                </a:solidFill>
                <a:latin typeface="Calibri" pitchFamily="34" charset="0"/>
                <a:ea typeface="Calibri" pitchFamily="34" charset="-122"/>
                <a:cs typeface="Calibri" pitchFamily="34" charset="-120"/>
              </a:rPr>
              <a:t>Supported by more than one source</a:t>
            </a:r>
            <a:endParaRPr lang="en-US" sz="850" dirty="0"/>
          </a:p>
        </p:txBody>
      </p:sp>
      <p:sp>
        <p:nvSpPr>
          <p:cNvPr id="20" name="Shape 18"/>
          <p:cNvSpPr/>
          <p:nvPr/>
        </p:nvSpPr>
        <p:spPr>
          <a:xfrm>
            <a:off x="4425696" y="1984248"/>
            <a:ext cx="73152" cy="73152"/>
          </a:xfrm>
          <a:prstGeom prst="rect">
            <a:avLst/>
          </a:prstGeom>
          <a:solidFill>
            <a:srgbClr val="1E4D3B"/>
          </a:solidFill>
          <a:ln w="12700">
            <a:solidFill>
              <a:srgbClr val="1E4D3B"/>
            </a:solidFill>
            <a:prstDash val="solid"/>
          </a:ln>
        </p:spPr>
        <p:txBody>
          <a:bodyPr/>
          <a:lstStyle/>
          <a:p>
            <a:endParaRPr lang="en-IN"/>
          </a:p>
        </p:txBody>
      </p:sp>
      <p:sp>
        <p:nvSpPr>
          <p:cNvPr id="21" name="Text 19"/>
          <p:cNvSpPr/>
          <p:nvPr/>
        </p:nvSpPr>
        <p:spPr>
          <a:xfrm>
            <a:off x="4626864" y="1920240"/>
            <a:ext cx="3136392" cy="950976"/>
          </a:xfrm>
          <a:prstGeom prst="rect">
            <a:avLst/>
          </a:prstGeom>
          <a:noFill/>
          <a:ln/>
        </p:spPr>
        <p:txBody>
          <a:bodyPr wrap="square" lIns="0" tIns="0" rIns="0" bIns="0" rtlCol="0" anchor="t"/>
          <a:lstStyle/>
          <a:p>
            <a:pPr marL="0" indent="0">
              <a:lnSpc>
                <a:spcPts val="1250"/>
              </a:lnSpc>
              <a:buNone/>
            </a:pPr>
            <a:r>
              <a:rPr lang="en-US" sz="1000" dirty="0">
                <a:solidFill>
                  <a:srgbClr val="1C1F1D"/>
                </a:solidFill>
                <a:latin typeface="Calibri" pitchFamily="34" charset="0"/>
                <a:ea typeface="Calibri" pitchFamily="34" charset="-122"/>
                <a:cs typeface="Calibri" pitchFamily="34" charset="-120"/>
              </a:rPr>
              <a:t>EX-01 attributed to Peter Dover, 07917162788 — account, mail and message records agree.</a:t>
            </a:r>
            <a:endParaRPr lang="en-US" sz="1000" dirty="0"/>
          </a:p>
          <a:p>
            <a:pPr marL="0" indent="0">
              <a:lnSpc>
                <a:spcPts val="1250"/>
              </a:lnSpc>
              <a:buNone/>
            </a:pPr>
            <a:r>
              <a:rPr lang="en-US" sz="750" b="1" dirty="0">
                <a:solidFill>
                  <a:srgbClr val="1E4D3B"/>
                </a:solidFill>
                <a:latin typeface="Calibri" pitchFamily="34" charset="0"/>
                <a:ea typeface="Calibri" pitchFamily="34" charset="-122"/>
                <a:cs typeface="Calibri" pitchFamily="34" charset="-120"/>
              </a:rPr>
              <a:t>EV 6.3 · 10.1 · 6.1</a:t>
            </a:r>
            <a:endParaRPr lang="en-US" sz="1000" dirty="0"/>
          </a:p>
        </p:txBody>
      </p:sp>
      <p:sp>
        <p:nvSpPr>
          <p:cNvPr id="22" name="Shape 20"/>
          <p:cNvSpPr/>
          <p:nvPr/>
        </p:nvSpPr>
        <p:spPr>
          <a:xfrm>
            <a:off x="4425696" y="2971800"/>
            <a:ext cx="73152" cy="73152"/>
          </a:xfrm>
          <a:prstGeom prst="rect">
            <a:avLst/>
          </a:prstGeom>
          <a:solidFill>
            <a:srgbClr val="1E4D3B"/>
          </a:solidFill>
          <a:ln w="12700">
            <a:solidFill>
              <a:srgbClr val="1E4D3B"/>
            </a:solidFill>
            <a:prstDash val="solid"/>
          </a:ln>
        </p:spPr>
        <p:txBody>
          <a:bodyPr/>
          <a:lstStyle/>
          <a:p>
            <a:endParaRPr lang="en-IN"/>
          </a:p>
        </p:txBody>
      </p:sp>
      <p:sp>
        <p:nvSpPr>
          <p:cNvPr id="23" name="Text 21"/>
          <p:cNvSpPr/>
          <p:nvPr/>
        </p:nvSpPr>
        <p:spPr>
          <a:xfrm>
            <a:off x="4626864" y="2907792"/>
            <a:ext cx="3136392" cy="950976"/>
          </a:xfrm>
          <a:prstGeom prst="rect">
            <a:avLst/>
          </a:prstGeom>
          <a:noFill/>
          <a:ln/>
        </p:spPr>
        <p:txBody>
          <a:bodyPr wrap="square" lIns="0" tIns="0" rIns="0" bIns="0" rtlCol="0" anchor="t"/>
          <a:lstStyle/>
          <a:p>
            <a:pPr marL="0" indent="0">
              <a:lnSpc>
                <a:spcPts val="1250"/>
              </a:lnSpc>
              <a:buNone/>
            </a:pPr>
            <a:r>
              <a:rPr lang="en-US" sz="1000" dirty="0">
                <a:solidFill>
                  <a:srgbClr val="1C1F1D"/>
                </a:solidFill>
                <a:latin typeface="Calibri" pitchFamily="34" charset="0"/>
                <a:ea typeface="Calibri" pitchFamily="34" charset="-122"/>
                <a:cs typeface="Calibri" pitchFamily="34" charset="-120"/>
              </a:rPr>
              <a:t>EX-03 confirmed as the seized Galaxy A13 by exact IMEI match.</a:t>
            </a:r>
            <a:endParaRPr lang="en-US" sz="1000" dirty="0"/>
          </a:p>
          <a:p>
            <a:pPr marL="0" indent="0">
              <a:lnSpc>
                <a:spcPts val="1250"/>
              </a:lnSpc>
              <a:buNone/>
            </a:pPr>
            <a:r>
              <a:rPr lang="en-US" sz="750" b="1" dirty="0">
                <a:solidFill>
                  <a:srgbClr val="1E4D3B"/>
                </a:solidFill>
                <a:latin typeface="Calibri" pitchFamily="34" charset="0"/>
                <a:ea typeface="Calibri" pitchFamily="34" charset="-122"/>
                <a:cs typeface="Calibri" pitchFamily="34" charset="-120"/>
              </a:rPr>
              <a:t>EV 10.2 · 8</a:t>
            </a:r>
            <a:endParaRPr lang="en-US" sz="1000" dirty="0"/>
          </a:p>
        </p:txBody>
      </p:sp>
      <p:sp>
        <p:nvSpPr>
          <p:cNvPr id="24" name="Shape 22"/>
          <p:cNvSpPr/>
          <p:nvPr/>
        </p:nvSpPr>
        <p:spPr>
          <a:xfrm>
            <a:off x="4425696" y="3959352"/>
            <a:ext cx="73152" cy="73152"/>
          </a:xfrm>
          <a:prstGeom prst="rect">
            <a:avLst/>
          </a:prstGeom>
          <a:solidFill>
            <a:srgbClr val="1E4D3B"/>
          </a:solidFill>
          <a:ln w="12700">
            <a:solidFill>
              <a:srgbClr val="1E4D3B"/>
            </a:solidFill>
            <a:prstDash val="solid"/>
          </a:ln>
        </p:spPr>
        <p:txBody>
          <a:bodyPr/>
          <a:lstStyle/>
          <a:p>
            <a:endParaRPr lang="en-IN"/>
          </a:p>
        </p:txBody>
      </p:sp>
      <p:sp>
        <p:nvSpPr>
          <p:cNvPr id="25" name="Text 23"/>
          <p:cNvSpPr/>
          <p:nvPr/>
        </p:nvSpPr>
        <p:spPr>
          <a:xfrm>
            <a:off x="4626864" y="3895344"/>
            <a:ext cx="3136392" cy="950976"/>
          </a:xfrm>
          <a:prstGeom prst="rect">
            <a:avLst/>
          </a:prstGeom>
          <a:noFill/>
          <a:ln/>
        </p:spPr>
        <p:txBody>
          <a:bodyPr wrap="square" lIns="0" tIns="0" rIns="0" bIns="0" rtlCol="0" anchor="t"/>
          <a:lstStyle/>
          <a:p>
            <a:pPr marL="0" indent="0">
              <a:lnSpc>
                <a:spcPts val="1250"/>
              </a:lnSpc>
              <a:buNone/>
            </a:pPr>
            <a:r>
              <a:rPr lang="en-US" sz="1000" dirty="0">
                <a:solidFill>
                  <a:srgbClr val="1C1F1D"/>
                </a:solidFill>
                <a:latin typeface="Calibri" pitchFamily="34" charset="0"/>
                <a:ea typeface="Calibri" pitchFamily="34" charset="-122"/>
                <a:cs typeface="Calibri" pitchFamily="34" charset="-120"/>
              </a:rPr>
              <a:t>Contact concerning Emma runs 21/08/2024 to 20/11/2024, between the calls and the exchange.</a:t>
            </a:r>
            <a:endParaRPr lang="en-US" sz="1000" dirty="0"/>
          </a:p>
          <a:p>
            <a:pPr marL="0" indent="0">
              <a:lnSpc>
                <a:spcPts val="1250"/>
              </a:lnSpc>
              <a:buNone/>
            </a:pPr>
            <a:r>
              <a:rPr lang="en-US" sz="750" b="1" dirty="0">
                <a:solidFill>
                  <a:srgbClr val="1E4D3B"/>
                </a:solidFill>
                <a:latin typeface="Calibri" pitchFamily="34" charset="0"/>
                <a:ea typeface="Calibri" pitchFamily="34" charset="-122"/>
                <a:cs typeface="Calibri" pitchFamily="34" charset="-120"/>
              </a:rPr>
              <a:t>EV 6.1 · 7.1</a:t>
            </a:r>
            <a:endParaRPr lang="en-US" sz="1000" dirty="0"/>
          </a:p>
        </p:txBody>
      </p:sp>
      <p:sp>
        <p:nvSpPr>
          <p:cNvPr id="26" name="Shape 24"/>
          <p:cNvSpPr/>
          <p:nvPr/>
        </p:nvSpPr>
        <p:spPr>
          <a:xfrm>
            <a:off x="8028432" y="1188720"/>
            <a:ext cx="3703320" cy="4892040"/>
          </a:xfrm>
          <a:prstGeom prst="rect">
            <a:avLst/>
          </a:prstGeom>
          <a:solidFill>
            <a:srgbClr val="FFFFFF"/>
          </a:solidFill>
          <a:ln w="9525">
            <a:solidFill>
              <a:srgbClr val="DDE3E0"/>
            </a:solidFill>
            <a:prstDash val="solid"/>
          </a:ln>
        </p:spPr>
        <p:txBody>
          <a:bodyPr/>
          <a:lstStyle/>
          <a:p>
            <a:endParaRPr lang="en-IN"/>
          </a:p>
        </p:txBody>
      </p:sp>
      <p:sp>
        <p:nvSpPr>
          <p:cNvPr id="27" name="Shape 25"/>
          <p:cNvSpPr/>
          <p:nvPr/>
        </p:nvSpPr>
        <p:spPr>
          <a:xfrm>
            <a:off x="8028432" y="1188720"/>
            <a:ext cx="3703320" cy="566928"/>
          </a:xfrm>
          <a:prstGeom prst="rect">
            <a:avLst/>
          </a:prstGeom>
          <a:solidFill>
            <a:srgbClr val="1E4D3B"/>
          </a:solidFill>
          <a:ln w="12700">
            <a:solidFill>
              <a:srgbClr val="1E4D3B"/>
            </a:solidFill>
            <a:prstDash val="solid"/>
          </a:ln>
        </p:spPr>
        <p:txBody>
          <a:bodyPr/>
          <a:lstStyle/>
          <a:p>
            <a:endParaRPr lang="en-IN"/>
          </a:p>
        </p:txBody>
      </p:sp>
      <p:sp>
        <p:nvSpPr>
          <p:cNvPr id="28" name="Text 26"/>
          <p:cNvSpPr/>
          <p:nvPr/>
        </p:nvSpPr>
        <p:spPr>
          <a:xfrm>
            <a:off x="8193024" y="1243584"/>
            <a:ext cx="3374136" cy="237744"/>
          </a:xfrm>
          <a:prstGeom prst="rect">
            <a:avLst/>
          </a:prstGeom>
          <a:noFill/>
          <a:ln/>
        </p:spPr>
        <p:txBody>
          <a:bodyPr wrap="square" lIns="0" tIns="0" rIns="0" bIns="0" rtlCol="0" anchor="ctr"/>
          <a:lstStyle/>
          <a:p>
            <a:pPr marL="0" indent="0">
              <a:buNone/>
            </a:pPr>
            <a:r>
              <a:rPr lang="en-US" sz="1200" b="1" kern="0" spc="100" dirty="0">
                <a:solidFill>
                  <a:srgbClr val="FFFFFF"/>
                </a:solidFill>
                <a:latin typeface="Calibri" pitchFamily="34" charset="0"/>
                <a:ea typeface="Calibri" pitchFamily="34" charset="-122"/>
                <a:cs typeface="Calibri" pitchFamily="34" charset="-120"/>
              </a:rPr>
              <a:t>UNRESOLVED</a:t>
            </a:r>
            <a:endParaRPr lang="en-US" sz="1200" dirty="0"/>
          </a:p>
        </p:txBody>
      </p:sp>
      <p:sp>
        <p:nvSpPr>
          <p:cNvPr id="29" name="Text 27"/>
          <p:cNvSpPr/>
          <p:nvPr/>
        </p:nvSpPr>
        <p:spPr>
          <a:xfrm>
            <a:off x="8193024" y="1481328"/>
            <a:ext cx="3374136" cy="219456"/>
          </a:xfrm>
          <a:prstGeom prst="rect">
            <a:avLst/>
          </a:prstGeom>
          <a:noFill/>
          <a:ln/>
        </p:spPr>
        <p:txBody>
          <a:bodyPr wrap="square" lIns="0" tIns="0" rIns="0" bIns="0" rtlCol="0" anchor="ctr"/>
          <a:lstStyle/>
          <a:p>
            <a:pPr marL="0" indent="0">
              <a:buNone/>
            </a:pPr>
            <a:r>
              <a:rPr lang="en-US" sz="850" i="1" dirty="0">
                <a:solidFill>
                  <a:srgbClr val="C9D8D1"/>
                </a:solidFill>
                <a:latin typeface="Calibri" pitchFamily="34" charset="0"/>
                <a:ea typeface="Calibri" pitchFamily="34" charset="-122"/>
                <a:cs typeface="Calibri" pitchFamily="34" charset="-120"/>
              </a:rPr>
              <a:t>Not established from the evidence</a:t>
            </a:r>
            <a:endParaRPr lang="en-US" sz="850" dirty="0"/>
          </a:p>
        </p:txBody>
      </p:sp>
      <p:sp>
        <p:nvSpPr>
          <p:cNvPr id="30" name="Shape 28"/>
          <p:cNvSpPr/>
          <p:nvPr/>
        </p:nvSpPr>
        <p:spPr>
          <a:xfrm>
            <a:off x="8211312" y="1984248"/>
            <a:ext cx="73152" cy="73152"/>
          </a:xfrm>
          <a:prstGeom prst="rect">
            <a:avLst/>
          </a:prstGeom>
          <a:solidFill>
            <a:srgbClr val="1E4D3B"/>
          </a:solidFill>
          <a:ln w="12700">
            <a:solidFill>
              <a:srgbClr val="1E4D3B"/>
            </a:solidFill>
            <a:prstDash val="solid"/>
          </a:ln>
        </p:spPr>
        <p:txBody>
          <a:bodyPr/>
          <a:lstStyle/>
          <a:p>
            <a:endParaRPr lang="en-IN"/>
          </a:p>
        </p:txBody>
      </p:sp>
      <p:sp>
        <p:nvSpPr>
          <p:cNvPr id="31" name="Text 29"/>
          <p:cNvSpPr/>
          <p:nvPr/>
        </p:nvSpPr>
        <p:spPr>
          <a:xfrm>
            <a:off x="8412480" y="1920240"/>
            <a:ext cx="3136392" cy="950976"/>
          </a:xfrm>
          <a:prstGeom prst="rect">
            <a:avLst/>
          </a:prstGeom>
          <a:noFill/>
          <a:ln/>
        </p:spPr>
        <p:txBody>
          <a:bodyPr wrap="square" lIns="0" tIns="0" rIns="0" bIns="0" rtlCol="0" anchor="t"/>
          <a:lstStyle/>
          <a:p>
            <a:pPr marL="0" indent="0">
              <a:lnSpc>
                <a:spcPts val="1250"/>
              </a:lnSpc>
              <a:buNone/>
            </a:pPr>
            <a:r>
              <a:rPr lang="en-US" sz="1000" dirty="0">
                <a:solidFill>
                  <a:srgbClr val="1C1F1D"/>
                </a:solidFill>
                <a:latin typeface="Calibri" pitchFamily="34" charset="0"/>
                <a:ea typeface="Calibri" pitchFamily="34" charset="-122"/>
                <a:cs typeface="Calibri" pitchFamily="34" charset="-120"/>
              </a:rPr>
              <a:t>The subject of the 31/01/2025 exchange is not named in any artefact.</a:t>
            </a:r>
            <a:endParaRPr lang="en-US" sz="1000" dirty="0"/>
          </a:p>
          <a:p>
            <a:pPr marL="0" indent="0">
              <a:lnSpc>
                <a:spcPts val="1250"/>
              </a:lnSpc>
              <a:buNone/>
            </a:pPr>
            <a:r>
              <a:rPr lang="en-US" sz="750" b="1" dirty="0">
                <a:solidFill>
                  <a:srgbClr val="1E4D3B"/>
                </a:solidFill>
                <a:latin typeface="Calibri" pitchFamily="34" charset="0"/>
                <a:ea typeface="Calibri" pitchFamily="34" charset="-122"/>
                <a:cs typeface="Calibri" pitchFamily="34" charset="-120"/>
              </a:rPr>
              <a:t>EV 6.2</a:t>
            </a:r>
            <a:endParaRPr lang="en-US" sz="1000" dirty="0"/>
          </a:p>
        </p:txBody>
      </p:sp>
      <p:sp>
        <p:nvSpPr>
          <p:cNvPr id="32" name="Shape 30"/>
          <p:cNvSpPr/>
          <p:nvPr/>
        </p:nvSpPr>
        <p:spPr>
          <a:xfrm>
            <a:off x="8211312" y="2971800"/>
            <a:ext cx="73152" cy="73152"/>
          </a:xfrm>
          <a:prstGeom prst="rect">
            <a:avLst/>
          </a:prstGeom>
          <a:solidFill>
            <a:srgbClr val="1E4D3B"/>
          </a:solidFill>
          <a:ln w="12700">
            <a:solidFill>
              <a:srgbClr val="1E4D3B"/>
            </a:solidFill>
            <a:prstDash val="solid"/>
          </a:ln>
        </p:spPr>
        <p:txBody>
          <a:bodyPr/>
          <a:lstStyle/>
          <a:p>
            <a:endParaRPr lang="en-IN"/>
          </a:p>
        </p:txBody>
      </p:sp>
      <p:sp>
        <p:nvSpPr>
          <p:cNvPr id="33" name="Text 31"/>
          <p:cNvSpPr/>
          <p:nvPr/>
        </p:nvSpPr>
        <p:spPr>
          <a:xfrm>
            <a:off x="8412480" y="2907792"/>
            <a:ext cx="3136392" cy="950976"/>
          </a:xfrm>
          <a:prstGeom prst="rect">
            <a:avLst/>
          </a:prstGeom>
          <a:noFill/>
          <a:ln/>
        </p:spPr>
        <p:txBody>
          <a:bodyPr wrap="square" lIns="0" tIns="0" rIns="0" bIns="0" rtlCol="0" anchor="t"/>
          <a:lstStyle/>
          <a:p>
            <a:pPr marL="0" indent="0">
              <a:lnSpc>
                <a:spcPts val="1250"/>
              </a:lnSpc>
              <a:buNone/>
            </a:pPr>
            <a:r>
              <a:rPr lang="en-US" sz="1000" dirty="0">
                <a:solidFill>
                  <a:srgbClr val="1C1F1D"/>
                </a:solidFill>
                <a:latin typeface="Calibri" pitchFamily="34" charset="0"/>
                <a:ea typeface="Calibri" pitchFamily="34" charset="-122"/>
                <a:cs typeface="Calibri" pitchFamily="34" charset="-120"/>
              </a:rPr>
              <a:t>EX-02 and EX-04 carry no attribution; no role is claimed.</a:t>
            </a:r>
            <a:endParaRPr lang="en-US" sz="1000" dirty="0"/>
          </a:p>
          <a:p>
            <a:pPr marL="0" indent="0">
              <a:lnSpc>
                <a:spcPts val="1250"/>
              </a:lnSpc>
              <a:buNone/>
            </a:pPr>
            <a:r>
              <a:rPr lang="en-US" sz="750" b="1" dirty="0">
                <a:solidFill>
                  <a:srgbClr val="1E4D3B"/>
                </a:solidFill>
                <a:latin typeface="Calibri" pitchFamily="34" charset="0"/>
                <a:ea typeface="Calibri" pitchFamily="34" charset="-122"/>
                <a:cs typeface="Calibri" pitchFamily="34" charset="-120"/>
              </a:rPr>
              <a:t>EV 8 · 10</a:t>
            </a:r>
            <a:endParaRPr lang="en-US" sz="1000" dirty="0"/>
          </a:p>
        </p:txBody>
      </p:sp>
      <p:sp>
        <p:nvSpPr>
          <p:cNvPr id="34" name="Shape 32"/>
          <p:cNvSpPr/>
          <p:nvPr/>
        </p:nvSpPr>
        <p:spPr>
          <a:xfrm>
            <a:off x="8211312" y="3959352"/>
            <a:ext cx="73152" cy="73152"/>
          </a:xfrm>
          <a:prstGeom prst="rect">
            <a:avLst/>
          </a:prstGeom>
          <a:solidFill>
            <a:srgbClr val="1E4D3B"/>
          </a:solidFill>
          <a:ln w="12700">
            <a:solidFill>
              <a:srgbClr val="1E4D3B"/>
            </a:solidFill>
            <a:prstDash val="solid"/>
          </a:ln>
        </p:spPr>
        <p:txBody>
          <a:bodyPr/>
          <a:lstStyle/>
          <a:p>
            <a:endParaRPr lang="en-IN"/>
          </a:p>
        </p:txBody>
      </p:sp>
      <p:sp>
        <p:nvSpPr>
          <p:cNvPr id="35" name="Text 33"/>
          <p:cNvSpPr/>
          <p:nvPr/>
        </p:nvSpPr>
        <p:spPr>
          <a:xfrm>
            <a:off x="8412480" y="3895344"/>
            <a:ext cx="3136392" cy="950976"/>
          </a:xfrm>
          <a:prstGeom prst="rect">
            <a:avLst/>
          </a:prstGeom>
          <a:noFill/>
          <a:ln/>
        </p:spPr>
        <p:txBody>
          <a:bodyPr wrap="square" lIns="0" tIns="0" rIns="0" bIns="0" rtlCol="0" anchor="t"/>
          <a:lstStyle/>
          <a:p>
            <a:pPr marL="0" indent="0">
              <a:lnSpc>
                <a:spcPts val="1250"/>
              </a:lnSpc>
              <a:buNone/>
            </a:pPr>
            <a:r>
              <a:rPr lang="en-US" sz="1000" dirty="0">
                <a:solidFill>
                  <a:srgbClr val="1C1F1D"/>
                </a:solidFill>
                <a:latin typeface="Calibri" pitchFamily="34" charset="0"/>
                <a:ea typeface="Calibri" pitchFamily="34" charset="-122"/>
                <a:cs typeface="Calibri" pitchFamily="34" charset="-120"/>
              </a:rPr>
              <a:t>EX-03 is identified as a device but not tied to a user.</a:t>
            </a:r>
            <a:endParaRPr lang="en-US" sz="1000" dirty="0"/>
          </a:p>
          <a:p>
            <a:pPr marL="0" indent="0">
              <a:lnSpc>
                <a:spcPts val="1250"/>
              </a:lnSpc>
              <a:buNone/>
            </a:pPr>
            <a:r>
              <a:rPr lang="en-US" sz="750" b="1" dirty="0">
                <a:solidFill>
                  <a:srgbClr val="1E4D3B"/>
                </a:solidFill>
                <a:latin typeface="Calibri" pitchFamily="34" charset="0"/>
                <a:ea typeface="Calibri" pitchFamily="34" charset="-122"/>
                <a:cs typeface="Calibri" pitchFamily="34" charset="-120"/>
              </a:rPr>
              <a:t>EV 10.2</a:t>
            </a:r>
            <a:endParaRPr lang="en-US" sz="1000" dirty="0"/>
          </a:p>
        </p:txBody>
      </p:sp>
      <p:sp>
        <p:nvSpPr>
          <p:cNvPr id="36" name="Shape 34"/>
          <p:cNvSpPr/>
          <p:nvPr/>
        </p:nvSpPr>
        <p:spPr>
          <a:xfrm>
            <a:off x="8211312" y="4946904"/>
            <a:ext cx="73152" cy="73152"/>
          </a:xfrm>
          <a:prstGeom prst="rect">
            <a:avLst/>
          </a:prstGeom>
          <a:solidFill>
            <a:srgbClr val="1E4D3B"/>
          </a:solidFill>
          <a:ln w="12700">
            <a:solidFill>
              <a:srgbClr val="1E4D3B"/>
            </a:solidFill>
            <a:prstDash val="solid"/>
          </a:ln>
        </p:spPr>
        <p:txBody>
          <a:bodyPr/>
          <a:lstStyle/>
          <a:p>
            <a:endParaRPr lang="en-IN"/>
          </a:p>
        </p:txBody>
      </p:sp>
      <p:sp>
        <p:nvSpPr>
          <p:cNvPr id="37" name="Text 35"/>
          <p:cNvSpPr/>
          <p:nvPr/>
        </p:nvSpPr>
        <p:spPr>
          <a:xfrm>
            <a:off x="8412480" y="4882896"/>
            <a:ext cx="3136392" cy="950976"/>
          </a:xfrm>
          <a:prstGeom prst="rect">
            <a:avLst/>
          </a:prstGeom>
          <a:noFill/>
          <a:ln/>
        </p:spPr>
        <p:txBody>
          <a:bodyPr wrap="square" lIns="0" tIns="0" rIns="0" bIns="0" rtlCol="0" anchor="t"/>
          <a:lstStyle/>
          <a:p>
            <a:pPr marL="0" indent="0">
              <a:lnSpc>
                <a:spcPts val="1250"/>
              </a:lnSpc>
              <a:buNone/>
            </a:pPr>
            <a:r>
              <a:rPr lang="en-US" sz="1000" dirty="0">
                <a:solidFill>
                  <a:srgbClr val="1C1F1D"/>
                </a:solidFill>
                <a:latin typeface="Calibri" pitchFamily="34" charset="0"/>
                <a:ea typeface="Calibri" pitchFamily="34" charset="-122"/>
                <a:cs typeface="Calibri" pitchFamily="34" charset="-120"/>
              </a:rPr>
              <a:t>Decoding was selective; other applications were not examined.</a:t>
            </a:r>
            <a:endParaRPr lang="en-US" sz="1000" dirty="0"/>
          </a:p>
          <a:p>
            <a:pPr marL="0" indent="0">
              <a:lnSpc>
                <a:spcPts val="1250"/>
              </a:lnSpc>
              <a:buNone/>
            </a:pPr>
            <a:r>
              <a:rPr lang="en-US" sz="750" b="1" dirty="0">
                <a:solidFill>
                  <a:srgbClr val="1E4D3B"/>
                </a:solidFill>
                <a:latin typeface="Calibri" pitchFamily="34" charset="0"/>
                <a:ea typeface="Calibri" pitchFamily="34" charset="-122"/>
                <a:cs typeface="Calibri" pitchFamily="34" charset="-120"/>
              </a:rPr>
              <a:t>EV 5.1 · 5.2</a:t>
            </a:r>
            <a:endParaRPr lang="en-US" sz="1000" dirty="0"/>
          </a:p>
        </p:txBody>
      </p:sp>
      <p:pic>
        <p:nvPicPr>
          <p:cNvPr id="38" name="Image 0" descr="/home/claude/ev/logo.png"/>
          <p:cNvPicPr>
            <a:picLocks noChangeAspect="1"/>
          </p:cNvPicPr>
          <p:nvPr/>
        </p:nvPicPr>
        <p:blipFill>
          <a:blip r:embed="rId3"/>
          <a:stretch>
            <a:fillRect/>
          </a:stretch>
        </p:blipFill>
        <p:spPr>
          <a:xfrm>
            <a:off x="457200" y="6336792"/>
            <a:ext cx="960120" cy="397764"/>
          </a:xfrm>
          <a:prstGeom prst="rect">
            <a:avLst/>
          </a:prstGeom>
        </p:spPr>
      </p:pic>
      <p:sp>
        <p:nvSpPr>
          <p:cNvPr id="39" name="Text 36"/>
          <p:cNvSpPr/>
          <p:nvPr/>
        </p:nvSpPr>
        <p:spPr>
          <a:xfrm>
            <a:off x="1572768" y="6382512"/>
            <a:ext cx="7315200" cy="292608"/>
          </a:xfrm>
          <a:prstGeom prst="rect">
            <a:avLst/>
          </a:prstGeom>
          <a:noFill/>
          <a:ln/>
        </p:spPr>
        <p:txBody>
          <a:bodyPr wrap="square" lIns="0" tIns="0" rIns="0" bIns="0" rtlCol="0" anchor="ctr"/>
          <a:lstStyle/>
          <a:p>
            <a:pPr marL="0" indent="0">
              <a:buNone/>
            </a:pPr>
            <a:r>
              <a:rPr lang="en-US" sz="800" dirty="0">
                <a:solidFill>
                  <a:srgbClr val="767E79"/>
                </a:solidFill>
                <a:latin typeface="Calibri" pitchFamily="34" charset="0"/>
                <a:ea typeface="Calibri" pitchFamily="34" charset="-122"/>
                <a:cs typeface="Calibri" pitchFamily="34" charset="-120"/>
              </a:rPr>
              <a:t>Quantum Tech  |  ACCA7031  |  2532368</a:t>
            </a:r>
            <a:endParaRPr lang="en-US" sz="800" dirty="0"/>
          </a:p>
        </p:txBody>
      </p:sp>
      <p:sp>
        <p:nvSpPr>
          <p:cNvPr id="40" name="Text 37"/>
          <p:cNvSpPr/>
          <p:nvPr/>
        </p:nvSpPr>
        <p:spPr>
          <a:xfrm>
            <a:off x="11247120" y="6382512"/>
            <a:ext cx="484632" cy="292608"/>
          </a:xfrm>
          <a:prstGeom prst="rect">
            <a:avLst/>
          </a:prstGeom>
          <a:noFill/>
          <a:ln/>
        </p:spPr>
        <p:txBody>
          <a:bodyPr wrap="square" lIns="0" tIns="0" rIns="0" bIns="0" rtlCol="0" anchor="ctr"/>
          <a:lstStyle/>
          <a:p>
            <a:pPr marL="0" indent="0" algn="r">
              <a:buNone/>
            </a:pPr>
            <a:r>
              <a:rPr lang="en-US" sz="900" b="1" dirty="0">
                <a:solidFill>
                  <a:srgbClr val="1E4D3B"/>
                </a:solidFill>
                <a:latin typeface="Calibri" pitchFamily="34" charset="0"/>
                <a:ea typeface="Calibri" pitchFamily="34" charset="-122"/>
                <a:cs typeface="Calibri" pitchFamily="34" charset="-120"/>
              </a:rPr>
              <a:t>12</a:t>
            </a:r>
            <a:endParaRPr lang="en-US" sz="9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p:nvPr/>
        </p:nvSpPr>
        <p:spPr>
          <a:xfrm>
            <a:off x="457200" y="329184"/>
            <a:ext cx="11274552" cy="457200"/>
          </a:xfrm>
          <a:prstGeom prst="rect">
            <a:avLst/>
          </a:prstGeom>
          <a:noFill/>
          <a:ln/>
        </p:spPr>
        <p:txBody>
          <a:bodyPr wrap="square" lIns="0" tIns="0" rIns="0" bIns="0" rtlCol="0" anchor="ctr"/>
          <a:lstStyle/>
          <a:p>
            <a:pPr marL="0" indent="0">
              <a:buNone/>
            </a:pPr>
            <a:r>
              <a:rPr lang="en-US" sz="2600" b="1" dirty="0">
                <a:solidFill>
                  <a:srgbClr val="1C1F1D"/>
                </a:solidFill>
                <a:latin typeface="Calibri" pitchFamily="34" charset="0"/>
                <a:ea typeface="Calibri" pitchFamily="34" charset="-122"/>
                <a:cs typeface="Calibri" pitchFamily="34" charset="-120"/>
              </a:rPr>
              <a:t>Limitations, Recommendations and Conclusion</a:t>
            </a:r>
            <a:endParaRPr lang="en-US" sz="2600" dirty="0"/>
          </a:p>
        </p:txBody>
      </p:sp>
      <p:sp>
        <p:nvSpPr>
          <p:cNvPr id="3" name="Shape 1"/>
          <p:cNvSpPr/>
          <p:nvPr/>
        </p:nvSpPr>
        <p:spPr>
          <a:xfrm>
            <a:off x="457200" y="841248"/>
            <a:ext cx="566928" cy="41148"/>
          </a:xfrm>
          <a:prstGeom prst="rect">
            <a:avLst/>
          </a:prstGeom>
          <a:solidFill>
            <a:srgbClr val="1E4D3B"/>
          </a:solidFill>
          <a:ln w="12700">
            <a:solidFill>
              <a:srgbClr val="1E4D3B"/>
            </a:solidFill>
            <a:prstDash val="solid"/>
          </a:ln>
        </p:spPr>
        <p:txBody>
          <a:bodyPr/>
          <a:lstStyle/>
          <a:p>
            <a:endParaRPr lang="en-IN"/>
          </a:p>
        </p:txBody>
      </p:sp>
      <p:sp>
        <p:nvSpPr>
          <p:cNvPr id="4" name="Shape 2"/>
          <p:cNvSpPr/>
          <p:nvPr/>
        </p:nvSpPr>
        <p:spPr>
          <a:xfrm>
            <a:off x="457200" y="1188720"/>
            <a:ext cx="3703320" cy="402336"/>
          </a:xfrm>
          <a:prstGeom prst="rect">
            <a:avLst/>
          </a:prstGeom>
          <a:solidFill>
            <a:srgbClr val="1E4D3B"/>
          </a:solidFill>
          <a:ln w="12700">
            <a:solidFill>
              <a:srgbClr val="1E4D3B"/>
            </a:solidFill>
            <a:prstDash val="solid"/>
          </a:ln>
        </p:spPr>
        <p:txBody>
          <a:bodyPr/>
          <a:lstStyle/>
          <a:p>
            <a:endParaRPr lang="en-IN"/>
          </a:p>
        </p:txBody>
      </p:sp>
      <p:sp>
        <p:nvSpPr>
          <p:cNvPr id="5" name="Text 3"/>
          <p:cNvSpPr/>
          <p:nvPr/>
        </p:nvSpPr>
        <p:spPr>
          <a:xfrm>
            <a:off x="621792" y="1188720"/>
            <a:ext cx="3383280" cy="402336"/>
          </a:xfrm>
          <a:prstGeom prst="rect">
            <a:avLst/>
          </a:prstGeom>
          <a:noFill/>
          <a:ln/>
        </p:spPr>
        <p:txBody>
          <a:bodyPr wrap="square" lIns="0" tIns="0" rIns="0" bIns="0" rtlCol="0" anchor="ctr"/>
          <a:lstStyle/>
          <a:p>
            <a:pPr marL="0" indent="0">
              <a:buNone/>
            </a:pPr>
            <a:r>
              <a:rPr lang="en-US" sz="1150" b="1" kern="0" spc="100" dirty="0">
                <a:solidFill>
                  <a:srgbClr val="FFFFFF"/>
                </a:solidFill>
                <a:latin typeface="Calibri" pitchFamily="34" charset="0"/>
                <a:ea typeface="Calibri" pitchFamily="34" charset="-122"/>
                <a:cs typeface="Calibri" pitchFamily="34" charset="-120"/>
              </a:rPr>
              <a:t>LIMITATIONS</a:t>
            </a:r>
            <a:endParaRPr lang="en-US" sz="1150" dirty="0"/>
          </a:p>
        </p:txBody>
      </p:sp>
      <p:sp>
        <p:nvSpPr>
          <p:cNvPr id="6" name="Shape 4"/>
          <p:cNvSpPr/>
          <p:nvPr/>
        </p:nvSpPr>
        <p:spPr>
          <a:xfrm>
            <a:off x="457200" y="1591056"/>
            <a:ext cx="3703320" cy="4023360"/>
          </a:xfrm>
          <a:prstGeom prst="rect">
            <a:avLst/>
          </a:prstGeom>
          <a:solidFill>
            <a:srgbClr val="FFFFFF"/>
          </a:solidFill>
          <a:ln w="9525">
            <a:solidFill>
              <a:srgbClr val="DDE3E0"/>
            </a:solidFill>
            <a:prstDash val="solid"/>
          </a:ln>
        </p:spPr>
        <p:txBody>
          <a:bodyPr/>
          <a:lstStyle/>
          <a:p>
            <a:endParaRPr lang="en-IN"/>
          </a:p>
        </p:txBody>
      </p:sp>
      <p:sp>
        <p:nvSpPr>
          <p:cNvPr id="7" name="Text 5"/>
          <p:cNvSpPr/>
          <p:nvPr/>
        </p:nvSpPr>
        <p:spPr>
          <a:xfrm>
            <a:off x="676656" y="1810512"/>
            <a:ext cx="3310128" cy="3657600"/>
          </a:xfrm>
          <a:prstGeom prst="rect">
            <a:avLst/>
          </a:prstGeom>
          <a:noFill/>
          <a:ln/>
        </p:spPr>
        <p:txBody>
          <a:bodyPr wrap="square" lIns="0" tIns="0" rIns="0" bIns="0" rtlCol="0" anchor="t"/>
          <a:lstStyle/>
          <a:p>
            <a:pPr marL="342900" indent="-342900">
              <a:lnSpc>
                <a:spcPts val="1400"/>
              </a:lnSpc>
              <a:spcAft>
                <a:spcPts val="1300"/>
              </a:spcAft>
              <a:buSzPct val="100000"/>
              <a:buChar char="•"/>
            </a:pPr>
            <a:r>
              <a:rPr lang="en-US" sz="1150" dirty="0">
                <a:solidFill>
                  <a:srgbClr val="1C1F1D"/>
                </a:solidFill>
                <a:latin typeface="Calibri" pitchFamily="34" charset="0"/>
                <a:ea typeface="Calibri" pitchFamily="34" charset="-122"/>
                <a:cs typeface="Calibri" pitchFamily="34" charset="-120"/>
              </a:rPr>
              <a:t>Decoding was selective: 10 apps on EX-01, 27 on EX-03.</a:t>
            </a:r>
            <a:endParaRPr lang="en-US" sz="1150" dirty="0"/>
          </a:p>
          <a:p>
            <a:pPr marL="342900" indent="-342900">
              <a:lnSpc>
                <a:spcPts val="1400"/>
              </a:lnSpc>
              <a:spcAft>
                <a:spcPts val="1300"/>
              </a:spcAft>
              <a:buSzPct val="100000"/>
              <a:buChar char="•"/>
            </a:pPr>
            <a:r>
              <a:rPr lang="en-US" sz="1150" dirty="0">
                <a:solidFill>
                  <a:srgbClr val="1C1F1D"/>
                </a:solidFill>
                <a:latin typeface="Calibri" pitchFamily="34" charset="0"/>
                <a:ea typeface="Calibri" pitchFamily="34" charset="-122"/>
                <a:cs typeface="Calibri" pitchFamily="34" charset="-120"/>
              </a:rPr>
              <a:t>Chat evidence is partly AppGenie output.</a:t>
            </a:r>
            <a:endParaRPr lang="en-US" sz="1150" dirty="0"/>
          </a:p>
          <a:p>
            <a:pPr marL="342900" indent="-342900">
              <a:lnSpc>
                <a:spcPts val="1400"/>
              </a:lnSpc>
              <a:spcAft>
                <a:spcPts val="1300"/>
              </a:spcAft>
              <a:buSzPct val="100000"/>
              <a:buChar char="•"/>
            </a:pPr>
            <a:r>
              <a:rPr lang="en-US" sz="1150" dirty="0">
                <a:solidFill>
                  <a:srgbClr val="1C1F1D"/>
                </a:solidFill>
                <a:latin typeface="Calibri" pitchFamily="34" charset="0"/>
                <a:ea typeface="Calibri" pitchFamily="34" charset="-122"/>
                <a:cs typeface="Calibri" pitchFamily="34" charset="-120"/>
              </a:rPr>
              <a:t>No artefact names the material discussed.</a:t>
            </a:r>
            <a:endParaRPr lang="en-US" sz="1150" dirty="0"/>
          </a:p>
          <a:p>
            <a:pPr marL="342900" indent="-342900">
              <a:lnSpc>
                <a:spcPts val="1400"/>
              </a:lnSpc>
              <a:spcAft>
                <a:spcPts val="1300"/>
              </a:spcAft>
              <a:buSzPct val="100000"/>
              <a:buChar char="•"/>
            </a:pPr>
            <a:r>
              <a:rPr lang="en-US" sz="1150" dirty="0">
                <a:solidFill>
                  <a:srgbClr val="1C1F1D"/>
                </a:solidFill>
                <a:latin typeface="Calibri" pitchFamily="34" charset="0"/>
                <a:ea typeface="Calibri" pitchFamily="34" charset="-122"/>
                <a:cs typeface="Calibri" pitchFamily="34" charset="-120"/>
              </a:rPr>
              <a:t>Timeline holds records outside the case period.</a:t>
            </a:r>
            <a:endParaRPr lang="en-US" sz="1150" dirty="0"/>
          </a:p>
          <a:p>
            <a:pPr marL="342900" indent="-342900">
              <a:lnSpc>
                <a:spcPts val="1400"/>
              </a:lnSpc>
              <a:spcAft>
                <a:spcPts val="1300"/>
              </a:spcAft>
              <a:buSzPct val="100000"/>
              <a:buChar char="•"/>
            </a:pPr>
            <a:r>
              <a:rPr lang="en-US" sz="1150" dirty="0">
                <a:solidFill>
                  <a:srgbClr val="1C1F1D"/>
                </a:solidFill>
                <a:latin typeface="Calibri" pitchFamily="34" charset="0"/>
                <a:ea typeface="Calibri" pitchFamily="34" charset="-122"/>
                <a:cs typeface="Calibri" pitchFamily="34" charset="-120"/>
              </a:rPr>
              <a:t>Three handsets carry no attribution.</a:t>
            </a:r>
            <a:endParaRPr lang="en-US" sz="1150" dirty="0"/>
          </a:p>
          <a:p>
            <a:pPr marL="342900" indent="-342900">
              <a:lnSpc>
                <a:spcPts val="1400"/>
              </a:lnSpc>
              <a:spcAft>
                <a:spcPts val="1300"/>
              </a:spcAft>
              <a:buSzPct val="100000"/>
              <a:buChar char="•"/>
            </a:pPr>
            <a:r>
              <a:rPr lang="en-US" sz="1150" dirty="0">
                <a:solidFill>
                  <a:srgbClr val="1C1F1D"/>
                </a:solidFill>
                <a:latin typeface="Calibri" pitchFamily="34" charset="0"/>
                <a:ea typeface="Calibri" pitchFamily="34" charset="-122"/>
                <a:cs typeface="Calibri" pitchFamily="34" charset="-120"/>
              </a:rPr>
              <a:t>Preserved Extraction: False on all four.</a:t>
            </a:r>
            <a:endParaRPr lang="en-US" sz="1150" dirty="0"/>
          </a:p>
        </p:txBody>
      </p:sp>
      <p:sp>
        <p:nvSpPr>
          <p:cNvPr id="8" name="Shape 6"/>
          <p:cNvSpPr/>
          <p:nvPr/>
        </p:nvSpPr>
        <p:spPr>
          <a:xfrm>
            <a:off x="4242816" y="1188720"/>
            <a:ext cx="3703320" cy="402336"/>
          </a:xfrm>
          <a:prstGeom prst="rect">
            <a:avLst/>
          </a:prstGeom>
          <a:solidFill>
            <a:srgbClr val="1E4D3B"/>
          </a:solidFill>
          <a:ln w="12700">
            <a:solidFill>
              <a:srgbClr val="1E4D3B"/>
            </a:solidFill>
            <a:prstDash val="solid"/>
          </a:ln>
        </p:spPr>
        <p:txBody>
          <a:bodyPr/>
          <a:lstStyle/>
          <a:p>
            <a:endParaRPr lang="en-IN"/>
          </a:p>
        </p:txBody>
      </p:sp>
      <p:sp>
        <p:nvSpPr>
          <p:cNvPr id="9" name="Text 7"/>
          <p:cNvSpPr/>
          <p:nvPr/>
        </p:nvSpPr>
        <p:spPr>
          <a:xfrm>
            <a:off x="4407408" y="1188720"/>
            <a:ext cx="3383280" cy="402336"/>
          </a:xfrm>
          <a:prstGeom prst="rect">
            <a:avLst/>
          </a:prstGeom>
          <a:noFill/>
          <a:ln/>
        </p:spPr>
        <p:txBody>
          <a:bodyPr wrap="square" lIns="0" tIns="0" rIns="0" bIns="0" rtlCol="0" anchor="ctr"/>
          <a:lstStyle/>
          <a:p>
            <a:pPr marL="0" indent="0">
              <a:buNone/>
            </a:pPr>
            <a:r>
              <a:rPr lang="en-US" sz="1150" b="1" kern="0" spc="100" dirty="0">
                <a:solidFill>
                  <a:srgbClr val="FFFFFF"/>
                </a:solidFill>
                <a:latin typeface="Calibri" pitchFamily="34" charset="0"/>
                <a:ea typeface="Calibri" pitchFamily="34" charset="-122"/>
                <a:cs typeface="Calibri" pitchFamily="34" charset="-120"/>
              </a:rPr>
              <a:t>RECOMMENDATIONS</a:t>
            </a:r>
            <a:endParaRPr lang="en-US" sz="1150" dirty="0"/>
          </a:p>
        </p:txBody>
      </p:sp>
      <p:sp>
        <p:nvSpPr>
          <p:cNvPr id="10" name="Shape 8"/>
          <p:cNvSpPr/>
          <p:nvPr/>
        </p:nvSpPr>
        <p:spPr>
          <a:xfrm>
            <a:off x="4242816" y="1591056"/>
            <a:ext cx="3703320" cy="4023360"/>
          </a:xfrm>
          <a:prstGeom prst="rect">
            <a:avLst/>
          </a:prstGeom>
          <a:solidFill>
            <a:srgbClr val="FFFFFF"/>
          </a:solidFill>
          <a:ln w="9525">
            <a:solidFill>
              <a:srgbClr val="DDE3E0"/>
            </a:solidFill>
            <a:prstDash val="solid"/>
          </a:ln>
        </p:spPr>
        <p:txBody>
          <a:bodyPr/>
          <a:lstStyle/>
          <a:p>
            <a:endParaRPr lang="en-IN"/>
          </a:p>
        </p:txBody>
      </p:sp>
      <p:sp>
        <p:nvSpPr>
          <p:cNvPr id="11" name="Text 9"/>
          <p:cNvSpPr/>
          <p:nvPr/>
        </p:nvSpPr>
        <p:spPr>
          <a:xfrm>
            <a:off x="4462272" y="1810512"/>
            <a:ext cx="3310128" cy="3657600"/>
          </a:xfrm>
          <a:prstGeom prst="rect">
            <a:avLst/>
          </a:prstGeom>
          <a:noFill/>
          <a:ln/>
        </p:spPr>
        <p:txBody>
          <a:bodyPr wrap="square" lIns="0" tIns="0" rIns="0" bIns="0" rtlCol="0" anchor="t"/>
          <a:lstStyle/>
          <a:p>
            <a:pPr marL="342900" indent="-342900">
              <a:lnSpc>
                <a:spcPts val="1400"/>
              </a:lnSpc>
              <a:spcAft>
                <a:spcPts val="1300"/>
              </a:spcAft>
              <a:buSzPct val="100000"/>
              <a:buChar char="•"/>
            </a:pPr>
            <a:r>
              <a:rPr lang="en-US" sz="1150" dirty="0">
                <a:solidFill>
                  <a:srgbClr val="1C1F1D"/>
                </a:solidFill>
                <a:latin typeface="Calibri" pitchFamily="34" charset="0"/>
                <a:ea typeface="Calibri" pitchFamily="34" charset="-122"/>
                <a:cs typeface="Calibri" pitchFamily="34" charset="-120"/>
              </a:rPr>
              <a:t>Review the source databases behind each decode.</a:t>
            </a:r>
            <a:endParaRPr lang="en-US" sz="1150" dirty="0"/>
          </a:p>
          <a:p>
            <a:pPr marL="342900" indent="-342900">
              <a:lnSpc>
                <a:spcPts val="1400"/>
              </a:lnSpc>
              <a:spcAft>
                <a:spcPts val="1300"/>
              </a:spcAft>
              <a:buSzPct val="100000"/>
              <a:buChar char="•"/>
            </a:pPr>
            <a:r>
              <a:rPr lang="en-US" sz="1150" dirty="0">
                <a:solidFill>
                  <a:srgbClr val="1C1F1D"/>
                </a:solidFill>
                <a:latin typeface="Calibri" pitchFamily="34" charset="0"/>
                <a:ea typeface="Calibri" pitchFamily="34" charset="-122"/>
                <a:cs typeface="Calibri" pitchFamily="34" charset="-120"/>
              </a:rPr>
              <a:t>Seek attribution for EX-02, EX-03 and EX-04.</a:t>
            </a:r>
            <a:endParaRPr lang="en-US" sz="1150" dirty="0"/>
          </a:p>
          <a:p>
            <a:pPr marL="342900" indent="-342900">
              <a:lnSpc>
                <a:spcPts val="1400"/>
              </a:lnSpc>
              <a:spcAft>
                <a:spcPts val="1300"/>
              </a:spcAft>
              <a:buSzPct val="100000"/>
              <a:buChar char="•"/>
            </a:pPr>
            <a:r>
              <a:rPr lang="en-US" sz="1150" dirty="0">
                <a:solidFill>
                  <a:srgbClr val="1C1F1D"/>
                </a:solidFill>
                <a:latin typeface="Calibri" pitchFamily="34" charset="0"/>
                <a:ea typeface="Calibri" pitchFamily="34" charset="-122"/>
                <a:cs typeface="Calibri" pitchFamily="34" charset="-120"/>
              </a:rPr>
              <a:t>Record file-level metadata from the Archives node.</a:t>
            </a:r>
            <a:endParaRPr lang="en-US" sz="1150" dirty="0"/>
          </a:p>
          <a:p>
            <a:pPr marL="342900" indent="-342900">
              <a:lnSpc>
                <a:spcPts val="1400"/>
              </a:lnSpc>
              <a:spcAft>
                <a:spcPts val="1300"/>
              </a:spcAft>
              <a:buSzPct val="100000"/>
              <a:buChar char="•"/>
            </a:pPr>
            <a:r>
              <a:rPr lang="en-US" sz="1150" dirty="0">
                <a:solidFill>
                  <a:srgbClr val="1C1F1D"/>
                </a:solidFill>
                <a:latin typeface="Calibri" pitchFamily="34" charset="0"/>
                <a:ea typeface="Calibri" pitchFamily="34" charset="-122"/>
                <a:cs typeface="Calibri" pitchFamily="34" charset="-120"/>
              </a:rPr>
              <a:t>Quantum Tech: restrict and log patent database access.</a:t>
            </a:r>
            <a:endParaRPr lang="en-US" sz="1150" dirty="0"/>
          </a:p>
          <a:p>
            <a:pPr marL="342900" indent="-342900">
              <a:lnSpc>
                <a:spcPts val="1400"/>
              </a:lnSpc>
              <a:spcAft>
                <a:spcPts val="1300"/>
              </a:spcAft>
              <a:buSzPct val="100000"/>
              <a:buChar char="•"/>
            </a:pPr>
            <a:r>
              <a:rPr lang="en-US" sz="1150" dirty="0">
                <a:solidFill>
                  <a:srgbClr val="1C1F1D"/>
                </a:solidFill>
                <a:latin typeface="Calibri" pitchFamily="34" charset="0"/>
                <a:ea typeface="Calibri" pitchFamily="34" charset="-122"/>
                <a:cs typeface="Calibri" pitchFamily="34" charset="-120"/>
              </a:rPr>
              <a:t>Preserve the verified images and extraction records.</a:t>
            </a:r>
            <a:endParaRPr lang="en-US" sz="1150" dirty="0"/>
          </a:p>
        </p:txBody>
      </p:sp>
      <p:sp>
        <p:nvSpPr>
          <p:cNvPr id="12" name="Shape 10"/>
          <p:cNvSpPr/>
          <p:nvPr/>
        </p:nvSpPr>
        <p:spPr>
          <a:xfrm>
            <a:off x="8028432" y="1188720"/>
            <a:ext cx="3703320" cy="402336"/>
          </a:xfrm>
          <a:prstGeom prst="rect">
            <a:avLst/>
          </a:prstGeom>
          <a:solidFill>
            <a:srgbClr val="1C1F1D"/>
          </a:solidFill>
          <a:ln w="12700">
            <a:solidFill>
              <a:srgbClr val="1C1F1D"/>
            </a:solidFill>
            <a:prstDash val="solid"/>
          </a:ln>
        </p:spPr>
        <p:txBody>
          <a:bodyPr/>
          <a:lstStyle/>
          <a:p>
            <a:endParaRPr lang="en-IN"/>
          </a:p>
        </p:txBody>
      </p:sp>
      <p:sp>
        <p:nvSpPr>
          <p:cNvPr id="13" name="Text 11"/>
          <p:cNvSpPr/>
          <p:nvPr/>
        </p:nvSpPr>
        <p:spPr>
          <a:xfrm>
            <a:off x="8193024" y="1188720"/>
            <a:ext cx="3383280" cy="402336"/>
          </a:xfrm>
          <a:prstGeom prst="rect">
            <a:avLst/>
          </a:prstGeom>
          <a:noFill/>
          <a:ln/>
        </p:spPr>
        <p:txBody>
          <a:bodyPr wrap="square" lIns="0" tIns="0" rIns="0" bIns="0" rtlCol="0" anchor="ctr"/>
          <a:lstStyle/>
          <a:p>
            <a:pPr marL="0" indent="0">
              <a:buNone/>
            </a:pPr>
            <a:r>
              <a:rPr lang="en-US" sz="1150" b="1" kern="0" spc="100" dirty="0">
                <a:solidFill>
                  <a:srgbClr val="FFFFFF"/>
                </a:solidFill>
                <a:latin typeface="Calibri" pitchFamily="34" charset="0"/>
                <a:ea typeface="Calibri" pitchFamily="34" charset="-122"/>
                <a:cs typeface="Calibri" pitchFamily="34" charset="-120"/>
              </a:rPr>
              <a:t>CONCLUSION</a:t>
            </a:r>
            <a:endParaRPr lang="en-US" sz="1150" dirty="0"/>
          </a:p>
        </p:txBody>
      </p:sp>
      <p:sp>
        <p:nvSpPr>
          <p:cNvPr id="14" name="Shape 12"/>
          <p:cNvSpPr/>
          <p:nvPr/>
        </p:nvSpPr>
        <p:spPr>
          <a:xfrm>
            <a:off x="8028432" y="1591056"/>
            <a:ext cx="3703320" cy="4023360"/>
          </a:xfrm>
          <a:prstGeom prst="rect">
            <a:avLst/>
          </a:prstGeom>
          <a:solidFill>
            <a:srgbClr val="F4F7F5"/>
          </a:solidFill>
          <a:ln w="9525">
            <a:solidFill>
              <a:srgbClr val="DDE3E0"/>
            </a:solidFill>
            <a:prstDash val="solid"/>
          </a:ln>
        </p:spPr>
        <p:txBody>
          <a:bodyPr/>
          <a:lstStyle/>
          <a:p>
            <a:endParaRPr lang="en-IN"/>
          </a:p>
        </p:txBody>
      </p:sp>
      <p:sp>
        <p:nvSpPr>
          <p:cNvPr id="15" name="Text 13"/>
          <p:cNvSpPr/>
          <p:nvPr/>
        </p:nvSpPr>
        <p:spPr>
          <a:xfrm>
            <a:off x="8247888" y="1810512"/>
            <a:ext cx="3291840" cy="3657600"/>
          </a:xfrm>
          <a:prstGeom prst="rect">
            <a:avLst/>
          </a:prstGeom>
          <a:noFill/>
          <a:ln/>
        </p:spPr>
        <p:txBody>
          <a:bodyPr wrap="square" lIns="0" tIns="0" rIns="0" bIns="0" rtlCol="0" anchor="t"/>
          <a:lstStyle/>
          <a:p>
            <a:pPr marL="0" indent="0">
              <a:lnSpc>
                <a:spcPts val="1350"/>
              </a:lnSpc>
              <a:buNone/>
            </a:pPr>
            <a:r>
              <a:rPr lang="en-US" sz="1100" b="1" dirty="0">
                <a:solidFill>
                  <a:srgbClr val="1E4D3B"/>
                </a:solidFill>
                <a:latin typeface="Calibri" pitchFamily="34" charset="0"/>
                <a:ea typeface="Calibri" pitchFamily="34" charset="-122"/>
                <a:cs typeface="Calibri" pitchFamily="34" charset="-120"/>
              </a:rPr>
              <a:t>Established.
</a:t>
            </a:r>
            <a:r>
              <a:rPr lang="en-US" sz="1100" dirty="0">
                <a:solidFill>
                  <a:srgbClr val="1C1F1D"/>
                </a:solidFill>
                <a:latin typeface="Calibri" pitchFamily="34" charset="0"/>
                <a:ea typeface="Calibri" pitchFamily="34" charset="-122"/>
                <a:cs typeface="Calibri" pitchFamily="34" charset="-120"/>
              </a:rPr>
              <a:t>Four images acquired and verified. A negotiation took place on 31/01/2025, recorded to the second.
</a:t>
            </a:r>
            <a:r>
              <a:rPr lang="en-US" sz="1100" b="1" dirty="0">
                <a:solidFill>
                  <a:srgbClr val="1E4D3B"/>
                </a:solidFill>
                <a:latin typeface="Calibri" pitchFamily="34" charset="0"/>
                <a:ea typeface="Calibri" pitchFamily="34" charset="-122"/>
                <a:cs typeface="Calibri" pitchFamily="34" charset="-120"/>
              </a:rPr>
              <a:t>Indicated.
</a:t>
            </a:r>
            <a:r>
              <a:rPr lang="en-US" sz="1100" dirty="0">
                <a:solidFill>
                  <a:srgbClr val="1C1F1D"/>
                </a:solidFill>
                <a:latin typeface="Calibri" pitchFamily="34" charset="0"/>
                <a:ea typeface="Calibri" pitchFamily="34" charset="-122"/>
                <a:cs typeface="Calibri" pitchFamily="34" charset="-120"/>
              </a:rPr>
              <a:t>EX-01 attributed to one subscriber on three independent artefacts. Contact ran five months before the exchange, following unanswered calls.
</a:t>
            </a:r>
            <a:r>
              <a:rPr lang="en-US" sz="1100" b="1" dirty="0">
                <a:solidFill>
                  <a:srgbClr val="1E4D3B"/>
                </a:solidFill>
                <a:latin typeface="Calibri" pitchFamily="34" charset="0"/>
                <a:ea typeface="Calibri" pitchFamily="34" charset="-122"/>
                <a:cs typeface="Calibri" pitchFamily="34" charset="-120"/>
              </a:rPr>
              <a:t>Uncertain.
</a:t>
            </a:r>
            <a:r>
              <a:rPr lang="en-US" sz="1100" dirty="0">
                <a:solidFill>
                  <a:srgbClr val="1C1F1D"/>
                </a:solidFill>
                <a:latin typeface="Calibri" pitchFamily="34" charset="0"/>
                <a:ea typeface="Calibri" pitchFamily="34" charset="-122"/>
                <a:cs typeface="Calibri" pitchFamily="34" charset="-120"/>
              </a:rPr>
              <a:t>The subject of the exchange is unnamed. Three handsets carry no attribution.</a:t>
            </a:r>
            <a:endParaRPr lang="en-US" sz="1100" dirty="0"/>
          </a:p>
        </p:txBody>
      </p:sp>
      <p:sp>
        <p:nvSpPr>
          <p:cNvPr id="16" name="Text 14"/>
          <p:cNvSpPr/>
          <p:nvPr/>
        </p:nvSpPr>
        <p:spPr>
          <a:xfrm>
            <a:off x="457200" y="5815584"/>
            <a:ext cx="11274552" cy="310896"/>
          </a:xfrm>
          <a:prstGeom prst="rect">
            <a:avLst/>
          </a:prstGeom>
          <a:noFill/>
          <a:ln/>
        </p:spPr>
        <p:txBody>
          <a:bodyPr wrap="square" lIns="0" tIns="0" rIns="0" bIns="0" rtlCol="0" anchor="ctr"/>
          <a:lstStyle/>
          <a:p>
            <a:pPr marL="0" indent="0">
              <a:buNone/>
            </a:pPr>
            <a:r>
              <a:rPr lang="en-US" sz="1050" i="1" dirty="0">
                <a:solidFill>
                  <a:srgbClr val="767E79"/>
                </a:solidFill>
                <a:latin typeface="Calibri" pitchFamily="34" charset="0"/>
                <a:ea typeface="Calibri" pitchFamily="34" charset="-122"/>
                <a:cs typeface="Calibri" pitchFamily="34" charset="-120"/>
              </a:rPr>
              <a:t>Every statement in this presentation is traceable to a screen, a timestamp and a verified image. The gaps are declared, not filled.</a:t>
            </a:r>
            <a:endParaRPr lang="en-US" sz="1050" dirty="0"/>
          </a:p>
        </p:txBody>
      </p:sp>
      <p:pic>
        <p:nvPicPr>
          <p:cNvPr id="17" name="Image 0" descr="/home/claude/ev/logo.png"/>
          <p:cNvPicPr>
            <a:picLocks noChangeAspect="1"/>
          </p:cNvPicPr>
          <p:nvPr/>
        </p:nvPicPr>
        <p:blipFill>
          <a:blip r:embed="rId3"/>
          <a:stretch>
            <a:fillRect/>
          </a:stretch>
        </p:blipFill>
        <p:spPr>
          <a:xfrm>
            <a:off x="457200" y="6336792"/>
            <a:ext cx="960120" cy="397764"/>
          </a:xfrm>
          <a:prstGeom prst="rect">
            <a:avLst/>
          </a:prstGeom>
        </p:spPr>
      </p:pic>
      <p:sp>
        <p:nvSpPr>
          <p:cNvPr id="18" name="Text 15"/>
          <p:cNvSpPr/>
          <p:nvPr/>
        </p:nvSpPr>
        <p:spPr>
          <a:xfrm>
            <a:off x="1572768" y="6382512"/>
            <a:ext cx="7315200" cy="292608"/>
          </a:xfrm>
          <a:prstGeom prst="rect">
            <a:avLst/>
          </a:prstGeom>
          <a:noFill/>
          <a:ln/>
        </p:spPr>
        <p:txBody>
          <a:bodyPr wrap="square" lIns="0" tIns="0" rIns="0" bIns="0" rtlCol="0" anchor="ctr"/>
          <a:lstStyle/>
          <a:p>
            <a:pPr marL="0" indent="0">
              <a:buNone/>
            </a:pPr>
            <a:r>
              <a:rPr lang="en-US" sz="800" dirty="0">
                <a:solidFill>
                  <a:srgbClr val="767E79"/>
                </a:solidFill>
                <a:latin typeface="Calibri" pitchFamily="34" charset="0"/>
                <a:ea typeface="Calibri" pitchFamily="34" charset="-122"/>
                <a:cs typeface="Calibri" pitchFamily="34" charset="-120"/>
              </a:rPr>
              <a:t>Quantum Tech  |  ACCA7031  |  2532368</a:t>
            </a:r>
            <a:endParaRPr lang="en-US" sz="800" dirty="0"/>
          </a:p>
        </p:txBody>
      </p:sp>
      <p:sp>
        <p:nvSpPr>
          <p:cNvPr id="19" name="Text 16"/>
          <p:cNvSpPr/>
          <p:nvPr/>
        </p:nvSpPr>
        <p:spPr>
          <a:xfrm>
            <a:off x="11247120" y="6382512"/>
            <a:ext cx="484632" cy="292608"/>
          </a:xfrm>
          <a:prstGeom prst="rect">
            <a:avLst/>
          </a:prstGeom>
          <a:noFill/>
          <a:ln/>
        </p:spPr>
        <p:txBody>
          <a:bodyPr wrap="square" lIns="0" tIns="0" rIns="0" bIns="0" rtlCol="0" anchor="ctr"/>
          <a:lstStyle/>
          <a:p>
            <a:pPr marL="0" indent="0" algn="r">
              <a:buNone/>
            </a:pPr>
            <a:r>
              <a:rPr lang="en-US" sz="900" b="1" dirty="0">
                <a:solidFill>
                  <a:srgbClr val="1E4D3B"/>
                </a:solidFill>
                <a:latin typeface="Calibri" pitchFamily="34" charset="0"/>
                <a:ea typeface="Calibri" pitchFamily="34" charset="-122"/>
                <a:cs typeface="Calibri" pitchFamily="34" charset="-120"/>
              </a:rPr>
              <a:t>13</a:t>
            </a:r>
            <a:endParaRPr lang="en-US" sz="9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457200" y="329184"/>
            <a:ext cx="11274552" cy="457200"/>
          </a:xfrm>
          <a:prstGeom prst="rect">
            <a:avLst/>
          </a:prstGeom>
          <a:noFill/>
          <a:ln/>
        </p:spPr>
        <p:txBody>
          <a:bodyPr wrap="square" lIns="0" tIns="0" rIns="0" bIns="0" rtlCol="0" anchor="ctr"/>
          <a:lstStyle/>
          <a:p>
            <a:pPr marL="0" indent="0">
              <a:buNone/>
            </a:pPr>
            <a:r>
              <a:rPr lang="en-US" sz="2600" b="1" dirty="0">
                <a:solidFill>
                  <a:srgbClr val="1C1F1D"/>
                </a:solidFill>
                <a:latin typeface="Calibri" pitchFamily="34" charset="0"/>
                <a:ea typeface="Calibri" pitchFamily="34" charset="-122"/>
                <a:cs typeface="Calibri" pitchFamily="34" charset="-120"/>
              </a:rPr>
              <a:t>References</a:t>
            </a:r>
            <a:endParaRPr lang="en-US" sz="2600" dirty="0"/>
          </a:p>
        </p:txBody>
      </p:sp>
      <p:sp>
        <p:nvSpPr>
          <p:cNvPr id="3" name="Shape 1"/>
          <p:cNvSpPr/>
          <p:nvPr/>
        </p:nvSpPr>
        <p:spPr>
          <a:xfrm>
            <a:off x="457200" y="841248"/>
            <a:ext cx="566928" cy="41148"/>
          </a:xfrm>
          <a:prstGeom prst="rect">
            <a:avLst/>
          </a:prstGeom>
          <a:solidFill>
            <a:srgbClr val="1E4D3B"/>
          </a:solidFill>
          <a:ln w="12700">
            <a:solidFill>
              <a:srgbClr val="1E4D3B"/>
            </a:solidFill>
            <a:prstDash val="solid"/>
          </a:ln>
        </p:spPr>
        <p:txBody>
          <a:bodyPr/>
          <a:lstStyle/>
          <a:p>
            <a:endParaRPr lang="en-IN"/>
          </a:p>
        </p:txBody>
      </p:sp>
      <p:sp>
        <p:nvSpPr>
          <p:cNvPr id="4" name="Shape 2"/>
          <p:cNvSpPr/>
          <p:nvPr/>
        </p:nvSpPr>
        <p:spPr>
          <a:xfrm>
            <a:off x="457200" y="1280160"/>
            <a:ext cx="11274552" cy="457200"/>
          </a:xfrm>
          <a:prstGeom prst="rect">
            <a:avLst/>
          </a:prstGeom>
          <a:solidFill>
            <a:srgbClr val="FFFFFF"/>
          </a:solidFill>
          <a:ln w="6350">
            <a:solidFill>
              <a:srgbClr val="FFFFFF"/>
            </a:solidFill>
            <a:prstDash val="solid"/>
          </a:ln>
        </p:spPr>
        <p:txBody>
          <a:bodyPr/>
          <a:lstStyle/>
          <a:p>
            <a:endParaRPr lang="en-IN"/>
          </a:p>
        </p:txBody>
      </p:sp>
      <p:sp>
        <p:nvSpPr>
          <p:cNvPr id="5" name="Text 3"/>
          <p:cNvSpPr/>
          <p:nvPr/>
        </p:nvSpPr>
        <p:spPr>
          <a:xfrm>
            <a:off x="603504" y="1280160"/>
            <a:ext cx="365760" cy="457200"/>
          </a:xfrm>
          <a:prstGeom prst="rect">
            <a:avLst/>
          </a:prstGeom>
          <a:noFill/>
          <a:ln/>
        </p:spPr>
        <p:txBody>
          <a:bodyPr wrap="square" lIns="0" tIns="0" rIns="0" bIns="0" rtlCol="0" anchor="ctr"/>
          <a:lstStyle/>
          <a:p>
            <a:pPr marL="0" indent="0">
              <a:buNone/>
            </a:pPr>
            <a:r>
              <a:rPr lang="en-US" sz="950" b="1" dirty="0">
                <a:solidFill>
                  <a:srgbClr val="1E4D3B"/>
                </a:solidFill>
                <a:latin typeface="Calibri" pitchFamily="34" charset="0"/>
                <a:ea typeface="Calibri" pitchFamily="34" charset="-122"/>
                <a:cs typeface="Calibri" pitchFamily="34" charset="-120"/>
              </a:rPr>
              <a:t>01</a:t>
            </a:r>
            <a:endParaRPr lang="en-US" sz="950" dirty="0"/>
          </a:p>
        </p:txBody>
      </p:sp>
      <p:sp>
        <p:nvSpPr>
          <p:cNvPr id="6" name="Text 4"/>
          <p:cNvSpPr/>
          <p:nvPr/>
        </p:nvSpPr>
        <p:spPr>
          <a:xfrm>
            <a:off x="1005840" y="1280160"/>
            <a:ext cx="10607040" cy="457200"/>
          </a:xfrm>
          <a:prstGeom prst="rect">
            <a:avLst/>
          </a:prstGeom>
          <a:noFill/>
          <a:ln/>
        </p:spPr>
        <p:txBody>
          <a:bodyPr wrap="square" lIns="0" tIns="0" rIns="0" bIns="0" rtlCol="0" anchor="ctr"/>
          <a:lstStyle/>
          <a:p>
            <a:pPr marL="0" indent="0">
              <a:lnSpc>
                <a:spcPts val="1150"/>
              </a:lnSpc>
              <a:buNone/>
            </a:pPr>
            <a:r>
              <a:rPr lang="en-US" sz="950" dirty="0">
                <a:solidFill>
                  <a:srgbClr val="1C1F1D"/>
                </a:solidFill>
                <a:latin typeface="Calibri" pitchFamily="34" charset="0"/>
                <a:ea typeface="Calibri" pitchFamily="34" charset="-122"/>
                <a:cs typeface="Calibri" pitchFamily="34" charset="-120"/>
              </a:rPr>
              <a:t>Association of Chief Police Officers (2012) ACPO Good Practice Guide for Digital Evidence. Version 5. London: ACPO.</a:t>
            </a:r>
            <a:endParaRPr lang="en-US" sz="950" dirty="0"/>
          </a:p>
        </p:txBody>
      </p:sp>
      <p:sp>
        <p:nvSpPr>
          <p:cNvPr id="7" name="Shape 5"/>
          <p:cNvSpPr/>
          <p:nvPr/>
        </p:nvSpPr>
        <p:spPr>
          <a:xfrm>
            <a:off x="457200" y="1755648"/>
            <a:ext cx="11274552" cy="457200"/>
          </a:xfrm>
          <a:prstGeom prst="rect">
            <a:avLst/>
          </a:prstGeom>
          <a:solidFill>
            <a:srgbClr val="F4F7F5"/>
          </a:solidFill>
          <a:ln w="6350">
            <a:solidFill>
              <a:srgbClr val="FFFFFF"/>
            </a:solidFill>
            <a:prstDash val="solid"/>
          </a:ln>
        </p:spPr>
        <p:txBody>
          <a:bodyPr/>
          <a:lstStyle/>
          <a:p>
            <a:endParaRPr lang="en-IN"/>
          </a:p>
        </p:txBody>
      </p:sp>
      <p:sp>
        <p:nvSpPr>
          <p:cNvPr id="8" name="Text 6"/>
          <p:cNvSpPr/>
          <p:nvPr/>
        </p:nvSpPr>
        <p:spPr>
          <a:xfrm>
            <a:off x="603504" y="1755648"/>
            <a:ext cx="365760" cy="457200"/>
          </a:xfrm>
          <a:prstGeom prst="rect">
            <a:avLst/>
          </a:prstGeom>
          <a:noFill/>
          <a:ln/>
        </p:spPr>
        <p:txBody>
          <a:bodyPr wrap="square" lIns="0" tIns="0" rIns="0" bIns="0" rtlCol="0" anchor="ctr"/>
          <a:lstStyle/>
          <a:p>
            <a:pPr marL="0" indent="0">
              <a:buNone/>
            </a:pPr>
            <a:r>
              <a:rPr lang="en-US" sz="950" b="1" dirty="0">
                <a:solidFill>
                  <a:srgbClr val="1E4D3B"/>
                </a:solidFill>
                <a:latin typeface="Calibri" pitchFamily="34" charset="0"/>
                <a:ea typeface="Calibri" pitchFamily="34" charset="-122"/>
                <a:cs typeface="Calibri" pitchFamily="34" charset="-120"/>
              </a:rPr>
              <a:t>02</a:t>
            </a:r>
            <a:endParaRPr lang="en-US" sz="950" dirty="0"/>
          </a:p>
        </p:txBody>
      </p:sp>
      <p:sp>
        <p:nvSpPr>
          <p:cNvPr id="9" name="Text 7"/>
          <p:cNvSpPr/>
          <p:nvPr/>
        </p:nvSpPr>
        <p:spPr>
          <a:xfrm>
            <a:off x="1005840" y="1755648"/>
            <a:ext cx="10607040" cy="457200"/>
          </a:xfrm>
          <a:prstGeom prst="rect">
            <a:avLst/>
          </a:prstGeom>
          <a:noFill/>
          <a:ln/>
        </p:spPr>
        <p:txBody>
          <a:bodyPr wrap="square" lIns="0" tIns="0" rIns="0" bIns="0" rtlCol="0" anchor="ctr"/>
          <a:lstStyle/>
          <a:p>
            <a:pPr marL="0" indent="0">
              <a:lnSpc>
                <a:spcPts val="1150"/>
              </a:lnSpc>
              <a:buNone/>
            </a:pPr>
            <a:r>
              <a:rPr lang="en-US" sz="950" dirty="0">
                <a:solidFill>
                  <a:srgbClr val="1C1F1D"/>
                </a:solidFill>
                <a:latin typeface="Calibri" pitchFamily="34" charset="0"/>
                <a:ea typeface="Calibri" pitchFamily="34" charset="-122"/>
                <a:cs typeface="Calibri" pitchFamily="34" charset="-120"/>
              </a:rPr>
              <a:t>Ayers, R., Brothers, S. and Jansen, W. (2014) Guidelines on Mobile Device Forensics. NIST Special Publication 800-101 Revision 1. Gaithersburg, MD: National Institute of Standards and Technology.</a:t>
            </a:r>
            <a:endParaRPr lang="en-US" sz="950" dirty="0"/>
          </a:p>
        </p:txBody>
      </p:sp>
      <p:sp>
        <p:nvSpPr>
          <p:cNvPr id="10" name="Shape 8"/>
          <p:cNvSpPr/>
          <p:nvPr/>
        </p:nvSpPr>
        <p:spPr>
          <a:xfrm>
            <a:off x="457200" y="2231136"/>
            <a:ext cx="11274552" cy="457200"/>
          </a:xfrm>
          <a:prstGeom prst="rect">
            <a:avLst/>
          </a:prstGeom>
          <a:solidFill>
            <a:srgbClr val="FFFFFF"/>
          </a:solidFill>
          <a:ln w="6350">
            <a:solidFill>
              <a:srgbClr val="FFFFFF"/>
            </a:solidFill>
            <a:prstDash val="solid"/>
          </a:ln>
        </p:spPr>
        <p:txBody>
          <a:bodyPr/>
          <a:lstStyle/>
          <a:p>
            <a:endParaRPr lang="en-IN"/>
          </a:p>
        </p:txBody>
      </p:sp>
      <p:sp>
        <p:nvSpPr>
          <p:cNvPr id="11" name="Text 9"/>
          <p:cNvSpPr/>
          <p:nvPr/>
        </p:nvSpPr>
        <p:spPr>
          <a:xfrm>
            <a:off x="603504" y="2231136"/>
            <a:ext cx="365760" cy="457200"/>
          </a:xfrm>
          <a:prstGeom prst="rect">
            <a:avLst/>
          </a:prstGeom>
          <a:noFill/>
          <a:ln/>
        </p:spPr>
        <p:txBody>
          <a:bodyPr wrap="square" lIns="0" tIns="0" rIns="0" bIns="0" rtlCol="0" anchor="ctr"/>
          <a:lstStyle/>
          <a:p>
            <a:pPr marL="0" indent="0">
              <a:buNone/>
            </a:pPr>
            <a:r>
              <a:rPr lang="en-US" sz="950" b="1" dirty="0">
                <a:solidFill>
                  <a:srgbClr val="1E4D3B"/>
                </a:solidFill>
                <a:latin typeface="Calibri" pitchFamily="34" charset="0"/>
                <a:ea typeface="Calibri" pitchFamily="34" charset="-122"/>
                <a:cs typeface="Calibri" pitchFamily="34" charset="-120"/>
              </a:rPr>
              <a:t>03</a:t>
            </a:r>
            <a:endParaRPr lang="en-US" sz="950" dirty="0"/>
          </a:p>
        </p:txBody>
      </p:sp>
      <p:sp>
        <p:nvSpPr>
          <p:cNvPr id="12" name="Text 10"/>
          <p:cNvSpPr/>
          <p:nvPr/>
        </p:nvSpPr>
        <p:spPr>
          <a:xfrm>
            <a:off x="1005840" y="2231136"/>
            <a:ext cx="10607040" cy="457200"/>
          </a:xfrm>
          <a:prstGeom prst="rect">
            <a:avLst/>
          </a:prstGeom>
          <a:noFill/>
          <a:ln/>
        </p:spPr>
        <p:txBody>
          <a:bodyPr wrap="square" lIns="0" tIns="0" rIns="0" bIns="0" rtlCol="0" anchor="ctr"/>
          <a:lstStyle/>
          <a:p>
            <a:pPr marL="0" indent="0">
              <a:lnSpc>
                <a:spcPts val="1150"/>
              </a:lnSpc>
              <a:buNone/>
            </a:pPr>
            <a:r>
              <a:rPr lang="en-US" sz="950" dirty="0">
                <a:solidFill>
                  <a:srgbClr val="1C1F1D"/>
                </a:solidFill>
                <a:latin typeface="Calibri" pitchFamily="34" charset="0"/>
                <a:ea typeface="Calibri" pitchFamily="34" charset="-122"/>
                <a:cs typeface="Calibri" pitchFamily="34" charset="-120"/>
              </a:rPr>
              <a:t>Casey, E. (2011) Digital Evidence and Computer Crime: Forensic Science, Computers and the Internet. 3rd edn. Waltham, MA: Academic Press.</a:t>
            </a:r>
            <a:endParaRPr lang="en-US" sz="950" dirty="0"/>
          </a:p>
        </p:txBody>
      </p:sp>
      <p:sp>
        <p:nvSpPr>
          <p:cNvPr id="13" name="Shape 11"/>
          <p:cNvSpPr/>
          <p:nvPr/>
        </p:nvSpPr>
        <p:spPr>
          <a:xfrm>
            <a:off x="457200" y="2706624"/>
            <a:ext cx="11274552" cy="457200"/>
          </a:xfrm>
          <a:prstGeom prst="rect">
            <a:avLst/>
          </a:prstGeom>
          <a:solidFill>
            <a:srgbClr val="F4F7F5"/>
          </a:solidFill>
          <a:ln w="6350">
            <a:solidFill>
              <a:srgbClr val="FFFFFF"/>
            </a:solidFill>
            <a:prstDash val="solid"/>
          </a:ln>
        </p:spPr>
        <p:txBody>
          <a:bodyPr/>
          <a:lstStyle/>
          <a:p>
            <a:endParaRPr lang="en-IN"/>
          </a:p>
        </p:txBody>
      </p:sp>
      <p:sp>
        <p:nvSpPr>
          <p:cNvPr id="14" name="Text 12"/>
          <p:cNvSpPr/>
          <p:nvPr/>
        </p:nvSpPr>
        <p:spPr>
          <a:xfrm>
            <a:off x="603504" y="2706624"/>
            <a:ext cx="365760" cy="457200"/>
          </a:xfrm>
          <a:prstGeom prst="rect">
            <a:avLst/>
          </a:prstGeom>
          <a:noFill/>
          <a:ln/>
        </p:spPr>
        <p:txBody>
          <a:bodyPr wrap="square" lIns="0" tIns="0" rIns="0" bIns="0" rtlCol="0" anchor="ctr"/>
          <a:lstStyle/>
          <a:p>
            <a:pPr marL="0" indent="0">
              <a:buNone/>
            </a:pPr>
            <a:r>
              <a:rPr lang="en-US" sz="950" b="1" dirty="0">
                <a:solidFill>
                  <a:srgbClr val="1E4D3B"/>
                </a:solidFill>
                <a:latin typeface="Calibri" pitchFamily="34" charset="0"/>
                <a:ea typeface="Calibri" pitchFamily="34" charset="-122"/>
                <a:cs typeface="Calibri" pitchFamily="34" charset="-120"/>
              </a:rPr>
              <a:t>04</a:t>
            </a:r>
            <a:endParaRPr lang="en-US" sz="950" dirty="0"/>
          </a:p>
        </p:txBody>
      </p:sp>
      <p:sp>
        <p:nvSpPr>
          <p:cNvPr id="15" name="Text 13"/>
          <p:cNvSpPr/>
          <p:nvPr/>
        </p:nvSpPr>
        <p:spPr>
          <a:xfrm>
            <a:off x="1005840" y="2706624"/>
            <a:ext cx="10607040" cy="457200"/>
          </a:xfrm>
          <a:prstGeom prst="rect">
            <a:avLst/>
          </a:prstGeom>
          <a:noFill/>
          <a:ln/>
        </p:spPr>
        <p:txBody>
          <a:bodyPr wrap="square" lIns="0" tIns="0" rIns="0" bIns="0" rtlCol="0" anchor="ctr"/>
          <a:lstStyle/>
          <a:p>
            <a:pPr marL="0" indent="0">
              <a:lnSpc>
                <a:spcPts val="1150"/>
              </a:lnSpc>
              <a:buNone/>
            </a:pPr>
            <a:r>
              <a:rPr lang="en-US" sz="950" dirty="0">
                <a:solidFill>
                  <a:srgbClr val="1C1F1D"/>
                </a:solidFill>
                <a:latin typeface="Calibri" pitchFamily="34" charset="0"/>
                <a:ea typeface="Calibri" pitchFamily="34" charset="-122"/>
                <a:cs typeface="Calibri" pitchFamily="34" charset="-120"/>
              </a:rPr>
              <a:t>Cellebrite DI Ltd. (2026) Cellebrite Physical Analyzer. Available at: https://cellebrite.com/en/physical-analyzer/ (Accessed: 10 August 2026).</a:t>
            </a:r>
            <a:endParaRPr lang="en-US" sz="950" dirty="0"/>
          </a:p>
        </p:txBody>
      </p:sp>
      <p:sp>
        <p:nvSpPr>
          <p:cNvPr id="16" name="Shape 14"/>
          <p:cNvSpPr/>
          <p:nvPr/>
        </p:nvSpPr>
        <p:spPr>
          <a:xfrm>
            <a:off x="457200" y="3182112"/>
            <a:ext cx="11274552" cy="457200"/>
          </a:xfrm>
          <a:prstGeom prst="rect">
            <a:avLst/>
          </a:prstGeom>
          <a:solidFill>
            <a:srgbClr val="FFFFFF"/>
          </a:solidFill>
          <a:ln w="6350">
            <a:solidFill>
              <a:srgbClr val="FFFFFF"/>
            </a:solidFill>
            <a:prstDash val="solid"/>
          </a:ln>
        </p:spPr>
        <p:txBody>
          <a:bodyPr/>
          <a:lstStyle/>
          <a:p>
            <a:endParaRPr lang="en-IN"/>
          </a:p>
        </p:txBody>
      </p:sp>
      <p:sp>
        <p:nvSpPr>
          <p:cNvPr id="17" name="Text 15"/>
          <p:cNvSpPr/>
          <p:nvPr/>
        </p:nvSpPr>
        <p:spPr>
          <a:xfrm>
            <a:off x="603504" y="3182112"/>
            <a:ext cx="365760" cy="457200"/>
          </a:xfrm>
          <a:prstGeom prst="rect">
            <a:avLst/>
          </a:prstGeom>
          <a:noFill/>
          <a:ln/>
        </p:spPr>
        <p:txBody>
          <a:bodyPr wrap="square" lIns="0" tIns="0" rIns="0" bIns="0" rtlCol="0" anchor="ctr"/>
          <a:lstStyle/>
          <a:p>
            <a:pPr marL="0" indent="0">
              <a:buNone/>
            </a:pPr>
            <a:r>
              <a:rPr lang="en-US" sz="950" b="1" dirty="0">
                <a:solidFill>
                  <a:srgbClr val="1E4D3B"/>
                </a:solidFill>
                <a:latin typeface="Calibri" pitchFamily="34" charset="0"/>
                <a:ea typeface="Calibri" pitchFamily="34" charset="-122"/>
                <a:cs typeface="Calibri" pitchFamily="34" charset="-120"/>
              </a:rPr>
              <a:t>05</a:t>
            </a:r>
            <a:endParaRPr lang="en-US" sz="950" dirty="0"/>
          </a:p>
        </p:txBody>
      </p:sp>
      <p:sp>
        <p:nvSpPr>
          <p:cNvPr id="18" name="Text 16"/>
          <p:cNvSpPr/>
          <p:nvPr/>
        </p:nvSpPr>
        <p:spPr>
          <a:xfrm>
            <a:off x="1005840" y="3182112"/>
            <a:ext cx="10607040" cy="457200"/>
          </a:xfrm>
          <a:prstGeom prst="rect">
            <a:avLst/>
          </a:prstGeom>
          <a:noFill/>
          <a:ln/>
        </p:spPr>
        <p:txBody>
          <a:bodyPr wrap="square" lIns="0" tIns="0" rIns="0" bIns="0" rtlCol="0" anchor="ctr"/>
          <a:lstStyle/>
          <a:p>
            <a:pPr marL="0" indent="0">
              <a:lnSpc>
                <a:spcPts val="1150"/>
              </a:lnSpc>
              <a:buNone/>
            </a:pPr>
            <a:r>
              <a:rPr lang="en-US" sz="950" dirty="0">
                <a:solidFill>
                  <a:srgbClr val="1C1F1D"/>
                </a:solidFill>
                <a:latin typeface="Calibri" pitchFamily="34" charset="0"/>
                <a:ea typeface="Calibri" pitchFamily="34" charset="-122"/>
                <a:cs typeface="Calibri" pitchFamily="34" charset="-120"/>
              </a:rPr>
              <a:t>Forensic Science Regulator (2023) Forensic Science Regulator Code of Practice. Version 1. Birmingham: Forensic Science Regulator.</a:t>
            </a:r>
            <a:endParaRPr lang="en-US" sz="950" dirty="0"/>
          </a:p>
        </p:txBody>
      </p:sp>
      <p:sp>
        <p:nvSpPr>
          <p:cNvPr id="19" name="Shape 17"/>
          <p:cNvSpPr/>
          <p:nvPr/>
        </p:nvSpPr>
        <p:spPr>
          <a:xfrm>
            <a:off x="457200" y="3657600"/>
            <a:ext cx="11274552" cy="457200"/>
          </a:xfrm>
          <a:prstGeom prst="rect">
            <a:avLst/>
          </a:prstGeom>
          <a:solidFill>
            <a:srgbClr val="F4F7F5"/>
          </a:solidFill>
          <a:ln w="6350">
            <a:solidFill>
              <a:srgbClr val="FFFFFF"/>
            </a:solidFill>
            <a:prstDash val="solid"/>
          </a:ln>
        </p:spPr>
        <p:txBody>
          <a:bodyPr/>
          <a:lstStyle/>
          <a:p>
            <a:endParaRPr lang="en-IN"/>
          </a:p>
        </p:txBody>
      </p:sp>
      <p:sp>
        <p:nvSpPr>
          <p:cNvPr id="20" name="Text 18"/>
          <p:cNvSpPr/>
          <p:nvPr/>
        </p:nvSpPr>
        <p:spPr>
          <a:xfrm>
            <a:off x="603504" y="3657600"/>
            <a:ext cx="365760" cy="457200"/>
          </a:xfrm>
          <a:prstGeom prst="rect">
            <a:avLst/>
          </a:prstGeom>
          <a:noFill/>
          <a:ln/>
        </p:spPr>
        <p:txBody>
          <a:bodyPr wrap="square" lIns="0" tIns="0" rIns="0" bIns="0" rtlCol="0" anchor="ctr"/>
          <a:lstStyle/>
          <a:p>
            <a:pPr marL="0" indent="0">
              <a:buNone/>
            </a:pPr>
            <a:r>
              <a:rPr lang="en-US" sz="950" b="1" dirty="0">
                <a:solidFill>
                  <a:srgbClr val="1E4D3B"/>
                </a:solidFill>
                <a:latin typeface="Calibri" pitchFamily="34" charset="0"/>
                <a:ea typeface="Calibri" pitchFamily="34" charset="-122"/>
                <a:cs typeface="Calibri" pitchFamily="34" charset="-120"/>
              </a:rPr>
              <a:t>06</a:t>
            </a:r>
            <a:endParaRPr lang="en-US" sz="950" dirty="0"/>
          </a:p>
        </p:txBody>
      </p:sp>
      <p:sp>
        <p:nvSpPr>
          <p:cNvPr id="21" name="Text 19"/>
          <p:cNvSpPr/>
          <p:nvPr/>
        </p:nvSpPr>
        <p:spPr>
          <a:xfrm>
            <a:off x="1005840" y="3657600"/>
            <a:ext cx="10607040" cy="457200"/>
          </a:xfrm>
          <a:prstGeom prst="rect">
            <a:avLst/>
          </a:prstGeom>
          <a:noFill/>
          <a:ln/>
        </p:spPr>
        <p:txBody>
          <a:bodyPr wrap="square" lIns="0" tIns="0" rIns="0" bIns="0" rtlCol="0" anchor="ctr"/>
          <a:lstStyle/>
          <a:p>
            <a:pPr marL="0" indent="0">
              <a:lnSpc>
                <a:spcPts val="1150"/>
              </a:lnSpc>
              <a:buNone/>
            </a:pPr>
            <a:r>
              <a:rPr lang="en-US" sz="950" dirty="0">
                <a:solidFill>
                  <a:srgbClr val="1C1F1D"/>
                </a:solidFill>
                <a:latin typeface="Calibri" pitchFamily="34" charset="0"/>
                <a:ea typeface="Calibri" pitchFamily="34" charset="-122"/>
                <a:cs typeface="Calibri" pitchFamily="34" charset="-120"/>
              </a:rPr>
              <a:t>International Organization for Standardization (2012) ISO/IEC 27037:2012 Information technology — Security techniques — Guidelines for identification, collection, acquisition and preservation of digital evidence. Geneva: ISO.</a:t>
            </a:r>
            <a:endParaRPr lang="en-US" sz="950" dirty="0"/>
          </a:p>
        </p:txBody>
      </p:sp>
      <p:sp>
        <p:nvSpPr>
          <p:cNvPr id="22" name="Shape 20"/>
          <p:cNvSpPr/>
          <p:nvPr/>
        </p:nvSpPr>
        <p:spPr>
          <a:xfrm>
            <a:off x="457200" y="4133088"/>
            <a:ext cx="11274552" cy="457200"/>
          </a:xfrm>
          <a:prstGeom prst="rect">
            <a:avLst/>
          </a:prstGeom>
          <a:solidFill>
            <a:srgbClr val="FFFFFF"/>
          </a:solidFill>
          <a:ln w="6350">
            <a:solidFill>
              <a:srgbClr val="FFFFFF"/>
            </a:solidFill>
            <a:prstDash val="solid"/>
          </a:ln>
        </p:spPr>
        <p:txBody>
          <a:bodyPr/>
          <a:lstStyle/>
          <a:p>
            <a:endParaRPr lang="en-IN"/>
          </a:p>
        </p:txBody>
      </p:sp>
      <p:sp>
        <p:nvSpPr>
          <p:cNvPr id="23" name="Text 21"/>
          <p:cNvSpPr/>
          <p:nvPr/>
        </p:nvSpPr>
        <p:spPr>
          <a:xfrm>
            <a:off x="603504" y="4133088"/>
            <a:ext cx="365760" cy="457200"/>
          </a:xfrm>
          <a:prstGeom prst="rect">
            <a:avLst/>
          </a:prstGeom>
          <a:noFill/>
          <a:ln/>
        </p:spPr>
        <p:txBody>
          <a:bodyPr wrap="square" lIns="0" tIns="0" rIns="0" bIns="0" rtlCol="0" anchor="ctr"/>
          <a:lstStyle/>
          <a:p>
            <a:pPr marL="0" indent="0">
              <a:buNone/>
            </a:pPr>
            <a:r>
              <a:rPr lang="en-US" sz="950" b="1" dirty="0">
                <a:solidFill>
                  <a:srgbClr val="1E4D3B"/>
                </a:solidFill>
                <a:latin typeface="Calibri" pitchFamily="34" charset="0"/>
                <a:ea typeface="Calibri" pitchFamily="34" charset="-122"/>
                <a:cs typeface="Calibri" pitchFamily="34" charset="-120"/>
              </a:rPr>
              <a:t>07</a:t>
            </a:r>
            <a:endParaRPr lang="en-US" sz="950" dirty="0"/>
          </a:p>
        </p:txBody>
      </p:sp>
      <p:sp>
        <p:nvSpPr>
          <p:cNvPr id="24" name="Text 22"/>
          <p:cNvSpPr/>
          <p:nvPr/>
        </p:nvSpPr>
        <p:spPr>
          <a:xfrm>
            <a:off x="1005840" y="4133088"/>
            <a:ext cx="10607040" cy="457200"/>
          </a:xfrm>
          <a:prstGeom prst="rect">
            <a:avLst/>
          </a:prstGeom>
          <a:noFill/>
          <a:ln/>
        </p:spPr>
        <p:txBody>
          <a:bodyPr wrap="square" lIns="0" tIns="0" rIns="0" bIns="0" rtlCol="0" anchor="ctr"/>
          <a:lstStyle/>
          <a:p>
            <a:pPr marL="0" indent="0">
              <a:lnSpc>
                <a:spcPts val="1150"/>
              </a:lnSpc>
              <a:buNone/>
            </a:pPr>
            <a:r>
              <a:rPr lang="en-US" sz="950" dirty="0">
                <a:solidFill>
                  <a:srgbClr val="1C1F1D"/>
                </a:solidFill>
                <a:latin typeface="Calibri" pitchFamily="34" charset="0"/>
                <a:ea typeface="Calibri" pitchFamily="34" charset="-122"/>
                <a:cs typeface="Calibri" pitchFamily="34" charset="-120"/>
              </a:rPr>
              <a:t>International Organization for Standardization (2015) ISO/IEC 27041:2015 Information technology — Security techniques — Guidance on assuring suitability and adequacy of incident investigative method. Geneva: ISO.</a:t>
            </a:r>
            <a:endParaRPr lang="en-US" sz="950" dirty="0"/>
          </a:p>
        </p:txBody>
      </p:sp>
      <p:sp>
        <p:nvSpPr>
          <p:cNvPr id="25" name="Shape 23"/>
          <p:cNvSpPr/>
          <p:nvPr/>
        </p:nvSpPr>
        <p:spPr>
          <a:xfrm>
            <a:off x="457200" y="4608576"/>
            <a:ext cx="11274552" cy="457200"/>
          </a:xfrm>
          <a:prstGeom prst="rect">
            <a:avLst/>
          </a:prstGeom>
          <a:solidFill>
            <a:srgbClr val="F4F7F5"/>
          </a:solidFill>
          <a:ln w="6350">
            <a:solidFill>
              <a:srgbClr val="FFFFFF"/>
            </a:solidFill>
            <a:prstDash val="solid"/>
          </a:ln>
        </p:spPr>
        <p:txBody>
          <a:bodyPr/>
          <a:lstStyle/>
          <a:p>
            <a:endParaRPr lang="en-IN"/>
          </a:p>
        </p:txBody>
      </p:sp>
      <p:sp>
        <p:nvSpPr>
          <p:cNvPr id="26" name="Text 24"/>
          <p:cNvSpPr/>
          <p:nvPr/>
        </p:nvSpPr>
        <p:spPr>
          <a:xfrm>
            <a:off x="603504" y="4608576"/>
            <a:ext cx="365760" cy="457200"/>
          </a:xfrm>
          <a:prstGeom prst="rect">
            <a:avLst/>
          </a:prstGeom>
          <a:noFill/>
          <a:ln/>
        </p:spPr>
        <p:txBody>
          <a:bodyPr wrap="square" lIns="0" tIns="0" rIns="0" bIns="0" rtlCol="0" anchor="ctr"/>
          <a:lstStyle/>
          <a:p>
            <a:pPr marL="0" indent="0">
              <a:buNone/>
            </a:pPr>
            <a:r>
              <a:rPr lang="en-US" sz="950" b="1" dirty="0">
                <a:solidFill>
                  <a:srgbClr val="1E4D3B"/>
                </a:solidFill>
                <a:latin typeface="Calibri" pitchFamily="34" charset="0"/>
                <a:ea typeface="Calibri" pitchFamily="34" charset="-122"/>
                <a:cs typeface="Calibri" pitchFamily="34" charset="-120"/>
              </a:rPr>
              <a:t>08</a:t>
            </a:r>
            <a:endParaRPr lang="en-US" sz="950" dirty="0"/>
          </a:p>
        </p:txBody>
      </p:sp>
      <p:sp>
        <p:nvSpPr>
          <p:cNvPr id="27" name="Text 25"/>
          <p:cNvSpPr/>
          <p:nvPr/>
        </p:nvSpPr>
        <p:spPr>
          <a:xfrm>
            <a:off x="1005840" y="4608576"/>
            <a:ext cx="10607040" cy="457200"/>
          </a:xfrm>
          <a:prstGeom prst="rect">
            <a:avLst/>
          </a:prstGeom>
          <a:noFill/>
          <a:ln/>
        </p:spPr>
        <p:txBody>
          <a:bodyPr wrap="square" lIns="0" tIns="0" rIns="0" bIns="0" rtlCol="0" anchor="ctr"/>
          <a:lstStyle/>
          <a:p>
            <a:pPr marL="0" indent="0">
              <a:lnSpc>
                <a:spcPts val="1150"/>
              </a:lnSpc>
              <a:buNone/>
            </a:pPr>
            <a:r>
              <a:rPr lang="en-US" sz="950" dirty="0">
                <a:solidFill>
                  <a:srgbClr val="1C1F1D"/>
                </a:solidFill>
                <a:latin typeface="Calibri" pitchFamily="34" charset="0"/>
                <a:ea typeface="Calibri" pitchFamily="34" charset="-122"/>
                <a:cs typeface="Calibri" pitchFamily="34" charset="-120"/>
              </a:rPr>
              <a:t>Kent, K., Chevalier, S., Grance, T. and Dang, H. (2006) Guide to Integrating Forensic Techniques into Incident Response. NIST Special Publication 800-86. Gaithersburg, MD: National Institute of Standards and Technology.</a:t>
            </a:r>
            <a:endParaRPr lang="en-US" sz="950" dirty="0"/>
          </a:p>
        </p:txBody>
      </p:sp>
      <p:sp>
        <p:nvSpPr>
          <p:cNvPr id="28" name="Shape 26"/>
          <p:cNvSpPr/>
          <p:nvPr/>
        </p:nvSpPr>
        <p:spPr>
          <a:xfrm>
            <a:off x="457200" y="5084064"/>
            <a:ext cx="11274552" cy="457200"/>
          </a:xfrm>
          <a:prstGeom prst="rect">
            <a:avLst/>
          </a:prstGeom>
          <a:solidFill>
            <a:srgbClr val="FFFFFF"/>
          </a:solidFill>
          <a:ln w="6350">
            <a:solidFill>
              <a:srgbClr val="FFFFFF"/>
            </a:solidFill>
            <a:prstDash val="solid"/>
          </a:ln>
        </p:spPr>
        <p:txBody>
          <a:bodyPr/>
          <a:lstStyle/>
          <a:p>
            <a:endParaRPr lang="en-IN"/>
          </a:p>
        </p:txBody>
      </p:sp>
      <p:sp>
        <p:nvSpPr>
          <p:cNvPr id="29" name="Text 27"/>
          <p:cNvSpPr/>
          <p:nvPr/>
        </p:nvSpPr>
        <p:spPr>
          <a:xfrm>
            <a:off x="603504" y="5084064"/>
            <a:ext cx="365760" cy="457200"/>
          </a:xfrm>
          <a:prstGeom prst="rect">
            <a:avLst/>
          </a:prstGeom>
          <a:noFill/>
          <a:ln/>
        </p:spPr>
        <p:txBody>
          <a:bodyPr wrap="square" lIns="0" tIns="0" rIns="0" bIns="0" rtlCol="0" anchor="ctr"/>
          <a:lstStyle/>
          <a:p>
            <a:pPr marL="0" indent="0">
              <a:buNone/>
            </a:pPr>
            <a:r>
              <a:rPr lang="en-US" sz="950" b="1" dirty="0">
                <a:solidFill>
                  <a:srgbClr val="1E4D3B"/>
                </a:solidFill>
                <a:latin typeface="Calibri" pitchFamily="34" charset="0"/>
                <a:ea typeface="Calibri" pitchFamily="34" charset="-122"/>
                <a:cs typeface="Calibri" pitchFamily="34" charset="-120"/>
              </a:rPr>
              <a:t>09</a:t>
            </a:r>
            <a:endParaRPr lang="en-US" sz="950" dirty="0"/>
          </a:p>
        </p:txBody>
      </p:sp>
      <p:sp>
        <p:nvSpPr>
          <p:cNvPr id="30" name="Text 28"/>
          <p:cNvSpPr/>
          <p:nvPr/>
        </p:nvSpPr>
        <p:spPr>
          <a:xfrm>
            <a:off x="1005840" y="5084064"/>
            <a:ext cx="10607040" cy="457200"/>
          </a:xfrm>
          <a:prstGeom prst="rect">
            <a:avLst/>
          </a:prstGeom>
          <a:noFill/>
          <a:ln/>
        </p:spPr>
        <p:txBody>
          <a:bodyPr wrap="square" lIns="0" tIns="0" rIns="0" bIns="0" rtlCol="0" anchor="ctr"/>
          <a:lstStyle/>
          <a:p>
            <a:pPr marL="0" indent="0">
              <a:lnSpc>
                <a:spcPts val="1150"/>
              </a:lnSpc>
              <a:buNone/>
            </a:pPr>
            <a:r>
              <a:rPr lang="en-US" sz="950" dirty="0">
                <a:solidFill>
                  <a:srgbClr val="1C1F1D"/>
                </a:solidFill>
                <a:latin typeface="Calibri" pitchFamily="34" charset="0"/>
                <a:ea typeface="Calibri" pitchFamily="34" charset="-122"/>
                <a:cs typeface="Calibri" pitchFamily="34" charset="-120"/>
              </a:rPr>
              <a:t>Quick, D. and Choo, K.-K.R. (2014) ‘Impacts of increasing volume of digital forensic data: A survey and future research challenges’, Digital Investigation, 11(4), pp. 273–294.</a:t>
            </a:r>
            <a:endParaRPr lang="en-US" sz="950" dirty="0"/>
          </a:p>
        </p:txBody>
      </p:sp>
      <p:sp>
        <p:nvSpPr>
          <p:cNvPr id="31" name="Shape 29"/>
          <p:cNvSpPr/>
          <p:nvPr/>
        </p:nvSpPr>
        <p:spPr>
          <a:xfrm>
            <a:off x="457200" y="5559552"/>
            <a:ext cx="11274552" cy="457200"/>
          </a:xfrm>
          <a:prstGeom prst="rect">
            <a:avLst/>
          </a:prstGeom>
          <a:solidFill>
            <a:srgbClr val="F4F7F5"/>
          </a:solidFill>
          <a:ln w="6350">
            <a:solidFill>
              <a:srgbClr val="FFFFFF"/>
            </a:solidFill>
            <a:prstDash val="solid"/>
          </a:ln>
        </p:spPr>
        <p:txBody>
          <a:bodyPr/>
          <a:lstStyle/>
          <a:p>
            <a:endParaRPr lang="en-IN"/>
          </a:p>
        </p:txBody>
      </p:sp>
      <p:sp>
        <p:nvSpPr>
          <p:cNvPr id="32" name="Text 30"/>
          <p:cNvSpPr/>
          <p:nvPr/>
        </p:nvSpPr>
        <p:spPr>
          <a:xfrm>
            <a:off x="603504" y="5559552"/>
            <a:ext cx="365760" cy="457200"/>
          </a:xfrm>
          <a:prstGeom prst="rect">
            <a:avLst/>
          </a:prstGeom>
          <a:noFill/>
          <a:ln/>
        </p:spPr>
        <p:txBody>
          <a:bodyPr wrap="square" lIns="0" tIns="0" rIns="0" bIns="0" rtlCol="0" anchor="ctr"/>
          <a:lstStyle/>
          <a:p>
            <a:pPr marL="0" indent="0">
              <a:buNone/>
            </a:pPr>
            <a:r>
              <a:rPr lang="en-US" sz="950" b="1" dirty="0">
                <a:solidFill>
                  <a:srgbClr val="1E4D3B"/>
                </a:solidFill>
                <a:latin typeface="Calibri" pitchFamily="34" charset="0"/>
                <a:ea typeface="Calibri" pitchFamily="34" charset="-122"/>
                <a:cs typeface="Calibri" pitchFamily="34" charset="-120"/>
              </a:rPr>
              <a:t>10</a:t>
            </a:r>
            <a:endParaRPr lang="en-US" sz="950" dirty="0"/>
          </a:p>
        </p:txBody>
      </p:sp>
      <p:sp>
        <p:nvSpPr>
          <p:cNvPr id="33" name="Text 31"/>
          <p:cNvSpPr/>
          <p:nvPr/>
        </p:nvSpPr>
        <p:spPr>
          <a:xfrm>
            <a:off x="1005840" y="5559552"/>
            <a:ext cx="10607040" cy="457200"/>
          </a:xfrm>
          <a:prstGeom prst="rect">
            <a:avLst/>
          </a:prstGeom>
          <a:noFill/>
          <a:ln/>
        </p:spPr>
        <p:txBody>
          <a:bodyPr wrap="square" lIns="0" tIns="0" rIns="0" bIns="0" rtlCol="0" anchor="ctr"/>
          <a:lstStyle/>
          <a:p>
            <a:pPr marL="0" indent="0">
              <a:lnSpc>
                <a:spcPts val="1150"/>
              </a:lnSpc>
              <a:buNone/>
            </a:pPr>
            <a:r>
              <a:rPr lang="en-US" sz="950" dirty="0">
                <a:solidFill>
                  <a:srgbClr val="1C1F1D"/>
                </a:solidFill>
                <a:latin typeface="Calibri" pitchFamily="34" charset="0"/>
                <a:ea typeface="Calibri" pitchFamily="34" charset="-122"/>
                <a:cs typeface="Calibri" pitchFamily="34" charset="-120"/>
              </a:rPr>
              <a:t>Scientific Working Group on Digital Evidence (2018) SWGDE Best Practices for Mobile Device Evidence Collection &amp; Preservation, Handling, and Acquisition. Version 1.0. SWGDE.</a:t>
            </a:r>
            <a:endParaRPr lang="en-US" sz="950" dirty="0"/>
          </a:p>
        </p:txBody>
      </p:sp>
      <p:sp>
        <p:nvSpPr>
          <p:cNvPr id="34" name="Text 32"/>
          <p:cNvSpPr/>
          <p:nvPr/>
        </p:nvSpPr>
        <p:spPr>
          <a:xfrm>
            <a:off x="457200" y="6089904"/>
            <a:ext cx="11274552" cy="274320"/>
          </a:xfrm>
          <a:prstGeom prst="rect">
            <a:avLst/>
          </a:prstGeom>
          <a:noFill/>
          <a:ln/>
        </p:spPr>
        <p:txBody>
          <a:bodyPr wrap="square" lIns="0" tIns="0" rIns="0" bIns="0" rtlCol="0" anchor="ctr"/>
          <a:lstStyle/>
          <a:p>
            <a:pPr marL="0" indent="0">
              <a:buNone/>
            </a:pPr>
            <a:r>
              <a:rPr lang="en-US" sz="900" i="1" dirty="0">
                <a:solidFill>
                  <a:srgbClr val="767E79"/>
                </a:solidFill>
                <a:latin typeface="Calibri" pitchFamily="34" charset="0"/>
                <a:ea typeface="Calibri" pitchFamily="34" charset="-122"/>
                <a:cs typeface="Calibri" pitchFamily="34" charset="-120"/>
              </a:rPr>
              <a:t>Screen captures are examination outputs of Cellebrite Physical Analyzer 7.73.0.11 and Cellebrite UFED. No value has been recalculated or reformatted.</a:t>
            </a:r>
            <a:endParaRPr lang="en-US" sz="900" dirty="0"/>
          </a:p>
        </p:txBody>
      </p:sp>
      <p:pic>
        <p:nvPicPr>
          <p:cNvPr id="35" name="Image 0" descr="/home/claude/ev/logo.png"/>
          <p:cNvPicPr>
            <a:picLocks noChangeAspect="1"/>
          </p:cNvPicPr>
          <p:nvPr/>
        </p:nvPicPr>
        <p:blipFill>
          <a:blip r:embed="rId3"/>
          <a:stretch>
            <a:fillRect/>
          </a:stretch>
        </p:blipFill>
        <p:spPr>
          <a:xfrm>
            <a:off x="457200" y="6336792"/>
            <a:ext cx="960120" cy="397764"/>
          </a:xfrm>
          <a:prstGeom prst="rect">
            <a:avLst/>
          </a:prstGeom>
        </p:spPr>
      </p:pic>
      <p:sp>
        <p:nvSpPr>
          <p:cNvPr id="36" name="Text 33"/>
          <p:cNvSpPr/>
          <p:nvPr/>
        </p:nvSpPr>
        <p:spPr>
          <a:xfrm>
            <a:off x="1572768" y="6382512"/>
            <a:ext cx="7315200" cy="292608"/>
          </a:xfrm>
          <a:prstGeom prst="rect">
            <a:avLst/>
          </a:prstGeom>
          <a:noFill/>
          <a:ln/>
        </p:spPr>
        <p:txBody>
          <a:bodyPr wrap="square" lIns="0" tIns="0" rIns="0" bIns="0" rtlCol="0" anchor="ctr"/>
          <a:lstStyle/>
          <a:p>
            <a:pPr marL="0" indent="0">
              <a:buNone/>
            </a:pPr>
            <a:r>
              <a:rPr lang="en-US" sz="800" dirty="0">
                <a:solidFill>
                  <a:srgbClr val="767E79"/>
                </a:solidFill>
                <a:latin typeface="Calibri" pitchFamily="34" charset="0"/>
                <a:ea typeface="Calibri" pitchFamily="34" charset="-122"/>
                <a:cs typeface="Calibri" pitchFamily="34" charset="-120"/>
              </a:rPr>
              <a:t>Quantum Tech  |  ACCA7031  |  2532368</a:t>
            </a:r>
            <a:endParaRPr lang="en-US" sz="800" dirty="0"/>
          </a:p>
        </p:txBody>
      </p:sp>
      <p:sp>
        <p:nvSpPr>
          <p:cNvPr id="37" name="Text 34"/>
          <p:cNvSpPr/>
          <p:nvPr/>
        </p:nvSpPr>
        <p:spPr>
          <a:xfrm>
            <a:off x="11247120" y="6382512"/>
            <a:ext cx="484632" cy="292608"/>
          </a:xfrm>
          <a:prstGeom prst="rect">
            <a:avLst/>
          </a:prstGeom>
          <a:noFill/>
          <a:ln/>
        </p:spPr>
        <p:txBody>
          <a:bodyPr wrap="square" lIns="0" tIns="0" rIns="0" bIns="0" rtlCol="0" anchor="ctr"/>
          <a:lstStyle/>
          <a:p>
            <a:pPr marL="0" indent="0" algn="r">
              <a:buNone/>
            </a:pPr>
            <a:r>
              <a:rPr lang="en-US" sz="900" b="1" dirty="0">
                <a:solidFill>
                  <a:srgbClr val="1E4D3B"/>
                </a:solidFill>
                <a:latin typeface="Calibri" pitchFamily="34" charset="0"/>
                <a:ea typeface="Calibri" pitchFamily="34" charset="-122"/>
                <a:cs typeface="Calibri" pitchFamily="34" charset="-120"/>
              </a:rPr>
              <a:t>14</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TotalTime>
  <Words>2129</Words>
  <Application>Microsoft Office PowerPoint</Application>
  <PresentationFormat>Widescreen</PresentationFormat>
  <Paragraphs>352</Paragraphs>
  <Slides>14</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Consolas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rajul gupta</cp:lastModifiedBy>
  <cp:revision>2</cp:revision>
  <dcterms:created xsi:type="dcterms:W3CDTF">2026-08-10T17:30:14Z</dcterms:created>
  <dcterms:modified xsi:type="dcterms:W3CDTF">2026-08-10T17:53:27Z</dcterms:modified>
</cp:coreProperties>
</file>