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4"/>
  </p:notesMasterIdLst>
  <p:sldIdLst>
    <p:sldId id="257" r:id="rId5"/>
    <p:sldId id="261" r:id="rId6"/>
    <p:sldId id="262" r:id="rId7"/>
    <p:sldId id="263" r:id="rId8"/>
    <p:sldId id="268"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801" autoAdjust="0"/>
  </p:normalViewPr>
  <p:slideViewPr>
    <p:cSldViewPr snapToGrid="0">
      <p:cViewPr varScale="1">
        <p:scale>
          <a:sx n="73" d="100"/>
          <a:sy n="73" d="100"/>
        </p:scale>
        <p:origin x="234" y="72"/>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latin typeface="Arial" panose="020B0604020202020204" pitchFamily="34" charset="0"/>
                <a:cs typeface="Arial" panose="020B0604020202020204" pitchFamily="34" charset="0"/>
              </a:rPr>
              <a:t>Graph</a:t>
            </a:r>
            <a:r>
              <a:rPr lang="en-GB" baseline="0" dirty="0">
                <a:latin typeface="Arial" panose="020B0604020202020204" pitchFamily="34" charset="0"/>
                <a:cs typeface="Arial" panose="020B0604020202020204" pitchFamily="34" charset="0"/>
              </a:rPr>
              <a:t> to show Question 4 response, “Which digital app are you most confident in using?” </a:t>
            </a:r>
            <a:endParaRPr lang="en-GB"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Most Confident</c:v>
                </c:pt>
              </c:strCache>
            </c:strRef>
          </c:tx>
          <c:spPr>
            <a:solidFill>
              <a:schemeClr val="accent1"/>
            </a:solidFill>
            <a:ln>
              <a:noFill/>
            </a:ln>
            <a:effectLst/>
          </c:spPr>
          <c:invertIfNegative val="0"/>
          <c:cat>
            <c:strRef>
              <c:f>Sheet1!$A$2:$A$5</c:f>
              <c:strCache>
                <c:ptCount val="4"/>
                <c:pt idx="0">
                  <c:v>Word</c:v>
                </c:pt>
                <c:pt idx="1">
                  <c:v>Teams</c:v>
                </c:pt>
                <c:pt idx="2">
                  <c:v>WhatsApp</c:v>
                </c:pt>
                <c:pt idx="3">
                  <c:v>Moodle</c:v>
                </c:pt>
              </c:strCache>
            </c:strRef>
          </c:cat>
          <c:val>
            <c:numRef>
              <c:f>Sheet1!$B$2:$B$5</c:f>
              <c:numCache>
                <c:formatCode>General</c:formatCode>
                <c:ptCount val="4"/>
                <c:pt idx="0">
                  <c:v>1</c:v>
                </c:pt>
                <c:pt idx="1">
                  <c:v>3</c:v>
                </c:pt>
                <c:pt idx="2">
                  <c:v>3</c:v>
                </c:pt>
                <c:pt idx="3">
                  <c:v>2</c:v>
                </c:pt>
              </c:numCache>
            </c:numRef>
          </c:val>
          <c:extLst>
            <c:ext xmlns:c16="http://schemas.microsoft.com/office/drawing/2014/chart" uri="{C3380CC4-5D6E-409C-BE32-E72D297353CC}">
              <c16:uniqueId val="{00000000-838C-4C75-8F6B-8F14101C75E5}"/>
            </c:ext>
          </c:extLst>
        </c:ser>
        <c:ser>
          <c:idx val="1"/>
          <c:order val="1"/>
          <c:tx>
            <c:strRef>
              <c:f>Sheet1!$C$1</c:f>
              <c:strCache>
                <c:ptCount val="1"/>
                <c:pt idx="0">
                  <c:v>Least Confident</c:v>
                </c:pt>
              </c:strCache>
            </c:strRef>
          </c:tx>
          <c:spPr>
            <a:solidFill>
              <a:schemeClr val="accent2"/>
            </a:solidFill>
            <a:ln>
              <a:noFill/>
            </a:ln>
            <a:effectLst/>
          </c:spPr>
          <c:invertIfNegative val="0"/>
          <c:cat>
            <c:strRef>
              <c:f>Sheet1!$A$2:$A$5</c:f>
              <c:strCache>
                <c:ptCount val="4"/>
                <c:pt idx="0">
                  <c:v>Word</c:v>
                </c:pt>
                <c:pt idx="1">
                  <c:v>Teams</c:v>
                </c:pt>
                <c:pt idx="2">
                  <c:v>WhatsApp</c:v>
                </c:pt>
                <c:pt idx="3">
                  <c:v>Moodle</c:v>
                </c:pt>
              </c:strCache>
            </c:strRef>
          </c:cat>
          <c:val>
            <c:numRef>
              <c:f>Sheet1!$C$2:$C$5</c:f>
              <c:numCache>
                <c:formatCode>General</c:formatCode>
                <c:ptCount val="4"/>
                <c:pt idx="0">
                  <c:v>3</c:v>
                </c:pt>
                <c:pt idx="1">
                  <c:v>1</c:v>
                </c:pt>
                <c:pt idx="2">
                  <c:v>1</c:v>
                </c:pt>
                <c:pt idx="3">
                  <c:v>3</c:v>
                </c:pt>
              </c:numCache>
            </c:numRef>
          </c:val>
          <c:extLst>
            <c:ext xmlns:c16="http://schemas.microsoft.com/office/drawing/2014/chart" uri="{C3380CC4-5D6E-409C-BE32-E72D297353CC}">
              <c16:uniqueId val="{00000001-838C-4C75-8F6B-8F14101C75E5}"/>
            </c:ext>
          </c:extLst>
        </c:ser>
        <c:dLbls>
          <c:showLegendKey val="0"/>
          <c:showVal val="0"/>
          <c:showCatName val="0"/>
          <c:showSerName val="0"/>
          <c:showPercent val="0"/>
          <c:showBubbleSize val="0"/>
        </c:dLbls>
        <c:gapWidth val="219"/>
        <c:overlap val="-27"/>
        <c:axId val="442507744"/>
        <c:axId val="442497344"/>
        <c:extLst>
          <c:ext xmlns:c15="http://schemas.microsoft.com/office/drawing/2012/chart" uri="{02D57815-91ED-43cb-92C2-25804820EDAC}">
            <c15:filteredBarSeries>
              <c15:ser>
                <c:idx val="2"/>
                <c:order val="2"/>
                <c:tx>
                  <c:strRef>
                    <c:extLst>
                      <c:ext uri="{02D57815-91ED-43cb-92C2-25804820EDAC}">
                        <c15:formulaRef>
                          <c15:sqref>Sheet1!$D$1</c15:sqref>
                        </c15:formulaRef>
                      </c:ext>
                    </c:extLst>
                    <c:strCache>
                      <c:ptCount val="1"/>
                      <c:pt idx="0">
                        <c:v>Column1</c:v>
                      </c:pt>
                    </c:strCache>
                  </c:strRef>
                </c:tx>
                <c:spPr>
                  <a:solidFill>
                    <a:schemeClr val="accent3"/>
                  </a:solidFill>
                  <a:ln>
                    <a:noFill/>
                  </a:ln>
                  <a:effectLst/>
                </c:spPr>
                <c:invertIfNegative val="0"/>
                <c:cat>
                  <c:strRef>
                    <c:extLst>
                      <c:ext uri="{02D57815-91ED-43cb-92C2-25804820EDAC}">
                        <c15:formulaRef>
                          <c15:sqref>Sheet1!$A$2:$A$5</c15:sqref>
                        </c15:formulaRef>
                      </c:ext>
                    </c:extLst>
                    <c:strCache>
                      <c:ptCount val="4"/>
                      <c:pt idx="0">
                        <c:v>Word</c:v>
                      </c:pt>
                      <c:pt idx="1">
                        <c:v>Teams</c:v>
                      </c:pt>
                      <c:pt idx="2">
                        <c:v>WhatsApp</c:v>
                      </c:pt>
                      <c:pt idx="3">
                        <c:v>Moodle</c:v>
                      </c:pt>
                    </c:strCache>
                  </c:strRef>
                </c:cat>
                <c:val>
                  <c:numRef>
                    <c:extLst>
                      <c:ext uri="{02D57815-91ED-43cb-92C2-25804820EDAC}">
                        <c15:formulaRef>
                          <c15:sqref>Sheet1!$D$2:$D$5</c15:sqref>
                        </c15:formulaRef>
                      </c:ext>
                    </c:extLst>
                    <c:numCache>
                      <c:formatCode>General</c:formatCode>
                      <c:ptCount val="4"/>
                    </c:numCache>
                  </c:numRef>
                </c:val>
                <c:extLst>
                  <c:ext xmlns:c16="http://schemas.microsoft.com/office/drawing/2014/chart" uri="{C3380CC4-5D6E-409C-BE32-E72D297353CC}">
                    <c16:uniqueId val="{00000002-838C-4C75-8F6B-8F14101C75E5}"/>
                  </c:ext>
                </c:extLst>
              </c15:ser>
            </c15:filteredBarSeries>
          </c:ext>
        </c:extLst>
      </c:barChart>
      <c:catAx>
        <c:axId val="442507744"/>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Digital</a:t>
                </a:r>
                <a:r>
                  <a:rPr lang="en-GB" baseline="0" dirty="0"/>
                  <a:t> Skill</a:t>
                </a:r>
                <a:endParaRPr lang="en-GB" dirty="0"/>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2497344"/>
        <c:crosses val="autoZero"/>
        <c:auto val="1"/>
        <c:lblAlgn val="ctr"/>
        <c:lblOffset val="100"/>
        <c:noMultiLvlLbl val="0"/>
      </c:catAx>
      <c:valAx>
        <c:axId val="442497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Number</a:t>
                </a:r>
                <a:r>
                  <a:rPr lang="en-GB" baseline="0" dirty="0"/>
                  <a:t> of Responses </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2507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82C9E-1A18-4A8E-AD6B-C5FC83C3FC95}" type="datetimeFigureOut">
              <a:rPr lang="en-GB" smtClean="0"/>
              <a:t>16/03/2022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2A691-70CD-4354-86A8-50A1EB3941F6}" type="slidenum">
              <a:rPr lang="en-GB" smtClean="0"/>
              <a:t>‹#›</a:t>
            </a:fld>
            <a:endParaRPr lang="en-GB"/>
          </a:p>
        </p:txBody>
      </p:sp>
    </p:spTree>
    <p:extLst>
      <p:ext uri="{BB962C8B-B14F-4D97-AF65-F5344CB8AC3E}">
        <p14:creationId xmlns:p14="http://schemas.microsoft.com/office/powerpoint/2010/main" val="73870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DIKW Video -  https://youtu.be/u9DoQ9gY4z4  the video will explain the elements of the hierarchy of DIKW </a:t>
            </a:r>
          </a:p>
          <a:p>
            <a:endParaRPr lang="en-GB" dirty="0"/>
          </a:p>
          <a:p>
            <a:r>
              <a:rPr lang="en-GB" dirty="0"/>
              <a:t>Highlight that students may wish to refer to the </a:t>
            </a:r>
            <a:r>
              <a:rPr lang="en-GB" dirty="0" err="1"/>
              <a:t>Ackoff</a:t>
            </a:r>
            <a:r>
              <a:rPr lang="en-GB" dirty="0"/>
              <a:t> text in their work, the 1989 article is available on our module reading list </a:t>
            </a:r>
          </a:p>
          <a:p>
            <a:endParaRPr lang="en-GB" dirty="0"/>
          </a:p>
          <a:p>
            <a:r>
              <a:rPr lang="en-GB" dirty="0" err="1"/>
              <a:t>Ackoff</a:t>
            </a:r>
            <a:r>
              <a:rPr lang="en-GB" dirty="0"/>
              <a:t> DIKW model highlighted as key within the module descriptor. Make it clear to students that their ‘results’ section will present the ‘data’, the ‘analysis’ section will provide ‘information’ and the ‘discussion’ section will be where ‘knowledge and understanding’ will be demonstrated, the ‘conclusion’ will allow students to show any wisdom by possibly making recommendations based on the results and discussion. </a:t>
            </a:r>
          </a:p>
          <a:p>
            <a:endParaRPr lang="en-GB" dirty="0"/>
          </a:p>
          <a:p>
            <a:endParaRPr lang="en-GB" dirty="0"/>
          </a:p>
        </p:txBody>
      </p:sp>
      <p:sp>
        <p:nvSpPr>
          <p:cNvPr id="4" name="Slide Number Placeholder 3"/>
          <p:cNvSpPr>
            <a:spLocks noGrp="1"/>
          </p:cNvSpPr>
          <p:nvPr>
            <p:ph type="sldNum" sz="quarter" idx="5"/>
          </p:nvPr>
        </p:nvSpPr>
        <p:spPr/>
        <p:txBody>
          <a:bodyPr/>
          <a:lstStyle/>
          <a:p>
            <a:fld id="{9982A691-70CD-4354-86A8-50A1EB3941F6}" type="slidenum">
              <a:rPr lang="en-GB" smtClean="0"/>
              <a:t>3</a:t>
            </a:fld>
            <a:endParaRPr lang="en-GB"/>
          </a:p>
        </p:txBody>
      </p:sp>
    </p:spTree>
    <p:extLst>
      <p:ext uri="{BB962C8B-B14F-4D97-AF65-F5344CB8AC3E}">
        <p14:creationId xmlns:p14="http://schemas.microsoft.com/office/powerpoint/2010/main" val="2104933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they must work independently but will be using the same set of results as groups should have collected data during the week 7 session. </a:t>
            </a:r>
          </a:p>
          <a:p>
            <a:endParaRPr lang="en-GB" dirty="0"/>
          </a:p>
          <a:p>
            <a:r>
              <a:rPr lang="en-GB" dirty="0"/>
              <a:t>Highlight that there is no standardised means of presented results but just that some results must be included and those aiming for distinction marks need to do so in a logical way that supports the reading to understand and make sense of them. </a:t>
            </a:r>
          </a:p>
          <a:p>
            <a:endParaRPr lang="en-GB" dirty="0"/>
          </a:p>
          <a:p>
            <a:r>
              <a:rPr lang="en-GB" dirty="0"/>
              <a:t>Please </a:t>
            </a:r>
            <a:r>
              <a:rPr lang="en-GB" b="1" dirty="0"/>
              <a:t>show</a:t>
            </a:r>
            <a:r>
              <a:rPr lang="en-GB" dirty="0"/>
              <a:t> </a:t>
            </a:r>
            <a:r>
              <a:rPr lang="en-GB" b="0" dirty="0"/>
              <a:t>the</a:t>
            </a:r>
            <a:r>
              <a:rPr lang="en-GB" b="1" dirty="0"/>
              <a:t> video on the next slide </a:t>
            </a:r>
            <a:r>
              <a:rPr lang="en-GB" dirty="0"/>
              <a:t>for support with how to complete this process. </a:t>
            </a:r>
          </a:p>
          <a:p>
            <a:endParaRPr lang="en-GB" dirty="0"/>
          </a:p>
          <a:p>
            <a:r>
              <a:rPr lang="en-GB" dirty="0"/>
              <a:t>https://web.microsoftstream.com/video/6a5ce051-0383-45e6-a077-84b83dcecc69 </a:t>
            </a:r>
          </a:p>
        </p:txBody>
      </p:sp>
      <p:sp>
        <p:nvSpPr>
          <p:cNvPr id="4" name="Slide Number Placeholder 3"/>
          <p:cNvSpPr>
            <a:spLocks noGrp="1"/>
          </p:cNvSpPr>
          <p:nvPr>
            <p:ph type="sldNum" sz="quarter" idx="5"/>
          </p:nvPr>
        </p:nvSpPr>
        <p:spPr/>
        <p:txBody>
          <a:bodyPr/>
          <a:lstStyle/>
          <a:p>
            <a:fld id="{9982A691-70CD-4354-86A8-50A1EB3941F6}" type="slidenum">
              <a:rPr lang="en-GB" smtClean="0"/>
              <a:t>4</a:t>
            </a:fld>
            <a:endParaRPr lang="en-GB"/>
          </a:p>
        </p:txBody>
      </p:sp>
    </p:spTree>
    <p:extLst>
      <p:ext uri="{BB962C8B-B14F-4D97-AF65-F5344CB8AC3E}">
        <p14:creationId xmlns:p14="http://schemas.microsoft.com/office/powerpoint/2010/main" val="836012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https://web.microsoftstream.com/video/6a5ce051-0383-45e6-a077-84b83dcecc69 </a:t>
            </a:r>
          </a:p>
        </p:txBody>
      </p:sp>
      <p:sp>
        <p:nvSpPr>
          <p:cNvPr id="4" name="Slide Number Placeholder 3"/>
          <p:cNvSpPr>
            <a:spLocks noGrp="1"/>
          </p:cNvSpPr>
          <p:nvPr>
            <p:ph type="sldNum" sz="quarter" idx="5"/>
          </p:nvPr>
        </p:nvSpPr>
        <p:spPr/>
        <p:txBody>
          <a:bodyPr/>
          <a:lstStyle/>
          <a:p>
            <a:fld id="{9982A691-70CD-4354-86A8-50A1EB3941F6}" type="slidenum">
              <a:rPr lang="en-GB" smtClean="0"/>
              <a:t>5</a:t>
            </a:fld>
            <a:endParaRPr lang="en-GB"/>
          </a:p>
        </p:txBody>
      </p:sp>
    </p:spTree>
    <p:extLst>
      <p:ext uri="{BB962C8B-B14F-4D97-AF65-F5344CB8AC3E}">
        <p14:creationId xmlns:p14="http://schemas.microsoft.com/office/powerpoint/2010/main" val="2376125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try out different options to see what works for them.  If students want to use the same type of bar chart or pie chart for each question that is fine as long as accurate and anonymised data is presented. Those students aiming for distinctions should aim to show a varied of skills so should aim to demonstrated the use of at least Pie and Bar charts. </a:t>
            </a:r>
          </a:p>
          <a:p>
            <a:endParaRPr lang="en-GB" dirty="0"/>
          </a:p>
          <a:p>
            <a:r>
              <a:rPr lang="en-GB" dirty="0"/>
              <a:t>Results should only be reported and not discussed in the results section of the final report, discussion about what the results show should occur during the ‘discussion’ section of the report.  </a:t>
            </a:r>
          </a:p>
        </p:txBody>
      </p:sp>
      <p:sp>
        <p:nvSpPr>
          <p:cNvPr id="4" name="Slide Number Placeholder 3"/>
          <p:cNvSpPr>
            <a:spLocks noGrp="1"/>
          </p:cNvSpPr>
          <p:nvPr>
            <p:ph type="sldNum" sz="quarter" idx="5"/>
          </p:nvPr>
        </p:nvSpPr>
        <p:spPr/>
        <p:txBody>
          <a:bodyPr/>
          <a:lstStyle/>
          <a:p>
            <a:fld id="{9982A691-70CD-4354-86A8-50A1EB3941F6}" type="slidenum">
              <a:rPr lang="en-GB" smtClean="0"/>
              <a:t>6</a:t>
            </a:fld>
            <a:endParaRPr lang="en-GB"/>
          </a:p>
        </p:txBody>
      </p:sp>
    </p:spTree>
    <p:extLst>
      <p:ext uri="{BB962C8B-B14F-4D97-AF65-F5344CB8AC3E}">
        <p14:creationId xmlns:p14="http://schemas.microsoft.com/office/powerpoint/2010/main" val="2917646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Reassure any students that have not collected demographic data that this was not compulsory. However, well done to those students that have demographic data. In order for points relating to gender, job role or age to be made in the discussion, students must include some results of demographic questions in the results section, for example, 3 female and 4 male participants. A table may be useful for recording demographics. </a:t>
            </a:r>
          </a:p>
          <a:p>
            <a:endParaRPr lang="en-GB" dirty="0"/>
          </a:p>
          <a:p>
            <a:r>
              <a:rPr lang="en-GB" dirty="0"/>
              <a:t>MODE – encourage students to consider the Mode result for rank order questions, which answer was most frequently listed top or bottom?</a:t>
            </a:r>
          </a:p>
          <a:p>
            <a:endParaRPr lang="en-GB" dirty="0"/>
          </a:p>
          <a:p>
            <a:r>
              <a:rPr lang="en-GB" dirty="0"/>
              <a:t>Range – this will only be useful if students have asked for information relating to age, a range could be reported. </a:t>
            </a:r>
          </a:p>
          <a:p>
            <a:endParaRPr lang="en-GB" dirty="0"/>
          </a:p>
          <a:p>
            <a:r>
              <a:rPr lang="en-GB" dirty="0"/>
              <a:t>Overall we, as assessors are looking for results being reported accurately. </a:t>
            </a:r>
          </a:p>
        </p:txBody>
      </p:sp>
      <p:sp>
        <p:nvSpPr>
          <p:cNvPr id="4" name="Slide Number Placeholder 3"/>
          <p:cNvSpPr>
            <a:spLocks noGrp="1"/>
          </p:cNvSpPr>
          <p:nvPr>
            <p:ph type="sldNum" sz="quarter" idx="5"/>
          </p:nvPr>
        </p:nvSpPr>
        <p:spPr/>
        <p:txBody>
          <a:bodyPr/>
          <a:lstStyle/>
          <a:p>
            <a:fld id="{9982A691-70CD-4354-86A8-50A1EB3941F6}" type="slidenum">
              <a:rPr lang="en-GB" smtClean="0"/>
              <a:t>7</a:t>
            </a:fld>
            <a:endParaRPr lang="en-GB"/>
          </a:p>
        </p:txBody>
      </p:sp>
    </p:spTree>
    <p:extLst>
      <p:ext uri="{BB962C8B-B14F-4D97-AF65-F5344CB8AC3E}">
        <p14:creationId xmlns:p14="http://schemas.microsoft.com/office/powerpoint/2010/main" val="3569186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there are no right or wrong answers or points of discussion, we want to see accurate reporting of results and reasoned points of discussion. </a:t>
            </a:r>
          </a:p>
          <a:p>
            <a:endParaRPr lang="en-GB" dirty="0"/>
          </a:p>
          <a:p>
            <a:r>
              <a:rPr lang="en-GB" dirty="0"/>
              <a:t>Students have been advised to include a maximum of 250 words in the results section, 650 words is advised for the discussion which is where these questions will be addressed for each of their results.  </a:t>
            </a:r>
          </a:p>
          <a:p>
            <a:endParaRPr lang="en-GB" dirty="0"/>
          </a:p>
          <a:p>
            <a:r>
              <a:rPr lang="en-GB" dirty="0"/>
              <a:t>The results and discussion section are part of the independent report, so this should be completed without collusion. Groups may chat to compare approaches. </a:t>
            </a:r>
          </a:p>
        </p:txBody>
      </p:sp>
      <p:sp>
        <p:nvSpPr>
          <p:cNvPr id="4" name="Slide Number Placeholder 3"/>
          <p:cNvSpPr>
            <a:spLocks noGrp="1"/>
          </p:cNvSpPr>
          <p:nvPr>
            <p:ph type="sldNum" sz="quarter" idx="5"/>
          </p:nvPr>
        </p:nvSpPr>
        <p:spPr/>
        <p:txBody>
          <a:bodyPr/>
          <a:lstStyle/>
          <a:p>
            <a:fld id="{9982A691-70CD-4354-86A8-50A1EB3941F6}" type="slidenum">
              <a:rPr lang="en-GB" smtClean="0"/>
              <a:t>8</a:t>
            </a:fld>
            <a:endParaRPr lang="en-GB"/>
          </a:p>
        </p:txBody>
      </p:sp>
    </p:spTree>
    <p:extLst>
      <p:ext uri="{BB962C8B-B14F-4D97-AF65-F5344CB8AC3E}">
        <p14:creationId xmlns:p14="http://schemas.microsoft.com/office/powerpoint/2010/main" val="766018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genuinely work independently and to share their attempts. Tackle any misconceptions that may arise. </a:t>
            </a:r>
          </a:p>
        </p:txBody>
      </p:sp>
      <p:sp>
        <p:nvSpPr>
          <p:cNvPr id="4" name="Slide Number Placeholder 3"/>
          <p:cNvSpPr>
            <a:spLocks noGrp="1"/>
          </p:cNvSpPr>
          <p:nvPr>
            <p:ph type="sldNum" sz="quarter" idx="5"/>
          </p:nvPr>
        </p:nvSpPr>
        <p:spPr/>
        <p:txBody>
          <a:bodyPr/>
          <a:lstStyle/>
          <a:p>
            <a:fld id="{9982A691-70CD-4354-86A8-50A1EB3941F6}" type="slidenum">
              <a:rPr lang="en-GB" smtClean="0"/>
              <a:t>9</a:t>
            </a:fld>
            <a:endParaRPr lang="en-GB"/>
          </a:p>
        </p:txBody>
      </p:sp>
    </p:spTree>
    <p:extLst>
      <p:ext uri="{BB962C8B-B14F-4D97-AF65-F5344CB8AC3E}">
        <p14:creationId xmlns:p14="http://schemas.microsoft.com/office/powerpoint/2010/main" val="795331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3/16/2022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3/16/2022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3/16/2022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3/16/2022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3/16/2022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youtu.be/u9DoQ9gY4z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hyperlink" Target="https://web.microsoftstream.com/video/6a5ce051-0383-45e6-a077-84b83dcecc69"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Research Skill - Analysis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861011" y="3995988"/>
            <a:ext cx="4947858" cy="559656"/>
          </a:xfrm>
        </p:spPr>
        <p:txBody>
          <a:bodyPr>
            <a:normAutofit/>
          </a:bodyPr>
          <a:lstStyle/>
          <a:p>
            <a:pPr>
              <a:spcAft>
                <a:spcPts val="600"/>
              </a:spcAft>
            </a:pPr>
            <a:r>
              <a:rPr lang="en-US" sz="1200" dirty="0">
                <a:solidFill>
                  <a:schemeClr val="tx1"/>
                </a:solidFill>
                <a:latin typeface="Arial" panose="020B0604020202020204" pitchFamily="34" charset="0"/>
                <a:ea typeface="Batang" panose="020B0503020000020004" pitchFamily="18" charset="-127"/>
                <a:cs typeface="Arial" panose="020B0604020202020204" pitchFamily="34" charset="0"/>
              </a:rPr>
              <a:t>Week 8 – BMSW4003 Digital Skills and Research Methods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DFB2CCFE-20D4-418E-92A0-2486E66C56BB}"/>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Clipboard Partially Checked outline">
            <a:extLst>
              <a:ext uri="{FF2B5EF4-FFF2-40B4-BE49-F238E27FC236}">
                <a16:creationId xmlns:a16="http://schemas.microsoft.com/office/drawing/2014/main" id="{11729D48-ED33-4090-BF43-25D7677AF035}"/>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B9DAA4A5-A337-4C8C-A7E6-7AD584CBC435}"/>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We will examine reporting data collected</a:t>
            </a:r>
            <a:endParaRPr lang="en-US" sz="1600" kern="1200" dirty="0"/>
          </a:p>
        </p:txBody>
      </p:sp>
      <p:sp>
        <p:nvSpPr>
          <p:cNvPr id="8" name="Oval 7">
            <a:extLst>
              <a:ext uri="{FF2B5EF4-FFF2-40B4-BE49-F238E27FC236}">
                <a16:creationId xmlns:a16="http://schemas.microsoft.com/office/drawing/2014/main" id="{FCB8F73B-4E3F-4359-837D-7F109D481C61}"/>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55ED1008-262A-4225-B1A0-3DC06F2046F8}"/>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4BE17CC-C0EB-435F-94D5-35167D095787}"/>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Discuss relevant Descriptive statistics</a:t>
            </a:r>
            <a:endParaRPr lang="en-US" sz="1600" kern="1200"/>
          </a:p>
        </p:txBody>
      </p:sp>
      <p:sp>
        <p:nvSpPr>
          <p:cNvPr id="11" name="Oval 10">
            <a:extLst>
              <a:ext uri="{FF2B5EF4-FFF2-40B4-BE49-F238E27FC236}">
                <a16:creationId xmlns:a16="http://schemas.microsoft.com/office/drawing/2014/main" id="{03ABDFE5-8D42-4450-86EA-80AEFC9A19B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atistics">
            <a:extLst>
              <a:ext uri="{FF2B5EF4-FFF2-40B4-BE49-F238E27FC236}">
                <a16:creationId xmlns:a16="http://schemas.microsoft.com/office/drawing/2014/main" id="{02397C42-DDD3-4EC5-B5E5-895ED9E77157}"/>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47B24ABD-E90D-4F38-AB60-0BC2920E436C}"/>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Introduce how to INTERPRET YOUR RESULTS</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66516-4681-4211-823B-864EB644CBEC}"/>
              </a:ext>
            </a:extLst>
          </p:cNvPr>
          <p:cNvSpPr>
            <a:spLocks noGrp="1"/>
          </p:cNvSpPr>
          <p:nvPr>
            <p:ph type="title"/>
          </p:nvPr>
        </p:nvSpPr>
        <p:spPr/>
        <p:txBody>
          <a:bodyPr/>
          <a:lstStyle/>
          <a:p>
            <a:r>
              <a:rPr lang="en-GB" dirty="0"/>
              <a:t>Data and Knowledge</a:t>
            </a:r>
          </a:p>
        </p:txBody>
      </p:sp>
      <p:sp>
        <p:nvSpPr>
          <p:cNvPr id="3" name="Content Placeholder 2">
            <a:extLst>
              <a:ext uri="{FF2B5EF4-FFF2-40B4-BE49-F238E27FC236}">
                <a16:creationId xmlns:a16="http://schemas.microsoft.com/office/drawing/2014/main" id="{F9429061-B162-470B-A723-091C05D422CC}"/>
              </a:ext>
            </a:extLst>
          </p:cNvPr>
          <p:cNvSpPr>
            <a:spLocks noGrp="1"/>
          </p:cNvSpPr>
          <p:nvPr>
            <p:ph idx="1"/>
          </p:nvPr>
        </p:nvSpPr>
        <p:spPr>
          <a:xfrm>
            <a:off x="6417733" y="1575672"/>
            <a:ext cx="5350934" cy="4707467"/>
          </a:xfrm>
        </p:spPr>
        <p:txBody>
          <a:bodyPr>
            <a:normAutofit fontScale="92500" lnSpcReduction="10000"/>
          </a:bodyPr>
          <a:lstStyle/>
          <a:p>
            <a:pPr marL="0" indent="0">
              <a:buNone/>
            </a:pPr>
            <a:r>
              <a:rPr lang="en-GB" sz="2400" dirty="0" err="1">
                <a:latin typeface="Arial" panose="020B0604020202020204" pitchFamily="34" charset="0"/>
                <a:cs typeface="Arial" panose="020B0604020202020204" pitchFamily="34" charset="0"/>
              </a:rPr>
              <a:t>Ackoff</a:t>
            </a:r>
            <a:r>
              <a:rPr lang="en-GB" sz="2400" dirty="0">
                <a:latin typeface="Arial" panose="020B0604020202020204" pitchFamily="34" charset="0"/>
                <a:cs typeface="Arial" panose="020B0604020202020204" pitchFamily="34" charset="0"/>
              </a:rPr>
              <a:t> (1989) famously outlined how </a:t>
            </a:r>
            <a:r>
              <a:rPr lang="en-GB" sz="2400" b="1" dirty="0">
                <a:latin typeface="Arial" panose="020B0604020202020204" pitchFamily="34" charset="0"/>
                <a:cs typeface="Arial" panose="020B0604020202020204" pitchFamily="34" charset="0"/>
              </a:rPr>
              <a:t>data</a:t>
            </a:r>
            <a:r>
              <a:rPr lang="en-GB" sz="2400" dirty="0">
                <a:latin typeface="Arial" panose="020B0604020202020204" pitchFamily="34" charset="0"/>
                <a:cs typeface="Arial" panose="020B0604020202020204" pitchFamily="34" charset="0"/>
              </a:rPr>
              <a:t> is </a:t>
            </a:r>
            <a:r>
              <a:rPr lang="en-GB" sz="2400" b="1" dirty="0">
                <a:latin typeface="Arial" panose="020B0604020202020204" pitchFamily="34" charset="0"/>
                <a:cs typeface="Arial" panose="020B0604020202020204" pitchFamily="34" charset="0"/>
              </a:rPr>
              <a:t>not</a:t>
            </a:r>
            <a:r>
              <a:rPr lang="en-GB" sz="2400" dirty="0">
                <a:latin typeface="Arial" panose="020B0604020202020204" pitchFamily="34" charset="0"/>
                <a:cs typeface="Arial" panose="020B0604020202020204" pitchFamily="34" charset="0"/>
              </a:rPr>
              <a:t> knowledge and </a:t>
            </a:r>
            <a:r>
              <a:rPr lang="en-GB" sz="2400" b="1" dirty="0">
                <a:latin typeface="Arial" panose="020B0604020202020204" pitchFamily="34" charset="0"/>
                <a:cs typeface="Arial" panose="020B0604020202020204" pitchFamily="34" charset="0"/>
              </a:rPr>
              <a:t>wisdom</a:t>
            </a:r>
            <a:r>
              <a:rPr lang="en-GB" sz="2400" dirty="0">
                <a:latin typeface="Arial" panose="020B0604020202020204" pitchFamily="34" charset="0"/>
                <a:cs typeface="Arial" panose="020B0604020202020204" pitchFamily="34" charset="0"/>
              </a:rPr>
              <a:t>, but requires understanding in order to bring wisdom.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He stated that “</a:t>
            </a:r>
            <a:r>
              <a:rPr lang="en-GB" sz="2400" b="1" dirty="0">
                <a:latin typeface="Arial" panose="020B0604020202020204" pitchFamily="34" charset="0"/>
                <a:cs typeface="Arial" panose="020B0604020202020204" pitchFamily="34" charset="0"/>
              </a:rPr>
              <a:t>Information is contained in descriptions, answers to questions that begin with such words as who, what, where, when, and how many” </a:t>
            </a:r>
            <a:r>
              <a:rPr lang="en-GB" sz="2400" dirty="0">
                <a:latin typeface="Arial" panose="020B0604020202020204" pitchFamily="34" charset="0"/>
                <a:cs typeface="Arial" panose="020B0604020202020204" pitchFamily="34" charset="0"/>
              </a:rPr>
              <a:t>p3. </a:t>
            </a:r>
          </a:p>
          <a:p>
            <a:endParaRPr lang="en-GB" dirty="0"/>
          </a:p>
          <a:p>
            <a:pPr marL="0" indent="0">
              <a:buNone/>
            </a:pPr>
            <a:r>
              <a:rPr lang="en-GB" sz="1900" dirty="0">
                <a:hlinkClick r:id="rId3"/>
              </a:rPr>
              <a:t>Link to video </a:t>
            </a:r>
            <a:endParaRPr lang="en-GB" sz="1900" dirty="0"/>
          </a:p>
        </p:txBody>
      </p:sp>
      <p:sp>
        <p:nvSpPr>
          <p:cNvPr id="7" name="Isosceles Triangle 6">
            <a:extLst>
              <a:ext uri="{FF2B5EF4-FFF2-40B4-BE49-F238E27FC236}">
                <a16:creationId xmlns:a16="http://schemas.microsoft.com/office/drawing/2014/main" id="{E68D1983-E10A-4D4E-8EAD-E717384F7D25}"/>
              </a:ext>
            </a:extLst>
          </p:cNvPr>
          <p:cNvSpPr/>
          <p:nvPr/>
        </p:nvSpPr>
        <p:spPr>
          <a:xfrm>
            <a:off x="537959" y="1879600"/>
            <a:ext cx="4335806" cy="4335806"/>
          </a:xfrm>
          <a:prstGeom prst="triangl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2CC3DE6C-D660-4D58-8DBB-12B95C66EBE4}"/>
              </a:ext>
            </a:extLst>
          </p:cNvPr>
          <p:cNvSpPr/>
          <p:nvPr/>
        </p:nvSpPr>
        <p:spPr>
          <a:xfrm>
            <a:off x="3112285" y="2040292"/>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Wisdom</a:t>
            </a:r>
          </a:p>
        </p:txBody>
      </p:sp>
      <p:sp>
        <p:nvSpPr>
          <p:cNvPr id="9" name="Freeform: Shape 8">
            <a:extLst>
              <a:ext uri="{FF2B5EF4-FFF2-40B4-BE49-F238E27FC236}">
                <a16:creationId xmlns:a16="http://schemas.microsoft.com/office/drawing/2014/main" id="{7133449A-7AEA-4D55-929B-AE7B2FA4FF23}"/>
              </a:ext>
            </a:extLst>
          </p:cNvPr>
          <p:cNvSpPr/>
          <p:nvPr/>
        </p:nvSpPr>
        <p:spPr>
          <a:xfrm>
            <a:off x="3129223" y="2979128"/>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Understanding</a:t>
            </a:r>
          </a:p>
        </p:txBody>
      </p:sp>
      <p:sp>
        <p:nvSpPr>
          <p:cNvPr id="10" name="Freeform: Shape 9">
            <a:extLst>
              <a:ext uri="{FF2B5EF4-FFF2-40B4-BE49-F238E27FC236}">
                <a16:creationId xmlns:a16="http://schemas.microsoft.com/office/drawing/2014/main" id="{B819F0B1-133A-4823-9FF0-CF5AE458D9DA}"/>
              </a:ext>
            </a:extLst>
          </p:cNvPr>
          <p:cNvSpPr/>
          <p:nvPr/>
        </p:nvSpPr>
        <p:spPr>
          <a:xfrm>
            <a:off x="3129223" y="3875722"/>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Knowledge</a:t>
            </a:r>
          </a:p>
        </p:txBody>
      </p:sp>
      <p:sp>
        <p:nvSpPr>
          <p:cNvPr id="11" name="Freeform: Shape 10">
            <a:extLst>
              <a:ext uri="{FF2B5EF4-FFF2-40B4-BE49-F238E27FC236}">
                <a16:creationId xmlns:a16="http://schemas.microsoft.com/office/drawing/2014/main" id="{7F1DB40C-FA53-44E9-9DE1-C61031DECBA1}"/>
              </a:ext>
            </a:extLst>
          </p:cNvPr>
          <p:cNvSpPr/>
          <p:nvPr/>
        </p:nvSpPr>
        <p:spPr>
          <a:xfrm>
            <a:off x="3129223" y="4747973"/>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Information</a:t>
            </a:r>
          </a:p>
        </p:txBody>
      </p:sp>
      <p:sp>
        <p:nvSpPr>
          <p:cNvPr id="12" name="Freeform: Shape 11">
            <a:extLst>
              <a:ext uri="{FF2B5EF4-FFF2-40B4-BE49-F238E27FC236}">
                <a16:creationId xmlns:a16="http://schemas.microsoft.com/office/drawing/2014/main" id="{E5020F5B-36C3-498B-9A4D-6E5C0EB83ECD}"/>
              </a:ext>
            </a:extLst>
          </p:cNvPr>
          <p:cNvSpPr/>
          <p:nvPr/>
        </p:nvSpPr>
        <p:spPr>
          <a:xfrm>
            <a:off x="3112285" y="5598906"/>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Data</a:t>
            </a:r>
            <a:r>
              <a:rPr lang="en-GB" sz="2500" kern="1200" dirty="0"/>
              <a:t> </a:t>
            </a:r>
          </a:p>
        </p:txBody>
      </p:sp>
    </p:spTree>
    <p:extLst>
      <p:ext uri="{BB962C8B-B14F-4D97-AF65-F5344CB8AC3E}">
        <p14:creationId xmlns:p14="http://schemas.microsoft.com/office/powerpoint/2010/main" val="837960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B76A-CD7C-4468-A973-E9197D8555A1}"/>
              </a:ext>
            </a:extLst>
          </p:cNvPr>
          <p:cNvSpPr>
            <a:spLocks noGrp="1"/>
          </p:cNvSpPr>
          <p:nvPr>
            <p:ph type="title"/>
          </p:nvPr>
        </p:nvSpPr>
        <p:spPr>
          <a:xfrm>
            <a:off x="474133" y="418012"/>
            <a:ext cx="10058400" cy="1060947"/>
          </a:xfrm>
        </p:spPr>
        <p:txBody>
          <a:bodyPr/>
          <a:lstStyle/>
          <a:p>
            <a:r>
              <a:rPr lang="en-GB" dirty="0"/>
              <a:t>Your data</a:t>
            </a:r>
          </a:p>
        </p:txBody>
      </p:sp>
      <p:sp>
        <p:nvSpPr>
          <p:cNvPr id="3" name="Content Placeholder 2">
            <a:extLst>
              <a:ext uri="{FF2B5EF4-FFF2-40B4-BE49-F238E27FC236}">
                <a16:creationId xmlns:a16="http://schemas.microsoft.com/office/drawing/2014/main" id="{69F4D04C-4368-489B-9DE6-FF923F535C2E}"/>
              </a:ext>
            </a:extLst>
          </p:cNvPr>
          <p:cNvSpPr>
            <a:spLocks noGrp="1"/>
          </p:cNvSpPr>
          <p:nvPr>
            <p:ph idx="1"/>
          </p:nvPr>
        </p:nvSpPr>
        <p:spPr>
          <a:xfrm>
            <a:off x="1017802" y="1364875"/>
            <a:ext cx="10058400" cy="826347"/>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Despite working in groups to plan and complete your data collection, you must now each work independently to analysis and use your data. </a:t>
            </a:r>
          </a:p>
        </p:txBody>
      </p:sp>
      <p:pic>
        <p:nvPicPr>
          <p:cNvPr id="5" name="Picture 4" descr="Casual woman with hand on hip">
            <a:extLst>
              <a:ext uri="{FF2B5EF4-FFF2-40B4-BE49-F238E27FC236}">
                <a16:creationId xmlns:a16="http://schemas.microsoft.com/office/drawing/2014/main" id="{B650A634-CF67-4B43-ABEA-50920121F05A}"/>
              </a:ext>
            </a:extLst>
          </p:cNvPr>
          <p:cNvPicPr>
            <a:picLocks noChangeAspect="1"/>
          </p:cNvPicPr>
          <p:nvPr/>
        </p:nvPicPr>
        <p:blipFill>
          <a:blip r:embed="rId3"/>
          <a:stretch>
            <a:fillRect/>
          </a:stretch>
        </p:blipFill>
        <p:spPr>
          <a:xfrm>
            <a:off x="4033739" y="2955738"/>
            <a:ext cx="2062261" cy="3429001"/>
          </a:xfrm>
          <a:prstGeom prst="rect">
            <a:avLst/>
          </a:prstGeom>
        </p:spPr>
      </p:pic>
      <p:pic>
        <p:nvPicPr>
          <p:cNvPr id="7" name="Picture 6" descr="Young businessman thinking">
            <a:extLst>
              <a:ext uri="{FF2B5EF4-FFF2-40B4-BE49-F238E27FC236}">
                <a16:creationId xmlns:a16="http://schemas.microsoft.com/office/drawing/2014/main" id="{F090EAC5-30BE-4377-88BA-9029A5C8F4EA}"/>
              </a:ext>
            </a:extLst>
          </p:cNvPr>
          <p:cNvPicPr>
            <a:picLocks noChangeAspect="1"/>
          </p:cNvPicPr>
          <p:nvPr/>
        </p:nvPicPr>
        <p:blipFill>
          <a:blip r:embed="rId4"/>
          <a:stretch>
            <a:fillRect/>
          </a:stretch>
        </p:blipFill>
        <p:spPr>
          <a:xfrm>
            <a:off x="6096000" y="2955738"/>
            <a:ext cx="1514043" cy="3429001"/>
          </a:xfrm>
          <a:prstGeom prst="rect">
            <a:avLst/>
          </a:prstGeom>
        </p:spPr>
      </p:pic>
      <p:sp>
        <p:nvSpPr>
          <p:cNvPr id="8" name="Speech Bubble: Oval 7">
            <a:extLst>
              <a:ext uri="{FF2B5EF4-FFF2-40B4-BE49-F238E27FC236}">
                <a16:creationId xmlns:a16="http://schemas.microsoft.com/office/drawing/2014/main" id="{CC85B02F-C776-46B6-9526-EC9AECE44E0B}"/>
              </a:ext>
            </a:extLst>
          </p:cNvPr>
          <p:cNvSpPr/>
          <p:nvPr/>
        </p:nvSpPr>
        <p:spPr>
          <a:xfrm>
            <a:off x="1017802" y="2417182"/>
            <a:ext cx="2401163" cy="1138793"/>
          </a:xfrm>
          <a:prstGeom prst="wedgeEllipseCallout">
            <a:avLst>
              <a:gd name="adj1" fmla="val 113944"/>
              <a:gd name="adj2" fmla="val 44326"/>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panose="020B0604020202020204" pitchFamily="34" charset="0"/>
                <a:cs typeface="Arial" panose="020B0604020202020204" pitchFamily="34" charset="0"/>
              </a:rPr>
              <a:t>Where do I get my data from? </a:t>
            </a:r>
          </a:p>
        </p:txBody>
      </p:sp>
      <p:sp>
        <p:nvSpPr>
          <p:cNvPr id="9" name="Speech Bubble: Oval 8">
            <a:extLst>
              <a:ext uri="{FF2B5EF4-FFF2-40B4-BE49-F238E27FC236}">
                <a16:creationId xmlns:a16="http://schemas.microsoft.com/office/drawing/2014/main" id="{06853F38-B711-4207-86C1-07FB8ADCA469}"/>
              </a:ext>
            </a:extLst>
          </p:cNvPr>
          <p:cNvSpPr/>
          <p:nvPr/>
        </p:nvSpPr>
        <p:spPr>
          <a:xfrm>
            <a:off x="8449733" y="2197048"/>
            <a:ext cx="3115734" cy="1579059"/>
          </a:xfrm>
          <a:prstGeom prst="wedgeEllipseCallout">
            <a:avLst>
              <a:gd name="adj1" fmla="val -101441"/>
              <a:gd name="adj2" fmla="val 2698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panose="020B0604020202020204" pitchFamily="34" charset="0"/>
                <a:cs typeface="Arial" panose="020B0604020202020204" pitchFamily="34" charset="0"/>
              </a:rPr>
              <a:t>How will I display my results in my report? </a:t>
            </a:r>
          </a:p>
        </p:txBody>
      </p:sp>
      <p:sp>
        <p:nvSpPr>
          <p:cNvPr id="10" name="TextBox 9">
            <a:extLst>
              <a:ext uri="{FF2B5EF4-FFF2-40B4-BE49-F238E27FC236}">
                <a16:creationId xmlns:a16="http://schemas.microsoft.com/office/drawing/2014/main" id="{784C38C0-23BB-48A4-84F2-CF7E7FB1148B}"/>
              </a:ext>
            </a:extLst>
          </p:cNvPr>
          <p:cNvSpPr txBox="1"/>
          <p:nvPr/>
        </p:nvSpPr>
        <p:spPr>
          <a:xfrm>
            <a:off x="626533" y="4273537"/>
            <a:ext cx="3606800" cy="163121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Go to your </a:t>
            </a:r>
            <a:r>
              <a:rPr lang="en-GB" sz="2000" b="1" dirty="0">
                <a:latin typeface="Arial" panose="020B0604020202020204" pitchFamily="34" charset="0"/>
                <a:cs typeface="Arial" panose="020B0604020202020204" pitchFamily="34" charset="0"/>
              </a:rPr>
              <a:t>MS Forms </a:t>
            </a:r>
            <a:r>
              <a:rPr lang="en-GB" sz="2000" dirty="0">
                <a:latin typeface="Arial" panose="020B0604020202020204" pitchFamily="34" charset="0"/>
                <a:cs typeface="Arial" panose="020B0604020202020204" pitchFamily="34" charset="0"/>
              </a:rPr>
              <a:t>and click on ‘</a:t>
            </a:r>
            <a:r>
              <a:rPr lang="en-GB" sz="2000" b="1" dirty="0">
                <a:latin typeface="Arial" panose="020B0604020202020204" pitchFamily="34" charset="0"/>
                <a:cs typeface="Arial" panose="020B0604020202020204" pitchFamily="34" charset="0"/>
              </a:rPr>
              <a:t>Responses</a:t>
            </a:r>
            <a:r>
              <a:rPr lang="en-GB" sz="2000" dirty="0">
                <a:latin typeface="Arial" panose="020B0604020202020204" pitchFamily="34" charset="0"/>
                <a:cs typeface="Arial" panose="020B0604020202020204" pitchFamily="34" charset="0"/>
              </a:rPr>
              <a:t>’ to view an overview of all responses. Or click to ‘Open in excel’ to export your results. </a:t>
            </a:r>
          </a:p>
        </p:txBody>
      </p:sp>
      <p:sp>
        <p:nvSpPr>
          <p:cNvPr id="12" name="TextBox 11">
            <a:extLst>
              <a:ext uri="{FF2B5EF4-FFF2-40B4-BE49-F238E27FC236}">
                <a16:creationId xmlns:a16="http://schemas.microsoft.com/office/drawing/2014/main" id="{6F673892-57BF-45D1-BAF8-37D0E1B8B420}"/>
              </a:ext>
            </a:extLst>
          </p:cNvPr>
          <p:cNvSpPr txBox="1"/>
          <p:nvPr/>
        </p:nvSpPr>
        <p:spPr>
          <a:xfrm>
            <a:off x="7958667" y="3965760"/>
            <a:ext cx="3606800" cy="224676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This depends on the questions asked. You may wish to report the results for each question asked with a </a:t>
            </a:r>
            <a:r>
              <a:rPr lang="en-GB" sz="2000" b="1" dirty="0">
                <a:latin typeface="Arial" panose="020B0604020202020204" pitchFamily="34" charset="0"/>
                <a:cs typeface="Arial" panose="020B0604020202020204" pitchFamily="34" charset="0"/>
              </a:rPr>
              <a:t>chart</a:t>
            </a:r>
            <a:r>
              <a:rPr lang="en-GB" sz="2000" dirty="0">
                <a:latin typeface="Arial" panose="020B0604020202020204" pitchFamily="34" charset="0"/>
                <a:cs typeface="Arial" panose="020B0604020202020204" pitchFamily="34" charset="0"/>
              </a:rPr>
              <a:t>. Alternatively, you may wish to provide a </a:t>
            </a:r>
            <a:r>
              <a:rPr lang="en-GB" sz="2000" b="1" dirty="0">
                <a:latin typeface="Arial" panose="020B0604020202020204" pitchFamily="34" charset="0"/>
                <a:cs typeface="Arial" panose="020B0604020202020204" pitchFamily="34" charset="0"/>
              </a:rPr>
              <a:t>table</a:t>
            </a:r>
            <a:r>
              <a:rPr lang="en-GB" sz="2000" dirty="0">
                <a:latin typeface="Arial" panose="020B0604020202020204" pitchFamily="34" charset="0"/>
                <a:cs typeface="Arial" panose="020B0604020202020204" pitchFamily="34" charset="0"/>
              </a:rPr>
              <a:t> giving an overview of responses.  </a:t>
            </a:r>
          </a:p>
        </p:txBody>
      </p:sp>
    </p:spTree>
    <p:extLst>
      <p:ext uri="{BB962C8B-B14F-4D97-AF65-F5344CB8AC3E}">
        <p14:creationId xmlns:p14="http://schemas.microsoft.com/office/powerpoint/2010/main" val="350507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8" grpId="0" animBg="1"/>
      <p:bldP spid="9" grpId="0" animBg="1"/>
      <p:bldP spid="10"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930406FA-405A-4829-997E-F6CA96C8A165}"/>
              </a:ext>
            </a:extLst>
          </p:cNvPr>
          <p:cNvPicPr>
            <a:picLocks noGrp="1" noChangeAspect="1"/>
          </p:cNvPicPr>
          <p:nvPr>
            <p:ph type="pic" idx="1"/>
          </p:nvPr>
        </p:nvPicPr>
        <p:blipFill rotWithShape="1">
          <a:blip r:embed="rId4"/>
          <a:stretch/>
        </p:blipFill>
        <p:spPr>
          <a:xfrm>
            <a:off x="228599" y="1485709"/>
            <a:ext cx="7696201" cy="3886581"/>
          </a:xfrm>
          <a:noFill/>
        </p:spPr>
      </p:pic>
      <p:sp>
        <p:nvSpPr>
          <p:cNvPr id="10" name="Title 2">
            <a:extLst>
              <a:ext uri="{FF2B5EF4-FFF2-40B4-BE49-F238E27FC236}">
                <a16:creationId xmlns:a16="http://schemas.microsoft.com/office/drawing/2014/main" id="{0D7658CC-5826-38C6-0079-E3AB7B739D65}"/>
              </a:ext>
            </a:extLst>
          </p:cNvPr>
          <p:cNvSpPr>
            <a:spLocks noGrp="1"/>
          </p:cNvSpPr>
          <p:nvPr>
            <p:ph type="title"/>
          </p:nvPr>
        </p:nvSpPr>
        <p:spPr>
          <a:xfrm>
            <a:off x="8477250" y="603504"/>
            <a:ext cx="3144774" cy="1645920"/>
          </a:xfrm>
        </p:spPr>
        <p:txBody>
          <a:bodyPr/>
          <a:lstStyle/>
          <a:p>
            <a:r>
              <a:rPr lang="en-US" dirty="0"/>
              <a:t>Guidance video on using MS Forms data</a:t>
            </a:r>
          </a:p>
        </p:txBody>
      </p:sp>
      <p:sp>
        <p:nvSpPr>
          <p:cNvPr id="12" name="Text Placeholder 3">
            <a:extLst>
              <a:ext uri="{FF2B5EF4-FFF2-40B4-BE49-F238E27FC236}">
                <a16:creationId xmlns:a16="http://schemas.microsoft.com/office/drawing/2014/main" id="{4BCA5489-B720-FB31-0B87-FC19F43FABA9}"/>
              </a:ext>
            </a:extLst>
          </p:cNvPr>
          <p:cNvSpPr>
            <a:spLocks noGrp="1"/>
          </p:cNvSpPr>
          <p:nvPr>
            <p:ph type="body" sz="half" idx="2"/>
          </p:nvPr>
        </p:nvSpPr>
        <p:spPr>
          <a:xfrm>
            <a:off x="8477250" y="2386584"/>
            <a:ext cx="3144774" cy="3511296"/>
          </a:xfrm>
        </p:spPr>
        <p:txBody>
          <a:bodyPr/>
          <a:lstStyle/>
          <a:p>
            <a:endParaRPr lang="en-US" dirty="0"/>
          </a:p>
        </p:txBody>
      </p:sp>
    </p:spTree>
    <p:extLst>
      <p:ext uri="{BB962C8B-B14F-4D97-AF65-F5344CB8AC3E}">
        <p14:creationId xmlns:p14="http://schemas.microsoft.com/office/powerpoint/2010/main" val="35991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C9E54-A0BD-41A6-BD64-14E16CC160CB}"/>
              </a:ext>
            </a:extLst>
          </p:cNvPr>
          <p:cNvSpPr>
            <a:spLocks noGrp="1"/>
          </p:cNvSpPr>
          <p:nvPr>
            <p:ph type="title"/>
          </p:nvPr>
        </p:nvSpPr>
        <p:spPr/>
        <p:txBody>
          <a:bodyPr/>
          <a:lstStyle/>
          <a:p>
            <a:r>
              <a:rPr lang="en-GB" dirty="0"/>
              <a:t>Recording your results</a:t>
            </a:r>
          </a:p>
        </p:txBody>
      </p:sp>
      <p:sp>
        <p:nvSpPr>
          <p:cNvPr id="3" name="Content Placeholder 2">
            <a:extLst>
              <a:ext uri="{FF2B5EF4-FFF2-40B4-BE49-F238E27FC236}">
                <a16:creationId xmlns:a16="http://schemas.microsoft.com/office/drawing/2014/main" id="{4A31F8B2-66A1-443D-8D47-2D1445B74174}"/>
              </a:ext>
            </a:extLst>
          </p:cNvPr>
          <p:cNvSpPr>
            <a:spLocks noGrp="1"/>
          </p:cNvSpPr>
          <p:nvPr>
            <p:ph idx="1"/>
          </p:nvPr>
        </p:nvSpPr>
        <p:spPr>
          <a:xfrm>
            <a:off x="7721599" y="2014194"/>
            <a:ext cx="3928533" cy="3290147"/>
          </a:xfrm>
        </p:spPr>
        <p:style>
          <a:lnRef idx="2">
            <a:schemeClr val="accent2"/>
          </a:lnRef>
          <a:fillRef idx="1">
            <a:schemeClr val="lt1"/>
          </a:fillRef>
          <a:effectRef idx="0">
            <a:schemeClr val="accent2"/>
          </a:effectRef>
          <a:fontRef idx="minor">
            <a:schemeClr val="dk1"/>
          </a:fontRef>
        </p:style>
        <p:txBody>
          <a:bodyPr>
            <a:normAutofit/>
          </a:bodyPr>
          <a:lstStyle/>
          <a:p>
            <a:r>
              <a:rPr lang="en-GB" sz="2000" dirty="0">
                <a:latin typeface="Arial" panose="020B0604020202020204" pitchFamily="34" charset="0"/>
                <a:cs typeface="Arial" panose="020B0604020202020204" pitchFamily="34" charset="0"/>
              </a:rPr>
              <a:t>Examine your results. </a:t>
            </a:r>
          </a:p>
          <a:p>
            <a:r>
              <a:rPr lang="en-GB" sz="2000" dirty="0">
                <a:latin typeface="Arial" panose="020B0604020202020204" pitchFamily="34" charset="0"/>
                <a:cs typeface="Arial" panose="020B0604020202020204" pitchFamily="34" charset="0"/>
              </a:rPr>
              <a:t>Are you able to create a pie or bar chart for each question? </a:t>
            </a:r>
          </a:p>
          <a:p>
            <a:r>
              <a:rPr lang="en-GB" sz="2000" dirty="0">
                <a:latin typeface="Arial" panose="020B0604020202020204" pitchFamily="34" charset="0"/>
                <a:cs typeface="Arial" panose="020B0604020202020204" pitchFamily="34" charset="0"/>
              </a:rPr>
              <a:t>Aim to report a result for each question asked in your questionnaire. </a:t>
            </a:r>
          </a:p>
          <a:p>
            <a:r>
              <a:rPr lang="en-GB" sz="2000" dirty="0">
                <a:latin typeface="Arial" panose="020B0604020202020204" pitchFamily="34" charset="0"/>
                <a:cs typeface="Arial" panose="020B0604020202020204" pitchFamily="34" charset="0"/>
              </a:rPr>
              <a:t>Here is an example chart…</a:t>
            </a:r>
          </a:p>
        </p:txBody>
      </p:sp>
      <p:graphicFrame>
        <p:nvGraphicFramePr>
          <p:cNvPr id="6" name="Chart 5">
            <a:extLst>
              <a:ext uri="{FF2B5EF4-FFF2-40B4-BE49-F238E27FC236}">
                <a16:creationId xmlns:a16="http://schemas.microsoft.com/office/drawing/2014/main" id="{51FB151F-A885-4658-A628-8B38779027DF}"/>
              </a:ext>
            </a:extLst>
          </p:cNvPr>
          <p:cNvGraphicFramePr/>
          <p:nvPr>
            <p:extLst>
              <p:ext uri="{D42A27DB-BD31-4B8C-83A1-F6EECF244321}">
                <p14:modId xmlns:p14="http://schemas.microsoft.com/office/powerpoint/2010/main" val="3715371719"/>
              </p:ext>
            </p:extLst>
          </p:nvPr>
        </p:nvGraphicFramePr>
        <p:xfrm>
          <a:off x="728130" y="1891453"/>
          <a:ext cx="6231467" cy="3818466"/>
        </p:xfrm>
        <a:graphic>
          <a:graphicData uri="http://schemas.openxmlformats.org/drawingml/2006/chart">
            <c:chart xmlns:c="http://schemas.openxmlformats.org/drawingml/2006/chart" xmlns:r="http://schemas.openxmlformats.org/officeDocument/2006/relationships" r:id="rId3"/>
          </a:graphicData>
        </a:graphic>
      </p:graphicFrame>
      <p:cxnSp>
        <p:nvCxnSpPr>
          <p:cNvPr id="8" name="Connector: Curved 7">
            <a:extLst>
              <a:ext uri="{FF2B5EF4-FFF2-40B4-BE49-F238E27FC236}">
                <a16:creationId xmlns:a16="http://schemas.microsoft.com/office/drawing/2014/main" id="{CCD9465E-E61A-440B-B511-9917EA0DD4B9}"/>
              </a:ext>
            </a:extLst>
          </p:cNvPr>
          <p:cNvCxnSpPr>
            <a:cxnSpLocks/>
          </p:cNvCxnSpPr>
          <p:nvPr/>
        </p:nvCxnSpPr>
        <p:spPr>
          <a:xfrm rot="10800000" flipV="1">
            <a:off x="6334125" y="4843807"/>
            <a:ext cx="4275820" cy="460534"/>
          </a:xfrm>
          <a:prstGeom prst="curvedConnector3">
            <a:avLst>
              <a:gd name="adj1" fmla="val -12968"/>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7820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5344-CD7D-4510-9AAA-1E2E5A503078}"/>
              </a:ext>
            </a:extLst>
          </p:cNvPr>
          <p:cNvSpPr>
            <a:spLocks noGrp="1"/>
          </p:cNvSpPr>
          <p:nvPr>
            <p:ph type="title"/>
          </p:nvPr>
        </p:nvSpPr>
        <p:spPr>
          <a:xfrm>
            <a:off x="695961" y="401709"/>
            <a:ext cx="10058400" cy="1093293"/>
          </a:xfrm>
        </p:spPr>
        <p:txBody>
          <a:bodyPr/>
          <a:lstStyle/>
          <a:p>
            <a:r>
              <a:rPr lang="en-GB" dirty="0"/>
              <a:t>Descriptive Statistics</a:t>
            </a:r>
          </a:p>
        </p:txBody>
      </p:sp>
      <p:sp>
        <p:nvSpPr>
          <p:cNvPr id="3" name="Content Placeholder 2">
            <a:extLst>
              <a:ext uri="{FF2B5EF4-FFF2-40B4-BE49-F238E27FC236}">
                <a16:creationId xmlns:a16="http://schemas.microsoft.com/office/drawing/2014/main" id="{2D170C45-96A9-41C1-8E6A-72340BBB34BB}"/>
              </a:ext>
            </a:extLst>
          </p:cNvPr>
          <p:cNvSpPr>
            <a:spLocks noGrp="1"/>
          </p:cNvSpPr>
          <p:nvPr>
            <p:ph idx="1"/>
          </p:nvPr>
        </p:nvSpPr>
        <p:spPr>
          <a:xfrm>
            <a:off x="771525" y="1495002"/>
            <a:ext cx="10648950" cy="1199043"/>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2400" b="1" dirty="0">
                <a:latin typeface="Arial" panose="020B0604020202020204" pitchFamily="34" charset="0"/>
                <a:cs typeface="Arial" panose="020B0604020202020204" pitchFamily="34" charset="0"/>
              </a:rPr>
              <a:t>Demographic data </a:t>
            </a:r>
            <a:r>
              <a:rPr lang="en-GB" sz="2400" dirty="0">
                <a:latin typeface="Arial" panose="020B0604020202020204" pitchFamily="34" charset="0"/>
                <a:cs typeface="Arial" panose="020B0604020202020204" pitchFamily="34" charset="0"/>
              </a:rPr>
              <a:t>can be useful in the discussion section and therefore should be included in the </a:t>
            </a:r>
            <a:r>
              <a:rPr lang="en-GB" sz="2400" b="1" dirty="0">
                <a:latin typeface="Arial" panose="020B0604020202020204" pitchFamily="34" charset="0"/>
                <a:cs typeface="Arial" panose="020B0604020202020204" pitchFamily="34" charset="0"/>
              </a:rPr>
              <a:t>results</a:t>
            </a:r>
            <a:r>
              <a:rPr lang="en-GB" sz="2400" dirty="0">
                <a:latin typeface="Arial" panose="020B0604020202020204" pitchFamily="34" charset="0"/>
                <a:cs typeface="Arial" panose="020B0604020202020204" pitchFamily="34" charset="0"/>
              </a:rPr>
              <a:t> section. (Gender/Age/whether staff or student) </a:t>
            </a:r>
          </a:p>
        </p:txBody>
      </p:sp>
      <p:sp>
        <p:nvSpPr>
          <p:cNvPr id="6" name="Oval 5">
            <a:extLst>
              <a:ext uri="{FF2B5EF4-FFF2-40B4-BE49-F238E27FC236}">
                <a16:creationId xmlns:a16="http://schemas.microsoft.com/office/drawing/2014/main" id="{AD8142C1-1F36-4A3D-B734-3BB6146BA53C}"/>
              </a:ext>
            </a:extLst>
          </p:cNvPr>
          <p:cNvSpPr/>
          <p:nvPr/>
        </p:nvSpPr>
        <p:spPr>
          <a:xfrm>
            <a:off x="8102102" y="3093720"/>
            <a:ext cx="3023098" cy="3081764"/>
          </a:xfrm>
          <a:prstGeom prst="ellips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 name="Freeform: Shape 6">
            <a:extLst>
              <a:ext uri="{FF2B5EF4-FFF2-40B4-BE49-F238E27FC236}">
                <a16:creationId xmlns:a16="http://schemas.microsoft.com/office/drawing/2014/main" id="{F7C7BD80-D1DC-4700-AC9A-1D54AA7F7939}"/>
              </a:ext>
            </a:extLst>
          </p:cNvPr>
          <p:cNvSpPr/>
          <p:nvPr/>
        </p:nvSpPr>
        <p:spPr>
          <a:xfrm>
            <a:off x="8252210" y="3231440"/>
            <a:ext cx="2822345" cy="2876277"/>
          </a:xfrm>
          <a:custGeom>
            <a:avLst/>
            <a:gdLst>
              <a:gd name="connsiteX0" fmla="*/ 0 w 1897267"/>
              <a:gd name="connsiteY0" fmla="*/ 948533 h 1897065"/>
              <a:gd name="connsiteX1" fmla="*/ 948634 w 1897267"/>
              <a:gd name="connsiteY1" fmla="*/ 0 h 1897065"/>
              <a:gd name="connsiteX2" fmla="*/ 1897268 w 1897267"/>
              <a:gd name="connsiteY2" fmla="*/ 948533 h 1897065"/>
              <a:gd name="connsiteX3" fmla="*/ 948634 w 1897267"/>
              <a:gd name="connsiteY3" fmla="*/ 1897066 h 1897065"/>
              <a:gd name="connsiteX4" fmla="*/ 0 w 1897267"/>
              <a:gd name="connsiteY4" fmla="*/ 948533 h 189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7267" h="1897065">
                <a:moveTo>
                  <a:pt x="0" y="948533"/>
                </a:moveTo>
                <a:cubicBezTo>
                  <a:pt x="0" y="424673"/>
                  <a:pt x="424718" y="0"/>
                  <a:pt x="948634" y="0"/>
                </a:cubicBezTo>
                <a:cubicBezTo>
                  <a:pt x="1472550" y="0"/>
                  <a:pt x="1897268" y="424673"/>
                  <a:pt x="1897268" y="948533"/>
                </a:cubicBezTo>
                <a:cubicBezTo>
                  <a:pt x="1897268" y="1472393"/>
                  <a:pt x="1472550" y="1897066"/>
                  <a:pt x="948634" y="1897066"/>
                </a:cubicBezTo>
                <a:cubicBezTo>
                  <a:pt x="424718" y="1897066"/>
                  <a:pt x="0" y="1472393"/>
                  <a:pt x="0" y="948533"/>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0277" tIns="290110" rIns="290277" bIns="290111"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Make a </a:t>
            </a:r>
            <a:r>
              <a:rPr lang="en-GB" sz="2400" b="1" kern="1200" dirty="0">
                <a:latin typeface="Arial" panose="020B0604020202020204" pitchFamily="34" charset="0"/>
                <a:cs typeface="Arial" panose="020B0604020202020204" pitchFamily="34" charset="0"/>
              </a:rPr>
              <a:t>plan</a:t>
            </a:r>
            <a:r>
              <a:rPr lang="en-GB" sz="2400" kern="1200" dirty="0">
                <a:latin typeface="Arial" panose="020B0604020202020204" pitchFamily="34" charset="0"/>
                <a:cs typeface="Arial" panose="020B0604020202020204" pitchFamily="34" charset="0"/>
              </a:rPr>
              <a:t> about how you will </a:t>
            </a:r>
            <a:r>
              <a:rPr lang="en-GB" sz="2400" b="1" kern="1200" dirty="0">
                <a:latin typeface="Arial" panose="020B0604020202020204" pitchFamily="34" charset="0"/>
                <a:cs typeface="Arial" panose="020B0604020202020204" pitchFamily="34" charset="0"/>
              </a:rPr>
              <a:t>report</a:t>
            </a:r>
            <a:r>
              <a:rPr lang="en-GB" sz="2400" kern="1200" dirty="0">
                <a:latin typeface="Arial" panose="020B0604020202020204" pitchFamily="34" charset="0"/>
                <a:cs typeface="Arial" panose="020B0604020202020204" pitchFamily="34" charset="0"/>
              </a:rPr>
              <a:t> each of your </a:t>
            </a:r>
            <a:r>
              <a:rPr lang="en-GB" sz="2400" b="1" kern="1200" dirty="0">
                <a:latin typeface="Arial" panose="020B0604020202020204" pitchFamily="34" charset="0"/>
                <a:cs typeface="Arial" panose="020B0604020202020204" pitchFamily="34" charset="0"/>
              </a:rPr>
              <a:t>results</a:t>
            </a:r>
            <a:r>
              <a:rPr lang="en-GB" sz="2400" kern="1200" dirty="0">
                <a:latin typeface="Arial" panose="020B0604020202020204" pitchFamily="34" charset="0"/>
                <a:cs typeface="Arial" panose="020B0604020202020204" pitchFamily="34" charset="0"/>
              </a:rPr>
              <a:t>. </a:t>
            </a:r>
          </a:p>
        </p:txBody>
      </p:sp>
      <p:grpSp>
        <p:nvGrpSpPr>
          <p:cNvPr id="12" name="Group 11">
            <a:extLst>
              <a:ext uri="{FF2B5EF4-FFF2-40B4-BE49-F238E27FC236}">
                <a16:creationId xmlns:a16="http://schemas.microsoft.com/office/drawing/2014/main" id="{6849C5E6-743D-4381-B4DF-129962A53A76}"/>
              </a:ext>
            </a:extLst>
          </p:cNvPr>
          <p:cNvGrpSpPr/>
          <p:nvPr/>
        </p:nvGrpSpPr>
        <p:grpSpPr>
          <a:xfrm>
            <a:off x="4270850" y="3184230"/>
            <a:ext cx="2908625" cy="2843984"/>
            <a:chOff x="4412859" y="3826560"/>
            <a:chExt cx="2027324" cy="2027324"/>
          </a:xfrm>
        </p:grpSpPr>
        <p:sp>
          <p:nvSpPr>
            <p:cNvPr id="8" name="Teardrop 7">
              <a:extLst>
                <a:ext uri="{FF2B5EF4-FFF2-40B4-BE49-F238E27FC236}">
                  <a16:creationId xmlns:a16="http://schemas.microsoft.com/office/drawing/2014/main" id="{8968732B-4983-48D6-B0A1-1C8153D904EE}"/>
                </a:ext>
              </a:extLst>
            </p:cNvPr>
            <p:cNvSpPr/>
            <p:nvPr/>
          </p:nvSpPr>
          <p:spPr>
            <a:xfrm rot="2700000">
              <a:off x="4412859" y="3826560"/>
              <a:ext cx="2027324" cy="2027324"/>
            </a:xfrm>
            <a:prstGeom prst="teardrop">
              <a:avLst>
                <a:gd name="adj" fmla="val 100000"/>
              </a:avLst>
            </a:prstGeom>
          </p:spPr>
          <p:style>
            <a:lnRef idx="2">
              <a:schemeClr val="lt1">
                <a:hueOff val="0"/>
                <a:satOff val="0"/>
                <a:lumOff val="0"/>
                <a:alphaOff val="0"/>
              </a:schemeClr>
            </a:lnRef>
            <a:fillRef idx="1">
              <a:schemeClr val="accent4">
                <a:hueOff val="4176368"/>
                <a:satOff val="-16842"/>
                <a:lumOff val="1078"/>
                <a:alphaOff val="0"/>
              </a:schemeClr>
            </a:fillRef>
            <a:effectRef idx="0">
              <a:schemeClr val="accent4">
                <a:hueOff val="4176368"/>
                <a:satOff val="-16842"/>
                <a:lumOff val="1078"/>
                <a:alphaOff val="0"/>
              </a:schemeClr>
            </a:effectRef>
            <a:fontRef idx="minor">
              <a:schemeClr val="lt1"/>
            </a:fontRef>
          </p:style>
        </p:sp>
        <p:sp>
          <p:nvSpPr>
            <p:cNvPr id="9" name="Freeform: Shape 8">
              <a:extLst>
                <a:ext uri="{FF2B5EF4-FFF2-40B4-BE49-F238E27FC236}">
                  <a16:creationId xmlns:a16="http://schemas.microsoft.com/office/drawing/2014/main" id="{A96F49B4-D832-4A9B-B280-1881363FA72C}"/>
                </a:ext>
              </a:extLst>
            </p:cNvPr>
            <p:cNvSpPr/>
            <p:nvPr/>
          </p:nvSpPr>
          <p:spPr>
            <a:xfrm>
              <a:off x="4477887" y="3891868"/>
              <a:ext cx="1897267" cy="1897065"/>
            </a:xfrm>
            <a:custGeom>
              <a:avLst/>
              <a:gdLst>
                <a:gd name="connsiteX0" fmla="*/ 0 w 1897267"/>
                <a:gd name="connsiteY0" fmla="*/ 948533 h 1897065"/>
                <a:gd name="connsiteX1" fmla="*/ 948634 w 1897267"/>
                <a:gd name="connsiteY1" fmla="*/ 0 h 1897065"/>
                <a:gd name="connsiteX2" fmla="*/ 1897268 w 1897267"/>
                <a:gd name="connsiteY2" fmla="*/ 948533 h 1897065"/>
                <a:gd name="connsiteX3" fmla="*/ 948634 w 1897267"/>
                <a:gd name="connsiteY3" fmla="*/ 1897066 h 1897065"/>
                <a:gd name="connsiteX4" fmla="*/ 0 w 1897267"/>
                <a:gd name="connsiteY4" fmla="*/ 948533 h 189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7267" h="1897065">
                  <a:moveTo>
                    <a:pt x="0" y="948533"/>
                  </a:moveTo>
                  <a:cubicBezTo>
                    <a:pt x="0" y="424673"/>
                    <a:pt x="424718" y="0"/>
                    <a:pt x="948634" y="0"/>
                  </a:cubicBezTo>
                  <a:cubicBezTo>
                    <a:pt x="1472550" y="0"/>
                    <a:pt x="1897268" y="424673"/>
                    <a:pt x="1897268" y="948533"/>
                  </a:cubicBezTo>
                  <a:cubicBezTo>
                    <a:pt x="1897268" y="1472393"/>
                    <a:pt x="1472550" y="1897066"/>
                    <a:pt x="948634" y="1897066"/>
                  </a:cubicBezTo>
                  <a:cubicBezTo>
                    <a:pt x="424718" y="1897066"/>
                    <a:pt x="0" y="1472393"/>
                    <a:pt x="0" y="948533"/>
                  </a:cubicBezTo>
                  <a:close/>
                </a:path>
              </a:pathLst>
            </a:custGeom>
          </p:spPr>
          <p:style>
            <a:lnRef idx="2">
              <a:schemeClr val="accent4">
                <a:hueOff val="4176368"/>
                <a:satOff val="-16842"/>
                <a:lumOff val="107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0278" tIns="290110" rIns="290276" bIns="290111" numCol="1" spcCol="1270" anchor="ctr" anchorCtr="0">
              <a:noAutofit/>
            </a:bodyPr>
            <a:lstStyle/>
            <a:p>
              <a:pPr marL="0" lvl="0" indent="0" algn="ctr" defTabSz="66675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Range</a:t>
              </a:r>
              <a:r>
                <a:rPr lang="en-GB" sz="2400" kern="1200" dirty="0">
                  <a:latin typeface="Arial" panose="020B0604020202020204" pitchFamily="34" charset="0"/>
                  <a:cs typeface="Arial" panose="020B0604020202020204" pitchFamily="34" charset="0"/>
                </a:rPr>
                <a:t> refers to the number between the highest and the lowest</a:t>
              </a:r>
              <a:r>
                <a:rPr lang="en-GB" sz="1600" kern="1200" dirty="0"/>
                <a:t>. </a:t>
              </a:r>
            </a:p>
          </p:txBody>
        </p:sp>
      </p:grpSp>
      <p:sp>
        <p:nvSpPr>
          <p:cNvPr id="10" name="Teardrop 9">
            <a:extLst>
              <a:ext uri="{FF2B5EF4-FFF2-40B4-BE49-F238E27FC236}">
                <a16:creationId xmlns:a16="http://schemas.microsoft.com/office/drawing/2014/main" id="{3B2B5B2E-91D9-4AB5-A017-E4712CAE1377}"/>
              </a:ext>
            </a:extLst>
          </p:cNvPr>
          <p:cNvSpPr/>
          <p:nvPr/>
        </p:nvSpPr>
        <p:spPr>
          <a:xfrm rot="2700000">
            <a:off x="539226" y="3128072"/>
            <a:ext cx="2765776" cy="2878376"/>
          </a:xfrm>
          <a:prstGeom prst="teardrop">
            <a:avLst>
              <a:gd name="adj" fmla="val 100000"/>
            </a:avLst>
          </a:pr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sp>
      <p:sp>
        <p:nvSpPr>
          <p:cNvPr id="11" name="Freeform: Shape 10">
            <a:extLst>
              <a:ext uri="{FF2B5EF4-FFF2-40B4-BE49-F238E27FC236}">
                <a16:creationId xmlns:a16="http://schemas.microsoft.com/office/drawing/2014/main" id="{E0ECCC25-43B6-4B4B-B6EF-A6810812F9E5}"/>
              </a:ext>
            </a:extLst>
          </p:cNvPr>
          <p:cNvSpPr/>
          <p:nvPr/>
        </p:nvSpPr>
        <p:spPr>
          <a:xfrm>
            <a:off x="584016" y="3280586"/>
            <a:ext cx="2662883" cy="2585728"/>
          </a:xfrm>
          <a:custGeom>
            <a:avLst/>
            <a:gdLst>
              <a:gd name="connsiteX0" fmla="*/ 0 w 1897267"/>
              <a:gd name="connsiteY0" fmla="*/ 948533 h 1897065"/>
              <a:gd name="connsiteX1" fmla="*/ 948634 w 1897267"/>
              <a:gd name="connsiteY1" fmla="*/ 0 h 1897065"/>
              <a:gd name="connsiteX2" fmla="*/ 1897268 w 1897267"/>
              <a:gd name="connsiteY2" fmla="*/ 948533 h 1897065"/>
              <a:gd name="connsiteX3" fmla="*/ 948634 w 1897267"/>
              <a:gd name="connsiteY3" fmla="*/ 1897066 h 1897065"/>
              <a:gd name="connsiteX4" fmla="*/ 0 w 1897267"/>
              <a:gd name="connsiteY4" fmla="*/ 948533 h 189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7267" h="1897065">
                <a:moveTo>
                  <a:pt x="0" y="948533"/>
                </a:moveTo>
                <a:cubicBezTo>
                  <a:pt x="0" y="424673"/>
                  <a:pt x="424718" y="0"/>
                  <a:pt x="948634" y="0"/>
                </a:cubicBezTo>
                <a:cubicBezTo>
                  <a:pt x="1472550" y="0"/>
                  <a:pt x="1897268" y="424673"/>
                  <a:pt x="1897268" y="948533"/>
                </a:cubicBezTo>
                <a:cubicBezTo>
                  <a:pt x="1897268" y="1472393"/>
                  <a:pt x="1472550" y="1897066"/>
                  <a:pt x="948634" y="1897066"/>
                </a:cubicBezTo>
                <a:cubicBezTo>
                  <a:pt x="424718" y="1897066"/>
                  <a:pt x="0" y="1472393"/>
                  <a:pt x="0" y="948533"/>
                </a:cubicBez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0277" tIns="290110" rIns="290277" bIns="290111" numCol="1" spcCol="1270" anchor="ctr" anchorCtr="0">
            <a:noAutofit/>
          </a:bodyPr>
          <a:lstStyle/>
          <a:p>
            <a:pPr marL="0" lvl="0" indent="0" algn="ctr" defTabSz="66675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Mode</a:t>
            </a:r>
            <a:r>
              <a:rPr lang="en-GB" sz="2400" kern="1200" dirty="0">
                <a:latin typeface="Arial" panose="020B0604020202020204" pitchFamily="34" charset="0"/>
                <a:cs typeface="Arial" panose="020B0604020202020204" pitchFamily="34" charset="0"/>
              </a:rPr>
              <a:t> refers to the most frequently occurring value or response. </a:t>
            </a:r>
          </a:p>
        </p:txBody>
      </p:sp>
    </p:spTree>
    <p:extLst>
      <p:ext uri="{BB962C8B-B14F-4D97-AF65-F5344CB8AC3E}">
        <p14:creationId xmlns:p14="http://schemas.microsoft.com/office/powerpoint/2010/main" val="2110467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10" presetClass="entr" presetSubtype="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B6300-13CA-4144-BBD3-94F7CA5F7A1C}"/>
              </a:ext>
            </a:extLst>
          </p:cNvPr>
          <p:cNvSpPr>
            <a:spLocks noGrp="1"/>
          </p:cNvSpPr>
          <p:nvPr>
            <p:ph type="title"/>
          </p:nvPr>
        </p:nvSpPr>
        <p:spPr>
          <a:xfrm>
            <a:off x="1066800" y="642594"/>
            <a:ext cx="10058400" cy="1371600"/>
          </a:xfrm>
        </p:spPr>
        <p:txBody>
          <a:bodyPr anchor="ctr">
            <a:normAutofit/>
          </a:bodyPr>
          <a:lstStyle/>
          <a:p>
            <a:r>
              <a:rPr lang="en-GB" dirty="0"/>
              <a:t>Interpreting your result</a:t>
            </a:r>
          </a:p>
        </p:txBody>
      </p:sp>
      <p:sp>
        <p:nvSpPr>
          <p:cNvPr id="3" name="Content Placeholder 2">
            <a:extLst>
              <a:ext uri="{FF2B5EF4-FFF2-40B4-BE49-F238E27FC236}">
                <a16:creationId xmlns:a16="http://schemas.microsoft.com/office/drawing/2014/main" id="{22644998-9DE1-44A4-BACE-49FE378D3AB0}"/>
              </a:ext>
            </a:extLst>
          </p:cNvPr>
          <p:cNvSpPr>
            <a:spLocks noGrp="1"/>
          </p:cNvSpPr>
          <p:nvPr>
            <p:ph sz="half" idx="1"/>
          </p:nvPr>
        </p:nvSpPr>
        <p:spPr>
          <a:xfrm>
            <a:off x="628650" y="2014194"/>
            <a:ext cx="5833110" cy="4201212"/>
          </a:xfrm>
        </p:spPr>
        <p:txBody>
          <a:bodyPr>
            <a:normAutofit/>
          </a:bodyPr>
          <a:lstStyle/>
          <a:p>
            <a:r>
              <a:rPr lang="en-GB" b="1" dirty="0">
                <a:latin typeface="Arial" panose="020B0604020202020204" pitchFamily="34" charset="0"/>
                <a:cs typeface="Arial" panose="020B0604020202020204" pitchFamily="34" charset="0"/>
              </a:rPr>
              <a:t>State</a:t>
            </a:r>
            <a:r>
              <a:rPr lang="en-GB" dirty="0">
                <a:latin typeface="Arial" panose="020B0604020202020204" pitchFamily="34" charset="0"/>
                <a:cs typeface="Arial" panose="020B0604020202020204" pitchFamily="34" charset="0"/>
              </a:rPr>
              <a:t> in words what your </a:t>
            </a:r>
            <a:r>
              <a:rPr lang="en-GB" b="1" dirty="0">
                <a:latin typeface="Arial" panose="020B0604020202020204" pitchFamily="34" charset="0"/>
                <a:cs typeface="Arial" panose="020B0604020202020204" pitchFamily="34" charset="0"/>
              </a:rPr>
              <a:t>results</a:t>
            </a:r>
            <a:r>
              <a:rPr lang="en-GB" dirty="0">
                <a:latin typeface="Arial" panose="020B0604020202020204" pitchFamily="34" charset="0"/>
                <a:cs typeface="Arial" panose="020B0604020202020204" pitchFamily="34" charset="0"/>
              </a:rPr>
              <a:t> were for </a:t>
            </a:r>
            <a:r>
              <a:rPr lang="en-GB" b="1" dirty="0">
                <a:latin typeface="Arial" panose="020B0604020202020204" pitchFamily="34" charset="0"/>
                <a:cs typeface="Arial" panose="020B0604020202020204" pitchFamily="34" charset="0"/>
              </a:rPr>
              <a:t>each</a:t>
            </a:r>
            <a:r>
              <a:rPr lang="en-GB" dirty="0">
                <a:latin typeface="Arial" panose="020B0604020202020204" pitchFamily="34" charset="0"/>
                <a:cs typeface="Arial" panose="020B0604020202020204" pitchFamily="34" charset="0"/>
              </a:rPr>
              <a:t> of your </a:t>
            </a:r>
            <a:r>
              <a:rPr lang="en-GB" b="1" dirty="0">
                <a:latin typeface="Arial" panose="020B0604020202020204" pitchFamily="34" charset="0"/>
                <a:cs typeface="Arial" panose="020B0604020202020204" pitchFamily="34" charset="0"/>
              </a:rPr>
              <a:t>questions</a:t>
            </a:r>
            <a:r>
              <a:rPr lang="en-GB" dirty="0">
                <a:latin typeface="Arial" panose="020B0604020202020204" pitchFamily="34" charset="0"/>
                <a:cs typeface="Arial" panose="020B0604020202020204" pitchFamily="34" charset="0"/>
              </a:rPr>
              <a:t> in turn. </a:t>
            </a:r>
          </a:p>
          <a:p>
            <a:r>
              <a:rPr lang="en-GB" dirty="0">
                <a:latin typeface="Arial" panose="020B0604020202020204" pitchFamily="34" charset="0"/>
                <a:cs typeface="Arial" panose="020B0604020202020204" pitchFamily="34" charset="0"/>
              </a:rPr>
              <a:t>Were your results what you </a:t>
            </a:r>
            <a:r>
              <a:rPr lang="en-GB" b="1" dirty="0">
                <a:latin typeface="Arial" panose="020B0604020202020204" pitchFamily="34" charset="0"/>
                <a:cs typeface="Arial" panose="020B0604020202020204" pitchFamily="34" charset="0"/>
              </a:rPr>
              <a:t>expected</a:t>
            </a:r>
            <a:r>
              <a:rPr lang="en-GB" dirty="0">
                <a:latin typeface="Arial" panose="020B0604020202020204" pitchFamily="34" charset="0"/>
                <a:cs typeface="Arial" panose="020B0604020202020204" pitchFamily="34" charset="0"/>
              </a:rPr>
              <a:t>? If yes, then say why? If no, then how do the results differ from what you expected? </a:t>
            </a:r>
          </a:p>
          <a:p>
            <a:r>
              <a:rPr lang="en-GB" dirty="0">
                <a:latin typeface="Arial" panose="020B0604020202020204" pitchFamily="34" charset="0"/>
                <a:cs typeface="Arial" panose="020B0604020202020204" pitchFamily="34" charset="0"/>
              </a:rPr>
              <a:t>Do your results </a:t>
            </a:r>
            <a:r>
              <a:rPr lang="en-GB" b="1" dirty="0">
                <a:latin typeface="Arial" panose="020B0604020202020204" pitchFamily="34" charset="0"/>
                <a:cs typeface="Arial" panose="020B0604020202020204" pitchFamily="34" charset="0"/>
              </a:rPr>
              <a:t>reflect</a:t>
            </a:r>
            <a:r>
              <a:rPr lang="en-GB" dirty="0">
                <a:latin typeface="Arial" panose="020B0604020202020204" pitchFamily="34" charset="0"/>
                <a:cs typeface="Arial" panose="020B0604020202020204" pitchFamily="34" charset="0"/>
              </a:rPr>
              <a:t> any of the points made in the </a:t>
            </a:r>
            <a:r>
              <a:rPr lang="en-GB" b="1" dirty="0">
                <a:latin typeface="Arial" panose="020B0604020202020204" pitchFamily="34" charset="0"/>
                <a:cs typeface="Arial" panose="020B0604020202020204" pitchFamily="34" charset="0"/>
              </a:rPr>
              <a:t>literature</a:t>
            </a:r>
            <a:r>
              <a:rPr lang="en-GB" dirty="0">
                <a:latin typeface="Arial" panose="020B0604020202020204" pitchFamily="34" charset="0"/>
                <a:cs typeface="Arial" panose="020B0604020202020204" pitchFamily="34" charset="0"/>
              </a:rPr>
              <a:t> that you read? </a:t>
            </a:r>
          </a:p>
          <a:p>
            <a:r>
              <a:rPr lang="en-GB" dirty="0">
                <a:latin typeface="Arial" panose="020B0604020202020204" pitchFamily="34" charset="0"/>
                <a:cs typeface="Arial" panose="020B0604020202020204" pitchFamily="34" charset="0"/>
              </a:rPr>
              <a:t>What was your </a:t>
            </a:r>
            <a:r>
              <a:rPr lang="en-GB" b="1" dirty="0">
                <a:latin typeface="Arial" panose="020B0604020202020204" pitchFamily="34" charset="0"/>
                <a:cs typeface="Arial" panose="020B0604020202020204" pitchFamily="34" charset="0"/>
              </a:rPr>
              <a:t>hypothesis</a:t>
            </a:r>
            <a:r>
              <a:rPr lang="en-GB" dirty="0">
                <a:latin typeface="Arial" panose="020B0604020202020204" pitchFamily="34" charset="0"/>
                <a:cs typeface="Arial" panose="020B0604020202020204" pitchFamily="34" charset="0"/>
              </a:rPr>
              <a:t> as a group? Has it been proved correct or incorrect? Why do you think this might be? </a:t>
            </a:r>
          </a:p>
          <a:p>
            <a:r>
              <a:rPr lang="en-GB" dirty="0">
                <a:latin typeface="Arial" panose="020B0604020202020204" pitchFamily="34" charset="0"/>
                <a:cs typeface="Arial" panose="020B0604020202020204" pitchFamily="34" charset="0"/>
              </a:rPr>
              <a:t>Did any aspect of your result </a:t>
            </a:r>
            <a:r>
              <a:rPr lang="en-GB" b="1" dirty="0">
                <a:latin typeface="Arial" panose="020B0604020202020204" pitchFamily="34" charset="0"/>
                <a:cs typeface="Arial" panose="020B0604020202020204" pitchFamily="34" charset="0"/>
              </a:rPr>
              <a:t>surprise</a:t>
            </a:r>
            <a:r>
              <a:rPr lang="en-GB" dirty="0">
                <a:latin typeface="Arial" panose="020B0604020202020204" pitchFamily="34" charset="0"/>
                <a:cs typeface="Arial" panose="020B0604020202020204" pitchFamily="34" charset="0"/>
              </a:rPr>
              <a:t> you? </a:t>
            </a:r>
          </a:p>
        </p:txBody>
      </p:sp>
      <p:pic>
        <p:nvPicPr>
          <p:cNvPr id="5" name="Picture 4" descr="Young businessman sitting hands on head">
            <a:extLst>
              <a:ext uri="{FF2B5EF4-FFF2-40B4-BE49-F238E27FC236}">
                <a16:creationId xmlns:a16="http://schemas.microsoft.com/office/drawing/2014/main" id="{3C127E6D-DBC2-4D8F-B3B8-32D2903A149F}"/>
              </a:ext>
            </a:extLst>
          </p:cNvPr>
          <p:cNvPicPr>
            <a:picLocks noChangeAspect="1"/>
          </p:cNvPicPr>
          <p:nvPr/>
        </p:nvPicPr>
        <p:blipFill rotWithShape="1">
          <a:blip r:embed="rId3"/>
          <a:srcRect r="2" b="56388"/>
          <a:stretch/>
        </p:blipFill>
        <p:spPr>
          <a:xfrm>
            <a:off x="6461760" y="2103120"/>
            <a:ext cx="4663440" cy="3749040"/>
          </a:xfrm>
          <a:prstGeom prst="rect">
            <a:avLst/>
          </a:prstGeom>
          <a:noFill/>
        </p:spPr>
      </p:pic>
      <p:sp>
        <p:nvSpPr>
          <p:cNvPr id="6" name="Thought Bubble: Cloud 5">
            <a:extLst>
              <a:ext uri="{FF2B5EF4-FFF2-40B4-BE49-F238E27FC236}">
                <a16:creationId xmlns:a16="http://schemas.microsoft.com/office/drawing/2014/main" id="{4401BEFF-59D9-4E62-BE8D-7E6E00E56F27}"/>
              </a:ext>
            </a:extLst>
          </p:cNvPr>
          <p:cNvSpPr/>
          <p:nvPr/>
        </p:nvSpPr>
        <p:spPr>
          <a:xfrm>
            <a:off x="9315450" y="642594"/>
            <a:ext cx="2247900" cy="2062506"/>
          </a:xfrm>
          <a:prstGeom prst="cloudCallout">
            <a:avLst>
              <a:gd name="adj1" fmla="val -55119"/>
              <a:gd name="adj2" fmla="val 60653"/>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200" dirty="0">
                <a:latin typeface="Arial" panose="020B0604020202020204" pitchFamily="34" charset="0"/>
                <a:cs typeface="Arial" panose="020B0604020202020204" pitchFamily="34" charset="0"/>
              </a:rPr>
              <a:t>What do my results mean? </a:t>
            </a:r>
          </a:p>
        </p:txBody>
      </p:sp>
    </p:spTree>
    <p:extLst>
      <p:ext uri="{BB962C8B-B14F-4D97-AF65-F5344CB8AC3E}">
        <p14:creationId xmlns:p14="http://schemas.microsoft.com/office/powerpoint/2010/main" val="1967948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45B8-40C6-4C53-9BDE-8F67AF4B9F86}"/>
              </a:ext>
            </a:extLst>
          </p:cNvPr>
          <p:cNvSpPr>
            <a:spLocks noGrp="1"/>
          </p:cNvSpPr>
          <p:nvPr>
            <p:ph type="title"/>
          </p:nvPr>
        </p:nvSpPr>
        <p:spPr/>
        <p:txBody>
          <a:bodyPr/>
          <a:lstStyle/>
          <a:p>
            <a:r>
              <a:rPr lang="en-GB" dirty="0"/>
              <a:t>Remainder of the session…</a:t>
            </a:r>
          </a:p>
        </p:txBody>
      </p:sp>
      <p:sp>
        <p:nvSpPr>
          <p:cNvPr id="3" name="Content Placeholder 2">
            <a:extLst>
              <a:ext uri="{FF2B5EF4-FFF2-40B4-BE49-F238E27FC236}">
                <a16:creationId xmlns:a16="http://schemas.microsoft.com/office/drawing/2014/main" id="{5CD3B11A-CFE4-4863-94ED-6D04C7BF670E}"/>
              </a:ext>
            </a:extLst>
          </p:cNvPr>
          <p:cNvSpPr>
            <a:spLocks noGrp="1"/>
          </p:cNvSpPr>
          <p:nvPr>
            <p:ph sz="half" idx="1"/>
          </p:nvPr>
        </p:nvSpPr>
        <p:spPr>
          <a:xfrm>
            <a:off x="678604" y="2103120"/>
            <a:ext cx="4663440" cy="1371600"/>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Attempt to create a chart or graph to </a:t>
            </a:r>
            <a:r>
              <a:rPr lang="en-GB" sz="2000" b="1" dirty="0">
                <a:latin typeface="Arial" panose="020B0604020202020204" pitchFamily="34" charset="0"/>
                <a:cs typeface="Arial" panose="020B0604020202020204" pitchFamily="34" charset="0"/>
              </a:rPr>
              <a:t>report the results </a:t>
            </a:r>
            <a:r>
              <a:rPr lang="en-GB" sz="2000" dirty="0">
                <a:latin typeface="Arial" panose="020B0604020202020204" pitchFamily="34" charset="0"/>
                <a:cs typeface="Arial" panose="020B0604020202020204" pitchFamily="34" charset="0"/>
              </a:rPr>
              <a:t>of at least one question for your questionnaire. </a:t>
            </a:r>
          </a:p>
        </p:txBody>
      </p:sp>
      <p:sp>
        <p:nvSpPr>
          <p:cNvPr id="4" name="Content Placeholder 3">
            <a:extLst>
              <a:ext uri="{FF2B5EF4-FFF2-40B4-BE49-F238E27FC236}">
                <a16:creationId xmlns:a16="http://schemas.microsoft.com/office/drawing/2014/main" id="{4D467F0D-0E1A-486F-97D2-127E0A165809}"/>
              </a:ext>
            </a:extLst>
          </p:cNvPr>
          <p:cNvSpPr>
            <a:spLocks noGrp="1"/>
          </p:cNvSpPr>
          <p:nvPr>
            <p:ph sz="half" idx="2"/>
          </p:nvPr>
        </p:nvSpPr>
        <p:spPr>
          <a:xfrm>
            <a:off x="6861810" y="4293870"/>
            <a:ext cx="4663440" cy="1371600"/>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GB" sz="2000" dirty="0">
                <a:solidFill>
                  <a:schemeClr val="tx1"/>
                </a:solidFill>
                <a:latin typeface="Arial" panose="020B0604020202020204" pitchFamily="34" charset="0"/>
                <a:cs typeface="Arial" panose="020B0604020202020204" pitchFamily="34" charset="0"/>
              </a:rPr>
              <a:t>Attempt  to create </a:t>
            </a:r>
            <a:r>
              <a:rPr lang="en-GB" sz="2000" b="1" dirty="0">
                <a:solidFill>
                  <a:schemeClr val="tx1"/>
                </a:solidFill>
                <a:latin typeface="Arial" panose="020B0604020202020204" pitchFamily="34" charset="0"/>
                <a:cs typeface="Arial" panose="020B0604020202020204" pitchFamily="34" charset="0"/>
              </a:rPr>
              <a:t>a paragraph of discussion </a:t>
            </a:r>
            <a:r>
              <a:rPr lang="en-GB" sz="2000" dirty="0">
                <a:solidFill>
                  <a:schemeClr val="tx1"/>
                </a:solidFill>
                <a:latin typeface="Arial" panose="020B0604020202020204" pitchFamily="34" charset="0"/>
                <a:cs typeface="Arial" panose="020B0604020202020204" pitchFamily="34" charset="0"/>
              </a:rPr>
              <a:t>for at least one set of results</a:t>
            </a:r>
            <a:r>
              <a:rPr lang="en-GB" dirty="0"/>
              <a:t>, </a:t>
            </a:r>
          </a:p>
        </p:txBody>
      </p:sp>
      <p:sp>
        <p:nvSpPr>
          <p:cNvPr id="6" name="Arrow: Down 5">
            <a:extLst>
              <a:ext uri="{FF2B5EF4-FFF2-40B4-BE49-F238E27FC236}">
                <a16:creationId xmlns:a16="http://schemas.microsoft.com/office/drawing/2014/main" id="{91F8A123-8D48-4981-8E7F-A3F442CFCFE4}"/>
              </a:ext>
            </a:extLst>
          </p:cNvPr>
          <p:cNvSpPr/>
          <p:nvPr/>
        </p:nvSpPr>
        <p:spPr>
          <a:xfrm rot="18676470">
            <a:off x="5546515" y="3229595"/>
            <a:ext cx="1098970" cy="1611293"/>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75532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446</TotalTime>
  <Words>1093</Words>
  <Application>Microsoft Office PowerPoint</Application>
  <PresentationFormat>Widescreen</PresentationFormat>
  <Paragraphs>83</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Garamond</vt:lpstr>
      <vt:lpstr>SavonVTI</vt:lpstr>
      <vt:lpstr>Research Skill - Analysis</vt:lpstr>
      <vt:lpstr>During this session…</vt:lpstr>
      <vt:lpstr>Data and Knowledge</vt:lpstr>
      <vt:lpstr>Your data</vt:lpstr>
      <vt:lpstr>Guidance video on using MS Forms data</vt:lpstr>
      <vt:lpstr>Recording your results</vt:lpstr>
      <vt:lpstr>Descriptive Statistics</vt:lpstr>
      <vt:lpstr>Interpreting your result</vt:lpstr>
      <vt:lpstr>Remainder of the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Skill - Analysis</dc:title>
  <dc:creator>Rebecca Kavanagh</dc:creator>
  <cp:lastModifiedBy>Rebecca Kavanagh</cp:lastModifiedBy>
  <cp:revision>15</cp:revision>
  <dcterms:created xsi:type="dcterms:W3CDTF">2022-03-13T19:23:45Z</dcterms:created>
  <dcterms:modified xsi:type="dcterms:W3CDTF">2022-03-16T11:16:53Z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