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0"/>
  </p:notesMasterIdLst>
  <p:sldIdLst>
    <p:sldId id="256" r:id="rId5"/>
    <p:sldId id="464" r:id="rId6"/>
    <p:sldId id="465" r:id="rId7"/>
    <p:sldId id="466" r:id="rId8"/>
    <p:sldId id="469" r:id="rId9"/>
    <p:sldId id="470" r:id="rId10"/>
    <p:sldId id="472" r:id="rId11"/>
    <p:sldId id="478" r:id="rId12"/>
    <p:sldId id="479" r:id="rId13"/>
    <p:sldId id="481" r:id="rId14"/>
    <p:sldId id="482" r:id="rId15"/>
    <p:sldId id="485" r:id="rId16"/>
    <p:sldId id="483" r:id="rId17"/>
    <p:sldId id="484" r:id="rId18"/>
    <p:sldId id="490" r:id="rId19"/>
    <p:sldId id="486" r:id="rId20"/>
    <p:sldId id="487" r:id="rId21"/>
    <p:sldId id="488" r:id="rId22"/>
    <p:sldId id="489" r:id="rId23"/>
    <p:sldId id="491" r:id="rId24"/>
    <p:sldId id="505" r:id="rId25"/>
    <p:sldId id="492" r:id="rId26"/>
    <p:sldId id="495" r:id="rId27"/>
    <p:sldId id="493" r:id="rId28"/>
    <p:sldId id="496" r:id="rId29"/>
    <p:sldId id="494" r:id="rId30"/>
    <p:sldId id="497" r:id="rId31"/>
    <p:sldId id="498" r:id="rId32"/>
    <p:sldId id="499" r:id="rId33"/>
    <p:sldId id="500" r:id="rId34"/>
    <p:sldId id="501" r:id="rId35"/>
    <p:sldId id="502" r:id="rId36"/>
    <p:sldId id="503" r:id="rId37"/>
    <p:sldId id="504" r:id="rId38"/>
    <p:sldId id="463"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2AECC0-2507-41D9-9586-1F5D6A70BA1B}" v="17" dt="2025-04-25T16:57:41.0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p:scale>
          <a:sx n="83" d="100"/>
          <a:sy n="83" d="100"/>
        </p:scale>
        <p:origin x="45"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B12AECC0-2507-41D9-9586-1F5D6A70BA1B}"/>
    <pc:docChg chg="custSel addSld delSld modSld">
      <pc:chgData name="Cerys Davies" userId="61e71dc1-9594-4277-b52b-4420989f68ee" providerId="ADAL" clId="{B12AECC0-2507-41D9-9586-1F5D6A70BA1B}" dt="2025-04-25T19:05:50.124" v="3176" actId="14100"/>
      <pc:docMkLst>
        <pc:docMk/>
      </pc:docMkLst>
      <pc:sldChg chg="modSp mod">
        <pc:chgData name="Cerys Davies" userId="61e71dc1-9594-4277-b52b-4420989f68ee" providerId="ADAL" clId="{B12AECC0-2507-41D9-9586-1F5D6A70BA1B}" dt="2025-04-16T10:51:18.380" v="22" actId="1076"/>
        <pc:sldMkLst>
          <pc:docMk/>
          <pc:sldMk cId="1665280526" sldId="256"/>
        </pc:sldMkLst>
        <pc:spChg chg="mod">
          <ac:chgData name="Cerys Davies" userId="61e71dc1-9594-4277-b52b-4420989f68ee" providerId="ADAL" clId="{B12AECC0-2507-41D9-9586-1F5D6A70BA1B}" dt="2025-04-16T10:51:11.077" v="17" actId="20577"/>
          <ac:spMkLst>
            <pc:docMk/>
            <pc:sldMk cId="1665280526" sldId="256"/>
            <ac:spMk id="2" creationId="{290CC950-E77F-15A4-C7E0-E506331E160D}"/>
          </ac:spMkLst>
        </pc:spChg>
        <pc:spChg chg="mod">
          <ac:chgData name="Cerys Davies" userId="61e71dc1-9594-4277-b52b-4420989f68ee" providerId="ADAL" clId="{B12AECC0-2507-41D9-9586-1F5D6A70BA1B}" dt="2025-04-16T10:51:18.380" v="22" actId="1076"/>
          <ac:spMkLst>
            <pc:docMk/>
            <pc:sldMk cId="1665280526" sldId="256"/>
            <ac:spMk id="3" creationId="{B3C07B6A-DE2B-9CA1-97D5-CB2C65EFCC71}"/>
          </ac:spMkLst>
        </pc:spChg>
      </pc:sldChg>
      <pc:sldChg chg="modSp del mod">
        <pc:chgData name="Cerys Davies" userId="61e71dc1-9594-4277-b52b-4420989f68ee" providerId="ADAL" clId="{B12AECC0-2507-41D9-9586-1F5D6A70BA1B}" dt="2025-04-25T17:42:06.025" v="2804" actId="47"/>
        <pc:sldMkLst>
          <pc:docMk/>
          <pc:sldMk cId="230222854" sldId="426"/>
        </pc:sldMkLst>
        <pc:spChg chg="mod">
          <ac:chgData name="Cerys Davies" userId="61e71dc1-9594-4277-b52b-4420989f68ee" providerId="ADAL" clId="{B12AECC0-2507-41D9-9586-1F5D6A70BA1B}" dt="2025-04-25T17:41:51.107" v="2803" actId="20577"/>
          <ac:spMkLst>
            <pc:docMk/>
            <pc:sldMk cId="230222854" sldId="426"/>
            <ac:spMk id="2" creationId="{78E832AC-FDE4-F359-A747-18C65EF58620}"/>
          </ac:spMkLst>
        </pc:spChg>
      </pc:sldChg>
      <pc:sldChg chg="addSp delSp modSp mod setBg">
        <pc:chgData name="Cerys Davies" userId="61e71dc1-9594-4277-b52b-4420989f68ee" providerId="ADAL" clId="{B12AECC0-2507-41D9-9586-1F5D6A70BA1B}" dt="2025-04-25T15:45:04.798" v="1982" actId="26606"/>
        <pc:sldMkLst>
          <pc:docMk/>
          <pc:sldMk cId="3384422081" sldId="463"/>
        </pc:sldMkLst>
        <pc:spChg chg="mod">
          <ac:chgData name="Cerys Davies" userId="61e71dc1-9594-4277-b52b-4420989f68ee" providerId="ADAL" clId="{B12AECC0-2507-41D9-9586-1F5D6A70BA1B}" dt="2025-04-25T15:45:04.798" v="1982" actId="26606"/>
          <ac:spMkLst>
            <pc:docMk/>
            <pc:sldMk cId="3384422081" sldId="463"/>
            <ac:spMk id="2" creationId="{5136D0C1-0C41-1FE4-0234-F66768D766E3}"/>
          </ac:spMkLst>
        </pc:spChg>
        <pc:spChg chg="del">
          <ac:chgData name="Cerys Davies" userId="61e71dc1-9594-4277-b52b-4420989f68ee" providerId="ADAL" clId="{B12AECC0-2507-41D9-9586-1F5D6A70BA1B}" dt="2025-04-25T15:45:02.481" v="1979" actId="931"/>
          <ac:spMkLst>
            <pc:docMk/>
            <pc:sldMk cId="3384422081" sldId="463"/>
            <ac:spMk id="3" creationId="{A18BB50B-6527-1E2D-F8FC-4972CEDE902F}"/>
          </ac:spMkLst>
        </pc:spChg>
        <pc:spChg chg="add">
          <ac:chgData name="Cerys Davies" userId="61e71dc1-9594-4277-b52b-4420989f68ee" providerId="ADAL" clId="{B12AECC0-2507-41D9-9586-1F5D6A70BA1B}" dt="2025-04-25T15:45:04.798" v="1982" actId="26606"/>
          <ac:spMkLst>
            <pc:docMk/>
            <pc:sldMk cId="3384422081" sldId="463"/>
            <ac:spMk id="22" creationId="{DC99427B-A97E-40A3-B1FD-4557346C6A91}"/>
          </ac:spMkLst>
        </pc:spChg>
        <pc:grpChg chg="add">
          <ac:chgData name="Cerys Davies" userId="61e71dc1-9594-4277-b52b-4420989f68ee" providerId="ADAL" clId="{B12AECC0-2507-41D9-9586-1F5D6A70BA1B}" dt="2025-04-25T15:45:04.798" v="1982" actId="26606"/>
          <ac:grpSpMkLst>
            <pc:docMk/>
            <pc:sldMk cId="3384422081" sldId="463"/>
            <ac:grpSpMk id="10" creationId="{4815A7B4-532E-48C9-AC24-D78ACF3339DB}"/>
          </ac:grpSpMkLst>
        </pc:grpChg>
        <pc:picChg chg="add mod">
          <ac:chgData name="Cerys Davies" userId="61e71dc1-9594-4277-b52b-4420989f68ee" providerId="ADAL" clId="{B12AECC0-2507-41D9-9586-1F5D6A70BA1B}" dt="2025-04-25T15:45:04.798" v="1982" actId="26606"/>
          <ac:picMkLst>
            <pc:docMk/>
            <pc:sldMk cId="3384422081" sldId="463"/>
            <ac:picMk id="5" creationId="{7921A3ED-8B3F-8241-EFFA-D617B490D3CD}"/>
          </ac:picMkLst>
        </pc:picChg>
      </pc:sldChg>
      <pc:sldChg chg="modSp mod">
        <pc:chgData name="Cerys Davies" userId="61e71dc1-9594-4277-b52b-4420989f68ee" providerId="ADAL" clId="{B12AECC0-2507-41D9-9586-1F5D6A70BA1B}" dt="2025-04-25T17:41:35.344" v="2801" actId="14100"/>
        <pc:sldMkLst>
          <pc:docMk/>
          <pc:sldMk cId="2279226424" sldId="464"/>
        </pc:sldMkLst>
        <pc:spChg chg="mod">
          <ac:chgData name="Cerys Davies" userId="61e71dc1-9594-4277-b52b-4420989f68ee" providerId="ADAL" clId="{B12AECC0-2507-41D9-9586-1F5D6A70BA1B}" dt="2025-04-25T17:41:35.344" v="2801" actId="14100"/>
          <ac:spMkLst>
            <pc:docMk/>
            <pc:sldMk cId="2279226424" sldId="464"/>
            <ac:spMk id="3" creationId="{2122B498-B4C2-B21C-A872-779AFF371B06}"/>
          </ac:spMkLst>
        </pc:spChg>
        <pc:picChg chg="mod">
          <ac:chgData name="Cerys Davies" userId="61e71dc1-9594-4277-b52b-4420989f68ee" providerId="ADAL" clId="{B12AECC0-2507-41D9-9586-1F5D6A70BA1B}" dt="2025-04-16T10:52:24.647" v="25" actId="14100"/>
          <ac:picMkLst>
            <pc:docMk/>
            <pc:sldMk cId="2279226424" sldId="464"/>
            <ac:picMk id="5" creationId="{A38EC784-7C7B-DDED-0375-F864A460A932}"/>
          </ac:picMkLst>
        </pc:picChg>
      </pc:sldChg>
      <pc:sldChg chg="modSp mod">
        <pc:chgData name="Cerys Davies" userId="61e71dc1-9594-4277-b52b-4420989f68ee" providerId="ADAL" clId="{B12AECC0-2507-41D9-9586-1F5D6A70BA1B}" dt="2025-04-25T17:42:42.614" v="2824" actId="27636"/>
        <pc:sldMkLst>
          <pc:docMk/>
          <pc:sldMk cId="3802521725" sldId="465"/>
        </pc:sldMkLst>
        <pc:spChg chg="mod">
          <ac:chgData name="Cerys Davies" userId="61e71dc1-9594-4277-b52b-4420989f68ee" providerId="ADAL" clId="{B12AECC0-2507-41D9-9586-1F5D6A70BA1B}" dt="2025-04-16T10:56:29.580" v="114" actId="20577"/>
          <ac:spMkLst>
            <pc:docMk/>
            <pc:sldMk cId="3802521725" sldId="465"/>
            <ac:spMk id="2" creationId="{1E5F3FA7-E6BC-67E5-EA91-5FCC07FFE5FA}"/>
          </ac:spMkLst>
        </pc:spChg>
        <pc:spChg chg="mod">
          <ac:chgData name="Cerys Davies" userId="61e71dc1-9594-4277-b52b-4420989f68ee" providerId="ADAL" clId="{B12AECC0-2507-41D9-9586-1F5D6A70BA1B}" dt="2025-04-25T17:42:42.614" v="2824" actId="27636"/>
          <ac:spMkLst>
            <pc:docMk/>
            <pc:sldMk cId="3802521725" sldId="465"/>
            <ac:spMk id="3" creationId="{1DC41129-F84E-9667-8ACB-AED53FE8F652}"/>
          </ac:spMkLst>
        </pc:spChg>
      </pc:sldChg>
      <pc:sldChg chg="addSp delSp modSp mod">
        <pc:chgData name="Cerys Davies" userId="61e71dc1-9594-4277-b52b-4420989f68ee" providerId="ADAL" clId="{B12AECC0-2507-41D9-9586-1F5D6A70BA1B}" dt="2025-04-16T10:58:10.639" v="176" actId="1076"/>
        <pc:sldMkLst>
          <pc:docMk/>
          <pc:sldMk cId="1933787554" sldId="466"/>
        </pc:sldMkLst>
        <pc:spChg chg="mod">
          <ac:chgData name="Cerys Davies" userId="61e71dc1-9594-4277-b52b-4420989f68ee" providerId="ADAL" clId="{B12AECC0-2507-41D9-9586-1F5D6A70BA1B}" dt="2025-04-16T10:57:43.075" v="172" actId="14100"/>
          <ac:spMkLst>
            <pc:docMk/>
            <pc:sldMk cId="1933787554" sldId="466"/>
            <ac:spMk id="2" creationId="{0403B33E-3037-88AB-280C-69459A317F23}"/>
          </ac:spMkLst>
        </pc:spChg>
        <pc:picChg chg="add mod">
          <ac:chgData name="Cerys Davies" userId="61e71dc1-9594-4277-b52b-4420989f68ee" providerId="ADAL" clId="{B12AECC0-2507-41D9-9586-1F5D6A70BA1B}" dt="2025-04-16T10:58:10.639" v="176" actId="1076"/>
          <ac:picMkLst>
            <pc:docMk/>
            <pc:sldMk cId="1933787554" sldId="466"/>
            <ac:picMk id="5" creationId="{0ED9AB05-57B2-8577-0878-864C96A32332}"/>
          </ac:picMkLst>
        </pc:picChg>
      </pc:sldChg>
      <pc:sldChg chg="del">
        <pc:chgData name="Cerys Davies" userId="61e71dc1-9594-4277-b52b-4420989f68ee" providerId="ADAL" clId="{B12AECC0-2507-41D9-9586-1F5D6A70BA1B}" dt="2025-04-16T10:53:58.079" v="71" actId="47"/>
        <pc:sldMkLst>
          <pc:docMk/>
          <pc:sldMk cId="3270592230" sldId="467"/>
        </pc:sldMkLst>
      </pc:sldChg>
      <pc:sldChg chg="del">
        <pc:chgData name="Cerys Davies" userId="61e71dc1-9594-4277-b52b-4420989f68ee" providerId="ADAL" clId="{B12AECC0-2507-41D9-9586-1F5D6A70BA1B}" dt="2025-04-16T10:54:00.838" v="72" actId="47"/>
        <pc:sldMkLst>
          <pc:docMk/>
          <pc:sldMk cId="106857180" sldId="468"/>
        </pc:sldMkLst>
      </pc:sldChg>
      <pc:sldChg chg="modSp mod">
        <pc:chgData name="Cerys Davies" userId="61e71dc1-9594-4277-b52b-4420989f68ee" providerId="ADAL" clId="{B12AECC0-2507-41D9-9586-1F5D6A70BA1B}" dt="2025-04-25T17:44:27.722" v="2834" actId="1076"/>
        <pc:sldMkLst>
          <pc:docMk/>
          <pc:sldMk cId="3410551300" sldId="469"/>
        </pc:sldMkLst>
        <pc:spChg chg="mod">
          <ac:chgData name="Cerys Davies" userId="61e71dc1-9594-4277-b52b-4420989f68ee" providerId="ADAL" clId="{B12AECC0-2507-41D9-9586-1F5D6A70BA1B}" dt="2025-04-16T10:58:43.795" v="225" actId="27636"/>
          <ac:spMkLst>
            <pc:docMk/>
            <pc:sldMk cId="3410551300" sldId="469"/>
            <ac:spMk id="2" creationId="{1BB499FF-085B-1B25-E324-E39FE42F050D}"/>
          </ac:spMkLst>
        </pc:spChg>
        <pc:spChg chg="mod">
          <ac:chgData name="Cerys Davies" userId="61e71dc1-9594-4277-b52b-4420989f68ee" providerId="ADAL" clId="{B12AECC0-2507-41D9-9586-1F5D6A70BA1B}" dt="2025-04-25T17:44:27.722" v="2834" actId="1076"/>
          <ac:spMkLst>
            <pc:docMk/>
            <pc:sldMk cId="3410551300" sldId="469"/>
            <ac:spMk id="3" creationId="{F3B3C1D7-89B8-0636-4E2C-7597FF6A2D92}"/>
          </ac:spMkLst>
        </pc:spChg>
      </pc:sldChg>
      <pc:sldChg chg="modSp mod">
        <pc:chgData name="Cerys Davies" userId="61e71dc1-9594-4277-b52b-4420989f68ee" providerId="ADAL" clId="{B12AECC0-2507-41D9-9586-1F5D6A70BA1B}" dt="2025-04-25T17:45:08.930" v="2839" actId="14100"/>
        <pc:sldMkLst>
          <pc:docMk/>
          <pc:sldMk cId="3143116932" sldId="470"/>
        </pc:sldMkLst>
        <pc:spChg chg="mod">
          <ac:chgData name="Cerys Davies" userId="61e71dc1-9594-4277-b52b-4420989f68ee" providerId="ADAL" clId="{B12AECC0-2507-41D9-9586-1F5D6A70BA1B}" dt="2025-04-16T11:00:07.839" v="238" actId="14100"/>
          <ac:spMkLst>
            <pc:docMk/>
            <pc:sldMk cId="3143116932" sldId="470"/>
            <ac:spMk id="2" creationId="{0A28659A-E6E5-900F-ADBF-F246D0EC81BE}"/>
          </ac:spMkLst>
        </pc:spChg>
        <pc:spChg chg="mod">
          <ac:chgData name="Cerys Davies" userId="61e71dc1-9594-4277-b52b-4420989f68ee" providerId="ADAL" clId="{B12AECC0-2507-41D9-9586-1F5D6A70BA1B}" dt="2025-04-25T17:45:08.930" v="2839" actId="14100"/>
          <ac:spMkLst>
            <pc:docMk/>
            <pc:sldMk cId="3143116932" sldId="470"/>
            <ac:spMk id="3" creationId="{512B32FE-8314-F901-604B-B3913DBEE95B}"/>
          </ac:spMkLst>
        </pc:spChg>
      </pc:sldChg>
      <pc:sldChg chg="del">
        <pc:chgData name="Cerys Davies" userId="61e71dc1-9594-4277-b52b-4420989f68ee" providerId="ADAL" clId="{B12AECC0-2507-41D9-9586-1F5D6A70BA1B}" dt="2025-04-16T10:54:20.326" v="77" actId="47"/>
        <pc:sldMkLst>
          <pc:docMk/>
          <pc:sldMk cId="3570706322" sldId="471"/>
        </pc:sldMkLst>
      </pc:sldChg>
      <pc:sldChg chg="addSp modSp mod">
        <pc:chgData name="Cerys Davies" userId="61e71dc1-9594-4277-b52b-4420989f68ee" providerId="ADAL" clId="{B12AECC0-2507-41D9-9586-1F5D6A70BA1B}" dt="2025-04-16T11:05:06.977" v="415" actId="14100"/>
        <pc:sldMkLst>
          <pc:docMk/>
          <pc:sldMk cId="1679343067" sldId="472"/>
        </pc:sldMkLst>
        <pc:spChg chg="mod">
          <ac:chgData name="Cerys Davies" userId="61e71dc1-9594-4277-b52b-4420989f68ee" providerId="ADAL" clId="{B12AECC0-2507-41D9-9586-1F5D6A70BA1B}" dt="2025-04-16T11:04:30.915" v="409" actId="20577"/>
          <ac:spMkLst>
            <pc:docMk/>
            <pc:sldMk cId="1679343067" sldId="472"/>
            <ac:spMk id="2" creationId="{3BBD0423-AED9-BFC1-67A8-937F15033F62}"/>
          </ac:spMkLst>
        </pc:spChg>
        <pc:spChg chg="mod">
          <ac:chgData name="Cerys Davies" userId="61e71dc1-9594-4277-b52b-4420989f68ee" providerId="ADAL" clId="{B12AECC0-2507-41D9-9586-1F5D6A70BA1B}" dt="2025-04-16T11:04:38.845" v="411" actId="14100"/>
          <ac:spMkLst>
            <pc:docMk/>
            <pc:sldMk cId="1679343067" sldId="472"/>
            <ac:spMk id="3" creationId="{E9E003A7-94BD-31F6-4CC1-2399B8C2ED66}"/>
          </ac:spMkLst>
        </pc:spChg>
        <pc:picChg chg="add mod">
          <ac:chgData name="Cerys Davies" userId="61e71dc1-9594-4277-b52b-4420989f68ee" providerId="ADAL" clId="{B12AECC0-2507-41D9-9586-1F5D6A70BA1B}" dt="2025-04-16T11:05:06.977" v="415" actId="14100"/>
          <ac:picMkLst>
            <pc:docMk/>
            <pc:sldMk cId="1679343067" sldId="472"/>
            <ac:picMk id="5" creationId="{EF8FC0FA-A3B7-A341-DE27-FD5613C8D825}"/>
          </ac:picMkLst>
        </pc:picChg>
      </pc:sldChg>
      <pc:sldChg chg="del">
        <pc:chgData name="Cerys Davies" userId="61e71dc1-9594-4277-b52b-4420989f68ee" providerId="ADAL" clId="{B12AECC0-2507-41D9-9586-1F5D6A70BA1B}" dt="2025-04-16T10:54:32.645" v="81" actId="47"/>
        <pc:sldMkLst>
          <pc:docMk/>
          <pc:sldMk cId="3868654407" sldId="473"/>
        </pc:sldMkLst>
      </pc:sldChg>
      <pc:sldChg chg="del">
        <pc:chgData name="Cerys Davies" userId="61e71dc1-9594-4277-b52b-4420989f68ee" providerId="ADAL" clId="{B12AECC0-2507-41D9-9586-1F5D6A70BA1B}" dt="2025-04-16T10:54:36.890" v="82" actId="47"/>
        <pc:sldMkLst>
          <pc:docMk/>
          <pc:sldMk cId="4139704570" sldId="474"/>
        </pc:sldMkLst>
      </pc:sldChg>
      <pc:sldChg chg="modSp del mod">
        <pc:chgData name="Cerys Davies" userId="61e71dc1-9594-4277-b52b-4420989f68ee" providerId="ADAL" clId="{B12AECC0-2507-41D9-9586-1F5D6A70BA1B}" dt="2025-04-16T11:06:17.034" v="499" actId="47"/>
        <pc:sldMkLst>
          <pc:docMk/>
          <pc:sldMk cId="3230994684" sldId="475"/>
        </pc:sldMkLst>
      </pc:sldChg>
      <pc:sldChg chg="del">
        <pc:chgData name="Cerys Davies" userId="61e71dc1-9594-4277-b52b-4420989f68ee" providerId="ADAL" clId="{B12AECC0-2507-41D9-9586-1F5D6A70BA1B}" dt="2025-04-16T10:54:49.086" v="85" actId="47"/>
        <pc:sldMkLst>
          <pc:docMk/>
          <pc:sldMk cId="3681033506" sldId="476"/>
        </pc:sldMkLst>
      </pc:sldChg>
      <pc:sldChg chg="modSp mod">
        <pc:chgData name="Cerys Davies" userId="61e71dc1-9594-4277-b52b-4420989f68ee" providerId="ADAL" clId="{B12AECC0-2507-41D9-9586-1F5D6A70BA1B}" dt="2025-04-25T17:47:12.238" v="2866" actId="14100"/>
        <pc:sldMkLst>
          <pc:docMk/>
          <pc:sldMk cId="3224391011" sldId="478"/>
        </pc:sldMkLst>
        <pc:spChg chg="mod">
          <ac:chgData name="Cerys Davies" userId="61e71dc1-9594-4277-b52b-4420989f68ee" providerId="ADAL" clId="{B12AECC0-2507-41D9-9586-1F5D6A70BA1B}" dt="2025-04-16T11:06:12.834" v="498" actId="20577"/>
          <ac:spMkLst>
            <pc:docMk/>
            <pc:sldMk cId="3224391011" sldId="478"/>
            <ac:spMk id="2" creationId="{14B701BD-EB21-FC92-EAA4-EEC922B65B61}"/>
          </ac:spMkLst>
        </pc:spChg>
        <pc:spChg chg="mod">
          <ac:chgData name="Cerys Davies" userId="61e71dc1-9594-4277-b52b-4420989f68ee" providerId="ADAL" clId="{B12AECC0-2507-41D9-9586-1F5D6A70BA1B}" dt="2025-04-25T17:47:12.238" v="2866" actId="14100"/>
          <ac:spMkLst>
            <pc:docMk/>
            <pc:sldMk cId="3224391011" sldId="478"/>
            <ac:spMk id="3" creationId="{45C17036-4E25-9FA9-73A1-DD0C44844FCA}"/>
          </ac:spMkLst>
        </pc:spChg>
      </pc:sldChg>
      <pc:sldChg chg="addSp delSp modSp mod">
        <pc:chgData name="Cerys Davies" userId="61e71dc1-9594-4277-b52b-4420989f68ee" providerId="ADAL" clId="{B12AECC0-2507-41D9-9586-1F5D6A70BA1B}" dt="2025-04-16T11:07:51.967" v="511" actId="1076"/>
        <pc:sldMkLst>
          <pc:docMk/>
          <pc:sldMk cId="1954967784" sldId="479"/>
        </pc:sldMkLst>
        <pc:spChg chg="mod">
          <ac:chgData name="Cerys Davies" userId="61e71dc1-9594-4277-b52b-4420989f68ee" providerId="ADAL" clId="{B12AECC0-2507-41D9-9586-1F5D6A70BA1B}" dt="2025-04-16T11:07:03.963" v="507" actId="14100"/>
          <ac:spMkLst>
            <pc:docMk/>
            <pc:sldMk cId="1954967784" sldId="479"/>
            <ac:spMk id="2" creationId="{EE2A9123-A107-EBA2-0572-AB146293CB1C}"/>
          </ac:spMkLst>
        </pc:spChg>
        <pc:picChg chg="add mod">
          <ac:chgData name="Cerys Davies" userId="61e71dc1-9594-4277-b52b-4420989f68ee" providerId="ADAL" clId="{B12AECC0-2507-41D9-9586-1F5D6A70BA1B}" dt="2025-04-16T11:07:51.967" v="511" actId="1076"/>
          <ac:picMkLst>
            <pc:docMk/>
            <pc:sldMk cId="1954967784" sldId="479"/>
            <ac:picMk id="5" creationId="{567BD6A2-367F-02CA-4FF4-BF7284B2712D}"/>
          </ac:picMkLst>
        </pc:picChg>
      </pc:sldChg>
      <pc:sldChg chg="del">
        <pc:chgData name="Cerys Davies" userId="61e71dc1-9594-4277-b52b-4420989f68ee" providerId="ADAL" clId="{B12AECC0-2507-41D9-9586-1F5D6A70BA1B}" dt="2025-04-16T10:55:08.987" v="91" actId="47"/>
        <pc:sldMkLst>
          <pc:docMk/>
          <pc:sldMk cId="1768827007" sldId="480"/>
        </pc:sldMkLst>
      </pc:sldChg>
      <pc:sldChg chg="modSp mod">
        <pc:chgData name="Cerys Davies" userId="61e71dc1-9594-4277-b52b-4420989f68ee" providerId="ADAL" clId="{B12AECC0-2507-41D9-9586-1F5D6A70BA1B}" dt="2025-04-25T17:48:59.412" v="2876" actId="207"/>
        <pc:sldMkLst>
          <pc:docMk/>
          <pc:sldMk cId="3368067246" sldId="481"/>
        </pc:sldMkLst>
        <pc:spChg chg="mod">
          <ac:chgData name="Cerys Davies" userId="61e71dc1-9594-4277-b52b-4420989f68ee" providerId="ADAL" clId="{B12AECC0-2507-41D9-9586-1F5D6A70BA1B}" dt="2025-04-25T17:48:59.412" v="2876" actId="207"/>
          <ac:spMkLst>
            <pc:docMk/>
            <pc:sldMk cId="3368067246" sldId="481"/>
            <ac:spMk id="2" creationId="{CCC57428-E88E-7E4F-A337-3A5943451061}"/>
          </ac:spMkLst>
        </pc:spChg>
        <pc:spChg chg="mod">
          <ac:chgData name="Cerys Davies" userId="61e71dc1-9594-4277-b52b-4420989f68ee" providerId="ADAL" clId="{B12AECC0-2507-41D9-9586-1F5D6A70BA1B}" dt="2025-04-25T17:48:30.563" v="2872" actId="1076"/>
          <ac:spMkLst>
            <pc:docMk/>
            <pc:sldMk cId="3368067246" sldId="481"/>
            <ac:spMk id="3" creationId="{A64A4DD6-FDB4-610A-698D-BA3C48E22AA7}"/>
          </ac:spMkLst>
        </pc:spChg>
      </pc:sldChg>
      <pc:sldChg chg="modSp mod">
        <pc:chgData name="Cerys Davies" userId="61e71dc1-9594-4277-b52b-4420989f68ee" providerId="ADAL" clId="{B12AECC0-2507-41D9-9586-1F5D6A70BA1B}" dt="2025-04-25T17:51:30.131" v="2956" actId="255"/>
        <pc:sldMkLst>
          <pc:docMk/>
          <pc:sldMk cId="2262756794" sldId="482"/>
        </pc:sldMkLst>
        <pc:spChg chg="mod">
          <ac:chgData name="Cerys Davies" userId="61e71dc1-9594-4277-b52b-4420989f68ee" providerId="ADAL" clId="{B12AECC0-2507-41D9-9586-1F5D6A70BA1B}" dt="2025-04-25T17:48:38.404" v="2874" actId="27636"/>
          <ac:spMkLst>
            <pc:docMk/>
            <pc:sldMk cId="2262756794" sldId="482"/>
            <ac:spMk id="2" creationId="{BAEACFF8-0A6F-97A6-402F-0559EDEE0FBB}"/>
          </ac:spMkLst>
        </pc:spChg>
        <pc:spChg chg="mod">
          <ac:chgData name="Cerys Davies" userId="61e71dc1-9594-4277-b52b-4420989f68ee" providerId="ADAL" clId="{B12AECC0-2507-41D9-9586-1F5D6A70BA1B}" dt="2025-04-25T17:51:30.131" v="2956" actId="255"/>
          <ac:spMkLst>
            <pc:docMk/>
            <pc:sldMk cId="2262756794" sldId="482"/>
            <ac:spMk id="3" creationId="{344ED64B-1EEA-5D60-6D28-345EA348870C}"/>
          </ac:spMkLst>
        </pc:spChg>
      </pc:sldChg>
      <pc:sldChg chg="addSp delSp modSp mod">
        <pc:chgData name="Cerys Davies" userId="61e71dc1-9594-4277-b52b-4420989f68ee" providerId="ADAL" clId="{B12AECC0-2507-41D9-9586-1F5D6A70BA1B}" dt="2025-04-16T11:25:38.751" v="770" actId="1076"/>
        <pc:sldMkLst>
          <pc:docMk/>
          <pc:sldMk cId="77707650" sldId="483"/>
        </pc:sldMkLst>
        <pc:spChg chg="mod">
          <ac:chgData name="Cerys Davies" userId="61e71dc1-9594-4277-b52b-4420989f68ee" providerId="ADAL" clId="{B12AECC0-2507-41D9-9586-1F5D6A70BA1B}" dt="2025-04-16T11:24:55.028" v="765" actId="20577"/>
          <ac:spMkLst>
            <pc:docMk/>
            <pc:sldMk cId="77707650" sldId="483"/>
            <ac:spMk id="2" creationId="{1798A208-D57E-92B9-9DB5-AD57572DF612}"/>
          </ac:spMkLst>
        </pc:spChg>
        <pc:picChg chg="add mod">
          <ac:chgData name="Cerys Davies" userId="61e71dc1-9594-4277-b52b-4420989f68ee" providerId="ADAL" clId="{B12AECC0-2507-41D9-9586-1F5D6A70BA1B}" dt="2025-04-16T11:25:38.751" v="770" actId="1076"/>
          <ac:picMkLst>
            <pc:docMk/>
            <pc:sldMk cId="77707650" sldId="483"/>
            <ac:picMk id="5" creationId="{6B134B7C-63CE-E77D-3C1C-65EFD9091060}"/>
          </ac:picMkLst>
        </pc:picChg>
      </pc:sldChg>
      <pc:sldChg chg="modSp mod">
        <pc:chgData name="Cerys Davies" userId="61e71dc1-9594-4277-b52b-4420989f68ee" providerId="ADAL" clId="{B12AECC0-2507-41D9-9586-1F5D6A70BA1B}" dt="2025-04-25T17:54:19.964" v="3017" actId="1076"/>
        <pc:sldMkLst>
          <pc:docMk/>
          <pc:sldMk cId="3519358491" sldId="484"/>
        </pc:sldMkLst>
        <pc:spChg chg="mod">
          <ac:chgData name="Cerys Davies" userId="61e71dc1-9594-4277-b52b-4420989f68ee" providerId="ADAL" clId="{B12AECC0-2507-41D9-9586-1F5D6A70BA1B}" dt="2025-04-25T17:53:25.084" v="3004" actId="113"/>
          <ac:spMkLst>
            <pc:docMk/>
            <pc:sldMk cId="3519358491" sldId="484"/>
            <ac:spMk id="2" creationId="{F6C48730-C873-457E-E1C9-CF5D6E46ECE0}"/>
          </ac:spMkLst>
        </pc:spChg>
        <pc:spChg chg="mod">
          <ac:chgData name="Cerys Davies" userId="61e71dc1-9594-4277-b52b-4420989f68ee" providerId="ADAL" clId="{B12AECC0-2507-41D9-9586-1F5D6A70BA1B}" dt="2025-04-25T17:54:19.964" v="3017" actId="1076"/>
          <ac:spMkLst>
            <pc:docMk/>
            <pc:sldMk cId="3519358491" sldId="484"/>
            <ac:spMk id="3" creationId="{F614847B-C712-160C-2C31-DDAF7C1E582A}"/>
          </ac:spMkLst>
        </pc:spChg>
      </pc:sldChg>
      <pc:sldChg chg="del">
        <pc:chgData name="Cerys Davies" userId="61e71dc1-9594-4277-b52b-4420989f68ee" providerId="ADAL" clId="{B12AECC0-2507-41D9-9586-1F5D6A70BA1B}" dt="2025-04-16T10:55:46.529" v="102" actId="47"/>
        <pc:sldMkLst>
          <pc:docMk/>
          <pc:sldMk cId="3700904513" sldId="485"/>
        </pc:sldMkLst>
      </pc:sldChg>
      <pc:sldChg chg="modSp add mod">
        <pc:chgData name="Cerys Davies" userId="61e71dc1-9594-4277-b52b-4420989f68ee" providerId="ADAL" clId="{B12AECC0-2507-41D9-9586-1F5D6A70BA1B}" dt="2025-04-25T17:53:02.313" v="3003" actId="20577"/>
        <pc:sldMkLst>
          <pc:docMk/>
          <pc:sldMk cId="3806608742" sldId="485"/>
        </pc:sldMkLst>
        <pc:spChg chg="mod">
          <ac:chgData name="Cerys Davies" userId="61e71dc1-9594-4277-b52b-4420989f68ee" providerId="ADAL" clId="{B12AECC0-2507-41D9-9586-1F5D6A70BA1B}" dt="2025-04-25T17:49:12.056" v="2879" actId="1076"/>
          <ac:spMkLst>
            <pc:docMk/>
            <pc:sldMk cId="3806608742" sldId="485"/>
            <ac:spMk id="2" creationId="{66D6F4D7-6AF7-0591-D0B4-19E4E4038679}"/>
          </ac:spMkLst>
        </pc:spChg>
        <pc:spChg chg="mod">
          <ac:chgData name="Cerys Davies" userId="61e71dc1-9594-4277-b52b-4420989f68ee" providerId="ADAL" clId="{B12AECC0-2507-41D9-9586-1F5D6A70BA1B}" dt="2025-04-25T17:53:02.313" v="3003" actId="20577"/>
          <ac:spMkLst>
            <pc:docMk/>
            <pc:sldMk cId="3806608742" sldId="485"/>
            <ac:spMk id="3" creationId="{07EF1525-43DA-3BAE-528E-FAC4F58900E3}"/>
          </ac:spMkLst>
        </pc:spChg>
      </pc:sldChg>
      <pc:sldChg chg="addSp delSp modSp add mod">
        <pc:chgData name="Cerys Davies" userId="61e71dc1-9594-4277-b52b-4420989f68ee" providerId="ADAL" clId="{B12AECC0-2507-41D9-9586-1F5D6A70BA1B}" dt="2025-04-16T11:35:28.799" v="951" actId="1076"/>
        <pc:sldMkLst>
          <pc:docMk/>
          <pc:sldMk cId="3220061087" sldId="486"/>
        </pc:sldMkLst>
        <pc:spChg chg="mod">
          <ac:chgData name="Cerys Davies" userId="61e71dc1-9594-4277-b52b-4420989f68ee" providerId="ADAL" clId="{B12AECC0-2507-41D9-9586-1F5D6A70BA1B}" dt="2025-04-16T11:35:23.046" v="950" actId="1076"/>
          <ac:spMkLst>
            <pc:docMk/>
            <pc:sldMk cId="3220061087" sldId="486"/>
            <ac:spMk id="2" creationId="{CB0D793D-87A7-D0B4-1B64-659251D3FEF5}"/>
          </ac:spMkLst>
        </pc:spChg>
        <pc:spChg chg="add mod">
          <ac:chgData name="Cerys Davies" userId="61e71dc1-9594-4277-b52b-4420989f68ee" providerId="ADAL" clId="{B12AECC0-2507-41D9-9586-1F5D6A70BA1B}" dt="2025-04-16T11:35:19.729" v="949" actId="1076"/>
          <ac:spMkLst>
            <pc:docMk/>
            <pc:sldMk cId="3220061087" sldId="486"/>
            <ac:spMk id="6" creationId="{B1125BE0-1056-5559-D846-1E020B8A8B3D}"/>
          </ac:spMkLst>
        </pc:spChg>
        <pc:spChg chg="add mod">
          <ac:chgData name="Cerys Davies" userId="61e71dc1-9594-4277-b52b-4420989f68ee" providerId="ADAL" clId="{B12AECC0-2507-41D9-9586-1F5D6A70BA1B}" dt="2025-04-16T11:35:28.799" v="951" actId="1076"/>
          <ac:spMkLst>
            <pc:docMk/>
            <pc:sldMk cId="3220061087" sldId="486"/>
            <ac:spMk id="7" creationId="{2F11A15B-AC22-5D22-DE4C-CA221E46EAD0}"/>
          </ac:spMkLst>
        </pc:spChg>
        <pc:picChg chg="add mod">
          <ac:chgData name="Cerys Davies" userId="61e71dc1-9594-4277-b52b-4420989f68ee" providerId="ADAL" clId="{B12AECC0-2507-41D9-9586-1F5D6A70BA1B}" dt="2025-04-16T11:32:24.089" v="908" actId="14100"/>
          <ac:picMkLst>
            <pc:docMk/>
            <pc:sldMk cId="3220061087" sldId="486"/>
            <ac:picMk id="5" creationId="{44687831-4E16-4BE1-D302-8884224A7B33}"/>
          </ac:picMkLst>
        </pc:picChg>
      </pc:sldChg>
      <pc:sldChg chg="del">
        <pc:chgData name="Cerys Davies" userId="61e71dc1-9594-4277-b52b-4420989f68ee" providerId="ADAL" clId="{B12AECC0-2507-41D9-9586-1F5D6A70BA1B}" dt="2025-04-16T10:55:53.820" v="103" actId="47"/>
        <pc:sldMkLst>
          <pc:docMk/>
          <pc:sldMk cId="3633647317" sldId="486"/>
        </pc:sldMkLst>
      </pc:sldChg>
      <pc:sldChg chg="modSp add mod">
        <pc:chgData name="Cerys Davies" userId="61e71dc1-9594-4277-b52b-4420989f68ee" providerId="ADAL" clId="{B12AECC0-2507-41D9-9586-1F5D6A70BA1B}" dt="2025-04-25T17:55:05.413" v="3024" actId="20577"/>
        <pc:sldMkLst>
          <pc:docMk/>
          <pc:sldMk cId="1162440696" sldId="487"/>
        </pc:sldMkLst>
        <pc:spChg chg="mod">
          <ac:chgData name="Cerys Davies" userId="61e71dc1-9594-4277-b52b-4420989f68ee" providerId="ADAL" clId="{B12AECC0-2507-41D9-9586-1F5D6A70BA1B}" dt="2025-04-25T17:54:42.007" v="3020" actId="113"/>
          <ac:spMkLst>
            <pc:docMk/>
            <pc:sldMk cId="1162440696" sldId="487"/>
            <ac:spMk id="2" creationId="{81582D5F-D5D9-A591-24A9-9A9D949BAE32}"/>
          </ac:spMkLst>
        </pc:spChg>
        <pc:spChg chg="mod">
          <ac:chgData name="Cerys Davies" userId="61e71dc1-9594-4277-b52b-4420989f68ee" providerId="ADAL" clId="{B12AECC0-2507-41D9-9586-1F5D6A70BA1B}" dt="2025-04-25T17:55:05.413" v="3024" actId="20577"/>
          <ac:spMkLst>
            <pc:docMk/>
            <pc:sldMk cId="1162440696" sldId="487"/>
            <ac:spMk id="3" creationId="{AEC5E5F4-DCCB-41BA-5DFE-E797DB347A07}"/>
          </ac:spMkLst>
        </pc:spChg>
      </pc:sldChg>
      <pc:sldChg chg="del">
        <pc:chgData name="Cerys Davies" userId="61e71dc1-9594-4277-b52b-4420989f68ee" providerId="ADAL" clId="{B12AECC0-2507-41D9-9586-1F5D6A70BA1B}" dt="2025-04-16T10:55:53.820" v="103" actId="47"/>
        <pc:sldMkLst>
          <pc:docMk/>
          <pc:sldMk cId="3223469615" sldId="487"/>
        </pc:sldMkLst>
      </pc:sldChg>
      <pc:sldChg chg="modSp add mod">
        <pc:chgData name="Cerys Davies" userId="61e71dc1-9594-4277-b52b-4420989f68ee" providerId="ADAL" clId="{B12AECC0-2507-41D9-9586-1F5D6A70BA1B}" dt="2025-04-25T18:35:01.959" v="3091" actId="6549"/>
        <pc:sldMkLst>
          <pc:docMk/>
          <pc:sldMk cId="484214736" sldId="488"/>
        </pc:sldMkLst>
        <pc:spChg chg="mod">
          <ac:chgData name="Cerys Davies" userId="61e71dc1-9594-4277-b52b-4420989f68ee" providerId="ADAL" clId="{B12AECC0-2507-41D9-9586-1F5D6A70BA1B}" dt="2025-04-25T17:56:28.866" v="3042" actId="1076"/>
          <ac:spMkLst>
            <pc:docMk/>
            <pc:sldMk cId="484214736" sldId="488"/>
            <ac:spMk id="2" creationId="{F1D86954-50C3-63A6-BEE5-21C58C525897}"/>
          </ac:spMkLst>
        </pc:spChg>
        <pc:spChg chg="mod">
          <ac:chgData name="Cerys Davies" userId="61e71dc1-9594-4277-b52b-4420989f68ee" providerId="ADAL" clId="{B12AECC0-2507-41D9-9586-1F5D6A70BA1B}" dt="2025-04-25T18:35:01.959" v="3091" actId="6549"/>
          <ac:spMkLst>
            <pc:docMk/>
            <pc:sldMk cId="484214736" sldId="488"/>
            <ac:spMk id="3" creationId="{7E0E0D00-8F31-D9B2-2A66-A79DE399A23A}"/>
          </ac:spMkLst>
        </pc:spChg>
      </pc:sldChg>
      <pc:sldChg chg="del">
        <pc:chgData name="Cerys Davies" userId="61e71dc1-9594-4277-b52b-4420989f68ee" providerId="ADAL" clId="{B12AECC0-2507-41D9-9586-1F5D6A70BA1B}" dt="2025-04-16T10:55:53.820" v="103" actId="47"/>
        <pc:sldMkLst>
          <pc:docMk/>
          <pc:sldMk cId="1167377244" sldId="488"/>
        </pc:sldMkLst>
      </pc:sldChg>
      <pc:sldChg chg="modSp add mod">
        <pc:chgData name="Cerys Davies" userId="61e71dc1-9594-4277-b52b-4420989f68ee" providerId="ADAL" clId="{B12AECC0-2507-41D9-9586-1F5D6A70BA1B}" dt="2025-04-25T19:05:50.124" v="3176" actId="14100"/>
        <pc:sldMkLst>
          <pc:docMk/>
          <pc:sldMk cId="2040105561" sldId="489"/>
        </pc:sldMkLst>
        <pc:spChg chg="mod">
          <ac:chgData name="Cerys Davies" userId="61e71dc1-9594-4277-b52b-4420989f68ee" providerId="ADAL" clId="{B12AECC0-2507-41D9-9586-1F5D6A70BA1B}" dt="2025-04-25T18:38:02.199" v="3163" actId="1076"/>
          <ac:spMkLst>
            <pc:docMk/>
            <pc:sldMk cId="2040105561" sldId="489"/>
            <ac:spMk id="2" creationId="{73693D92-7446-A4E3-A8F8-09D60DCCDB7F}"/>
          </ac:spMkLst>
        </pc:spChg>
        <pc:spChg chg="mod">
          <ac:chgData name="Cerys Davies" userId="61e71dc1-9594-4277-b52b-4420989f68ee" providerId="ADAL" clId="{B12AECC0-2507-41D9-9586-1F5D6A70BA1B}" dt="2025-04-25T19:05:50.124" v="3176" actId="14100"/>
          <ac:spMkLst>
            <pc:docMk/>
            <pc:sldMk cId="2040105561" sldId="489"/>
            <ac:spMk id="3" creationId="{DB744468-9FC1-CF4A-AACA-0246722E4713}"/>
          </ac:spMkLst>
        </pc:spChg>
      </pc:sldChg>
      <pc:sldChg chg="addSp modSp new mod">
        <pc:chgData name="Cerys Davies" userId="61e71dc1-9594-4277-b52b-4420989f68ee" providerId="ADAL" clId="{B12AECC0-2507-41D9-9586-1F5D6A70BA1B}" dt="2025-04-25T17:54:32.080" v="3019" actId="14100"/>
        <pc:sldMkLst>
          <pc:docMk/>
          <pc:sldMk cId="3759982541" sldId="490"/>
        </pc:sldMkLst>
        <pc:picChg chg="add mod">
          <ac:chgData name="Cerys Davies" userId="61e71dc1-9594-4277-b52b-4420989f68ee" providerId="ADAL" clId="{B12AECC0-2507-41D9-9586-1F5D6A70BA1B}" dt="2025-04-25T17:54:32.080" v="3019" actId="14100"/>
          <ac:picMkLst>
            <pc:docMk/>
            <pc:sldMk cId="3759982541" sldId="490"/>
            <ac:picMk id="3" creationId="{E2C9DEB0-0C4E-EEEF-8052-06FDEC835394}"/>
          </ac:picMkLst>
        </pc:picChg>
      </pc:sldChg>
      <pc:sldChg chg="modSp add mod">
        <pc:chgData name="Cerys Davies" userId="61e71dc1-9594-4277-b52b-4420989f68ee" providerId="ADAL" clId="{B12AECC0-2507-41D9-9586-1F5D6A70BA1B}" dt="2025-04-25T16:58:44.634" v="2697" actId="1076"/>
        <pc:sldMkLst>
          <pc:docMk/>
          <pc:sldMk cId="97454743" sldId="491"/>
        </pc:sldMkLst>
        <pc:spChg chg="mod">
          <ac:chgData name="Cerys Davies" userId="61e71dc1-9594-4277-b52b-4420989f68ee" providerId="ADAL" clId="{B12AECC0-2507-41D9-9586-1F5D6A70BA1B}" dt="2025-04-25T16:55:54.487" v="2676" actId="113"/>
          <ac:spMkLst>
            <pc:docMk/>
            <pc:sldMk cId="97454743" sldId="491"/>
            <ac:spMk id="2" creationId="{BFB9524B-80EC-A3C9-D269-D880F78B110B}"/>
          </ac:spMkLst>
        </pc:spChg>
        <pc:spChg chg="mod">
          <ac:chgData name="Cerys Davies" userId="61e71dc1-9594-4277-b52b-4420989f68ee" providerId="ADAL" clId="{B12AECC0-2507-41D9-9586-1F5D6A70BA1B}" dt="2025-04-25T16:58:44.634" v="2697" actId="1076"/>
          <ac:spMkLst>
            <pc:docMk/>
            <pc:sldMk cId="97454743" sldId="491"/>
            <ac:spMk id="3" creationId="{87287D2D-FAC7-CB81-09CE-06934B70C1AC}"/>
          </ac:spMkLst>
        </pc:spChg>
      </pc:sldChg>
      <pc:sldChg chg="del">
        <pc:chgData name="Cerys Davies" userId="61e71dc1-9594-4277-b52b-4420989f68ee" providerId="ADAL" clId="{B12AECC0-2507-41D9-9586-1F5D6A70BA1B}" dt="2025-04-16T10:55:53.820" v="103" actId="47"/>
        <pc:sldMkLst>
          <pc:docMk/>
          <pc:sldMk cId="3632214494" sldId="491"/>
        </pc:sldMkLst>
      </pc:sldChg>
      <pc:sldChg chg="del">
        <pc:chgData name="Cerys Davies" userId="61e71dc1-9594-4277-b52b-4420989f68ee" providerId="ADAL" clId="{B12AECC0-2507-41D9-9586-1F5D6A70BA1B}" dt="2025-04-16T10:55:53.820" v="103" actId="47"/>
        <pc:sldMkLst>
          <pc:docMk/>
          <pc:sldMk cId="1368236714" sldId="492"/>
        </pc:sldMkLst>
      </pc:sldChg>
      <pc:sldChg chg="modSp add mod">
        <pc:chgData name="Cerys Davies" userId="61e71dc1-9594-4277-b52b-4420989f68ee" providerId="ADAL" clId="{B12AECC0-2507-41D9-9586-1F5D6A70BA1B}" dt="2025-04-25T16:55:43.360" v="2675" actId="20577"/>
        <pc:sldMkLst>
          <pc:docMk/>
          <pc:sldMk cId="1402072870" sldId="492"/>
        </pc:sldMkLst>
        <pc:spChg chg="mod">
          <ac:chgData name="Cerys Davies" userId="61e71dc1-9594-4277-b52b-4420989f68ee" providerId="ADAL" clId="{B12AECC0-2507-41D9-9586-1F5D6A70BA1B}" dt="2025-04-25T16:51:54.146" v="2492" actId="113"/>
          <ac:spMkLst>
            <pc:docMk/>
            <pc:sldMk cId="1402072870" sldId="492"/>
            <ac:spMk id="2" creationId="{67391868-F31D-9D6B-683A-B2A114A6820C}"/>
          </ac:spMkLst>
        </pc:spChg>
        <pc:spChg chg="mod">
          <ac:chgData name="Cerys Davies" userId="61e71dc1-9594-4277-b52b-4420989f68ee" providerId="ADAL" clId="{B12AECC0-2507-41D9-9586-1F5D6A70BA1B}" dt="2025-04-25T16:55:43.360" v="2675" actId="20577"/>
          <ac:spMkLst>
            <pc:docMk/>
            <pc:sldMk cId="1402072870" sldId="492"/>
            <ac:spMk id="3" creationId="{822B4E60-4D06-F7EE-6D47-3E17388BC5CC}"/>
          </ac:spMkLst>
        </pc:spChg>
      </pc:sldChg>
      <pc:sldChg chg="del">
        <pc:chgData name="Cerys Davies" userId="61e71dc1-9594-4277-b52b-4420989f68ee" providerId="ADAL" clId="{B12AECC0-2507-41D9-9586-1F5D6A70BA1B}" dt="2025-04-16T10:55:53.820" v="103" actId="47"/>
        <pc:sldMkLst>
          <pc:docMk/>
          <pc:sldMk cId="2914131689" sldId="493"/>
        </pc:sldMkLst>
      </pc:sldChg>
      <pc:sldChg chg="modSp add mod">
        <pc:chgData name="Cerys Davies" userId="61e71dc1-9594-4277-b52b-4420989f68ee" providerId="ADAL" clId="{B12AECC0-2507-41D9-9586-1F5D6A70BA1B}" dt="2025-04-25T16:51:49.464" v="2491" actId="14100"/>
        <pc:sldMkLst>
          <pc:docMk/>
          <pc:sldMk cId="2995971385" sldId="493"/>
        </pc:sldMkLst>
        <pc:spChg chg="mod">
          <ac:chgData name="Cerys Davies" userId="61e71dc1-9594-4277-b52b-4420989f68ee" providerId="ADAL" clId="{B12AECC0-2507-41D9-9586-1F5D6A70BA1B}" dt="2025-04-25T16:42:48.053" v="2286" actId="113"/>
          <ac:spMkLst>
            <pc:docMk/>
            <pc:sldMk cId="2995971385" sldId="493"/>
            <ac:spMk id="2" creationId="{D271AB7A-0E9D-3B74-ED10-36E89204ADFD}"/>
          </ac:spMkLst>
        </pc:spChg>
        <pc:spChg chg="mod">
          <ac:chgData name="Cerys Davies" userId="61e71dc1-9594-4277-b52b-4420989f68ee" providerId="ADAL" clId="{B12AECC0-2507-41D9-9586-1F5D6A70BA1B}" dt="2025-04-25T16:51:49.464" v="2491" actId="14100"/>
          <ac:spMkLst>
            <pc:docMk/>
            <pc:sldMk cId="2995971385" sldId="493"/>
            <ac:spMk id="3" creationId="{8BF727A8-295F-758E-E82B-F8DBB364AF98}"/>
          </ac:spMkLst>
        </pc:spChg>
      </pc:sldChg>
      <pc:sldChg chg="modSp add mod">
        <pc:chgData name="Cerys Davies" userId="61e71dc1-9594-4277-b52b-4420989f68ee" providerId="ADAL" clId="{B12AECC0-2507-41D9-9586-1F5D6A70BA1B}" dt="2025-04-25T16:37:34.568" v="2080" actId="113"/>
        <pc:sldMkLst>
          <pc:docMk/>
          <pc:sldMk cId="1521298222" sldId="494"/>
        </pc:sldMkLst>
        <pc:spChg chg="mod">
          <ac:chgData name="Cerys Davies" userId="61e71dc1-9594-4277-b52b-4420989f68ee" providerId="ADAL" clId="{B12AECC0-2507-41D9-9586-1F5D6A70BA1B}" dt="2025-04-25T16:37:34.568" v="2080" actId="113"/>
          <ac:spMkLst>
            <pc:docMk/>
            <pc:sldMk cId="1521298222" sldId="494"/>
            <ac:spMk id="2" creationId="{F8E1CB9A-C0AB-A183-A119-A4A4C0B5CC2A}"/>
          </ac:spMkLst>
        </pc:spChg>
        <pc:spChg chg="mod">
          <ac:chgData name="Cerys Davies" userId="61e71dc1-9594-4277-b52b-4420989f68ee" providerId="ADAL" clId="{B12AECC0-2507-41D9-9586-1F5D6A70BA1B}" dt="2025-04-16T12:37:16.707" v="1783"/>
          <ac:spMkLst>
            <pc:docMk/>
            <pc:sldMk cId="1521298222" sldId="494"/>
            <ac:spMk id="3" creationId="{ACE3E2AE-583B-FCF6-3C00-067ECBF57933}"/>
          </ac:spMkLst>
        </pc:spChg>
      </pc:sldChg>
      <pc:sldChg chg="del">
        <pc:chgData name="Cerys Davies" userId="61e71dc1-9594-4277-b52b-4420989f68ee" providerId="ADAL" clId="{B12AECC0-2507-41D9-9586-1F5D6A70BA1B}" dt="2025-04-16T10:55:53.820" v="103" actId="47"/>
        <pc:sldMkLst>
          <pc:docMk/>
          <pc:sldMk cId="2657595614" sldId="494"/>
        </pc:sldMkLst>
      </pc:sldChg>
      <pc:sldChg chg="del">
        <pc:chgData name="Cerys Davies" userId="61e71dc1-9594-4277-b52b-4420989f68ee" providerId="ADAL" clId="{B12AECC0-2507-41D9-9586-1F5D6A70BA1B}" dt="2025-04-16T10:55:53.820" v="103" actId="47"/>
        <pc:sldMkLst>
          <pc:docMk/>
          <pc:sldMk cId="940580296" sldId="495"/>
        </pc:sldMkLst>
      </pc:sldChg>
      <pc:sldChg chg="modSp add mod">
        <pc:chgData name="Cerys Davies" userId="61e71dc1-9594-4277-b52b-4420989f68ee" providerId="ADAL" clId="{B12AECC0-2507-41D9-9586-1F5D6A70BA1B}" dt="2025-04-25T17:40:11.946" v="2794" actId="27636"/>
        <pc:sldMkLst>
          <pc:docMk/>
          <pc:sldMk cId="2081625878" sldId="495"/>
        </pc:sldMkLst>
        <pc:spChg chg="mod">
          <ac:chgData name="Cerys Davies" userId="61e71dc1-9594-4277-b52b-4420989f68ee" providerId="ADAL" clId="{B12AECC0-2507-41D9-9586-1F5D6A70BA1B}" dt="2025-04-25T17:40:02.311" v="2791" actId="20577"/>
          <ac:spMkLst>
            <pc:docMk/>
            <pc:sldMk cId="2081625878" sldId="495"/>
            <ac:spMk id="2" creationId="{BF6C2FE9-D2F4-F0AF-60AC-5A70CD3A6272}"/>
          </ac:spMkLst>
        </pc:spChg>
        <pc:spChg chg="mod">
          <ac:chgData name="Cerys Davies" userId="61e71dc1-9594-4277-b52b-4420989f68ee" providerId="ADAL" clId="{B12AECC0-2507-41D9-9586-1F5D6A70BA1B}" dt="2025-04-25T17:40:11.946" v="2794" actId="27636"/>
          <ac:spMkLst>
            <pc:docMk/>
            <pc:sldMk cId="2081625878" sldId="495"/>
            <ac:spMk id="3" creationId="{768D75E7-8015-4863-0F44-280FD894870A}"/>
          </ac:spMkLst>
        </pc:spChg>
      </pc:sldChg>
      <pc:sldChg chg="modSp new mod">
        <pc:chgData name="Cerys Davies" userId="61e71dc1-9594-4277-b52b-4420989f68ee" providerId="ADAL" clId="{B12AECC0-2507-41D9-9586-1F5D6A70BA1B}" dt="2025-04-25T16:51:23.329" v="2471" actId="6549"/>
        <pc:sldMkLst>
          <pc:docMk/>
          <pc:sldMk cId="2163369596" sldId="496"/>
        </pc:sldMkLst>
        <pc:spChg chg="mod">
          <ac:chgData name="Cerys Davies" userId="61e71dc1-9594-4277-b52b-4420989f68ee" providerId="ADAL" clId="{B12AECC0-2507-41D9-9586-1F5D6A70BA1B}" dt="2025-04-25T16:41:36.426" v="2285" actId="113"/>
          <ac:spMkLst>
            <pc:docMk/>
            <pc:sldMk cId="2163369596" sldId="496"/>
            <ac:spMk id="2" creationId="{C56FA8EF-5B2D-F581-91D4-026BB0257DC5}"/>
          </ac:spMkLst>
        </pc:spChg>
        <pc:spChg chg="mod">
          <ac:chgData name="Cerys Davies" userId="61e71dc1-9594-4277-b52b-4420989f68ee" providerId="ADAL" clId="{B12AECC0-2507-41D9-9586-1F5D6A70BA1B}" dt="2025-04-25T16:51:23.329" v="2471" actId="6549"/>
          <ac:spMkLst>
            <pc:docMk/>
            <pc:sldMk cId="2163369596" sldId="496"/>
            <ac:spMk id="3" creationId="{3E2BBA58-1310-19C1-7C03-34611743F65A}"/>
          </ac:spMkLst>
        </pc:spChg>
      </pc:sldChg>
      <pc:sldChg chg="modSp new mod">
        <pc:chgData name="Cerys Davies" userId="61e71dc1-9594-4277-b52b-4420989f68ee" providerId="ADAL" clId="{B12AECC0-2507-41D9-9586-1F5D6A70BA1B}" dt="2025-04-25T16:39:51.961" v="2284" actId="27636"/>
        <pc:sldMkLst>
          <pc:docMk/>
          <pc:sldMk cId="1490661766" sldId="497"/>
        </pc:sldMkLst>
        <pc:spChg chg="mod">
          <ac:chgData name="Cerys Davies" userId="61e71dc1-9594-4277-b52b-4420989f68ee" providerId="ADAL" clId="{B12AECC0-2507-41D9-9586-1F5D6A70BA1B}" dt="2025-04-25T16:37:24.454" v="2079" actId="113"/>
          <ac:spMkLst>
            <pc:docMk/>
            <pc:sldMk cId="1490661766" sldId="497"/>
            <ac:spMk id="2" creationId="{95F00660-40CA-82D2-80E0-391FB419DDF5}"/>
          </ac:spMkLst>
        </pc:spChg>
        <pc:spChg chg="mod">
          <ac:chgData name="Cerys Davies" userId="61e71dc1-9594-4277-b52b-4420989f68ee" providerId="ADAL" clId="{B12AECC0-2507-41D9-9586-1F5D6A70BA1B}" dt="2025-04-25T16:39:51.961" v="2284" actId="27636"/>
          <ac:spMkLst>
            <pc:docMk/>
            <pc:sldMk cId="1490661766" sldId="497"/>
            <ac:spMk id="3" creationId="{C8D6DA2D-95D5-D8A7-F38D-714DD14FD6F3}"/>
          </ac:spMkLst>
        </pc:spChg>
      </pc:sldChg>
      <pc:sldChg chg="modSp new mod">
        <pc:chgData name="Cerys Davies" userId="61e71dc1-9594-4277-b52b-4420989f68ee" providerId="ADAL" clId="{B12AECC0-2507-41D9-9586-1F5D6A70BA1B}" dt="2025-04-25T16:36:55.158" v="2078" actId="27636"/>
        <pc:sldMkLst>
          <pc:docMk/>
          <pc:sldMk cId="879976070" sldId="498"/>
        </pc:sldMkLst>
        <pc:spChg chg="mod">
          <ac:chgData name="Cerys Davies" userId="61e71dc1-9594-4277-b52b-4420989f68ee" providerId="ADAL" clId="{B12AECC0-2507-41D9-9586-1F5D6A70BA1B}" dt="2025-04-25T16:35:57.576" v="2067" actId="27636"/>
          <ac:spMkLst>
            <pc:docMk/>
            <pc:sldMk cId="879976070" sldId="498"/>
            <ac:spMk id="2" creationId="{1605E017-56B4-21A3-D442-280ADF9E81AD}"/>
          </ac:spMkLst>
        </pc:spChg>
        <pc:spChg chg="mod">
          <ac:chgData name="Cerys Davies" userId="61e71dc1-9594-4277-b52b-4420989f68ee" providerId="ADAL" clId="{B12AECC0-2507-41D9-9586-1F5D6A70BA1B}" dt="2025-04-25T16:36:55.158" v="2078" actId="27636"/>
          <ac:spMkLst>
            <pc:docMk/>
            <pc:sldMk cId="879976070" sldId="498"/>
            <ac:spMk id="3" creationId="{32B3D008-F1FB-F006-1063-C19227DD5CE8}"/>
          </ac:spMkLst>
        </pc:spChg>
      </pc:sldChg>
      <pc:sldChg chg="modSp new mod">
        <pc:chgData name="Cerys Davies" userId="61e71dc1-9594-4277-b52b-4420989f68ee" providerId="ADAL" clId="{B12AECC0-2507-41D9-9586-1F5D6A70BA1B}" dt="2025-04-25T16:35:48.200" v="2065" actId="20577"/>
        <pc:sldMkLst>
          <pc:docMk/>
          <pc:sldMk cId="728211458" sldId="499"/>
        </pc:sldMkLst>
        <pc:spChg chg="mod">
          <ac:chgData name="Cerys Davies" userId="61e71dc1-9594-4277-b52b-4420989f68ee" providerId="ADAL" clId="{B12AECC0-2507-41D9-9586-1F5D6A70BA1B}" dt="2025-04-25T16:33:27.877" v="2008" actId="1076"/>
          <ac:spMkLst>
            <pc:docMk/>
            <pc:sldMk cId="728211458" sldId="499"/>
            <ac:spMk id="2" creationId="{2B7DEA29-1EB4-7AFC-A4DF-130D0951B15F}"/>
          </ac:spMkLst>
        </pc:spChg>
        <pc:spChg chg="mod">
          <ac:chgData name="Cerys Davies" userId="61e71dc1-9594-4277-b52b-4420989f68ee" providerId="ADAL" clId="{B12AECC0-2507-41D9-9586-1F5D6A70BA1B}" dt="2025-04-25T16:35:48.200" v="2065" actId="20577"/>
          <ac:spMkLst>
            <pc:docMk/>
            <pc:sldMk cId="728211458" sldId="499"/>
            <ac:spMk id="3" creationId="{C528B0CD-2E0E-6452-D626-F7B79037016D}"/>
          </ac:spMkLst>
        </pc:spChg>
      </pc:sldChg>
      <pc:sldChg chg="modSp new mod">
        <pc:chgData name="Cerys Davies" userId="61e71dc1-9594-4277-b52b-4420989f68ee" providerId="ADAL" clId="{B12AECC0-2507-41D9-9586-1F5D6A70BA1B}" dt="2025-04-25T16:34:14.297" v="2013" actId="6549"/>
        <pc:sldMkLst>
          <pc:docMk/>
          <pc:sldMk cId="807238174" sldId="500"/>
        </pc:sldMkLst>
        <pc:spChg chg="mod">
          <ac:chgData name="Cerys Davies" userId="61e71dc1-9594-4277-b52b-4420989f68ee" providerId="ADAL" clId="{B12AECC0-2507-41D9-9586-1F5D6A70BA1B}" dt="2025-04-25T16:31:50.938" v="1989" actId="14100"/>
          <ac:spMkLst>
            <pc:docMk/>
            <pc:sldMk cId="807238174" sldId="500"/>
            <ac:spMk id="2" creationId="{FF74006B-97DB-3BEA-6EE8-ED264AE3C924}"/>
          </ac:spMkLst>
        </pc:spChg>
        <pc:spChg chg="mod">
          <ac:chgData name="Cerys Davies" userId="61e71dc1-9594-4277-b52b-4420989f68ee" providerId="ADAL" clId="{B12AECC0-2507-41D9-9586-1F5D6A70BA1B}" dt="2025-04-25T16:34:14.297" v="2013" actId="6549"/>
          <ac:spMkLst>
            <pc:docMk/>
            <pc:sldMk cId="807238174" sldId="500"/>
            <ac:spMk id="3" creationId="{79836229-6779-E6D4-5234-105CCE7D42C2}"/>
          </ac:spMkLst>
        </pc:spChg>
      </pc:sldChg>
      <pc:sldChg chg="addSp modSp new mod">
        <pc:chgData name="Cerys Davies" userId="61e71dc1-9594-4277-b52b-4420989f68ee" providerId="ADAL" clId="{B12AECC0-2507-41D9-9586-1F5D6A70BA1B}" dt="2025-04-16T12:44:29.224" v="1969" actId="14100"/>
        <pc:sldMkLst>
          <pc:docMk/>
          <pc:sldMk cId="2463738992" sldId="501"/>
        </pc:sldMkLst>
        <pc:picChg chg="add mod">
          <ac:chgData name="Cerys Davies" userId="61e71dc1-9594-4277-b52b-4420989f68ee" providerId="ADAL" clId="{B12AECC0-2507-41D9-9586-1F5D6A70BA1B}" dt="2025-04-16T12:44:29.224" v="1969" actId="14100"/>
          <ac:picMkLst>
            <pc:docMk/>
            <pc:sldMk cId="2463738992" sldId="501"/>
            <ac:picMk id="3" creationId="{E967DF5A-7CF7-FA51-8660-FABA74885FA7}"/>
          </ac:picMkLst>
        </pc:picChg>
      </pc:sldChg>
      <pc:sldChg chg="addSp add mod">
        <pc:chgData name="Cerys Davies" userId="61e71dc1-9594-4277-b52b-4420989f68ee" providerId="ADAL" clId="{B12AECC0-2507-41D9-9586-1F5D6A70BA1B}" dt="2025-04-16T12:45:57.895" v="1972" actId="9405"/>
        <pc:sldMkLst>
          <pc:docMk/>
          <pc:sldMk cId="387538783" sldId="502"/>
        </pc:sldMkLst>
        <pc:inkChg chg="add">
          <ac:chgData name="Cerys Davies" userId="61e71dc1-9594-4277-b52b-4420989f68ee" providerId="ADAL" clId="{B12AECC0-2507-41D9-9586-1F5D6A70BA1B}" dt="2025-04-16T12:45:57.895" v="1972" actId="9405"/>
          <ac:inkMkLst>
            <pc:docMk/>
            <pc:sldMk cId="387538783" sldId="502"/>
            <ac:inkMk id="2" creationId="{AE419E9F-0EC5-639D-B5A8-12D1767D915C}"/>
          </ac:inkMkLst>
        </pc:inkChg>
      </pc:sldChg>
      <pc:sldChg chg="addSp modSp new mod">
        <pc:chgData name="Cerys Davies" userId="61e71dc1-9594-4277-b52b-4420989f68ee" providerId="ADAL" clId="{B12AECC0-2507-41D9-9586-1F5D6A70BA1B}" dt="2025-04-16T12:46:33.948" v="1975" actId="1076"/>
        <pc:sldMkLst>
          <pc:docMk/>
          <pc:sldMk cId="2338718398" sldId="503"/>
        </pc:sldMkLst>
        <pc:picChg chg="add mod">
          <ac:chgData name="Cerys Davies" userId="61e71dc1-9594-4277-b52b-4420989f68ee" providerId="ADAL" clId="{B12AECC0-2507-41D9-9586-1F5D6A70BA1B}" dt="2025-04-16T12:46:33.948" v="1975" actId="1076"/>
          <ac:picMkLst>
            <pc:docMk/>
            <pc:sldMk cId="2338718398" sldId="503"/>
            <ac:picMk id="3" creationId="{8CAA2D44-C692-8EC9-79FD-754FEAC66B55}"/>
          </ac:picMkLst>
        </pc:picChg>
      </pc:sldChg>
      <pc:sldChg chg="addSp delSp add mod">
        <pc:chgData name="Cerys Davies" userId="61e71dc1-9594-4277-b52b-4420989f68ee" providerId="ADAL" clId="{B12AECC0-2507-41D9-9586-1F5D6A70BA1B}" dt="2025-04-16T12:48:05.014" v="1978"/>
        <pc:sldMkLst>
          <pc:docMk/>
          <pc:sldMk cId="743342032" sldId="504"/>
        </pc:sldMkLst>
        <pc:inkChg chg="add">
          <ac:chgData name="Cerys Davies" userId="61e71dc1-9594-4277-b52b-4420989f68ee" providerId="ADAL" clId="{B12AECC0-2507-41D9-9586-1F5D6A70BA1B}" dt="2025-04-16T12:48:05.014" v="1978"/>
          <ac:inkMkLst>
            <pc:docMk/>
            <pc:sldMk cId="743342032" sldId="504"/>
            <ac:inkMk id="4" creationId="{DA0983E4-91C0-4B7C-139D-D246CD2F5211}"/>
          </ac:inkMkLst>
        </pc:inkChg>
      </pc:sldChg>
      <pc:sldChg chg="modSp add mod">
        <pc:chgData name="Cerys Davies" userId="61e71dc1-9594-4277-b52b-4420989f68ee" providerId="ADAL" clId="{B12AECC0-2507-41D9-9586-1F5D6A70BA1B}" dt="2025-04-25T16:58:15.488" v="2690" actId="1076"/>
        <pc:sldMkLst>
          <pc:docMk/>
          <pc:sldMk cId="2386124721" sldId="505"/>
        </pc:sldMkLst>
        <pc:spChg chg="mod">
          <ac:chgData name="Cerys Davies" userId="61e71dc1-9594-4277-b52b-4420989f68ee" providerId="ADAL" clId="{B12AECC0-2507-41D9-9586-1F5D6A70BA1B}" dt="2025-04-25T16:58:15.488" v="2690" actId="1076"/>
          <ac:spMkLst>
            <pc:docMk/>
            <pc:sldMk cId="2386124721" sldId="505"/>
            <ac:spMk id="3" creationId="{F383CEEF-9A82-6102-A403-3436FA0EED47}"/>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16T12:45:57.87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0,'416'0,"-411"1,0-1,0 0,-1 1,1 0,7 2,-11-3,-1 1,1-1,0 0,0 0,0 1,-1-1,1 0,0 1,0-1,-1 1,1-1,0 1,-1-1,1 1,0-1,-1 1,1 0,-1-1,1 1,-1 0,0 0,1-1,-1 1,0 0,1 0,-1 0,0-1,0 1,0 0,1 0,-1 0,0 0,0-1,0 1,-1 0,1 0,0 0,0 0,-1 0,1 1,-1-1,0 0,0 0,0 0,0 0,0 0,0 0,0 0,0 0,0-1,0 1,-1 0,1-1,0 1,-1 0,1-1,0 0,-1 1,1-1,-3 0,-32 3,31-3,-80 7,-2 0,48-7,-68 9,25-2,82-7,404-1,-387 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4-16T12:48:05.00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 0,'687'128'0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25/04/2025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16</a:t>
            </a:fld>
            <a:endParaRPr lang="en-GB"/>
          </a:p>
        </p:txBody>
      </p:sp>
    </p:spTree>
    <p:extLst>
      <p:ext uri="{BB962C8B-B14F-4D97-AF65-F5344CB8AC3E}">
        <p14:creationId xmlns:p14="http://schemas.microsoft.com/office/powerpoint/2010/main" val="22277449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25/04/2025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25/04/2025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25/04/2025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25/04/2025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25/04/2025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25/04/2025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25/04/2025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gov.uk/government/publications/form-n56-form-for-replying-to-an-attachment-of-earnings-application-statement-of-means"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gov.uk/government/publications/index-map-application-for-an-official-search-sim"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3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3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600293" y="1552955"/>
            <a:ext cx="9745701" cy="1646302"/>
          </a:xfrm>
        </p:spPr>
        <p:txBody>
          <a:bodyPr/>
          <a:lstStyle/>
          <a:p>
            <a:pPr algn="ctr"/>
            <a:r>
              <a:rPr lang="en-GB" sz="6000" b="1" dirty="0"/>
              <a:t>Enforcement</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1589675" y="3487241"/>
            <a:ext cx="7766936" cy="1096899"/>
          </a:xfrm>
        </p:spPr>
        <p:txBody>
          <a:bodyPr>
            <a:normAutofit/>
          </a:bodyPr>
          <a:lstStyle/>
          <a:p>
            <a:pPr algn="ctr"/>
            <a:r>
              <a:rPr lang="en-GB" sz="6000" b="1" dirty="0"/>
              <a:t>Chapter 20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22B498-B4C2-B21C-A872-779AFF371B06}"/>
              </a:ext>
            </a:extLst>
          </p:cNvPr>
          <p:cNvSpPr>
            <a:spLocks noGrp="1"/>
          </p:cNvSpPr>
          <p:nvPr>
            <p:ph idx="1"/>
          </p:nvPr>
        </p:nvSpPr>
        <p:spPr>
          <a:xfrm>
            <a:off x="304169" y="298091"/>
            <a:ext cx="9552948" cy="6194724"/>
          </a:xfrm>
        </p:spPr>
        <p:txBody>
          <a:bodyPr>
            <a:normAutofit lnSpcReduction="10000"/>
          </a:bodyPr>
          <a:lstStyle/>
          <a:p>
            <a:pPr algn="l" fontAlgn="base">
              <a:buFont typeface="Arial" panose="020B0604020202020204" pitchFamily="34" charset="0"/>
              <a:buChar char="•"/>
            </a:pPr>
            <a:r>
              <a:rPr lang="en-US" sz="2000" b="0" i="0" dirty="0">
                <a:solidFill>
                  <a:srgbClr val="000000"/>
                </a:solidFill>
                <a:effectLst/>
              </a:rPr>
              <a:t>Explain the importance of enforcement to a judgment creditor.</a:t>
            </a:r>
          </a:p>
          <a:p>
            <a:pPr algn="l" fontAlgn="base">
              <a:buFont typeface="Arial" panose="020B0604020202020204" pitchFamily="34" charset="0"/>
              <a:buChar char="•"/>
            </a:pPr>
            <a:r>
              <a:rPr lang="en-US" sz="2000" b="0" i="0" dirty="0">
                <a:solidFill>
                  <a:srgbClr val="000000"/>
                </a:solidFill>
                <a:effectLst/>
              </a:rPr>
              <a:t>Identify the date from which a judgment takes effect.</a:t>
            </a:r>
          </a:p>
          <a:p>
            <a:pPr algn="l" fontAlgn="base">
              <a:buFont typeface="Arial" panose="020B0604020202020204" pitchFamily="34" charset="0"/>
              <a:buChar char="•"/>
            </a:pPr>
            <a:r>
              <a:rPr lang="en-US" sz="2000" b="0" i="0" dirty="0">
                <a:solidFill>
                  <a:srgbClr val="000000"/>
                </a:solidFill>
                <a:effectLst/>
              </a:rPr>
              <a:t>Explain when interest accrues after judgment in the County Court and High Court.</a:t>
            </a:r>
          </a:p>
          <a:p>
            <a:pPr algn="l" fontAlgn="base">
              <a:buFont typeface="Arial" panose="020B0604020202020204" pitchFamily="34" charset="0"/>
              <a:buChar char="•"/>
            </a:pPr>
            <a:r>
              <a:rPr lang="en-US" sz="2000" b="0" i="0" dirty="0">
                <a:solidFill>
                  <a:srgbClr val="000000"/>
                </a:solidFill>
                <a:effectLst/>
              </a:rPr>
              <a:t>Explain the importance of investigating the financial resources of the judgment debtor.</a:t>
            </a:r>
          </a:p>
          <a:p>
            <a:pPr algn="l" fontAlgn="base">
              <a:buFont typeface="Arial" panose="020B0604020202020204" pitchFamily="34" charset="0"/>
              <a:buChar char="•"/>
            </a:pPr>
            <a:r>
              <a:rPr lang="en-US" sz="2000" b="0" i="0" dirty="0">
                <a:solidFill>
                  <a:srgbClr val="000000"/>
                </a:solidFill>
                <a:effectLst/>
              </a:rPr>
              <a:t>Describe when taking control of goods is used as a method of enforcement and the procedures for applying for the order.</a:t>
            </a:r>
          </a:p>
          <a:p>
            <a:pPr algn="l" fontAlgn="base">
              <a:buFont typeface="Arial" panose="020B0604020202020204" pitchFamily="34" charset="0"/>
              <a:buChar char="•"/>
            </a:pPr>
            <a:r>
              <a:rPr lang="en-US" sz="2000" b="0" i="0" dirty="0">
                <a:solidFill>
                  <a:srgbClr val="000000"/>
                </a:solidFill>
                <a:effectLst/>
              </a:rPr>
              <a:t>Describe when an attachment of earnings order is used as a method of enforcement and the procedures for applying for the order.</a:t>
            </a:r>
          </a:p>
          <a:p>
            <a:pPr algn="l" fontAlgn="base">
              <a:buFont typeface="Arial" panose="020B0604020202020204" pitchFamily="34" charset="0"/>
              <a:buChar char="•"/>
            </a:pPr>
            <a:r>
              <a:rPr lang="en-US" sz="2000" b="0" i="0" dirty="0">
                <a:solidFill>
                  <a:srgbClr val="000000"/>
                </a:solidFill>
                <a:effectLst/>
              </a:rPr>
              <a:t>Describe when a charging order is used as a method of enforcement and the procedures for applying for the order.</a:t>
            </a:r>
          </a:p>
          <a:p>
            <a:pPr algn="l" fontAlgn="base">
              <a:buFont typeface="Arial" panose="020B0604020202020204" pitchFamily="34" charset="0"/>
              <a:buChar char="•"/>
            </a:pPr>
            <a:r>
              <a:rPr lang="en-US" sz="2000" b="0" i="0" dirty="0">
                <a:solidFill>
                  <a:srgbClr val="000000"/>
                </a:solidFill>
                <a:effectLst/>
              </a:rPr>
              <a:t>Describe when a third party debt order is used as a method of enforcement and the procedures for applying for the order.</a:t>
            </a:r>
          </a:p>
          <a:p>
            <a:pPr algn="l" fontAlgn="base">
              <a:buFont typeface="Arial" panose="020B0604020202020204" pitchFamily="34" charset="0"/>
              <a:buChar char="•"/>
            </a:pPr>
            <a:r>
              <a:rPr lang="en-US" sz="2000" b="0" i="0" dirty="0">
                <a:solidFill>
                  <a:srgbClr val="000000"/>
                </a:solidFill>
                <a:effectLst/>
              </a:rPr>
              <a:t>Outline alternative methods of enforcement including bankruptcy and insolvency.</a:t>
            </a:r>
          </a:p>
          <a:p>
            <a:pPr algn="l" fontAlgn="base">
              <a:buFont typeface="Arial" panose="020B0604020202020204" pitchFamily="34" charset="0"/>
              <a:buChar char="•"/>
            </a:pPr>
            <a:r>
              <a:rPr lang="en-US" sz="2000" b="0" i="0" dirty="0">
                <a:solidFill>
                  <a:srgbClr val="000000"/>
                </a:solidFill>
                <a:effectLst/>
              </a:rPr>
              <a:t>Explain the advantages and disadvantages of the different methods of enforcement.</a:t>
            </a:r>
          </a:p>
          <a:p>
            <a:endParaRPr lang="en-GB" dirty="0"/>
          </a:p>
        </p:txBody>
      </p:sp>
      <p:pic>
        <p:nvPicPr>
          <p:cNvPr id="5" name="Picture 4" descr="A cartoon character holding a sign&#10;&#10;AI-generated content may be incorrect.">
            <a:extLst>
              <a:ext uri="{FF2B5EF4-FFF2-40B4-BE49-F238E27FC236}">
                <a16:creationId xmlns:a16="http://schemas.microsoft.com/office/drawing/2014/main" id="{A38EC784-7C7B-DDED-0375-F864A460A9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13343" y="521570"/>
            <a:ext cx="2174488" cy="2182453"/>
          </a:xfrm>
          <a:prstGeom prst="rect">
            <a:avLst/>
          </a:prstGeom>
        </p:spPr>
      </p:pic>
    </p:spTree>
    <p:extLst>
      <p:ext uri="{BB962C8B-B14F-4D97-AF65-F5344CB8AC3E}">
        <p14:creationId xmlns:p14="http://schemas.microsoft.com/office/powerpoint/2010/main" val="2279226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F3FA7-E6BC-67E5-EA91-5FCC07FFE5FA}"/>
              </a:ext>
            </a:extLst>
          </p:cNvPr>
          <p:cNvSpPr>
            <a:spLocks noGrp="1"/>
          </p:cNvSpPr>
          <p:nvPr>
            <p:ph type="title"/>
          </p:nvPr>
        </p:nvSpPr>
        <p:spPr>
          <a:xfrm>
            <a:off x="585319" y="235789"/>
            <a:ext cx="8374651" cy="782128"/>
          </a:xfrm>
        </p:spPr>
        <p:txBody>
          <a:bodyPr>
            <a:normAutofit/>
          </a:bodyPr>
          <a:lstStyle/>
          <a:p>
            <a:r>
              <a:rPr lang="en-GB" b="1" dirty="0"/>
              <a:t>Enforcement</a:t>
            </a:r>
          </a:p>
        </p:txBody>
      </p:sp>
      <p:sp>
        <p:nvSpPr>
          <p:cNvPr id="3" name="Content Placeholder 2">
            <a:extLst>
              <a:ext uri="{FF2B5EF4-FFF2-40B4-BE49-F238E27FC236}">
                <a16:creationId xmlns:a16="http://schemas.microsoft.com/office/drawing/2014/main" id="{1DC41129-F84E-9667-8ACB-AED53FE8F652}"/>
              </a:ext>
            </a:extLst>
          </p:cNvPr>
          <p:cNvSpPr>
            <a:spLocks noGrp="1"/>
          </p:cNvSpPr>
          <p:nvPr>
            <p:ph idx="1"/>
          </p:nvPr>
        </p:nvSpPr>
        <p:spPr>
          <a:xfrm>
            <a:off x="372533" y="843623"/>
            <a:ext cx="9444327" cy="5778588"/>
          </a:xfrm>
        </p:spPr>
        <p:txBody>
          <a:bodyPr>
            <a:normAutofit/>
          </a:bodyPr>
          <a:lstStyle/>
          <a:p>
            <a:pPr algn="l" fontAlgn="base"/>
            <a:r>
              <a:rPr lang="en-US" sz="2000" b="0" i="0" dirty="0">
                <a:solidFill>
                  <a:srgbClr val="000000"/>
                </a:solidFill>
                <a:effectLst/>
              </a:rPr>
              <a:t>Civil judgments are never automatically enforced by the courts. It is the responsibility of the successful party (</a:t>
            </a:r>
            <a:r>
              <a:rPr lang="en-US" sz="2000" b="1" i="0" dirty="0">
                <a:solidFill>
                  <a:srgbClr val="000000"/>
                </a:solidFill>
                <a:effectLst/>
              </a:rPr>
              <a:t>the judgment creditor</a:t>
            </a:r>
            <a:r>
              <a:rPr lang="en-US" sz="2000" b="0" i="0" dirty="0">
                <a:solidFill>
                  <a:srgbClr val="000000"/>
                </a:solidFill>
                <a:effectLst/>
              </a:rPr>
              <a:t>) to enforce judgment if necessary. </a:t>
            </a:r>
          </a:p>
          <a:p>
            <a:pPr algn="l" fontAlgn="base"/>
            <a:r>
              <a:rPr lang="en-US" sz="2000" dirty="0">
                <a:solidFill>
                  <a:srgbClr val="000000"/>
                </a:solidFill>
              </a:rPr>
              <a:t>N</a:t>
            </a:r>
            <a:r>
              <a:rPr lang="en-US" sz="2000" b="0" i="0" dirty="0">
                <a:solidFill>
                  <a:srgbClr val="000000"/>
                </a:solidFill>
                <a:effectLst/>
              </a:rPr>
              <a:t>ot all judgments will need to be enforced. If the party against whom the judgment is entered (</a:t>
            </a:r>
            <a:r>
              <a:rPr lang="en-US" sz="2000" b="1" i="0" dirty="0">
                <a:solidFill>
                  <a:srgbClr val="000000"/>
                </a:solidFill>
                <a:effectLst/>
              </a:rPr>
              <a:t>the judgment debtor</a:t>
            </a:r>
            <a:r>
              <a:rPr lang="en-US" sz="2000" b="0" i="0" dirty="0">
                <a:solidFill>
                  <a:srgbClr val="000000"/>
                </a:solidFill>
                <a:effectLst/>
              </a:rPr>
              <a:t>) was insured in respect of the claim, their insurance company will usually pay the judgment within the period ordered by the court.</a:t>
            </a:r>
          </a:p>
          <a:p>
            <a:pPr algn="l" fontAlgn="base"/>
            <a:r>
              <a:rPr lang="en-US" sz="2000" b="0" i="0" dirty="0">
                <a:solidFill>
                  <a:srgbClr val="000000"/>
                </a:solidFill>
                <a:effectLst/>
              </a:rPr>
              <a:t>If the judgment debtor is not insured and fails to pay as ordered, the legal representative for the judgment creditor will need to consider enforcement of the judgment.</a:t>
            </a:r>
          </a:p>
          <a:p>
            <a:pPr algn="l" fontAlgn="base"/>
            <a:r>
              <a:rPr lang="en-US" sz="2000" b="0" i="0" dirty="0">
                <a:solidFill>
                  <a:srgbClr val="000000"/>
                </a:solidFill>
                <a:effectLst/>
              </a:rPr>
              <a:t>Enforcement is the most difficult part of the litigation process. This may be because the judgment debtor genuinely does not have the means to pay, or simply that they are adept at hiding their money and assets. It is important first to find out what assets the judgment debtor has and then advise the judgment creditor about which method is most suitable to use as a means of enforcing their judgment.</a:t>
            </a:r>
          </a:p>
          <a:p>
            <a:endParaRPr lang="en-GB" dirty="0"/>
          </a:p>
        </p:txBody>
      </p:sp>
    </p:spTree>
    <p:extLst>
      <p:ext uri="{BB962C8B-B14F-4D97-AF65-F5344CB8AC3E}">
        <p14:creationId xmlns:p14="http://schemas.microsoft.com/office/powerpoint/2010/main" val="38025217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3B33E-3037-88AB-280C-69459A317F23}"/>
              </a:ext>
            </a:extLst>
          </p:cNvPr>
          <p:cNvSpPr>
            <a:spLocks noGrp="1"/>
          </p:cNvSpPr>
          <p:nvPr>
            <p:ph type="title"/>
          </p:nvPr>
        </p:nvSpPr>
        <p:spPr>
          <a:xfrm>
            <a:off x="510557" y="230038"/>
            <a:ext cx="9967662" cy="776377"/>
          </a:xfrm>
        </p:spPr>
        <p:txBody>
          <a:bodyPr>
            <a:normAutofit fontScale="90000"/>
          </a:bodyPr>
          <a:lstStyle/>
          <a:p>
            <a:r>
              <a:rPr lang="en-GB" b="1" dirty="0"/>
              <a:t>Investigation and suitable method of enforcement</a:t>
            </a:r>
          </a:p>
        </p:txBody>
      </p:sp>
      <p:pic>
        <p:nvPicPr>
          <p:cNvPr id="5" name="Picture 4">
            <a:extLst>
              <a:ext uri="{FF2B5EF4-FFF2-40B4-BE49-F238E27FC236}">
                <a16:creationId xmlns:a16="http://schemas.microsoft.com/office/drawing/2014/main" id="{0ED9AB05-57B2-8577-0878-864C96A32332}"/>
              </a:ext>
            </a:extLst>
          </p:cNvPr>
          <p:cNvPicPr>
            <a:picLocks noChangeAspect="1"/>
          </p:cNvPicPr>
          <p:nvPr/>
        </p:nvPicPr>
        <p:blipFill>
          <a:blip r:embed="rId2"/>
          <a:stretch>
            <a:fillRect/>
          </a:stretch>
        </p:blipFill>
        <p:spPr>
          <a:xfrm>
            <a:off x="510557" y="1006415"/>
            <a:ext cx="10909540" cy="5202701"/>
          </a:xfrm>
          <a:prstGeom prst="rect">
            <a:avLst/>
          </a:prstGeom>
        </p:spPr>
      </p:pic>
    </p:spTree>
    <p:extLst>
      <p:ext uri="{BB962C8B-B14F-4D97-AF65-F5344CB8AC3E}">
        <p14:creationId xmlns:p14="http://schemas.microsoft.com/office/powerpoint/2010/main" val="1933787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842DE5-AA6B-08D7-F5E1-41E74ADF82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B499FF-085B-1B25-E324-E39FE42F050D}"/>
              </a:ext>
            </a:extLst>
          </p:cNvPr>
          <p:cNvSpPr>
            <a:spLocks noGrp="1"/>
          </p:cNvSpPr>
          <p:nvPr>
            <p:ph type="title"/>
          </p:nvPr>
        </p:nvSpPr>
        <p:spPr>
          <a:xfrm>
            <a:off x="470300" y="189781"/>
            <a:ext cx="10640523" cy="856890"/>
          </a:xfrm>
        </p:spPr>
        <p:txBody>
          <a:bodyPr>
            <a:normAutofit/>
          </a:bodyPr>
          <a:lstStyle/>
          <a:p>
            <a:r>
              <a:rPr lang="en-GB" b="1" dirty="0"/>
              <a:t>How and when a judgment may be enforced</a:t>
            </a:r>
          </a:p>
        </p:txBody>
      </p:sp>
      <p:sp>
        <p:nvSpPr>
          <p:cNvPr id="3" name="Content Placeholder 2">
            <a:extLst>
              <a:ext uri="{FF2B5EF4-FFF2-40B4-BE49-F238E27FC236}">
                <a16:creationId xmlns:a16="http://schemas.microsoft.com/office/drawing/2014/main" id="{F3B3C1D7-89B8-0636-4E2C-7597FF6A2D92}"/>
              </a:ext>
            </a:extLst>
          </p:cNvPr>
          <p:cNvSpPr>
            <a:spLocks noGrp="1"/>
          </p:cNvSpPr>
          <p:nvPr>
            <p:ph idx="1"/>
          </p:nvPr>
        </p:nvSpPr>
        <p:spPr>
          <a:xfrm>
            <a:off x="206394" y="1046671"/>
            <a:ext cx="10093545" cy="5394384"/>
          </a:xfrm>
        </p:spPr>
        <p:txBody>
          <a:bodyPr>
            <a:normAutofit lnSpcReduction="10000"/>
          </a:bodyPr>
          <a:lstStyle/>
          <a:p>
            <a:r>
              <a:rPr lang="en-US" sz="2400" dirty="0">
                <a:solidFill>
                  <a:srgbClr val="000000"/>
                </a:solidFill>
              </a:rPr>
              <a:t>J</a:t>
            </a:r>
            <a:r>
              <a:rPr lang="en-US" sz="2400" b="0" i="0" dirty="0">
                <a:solidFill>
                  <a:srgbClr val="000000"/>
                </a:solidFill>
                <a:effectLst/>
              </a:rPr>
              <a:t>udgment takes effect from the day on which it is given or from such later date as the court may specify</a:t>
            </a:r>
          </a:p>
          <a:p>
            <a:pPr marL="0" indent="0" algn="l" fontAlgn="base" latinLnBrk="0">
              <a:buNone/>
            </a:pPr>
            <a:r>
              <a:rPr lang="en-US" sz="2400" b="1" i="0" dirty="0">
                <a:solidFill>
                  <a:srgbClr val="003E5A"/>
                </a:solidFill>
                <a:effectLst/>
              </a:rPr>
              <a:t>Stay of execution</a:t>
            </a:r>
            <a:endParaRPr lang="en-US" sz="2400" b="1" i="0" dirty="0">
              <a:solidFill>
                <a:srgbClr val="000000"/>
              </a:solidFill>
              <a:effectLst/>
            </a:endParaRPr>
          </a:p>
          <a:p>
            <a:pPr algn="l" fontAlgn="base" latinLnBrk="0"/>
            <a:r>
              <a:rPr lang="en-US" sz="2400" b="0" i="0" dirty="0">
                <a:solidFill>
                  <a:srgbClr val="000000"/>
                </a:solidFill>
                <a:effectLst/>
              </a:rPr>
              <a:t>Generally, the courts consider that if a party has lost a case and is required to pay a debt to the opponent, the winning party should not be deprived of this money or “the fruits of the litigation”. However, if the judgment debtor wants to stop the enforcement of a judgment or order, they may apply for a stay of execution (that the effect of the order is put on hold). </a:t>
            </a:r>
          </a:p>
          <a:p>
            <a:pPr algn="l" fontAlgn="base" latinLnBrk="0"/>
            <a:r>
              <a:rPr lang="en-US" sz="2400" b="0" i="0" dirty="0">
                <a:solidFill>
                  <a:srgbClr val="000000"/>
                </a:solidFill>
                <a:effectLst/>
              </a:rPr>
              <a:t>The judgment debtor must give evidence of means (their financial circumstances) and show (in a witness statement or affidavit) that they are unable to pay, or it is not expedient to enforce the order. If successful, the court will grant a stay of execution provided the judgment debtor pays off the debt in instalments.</a:t>
            </a:r>
          </a:p>
          <a:p>
            <a:endParaRPr lang="en-GB" dirty="0"/>
          </a:p>
        </p:txBody>
      </p:sp>
    </p:spTree>
    <p:extLst>
      <p:ext uri="{BB962C8B-B14F-4D97-AF65-F5344CB8AC3E}">
        <p14:creationId xmlns:p14="http://schemas.microsoft.com/office/powerpoint/2010/main" val="3410551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BF4380-F886-3ACD-7570-636C8B00A9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28659A-E6E5-900F-ADBF-F246D0EC81BE}"/>
              </a:ext>
            </a:extLst>
          </p:cNvPr>
          <p:cNvSpPr>
            <a:spLocks noGrp="1"/>
          </p:cNvSpPr>
          <p:nvPr>
            <p:ph type="title"/>
          </p:nvPr>
        </p:nvSpPr>
        <p:spPr>
          <a:xfrm>
            <a:off x="401289" y="149525"/>
            <a:ext cx="5234636" cy="770626"/>
          </a:xfrm>
        </p:spPr>
        <p:txBody>
          <a:bodyPr/>
          <a:lstStyle/>
          <a:p>
            <a:r>
              <a:rPr lang="en-GB" dirty="0"/>
              <a:t>Interest</a:t>
            </a:r>
          </a:p>
        </p:txBody>
      </p:sp>
      <p:sp>
        <p:nvSpPr>
          <p:cNvPr id="3" name="Content Placeholder 2">
            <a:extLst>
              <a:ext uri="{FF2B5EF4-FFF2-40B4-BE49-F238E27FC236}">
                <a16:creationId xmlns:a16="http://schemas.microsoft.com/office/drawing/2014/main" id="{512B32FE-8314-F901-604B-B3913DBEE95B}"/>
              </a:ext>
            </a:extLst>
          </p:cNvPr>
          <p:cNvSpPr>
            <a:spLocks noGrp="1"/>
          </p:cNvSpPr>
          <p:nvPr>
            <p:ph idx="1"/>
          </p:nvPr>
        </p:nvSpPr>
        <p:spPr>
          <a:xfrm>
            <a:off x="205756" y="799380"/>
            <a:ext cx="10082682" cy="5909095"/>
          </a:xfrm>
        </p:spPr>
        <p:txBody>
          <a:bodyPr>
            <a:normAutofit/>
          </a:bodyPr>
          <a:lstStyle/>
          <a:p>
            <a:pPr algn="l" fontAlgn="base" latinLnBrk="0"/>
            <a:r>
              <a:rPr lang="en-US" b="1" i="0" dirty="0">
                <a:solidFill>
                  <a:srgbClr val="003E5A"/>
                </a:solidFill>
                <a:effectLst/>
              </a:rPr>
              <a:t>Interest for the period up to the date of judgment : </a:t>
            </a:r>
            <a:r>
              <a:rPr lang="en-US" b="0" i="0" dirty="0">
                <a:solidFill>
                  <a:srgbClr val="000000"/>
                </a:solidFill>
                <a:effectLst/>
              </a:rPr>
              <a:t>claimant can claim interest up to the date of judgment on any sum which the court might award under </a:t>
            </a:r>
            <a:r>
              <a:rPr lang="en-US" b="1" i="0" dirty="0">
                <a:solidFill>
                  <a:srgbClr val="000000"/>
                </a:solidFill>
                <a:effectLst/>
              </a:rPr>
              <a:t>s69 County Courts Act 1984</a:t>
            </a:r>
            <a:r>
              <a:rPr lang="en-US" b="0" i="0" dirty="0">
                <a:solidFill>
                  <a:srgbClr val="000000"/>
                </a:solidFill>
                <a:effectLst/>
              </a:rPr>
              <a:t> (County Court claims)  or </a:t>
            </a:r>
            <a:r>
              <a:rPr lang="en-US" b="1" i="0" dirty="0">
                <a:solidFill>
                  <a:srgbClr val="000000"/>
                </a:solidFill>
                <a:effectLst/>
              </a:rPr>
              <a:t>s35A Senior Courts Act 1981</a:t>
            </a:r>
            <a:r>
              <a:rPr lang="en-US" b="0" i="0" dirty="0">
                <a:solidFill>
                  <a:srgbClr val="000000"/>
                </a:solidFill>
                <a:effectLst/>
              </a:rPr>
              <a:t> (High Court claims).</a:t>
            </a:r>
          </a:p>
          <a:p>
            <a:pPr algn="l" fontAlgn="base" latinLnBrk="0"/>
            <a:r>
              <a:rPr lang="en-US" b="1" i="0" dirty="0">
                <a:solidFill>
                  <a:srgbClr val="003E5A"/>
                </a:solidFill>
                <a:effectLst/>
              </a:rPr>
              <a:t>Interest upon judgments or orders for the payment of money :</a:t>
            </a:r>
            <a:r>
              <a:rPr lang="en-US" b="0" i="0" dirty="0">
                <a:solidFill>
                  <a:srgbClr val="000000"/>
                </a:solidFill>
                <a:effectLst/>
              </a:rPr>
              <a:t>Once judgment has been obtained, interest may continue to accrue.</a:t>
            </a:r>
          </a:p>
          <a:p>
            <a:pPr algn="l" fontAlgn="base" latinLnBrk="0"/>
            <a:r>
              <a:rPr lang="en-US" b="1" i="0" dirty="0">
                <a:solidFill>
                  <a:srgbClr val="003E5A"/>
                </a:solidFill>
                <a:effectLst/>
              </a:rPr>
              <a:t>County Court judgments for less than £5,000: </a:t>
            </a:r>
            <a:r>
              <a:rPr lang="en-US" b="1" i="0" u="sng" dirty="0">
                <a:solidFill>
                  <a:srgbClr val="000000"/>
                </a:solidFill>
                <a:effectLst/>
              </a:rPr>
              <a:t>do not </a:t>
            </a:r>
            <a:r>
              <a:rPr lang="en-US" b="0" i="0" dirty="0">
                <a:solidFill>
                  <a:srgbClr val="000000"/>
                </a:solidFill>
                <a:effectLst/>
              </a:rPr>
              <a:t>carry any interest </a:t>
            </a:r>
            <a:r>
              <a:rPr lang="en-US" b="1" i="0" dirty="0">
                <a:solidFill>
                  <a:srgbClr val="000000"/>
                </a:solidFill>
                <a:effectLst/>
              </a:rPr>
              <a:t>County Courts (Interest on Judgment Debts) Order 1991</a:t>
            </a:r>
            <a:r>
              <a:rPr lang="en-US" dirty="0">
                <a:solidFill>
                  <a:srgbClr val="000000"/>
                </a:solidFill>
              </a:rPr>
              <a:t>. T</a:t>
            </a:r>
            <a:r>
              <a:rPr lang="en-US" b="0" i="0" dirty="0">
                <a:solidFill>
                  <a:srgbClr val="000000"/>
                </a:solidFill>
                <a:effectLst/>
              </a:rPr>
              <a:t>wo exceptions:</a:t>
            </a:r>
          </a:p>
          <a:p>
            <a:pPr algn="l" fontAlgn="base">
              <a:buFont typeface="Arial" panose="020B0604020202020204" pitchFamily="34" charset="0"/>
              <a:buChar char="•"/>
            </a:pPr>
            <a:r>
              <a:rPr lang="en-US" b="0" i="0" dirty="0">
                <a:solidFill>
                  <a:srgbClr val="000000"/>
                </a:solidFill>
                <a:effectLst/>
              </a:rPr>
              <a:t>where the judgment is for a debt arising under a contract and the terms of the contract provided for interest; or</a:t>
            </a:r>
          </a:p>
          <a:p>
            <a:pPr algn="l" fontAlgn="base">
              <a:buFont typeface="Arial" panose="020B0604020202020204" pitchFamily="34" charset="0"/>
              <a:buChar char="•"/>
            </a:pPr>
            <a:r>
              <a:rPr lang="en-US" b="0" i="0" dirty="0">
                <a:solidFill>
                  <a:srgbClr val="000000"/>
                </a:solidFill>
                <a:effectLst/>
              </a:rPr>
              <a:t>where the judgment is for a debt which attracts statutory interest under the</a:t>
            </a:r>
            <a:r>
              <a:rPr lang="en-US" b="1" i="0" dirty="0">
                <a:solidFill>
                  <a:srgbClr val="000000"/>
                </a:solidFill>
                <a:effectLst/>
              </a:rPr>
              <a:t> Late Payment of Commercial Debts (Interest) Act 1998.</a:t>
            </a:r>
            <a:endParaRPr lang="en-US" b="0" i="0" dirty="0">
              <a:solidFill>
                <a:srgbClr val="000000"/>
              </a:solidFill>
              <a:effectLst/>
            </a:endParaRPr>
          </a:p>
          <a:p>
            <a:pPr algn="l" fontAlgn="base" latinLnBrk="0"/>
            <a:r>
              <a:rPr lang="en-US" b="1" i="0" dirty="0">
                <a:solidFill>
                  <a:srgbClr val="003E5A"/>
                </a:solidFill>
                <a:effectLst/>
              </a:rPr>
              <a:t>County Court judgments for £5,000 or more: </a:t>
            </a:r>
            <a:r>
              <a:rPr lang="en-US" b="0" i="0" dirty="0">
                <a:solidFill>
                  <a:srgbClr val="000000"/>
                </a:solidFill>
                <a:effectLst/>
              </a:rPr>
              <a:t>carries interest at the same rate as a High Court judgment if payment has not been postponed.</a:t>
            </a:r>
          </a:p>
          <a:p>
            <a:pPr algn="l" fontAlgn="base" latinLnBrk="0"/>
            <a:r>
              <a:rPr lang="en-US" b="0" i="0" dirty="0">
                <a:solidFill>
                  <a:srgbClr val="000000"/>
                </a:solidFill>
                <a:effectLst/>
              </a:rPr>
              <a:t>If a judgment creditor uses some methods of enforcement, and recovers any payment towards the judgment debt, however modest, no interest will run during that period.</a:t>
            </a:r>
          </a:p>
          <a:p>
            <a:endParaRPr lang="en-GB" dirty="0"/>
          </a:p>
        </p:txBody>
      </p:sp>
    </p:spTree>
    <p:extLst>
      <p:ext uri="{BB962C8B-B14F-4D97-AF65-F5344CB8AC3E}">
        <p14:creationId xmlns:p14="http://schemas.microsoft.com/office/powerpoint/2010/main" val="3143116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7BAEF8-D382-FA6F-4903-8DA6547B32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BD0423-AED9-BFC1-67A8-937F15033F62}"/>
              </a:ext>
            </a:extLst>
          </p:cNvPr>
          <p:cNvSpPr>
            <a:spLocks noGrp="1"/>
          </p:cNvSpPr>
          <p:nvPr>
            <p:ph type="title"/>
          </p:nvPr>
        </p:nvSpPr>
        <p:spPr>
          <a:xfrm>
            <a:off x="677334" y="217714"/>
            <a:ext cx="5418666" cy="735106"/>
          </a:xfrm>
        </p:spPr>
        <p:txBody>
          <a:bodyPr/>
          <a:lstStyle/>
          <a:p>
            <a:r>
              <a:rPr lang="en-GB" dirty="0"/>
              <a:t>Interest</a:t>
            </a:r>
          </a:p>
        </p:txBody>
      </p:sp>
      <p:sp>
        <p:nvSpPr>
          <p:cNvPr id="3" name="Content Placeholder 2">
            <a:extLst>
              <a:ext uri="{FF2B5EF4-FFF2-40B4-BE49-F238E27FC236}">
                <a16:creationId xmlns:a16="http://schemas.microsoft.com/office/drawing/2014/main" id="{E9E003A7-94BD-31F6-4CC1-2399B8C2ED66}"/>
              </a:ext>
            </a:extLst>
          </p:cNvPr>
          <p:cNvSpPr>
            <a:spLocks noGrp="1"/>
          </p:cNvSpPr>
          <p:nvPr>
            <p:ph idx="1"/>
          </p:nvPr>
        </p:nvSpPr>
        <p:spPr>
          <a:xfrm>
            <a:off x="460489" y="855028"/>
            <a:ext cx="9442635" cy="818497"/>
          </a:xfrm>
        </p:spPr>
        <p:txBody>
          <a:bodyPr>
            <a:normAutofit/>
          </a:bodyPr>
          <a:lstStyle/>
          <a:p>
            <a:r>
              <a:rPr lang="en-US" b="0" i="0" dirty="0">
                <a:solidFill>
                  <a:srgbClr val="000000"/>
                </a:solidFill>
                <a:effectLst/>
                <a:latin typeface="Inter"/>
              </a:rPr>
              <a:t>However, if the method of enforcement is totally ineffective, interest will run throughout that period.</a:t>
            </a:r>
            <a:endParaRPr lang="en-GB" dirty="0"/>
          </a:p>
        </p:txBody>
      </p:sp>
      <p:pic>
        <p:nvPicPr>
          <p:cNvPr id="5" name="Picture 4">
            <a:extLst>
              <a:ext uri="{FF2B5EF4-FFF2-40B4-BE49-F238E27FC236}">
                <a16:creationId xmlns:a16="http://schemas.microsoft.com/office/drawing/2014/main" id="{EF8FC0FA-A3B7-A341-DE27-FD5613C8D825}"/>
              </a:ext>
            </a:extLst>
          </p:cNvPr>
          <p:cNvPicPr>
            <a:picLocks noChangeAspect="1"/>
          </p:cNvPicPr>
          <p:nvPr/>
        </p:nvPicPr>
        <p:blipFill>
          <a:blip r:embed="rId2"/>
          <a:stretch>
            <a:fillRect/>
          </a:stretch>
        </p:blipFill>
        <p:spPr>
          <a:xfrm>
            <a:off x="677333" y="1642759"/>
            <a:ext cx="10824553" cy="4652812"/>
          </a:xfrm>
          <a:prstGeom prst="rect">
            <a:avLst/>
          </a:prstGeom>
        </p:spPr>
      </p:pic>
    </p:spTree>
    <p:extLst>
      <p:ext uri="{BB962C8B-B14F-4D97-AF65-F5344CB8AC3E}">
        <p14:creationId xmlns:p14="http://schemas.microsoft.com/office/powerpoint/2010/main" val="16793430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72D3CB-6FEE-98F5-26C6-5A54883F7F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B701BD-EB21-FC92-EAA4-EEC922B65B61}"/>
              </a:ext>
            </a:extLst>
          </p:cNvPr>
          <p:cNvSpPr>
            <a:spLocks noGrp="1"/>
          </p:cNvSpPr>
          <p:nvPr>
            <p:ph type="title"/>
          </p:nvPr>
        </p:nvSpPr>
        <p:spPr>
          <a:xfrm>
            <a:off x="366781" y="167813"/>
            <a:ext cx="9846893" cy="1320800"/>
          </a:xfrm>
        </p:spPr>
        <p:txBody>
          <a:bodyPr>
            <a:normAutofit/>
          </a:bodyPr>
          <a:lstStyle/>
          <a:p>
            <a:r>
              <a:rPr lang="en-GB" sz="3200" b="1" dirty="0"/>
              <a:t>Interest on High Court Judgments</a:t>
            </a:r>
          </a:p>
        </p:txBody>
      </p:sp>
      <p:sp>
        <p:nvSpPr>
          <p:cNvPr id="3" name="Content Placeholder 2">
            <a:extLst>
              <a:ext uri="{FF2B5EF4-FFF2-40B4-BE49-F238E27FC236}">
                <a16:creationId xmlns:a16="http://schemas.microsoft.com/office/drawing/2014/main" id="{45C17036-4E25-9FA9-73A1-DD0C44844FCA}"/>
              </a:ext>
            </a:extLst>
          </p:cNvPr>
          <p:cNvSpPr>
            <a:spLocks noGrp="1"/>
          </p:cNvSpPr>
          <p:nvPr>
            <p:ph idx="1"/>
          </p:nvPr>
        </p:nvSpPr>
        <p:spPr>
          <a:xfrm>
            <a:off x="303522" y="1252825"/>
            <a:ext cx="8857731" cy="5349258"/>
          </a:xfrm>
        </p:spPr>
        <p:txBody>
          <a:bodyPr>
            <a:normAutofit/>
          </a:bodyPr>
          <a:lstStyle/>
          <a:p>
            <a:pPr marL="0" indent="0" algn="l" fontAlgn="base" latinLnBrk="0">
              <a:buNone/>
            </a:pPr>
            <a:endParaRPr lang="en-US" sz="2400" b="1" i="0" dirty="0">
              <a:solidFill>
                <a:srgbClr val="000000"/>
              </a:solidFill>
              <a:effectLst/>
            </a:endParaRPr>
          </a:p>
          <a:p>
            <a:pPr algn="l" fontAlgn="base" latinLnBrk="0"/>
            <a:r>
              <a:rPr lang="en-US" sz="2400" b="0" i="0" dirty="0">
                <a:solidFill>
                  <a:srgbClr val="000000"/>
                </a:solidFill>
                <a:effectLst/>
              </a:rPr>
              <a:t>All High Court judgments carry interest at 8 per cent per annum under </a:t>
            </a:r>
            <a:r>
              <a:rPr lang="en-US" sz="2400" b="1" i="0" dirty="0">
                <a:solidFill>
                  <a:srgbClr val="000000"/>
                </a:solidFill>
                <a:effectLst/>
              </a:rPr>
              <a:t>s17 Judgments Act 1838.</a:t>
            </a:r>
            <a:r>
              <a:rPr lang="en-US" sz="2400" b="0" i="0" dirty="0">
                <a:solidFill>
                  <a:srgbClr val="000000"/>
                </a:solidFill>
                <a:effectLst/>
              </a:rPr>
              <a:t> This interest will run from the date of the judgment unless otherwise ordered.</a:t>
            </a:r>
          </a:p>
          <a:p>
            <a:pPr algn="l" fontAlgn="base" latinLnBrk="0"/>
            <a:r>
              <a:rPr lang="en-US" sz="2400" b="0" i="0" dirty="0">
                <a:solidFill>
                  <a:srgbClr val="000000"/>
                </a:solidFill>
                <a:effectLst/>
              </a:rPr>
              <a:t>Note that it is possible to transfer a judgment in the County Court to the High Court provided that it is for £600 or more. Once transferred, the judgment will carry interest as a High Court judgment.</a:t>
            </a:r>
          </a:p>
          <a:p>
            <a:pPr marL="0" indent="0">
              <a:buNone/>
            </a:pPr>
            <a:endParaRPr lang="en-GB" dirty="0"/>
          </a:p>
        </p:txBody>
      </p:sp>
    </p:spTree>
    <p:extLst>
      <p:ext uri="{BB962C8B-B14F-4D97-AF65-F5344CB8AC3E}">
        <p14:creationId xmlns:p14="http://schemas.microsoft.com/office/powerpoint/2010/main" val="32243910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A9123-A107-EBA2-0572-AB146293CB1C}"/>
              </a:ext>
            </a:extLst>
          </p:cNvPr>
          <p:cNvSpPr>
            <a:spLocks noGrp="1"/>
          </p:cNvSpPr>
          <p:nvPr>
            <p:ph type="title"/>
          </p:nvPr>
        </p:nvSpPr>
        <p:spPr>
          <a:xfrm>
            <a:off x="568066" y="212784"/>
            <a:ext cx="9829640" cy="1408981"/>
          </a:xfrm>
        </p:spPr>
        <p:txBody>
          <a:bodyPr>
            <a:noAutofit/>
          </a:bodyPr>
          <a:lstStyle/>
          <a:p>
            <a:r>
              <a:rPr lang="en-US" b="1" i="0" dirty="0">
                <a:solidFill>
                  <a:schemeClr val="bg2">
                    <a:lumMod val="50000"/>
                  </a:schemeClr>
                </a:solidFill>
                <a:effectLst/>
              </a:rPr>
              <a:t>Interest on judgments or orders for the payment of money</a:t>
            </a:r>
            <a:endParaRPr lang="en-GB" dirty="0">
              <a:solidFill>
                <a:schemeClr val="bg2">
                  <a:lumMod val="50000"/>
                </a:schemeClr>
              </a:solidFill>
            </a:endParaRPr>
          </a:p>
        </p:txBody>
      </p:sp>
      <p:pic>
        <p:nvPicPr>
          <p:cNvPr id="5" name="Picture 4">
            <a:extLst>
              <a:ext uri="{FF2B5EF4-FFF2-40B4-BE49-F238E27FC236}">
                <a16:creationId xmlns:a16="http://schemas.microsoft.com/office/drawing/2014/main" id="{567BD6A2-367F-02CA-4FF4-BF7284B2712D}"/>
              </a:ext>
            </a:extLst>
          </p:cNvPr>
          <p:cNvPicPr>
            <a:picLocks noChangeAspect="1"/>
          </p:cNvPicPr>
          <p:nvPr/>
        </p:nvPicPr>
        <p:blipFill>
          <a:blip r:embed="rId2"/>
          <a:stretch>
            <a:fillRect/>
          </a:stretch>
        </p:blipFill>
        <p:spPr>
          <a:xfrm>
            <a:off x="460075" y="1423864"/>
            <a:ext cx="10311442" cy="5221352"/>
          </a:xfrm>
          <a:prstGeom prst="rect">
            <a:avLst/>
          </a:prstGeom>
        </p:spPr>
      </p:pic>
    </p:spTree>
    <p:extLst>
      <p:ext uri="{BB962C8B-B14F-4D97-AF65-F5344CB8AC3E}">
        <p14:creationId xmlns:p14="http://schemas.microsoft.com/office/powerpoint/2010/main" val="19549677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57428-E88E-7E4F-A337-3A5943451061}"/>
              </a:ext>
            </a:extLst>
          </p:cNvPr>
          <p:cNvSpPr>
            <a:spLocks noGrp="1"/>
          </p:cNvSpPr>
          <p:nvPr>
            <p:ph type="title"/>
          </p:nvPr>
        </p:nvSpPr>
        <p:spPr>
          <a:xfrm>
            <a:off x="263265" y="137394"/>
            <a:ext cx="10347226" cy="804262"/>
          </a:xfrm>
        </p:spPr>
        <p:txBody>
          <a:bodyPr>
            <a:noAutofit/>
          </a:bodyPr>
          <a:lstStyle/>
          <a:p>
            <a:r>
              <a:rPr lang="en-US" sz="3200" b="1" i="0" dirty="0">
                <a:solidFill>
                  <a:srgbClr val="0070C0"/>
                </a:solidFill>
                <a:effectLst/>
              </a:rPr>
              <a:t>Investigating the financial viability of the judgment debtor</a:t>
            </a:r>
            <a:endParaRPr lang="en-GB" sz="3200" dirty="0">
              <a:solidFill>
                <a:srgbClr val="0070C0"/>
              </a:solidFill>
            </a:endParaRPr>
          </a:p>
        </p:txBody>
      </p:sp>
      <p:sp>
        <p:nvSpPr>
          <p:cNvPr id="3" name="Content Placeholder 2">
            <a:extLst>
              <a:ext uri="{FF2B5EF4-FFF2-40B4-BE49-F238E27FC236}">
                <a16:creationId xmlns:a16="http://schemas.microsoft.com/office/drawing/2014/main" id="{A64A4DD6-FDB4-610A-698D-BA3C48E22AA7}"/>
              </a:ext>
            </a:extLst>
          </p:cNvPr>
          <p:cNvSpPr>
            <a:spLocks noGrp="1"/>
          </p:cNvSpPr>
          <p:nvPr>
            <p:ph idx="1"/>
          </p:nvPr>
        </p:nvSpPr>
        <p:spPr>
          <a:xfrm>
            <a:off x="263265" y="1280961"/>
            <a:ext cx="9697368" cy="5260109"/>
          </a:xfrm>
        </p:spPr>
        <p:txBody>
          <a:bodyPr>
            <a:normAutofit/>
          </a:bodyPr>
          <a:lstStyle/>
          <a:p>
            <a:r>
              <a:rPr lang="en-US" b="0" i="0" dirty="0">
                <a:solidFill>
                  <a:srgbClr val="000000"/>
                </a:solidFill>
                <a:effectLst/>
              </a:rPr>
              <a:t>If the judgment debtor has been bankrupt or insolvent since near the start of the dispute, so that there is no prospect of successfully recovering any substantial damages from the judgment creditor, the litigation will have been largely worthless. Further, the judgment creditor remains liable for their own legal costs and disbursements, with little hope of any contribution towards those costs being recovered from the unsuccessful judgment debtor.</a:t>
            </a:r>
          </a:p>
          <a:p>
            <a:pPr algn="l" fontAlgn="base" latinLnBrk="0"/>
            <a:r>
              <a:rPr lang="en-US" b="1" i="0" dirty="0">
                <a:solidFill>
                  <a:srgbClr val="003E5A"/>
                </a:solidFill>
                <a:effectLst/>
              </a:rPr>
              <a:t>Using information in the public domain : </a:t>
            </a:r>
            <a:r>
              <a:rPr lang="en-US" b="1" i="0" dirty="0" err="1">
                <a:solidFill>
                  <a:srgbClr val="003E5A"/>
                </a:solidFill>
                <a:effectLst/>
              </a:rPr>
              <a:t>eg</a:t>
            </a:r>
            <a:r>
              <a:rPr lang="en-US" b="1" i="0" dirty="0">
                <a:solidFill>
                  <a:srgbClr val="003E5A"/>
                </a:solidFill>
                <a:effectLst/>
              </a:rPr>
              <a:t> </a:t>
            </a:r>
            <a:r>
              <a:rPr lang="en-US" b="0" i="0" dirty="0">
                <a:solidFill>
                  <a:srgbClr val="000000"/>
                </a:solidFill>
                <a:effectLst/>
              </a:rPr>
              <a:t>registers of land ownership, bankruptcy records and county court judgments, and Companies House. Also, social media and local news media. These might reveal, for example, relevant media reports of convictions, fines, orders confiscating the proceeds of crime, and the judgment debtor’s ownership of assets.</a:t>
            </a:r>
          </a:p>
          <a:p>
            <a:pPr algn="l" fontAlgn="base" latinLnBrk="0"/>
            <a:r>
              <a:rPr lang="en-US" b="1" i="0" dirty="0">
                <a:solidFill>
                  <a:srgbClr val="003E5A"/>
                </a:solidFill>
                <a:effectLst/>
              </a:rPr>
              <a:t>Using an enquiry agent : </a:t>
            </a:r>
            <a:r>
              <a:rPr lang="en-US" b="0" i="0" dirty="0">
                <a:solidFill>
                  <a:srgbClr val="000000"/>
                </a:solidFill>
                <a:effectLst/>
              </a:rPr>
              <a:t>to ascertain what assets the judgment debtor has – e.g., whether they own their own home, have a deposit account in a bank or building society,  own valuable chattels such as cars, boats, paintings, antiques, etc.</a:t>
            </a:r>
          </a:p>
          <a:p>
            <a:pPr algn="l" fontAlgn="base" latinLnBrk="0"/>
            <a:r>
              <a:rPr lang="en-US" b="1" i="0" dirty="0">
                <a:solidFill>
                  <a:srgbClr val="003E5A"/>
                </a:solidFill>
                <a:effectLst/>
              </a:rPr>
              <a:t>Freezing injunctions and search orders: </a:t>
            </a:r>
            <a:r>
              <a:rPr lang="en-US" b="0" i="0" dirty="0">
                <a:solidFill>
                  <a:srgbClr val="000000"/>
                </a:solidFill>
                <a:effectLst/>
              </a:rPr>
              <a:t>to find out what assets the judgment debtor has (see  Chapter 5).</a:t>
            </a:r>
          </a:p>
          <a:p>
            <a:pPr algn="l" fontAlgn="base" latinLnBrk="0"/>
            <a:endParaRPr lang="en-US" b="0" i="0" dirty="0">
              <a:solidFill>
                <a:srgbClr val="000000"/>
              </a:solidFill>
              <a:effectLst/>
              <a:latin typeface="inherit"/>
            </a:endParaRPr>
          </a:p>
          <a:p>
            <a:pPr algn="l" fontAlgn="base" latinLnBrk="0"/>
            <a:endParaRPr lang="en-US" b="0" i="0" dirty="0">
              <a:solidFill>
                <a:srgbClr val="000000"/>
              </a:solidFill>
              <a:effectLst/>
              <a:latin typeface="inherit"/>
            </a:endParaRPr>
          </a:p>
          <a:p>
            <a:endParaRPr lang="en-GB" dirty="0"/>
          </a:p>
        </p:txBody>
      </p:sp>
    </p:spTree>
    <p:extLst>
      <p:ext uri="{BB962C8B-B14F-4D97-AF65-F5344CB8AC3E}">
        <p14:creationId xmlns:p14="http://schemas.microsoft.com/office/powerpoint/2010/main" val="33680672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ACFF8-0A6F-97A6-402F-0559EDEE0FBB}"/>
              </a:ext>
            </a:extLst>
          </p:cNvPr>
          <p:cNvSpPr>
            <a:spLocks noGrp="1"/>
          </p:cNvSpPr>
          <p:nvPr>
            <p:ph type="title"/>
          </p:nvPr>
        </p:nvSpPr>
        <p:spPr>
          <a:xfrm>
            <a:off x="458798" y="195532"/>
            <a:ext cx="9329308" cy="753374"/>
          </a:xfrm>
        </p:spPr>
        <p:txBody>
          <a:bodyPr>
            <a:normAutofit fontScale="90000"/>
          </a:bodyPr>
          <a:lstStyle/>
          <a:p>
            <a:r>
              <a:rPr lang="en-GB" b="1" dirty="0"/>
              <a:t>Applying for an order to obtain information</a:t>
            </a:r>
          </a:p>
        </p:txBody>
      </p:sp>
      <p:sp>
        <p:nvSpPr>
          <p:cNvPr id="3" name="Content Placeholder 2">
            <a:extLst>
              <a:ext uri="{FF2B5EF4-FFF2-40B4-BE49-F238E27FC236}">
                <a16:creationId xmlns:a16="http://schemas.microsoft.com/office/drawing/2014/main" id="{344ED64B-1EEA-5D60-6D28-345EA348870C}"/>
              </a:ext>
            </a:extLst>
          </p:cNvPr>
          <p:cNvSpPr>
            <a:spLocks noGrp="1"/>
          </p:cNvSpPr>
          <p:nvPr>
            <p:ph idx="1"/>
          </p:nvPr>
        </p:nvSpPr>
        <p:spPr>
          <a:xfrm>
            <a:off x="277644" y="948906"/>
            <a:ext cx="9691616" cy="5577861"/>
          </a:xfrm>
        </p:spPr>
        <p:txBody>
          <a:bodyPr>
            <a:normAutofit/>
          </a:bodyPr>
          <a:lstStyle/>
          <a:p>
            <a:r>
              <a:rPr lang="en-US" sz="2000" b="0" i="0" dirty="0">
                <a:solidFill>
                  <a:srgbClr val="000000"/>
                </a:solidFill>
                <a:effectLst/>
              </a:rPr>
              <a:t>It may be necessary to acquire more information about the judgment debtor’s financial position in order to determine the best method of enforcement against them. </a:t>
            </a:r>
          </a:p>
          <a:p>
            <a:r>
              <a:rPr lang="en-US" sz="2000" b="0" i="0" dirty="0">
                <a:solidFill>
                  <a:srgbClr val="000000"/>
                </a:solidFill>
                <a:effectLst/>
              </a:rPr>
              <a:t> </a:t>
            </a:r>
            <a:r>
              <a:rPr lang="en-US" sz="2000" b="1" i="0" dirty="0">
                <a:solidFill>
                  <a:srgbClr val="000000"/>
                </a:solidFill>
                <a:effectLst/>
              </a:rPr>
              <a:t>Part 71</a:t>
            </a:r>
            <a:r>
              <a:rPr lang="en-US" sz="2000" dirty="0">
                <a:solidFill>
                  <a:srgbClr val="000000"/>
                </a:solidFill>
              </a:rPr>
              <a:t> </a:t>
            </a:r>
            <a:r>
              <a:rPr lang="en-US" sz="2000" dirty="0" err="1">
                <a:solidFill>
                  <a:srgbClr val="000000"/>
                </a:solidFill>
              </a:rPr>
              <a:t>provices</a:t>
            </a:r>
            <a:r>
              <a:rPr lang="en-US" sz="2000" dirty="0">
                <a:solidFill>
                  <a:srgbClr val="000000"/>
                </a:solidFill>
              </a:rPr>
              <a:t> the procedure for the </a:t>
            </a:r>
            <a:r>
              <a:rPr lang="en-US" sz="2000" b="0" i="0" dirty="0">
                <a:solidFill>
                  <a:srgbClr val="000000"/>
                </a:solidFill>
                <a:effectLst/>
              </a:rPr>
              <a:t>judgment creditor applying to the court, with or without notice, for an order requiring the judgment debtor to attend court to be questioned, on oath, about their finances, and provide information about their means and assets</a:t>
            </a:r>
            <a:r>
              <a:rPr lang="en-US" sz="2000" dirty="0">
                <a:solidFill>
                  <a:srgbClr val="000000"/>
                </a:solidFill>
              </a:rPr>
              <a:t> (</a:t>
            </a:r>
            <a:r>
              <a:rPr lang="en-US" sz="2000" dirty="0">
                <a:solidFill>
                  <a:srgbClr val="003E5A"/>
                </a:solidFill>
              </a:rPr>
              <a:t>Form N316 Application for order that debtor attend court for questioning)</a:t>
            </a:r>
            <a:r>
              <a:rPr lang="en-US" sz="2000" b="0" i="0" dirty="0">
                <a:solidFill>
                  <a:srgbClr val="000000"/>
                </a:solidFill>
                <a:effectLst/>
              </a:rPr>
              <a:t>.</a:t>
            </a:r>
          </a:p>
          <a:p>
            <a:pPr algn="l" fontAlgn="base" latinLnBrk="0"/>
            <a:r>
              <a:rPr lang="en-US" sz="2000" b="0" i="0" dirty="0">
                <a:solidFill>
                  <a:srgbClr val="000000"/>
                </a:solidFill>
                <a:effectLst/>
              </a:rPr>
              <a:t>The application must contain the information required by </a:t>
            </a:r>
            <a:r>
              <a:rPr lang="en-US" sz="2000" b="1" i="0" dirty="0">
                <a:solidFill>
                  <a:srgbClr val="000000"/>
                </a:solidFill>
                <a:effectLst/>
              </a:rPr>
              <a:t>PD 71</a:t>
            </a:r>
            <a:r>
              <a:rPr lang="en-US" sz="2000" b="0" i="0" dirty="0">
                <a:solidFill>
                  <a:srgbClr val="000000"/>
                </a:solidFill>
                <a:effectLst/>
              </a:rPr>
              <a:t>, including:</a:t>
            </a:r>
          </a:p>
          <a:p>
            <a:pPr algn="l" fontAlgn="base">
              <a:buFont typeface="Arial" panose="020B0604020202020204" pitchFamily="34" charset="0"/>
              <a:buChar char="•"/>
            </a:pPr>
            <a:r>
              <a:rPr lang="en-US" sz="2000" b="0" i="0" dirty="0">
                <a:solidFill>
                  <a:srgbClr val="000000"/>
                </a:solidFill>
                <a:effectLst/>
              </a:rPr>
              <a:t>giving the judgment debtor’s name and address;</a:t>
            </a:r>
          </a:p>
          <a:p>
            <a:pPr algn="l" fontAlgn="base">
              <a:buFont typeface="Arial" panose="020B0604020202020204" pitchFamily="34" charset="0"/>
              <a:buChar char="•"/>
            </a:pPr>
            <a:r>
              <a:rPr lang="en-US" sz="2000" b="0" i="0" dirty="0">
                <a:solidFill>
                  <a:srgbClr val="000000"/>
                </a:solidFill>
                <a:effectLst/>
              </a:rPr>
              <a:t>identifying the judgment debt;</a:t>
            </a:r>
          </a:p>
          <a:p>
            <a:pPr algn="l" fontAlgn="base">
              <a:buFont typeface="Arial" panose="020B0604020202020204" pitchFamily="34" charset="0"/>
              <a:buChar char="•"/>
            </a:pPr>
            <a:r>
              <a:rPr lang="en-US" sz="2000" b="0" i="0" dirty="0">
                <a:solidFill>
                  <a:srgbClr val="000000"/>
                </a:solidFill>
                <a:effectLst/>
              </a:rPr>
              <a:t>stating if the judgment creditor wishes the questioning to be conducted before a judge and if so why; and</a:t>
            </a:r>
          </a:p>
          <a:p>
            <a:pPr algn="l" fontAlgn="base">
              <a:buFont typeface="Arial" panose="020B0604020202020204" pitchFamily="34" charset="0"/>
              <a:buChar char="•"/>
            </a:pPr>
            <a:r>
              <a:rPr lang="en-US" sz="2000" b="0" i="0" dirty="0">
                <a:solidFill>
                  <a:srgbClr val="000000"/>
                </a:solidFill>
                <a:effectLst/>
              </a:rPr>
              <a:t>identifying any documents which the judgment debtor should bring to court.</a:t>
            </a:r>
          </a:p>
          <a:p>
            <a:pPr algn="l" fontAlgn="base"/>
            <a:endParaRPr lang="en-US" sz="2000" b="0" i="0" dirty="0">
              <a:solidFill>
                <a:srgbClr val="000000"/>
              </a:solidFill>
              <a:effectLst/>
            </a:endParaRPr>
          </a:p>
          <a:p>
            <a:endParaRPr lang="en-GB" dirty="0"/>
          </a:p>
        </p:txBody>
      </p:sp>
    </p:spTree>
    <p:extLst>
      <p:ext uri="{BB962C8B-B14F-4D97-AF65-F5344CB8AC3E}">
        <p14:creationId xmlns:p14="http://schemas.microsoft.com/office/powerpoint/2010/main" val="22627567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9BD66E-ABA5-D712-D4F8-B34F5DA546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D6F4D7-6AF7-0591-D0B4-19E4E4038679}"/>
              </a:ext>
            </a:extLst>
          </p:cNvPr>
          <p:cNvSpPr>
            <a:spLocks noGrp="1"/>
          </p:cNvSpPr>
          <p:nvPr>
            <p:ph type="title"/>
          </p:nvPr>
        </p:nvSpPr>
        <p:spPr>
          <a:xfrm>
            <a:off x="297771" y="115573"/>
            <a:ext cx="9329308" cy="753374"/>
          </a:xfrm>
        </p:spPr>
        <p:txBody>
          <a:bodyPr>
            <a:normAutofit fontScale="90000"/>
          </a:bodyPr>
          <a:lstStyle/>
          <a:p>
            <a:r>
              <a:rPr lang="en-GB" b="1" dirty="0"/>
              <a:t>Applying for an order to obtain information</a:t>
            </a:r>
          </a:p>
        </p:txBody>
      </p:sp>
      <p:sp>
        <p:nvSpPr>
          <p:cNvPr id="3" name="Content Placeholder 2">
            <a:extLst>
              <a:ext uri="{FF2B5EF4-FFF2-40B4-BE49-F238E27FC236}">
                <a16:creationId xmlns:a16="http://schemas.microsoft.com/office/drawing/2014/main" id="{07EF1525-43DA-3BAE-528E-FAC4F58900E3}"/>
              </a:ext>
            </a:extLst>
          </p:cNvPr>
          <p:cNvSpPr>
            <a:spLocks noGrp="1"/>
          </p:cNvSpPr>
          <p:nvPr>
            <p:ph idx="1"/>
          </p:nvPr>
        </p:nvSpPr>
        <p:spPr>
          <a:xfrm>
            <a:off x="297770" y="805686"/>
            <a:ext cx="9846893" cy="5876910"/>
          </a:xfrm>
        </p:spPr>
        <p:txBody>
          <a:bodyPr>
            <a:normAutofit lnSpcReduction="10000"/>
          </a:bodyPr>
          <a:lstStyle/>
          <a:p>
            <a:pPr algn="l" fontAlgn="base"/>
            <a:r>
              <a:rPr lang="en-US" sz="2000" dirty="0">
                <a:solidFill>
                  <a:srgbClr val="000000"/>
                </a:solidFill>
              </a:rPr>
              <a:t>C</a:t>
            </a:r>
            <a:r>
              <a:rPr lang="en-US" sz="2000" b="0" i="0" dirty="0">
                <a:solidFill>
                  <a:srgbClr val="000000"/>
                </a:solidFill>
                <a:effectLst/>
              </a:rPr>
              <a:t>ourt will issue the order requiring the judgment debtor to attend court and produce documents described in the order. Order to be served personally not less than 14 days before the hearing.</a:t>
            </a:r>
          </a:p>
          <a:p>
            <a:pPr algn="l" fontAlgn="base"/>
            <a:r>
              <a:rPr lang="en-US" sz="2000" b="0" i="0" dirty="0">
                <a:solidFill>
                  <a:srgbClr val="000000"/>
                </a:solidFill>
                <a:effectLst/>
              </a:rPr>
              <a:t>The judgment creditor must file an affidavit not less than two days before the hearing, or produce it at the hearing, which gives details of service of the order upon the judgment debtor, and how much of the judgment debt remains unpaid.</a:t>
            </a:r>
          </a:p>
          <a:p>
            <a:pPr algn="l" fontAlgn="base"/>
            <a:r>
              <a:rPr lang="en-US" sz="2000" b="0" i="0" dirty="0">
                <a:solidFill>
                  <a:srgbClr val="000000"/>
                </a:solidFill>
                <a:effectLst/>
              </a:rPr>
              <a:t>The application may be dealt with by a court officer without a hearing. A date for a hearing will then be fixed, for the judgment debtor to attend before a court officer or a judge, to be questioned on oath.</a:t>
            </a:r>
          </a:p>
          <a:p>
            <a:pPr algn="l" fontAlgn="base">
              <a:buFont typeface="+mj-lt"/>
              <a:buAutoNum type="arabicPeriod"/>
            </a:pPr>
            <a:r>
              <a:rPr lang="en-US" sz="2000" b="0" i="0" dirty="0">
                <a:solidFill>
                  <a:srgbClr val="000000"/>
                </a:solidFill>
                <a:effectLst/>
              </a:rPr>
              <a:t>If carried out before a court officer, the judgment creditor may attend and ask standard questions.</a:t>
            </a:r>
            <a:r>
              <a:rPr lang="en-US" sz="2000" b="0" i="0" dirty="0">
                <a:solidFill>
                  <a:srgbClr val="FFFFFF"/>
                </a:solidFill>
                <a:effectLst/>
              </a:rPr>
              <a:t>2</a:t>
            </a:r>
          </a:p>
          <a:p>
            <a:pPr algn="l" fontAlgn="base">
              <a:buFont typeface="+mj-lt"/>
              <a:buAutoNum type="arabicPeriod"/>
            </a:pPr>
            <a:r>
              <a:rPr lang="en-US" sz="2000" b="0" i="0" dirty="0">
                <a:solidFill>
                  <a:srgbClr val="000000"/>
                </a:solidFill>
                <a:effectLst/>
              </a:rPr>
              <a:t>If carried out before a judge, the judgment creditor must attend and conduct the questioning. The standard questions are not used.</a:t>
            </a:r>
          </a:p>
          <a:p>
            <a:pPr algn="l" fontAlgn="base" latinLnBrk="0"/>
            <a:r>
              <a:rPr lang="en-US" sz="2000" b="0" i="0" dirty="0">
                <a:solidFill>
                  <a:srgbClr val="000000"/>
                </a:solidFill>
                <a:effectLst/>
              </a:rPr>
              <a:t>If the judgment debtor fails to attend, or refuses to answer the questions, or otherwise fails to comply with the order, the judge may make a committal order against the judgment debtor, suspended provided that the judgment debtor complies with the order.</a:t>
            </a:r>
          </a:p>
          <a:p>
            <a:pPr algn="l" fontAlgn="base"/>
            <a:endParaRPr lang="en-US" b="0" i="0" dirty="0">
              <a:solidFill>
                <a:srgbClr val="000000"/>
              </a:solidFill>
              <a:effectLst/>
              <a:latin typeface="Inter"/>
            </a:endParaRPr>
          </a:p>
          <a:p>
            <a:endParaRPr lang="en-GB" dirty="0"/>
          </a:p>
        </p:txBody>
      </p:sp>
    </p:spTree>
    <p:extLst>
      <p:ext uri="{BB962C8B-B14F-4D97-AF65-F5344CB8AC3E}">
        <p14:creationId xmlns:p14="http://schemas.microsoft.com/office/powerpoint/2010/main" val="38066087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B9E8DD-AC6B-3675-36E1-BEC8C140C8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98A208-D57E-92B9-9DB5-AD57572DF612}"/>
              </a:ext>
            </a:extLst>
          </p:cNvPr>
          <p:cNvSpPr>
            <a:spLocks noGrp="1"/>
          </p:cNvSpPr>
          <p:nvPr>
            <p:ph type="title"/>
          </p:nvPr>
        </p:nvSpPr>
        <p:spPr>
          <a:xfrm>
            <a:off x="424292" y="276046"/>
            <a:ext cx="7661534" cy="787879"/>
          </a:xfrm>
        </p:spPr>
        <p:txBody>
          <a:bodyPr/>
          <a:lstStyle/>
          <a:p>
            <a:r>
              <a:rPr lang="en-GB" dirty="0"/>
              <a:t>Methods of enforcement</a:t>
            </a:r>
          </a:p>
        </p:txBody>
      </p:sp>
      <p:pic>
        <p:nvPicPr>
          <p:cNvPr id="5" name="Picture 4">
            <a:extLst>
              <a:ext uri="{FF2B5EF4-FFF2-40B4-BE49-F238E27FC236}">
                <a16:creationId xmlns:a16="http://schemas.microsoft.com/office/drawing/2014/main" id="{6B134B7C-63CE-E77D-3C1C-65EFD9091060}"/>
              </a:ext>
            </a:extLst>
          </p:cNvPr>
          <p:cNvPicPr>
            <a:picLocks noChangeAspect="1"/>
          </p:cNvPicPr>
          <p:nvPr/>
        </p:nvPicPr>
        <p:blipFill>
          <a:blip r:embed="rId2"/>
          <a:stretch>
            <a:fillRect/>
          </a:stretch>
        </p:blipFill>
        <p:spPr>
          <a:xfrm>
            <a:off x="793630" y="1092680"/>
            <a:ext cx="10604740" cy="5605662"/>
          </a:xfrm>
          <a:prstGeom prst="rect">
            <a:avLst/>
          </a:prstGeom>
        </p:spPr>
      </p:pic>
    </p:spTree>
    <p:extLst>
      <p:ext uri="{BB962C8B-B14F-4D97-AF65-F5344CB8AC3E}">
        <p14:creationId xmlns:p14="http://schemas.microsoft.com/office/powerpoint/2010/main" val="777076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4E68CF-7679-545F-1DFF-5DD2935AA5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C48730-C873-457E-E1C9-CF5D6E46ECE0}"/>
              </a:ext>
            </a:extLst>
          </p:cNvPr>
          <p:cNvSpPr>
            <a:spLocks noGrp="1"/>
          </p:cNvSpPr>
          <p:nvPr>
            <p:ph type="title"/>
          </p:nvPr>
        </p:nvSpPr>
        <p:spPr>
          <a:xfrm>
            <a:off x="389786" y="258793"/>
            <a:ext cx="9289051" cy="810882"/>
          </a:xfrm>
        </p:spPr>
        <p:txBody>
          <a:bodyPr/>
          <a:lstStyle/>
          <a:p>
            <a:r>
              <a:rPr lang="en-GB" b="1" dirty="0"/>
              <a:t>Taking control of Goods</a:t>
            </a:r>
          </a:p>
        </p:txBody>
      </p:sp>
      <p:sp>
        <p:nvSpPr>
          <p:cNvPr id="3" name="Content Placeholder 2">
            <a:extLst>
              <a:ext uri="{FF2B5EF4-FFF2-40B4-BE49-F238E27FC236}">
                <a16:creationId xmlns:a16="http://schemas.microsoft.com/office/drawing/2014/main" id="{F614847B-C712-160C-2C31-DDAF7C1E582A}"/>
              </a:ext>
            </a:extLst>
          </p:cNvPr>
          <p:cNvSpPr>
            <a:spLocks noGrp="1"/>
          </p:cNvSpPr>
          <p:nvPr>
            <p:ph idx="1"/>
          </p:nvPr>
        </p:nvSpPr>
        <p:spPr>
          <a:xfrm>
            <a:off x="389786" y="1004649"/>
            <a:ext cx="9478832" cy="5493917"/>
          </a:xfrm>
        </p:spPr>
        <p:txBody>
          <a:bodyPr>
            <a:normAutofit fontScale="92500"/>
          </a:bodyPr>
          <a:lstStyle/>
          <a:p>
            <a:pPr algn="l" fontAlgn="base"/>
            <a:r>
              <a:rPr lang="en-US" sz="2400" dirty="0">
                <a:solidFill>
                  <a:srgbClr val="000000"/>
                </a:solidFill>
              </a:rPr>
              <a:t>S</a:t>
            </a:r>
            <a:r>
              <a:rPr lang="en-US" sz="2400" b="0" i="0" dirty="0">
                <a:solidFill>
                  <a:srgbClr val="000000"/>
                </a:solidFill>
                <a:effectLst/>
              </a:rPr>
              <a:t>eeks to recover the judgment debt by threatening to sell, or selling, the judgment debtor’s goods. This method is used when the amount involved may be recovered by seizing personal possessions of the judgment debtor of an equivalent value. This could mean their car or household items.</a:t>
            </a:r>
          </a:p>
          <a:p>
            <a:pPr algn="l" fontAlgn="base"/>
            <a:r>
              <a:rPr lang="en-US" sz="2400" b="0" i="0" dirty="0">
                <a:solidFill>
                  <a:srgbClr val="000000"/>
                </a:solidFill>
                <a:effectLst/>
              </a:rPr>
              <a:t>A judgment creditor will hope that the threat alone of this method of enforcement may prompt the judgment debtor to pay up as goods sold at auction are unlikely to achieve their true value.</a:t>
            </a:r>
          </a:p>
          <a:p>
            <a:pPr algn="l" fontAlgn="base"/>
            <a:r>
              <a:rPr lang="en-US" sz="2400" b="0" i="0" dirty="0">
                <a:solidFill>
                  <a:srgbClr val="000000"/>
                </a:solidFill>
                <a:effectLst/>
              </a:rPr>
              <a:t>This form of enforcement can be combined with other methods of enforcement. It is currently the most popular method of enforcement and is governed by </a:t>
            </a:r>
            <a:r>
              <a:rPr lang="en-US" sz="2400" b="1" i="0" dirty="0">
                <a:solidFill>
                  <a:srgbClr val="000000"/>
                </a:solidFill>
                <a:effectLst/>
              </a:rPr>
              <a:t>Parts 83–85</a:t>
            </a:r>
            <a:r>
              <a:rPr lang="en-US" sz="2400" b="0" i="0" dirty="0">
                <a:solidFill>
                  <a:srgbClr val="000000"/>
                </a:solidFill>
                <a:effectLst/>
              </a:rPr>
              <a:t>. The steps the legal representative must take are set out in </a:t>
            </a:r>
            <a:r>
              <a:rPr lang="en-US" sz="2400" b="1" i="0" dirty="0">
                <a:solidFill>
                  <a:srgbClr val="000000"/>
                </a:solidFill>
                <a:effectLst/>
              </a:rPr>
              <a:t>Part 83</a:t>
            </a:r>
            <a:r>
              <a:rPr lang="en-US" sz="2400" b="0" i="0" dirty="0">
                <a:solidFill>
                  <a:srgbClr val="000000"/>
                </a:solidFill>
                <a:effectLst/>
              </a:rPr>
              <a:t> and </a:t>
            </a:r>
            <a:r>
              <a:rPr lang="en-US" sz="2400" b="0" i="0" dirty="0" err="1">
                <a:solidFill>
                  <a:srgbClr val="000000"/>
                </a:solidFill>
                <a:effectLst/>
              </a:rPr>
              <a:t>summarised</a:t>
            </a:r>
            <a:r>
              <a:rPr lang="en-US" sz="2400" b="0" i="0" dirty="0">
                <a:solidFill>
                  <a:srgbClr val="000000"/>
                </a:solidFill>
                <a:effectLst/>
              </a:rPr>
              <a:t> below.</a:t>
            </a:r>
          </a:p>
          <a:p>
            <a:pPr algn="l" fontAlgn="base" latinLnBrk="0"/>
            <a:r>
              <a:rPr lang="en-US" sz="2400" b="1" i="0" dirty="0">
                <a:solidFill>
                  <a:srgbClr val="003E5A"/>
                </a:solidFill>
                <a:effectLst/>
              </a:rPr>
              <a:t>The court’s permission is not usually required: </a:t>
            </a:r>
            <a:r>
              <a:rPr lang="en-US" sz="2400" b="0" i="0" dirty="0">
                <a:solidFill>
                  <a:srgbClr val="000000"/>
                </a:solidFill>
                <a:effectLst/>
              </a:rPr>
              <a:t> unless the judgment is more than six years old</a:t>
            </a:r>
            <a:endParaRPr lang="en-US" sz="2400" b="0" i="0" dirty="0">
              <a:solidFill>
                <a:srgbClr val="000000"/>
              </a:solidFill>
              <a:effectLst/>
              <a:latin typeface="Inter"/>
            </a:endParaRPr>
          </a:p>
          <a:p>
            <a:endParaRPr lang="en-GB" dirty="0"/>
          </a:p>
        </p:txBody>
      </p:sp>
    </p:spTree>
    <p:extLst>
      <p:ext uri="{BB962C8B-B14F-4D97-AF65-F5344CB8AC3E}">
        <p14:creationId xmlns:p14="http://schemas.microsoft.com/office/powerpoint/2010/main" val="35193584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C9DEB0-0C4E-EEEF-8052-06FDEC835394}"/>
              </a:ext>
            </a:extLst>
          </p:cNvPr>
          <p:cNvPicPr>
            <a:picLocks noChangeAspect="1"/>
          </p:cNvPicPr>
          <p:nvPr/>
        </p:nvPicPr>
        <p:blipFill>
          <a:blip r:embed="rId2"/>
          <a:stretch>
            <a:fillRect/>
          </a:stretch>
        </p:blipFill>
        <p:spPr>
          <a:xfrm>
            <a:off x="546340" y="273490"/>
            <a:ext cx="9598324" cy="6311019"/>
          </a:xfrm>
          <a:prstGeom prst="rect">
            <a:avLst/>
          </a:prstGeom>
        </p:spPr>
      </p:pic>
    </p:spTree>
    <p:extLst>
      <p:ext uri="{BB962C8B-B14F-4D97-AF65-F5344CB8AC3E}">
        <p14:creationId xmlns:p14="http://schemas.microsoft.com/office/powerpoint/2010/main" val="37599825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EEB612-E58D-836B-C9E0-304E7069E2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0D793D-87A7-D0B4-1B64-659251D3FEF5}"/>
              </a:ext>
            </a:extLst>
          </p:cNvPr>
          <p:cNvSpPr>
            <a:spLocks noGrp="1"/>
          </p:cNvSpPr>
          <p:nvPr>
            <p:ph type="title"/>
          </p:nvPr>
        </p:nvSpPr>
        <p:spPr>
          <a:xfrm>
            <a:off x="217259" y="207034"/>
            <a:ext cx="2865246" cy="810882"/>
          </a:xfrm>
        </p:spPr>
        <p:txBody>
          <a:bodyPr>
            <a:normAutofit/>
          </a:bodyPr>
          <a:lstStyle/>
          <a:p>
            <a:r>
              <a:rPr lang="en-GB" sz="4000" b="1" dirty="0"/>
              <a:t>Key steps</a:t>
            </a:r>
          </a:p>
        </p:txBody>
      </p:sp>
      <p:pic>
        <p:nvPicPr>
          <p:cNvPr id="5" name="Picture 4">
            <a:extLst>
              <a:ext uri="{FF2B5EF4-FFF2-40B4-BE49-F238E27FC236}">
                <a16:creationId xmlns:a16="http://schemas.microsoft.com/office/drawing/2014/main" id="{44687831-4E16-4BE1-D302-8884224A7B33}"/>
              </a:ext>
            </a:extLst>
          </p:cNvPr>
          <p:cNvPicPr>
            <a:picLocks noChangeAspect="1"/>
          </p:cNvPicPr>
          <p:nvPr/>
        </p:nvPicPr>
        <p:blipFill>
          <a:blip r:embed="rId3"/>
          <a:stretch>
            <a:fillRect/>
          </a:stretch>
        </p:blipFill>
        <p:spPr>
          <a:xfrm>
            <a:off x="3255032" y="116006"/>
            <a:ext cx="7550991" cy="6625987"/>
          </a:xfrm>
          <a:prstGeom prst="rect">
            <a:avLst/>
          </a:prstGeom>
        </p:spPr>
      </p:pic>
      <p:sp>
        <p:nvSpPr>
          <p:cNvPr id="6" name="TextBox 5">
            <a:extLst>
              <a:ext uri="{FF2B5EF4-FFF2-40B4-BE49-F238E27FC236}">
                <a16:creationId xmlns:a16="http://schemas.microsoft.com/office/drawing/2014/main" id="{B1125BE0-1056-5559-D846-1E020B8A8B3D}"/>
              </a:ext>
            </a:extLst>
          </p:cNvPr>
          <p:cNvSpPr txBox="1"/>
          <p:nvPr/>
        </p:nvSpPr>
        <p:spPr>
          <a:xfrm>
            <a:off x="217259" y="1270958"/>
            <a:ext cx="3024996" cy="369332"/>
          </a:xfrm>
          <a:prstGeom prst="rect">
            <a:avLst/>
          </a:prstGeom>
          <a:noFill/>
        </p:spPr>
        <p:txBody>
          <a:bodyPr wrap="square" rtlCol="0">
            <a:spAutoFit/>
          </a:bodyPr>
          <a:lstStyle/>
          <a:p>
            <a:r>
              <a:rPr lang="en-US" dirty="0">
                <a:solidFill>
                  <a:srgbClr val="003E5A"/>
                </a:solidFill>
                <a:latin typeface="Inter"/>
              </a:rPr>
              <a:t>Form No. 53: Writ of Control</a:t>
            </a:r>
            <a:endParaRPr lang="en-GB" dirty="0"/>
          </a:p>
        </p:txBody>
      </p:sp>
      <p:sp>
        <p:nvSpPr>
          <p:cNvPr id="7" name="TextBox 6">
            <a:extLst>
              <a:ext uri="{FF2B5EF4-FFF2-40B4-BE49-F238E27FC236}">
                <a16:creationId xmlns:a16="http://schemas.microsoft.com/office/drawing/2014/main" id="{2F11A15B-AC22-5D22-DE4C-CA221E46EAD0}"/>
              </a:ext>
            </a:extLst>
          </p:cNvPr>
          <p:cNvSpPr txBox="1"/>
          <p:nvPr/>
        </p:nvSpPr>
        <p:spPr>
          <a:xfrm>
            <a:off x="274769" y="1640290"/>
            <a:ext cx="3082504" cy="646331"/>
          </a:xfrm>
          <a:prstGeom prst="rect">
            <a:avLst/>
          </a:prstGeom>
          <a:noFill/>
        </p:spPr>
        <p:txBody>
          <a:bodyPr wrap="square" rtlCol="0">
            <a:spAutoFit/>
          </a:bodyPr>
          <a:lstStyle/>
          <a:p>
            <a:r>
              <a:rPr lang="en-US" dirty="0">
                <a:solidFill>
                  <a:srgbClr val="003E5A"/>
                </a:solidFill>
                <a:latin typeface="Inter"/>
              </a:rPr>
              <a:t>Form N323 Request for Warrant of Control</a:t>
            </a:r>
            <a:endParaRPr lang="en-GB" dirty="0"/>
          </a:p>
        </p:txBody>
      </p:sp>
    </p:spTree>
    <p:extLst>
      <p:ext uri="{BB962C8B-B14F-4D97-AF65-F5344CB8AC3E}">
        <p14:creationId xmlns:p14="http://schemas.microsoft.com/office/powerpoint/2010/main" val="32200610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941724-F0C2-EF39-DD0A-933E8D0D58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582D5F-D5D9-A591-24A9-9A9D949BAE32}"/>
              </a:ext>
            </a:extLst>
          </p:cNvPr>
          <p:cNvSpPr>
            <a:spLocks noGrp="1"/>
          </p:cNvSpPr>
          <p:nvPr>
            <p:ph type="title"/>
          </p:nvPr>
        </p:nvSpPr>
        <p:spPr>
          <a:xfrm>
            <a:off x="389786" y="258793"/>
            <a:ext cx="9289051" cy="810882"/>
          </a:xfrm>
        </p:spPr>
        <p:txBody>
          <a:bodyPr/>
          <a:lstStyle/>
          <a:p>
            <a:r>
              <a:rPr lang="en-GB" b="1" dirty="0"/>
              <a:t>After documents are filed:</a:t>
            </a:r>
          </a:p>
        </p:txBody>
      </p:sp>
      <p:sp>
        <p:nvSpPr>
          <p:cNvPr id="3" name="Content Placeholder 2">
            <a:extLst>
              <a:ext uri="{FF2B5EF4-FFF2-40B4-BE49-F238E27FC236}">
                <a16:creationId xmlns:a16="http://schemas.microsoft.com/office/drawing/2014/main" id="{AEC5E5F4-DCCB-41BA-5DFE-E797DB347A07}"/>
              </a:ext>
            </a:extLst>
          </p:cNvPr>
          <p:cNvSpPr>
            <a:spLocks noGrp="1"/>
          </p:cNvSpPr>
          <p:nvPr>
            <p:ph idx="1"/>
          </p:nvPr>
        </p:nvSpPr>
        <p:spPr>
          <a:xfrm>
            <a:off x="332276" y="993148"/>
            <a:ext cx="9846894" cy="5539924"/>
          </a:xfrm>
        </p:spPr>
        <p:txBody>
          <a:bodyPr>
            <a:normAutofit/>
          </a:bodyPr>
          <a:lstStyle/>
          <a:p>
            <a:pPr algn="l" fontAlgn="base" latinLnBrk="0"/>
            <a:r>
              <a:rPr lang="en-US" b="0" i="0" dirty="0">
                <a:solidFill>
                  <a:srgbClr val="000000"/>
                </a:solidFill>
                <a:effectLst/>
              </a:rPr>
              <a:t>CCEAs and HCEOs are officers of the court and are empowered to carry out certain functions, including serving documents and seizing goods to satisfy judgments – regulated by </a:t>
            </a:r>
            <a:r>
              <a:rPr lang="en-US" b="1" i="0" dirty="0">
                <a:solidFill>
                  <a:srgbClr val="000000"/>
                </a:solidFill>
                <a:effectLst/>
              </a:rPr>
              <a:t>Sch 12 Tribunals, Courts and Enforcement Act 2007 (TCEA 2007) </a:t>
            </a:r>
            <a:r>
              <a:rPr lang="en-US" b="0" i="0" dirty="0">
                <a:solidFill>
                  <a:srgbClr val="000000"/>
                </a:solidFill>
                <a:effectLst/>
              </a:rPr>
              <a:t>and the </a:t>
            </a:r>
            <a:r>
              <a:rPr lang="en-US" b="1" i="0" dirty="0">
                <a:solidFill>
                  <a:srgbClr val="000000"/>
                </a:solidFill>
                <a:effectLst/>
              </a:rPr>
              <a:t>Taking Control of Goods Regulations 2013 (TCGR 2013)</a:t>
            </a:r>
            <a:r>
              <a:rPr lang="en-US" b="0" i="0" dirty="0">
                <a:solidFill>
                  <a:srgbClr val="000000"/>
                </a:solidFill>
                <a:effectLst/>
              </a:rPr>
              <a:t> </a:t>
            </a:r>
          </a:p>
          <a:p>
            <a:pPr algn="l" fontAlgn="base" latinLnBrk="0"/>
            <a:r>
              <a:rPr lang="en-US" b="0" i="0" dirty="0">
                <a:solidFill>
                  <a:srgbClr val="000000"/>
                </a:solidFill>
                <a:effectLst/>
              </a:rPr>
              <a:t>The enforcement agent:</a:t>
            </a:r>
          </a:p>
          <a:p>
            <a:pPr algn="l" fontAlgn="base">
              <a:buFont typeface="Arial" panose="020B0604020202020204" pitchFamily="34" charset="0"/>
              <a:buChar char="•"/>
            </a:pPr>
            <a:r>
              <a:rPr lang="en-US" b="0" i="0" dirty="0">
                <a:solidFill>
                  <a:srgbClr val="000000"/>
                </a:solidFill>
                <a:effectLst/>
              </a:rPr>
              <a:t>must give the judgment debtor not less than 7 clear days’ written notice of their intention to take control of goods;</a:t>
            </a:r>
          </a:p>
          <a:p>
            <a:pPr algn="l" fontAlgn="base">
              <a:buFont typeface="Arial" panose="020B0604020202020204" pitchFamily="34" charset="0"/>
              <a:buChar char="•"/>
            </a:pPr>
            <a:r>
              <a:rPr lang="en-US" b="0" i="0" dirty="0">
                <a:solidFill>
                  <a:srgbClr val="000000"/>
                </a:solidFill>
                <a:effectLst/>
              </a:rPr>
              <a:t>must take control of goods within 12 months of giving the notice;</a:t>
            </a:r>
          </a:p>
          <a:p>
            <a:pPr algn="l" fontAlgn="base">
              <a:buFont typeface="Arial" panose="020B0604020202020204" pitchFamily="34" charset="0"/>
              <a:buChar char="•"/>
            </a:pPr>
            <a:r>
              <a:rPr lang="en-US" b="0" i="0" dirty="0">
                <a:solidFill>
                  <a:srgbClr val="000000"/>
                </a:solidFill>
                <a:effectLst/>
              </a:rPr>
              <a:t>has the power to enter premises to search for and to take control of goods if they reasonably believe that they are the place, or one of the places, where the judgment debtor usually lives, or carries on a trade or business; and</a:t>
            </a:r>
          </a:p>
          <a:p>
            <a:pPr algn="l" fontAlgn="base">
              <a:buFont typeface="Arial" panose="020B0604020202020204" pitchFamily="34" charset="0"/>
              <a:buChar char="•"/>
            </a:pPr>
            <a:r>
              <a:rPr lang="en-US" b="0" i="0" dirty="0">
                <a:solidFill>
                  <a:srgbClr val="000000"/>
                </a:solidFill>
                <a:effectLst/>
              </a:rPr>
              <a:t>can enter the premises upon any day, but not before 6 am and not after 9 pm.</a:t>
            </a:r>
          </a:p>
          <a:p>
            <a:pPr algn="l" fontAlgn="base" latinLnBrk="0"/>
            <a:r>
              <a:rPr lang="en-US" b="0" i="0" dirty="0">
                <a:solidFill>
                  <a:srgbClr val="000000"/>
                </a:solidFill>
                <a:effectLst/>
              </a:rPr>
              <a:t>They will normally take control of goods – allow the goods to remain on the premises for a few days to give the judgment debtor a last chance to pay – but they can seize goods (remove the goods from the premises then and there) up to the amount owed and any costs so far incurred.</a:t>
            </a:r>
          </a:p>
          <a:p>
            <a:endParaRPr lang="en-GB" dirty="0"/>
          </a:p>
        </p:txBody>
      </p:sp>
    </p:spTree>
    <p:extLst>
      <p:ext uri="{BB962C8B-B14F-4D97-AF65-F5344CB8AC3E}">
        <p14:creationId xmlns:p14="http://schemas.microsoft.com/office/powerpoint/2010/main" val="11624406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B3C6A8-DB0D-71C0-A4C8-967F6BBD2C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D86954-50C3-63A6-BEE5-21C58C525897}"/>
              </a:ext>
            </a:extLst>
          </p:cNvPr>
          <p:cNvSpPr>
            <a:spLocks noGrp="1"/>
          </p:cNvSpPr>
          <p:nvPr>
            <p:ph type="title"/>
          </p:nvPr>
        </p:nvSpPr>
        <p:spPr>
          <a:xfrm>
            <a:off x="286267" y="74763"/>
            <a:ext cx="9289051" cy="810882"/>
          </a:xfrm>
        </p:spPr>
        <p:txBody>
          <a:bodyPr/>
          <a:lstStyle/>
          <a:p>
            <a:r>
              <a:rPr lang="en-GB" b="1" dirty="0"/>
              <a:t>Enforcement Agents</a:t>
            </a:r>
          </a:p>
        </p:txBody>
      </p:sp>
      <p:sp>
        <p:nvSpPr>
          <p:cNvPr id="3" name="Content Placeholder 2">
            <a:extLst>
              <a:ext uri="{FF2B5EF4-FFF2-40B4-BE49-F238E27FC236}">
                <a16:creationId xmlns:a16="http://schemas.microsoft.com/office/drawing/2014/main" id="{7E0E0D00-8F31-D9B2-2A66-A79DE399A23A}"/>
              </a:ext>
            </a:extLst>
          </p:cNvPr>
          <p:cNvSpPr>
            <a:spLocks noGrp="1"/>
          </p:cNvSpPr>
          <p:nvPr>
            <p:ph idx="1"/>
          </p:nvPr>
        </p:nvSpPr>
        <p:spPr>
          <a:xfrm>
            <a:off x="113739" y="741872"/>
            <a:ext cx="9973415" cy="5618117"/>
          </a:xfrm>
        </p:spPr>
        <p:txBody>
          <a:bodyPr>
            <a:normAutofit fontScale="92500" lnSpcReduction="10000"/>
          </a:bodyPr>
          <a:lstStyle/>
          <a:p>
            <a:pPr algn="l" fontAlgn="base" latinLnBrk="0"/>
            <a:r>
              <a:rPr lang="en-US" b="0" i="0" dirty="0">
                <a:solidFill>
                  <a:srgbClr val="000000"/>
                </a:solidFill>
                <a:effectLst/>
              </a:rPr>
              <a:t>To take control of goods an enforcement agent must do one of the following:</a:t>
            </a:r>
          </a:p>
          <a:p>
            <a:pPr algn="l" fontAlgn="base">
              <a:buFont typeface="Arial" panose="020B0604020202020204" pitchFamily="34" charset="0"/>
              <a:buChar char="•"/>
            </a:pPr>
            <a:r>
              <a:rPr lang="en-US" b="0" i="0" dirty="0">
                <a:solidFill>
                  <a:srgbClr val="000000"/>
                </a:solidFill>
                <a:effectLst/>
              </a:rPr>
              <a:t>secure the goods on the premises on which they find them; or </a:t>
            </a:r>
          </a:p>
          <a:p>
            <a:pPr algn="l" fontAlgn="base">
              <a:buFont typeface="Arial" panose="020B0604020202020204" pitchFamily="34" charset="0"/>
              <a:buChar char="•"/>
            </a:pPr>
            <a:r>
              <a:rPr lang="en-US" b="0" i="0" dirty="0">
                <a:solidFill>
                  <a:srgbClr val="000000"/>
                </a:solidFill>
                <a:effectLst/>
              </a:rPr>
              <a:t>remove them and secure them elsewhere; or</a:t>
            </a:r>
          </a:p>
          <a:p>
            <a:pPr algn="l" fontAlgn="base">
              <a:buFont typeface="Arial" panose="020B0604020202020204" pitchFamily="34" charset="0"/>
              <a:buChar char="•"/>
            </a:pPr>
            <a:r>
              <a:rPr lang="en-US" b="0" i="0" dirty="0">
                <a:solidFill>
                  <a:srgbClr val="000000"/>
                </a:solidFill>
                <a:effectLst/>
              </a:rPr>
              <a:t>enter into a controlled goods agreement with the judgment debtor.</a:t>
            </a:r>
          </a:p>
          <a:p>
            <a:r>
              <a:rPr lang="en-US" b="0" i="0" dirty="0">
                <a:solidFill>
                  <a:srgbClr val="000000"/>
                </a:solidFill>
                <a:effectLst/>
              </a:rPr>
              <a:t>Where a controlled goods agreement has been entered into, the enforcement agent may re-enter the premises to inspect the goods or to remove them for storage or sale.</a:t>
            </a:r>
          </a:p>
          <a:p>
            <a:pPr algn="l" fontAlgn="base" latinLnBrk="0"/>
            <a:r>
              <a:rPr lang="en-US" b="1" i="0" dirty="0">
                <a:solidFill>
                  <a:schemeClr val="accent3">
                    <a:lumMod val="50000"/>
                  </a:schemeClr>
                </a:solidFill>
                <a:effectLst/>
              </a:rPr>
              <a:t>Some types of goods may not be seized:</a:t>
            </a:r>
          </a:p>
          <a:p>
            <a:pPr algn="l" fontAlgn="base">
              <a:buFont typeface="Arial" panose="020B0604020202020204" pitchFamily="34" charset="0"/>
              <a:buChar char="•"/>
            </a:pPr>
            <a:r>
              <a:rPr lang="en-US" b="0" i="0" dirty="0">
                <a:solidFill>
                  <a:srgbClr val="000000"/>
                </a:solidFill>
                <a:effectLst/>
              </a:rPr>
              <a:t>items or equipment necessary for use personally by the judgment debtor in </a:t>
            </a:r>
            <a:r>
              <a:rPr lang="en-US" b="0" i="0" dirty="0" err="1">
                <a:solidFill>
                  <a:srgbClr val="000000"/>
                </a:solidFill>
                <a:effectLst/>
              </a:rPr>
              <a:t>theiremployment</a:t>
            </a:r>
            <a:r>
              <a:rPr lang="en-US" b="0" i="0" dirty="0">
                <a:solidFill>
                  <a:srgbClr val="000000"/>
                </a:solidFill>
                <a:effectLst/>
              </a:rPr>
              <a:t>, business, trade, profession, study or education, up to a total value of £1,350 ;</a:t>
            </a:r>
            <a:endParaRPr lang="en-US" dirty="0">
              <a:solidFill>
                <a:srgbClr val="000000"/>
              </a:solidFill>
            </a:endParaRPr>
          </a:p>
          <a:p>
            <a:pPr algn="l" fontAlgn="base">
              <a:buFont typeface="Arial" panose="020B0604020202020204" pitchFamily="34" charset="0"/>
              <a:buChar char="•"/>
            </a:pPr>
            <a:r>
              <a:rPr lang="en-US" b="0" i="0" dirty="0">
                <a:solidFill>
                  <a:srgbClr val="000000"/>
                </a:solidFill>
                <a:effectLst/>
              </a:rPr>
              <a:t>such clothing, bedding, furniture, household equipment, items and provisions as are reasonably required to satisfy the basic domestic needs of the judgment debtor and every member of their household;</a:t>
            </a:r>
          </a:p>
          <a:p>
            <a:pPr algn="l" fontAlgn="base">
              <a:buFont typeface="Arial" panose="020B0604020202020204" pitchFamily="34" charset="0"/>
              <a:buChar char="•"/>
            </a:pPr>
            <a:r>
              <a:rPr lang="en-US" b="0" i="0" dirty="0">
                <a:solidFill>
                  <a:srgbClr val="000000"/>
                </a:solidFill>
                <a:effectLst/>
              </a:rPr>
              <a:t>assistance dogs, sheep dogs, guard dogs or domestic pets;</a:t>
            </a:r>
          </a:p>
          <a:p>
            <a:pPr algn="l" fontAlgn="base">
              <a:buFont typeface="Arial" panose="020B0604020202020204" pitchFamily="34" charset="0"/>
              <a:buChar char="•"/>
            </a:pPr>
            <a:r>
              <a:rPr lang="en-US" b="0" i="0" dirty="0">
                <a:solidFill>
                  <a:srgbClr val="000000"/>
                </a:solidFill>
                <a:effectLst/>
              </a:rPr>
              <a:t>a vehicle on which a valid disabled person’s badge is displayed;</a:t>
            </a:r>
          </a:p>
          <a:p>
            <a:pPr algn="l" fontAlgn="base">
              <a:buFont typeface="Arial" panose="020B0604020202020204" pitchFamily="34" charset="0"/>
              <a:buChar char="•"/>
            </a:pPr>
            <a:r>
              <a:rPr lang="en-US" b="0" i="0" dirty="0">
                <a:solidFill>
                  <a:srgbClr val="000000"/>
                </a:solidFill>
                <a:effectLst/>
              </a:rPr>
              <a:t>a vehicle being used for, or in relation to police, fire or ambulance purposes; and</a:t>
            </a:r>
          </a:p>
          <a:p>
            <a:pPr algn="l" fontAlgn="base">
              <a:buFont typeface="Arial" panose="020B0604020202020204" pitchFamily="34" charset="0"/>
              <a:buChar char="•"/>
            </a:pPr>
            <a:r>
              <a:rPr lang="en-US" b="0" i="0" dirty="0">
                <a:solidFill>
                  <a:srgbClr val="000000"/>
                </a:solidFill>
                <a:effectLst/>
              </a:rPr>
              <a:t>a vehicle displaying a valid British Medical Association badge or other health emergency badge because it is being used for health emergency purposes.</a:t>
            </a:r>
          </a:p>
          <a:p>
            <a:endParaRPr lang="en-GB" dirty="0"/>
          </a:p>
        </p:txBody>
      </p:sp>
    </p:spTree>
    <p:extLst>
      <p:ext uri="{BB962C8B-B14F-4D97-AF65-F5344CB8AC3E}">
        <p14:creationId xmlns:p14="http://schemas.microsoft.com/office/powerpoint/2010/main" val="4842147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367B2-1DF7-5D5D-39C9-D8CD8AA4F3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693D92-7446-A4E3-A8F8-09D60DCCDB7F}"/>
              </a:ext>
            </a:extLst>
          </p:cNvPr>
          <p:cNvSpPr>
            <a:spLocks noGrp="1"/>
          </p:cNvSpPr>
          <p:nvPr>
            <p:ph type="title"/>
          </p:nvPr>
        </p:nvSpPr>
        <p:spPr>
          <a:xfrm>
            <a:off x="211507" y="159261"/>
            <a:ext cx="9289051" cy="810882"/>
          </a:xfrm>
        </p:spPr>
        <p:txBody>
          <a:bodyPr/>
          <a:lstStyle/>
          <a:p>
            <a:r>
              <a:rPr lang="en-GB" dirty="0"/>
              <a:t>Taking control of goods – further provisions</a:t>
            </a:r>
          </a:p>
        </p:txBody>
      </p:sp>
      <p:sp>
        <p:nvSpPr>
          <p:cNvPr id="3" name="Content Placeholder 2">
            <a:extLst>
              <a:ext uri="{FF2B5EF4-FFF2-40B4-BE49-F238E27FC236}">
                <a16:creationId xmlns:a16="http://schemas.microsoft.com/office/drawing/2014/main" id="{DB744468-9FC1-CF4A-AACA-0246722E4713}"/>
              </a:ext>
            </a:extLst>
          </p:cNvPr>
          <p:cNvSpPr>
            <a:spLocks noGrp="1"/>
          </p:cNvSpPr>
          <p:nvPr>
            <p:ph idx="1"/>
          </p:nvPr>
        </p:nvSpPr>
        <p:spPr>
          <a:xfrm>
            <a:off x="269016" y="832120"/>
            <a:ext cx="9731875" cy="5866619"/>
          </a:xfrm>
        </p:spPr>
        <p:txBody>
          <a:bodyPr>
            <a:normAutofit/>
          </a:bodyPr>
          <a:lstStyle/>
          <a:p>
            <a:pPr algn="l" fontAlgn="base"/>
            <a:r>
              <a:rPr lang="en-US" sz="2000" dirty="0">
                <a:solidFill>
                  <a:srgbClr val="000000"/>
                </a:solidFill>
                <a:latin typeface="Inter"/>
              </a:rPr>
              <a:t>G</a:t>
            </a:r>
            <a:r>
              <a:rPr lang="en-US" sz="2000" b="0" i="0" dirty="0">
                <a:solidFill>
                  <a:srgbClr val="000000"/>
                </a:solidFill>
                <a:effectLst/>
                <a:latin typeface="Inter"/>
              </a:rPr>
              <a:t>oods must be sold at the best price which can reasonably be obtained at a public auction.</a:t>
            </a:r>
          </a:p>
          <a:p>
            <a:pPr algn="l" fontAlgn="base"/>
            <a:r>
              <a:rPr lang="en-US" sz="2000" b="0" i="0" dirty="0">
                <a:solidFill>
                  <a:srgbClr val="000000"/>
                </a:solidFill>
                <a:effectLst/>
                <a:latin typeface="Inter"/>
              </a:rPr>
              <a:t>The amount required to pay the judgment, including costs and fees, will be deducted from the money raised at auction. Any surplus will be sent to the judgment debtor.</a:t>
            </a:r>
          </a:p>
          <a:p>
            <a:pPr algn="l" fontAlgn="base" latinLnBrk="0"/>
            <a:r>
              <a:rPr lang="en-US" sz="2000" b="1" i="0" dirty="0">
                <a:solidFill>
                  <a:srgbClr val="003E5A"/>
                </a:solidFill>
                <a:effectLst/>
                <a:latin typeface="inherit"/>
              </a:rPr>
              <a:t>Claims on controlled goods: </a:t>
            </a:r>
            <a:r>
              <a:rPr lang="en-US" sz="2000" b="0" i="0" dirty="0">
                <a:solidFill>
                  <a:srgbClr val="000000"/>
                </a:solidFill>
                <a:effectLst/>
                <a:latin typeface="inherit"/>
              </a:rPr>
              <a:t>Sometimes the goods which are seized do not belong to the judgment debtor. </a:t>
            </a:r>
            <a:r>
              <a:rPr lang="en-US" sz="2000" b="0" i="0" dirty="0" err="1">
                <a:solidFill>
                  <a:srgbClr val="000000"/>
                </a:solidFill>
                <a:effectLst/>
                <a:latin typeface="inherit"/>
              </a:rPr>
              <a:t>E.g</a:t>
            </a:r>
            <a:r>
              <a:rPr lang="en-US" sz="2000" b="0" i="0" dirty="0">
                <a:solidFill>
                  <a:srgbClr val="000000"/>
                </a:solidFill>
                <a:effectLst/>
                <a:latin typeface="inherit"/>
              </a:rPr>
              <a:t>  a vehicle which is subject to a hire purchase agreement. Title to the vehicle is held by the finance company until the final payment has been made. If the vehicle is taken control of by an agent, the finance company is likely to want to intervene. </a:t>
            </a:r>
          </a:p>
          <a:p>
            <a:pPr algn="l" fontAlgn="base" latinLnBrk="0"/>
            <a:r>
              <a:rPr lang="en-US" sz="2000" dirty="0">
                <a:solidFill>
                  <a:srgbClr val="000000"/>
                </a:solidFill>
                <a:latin typeface="inherit"/>
              </a:rPr>
              <a:t>A</a:t>
            </a:r>
            <a:r>
              <a:rPr lang="en-US" sz="2000" b="0" i="0" dirty="0">
                <a:solidFill>
                  <a:srgbClr val="000000"/>
                </a:solidFill>
                <a:effectLst/>
                <a:latin typeface="inherit"/>
              </a:rPr>
              <a:t> third party may apply to the court claiming that the goods taken control of are theirs and not the judgment debtor’s. </a:t>
            </a:r>
          </a:p>
          <a:p>
            <a:pPr algn="l" fontAlgn="base" latinLnBrk="0"/>
            <a:r>
              <a:rPr lang="en-US" sz="2000" b="0" i="0" dirty="0">
                <a:solidFill>
                  <a:srgbClr val="000000"/>
                </a:solidFill>
                <a:effectLst/>
                <a:latin typeface="inherit"/>
              </a:rPr>
              <a:t>On making the application, the third party must make payments into court as follows:</a:t>
            </a:r>
          </a:p>
          <a:p>
            <a:pPr algn="l" fontAlgn="base">
              <a:buFont typeface="Arial" panose="020B0604020202020204" pitchFamily="34" charset="0"/>
              <a:buChar char="•"/>
            </a:pPr>
            <a:r>
              <a:rPr lang="en-US" sz="2000" b="0" i="0" dirty="0">
                <a:solidFill>
                  <a:srgbClr val="000000"/>
                </a:solidFill>
                <a:effectLst/>
                <a:latin typeface="inherit"/>
              </a:rPr>
              <a:t>a payment equal to the value of the goods; and</a:t>
            </a:r>
          </a:p>
          <a:p>
            <a:pPr algn="l" fontAlgn="base">
              <a:buFont typeface="Arial" panose="020B0604020202020204" pitchFamily="34" charset="0"/>
              <a:buChar char="•"/>
            </a:pPr>
            <a:r>
              <a:rPr lang="en-US" sz="2000" b="0" i="0" dirty="0">
                <a:solidFill>
                  <a:srgbClr val="000000"/>
                </a:solidFill>
                <a:effectLst/>
                <a:latin typeface="inherit"/>
              </a:rPr>
              <a:t>payment of the enforcement agent’s costs of retaining the goods.</a:t>
            </a:r>
          </a:p>
          <a:p>
            <a:pPr algn="l" fontAlgn="base" latinLnBrk="0"/>
            <a:r>
              <a:rPr lang="en-US" sz="2000" b="0" i="0" dirty="0">
                <a:solidFill>
                  <a:srgbClr val="000000"/>
                </a:solidFill>
                <a:effectLst/>
                <a:latin typeface="inherit"/>
              </a:rPr>
              <a:t>Alternatively, the third party may seek a direction from the court that the required payment should be only a proportion of the value of the goods.</a:t>
            </a:r>
          </a:p>
          <a:p>
            <a:pPr algn="l" fontAlgn="base" latinLnBrk="0"/>
            <a:endParaRPr lang="en-US" sz="2000" b="0" i="0" dirty="0">
              <a:solidFill>
                <a:srgbClr val="000000"/>
              </a:solidFill>
              <a:effectLst/>
              <a:latin typeface="inherit"/>
            </a:endParaRPr>
          </a:p>
          <a:p>
            <a:endParaRPr lang="en-GB" dirty="0"/>
          </a:p>
        </p:txBody>
      </p:sp>
    </p:spTree>
    <p:extLst>
      <p:ext uri="{BB962C8B-B14F-4D97-AF65-F5344CB8AC3E}">
        <p14:creationId xmlns:p14="http://schemas.microsoft.com/office/powerpoint/2010/main" val="20401055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23CA44-ADD9-4052-D78C-4E55D75806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B9524B-80EC-A3C9-D269-D880F78B110B}"/>
              </a:ext>
            </a:extLst>
          </p:cNvPr>
          <p:cNvSpPr>
            <a:spLocks noGrp="1"/>
          </p:cNvSpPr>
          <p:nvPr>
            <p:ph type="title"/>
          </p:nvPr>
        </p:nvSpPr>
        <p:spPr>
          <a:xfrm>
            <a:off x="389786" y="258793"/>
            <a:ext cx="9289051" cy="810882"/>
          </a:xfrm>
        </p:spPr>
        <p:txBody>
          <a:bodyPr/>
          <a:lstStyle/>
          <a:p>
            <a:r>
              <a:rPr lang="en-GB" b="1" dirty="0"/>
              <a:t>Attachment of Earnings Order</a:t>
            </a:r>
          </a:p>
        </p:txBody>
      </p:sp>
      <p:sp>
        <p:nvSpPr>
          <p:cNvPr id="3" name="Content Placeholder 2">
            <a:extLst>
              <a:ext uri="{FF2B5EF4-FFF2-40B4-BE49-F238E27FC236}">
                <a16:creationId xmlns:a16="http://schemas.microsoft.com/office/drawing/2014/main" id="{87287D2D-FAC7-CB81-09CE-06934B70C1AC}"/>
              </a:ext>
            </a:extLst>
          </p:cNvPr>
          <p:cNvSpPr>
            <a:spLocks noGrp="1"/>
          </p:cNvSpPr>
          <p:nvPr>
            <p:ph idx="1"/>
          </p:nvPr>
        </p:nvSpPr>
        <p:spPr>
          <a:xfrm>
            <a:off x="269017" y="935082"/>
            <a:ext cx="9956161" cy="5710133"/>
          </a:xfrm>
        </p:spPr>
        <p:txBody>
          <a:bodyPr>
            <a:normAutofit/>
          </a:bodyPr>
          <a:lstStyle/>
          <a:p>
            <a:r>
              <a:rPr lang="en-US" sz="2400" b="0" i="0" dirty="0">
                <a:solidFill>
                  <a:srgbClr val="000000"/>
                </a:solidFill>
                <a:effectLst/>
              </a:rPr>
              <a:t>Compels a judgment debtor’s employer to make regular deductions from a judgment debtor’s earnings and pay them into court. Part 89 sets out the procedure for attachment of earnings orders (AEOs).</a:t>
            </a:r>
          </a:p>
          <a:p>
            <a:pPr algn="l" fontAlgn="base" latinLnBrk="0"/>
            <a:r>
              <a:rPr lang="en-US" sz="2400" b="1" i="0" dirty="0">
                <a:solidFill>
                  <a:srgbClr val="003E5A"/>
                </a:solidFill>
                <a:effectLst/>
              </a:rPr>
              <a:t>Attachment of earnings orders are only available against individuals : </a:t>
            </a:r>
            <a:r>
              <a:rPr lang="en-US" sz="2400" b="0" i="0" dirty="0">
                <a:solidFill>
                  <a:srgbClr val="000000"/>
                </a:solidFill>
                <a:effectLst/>
              </a:rPr>
              <a:t> not available where the judgment debtor is a company.</a:t>
            </a:r>
          </a:p>
          <a:p>
            <a:pPr algn="l" fontAlgn="base" latinLnBrk="0"/>
            <a:r>
              <a:rPr lang="en-US" sz="2400" b="1" i="0" dirty="0">
                <a:solidFill>
                  <a:srgbClr val="003E5A"/>
                </a:solidFill>
                <a:effectLst/>
              </a:rPr>
              <a:t>High Court or County Court? </a:t>
            </a:r>
            <a:r>
              <a:rPr lang="en-US" sz="2400" b="0" i="0" dirty="0">
                <a:solidFill>
                  <a:srgbClr val="000000"/>
                </a:solidFill>
                <a:effectLst/>
              </a:rPr>
              <a:t>An AEO is only available from the County Court. If the judgment is from the High Court, it must be transferred to the County Court if this method of enforcement is to be used.</a:t>
            </a:r>
          </a:p>
          <a:p>
            <a:pPr algn="l" fontAlgn="base" latinLnBrk="0"/>
            <a:r>
              <a:rPr lang="en-US" sz="2400" b="1" i="0" dirty="0">
                <a:solidFill>
                  <a:srgbClr val="003E5A"/>
                </a:solidFill>
                <a:effectLst/>
              </a:rPr>
              <a:t>No combination with other methods: </a:t>
            </a:r>
            <a:r>
              <a:rPr lang="en-US" sz="2400" b="0" i="0" dirty="0">
                <a:solidFill>
                  <a:srgbClr val="000000"/>
                </a:solidFill>
                <a:effectLst/>
              </a:rPr>
              <a:t>when this type of order has been made, no other enforcement steps may be taken against the property of the judgment debtor without the permission of the court (</a:t>
            </a:r>
            <a:r>
              <a:rPr lang="en-US" sz="2400" b="1" i="0" dirty="0">
                <a:solidFill>
                  <a:srgbClr val="000000"/>
                </a:solidFill>
                <a:effectLst/>
              </a:rPr>
              <a:t>Attachment of Earnings Act 1971)</a:t>
            </a:r>
          </a:p>
          <a:p>
            <a:pPr marL="0" indent="0" algn="l" fontAlgn="base" latinLnBrk="0">
              <a:buNone/>
            </a:pPr>
            <a:endParaRPr lang="en-US" b="0" i="0" dirty="0">
              <a:solidFill>
                <a:srgbClr val="000000"/>
              </a:solidFill>
              <a:effectLst/>
              <a:latin typeface="inherit"/>
            </a:endParaRPr>
          </a:p>
          <a:p>
            <a:pPr algn="l" fontAlgn="base" latinLnBrk="0"/>
            <a:endParaRPr lang="en-US" b="0" i="0" dirty="0">
              <a:solidFill>
                <a:srgbClr val="000000"/>
              </a:solidFill>
              <a:effectLst/>
              <a:latin typeface="inherit"/>
            </a:endParaRPr>
          </a:p>
          <a:p>
            <a:pPr algn="l" fontAlgn="base" latinLnBrk="0"/>
            <a:endParaRPr lang="en-US" b="0" i="0" dirty="0">
              <a:solidFill>
                <a:srgbClr val="000000"/>
              </a:solidFill>
              <a:effectLst/>
              <a:latin typeface="inherit"/>
            </a:endParaRPr>
          </a:p>
          <a:p>
            <a:pPr algn="l" fontAlgn="base" latinLnBrk="0"/>
            <a:endParaRPr lang="en-US" b="0" i="0" dirty="0">
              <a:solidFill>
                <a:srgbClr val="000000"/>
              </a:solidFill>
              <a:effectLst/>
              <a:latin typeface="inherit"/>
            </a:endParaRPr>
          </a:p>
          <a:p>
            <a:pPr algn="l" fontAlgn="base" latinLnBrk="0"/>
            <a:endParaRPr lang="en-US" b="0" i="0" dirty="0">
              <a:solidFill>
                <a:srgbClr val="000000"/>
              </a:solidFill>
              <a:effectLst/>
              <a:latin typeface="inherit"/>
            </a:endParaRPr>
          </a:p>
          <a:p>
            <a:endParaRPr lang="en-GB" dirty="0"/>
          </a:p>
        </p:txBody>
      </p:sp>
    </p:spTree>
    <p:extLst>
      <p:ext uri="{BB962C8B-B14F-4D97-AF65-F5344CB8AC3E}">
        <p14:creationId xmlns:p14="http://schemas.microsoft.com/office/powerpoint/2010/main" val="974547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12CAE5-E5F8-FCC4-028E-DB857670BC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0721A8-6C8E-BF74-972C-658730E9CEA2}"/>
              </a:ext>
            </a:extLst>
          </p:cNvPr>
          <p:cNvSpPr>
            <a:spLocks noGrp="1"/>
          </p:cNvSpPr>
          <p:nvPr>
            <p:ph type="title"/>
          </p:nvPr>
        </p:nvSpPr>
        <p:spPr>
          <a:xfrm>
            <a:off x="389786" y="258793"/>
            <a:ext cx="9289051" cy="810882"/>
          </a:xfrm>
        </p:spPr>
        <p:txBody>
          <a:bodyPr/>
          <a:lstStyle/>
          <a:p>
            <a:r>
              <a:rPr lang="en-GB" b="1" dirty="0"/>
              <a:t>Attachment of Earnings Order</a:t>
            </a:r>
          </a:p>
        </p:txBody>
      </p:sp>
      <p:sp>
        <p:nvSpPr>
          <p:cNvPr id="3" name="Content Placeholder 2">
            <a:extLst>
              <a:ext uri="{FF2B5EF4-FFF2-40B4-BE49-F238E27FC236}">
                <a16:creationId xmlns:a16="http://schemas.microsoft.com/office/drawing/2014/main" id="{F383CEEF-9A82-6102-A403-3436FA0EED47}"/>
              </a:ext>
            </a:extLst>
          </p:cNvPr>
          <p:cNvSpPr>
            <a:spLocks noGrp="1"/>
          </p:cNvSpPr>
          <p:nvPr>
            <p:ph idx="1"/>
          </p:nvPr>
        </p:nvSpPr>
        <p:spPr>
          <a:xfrm>
            <a:off x="349528" y="935082"/>
            <a:ext cx="9369565" cy="5710133"/>
          </a:xfrm>
        </p:spPr>
        <p:txBody>
          <a:bodyPr>
            <a:normAutofit/>
          </a:bodyPr>
          <a:lstStyle/>
          <a:p>
            <a:pPr algn="l" fontAlgn="base" latinLnBrk="0"/>
            <a:r>
              <a:rPr lang="en-US" sz="2000" b="1" i="0" dirty="0">
                <a:solidFill>
                  <a:srgbClr val="003E5A"/>
                </a:solidFill>
                <a:effectLst/>
              </a:rPr>
              <a:t>Applying for an attachment of earnings order: </a:t>
            </a:r>
            <a:r>
              <a:rPr lang="en-US" sz="2000" b="0" i="0" dirty="0">
                <a:solidFill>
                  <a:srgbClr val="000000"/>
                </a:solidFill>
                <a:effectLst/>
              </a:rPr>
              <a:t> application to the Civil National Business Centre using </a:t>
            </a:r>
            <a:r>
              <a:rPr lang="en-US" sz="2000" dirty="0">
                <a:solidFill>
                  <a:srgbClr val="003E5A"/>
                </a:solidFill>
              </a:rPr>
              <a:t>Form N337 Request for Attachment of Earnings Order</a:t>
            </a:r>
            <a:r>
              <a:rPr lang="en-US" sz="2000" b="0" i="0" dirty="0">
                <a:solidFill>
                  <a:srgbClr val="000000"/>
                </a:solidFill>
                <a:effectLst/>
              </a:rPr>
              <a:t>. Court serves notice of the application on the judgment debtor and a reply form (</a:t>
            </a:r>
            <a:r>
              <a:rPr lang="en-US" sz="2000" b="0" i="0" dirty="0">
                <a:solidFill>
                  <a:srgbClr val="003E5A"/>
                </a:solidFill>
                <a:effectLst/>
                <a:hlinkClick r:id="rId2"/>
              </a:rPr>
              <a:t>Form N56 Form for replying to an attachment of earnings application</a:t>
            </a:r>
            <a:r>
              <a:rPr lang="en-US" sz="2000" b="0" i="0" dirty="0">
                <a:solidFill>
                  <a:srgbClr val="000000"/>
                </a:solidFill>
                <a:effectLst/>
              </a:rPr>
              <a:t>. This provides the court with details of the judgment debtor’s income and outgoings.</a:t>
            </a:r>
          </a:p>
          <a:p>
            <a:pPr algn="l" fontAlgn="base" latinLnBrk="0"/>
            <a:r>
              <a:rPr lang="en-US" sz="2000" b="0" i="0" dirty="0">
                <a:solidFill>
                  <a:srgbClr val="000000"/>
                </a:solidFill>
                <a:effectLst/>
              </a:rPr>
              <a:t>The judgment debtor must respond to the application.</a:t>
            </a:r>
          </a:p>
          <a:p>
            <a:pPr algn="l" fontAlgn="base"/>
            <a:r>
              <a:rPr lang="en-US" sz="2000" b="0" i="0" dirty="0">
                <a:solidFill>
                  <a:srgbClr val="000000"/>
                </a:solidFill>
                <a:effectLst/>
              </a:rPr>
              <a:t>If necessary, the court officer may send a notice to the judgment debtor’s employer asking for a statement of earnings.</a:t>
            </a:r>
          </a:p>
          <a:p>
            <a:pPr algn="l" fontAlgn="base"/>
            <a:r>
              <a:rPr lang="en-US" sz="2000" b="0" i="0" dirty="0">
                <a:solidFill>
                  <a:srgbClr val="000000"/>
                </a:solidFill>
                <a:effectLst/>
              </a:rPr>
              <a:t>On receipt of this questionnaire, a court officer will decide whether to make an AEO and will only refer the matter to a judge if there is insufficient information to do so.</a:t>
            </a:r>
          </a:p>
          <a:p>
            <a:pPr algn="l" fontAlgn="base"/>
            <a:r>
              <a:rPr lang="en-US" sz="2000" b="0" i="0" dirty="0">
                <a:solidFill>
                  <a:srgbClr val="000000"/>
                </a:solidFill>
                <a:effectLst/>
              </a:rPr>
              <a:t>If the order is granted, the judgment debtor’s employer is required to pay to the County Court weekly or monthly instalments out of the earnings of the judgment debtor. The court will then send the money to the judgment creditor.</a:t>
            </a:r>
          </a:p>
          <a:p>
            <a:pPr algn="l" fontAlgn="base" latinLnBrk="0"/>
            <a:endParaRPr lang="en-US" sz="2000" b="0" i="0" dirty="0">
              <a:solidFill>
                <a:srgbClr val="000000"/>
              </a:solidFill>
              <a:effectLst/>
              <a:latin typeface="inherit"/>
            </a:endParaRPr>
          </a:p>
          <a:p>
            <a:pPr algn="l" fontAlgn="base" latinLnBrk="0"/>
            <a:endParaRPr lang="en-US" b="0" i="0" dirty="0">
              <a:solidFill>
                <a:srgbClr val="000000"/>
              </a:solidFill>
              <a:effectLst/>
              <a:latin typeface="inherit"/>
            </a:endParaRPr>
          </a:p>
          <a:p>
            <a:pPr algn="l" fontAlgn="base" latinLnBrk="0"/>
            <a:endParaRPr lang="en-US" b="0" i="0" dirty="0">
              <a:solidFill>
                <a:srgbClr val="000000"/>
              </a:solidFill>
              <a:effectLst/>
              <a:latin typeface="inherit"/>
            </a:endParaRPr>
          </a:p>
          <a:p>
            <a:pPr algn="l" fontAlgn="base" latinLnBrk="0"/>
            <a:endParaRPr lang="en-US" b="0" i="0" dirty="0">
              <a:solidFill>
                <a:srgbClr val="000000"/>
              </a:solidFill>
              <a:effectLst/>
              <a:latin typeface="inherit"/>
            </a:endParaRPr>
          </a:p>
          <a:p>
            <a:pPr algn="l" fontAlgn="base" latinLnBrk="0"/>
            <a:endParaRPr lang="en-US" b="0" i="0" dirty="0">
              <a:solidFill>
                <a:srgbClr val="000000"/>
              </a:solidFill>
              <a:effectLst/>
              <a:latin typeface="inherit"/>
            </a:endParaRPr>
          </a:p>
          <a:p>
            <a:endParaRPr lang="en-GB" dirty="0"/>
          </a:p>
        </p:txBody>
      </p:sp>
    </p:spTree>
    <p:extLst>
      <p:ext uri="{BB962C8B-B14F-4D97-AF65-F5344CB8AC3E}">
        <p14:creationId xmlns:p14="http://schemas.microsoft.com/office/powerpoint/2010/main" val="23861247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73A010-D290-8AAD-8DF7-24460D8A76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391868-F31D-9D6B-683A-B2A114A6820C}"/>
              </a:ext>
            </a:extLst>
          </p:cNvPr>
          <p:cNvSpPr>
            <a:spLocks noGrp="1"/>
          </p:cNvSpPr>
          <p:nvPr>
            <p:ph type="title"/>
          </p:nvPr>
        </p:nvSpPr>
        <p:spPr>
          <a:xfrm>
            <a:off x="389786" y="258793"/>
            <a:ext cx="9289051" cy="810882"/>
          </a:xfrm>
        </p:spPr>
        <p:txBody>
          <a:bodyPr/>
          <a:lstStyle/>
          <a:p>
            <a:r>
              <a:rPr lang="en-GB" b="1" dirty="0"/>
              <a:t>Charging Orders</a:t>
            </a:r>
          </a:p>
        </p:txBody>
      </p:sp>
      <p:sp>
        <p:nvSpPr>
          <p:cNvPr id="3" name="Content Placeholder 2">
            <a:extLst>
              <a:ext uri="{FF2B5EF4-FFF2-40B4-BE49-F238E27FC236}">
                <a16:creationId xmlns:a16="http://schemas.microsoft.com/office/drawing/2014/main" id="{822B4E60-4D06-F7EE-6D47-3E17388BC5CC}"/>
              </a:ext>
            </a:extLst>
          </p:cNvPr>
          <p:cNvSpPr>
            <a:spLocks noGrp="1"/>
          </p:cNvSpPr>
          <p:nvPr>
            <p:ph idx="1"/>
          </p:nvPr>
        </p:nvSpPr>
        <p:spPr>
          <a:xfrm>
            <a:off x="315023" y="1010400"/>
            <a:ext cx="9887151" cy="5588807"/>
          </a:xfrm>
        </p:spPr>
        <p:txBody>
          <a:bodyPr>
            <a:normAutofit lnSpcReduction="10000"/>
          </a:bodyPr>
          <a:lstStyle/>
          <a:p>
            <a:pPr algn="l" fontAlgn="base"/>
            <a:r>
              <a:rPr lang="en-US" b="0" i="0" dirty="0">
                <a:solidFill>
                  <a:srgbClr val="000000"/>
                </a:solidFill>
                <a:effectLst/>
              </a:rPr>
              <a:t>Where a judgment debtor has an interest in land, it is possible to apply for a charging order on the judgment debtor’s land. This is the case whether the judgment debtor is a sole or joint owner.</a:t>
            </a:r>
          </a:p>
          <a:p>
            <a:pPr algn="l" fontAlgn="base"/>
            <a:r>
              <a:rPr lang="en-US" b="0" i="0" dirty="0">
                <a:solidFill>
                  <a:srgbClr val="000000"/>
                </a:solidFill>
                <a:effectLst/>
              </a:rPr>
              <a:t>If a charging order is made, it will put the judgment creditor in the position of a mortgagee. The charge ranks as an equitable mortgage. The charge itself does not provide a means of payment but it is a means of obtaining security for the judgment.</a:t>
            </a:r>
          </a:p>
          <a:p>
            <a:pPr algn="l" fontAlgn="base" latinLnBrk="0"/>
            <a:r>
              <a:rPr lang="en-US" b="1" i="0" dirty="0">
                <a:solidFill>
                  <a:srgbClr val="003E5A"/>
                </a:solidFill>
                <a:effectLst/>
              </a:rPr>
              <a:t>Identifying ownership of land before applying for a charging order</a:t>
            </a:r>
            <a:endParaRPr lang="en-US" b="1" i="0" dirty="0">
              <a:solidFill>
                <a:srgbClr val="000000"/>
              </a:solidFill>
              <a:effectLst/>
            </a:endParaRPr>
          </a:p>
          <a:p>
            <a:pPr algn="l" fontAlgn="base" latinLnBrk="0"/>
            <a:r>
              <a:rPr lang="en-US" b="0" i="0" dirty="0">
                <a:solidFill>
                  <a:srgbClr val="000000"/>
                </a:solidFill>
                <a:effectLst/>
              </a:rPr>
              <a:t>In the case of registered land, it is possible to apply for an official search of the </a:t>
            </a:r>
            <a:r>
              <a:rPr lang="en-US" b="0" i="0" dirty="0">
                <a:solidFill>
                  <a:srgbClr val="003E5A"/>
                </a:solidFill>
                <a:effectLst/>
                <a:hlinkClick r:id="rId2"/>
              </a:rPr>
              <a:t>Index Map in Form SIM)</a:t>
            </a:r>
            <a:r>
              <a:rPr lang="en-US" dirty="0">
                <a:solidFill>
                  <a:srgbClr val="000000"/>
                </a:solidFill>
              </a:rPr>
              <a:t> and then </a:t>
            </a:r>
            <a:r>
              <a:rPr lang="en-US" b="0" i="0" dirty="0">
                <a:solidFill>
                  <a:srgbClr val="000000"/>
                </a:solidFill>
                <a:effectLst/>
              </a:rPr>
              <a:t>obtaining official copies of the land register from the Land Registry. </a:t>
            </a:r>
          </a:p>
          <a:p>
            <a:pPr algn="l" fontAlgn="base"/>
            <a:r>
              <a:rPr lang="en-US" b="0" i="0" dirty="0">
                <a:solidFill>
                  <a:srgbClr val="000000"/>
                </a:solidFill>
                <a:effectLst/>
              </a:rPr>
              <a:t>The judgment creditor must apply with written evidence in support. </a:t>
            </a:r>
            <a:r>
              <a:rPr lang="en-US" dirty="0">
                <a:solidFill>
                  <a:srgbClr val="003E5A"/>
                </a:solidFill>
              </a:rPr>
              <a:t>Form N379 Application for a Charging Order</a:t>
            </a:r>
            <a:r>
              <a:rPr lang="en-US" b="0" i="0" dirty="0">
                <a:solidFill>
                  <a:srgbClr val="000000"/>
                </a:solidFill>
                <a:effectLst/>
              </a:rPr>
              <a:t> is used.</a:t>
            </a:r>
          </a:p>
          <a:p>
            <a:pPr algn="l" fontAlgn="base"/>
            <a:r>
              <a:rPr lang="en-US" b="0" i="0" dirty="0">
                <a:solidFill>
                  <a:srgbClr val="000000"/>
                </a:solidFill>
                <a:effectLst/>
              </a:rPr>
              <a:t>Most claims will be dealt with administratively. A court officer may make an interim charging order (ICO), based on the paperwork provided, if they are satisfied the judgment debtor has an interest in the land.</a:t>
            </a:r>
          </a:p>
          <a:p>
            <a:pPr algn="l" fontAlgn="base"/>
            <a:r>
              <a:rPr lang="en-US" b="0" i="0" dirty="0">
                <a:solidFill>
                  <a:srgbClr val="000000"/>
                </a:solidFill>
                <a:effectLst/>
              </a:rPr>
              <a:t>A final charging order will then be necessary to enforce judgment. Success does not produce any immediate payment for the judgment creditor, although they can apply to the court as if they were a mortgagee for an order for sale, but this will clearly take some time.</a:t>
            </a:r>
          </a:p>
          <a:p>
            <a:pPr marL="0" indent="0">
              <a:buNone/>
            </a:pPr>
            <a:endParaRPr lang="en-GB" dirty="0"/>
          </a:p>
        </p:txBody>
      </p:sp>
    </p:spTree>
    <p:extLst>
      <p:ext uri="{BB962C8B-B14F-4D97-AF65-F5344CB8AC3E}">
        <p14:creationId xmlns:p14="http://schemas.microsoft.com/office/powerpoint/2010/main" val="14020728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72C420-BF1B-E05E-535C-CA207D94D3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6C2FE9-D2F4-F0AF-60AC-5A70CD3A6272}"/>
              </a:ext>
            </a:extLst>
          </p:cNvPr>
          <p:cNvSpPr>
            <a:spLocks noGrp="1"/>
          </p:cNvSpPr>
          <p:nvPr>
            <p:ph type="title"/>
          </p:nvPr>
        </p:nvSpPr>
        <p:spPr>
          <a:xfrm>
            <a:off x="80513" y="161027"/>
            <a:ext cx="10167668" cy="810882"/>
          </a:xfrm>
        </p:spPr>
        <p:txBody>
          <a:bodyPr>
            <a:noAutofit/>
          </a:bodyPr>
          <a:lstStyle/>
          <a:p>
            <a:r>
              <a:rPr lang="en-GB" sz="3200" b="1" dirty="0"/>
              <a:t>Enforcement of Charging Orders by order for sale. </a:t>
            </a:r>
          </a:p>
        </p:txBody>
      </p:sp>
      <p:sp>
        <p:nvSpPr>
          <p:cNvPr id="3" name="Content Placeholder 2">
            <a:extLst>
              <a:ext uri="{FF2B5EF4-FFF2-40B4-BE49-F238E27FC236}">
                <a16:creationId xmlns:a16="http://schemas.microsoft.com/office/drawing/2014/main" id="{768D75E7-8015-4863-0F44-280FD894870A}"/>
              </a:ext>
            </a:extLst>
          </p:cNvPr>
          <p:cNvSpPr>
            <a:spLocks noGrp="1"/>
          </p:cNvSpPr>
          <p:nvPr>
            <p:ph idx="1"/>
          </p:nvPr>
        </p:nvSpPr>
        <p:spPr>
          <a:xfrm>
            <a:off x="125242" y="797060"/>
            <a:ext cx="9760630" cy="5805023"/>
          </a:xfrm>
        </p:spPr>
        <p:txBody>
          <a:bodyPr>
            <a:normAutofit lnSpcReduction="10000"/>
          </a:bodyPr>
          <a:lstStyle/>
          <a:p>
            <a:pPr algn="l" fontAlgn="base"/>
            <a:r>
              <a:rPr lang="en-US" b="0" i="0" dirty="0">
                <a:solidFill>
                  <a:srgbClr val="000000"/>
                </a:solidFill>
                <a:effectLst/>
                <a:latin typeface="Inter"/>
              </a:rPr>
              <a:t>The charging order can be enforced by commencing </a:t>
            </a:r>
            <a:r>
              <a:rPr lang="en-US" b="1" i="0" dirty="0">
                <a:solidFill>
                  <a:srgbClr val="000000"/>
                </a:solidFill>
                <a:effectLst/>
                <a:latin typeface="inherit"/>
              </a:rPr>
              <a:t>separate </a:t>
            </a:r>
            <a:r>
              <a:rPr lang="en-US" b="0" i="0" dirty="0">
                <a:solidFill>
                  <a:srgbClr val="000000"/>
                </a:solidFill>
                <a:effectLst/>
                <a:latin typeface="Inter"/>
              </a:rPr>
              <a:t>proceedings, using a </a:t>
            </a:r>
            <a:r>
              <a:rPr lang="en-US" b="1" i="0" dirty="0">
                <a:solidFill>
                  <a:srgbClr val="000000"/>
                </a:solidFill>
                <a:effectLst/>
                <a:latin typeface="inherit"/>
              </a:rPr>
              <a:t>Part 8</a:t>
            </a:r>
            <a:r>
              <a:rPr lang="en-US" b="0" i="0" dirty="0">
                <a:solidFill>
                  <a:srgbClr val="000000"/>
                </a:solidFill>
                <a:effectLst/>
                <a:latin typeface="Inter"/>
              </a:rPr>
              <a:t> claim form for an order for possession and sale. If the property is jointly owned by the judgment debtor and another, application for an order for sale will be made under</a:t>
            </a:r>
            <a:r>
              <a:rPr lang="en-US" b="1" i="0" dirty="0">
                <a:solidFill>
                  <a:srgbClr val="000000"/>
                </a:solidFill>
                <a:effectLst/>
                <a:latin typeface="inherit"/>
              </a:rPr>
              <a:t> s14 Trusts of Land and Appointment of Trustees Act 1996.</a:t>
            </a:r>
            <a:endParaRPr lang="en-US" b="0" i="0" dirty="0">
              <a:solidFill>
                <a:srgbClr val="000000"/>
              </a:solidFill>
              <a:effectLst/>
              <a:latin typeface="Inter"/>
            </a:endParaRPr>
          </a:p>
          <a:p>
            <a:pPr algn="l" fontAlgn="base"/>
            <a:r>
              <a:rPr lang="en-US" b="0" i="0" dirty="0">
                <a:solidFill>
                  <a:srgbClr val="000000"/>
                </a:solidFill>
                <a:effectLst/>
                <a:latin typeface="Inter"/>
              </a:rPr>
              <a:t>It is not possible to obtain an order for sale to enforce a charging order where the judgment debtor was ordered to pay the amount of a judgment or order in instalments unless there has been a default in making the payments.</a:t>
            </a:r>
          </a:p>
          <a:p>
            <a:pPr algn="l" fontAlgn="base" latinLnBrk="0"/>
            <a:r>
              <a:rPr lang="en-US" b="0" i="0" dirty="0">
                <a:solidFill>
                  <a:srgbClr val="000000"/>
                </a:solidFill>
                <a:effectLst/>
                <a:latin typeface="inherit"/>
              </a:rPr>
              <a:t>The Part 8 claim form is supported by evidence in the form of a witness statement or an affidavit. A copy of the charging order must be filed with the claim form. The evidence must give the details required by </a:t>
            </a:r>
            <a:r>
              <a:rPr lang="en-US" b="1" i="0" dirty="0">
                <a:solidFill>
                  <a:srgbClr val="000000"/>
                </a:solidFill>
                <a:effectLst/>
                <a:latin typeface="inherit"/>
              </a:rPr>
              <a:t>PD 73, para 4.3</a:t>
            </a:r>
            <a:r>
              <a:rPr lang="en-US" b="0" i="0" dirty="0">
                <a:solidFill>
                  <a:srgbClr val="000000"/>
                </a:solidFill>
                <a:effectLst/>
                <a:latin typeface="inherit"/>
              </a:rPr>
              <a:t>,  </a:t>
            </a:r>
            <a:r>
              <a:rPr lang="en-US" dirty="0">
                <a:solidFill>
                  <a:srgbClr val="000000"/>
                </a:solidFill>
                <a:latin typeface="inherit"/>
              </a:rPr>
              <a:t>to include</a:t>
            </a:r>
            <a:r>
              <a:rPr lang="en-US" b="0" i="0" dirty="0">
                <a:solidFill>
                  <a:srgbClr val="000000"/>
                </a:solidFill>
                <a:effectLst/>
                <a:latin typeface="inherit"/>
              </a:rPr>
              <a:t>:</a:t>
            </a:r>
          </a:p>
          <a:p>
            <a:pPr algn="l" fontAlgn="base">
              <a:buFont typeface="Arial" panose="020B0604020202020204" pitchFamily="34" charset="0"/>
              <a:buChar char="•"/>
            </a:pPr>
            <a:r>
              <a:rPr lang="en-US" b="0" i="0" dirty="0">
                <a:solidFill>
                  <a:srgbClr val="000000"/>
                </a:solidFill>
                <a:effectLst/>
                <a:latin typeface="inherit"/>
              </a:rPr>
              <a:t>The  amount in respect of which the charging order was imposed and the balance outstanding at the date of the issue of the claim;  the judgment debtor’s title to the property charged;  the names and addresses of any other creditors who have a prior charge over the property, and the amount owed to each creditor; and an estimate of the price that would be obtained on the sale of the property.</a:t>
            </a:r>
          </a:p>
          <a:p>
            <a:pPr algn="l" fontAlgn="base"/>
            <a:r>
              <a:rPr lang="en-GB" dirty="0"/>
              <a:t>See sample form of Order for Sale</a:t>
            </a:r>
          </a:p>
          <a:p>
            <a:pPr algn="l" fontAlgn="base"/>
            <a:r>
              <a:rPr lang="en-US" b="0" i="0" dirty="0">
                <a:solidFill>
                  <a:srgbClr val="000000"/>
                </a:solidFill>
                <a:effectLst/>
                <a:latin typeface="Inter"/>
              </a:rPr>
              <a:t> The procedure may take many months, it is </a:t>
            </a:r>
            <a:r>
              <a:rPr lang="en-US" b="0" i="0" dirty="0" err="1">
                <a:solidFill>
                  <a:srgbClr val="000000"/>
                </a:solidFill>
                <a:effectLst/>
                <a:latin typeface="Inter"/>
              </a:rPr>
              <a:t>favoured</a:t>
            </a:r>
            <a:r>
              <a:rPr lang="en-US" b="0" i="0" dirty="0">
                <a:solidFill>
                  <a:srgbClr val="000000"/>
                </a:solidFill>
                <a:effectLst/>
                <a:latin typeface="Inter"/>
              </a:rPr>
              <a:t> as being “slow but sure” and can be a very effective method of enforcement as the land concerned is often the judgment debtor’s home and they will take considerable trouble to prevent it from being sold.</a:t>
            </a:r>
            <a:endParaRPr lang="en-GB" dirty="0"/>
          </a:p>
        </p:txBody>
      </p:sp>
    </p:spTree>
    <p:extLst>
      <p:ext uri="{BB962C8B-B14F-4D97-AF65-F5344CB8AC3E}">
        <p14:creationId xmlns:p14="http://schemas.microsoft.com/office/powerpoint/2010/main" val="20816258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B954EB-EF6F-34DD-1AE4-49D38AE3A4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71AB7A-0E9D-3B74-ED10-36E89204ADFD}"/>
              </a:ext>
            </a:extLst>
          </p:cNvPr>
          <p:cNvSpPr>
            <a:spLocks noGrp="1"/>
          </p:cNvSpPr>
          <p:nvPr>
            <p:ph type="title"/>
          </p:nvPr>
        </p:nvSpPr>
        <p:spPr>
          <a:xfrm>
            <a:off x="389786" y="258793"/>
            <a:ext cx="9289051" cy="810882"/>
          </a:xfrm>
        </p:spPr>
        <p:txBody>
          <a:bodyPr/>
          <a:lstStyle/>
          <a:p>
            <a:r>
              <a:rPr lang="en-GB" b="1" dirty="0"/>
              <a:t>Third Party Debt Orders</a:t>
            </a:r>
          </a:p>
        </p:txBody>
      </p:sp>
      <p:sp>
        <p:nvSpPr>
          <p:cNvPr id="3" name="Content Placeholder 2">
            <a:extLst>
              <a:ext uri="{FF2B5EF4-FFF2-40B4-BE49-F238E27FC236}">
                <a16:creationId xmlns:a16="http://schemas.microsoft.com/office/drawing/2014/main" id="{8BF727A8-295F-758E-E82B-F8DBB364AF98}"/>
              </a:ext>
            </a:extLst>
          </p:cNvPr>
          <p:cNvSpPr>
            <a:spLocks noGrp="1"/>
          </p:cNvSpPr>
          <p:nvPr>
            <p:ph idx="1"/>
          </p:nvPr>
        </p:nvSpPr>
        <p:spPr>
          <a:xfrm>
            <a:off x="389786" y="1069675"/>
            <a:ext cx="9208539" cy="5434642"/>
          </a:xfrm>
        </p:spPr>
        <p:txBody>
          <a:bodyPr/>
          <a:lstStyle/>
          <a:p>
            <a:pPr algn="l" fontAlgn="base"/>
            <a:r>
              <a:rPr lang="en-US" sz="2400" b="0" i="0" dirty="0">
                <a:solidFill>
                  <a:srgbClr val="000000"/>
                </a:solidFill>
                <a:effectLst/>
              </a:rPr>
              <a:t>A third party debt order is an order which requires the bank, building society or other debtor pay the money to the judgment creditor instead of the judgment debtor. </a:t>
            </a:r>
          </a:p>
          <a:p>
            <a:pPr algn="l" fontAlgn="base"/>
            <a:r>
              <a:rPr lang="en-US" sz="2400" b="0" i="0" dirty="0">
                <a:solidFill>
                  <a:srgbClr val="000000"/>
                </a:solidFill>
                <a:effectLst/>
              </a:rPr>
              <a:t>The judgment debtor may themself be owed money by another person such as banks at which they have an account in credit or from other debtors who are going to pay funds into their bank account</a:t>
            </a:r>
            <a:r>
              <a:rPr lang="en-US" sz="2400" dirty="0">
                <a:solidFill>
                  <a:srgbClr val="000000"/>
                </a:solidFill>
              </a:rPr>
              <a:t>, or have </a:t>
            </a:r>
            <a:r>
              <a:rPr lang="en-US" sz="2400" b="0" i="0" dirty="0">
                <a:solidFill>
                  <a:srgbClr val="000000"/>
                </a:solidFill>
                <a:effectLst/>
              </a:rPr>
              <a:t> trade debts owed to them or simply have accounts with a bank, building society or National Savings. A credit balance at the bank is, technically, a debt owed by the bank. A third party debt order may be appropriate in these circumstances.</a:t>
            </a:r>
          </a:p>
          <a:p>
            <a:pPr algn="l" fontAlgn="base"/>
            <a:r>
              <a:rPr lang="en-US" sz="2400" b="0" i="0" dirty="0">
                <a:solidFill>
                  <a:srgbClr val="000000"/>
                </a:solidFill>
                <a:effectLst/>
              </a:rPr>
              <a:t>The procedure for applying for a third party debt order is governed by </a:t>
            </a:r>
            <a:r>
              <a:rPr lang="en-US" sz="2400" b="1" i="0" dirty="0">
                <a:solidFill>
                  <a:srgbClr val="000000"/>
                </a:solidFill>
                <a:effectLst/>
              </a:rPr>
              <a:t>Part 72</a:t>
            </a:r>
            <a:r>
              <a:rPr lang="en-US" sz="2400" b="0" i="0" dirty="0">
                <a:solidFill>
                  <a:srgbClr val="000000"/>
                </a:solidFill>
                <a:effectLst/>
              </a:rPr>
              <a:t>.</a:t>
            </a:r>
          </a:p>
          <a:p>
            <a:endParaRPr lang="en-GB" dirty="0"/>
          </a:p>
        </p:txBody>
      </p:sp>
    </p:spTree>
    <p:extLst>
      <p:ext uri="{BB962C8B-B14F-4D97-AF65-F5344CB8AC3E}">
        <p14:creationId xmlns:p14="http://schemas.microsoft.com/office/powerpoint/2010/main" val="29959713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FA8EF-5B2D-F581-91D4-026BB0257DC5}"/>
              </a:ext>
            </a:extLst>
          </p:cNvPr>
          <p:cNvSpPr>
            <a:spLocks noGrp="1"/>
          </p:cNvSpPr>
          <p:nvPr>
            <p:ph type="title"/>
          </p:nvPr>
        </p:nvSpPr>
        <p:spPr>
          <a:xfrm>
            <a:off x="418542" y="161026"/>
            <a:ext cx="8596668" cy="649857"/>
          </a:xfrm>
        </p:spPr>
        <p:txBody>
          <a:bodyPr/>
          <a:lstStyle/>
          <a:p>
            <a:r>
              <a:rPr lang="en-GB" b="1" dirty="0"/>
              <a:t>Process for Third Party Order</a:t>
            </a:r>
          </a:p>
        </p:txBody>
      </p:sp>
      <p:sp>
        <p:nvSpPr>
          <p:cNvPr id="3" name="Content Placeholder 2">
            <a:extLst>
              <a:ext uri="{FF2B5EF4-FFF2-40B4-BE49-F238E27FC236}">
                <a16:creationId xmlns:a16="http://schemas.microsoft.com/office/drawing/2014/main" id="{3E2BBA58-1310-19C1-7C03-34611743F65A}"/>
              </a:ext>
            </a:extLst>
          </p:cNvPr>
          <p:cNvSpPr>
            <a:spLocks noGrp="1"/>
          </p:cNvSpPr>
          <p:nvPr>
            <p:ph idx="1"/>
          </p:nvPr>
        </p:nvSpPr>
        <p:spPr>
          <a:xfrm>
            <a:off x="153997" y="924136"/>
            <a:ext cx="10260961" cy="5772838"/>
          </a:xfrm>
        </p:spPr>
        <p:txBody>
          <a:bodyPr>
            <a:normAutofit lnSpcReduction="10000"/>
          </a:bodyPr>
          <a:lstStyle/>
          <a:p>
            <a:pPr algn="l" fontAlgn="base" latinLnBrk="0"/>
            <a:r>
              <a:rPr lang="en-US" sz="2000" b="0" i="0" dirty="0">
                <a:solidFill>
                  <a:srgbClr val="000000"/>
                </a:solidFill>
                <a:effectLst/>
              </a:rPr>
              <a:t>The judgment creditor applies to court, without notice to the judgment debtor.(</a:t>
            </a:r>
            <a:r>
              <a:rPr lang="en-US" sz="2000" dirty="0">
                <a:solidFill>
                  <a:srgbClr val="003E5A"/>
                </a:solidFill>
              </a:rPr>
              <a:t>Form N349 Application for Third Party Debt Order)</a:t>
            </a:r>
            <a:r>
              <a:rPr lang="en-US" sz="2000" b="0" i="0" dirty="0">
                <a:solidFill>
                  <a:srgbClr val="000000"/>
                </a:solidFill>
                <a:effectLst/>
              </a:rPr>
              <a:t>. The application notice must state:</a:t>
            </a:r>
          </a:p>
          <a:p>
            <a:pPr algn="l" fontAlgn="base">
              <a:buFont typeface="Arial" panose="020B0604020202020204" pitchFamily="34" charset="0"/>
              <a:buChar char="•"/>
            </a:pPr>
            <a:r>
              <a:rPr lang="en-US" sz="2000" b="0" i="0" dirty="0">
                <a:solidFill>
                  <a:srgbClr val="000000"/>
                </a:solidFill>
                <a:effectLst/>
              </a:rPr>
              <a:t>the name and address of the judgment debtor; details of the judgment; the amount of money remaining due; the name and address of the third party; and the sources of the judgment creditor’s information or the grounds for their belief that the </a:t>
            </a:r>
            <a:r>
              <a:rPr lang="en-US" sz="2000" dirty="0">
                <a:solidFill>
                  <a:srgbClr val="000000"/>
                </a:solidFill>
              </a:rPr>
              <a:t>third party is indebted to the judgment debtor.</a:t>
            </a:r>
            <a:endParaRPr lang="en-US" sz="2000" b="0" i="0" dirty="0">
              <a:solidFill>
                <a:srgbClr val="000000"/>
              </a:solidFill>
              <a:effectLst/>
            </a:endParaRPr>
          </a:p>
          <a:p>
            <a:pPr algn="l" fontAlgn="base" latinLnBrk="0"/>
            <a:r>
              <a:rPr lang="en-US" sz="2000" b="0" i="0" dirty="0">
                <a:solidFill>
                  <a:srgbClr val="000000"/>
                </a:solidFill>
                <a:effectLst/>
              </a:rPr>
              <a:t>There should be written evidence in support of the application.</a:t>
            </a:r>
          </a:p>
          <a:p>
            <a:pPr algn="l" fontAlgn="base" latinLnBrk="0"/>
            <a:r>
              <a:rPr lang="en-US" sz="2000" b="0" i="0" dirty="0">
                <a:solidFill>
                  <a:srgbClr val="000000"/>
                </a:solidFill>
                <a:effectLst/>
              </a:rPr>
              <a:t>The application is initially dealt with by a judge without a hearing. If satisfied, the judge will make an interim third party debt order, which:</a:t>
            </a:r>
          </a:p>
          <a:p>
            <a:pPr algn="l" fontAlgn="base">
              <a:buFont typeface="Arial" panose="020B0604020202020204" pitchFamily="34" charset="0"/>
              <a:buChar char="•"/>
            </a:pPr>
            <a:r>
              <a:rPr lang="en-US" sz="2000" b="0" i="0" dirty="0">
                <a:solidFill>
                  <a:srgbClr val="000000"/>
                </a:solidFill>
                <a:effectLst/>
              </a:rPr>
              <a:t>freezes the amount which the third party owes to the judgment creditor at the time of service of the interim order; directs the third party not to pay the money owed to the judgment debtor; and directs the judgment debtor to attend court on a fixed date, at which the court will consider whether to make a </a:t>
            </a:r>
            <a:r>
              <a:rPr lang="en-US" sz="2000" b="1" i="0" dirty="0">
                <a:solidFill>
                  <a:srgbClr val="000000"/>
                </a:solidFill>
                <a:effectLst/>
              </a:rPr>
              <a:t>final </a:t>
            </a:r>
            <a:r>
              <a:rPr lang="en-US" sz="2000" b="0" i="0" dirty="0">
                <a:solidFill>
                  <a:srgbClr val="000000"/>
                </a:solidFill>
                <a:effectLst/>
              </a:rPr>
              <a:t>third party debt order.</a:t>
            </a:r>
          </a:p>
          <a:p>
            <a:pPr algn="l" fontAlgn="base">
              <a:buFont typeface="Arial" panose="020B0604020202020204" pitchFamily="34" charset="0"/>
              <a:buChar char="•"/>
            </a:pPr>
            <a:r>
              <a:rPr lang="en-US" sz="2000" b="0" i="0" dirty="0">
                <a:solidFill>
                  <a:srgbClr val="000000"/>
                </a:solidFill>
                <a:effectLst/>
              </a:rPr>
              <a:t>If the order is made final, it is served on the third party, who must comply with it and pay the money directly to the judgment creditor. Often the bank pays the money into court and it is paid out by the court to the judgment creditor.</a:t>
            </a:r>
          </a:p>
          <a:p>
            <a:endParaRPr lang="en-GB" dirty="0"/>
          </a:p>
        </p:txBody>
      </p:sp>
    </p:spTree>
    <p:extLst>
      <p:ext uri="{BB962C8B-B14F-4D97-AF65-F5344CB8AC3E}">
        <p14:creationId xmlns:p14="http://schemas.microsoft.com/office/powerpoint/2010/main" val="21633695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483B5F-6910-D5A8-06DA-F8C179F119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E1CB9A-C0AB-A183-A119-A4A4C0B5CC2A}"/>
              </a:ext>
            </a:extLst>
          </p:cNvPr>
          <p:cNvSpPr>
            <a:spLocks noGrp="1"/>
          </p:cNvSpPr>
          <p:nvPr>
            <p:ph type="title"/>
          </p:nvPr>
        </p:nvSpPr>
        <p:spPr>
          <a:xfrm>
            <a:off x="389786" y="258793"/>
            <a:ext cx="9289051" cy="810882"/>
          </a:xfrm>
        </p:spPr>
        <p:txBody>
          <a:bodyPr/>
          <a:lstStyle/>
          <a:p>
            <a:r>
              <a:rPr lang="en-GB" b="1" dirty="0"/>
              <a:t>Bankruptcy / Insolvency</a:t>
            </a:r>
          </a:p>
        </p:txBody>
      </p:sp>
      <p:sp>
        <p:nvSpPr>
          <p:cNvPr id="3" name="Content Placeholder 2">
            <a:extLst>
              <a:ext uri="{FF2B5EF4-FFF2-40B4-BE49-F238E27FC236}">
                <a16:creationId xmlns:a16="http://schemas.microsoft.com/office/drawing/2014/main" id="{ACE3E2AE-583B-FCF6-3C00-067ECBF57933}"/>
              </a:ext>
            </a:extLst>
          </p:cNvPr>
          <p:cNvSpPr>
            <a:spLocks noGrp="1"/>
          </p:cNvSpPr>
          <p:nvPr>
            <p:ph idx="1"/>
          </p:nvPr>
        </p:nvSpPr>
        <p:spPr>
          <a:xfrm>
            <a:off x="568065" y="1223185"/>
            <a:ext cx="9047511" cy="4982083"/>
          </a:xfrm>
        </p:spPr>
        <p:txBody>
          <a:bodyPr/>
          <a:lstStyle/>
          <a:p>
            <a:r>
              <a:rPr lang="en-US" b="0" i="0" dirty="0">
                <a:solidFill>
                  <a:srgbClr val="000000"/>
                </a:solidFill>
                <a:effectLst/>
                <a:latin typeface="Inter"/>
              </a:rPr>
              <a:t>The judgment creditor could consider issuing bankruptcy proceedings if the judgment debtor is an individual, or winding-up proceedings if the judgment debtor is a company. Details of these procedures are outside the scope of this course book.</a:t>
            </a:r>
            <a:endParaRPr lang="en-GB" dirty="0"/>
          </a:p>
        </p:txBody>
      </p:sp>
    </p:spTree>
    <p:extLst>
      <p:ext uri="{BB962C8B-B14F-4D97-AF65-F5344CB8AC3E}">
        <p14:creationId xmlns:p14="http://schemas.microsoft.com/office/powerpoint/2010/main" val="15212982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00660-40CA-82D2-80E0-391FB419DDF5}"/>
              </a:ext>
            </a:extLst>
          </p:cNvPr>
          <p:cNvSpPr>
            <a:spLocks noGrp="1"/>
          </p:cNvSpPr>
          <p:nvPr>
            <p:ph type="title"/>
          </p:nvPr>
        </p:nvSpPr>
        <p:spPr>
          <a:xfrm>
            <a:off x="579568" y="201287"/>
            <a:ext cx="8596668" cy="615351"/>
          </a:xfrm>
        </p:spPr>
        <p:txBody>
          <a:bodyPr>
            <a:normAutofit fontScale="90000"/>
          </a:bodyPr>
          <a:lstStyle/>
          <a:p>
            <a:r>
              <a:rPr lang="en-GB" b="1" dirty="0"/>
              <a:t>Miscellaneous methods of enforcement</a:t>
            </a:r>
          </a:p>
        </p:txBody>
      </p:sp>
      <p:sp>
        <p:nvSpPr>
          <p:cNvPr id="3" name="Content Placeholder 2">
            <a:extLst>
              <a:ext uri="{FF2B5EF4-FFF2-40B4-BE49-F238E27FC236}">
                <a16:creationId xmlns:a16="http://schemas.microsoft.com/office/drawing/2014/main" id="{C8D6DA2D-95D5-D8A7-F38D-714DD14FD6F3}"/>
              </a:ext>
            </a:extLst>
          </p:cNvPr>
          <p:cNvSpPr>
            <a:spLocks noGrp="1"/>
          </p:cNvSpPr>
          <p:nvPr>
            <p:ph idx="1"/>
          </p:nvPr>
        </p:nvSpPr>
        <p:spPr>
          <a:xfrm>
            <a:off x="395538" y="816637"/>
            <a:ext cx="9335058" cy="5840075"/>
          </a:xfrm>
        </p:spPr>
        <p:txBody>
          <a:bodyPr>
            <a:normAutofit fontScale="92500" lnSpcReduction="20000"/>
          </a:bodyPr>
          <a:lstStyle/>
          <a:p>
            <a:pPr marL="0" indent="0" algn="l" fontAlgn="base" latinLnBrk="0">
              <a:buNone/>
            </a:pPr>
            <a:r>
              <a:rPr lang="en-US" b="0" i="0" dirty="0">
                <a:solidFill>
                  <a:srgbClr val="000000"/>
                </a:solidFill>
                <a:effectLst/>
                <a:latin typeface="inherit"/>
              </a:rPr>
              <a:t>The following are the more common other methos of enforcement but are not covered in detail</a:t>
            </a:r>
          </a:p>
          <a:p>
            <a:pPr algn="l" fontAlgn="base">
              <a:buFont typeface="+mj-lt"/>
              <a:buAutoNum type="arabicPeriod"/>
            </a:pPr>
            <a:r>
              <a:rPr lang="en-US" b="0" i="0" dirty="0">
                <a:solidFill>
                  <a:srgbClr val="000000"/>
                </a:solidFill>
                <a:effectLst/>
                <a:latin typeface="inherit"/>
              </a:rPr>
              <a:t>Charging orders on a judgment debtor’s beneficial interest in securities under </a:t>
            </a:r>
            <a:r>
              <a:rPr lang="en-US" b="1" i="0" dirty="0">
                <a:solidFill>
                  <a:srgbClr val="000000"/>
                </a:solidFill>
                <a:effectLst/>
                <a:latin typeface="inherit"/>
              </a:rPr>
              <a:t>COA 1979</a:t>
            </a:r>
            <a:r>
              <a:rPr lang="en-US" b="0" i="0" dirty="0">
                <a:solidFill>
                  <a:srgbClr val="000000"/>
                </a:solidFill>
                <a:effectLst/>
                <a:latin typeface="inherit"/>
              </a:rPr>
              <a:t>. Here, “securities” includes government stock and stock of any body (other than a building society) incorporated in England and Wales.</a:t>
            </a:r>
          </a:p>
          <a:p>
            <a:pPr algn="l" fontAlgn="base">
              <a:buFont typeface="+mj-lt"/>
              <a:buAutoNum type="arabicPeriod"/>
            </a:pPr>
            <a:r>
              <a:rPr lang="en-US" b="0" i="0" dirty="0">
                <a:solidFill>
                  <a:srgbClr val="000000"/>
                </a:solidFill>
                <a:effectLst/>
                <a:latin typeface="inherit"/>
              </a:rPr>
              <a:t>Equitable execution – the appointment of a receiver. This method of enforcement reaches property such as a legacy, income under a trust fund, or income the judgment debtor owns in partnership with other people. The details are set out in </a:t>
            </a:r>
            <a:r>
              <a:rPr lang="en-US" b="1" i="0" dirty="0">
                <a:solidFill>
                  <a:srgbClr val="000000"/>
                </a:solidFill>
                <a:effectLst/>
                <a:latin typeface="inherit"/>
              </a:rPr>
              <a:t>Part 69</a:t>
            </a:r>
            <a:r>
              <a:rPr lang="en-US" b="0" i="0" dirty="0">
                <a:solidFill>
                  <a:srgbClr val="000000"/>
                </a:solidFill>
                <a:effectLst/>
                <a:latin typeface="inherit"/>
              </a:rPr>
              <a:t>.</a:t>
            </a:r>
          </a:p>
          <a:p>
            <a:pPr algn="l" fontAlgn="base">
              <a:buFont typeface="+mj-lt"/>
              <a:buAutoNum type="arabicPeriod"/>
            </a:pPr>
            <a:r>
              <a:rPr lang="en-US" b="0" i="0" dirty="0">
                <a:solidFill>
                  <a:srgbClr val="000000"/>
                </a:solidFill>
                <a:effectLst/>
                <a:latin typeface="inherit"/>
              </a:rPr>
              <a:t>Bankruptcy or the winding-up of companies. These are not, strictly, methods of enforcement but can be most effective, particularly in the case of an individual who cannot afford to be made bankrupt, for example, because they cannot carry on their profession while bankrupt (this provision would include legal representatives) or of an individual who needs to operate a bank account, which a bankrupt person cannot normally do.</a:t>
            </a:r>
          </a:p>
          <a:p>
            <a:pPr algn="l" fontAlgn="base">
              <a:buFont typeface="+mj-lt"/>
              <a:buAutoNum type="arabicPeriod"/>
            </a:pPr>
            <a:r>
              <a:rPr lang="en-US" b="0" i="0" dirty="0">
                <a:solidFill>
                  <a:srgbClr val="000000"/>
                </a:solidFill>
                <a:effectLst/>
                <a:latin typeface="inherit"/>
              </a:rPr>
              <a:t>A judgment creditor may be unable to take any enforcement action against a judgment debtor where the judgment debt is the subject of a debt relief order (DRO). </a:t>
            </a:r>
            <a:r>
              <a:rPr lang="en-US" b="1" i="0" dirty="0">
                <a:solidFill>
                  <a:srgbClr val="000000"/>
                </a:solidFill>
                <a:effectLst/>
                <a:latin typeface="inherit"/>
              </a:rPr>
              <a:t>TCEA 2007</a:t>
            </a:r>
            <a:r>
              <a:rPr lang="en-US" b="0" i="0" dirty="0">
                <a:solidFill>
                  <a:srgbClr val="000000"/>
                </a:solidFill>
                <a:effectLst/>
                <a:latin typeface="inherit"/>
              </a:rPr>
              <a:t> introduced what is still a relatively new form of debt relief order, which came into force in April 2009. They are designed to be an alternative to bankruptcy especially for clients who have less than:</a:t>
            </a:r>
          </a:p>
          <a:p>
            <a:pPr algn="l" fontAlgn="base">
              <a:buFont typeface="+mj-lt"/>
              <a:buAutoNum type="arabicPeriod"/>
            </a:pPr>
            <a:r>
              <a:rPr lang="en-US" b="0" i="0" dirty="0">
                <a:solidFill>
                  <a:srgbClr val="000000"/>
                </a:solidFill>
                <a:effectLst/>
                <a:latin typeface="inherit"/>
              </a:rPr>
              <a:t>(a) £30,000 in unsecured debts (rising to £50,000 from 28 June 2024);</a:t>
            </a:r>
          </a:p>
          <a:p>
            <a:pPr algn="l" fontAlgn="base">
              <a:buFont typeface="+mj-lt"/>
              <a:buAutoNum type="arabicPeriod"/>
            </a:pPr>
            <a:r>
              <a:rPr lang="en-US" b="0" i="0" dirty="0">
                <a:solidFill>
                  <a:srgbClr val="000000"/>
                </a:solidFill>
                <a:effectLst/>
                <a:latin typeface="inherit"/>
              </a:rPr>
              <a:t>(b) £2,000 in assets;</a:t>
            </a:r>
          </a:p>
          <a:p>
            <a:pPr algn="l" fontAlgn="base">
              <a:buFont typeface="+mj-lt"/>
              <a:buAutoNum type="arabicPeriod"/>
            </a:pPr>
            <a:r>
              <a:rPr lang="en-US" b="0" i="0" dirty="0">
                <a:solidFill>
                  <a:srgbClr val="000000"/>
                </a:solidFill>
                <a:effectLst/>
                <a:latin typeface="inherit"/>
              </a:rPr>
              <a:t>(c) a car worth no more than £2,000 (rising to £4,000 from 28 June 2024); or</a:t>
            </a:r>
          </a:p>
          <a:p>
            <a:pPr algn="l" fontAlgn="base">
              <a:buFont typeface="+mj-lt"/>
              <a:buAutoNum type="arabicPeriod"/>
            </a:pPr>
            <a:r>
              <a:rPr lang="en-US" b="0" i="0" dirty="0">
                <a:solidFill>
                  <a:srgbClr val="000000"/>
                </a:solidFill>
                <a:effectLst/>
                <a:latin typeface="inherit"/>
              </a:rPr>
              <a:t>(d) £75 per month disposable income.</a:t>
            </a:r>
          </a:p>
          <a:p>
            <a:pPr marL="0" indent="0" algn="l" fontAlgn="base">
              <a:buNone/>
            </a:pPr>
            <a:r>
              <a:rPr lang="en-US" b="0" i="0" dirty="0">
                <a:solidFill>
                  <a:srgbClr val="000000"/>
                </a:solidFill>
                <a:effectLst/>
                <a:latin typeface="Inter"/>
              </a:rPr>
              <a:t>A creditor who is included in the DRO will be prevented from taking any action to recover its debt. The debt is designed to be discharged at the end of one year.</a:t>
            </a:r>
            <a:endParaRPr lang="en-US" b="0" i="0" dirty="0">
              <a:solidFill>
                <a:srgbClr val="000000"/>
              </a:solidFill>
              <a:effectLst/>
              <a:latin typeface="inherit"/>
            </a:endParaRPr>
          </a:p>
          <a:p>
            <a:endParaRPr lang="en-GB" dirty="0"/>
          </a:p>
        </p:txBody>
      </p:sp>
    </p:spTree>
    <p:extLst>
      <p:ext uri="{BB962C8B-B14F-4D97-AF65-F5344CB8AC3E}">
        <p14:creationId xmlns:p14="http://schemas.microsoft.com/office/powerpoint/2010/main" val="14906617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5E017-56B4-21A3-D442-280ADF9E81AD}"/>
              </a:ext>
            </a:extLst>
          </p:cNvPr>
          <p:cNvSpPr>
            <a:spLocks noGrp="1"/>
          </p:cNvSpPr>
          <p:nvPr>
            <p:ph type="title"/>
          </p:nvPr>
        </p:nvSpPr>
        <p:spPr>
          <a:xfrm>
            <a:off x="326527" y="156238"/>
            <a:ext cx="10663526" cy="804170"/>
          </a:xfrm>
        </p:spPr>
        <p:txBody>
          <a:bodyPr>
            <a:normAutofit fontScale="90000"/>
          </a:bodyPr>
          <a:lstStyle/>
          <a:p>
            <a:r>
              <a:rPr lang="en-GB" b="1" dirty="0"/>
              <a:t>Cumulative or alternative methods of enforcement</a:t>
            </a:r>
          </a:p>
        </p:txBody>
      </p:sp>
      <p:sp>
        <p:nvSpPr>
          <p:cNvPr id="3" name="Content Placeholder 2">
            <a:extLst>
              <a:ext uri="{FF2B5EF4-FFF2-40B4-BE49-F238E27FC236}">
                <a16:creationId xmlns:a16="http://schemas.microsoft.com/office/drawing/2014/main" id="{32B3D008-F1FB-F006-1063-C19227DD5CE8}"/>
              </a:ext>
            </a:extLst>
          </p:cNvPr>
          <p:cNvSpPr>
            <a:spLocks noGrp="1"/>
          </p:cNvSpPr>
          <p:nvPr>
            <p:ph idx="1"/>
          </p:nvPr>
        </p:nvSpPr>
        <p:spPr>
          <a:xfrm>
            <a:off x="447295" y="1024372"/>
            <a:ext cx="9237293" cy="4968111"/>
          </a:xfrm>
        </p:spPr>
        <p:txBody>
          <a:bodyPr>
            <a:normAutofit lnSpcReduction="10000"/>
          </a:bodyPr>
          <a:lstStyle/>
          <a:p>
            <a:pPr algn="l" fontAlgn="base"/>
            <a:r>
              <a:rPr lang="en-US" sz="2000" b="0" i="0" dirty="0">
                <a:solidFill>
                  <a:srgbClr val="000000"/>
                </a:solidFill>
                <a:effectLst/>
              </a:rPr>
              <a:t>The information disclosed during enquiries or from an order to obtain information may make available several methods of enforcement. The various methods can be used together. </a:t>
            </a:r>
          </a:p>
          <a:p>
            <a:pPr algn="l" fontAlgn="base"/>
            <a:r>
              <a:rPr lang="en-US" sz="2000" b="0" i="0" dirty="0">
                <a:solidFill>
                  <a:srgbClr val="000000"/>
                </a:solidFill>
                <a:effectLst/>
              </a:rPr>
              <a:t>The only exception is that a party needs permission of the court to enforce a judgment by taking control of goods while an attachment of earnings order is in force. </a:t>
            </a:r>
          </a:p>
          <a:p>
            <a:pPr algn="l" fontAlgn="base"/>
            <a:r>
              <a:rPr lang="en-US" sz="2000" b="0" i="0" dirty="0">
                <a:solidFill>
                  <a:srgbClr val="000000"/>
                </a:solidFill>
                <a:effectLst/>
              </a:rPr>
              <a:t>Otherwise, there is nothing to stop a judgment creditor obtaining a third party debt order against the judgment debtor’s bank account, a warrant of control against their goods, and a charging order on their property, all at the same time. If any one of these methods </a:t>
            </a:r>
            <a:r>
              <a:rPr lang="en-US" sz="2000" b="0" i="0" dirty="0" err="1">
                <a:solidFill>
                  <a:srgbClr val="000000"/>
                </a:solidFill>
                <a:effectLst/>
              </a:rPr>
              <a:t>realises</a:t>
            </a:r>
            <a:r>
              <a:rPr lang="en-US" sz="2000" b="0" i="0" dirty="0">
                <a:solidFill>
                  <a:srgbClr val="000000"/>
                </a:solidFill>
                <a:effectLst/>
              </a:rPr>
              <a:t> the full extent of the debt, it is always possible to discontinue the others.</a:t>
            </a:r>
          </a:p>
          <a:p>
            <a:pPr algn="l" fontAlgn="base"/>
            <a:r>
              <a:rPr lang="en-US" sz="2000" b="0" i="0" dirty="0">
                <a:solidFill>
                  <a:srgbClr val="000000"/>
                </a:solidFill>
                <a:effectLst/>
              </a:rPr>
              <a:t>Where you discover or suspect that a judgment debtor is about to dispose of their assets in order to avoid successful enforcement by your client judgment creditor, it is possible to apply for a freezing order to freeze the judgment debtor’s assets.</a:t>
            </a:r>
          </a:p>
          <a:p>
            <a:endParaRPr lang="en-GB" dirty="0"/>
          </a:p>
        </p:txBody>
      </p:sp>
    </p:spTree>
    <p:extLst>
      <p:ext uri="{BB962C8B-B14F-4D97-AF65-F5344CB8AC3E}">
        <p14:creationId xmlns:p14="http://schemas.microsoft.com/office/powerpoint/2010/main" val="8799760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DEA29-1EB4-7AFC-A4DF-130D0951B15F}"/>
              </a:ext>
            </a:extLst>
          </p:cNvPr>
          <p:cNvSpPr>
            <a:spLocks noGrp="1"/>
          </p:cNvSpPr>
          <p:nvPr>
            <p:ph type="title"/>
          </p:nvPr>
        </p:nvSpPr>
        <p:spPr>
          <a:xfrm>
            <a:off x="545062" y="322053"/>
            <a:ext cx="8596668" cy="736121"/>
          </a:xfrm>
        </p:spPr>
        <p:txBody>
          <a:bodyPr/>
          <a:lstStyle/>
          <a:p>
            <a:r>
              <a:rPr lang="en-GB" b="1" dirty="0"/>
              <a:t>Costs of enforcement of a money order</a:t>
            </a:r>
          </a:p>
        </p:txBody>
      </p:sp>
      <p:sp>
        <p:nvSpPr>
          <p:cNvPr id="3" name="Content Placeholder 2">
            <a:extLst>
              <a:ext uri="{FF2B5EF4-FFF2-40B4-BE49-F238E27FC236}">
                <a16:creationId xmlns:a16="http://schemas.microsoft.com/office/drawing/2014/main" id="{C528B0CD-2E0E-6452-D626-F7B79037016D}"/>
              </a:ext>
            </a:extLst>
          </p:cNvPr>
          <p:cNvSpPr>
            <a:spLocks noGrp="1"/>
          </p:cNvSpPr>
          <p:nvPr>
            <p:ph idx="1"/>
          </p:nvPr>
        </p:nvSpPr>
        <p:spPr>
          <a:xfrm>
            <a:off x="596821" y="1378461"/>
            <a:ext cx="8794470" cy="4895818"/>
          </a:xfrm>
        </p:spPr>
        <p:txBody>
          <a:bodyPr>
            <a:noAutofit/>
          </a:bodyPr>
          <a:lstStyle/>
          <a:p>
            <a:r>
              <a:rPr lang="en-US" sz="2000" b="0" i="0" dirty="0">
                <a:solidFill>
                  <a:srgbClr val="000000"/>
                </a:solidFill>
                <a:effectLst/>
                <a:latin typeface="+mj-lt"/>
              </a:rPr>
              <a:t>By </a:t>
            </a:r>
            <a:r>
              <a:rPr lang="en-US" sz="2000" b="1" i="0" dirty="0">
                <a:solidFill>
                  <a:srgbClr val="000000"/>
                </a:solidFill>
                <a:effectLst/>
                <a:latin typeface="+mj-lt"/>
              </a:rPr>
              <a:t>s15(3) Courts and Legal Services Act 1990</a:t>
            </a:r>
            <a:r>
              <a:rPr lang="en-US" sz="2000" b="0" i="0" dirty="0">
                <a:solidFill>
                  <a:srgbClr val="000000"/>
                </a:solidFill>
                <a:effectLst/>
                <a:latin typeface="+mj-lt"/>
              </a:rPr>
              <a:t> and</a:t>
            </a:r>
            <a:r>
              <a:rPr lang="en-US" sz="2000" b="1" i="0" dirty="0">
                <a:solidFill>
                  <a:srgbClr val="000000"/>
                </a:solidFill>
                <a:effectLst/>
                <a:latin typeface="+mj-lt"/>
              </a:rPr>
              <a:t> s15(4) Courts and Legal Services Act 1990</a:t>
            </a:r>
            <a:r>
              <a:rPr lang="en-US" sz="2000" b="0" i="0" dirty="0">
                <a:solidFill>
                  <a:srgbClr val="000000"/>
                </a:solidFill>
                <a:effectLst/>
                <a:latin typeface="+mj-lt"/>
              </a:rPr>
              <a:t>, a party taking steps to enforce a money judgment can also seek to recover the costs of any previous attempts to enforce that judgment provided that such costs were not unreasonably incurred. </a:t>
            </a:r>
          </a:p>
          <a:p>
            <a:r>
              <a:rPr lang="en-US" sz="2000" b="0" i="0" dirty="0">
                <a:solidFill>
                  <a:srgbClr val="000000"/>
                </a:solidFill>
                <a:effectLst/>
                <a:latin typeface="+mj-lt"/>
              </a:rPr>
              <a:t>In order that the judgment creditor should obtain an order for the addition of such costs in the King’s Bench Division, they should make a without notice application on affidavit, attaching to the affidavit sufficient vouchers, receipts, or other documents necessary to verify the amount of the costs of the previous attempts to enforce the judgment. ( although this will be of no value against the “man of straw” (with no assets and/or income)).</a:t>
            </a:r>
            <a:endParaRPr lang="en-GB" sz="2000" dirty="0">
              <a:latin typeface="+mj-lt"/>
            </a:endParaRPr>
          </a:p>
        </p:txBody>
      </p:sp>
    </p:spTree>
    <p:extLst>
      <p:ext uri="{BB962C8B-B14F-4D97-AF65-F5344CB8AC3E}">
        <p14:creationId xmlns:p14="http://schemas.microsoft.com/office/powerpoint/2010/main" val="7282114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4006B-97DB-3BEA-6EE8-ED264AE3C924}"/>
              </a:ext>
            </a:extLst>
          </p:cNvPr>
          <p:cNvSpPr>
            <a:spLocks noGrp="1"/>
          </p:cNvSpPr>
          <p:nvPr>
            <p:ph type="title"/>
          </p:nvPr>
        </p:nvSpPr>
        <p:spPr>
          <a:xfrm>
            <a:off x="401289" y="109268"/>
            <a:ext cx="9053261" cy="1320800"/>
          </a:xfrm>
        </p:spPr>
        <p:txBody>
          <a:bodyPr/>
          <a:lstStyle/>
          <a:p>
            <a:r>
              <a:rPr lang="en-US" b="1" i="0" dirty="0">
                <a:solidFill>
                  <a:schemeClr val="bg2">
                    <a:lumMod val="50000"/>
                  </a:schemeClr>
                </a:solidFill>
                <a:effectLst/>
              </a:rPr>
              <a:t>Advantages and disadvantages of various methods of enforcement</a:t>
            </a:r>
            <a:endParaRPr lang="en-GB" dirty="0">
              <a:solidFill>
                <a:schemeClr val="bg2">
                  <a:lumMod val="50000"/>
                </a:schemeClr>
              </a:solidFill>
            </a:endParaRPr>
          </a:p>
        </p:txBody>
      </p:sp>
      <p:sp>
        <p:nvSpPr>
          <p:cNvPr id="3" name="Content Placeholder 2">
            <a:extLst>
              <a:ext uri="{FF2B5EF4-FFF2-40B4-BE49-F238E27FC236}">
                <a16:creationId xmlns:a16="http://schemas.microsoft.com/office/drawing/2014/main" id="{79836229-6779-E6D4-5234-105CCE7D42C2}"/>
              </a:ext>
            </a:extLst>
          </p:cNvPr>
          <p:cNvSpPr>
            <a:spLocks noGrp="1"/>
          </p:cNvSpPr>
          <p:nvPr>
            <p:ph idx="1"/>
          </p:nvPr>
        </p:nvSpPr>
        <p:spPr>
          <a:xfrm>
            <a:off x="349528" y="1393645"/>
            <a:ext cx="9599603" cy="5208438"/>
          </a:xfrm>
        </p:spPr>
        <p:txBody>
          <a:bodyPr>
            <a:normAutofit/>
          </a:bodyPr>
          <a:lstStyle/>
          <a:p>
            <a:pPr algn="l" fontAlgn="base">
              <a:buFont typeface="+mj-lt"/>
              <a:buAutoNum type="arabicPeriod"/>
            </a:pPr>
            <a:r>
              <a:rPr lang="en-US" sz="2000" b="1" i="0" dirty="0">
                <a:solidFill>
                  <a:schemeClr val="accent3">
                    <a:lumMod val="75000"/>
                  </a:schemeClr>
                </a:solidFill>
                <a:effectLst/>
              </a:rPr>
              <a:t>Taking control of goods </a:t>
            </a:r>
            <a:r>
              <a:rPr lang="en-US" sz="2000" b="0" i="0" dirty="0">
                <a:solidFill>
                  <a:srgbClr val="000000"/>
                </a:solidFill>
                <a:effectLst/>
              </a:rPr>
              <a:t>– this method is quick and relatively inexpensive. The enforcement agent will usually execute the claim rapidly and, where there are goods worth seizing, they will be sold at auction after they have given the judgment debtor the last opportunity to pay. This will prompt most judgment debtors to pay, rather than have the goods seized.</a:t>
            </a:r>
            <a:endParaRPr lang="en-US" sz="2000" b="0" i="0" dirty="0">
              <a:solidFill>
                <a:srgbClr val="FFFFFF"/>
              </a:solidFill>
              <a:effectLst/>
            </a:endParaRPr>
          </a:p>
          <a:p>
            <a:pPr algn="l" fontAlgn="base">
              <a:buFont typeface="+mj-lt"/>
              <a:buAutoNum type="arabicPeriod"/>
            </a:pPr>
            <a:r>
              <a:rPr lang="en-US" sz="2000" b="1" i="0" dirty="0">
                <a:solidFill>
                  <a:schemeClr val="accent3">
                    <a:lumMod val="75000"/>
                  </a:schemeClr>
                </a:solidFill>
                <a:effectLst/>
              </a:rPr>
              <a:t>Third party debt orders </a:t>
            </a:r>
            <a:r>
              <a:rPr lang="en-US" sz="2000" b="0" i="0" dirty="0">
                <a:solidFill>
                  <a:srgbClr val="000000"/>
                </a:solidFill>
                <a:effectLst/>
              </a:rPr>
              <a:t>– this method is discreet and very quick. If there is money to satisfy the debt, the procedure is quick, and the debt is procured in cash form.</a:t>
            </a:r>
            <a:endParaRPr lang="en-US" sz="2000" b="0" i="0" dirty="0">
              <a:solidFill>
                <a:srgbClr val="FFFFFF"/>
              </a:solidFill>
              <a:effectLst/>
            </a:endParaRPr>
          </a:p>
          <a:p>
            <a:pPr algn="l" fontAlgn="base">
              <a:buFont typeface="+mj-lt"/>
              <a:buAutoNum type="arabicPeriod"/>
            </a:pPr>
            <a:r>
              <a:rPr lang="en-US" sz="2000" b="1" i="0" dirty="0">
                <a:solidFill>
                  <a:schemeClr val="accent3">
                    <a:lumMod val="75000"/>
                  </a:schemeClr>
                </a:solidFill>
                <a:effectLst/>
              </a:rPr>
              <a:t>Charging orders </a:t>
            </a:r>
            <a:r>
              <a:rPr lang="en-US" sz="2000" b="0" i="0" dirty="0">
                <a:solidFill>
                  <a:srgbClr val="000000"/>
                </a:solidFill>
                <a:effectLst/>
              </a:rPr>
              <a:t>– this method is most effective when there is equity in residential or business properties.</a:t>
            </a:r>
            <a:endParaRPr lang="en-US" sz="2000" b="0" i="0" dirty="0">
              <a:solidFill>
                <a:srgbClr val="FFFFFF"/>
              </a:solidFill>
              <a:effectLst/>
            </a:endParaRPr>
          </a:p>
          <a:p>
            <a:pPr algn="l" fontAlgn="base">
              <a:buFont typeface="+mj-lt"/>
              <a:buAutoNum type="arabicPeriod"/>
            </a:pPr>
            <a:r>
              <a:rPr lang="en-US" sz="2000" b="1" i="0" dirty="0">
                <a:solidFill>
                  <a:schemeClr val="accent3">
                    <a:lumMod val="75000"/>
                  </a:schemeClr>
                </a:solidFill>
                <a:effectLst/>
              </a:rPr>
              <a:t>Attachment of earnings</a:t>
            </a:r>
            <a:r>
              <a:rPr lang="en-US" sz="2000" b="1" i="0" dirty="0">
                <a:solidFill>
                  <a:srgbClr val="000000"/>
                </a:solidFill>
                <a:effectLst/>
              </a:rPr>
              <a:t> </a:t>
            </a:r>
            <a:r>
              <a:rPr lang="en-US" sz="2000" b="0" i="0" dirty="0">
                <a:solidFill>
                  <a:srgbClr val="000000"/>
                </a:solidFill>
                <a:effectLst/>
              </a:rPr>
              <a:t>– this method may be unsuitable if the judgment debtor frequently changes jobs or employers as it will result in delays as the order is reinstated. However, some judgment debtors choose to settle the debt rather than involve their employers.</a:t>
            </a:r>
          </a:p>
          <a:p>
            <a:endParaRPr lang="en-GB" dirty="0"/>
          </a:p>
        </p:txBody>
      </p:sp>
    </p:spTree>
    <p:extLst>
      <p:ext uri="{BB962C8B-B14F-4D97-AF65-F5344CB8AC3E}">
        <p14:creationId xmlns:p14="http://schemas.microsoft.com/office/powerpoint/2010/main" val="8072381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967DF5A-7CF7-FA51-8660-FABA74885FA7}"/>
              </a:ext>
            </a:extLst>
          </p:cNvPr>
          <p:cNvPicPr>
            <a:picLocks noChangeAspect="1"/>
          </p:cNvPicPr>
          <p:nvPr/>
        </p:nvPicPr>
        <p:blipFill>
          <a:blip r:embed="rId2"/>
          <a:stretch>
            <a:fillRect/>
          </a:stretch>
        </p:blipFill>
        <p:spPr>
          <a:xfrm>
            <a:off x="1878956" y="368059"/>
            <a:ext cx="7937904" cy="6219645"/>
          </a:xfrm>
          <a:prstGeom prst="rect">
            <a:avLst/>
          </a:prstGeom>
        </p:spPr>
      </p:pic>
    </p:spTree>
    <p:extLst>
      <p:ext uri="{BB962C8B-B14F-4D97-AF65-F5344CB8AC3E}">
        <p14:creationId xmlns:p14="http://schemas.microsoft.com/office/powerpoint/2010/main" val="24637389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5362DE-2544-C2DB-ABC7-09CA217BC3D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7D86DC4B-4FEC-5A9E-7E74-2CECA398EB2E}"/>
              </a:ext>
            </a:extLst>
          </p:cNvPr>
          <p:cNvPicPr>
            <a:picLocks noChangeAspect="1"/>
          </p:cNvPicPr>
          <p:nvPr/>
        </p:nvPicPr>
        <p:blipFill>
          <a:blip r:embed="rId2"/>
          <a:stretch>
            <a:fillRect/>
          </a:stretch>
        </p:blipFill>
        <p:spPr>
          <a:xfrm>
            <a:off x="1878956" y="368059"/>
            <a:ext cx="7937904" cy="6219645"/>
          </a:xfrm>
          <a:prstGeom prst="rect">
            <a:avLst/>
          </a:prstGeom>
        </p:spPr>
      </p:pic>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AE419E9F-0EC5-639D-B5A8-12D1767D915C}"/>
                  </a:ext>
                </a:extLst>
              </p14:cNvPr>
              <p14:cNvContentPartPr/>
              <p14:nvPr/>
            </p14:nvContentPartPr>
            <p14:xfrm>
              <a:off x="2501416" y="2403763"/>
              <a:ext cx="169200" cy="29160"/>
            </p14:xfrm>
          </p:contentPart>
        </mc:Choice>
        <mc:Fallback xmlns="">
          <p:pic>
            <p:nvPicPr>
              <p:cNvPr id="2" name="Ink 1">
                <a:extLst>
                  <a:ext uri="{FF2B5EF4-FFF2-40B4-BE49-F238E27FC236}">
                    <a16:creationId xmlns:a16="http://schemas.microsoft.com/office/drawing/2014/main" id="{AE419E9F-0EC5-639D-B5A8-12D1767D915C}"/>
                  </a:ext>
                </a:extLst>
              </p:cNvPr>
              <p:cNvPicPr/>
              <p:nvPr/>
            </p:nvPicPr>
            <p:blipFill>
              <a:blip r:embed="rId4"/>
              <a:stretch>
                <a:fillRect/>
              </a:stretch>
            </p:blipFill>
            <p:spPr>
              <a:xfrm>
                <a:off x="2447776" y="2295763"/>
                <a:ext cx="276840" cy="244800"/>
              </a:xfrm>
              <a:prstGeom prst="rect">
                <a:avLst/>
              </a:prstGeom>
            </p:spPr>
          </p:pic>
        </mc:Fallback>
      </mc:AlternateContent>
    </p:spTree>
    <p:extLst>
      <p:ext uri="{BB962C8B-B14F-4D97-AF65-F5344CB8AC3E}">
        <p14:creationId xmlns:p14="http://schemas.microsoft.com/office/powerpoint/2010/main" val="3875387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CAA2D44-C692-8EC9-79FD-754FEAC66B55}"/>
              </a:ext>
            </a:extLst>
          </p:cNvPr>
          <p:cNvPicPr>
            <a:picLocks noChangeAspect="1"/>
          </p:cNvPicPr>
          <p:nvPr/>
        </p:nvPicPr>
        <p:blipFill>
          <a:blip r:embed="rId2"/>
          <a:stretch>
            <a:fillRect/>
          </a:stretch>
        </p:blipFill>
        <p:spPr>
          <a:xfrm>
            <a:off x="1627517" y="324837"/>
            <a:ext cx="7463634" cy="6208325"/>
          </a:xfrm>
          <a:prstGeom prst="rect">
            <a:avLst/>
          </a:prstGeom>
        </p:spPr>
      </p:pic>
    </p:spTree>
    <p:extLst>
      <p:ext uri="{BB962C8B-B14F-4D97-AF65-F5344CB8AC3E}">
        <p14:creationId xmlns:p14="http://schemas.microsoft.com/office/powerpoint/2010/main" val="23387183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5ABF9F-7FFF-F7F2-4923-7B09A578671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DB11A91B-FEF6-BA6D-7156-C65A2B00E783}"/>
              </a:ext>
            </a:extLst>
          </p:cNvPr>
          <p:cNvPicPr>
            <a:picLocks noChangeAspect="1"/>
          </p:cNvPicPr>
          <p:nvPr/>
        </p:nvPicPr>
        <p:blipFill>
          <a:blip r:embed="rId2"/>
          <a:stretch>
            <a:fillRect/>
          </a:stretch>
        </p:blipFill>
        <p:spPr>
          <a:xfrm>
            <a:off x="1627517" y="324837"/>
            <a:ext cx="7463634" cy="6208325"/>
          </a:xfrm>
          <a:prstGeom prst="rect">
            <a:avLst/>
          </a:prstGeom>
        </p:spPr>
      </p:pic>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DA0983E4-91C0-4B7C-139D-D246CD2F5211}"/>
                  </a:ext>
                </a:extLst>
              </p14:cNvPr>
              <p14:cNvContentPartPr/>
              <p14:nvPr/>
            </p14:nvContentPartPr>
            <p14:xfrm>
              <a:off x="2116216" y="3881923"/>
              <a:ext cx="247680" cy="46440"/>
            </p14:xfrm>
          </p:contentPart>
        </mc:Choice>
        <mc:Fallback xmlns="">
          <p:pic>
            <p:nvPicPr>
              <p:cNvPr id="4" name="Ink 3">
                <a:extLst>
                  <a:ext uri="{FF2B5EF4-FFF2-40B4-BE49-F238E27FC236}">
                    <a16:creationId xmlns:a16="http://schemas.microsoft.com/office/drawing/2014/main" id="{DA0983E4-91C0-4B7C-139D-D246CD2F5211}"/>
                  </a:ext>
                </a:extLst>
              </p:cNvPr>
              <p:cNvPicPr/>
              <p:nvPr/>
            </p:nvPicPr>
            <p:blipFill>
              <a:blip r:embed="rId4"/>
              <a:stretch>
                <a:fillRect/>
              </a:stretch>
            </p:blipFill>
            <p:spPr>
              <a:xfrm>
                <a:off x="2062216" y="3773923"/>
                <a:ext cx="355320" cy="262080"/>
              </a:xfrm>
              <a:prstGeom prst="rect">
                <a:avLst/>
              </a:prstGeom>
            </p:spPr>
          </p:pic>
        </mc:Fallback>
      </mc:AlternateContent>
    </p:spTree>
    <p:extLst>
      <p:ext uri="{BB962C8B-B14F-4D97-AF65-F5344CB8AC3E}">
        <p14:creationId xmlns:p14="http://schemas.microsoft.com/office/powerpoint/2010/main" val="7433420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5136D0C1-0C41-1FE4-0234-F66768D766E3}"/>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a:t>Any questions?</a:t>
            </a:r>
          </a:p>
        </p:txBody>
      </p:sp>
      <p:sp>
        <p:nvSpPr>
          <p:cNvPr id="22" name="Isosceles Triangle 21">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Content Placeholder 4" descr="A group of colorful bubbles with white question marks&#10;&#10;AI-generated content may be incorrect.">
            <a:extLst>
              <a:ext uri="{FF2B5EF4-FFF2-40B4-BE49-F238E27FC236}">
                <a16:creationId xmlns:a16="http://schemas.microsoft.com/office/drawing/2014/main" id="{7921A3ED-8B3F-8241-EFFA-D617B490D3C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88604" y="2166343"/>
            <a:ext cx="3765692" cy="2533283"/>
          </a:xfrm>
          <a:prstGeom prst="rect">
            <a:avLst/>
          </a:prstGeom>
        </p:spPr>
      </p:pic>
    </p:spTree>
    <p:extLst>
      <p:ext uri="{BB962C8B-B14F-4D97-AF65-F5344CB8AC3E}">
        <p14:creationId xmlns:p14="http://schemas.microsoft.com/office/powerpoint/2010/main" val="3384422081"/>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2.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1324</TotalTime>
  <Words>4403</Words>
  <Application>Microsoft Office PowerPoint</Application>
  <PresentationFormat>Widescreen</PresentationFormat>
  <Paragraphs>171</Paragraphs>
  <Slides>35</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inherit</vt:lpstr>
      <vt:lpstr>Inter</vt:lpstr>
      <vt:lpstr>Aptos</vt:lpstr>
      <vt:lpstr>Arial</vt:lpstr>
      <vt:lpstr>Trebuchet MS</vt:lpstr>
      <vt:lpstr>Wingdings 3</vt:lpstr>
      <vt:lpstr>Facet</vt:lpstr>
      <vt:lpstr>Enforcement</vt:lpstr>
      <vt:lpstr>PowerPoint Presentation</vt:lpstr>
      <vt:lpstr>Enforcement</vt:lpstr>
      <vt:lpstr>Investigation and suitable method of enforcement</vt:lpstr>
      <vt:lpstr>How and when a judgment may be enforced</vt:lpstr>
      <vt:lpstr>Interest</vt:lpstr>
      <vt:lpstr>Interest</vt:lpstr>
      <vt:lpstr>Interest on High Court Judgments</vt:lpstr>
      <vt:lpstr>Interest on judgments or orders for the payment of money</vt:lpstr>
      <vt:lpstr>Investigating the financial viability of the judgment debtor</vt:lpstr>
      <vt:lpstr>Applying for an order to obtain information</vt:lpstr>
      <vt:lpstr>Applying for an order to obtain information</vt:lpstr>
      <vt:lpstr>Methods of enforcement</vt:lpstr>
      <vt:lpstr>Taking control of Goods</vt:lpstr>
      <vt:lpstr>PowerPoint Presentation</vt:lpstr>
      <vt:lpstr>Key steps</vt:lpstr>
      <vt:lpstr>After documents are filed:</vt:lpstr>
      <vt:lpstr>Enforcement Agents</vt:lpstr>
      <vt:lpstr>Taking control of goods – further provisions</vt:lpstr>
      <vt:lpstr>Attachment of Earnings Order</vt:lpstr>
      <vt:lpstr>Attachment of Earnings Order</vt:lpstr>
      <vt:lpstr>Charging Orders</vt:lpstr>
      <vt:lpstr>Enforcement of Charging Orders by order for sale. </vt:lpstr>
      <vt:lpstr>Third Party Debt Orders</vt:lpstr>
      <vt:lpstr>Process for Third Party Order</vt:lpstr>
      <vt:lpstr>Bankruptcy / Insolvency</vt:lpstr>
      <vt:lpstr>Miscellaneous methods of enforcement</vt:lpstr>
      <vt:lpstr>Cumulative or alternative methods of enforcement</vt:lpstr>
      <vt:lpstr>Costs of enforcement of a money order</vt:lpstr>
      <vt:lpstr>Advantages and disadvantages of various methods of enforcement</vt:lpstr>
      <vt:lpstr>PowerPoint Presentation</vt:lpstr>
      <vt:lpstr>PowerPoint Presentation</vt:lpstr>
      <vt:lpstr>PowerPoint Presentation</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16</cp:revision>
  <dcterms:created xsi:type="dcterms:W3CDTF">2024-02-03T18:13:02Z</dcterms:created>
  <dcterms:modified xsi:type="dcterms:W3CDTF">2025-04-25T19:05:50Z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