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0" d="100"/>
          <a:sy n="100" d="100"/>
        </p:scale>
        <p:origin x="96" y="3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C96047-6227-4C82-BC57-A7B0CF47E4D3}" type="doc">
      <dgm:prSet loTypeId="urn:microsoft.com/office/officeart/2008/layout/LinedList" loCatId="list" qsTypeId="urn:microsoft.com/office/officeart/2005/8/quickstyle/simple5" qsCatId="simple" csTypeId="urn:microsoft.com/office/officeart/2005/8/colors/accent2_2" csCatId="accent2"/>
      <dgm:spPr/>
      <dgm:t>
        <a:bodyPr/>
        <a:lstStyle/>
        <a:p>
          <a:endParaRPr lang="en-US"/>
        </a:p>
      </dgm:t>
    </dgm:pt>
    <dgm:pt modelId="{C171DC30-5C6C-49F9-965F-EE029B8B8001}">
      <dgm:prSet/>
      <dgm:spPr/>
      <dgm:t>
        <a:bodyPr/>
        <a:lstStyle/>
        <a:p>
          <a:r>
            <a:rPr lang="en-US"/>
            <a:t>Environmental Factors</a:t>
          </a:r>
        </a:p>
      </dgm:t>
    </dgm:pt>
    <dgm:pt modelId="{26D9F556-D253-44F1-BDF8-363B87CB8CBB}" type="parTrans" cxnId="{27007A3B-CF79-4032-B182-78EFFCD08060}">
      <dgm:prSet/>
      <dgm:spPr/>
      <dgm:t>
        <a:bodyPr/>
        <a:lstStyle/>
        <a:p>
          <a:endParaRPr lang="en-US"/>
        </a:p>
      </dgm:t>
    </dgm:pt>
    <dgm:pt modelId="{0B07C1A2-5655-4AD6-B96B-DFC00BE176B4}" type="sibTrans" cxnId="{27007A3B-CF79-4032-B182-78EFFCD08060}">
      <dgm:prSet/>
      <dgm:spPr/>
      <dgm:t>
        <a:bodyPr/>
        <a:lstStyle/>
        <a:p>
          <a:endParaRPr lang="en-US"/>
        </a:p>
      </dgm:t>
    </dgm:pt>
    <dgm:pt modelId="{343B9FF2-AFAD-4780-ACCE-22F32AFF2657}">
      <dgm:prSet/>
      <dgm:spPr/>
      <dgm:t>
        <a:bodyPr/>
        <a:lstStyle/>
        <a:p>
          <a:r>
            <a:rPr lang="en-US"/>
            <a:t>Increasing consumer consciousness of sustainability opens an opportunity and a challenge at the same time, on one hand, Green Haven has an eco-friendly outlook, which is in line with the market trends, on the other hand, high prices of sustainable materials decrease price competitiveness (Joshi and Rahman, 2015).</a:t>
          </a:r>
        </a:p>
      </dgm:t>
    </dgm:pt>
    <dgm:pt modelId="{47075BAA-6837-41FF-A338-9FC98592D919}" type="parTrans" cxnId="{F1C14166-75C7-4A07-9513-07CF3261C82B}">
      <dgm:prSet/>
      <dgm:spPr/>
      <dgm:t>
        <a:bodyPr/>
        <a:lstStyle/>
        <a:p>
          <a:endParaRPr lang="en-US"/>
        </a:p>
      </dgm:t>
    </dgm:pt>
    <dgm:pt modelId="{9A51585E-E132-4E02-9729-12C20C55CC07}" type="sibTrans" cxnId="{F1C14166-75C7-4A07-9513-07CF3261C82B}">
      <dgm:prSet/>
      <dgm:spPr/>
      <dgm:t>
        <a:bodyPr/>
        <a:lstStyle/>
        <a:p>
          <a:endParaRPr lang="en-US"/>
        </a:p>
      </dgm:t>
    </dgm:pt>
    <dgm:pt modelId="{7BC28FF2-44DA-415F-A995-1DA650EB1F62}">
      <dgm:prSet/>
      <dgm:spPr/>
      <dgm:t>
        <a:bodyPr/>
        <a:lstStyle/>
        <a:p>
          <a:r>
            <a:rPr lang="en-US"/>
            <a:t>Legal Factors</a:t>
          </a:r>
        </a:p>
      </dgm:t>
    </dgm:pt>
    <dgm:pt modelId="{713D5647-4B2E-4409-8BE5-FB5F4D61C037}" type="parTrans" cxnId="{F41C8B01-0389-423B-B7A3-899887204987}">
      <dgm:prSet/>
      <dgm:spPr/>
      <dgm:t>
        <a:bodyPr/>
        <a:lstStyle/>
        <a:p>
          <a:endParaRPr lang="en-US"/>
        </a:p>
      </dgm:t>
    </dgm:pt>
    <dgm:pt modelId="{B6E69D49-C018-477B-9895-89A2D24D2C6A}" type="sibTrans" cxnId="{F41C8B01-0389-423B-B7A3-899887204987}">
      <dgm:prSet/>
      <dgm:spPr/>
      <dgm:t>
        <a:bodyPr/>
        <a:lstStyle/>
        <a:p>
          <a:endParaRPr lang="en-US"/>
        </a:p>
      </dgm:t>
    </dgm:pt>
    <dgm:pt modelId="{43FB7909-214C-4514-8B67-7638D98DCD05}">
      <dgm:prSet/>
      <dgm:spPr/>
      <dgm:t>
        <a:bodyPr/>
        <a:lstStyle/>
        <a:p>
          <a:r>
            <a:rPr lang="en-US"/>
            <a:t>The legal requirements of online business (data protection regulations (GDPR) and e-commerce) force business to invest in compliance, and the legal requirements of business rates and employment make small retailers profitable only as business owners (European Commission, 2016).</a:t>
          </a:r>
        </a:p>
      </dgm:t>
    </dgm:pt>
    <dgm:pt modelId="{67D0959E-377F-4C57-8AFD-EFE12FFC9D61}" type="parTrans" cxnId="{E04A7598-5C76-4B78-BD8E-F5E596ADD570}">
      <dgm:prSet/>
      <dgm:spPr/>
      <dgm:t>
        <a:bodyPr/>
        <a:lstStyle/>
        <a:p>
          <a:endParaRPr lang="en-US"/>
        </a:p>
      </dgm:t>
    </dgm:pt>
    <dgm:pt modelId="{C3573A38-87DF-47C7-8549-29463E81BBD9}" type="sibTrans" cxnId="{E04A7598-5C76-4B78-BD8E-F5E596ADD570}">
      <dgm:prSet/>
      <dgm:spPr/>
      <dgm:t>
        <a:bodyPr/>
        <a:lstStyle/>
        <a:p>
          <a:endParaRPr lang="en-US"/>
        </a:p>
      </dgm:t>
    </dgm:pt>
    <dgm:pt modelId="{12589569-8D41-4C21-9444-ECA90F0289AD}">
      <dgm:prSet/>
      <dgm:spPr/>
      <dgm:t>
        <a:bodyPr/>
        <a:lstStyle/>
        <a:p>
          <a:r>
            <a:rPr lang="en-US"/>
            <a:t>Key External Insight</a:t>
          </a:r>
        </a:p>
      </dgm:t>
    </dgm:pt>
    <dgm:pt modelId="{BE3BBB85-F4AB-49BA-A798-858552D5CB24}" type="parTrans" cxnId="{04FB5076-7CE5-4361-AA6F-7B071CC55C52}">
      <dgm:prSet/>
      <dgm:spPr/>
      <dgm:t>
        <a:bodyPr/>
        <a:lstStyle/>
        <a:p>
          <a:endParaRPr lang="en-US"/>
        </a:p>
      </dgm:t>
    </dgm:pt>
    <dgm:pt modelId="{259DB8AE-4BCD-4FFF-BC99-38F6BA1C42BD}" type="sibTrans" cxnId="{04FB5076-7CE5-4361-AA6F-7B071CC55C52}">
      <dgm:prSet/>
      <dgm:spPr/>
      <dgm:t>
        <a:bodyPr/>
        <a:lstStyle/>
        <a:p>
          <a:endParaRPr lang="en-US"/>
        </a:p>
      </dgm:t>
    </dgm:pt>
    <dgm:pt modelId="{4A0591EB-DB5D-41FC-A837-B1BE17CCC1DC}">
      <dgm:prSet/>
      <dgm:spPr/>
      <dgm:t>
        <a:bodyPr/>
        <a:lstStyle/>
        <a:p>
          <a:r>
            <a:rPr lang="en-US"/>
            <a:t>A combination of economic forces, technology, and the changing consumer behaviour forms a so-called perfect storm that disproportionately affects the small and traditional retailers without digital abilities (Pantano, Priporas and Migliano, 2019).</a:t>
          </a:r>
        </a:p>
      </dgm:t>
    </dgm:pt>
    <dgm:pt modelId="{B05453D5-F199-4409-B119-C0760808B7A0}" type="parTrans" cxnId="{FE595A06-C573-4CD8-9918-BE3B08C2A792}">
      <dgm:prSet/>
      <dgm:spPr/>
      <dgm:t>
        <a:bodyPr/>
        <a:lstStyle/>
        <a:p>
          <a:endParaRPr lang="en-US"/>
        </a:p>
      </dgm:t>
    </dgm:pt>
    <dgm:pt modelId="{BA48DBE5-CD1E-4A1D-B369-346F17820E56}" type="sibTrans" cxnId="{FE595A06-C573-4CD8-9918-BE3B08C2A792}">
      <dgm:prSet/>
      <dgm:spPr/>
      <dgm:t>
        <a:bodyPr/>
        <a:lstStyle/>
        <a:p>
          <a:endParaRPr lang="en-US"/>
        </a:p>
      </dgm:t>
    </dgm:pt>
    <dgm:pt modelId="{59FB3F3A-5407-47AE-ADF0-2FE75B1B92CC}">
      <dgm:prSet/>
      <dgm:spPr/>
      <dgm:t>
        <a:bodyPr/>
        <a:lstStyle/>
        <a:p>
          <a:r>
            <a:rPr lang="en-US"/>
            <a:t>Competitive Landscape</a:t>
          </a:r>
        </a:p>
      </dgm:t>
    </dgm:pt>
    <dgm:pt modelId="{891D3B06-CCFE-4828-ACDC-93BA9EC6AAD3}" type="parTrans" cxnId="{2EEFFB04-99E5-47B0-ADDD-C6241F61E6FC}">
      <dgm:prSet/>
      <dgm:spPr/>
      <dgm:t>
        <a:bodyPr/>
        <a:lstStyle/>
        <a:p>
          <a:endParaRPr lang="en-US"/>
        </a:p>
      </dgm:t>
    </dgm:pt>
    <dgm:pt modelId="{39319F9C-A6A3-47C6-894A-4B2A6DB7C747}" type="sibTrans" cxnId="{2EEFFB04-99E5-47B0-ADDD-C6241F61E6FC}">
      <dgm:prSet/>
      <dgm:spPr/>
      <dgm:t>
        <a:bodyPr/>
        <a:lstStyle/>
        <a:p>
          <a:endParaRPr lang="en-US"/>
        </a:p>
      </dgm:t>
    </dgm:pt>
    <dgm:pt modelId="{A1C32405-7FFD-4D75-9419-BA31685988FB}">
      <dgm:prSet/>
      <dgm:spPr/>
      <dgm:t>
        <a:bodyPr/>
        <a:lstStyle/>
        <a:p>
          <a:r>
            <a:rPr lang="en-US"/>
            <a:t>The third threat that necessitates strategic repositioning is the entry of Instagram-oriented boutique businesses and the presence of national chains with economies of scale, which pose both the threat of demand (consumer preference) and supply-side (cost structure) (Porter, 1985, as applied by Hitt, Ireland and Hoskisson, 2016).</a:t>
          </a:r>
        </a:p>
      </dgm:t>
    </dgm:pt>
    <dgm:pt modelId="{E4E087EA-F4EA-4673-A4A9-371ABA3E03B9}" type="parTrans" cxnId="{380703F2-0FE1-43A1-8414-CAC7B5DC3B9B}">
      <dgm:prSet/>
      <dgm:spPr/>
      <dgm:t>
        <a:bodyPr/>
        <a:lstStyle/>
        <a:p>
          <a:endParaRPr lang="en-US"/>
        </a:p>
      </dgm:t>
    </dgm:pt>
    <dgm:pt modelId="{135AA6FA-5491-4DF1-A320-29D478AE5088}" type="sibTrans" cxnId="{380703F2-0FE1-43A1-8414-CAC7B5DC3B9B}">
      <dgm:prSet/>
      <dgm:spPr/>
      <dgm:t>
        <a:bodyPr/>
        <a:lstStyle/>
        <a:p>
          <a:endParaRPr lang="en-US"/>
        </a:p>
      </dgm:t>
    </dgm:pt>
    <dgm:pt modelId="{8FBDDD34-620E-4109-8FDE-7C51185613DB}" type="pres">
      <dgm:prSet presAssocID="{40C96047-6227-4C82-BC57-A7B0CF47E4D3}" presName="vert0" presStyleCnt="0">
        <dgm:presLayoutVars>
          <dgm:dir/>
          <dgm:animOne val="branch"/>
          <dgm:animLvl val="lvl"/>
        </dgm:presLayoutVars>
      </dgm:prSet>
      <dgm:spPr/>
    </dgm:pt>
    <dgm:pt modelId="{64BC4B30-6BDF-4AF7-8DA0-C84BD0A3379F}" type="pres">
      <dgm:prSet presAssocID="{C171DC30-5C6C-49F9-965F-EE029B8B8001}" presName="thickLine" presStyleLbl="alignNode1" presStyleIdx="0" presStyleCnt="8"/>
      <dgm:spPr/>
    </dgm:pt>
    <dgm:pt modelId="{49E24D43-DF38-41B5-92E8-B77A8DAC8A7A}" type="pres">
      <dgm:prSet presAssocID="{C171DC30-5C6C-49F9-965F-EE029B8B8001}" presName="horz1" presStyleCnt="0"/>
      <dgm:spPr/>
    </dgm:pt>
    <dgm:pt modelId="{A0A07603-0B2B-44D6-A3C6-0F1F6BCEFBF8}" type="pres">
      <dgm:prSet presAssocID="{C171DC30-5C6C-49F9-965F-EE029B8B8001}" presName="tx1" presStyleLbl="revTx" presStyleIdx="0" presStyleCnt="8"/>
      <dgm:spPr/>
    </dgm:pt>
    <dgm:pt modelId="{37A95A29-C57C-48B0-9DBF-1FECEBB0D5C7}" type="pres">
      <dgm:prSet presAssocID="{C171DC30-5C6C-49F9-965F-EE029B8B8001}" presName="vert1" presStyleCnt="0"/>
      <dgm:spPr/>
    </dgm:pt>
    <dgm:pt modelId="{EC3686B5-1711-452A-B56B-0E1374C92B42}" type="pres">
      <dgm:prSet presAssocID="{343B9FF2-AFAD-4780-ACCE-22F32AFF2657}" presName="thickLine" presStyleLbl="alignNode1" presStyleIdx="1" presStyleCnt="8"/>
      <dgm:spPr/>
    </dgm:pt>
    <dgm:pt modelId="{6CE9E6EC-0B87-4107-8396-A726FADBD5B7}" type="pres">
      <dgm:prSet presAssocID="{343B9FF2-AFAD-4780-ACCE-22F32AFF2657}" presName="horz1" presStyleCnt="0"/>
      <dgm:spPr/>
    </dgm:pt>
    <dgm:pt modelId="{855FCC0E-DA41-4331-BD40-6108C51262D5}" type="pres">
      <dgm:prSet presAssocID="{343B9FF2-AFAD-4780-ACCE-22F32AFF2657}" presName="tx1" presStyleLbl="revTx" presStyleIdx="1" presStyleCnt="8"/>
      <dgm:spPr/>
    </dgm:pt>
    <dgm:pt modelId="{9840A938-75BB-4D40-B096-63BEE5479BA9}" type="pres">
      <dgm:prSet presAssocID="{343B9FF2-AFAD-4780-ACCE-22F32AFF2657}" presName="vert1" presStyleCnt="0"/>
      <dgm:spPr/>
    </dgm:pt>
    <dgm:pt modelId="{07ED832B-80B9-4A44-A246-74D0B1A5FE57}" type="pres">
      <dgm:prSet presAssocID="{7BC28FF2-44DA-415F-A995-1DA650EB1F62}" presName="thickLine" presStyleLbl="alignNode1" presStyleIdx="2" presStyleCnt="8"/>
      <dgm:spPr/>
    </dgm:pt>
    <dgm:pt modelId="{7DDAB008-A433-4F1F-8880-6DFB60C82EA1}" type="pres">
      <dgm:prSet presAssocID="{7BC28FF2-44DA-415F-A995-1DA650EB1F62}" presName="horz1" presStyleCnt="0"/>
      <dgm:spPr/>
    </dgm:pt>
    <dgm:pt modelId="{F8F61B38-5B6B-4099-8195-3C599BCDACFB}" type="pres">
      <dgm:prSet presAssocID="{7BC28FF2-44DA-415F-A995-1DA650EB1F62}" presName="tx1" presStyleLbl="revTx" presStyleIdx="2" presStyleCnt="8"/>
      <dgm:spPr/>
    </dgm:pt>
    <dgm:pt modelId="{276D5ECA-F568-40BA-BCD5-DEA71432742C}" type="pres">
      <dgm:prSet presAssocID="{7BC28FF2-44DA-415F-A995-1DA650EB1F62}" presName="vert1" presStyleCnt="0"/>
      <dgm:spPr/>
    </dgm:pt>
    <dgm:pt modelId="{5A247FB4-D3F8-47C9-9435-3C48DAA1FE70}" type="pres">
      <dgm:prSet presAssocID="{43FB7909-214C-4514-8B67-7638D98DCD05}" presName="thickLine" presStyleLbl="alignNode1" presStyleIdx="3" presStyleCnt="8"/>
      <dgm:spPr/>
    </dgm:pt>
    <dgm:pt modelId="{61DEB9F5-CEC1-4E83-A188-5E39F444E32F}" type="pres">
      <dgm:prSet presAssocID="{43FB7909-214C-4514-8B67-7638D98DCD05}" presName="horz1" presStyleCnt="0"/>
      <dgm:spPr/>
    </dgm:pt>
    <dgm:pt modelId="{F305B8B4-1377-4E0A-87BC-E34BC9F1546D}" type="pres">
      <dgm:prSet presAssocID="{43FB7909-214C-4514-8B67-7638D98DCD05}" presName="tx1" presStyleLbl="revTx" presStyleIdx="3" presStyleCnt="8"/>
      <dgm:spPr/>
    </dgm:pt>
    <dgm:pt modelId="{148EFAF2-6CA6-46FD-8ABF-54F469FDFE86}" type="pres">
      <dgm:prSet presAssocID="{43FB7909-214C-4514-8B67-7638D98DCD05}" presName="vert1" presStyleCnt="0"/>
      <dgm:spPr/>
    </dgm:pt>
    <dgm:pt modelId="{0257B630-7A1C-4339-8F02-2644D5BF8A5A}" type="pres">
      <dgm:prSet presAssocID="{12589569-8D41-4C21-9444-ECA90F0289AD}" presName="thickLine" presStyleLbl="alignNode1" presStyleIdx="4" presStyleCnt="8"/>
      <dgm:spPr/>
    </dgm:pt>
    <dgm:pt modelId="{360D2B32-C986-4B17-B6EB-C81E01E1281E}" type="pres">
      <dgm:prSet presAssocID="{12589569-8D41-4C21-9444-ECA90F0289AD}" presName="horz1" presStyleCnt="0"/>
      <dgm:spPr/>
    </dgm:pt>
    <dgm:pt modelId="{15052A76-1BCC-45AE-A8E7-07CEB2306978}" type="pres">
      <dgm:prSet presAssocID="{12589569-8D41-4C21-9444-ECA90F0289AD}" presName="tx1" presStyleLbl="revTx" presStyleIdx="4" presStyleCnt="8"/>
      <dgm:spPr/>
    </dgm:pt>
    <dgm:pt modelId="{C5E0A98E-7F96-4976-BAE5-41DA7AE0649D}" type="pres">
      <dgm:prSet presAssocID="{12589569-8D41-4C21-9444-ECA90F0289AD}" presName="vert1" presStyleCnt="0"/>
      <dgm:spPr/>
    </dgm:pt>
    <dgm:pt modelId="{9CFF8F6A-809F-4DF2-9A87-551897FF1779}" type="pres">
      <dgm:prSet presAssocID="{4A0591EB-DB5D-41FC-A837-B1BE17CCC1DC}" presName="thickLine" presStyleLbl="alignNode1" presStyleIdx="5" presStyleCnt="8"/>
      <dgm:spPr/>
    </dgm:pt>
    <dgm:pt modelId="{BBD88940-A405-4850-B746-B1336FB754FE}" type="pres">
      <dgm:prSet presAssocID="{4A0591EB-DB5D-41FC-A837-B1BE17CCC1DC}" presName="horz1" presStyleCnt="0"/>
      <dgm:spPr/>
    </dgm:pt>
    <dgm:pt modelId="{BFEAFF1A-4E2C-4120-AFB1-F431BFBD980E}" type="pres">
      <dgm:prSet presAssocID="{4A0591EB-DB5D-41FC-A837-B1BE17CCC1DC}" presName="tx1" presStyleLbl="revTx" presStyleIdx="5" presStyleCnt="8"/>
      <dgm:spPr/>
    </dgm:pt>
    <dgm:pt modelId="{98B69994-B79B-4E6F-9BC2-DF0C2A810F05}" type="pres">
      <dgm:prSet presAssocID="{4A0591EB-DB5D-41FC-A837-B1BE17CCC1DC}" presName="vert1" presStyleCnt="0"/>
      <dgm:spPr/>
    </dgm:pt>
    <dgm:pt modelId="{DC8DE641-B60F-46C7-ADC1-C55A7A3EB700}" type="pres">
      <dgm:prSet presAssocID="{59FB3F3A-5407-47AE-ADF0-2FE75B1B92CC}" presName="thickLine" presStyleLbl="alignNode1" presStyleIdx="6" presStyleCnt="8"/>
      <dgm:spPr/>
    </dgm:pt>
    <dgm:pt modelId="{CA24E4E5-DE60-457C-A58D-B37155DFA521}" type="pres">
      <dgm:prSet presAssocID="{59FB3F3A-5407-47AE-ADF0-2FE75B1B92CC}" presName="horz1" presStyleCnt="0"/>
      <dgm:spPr/>
    </dgm:pt>
    <dgm:pt modelId="{872725A5-0560-4323-8DC5-71BFFD85C74D}" type="pres">
      <dgm:prSet presAssocID="{59FB3F3A-5407-47AE-ADF0-2FE75B1B92CC}" presName="tx1" presStyleLbl="revTx" presStyleIdx="6" presStyleCnt="8"/>
      <dgm:spPr/>
    </dgm:pt>
    <dgm:pt modelId="{799754FA-747F-4908-88C3-DA830DC898D7}" type="pres">
      <dgm:prSet presAssocID="{59FB3F3A-5407-47AE-ADF0-2FE75B1B92CC}" presName="vert1" presStyleCnt="0"/>
      <dgm:spPr/>
    </dgm:pt>
    <dgm:pt modelId="{FEB503E9-116C-492E-9E21-01F23A6D9F6F}" type="pres">
      <dgm:prSet presAssocID="{A1C32405-7FFD-4D75-9419-BA31685988FB}" presName="thickLine" presStyleLbl="alignNode1" presStyleIdx="7" presStyleCnt="8"/>
      <dgm:spPr/>
    </dgm:pt>
    <dgm:pt modelId="{ECF1C26E-5D4D-43DC-B3A9-6CECAE1F0AE6}" type="pres">
      <dgm:prSet presAssocID="{A1C32405-7FFD-4D75-9419-BA31685988FB}" presName="horz1" presStyleCnt="0"/>
      <dgm:spPr/>
    </dgm:pt>
    <dgm:pt modelId="{8ED8C618-C9F8-4F15-A3E9-E28B02DD4AEF}" type="pres">
      <dgm:prSet presAssocID="{A1C32405-7FFD-4D75-9419-BA31685988FB}" presName="tx1" presStyleLbl="revTx" presStyleIdx="7" presStyleCnt="8"/>
      <dgm:spPr/>
    </dgm:pt>
    <dgm:pt modelId="{BD699696-2E1A-4636-BBC5-F9C072070BF0}" type="pres">
      <dgm:prSet presAssocID="{A1C32405-7FFD-4D75-9419-BA31685988FB}" presName="vert1" presStyleCnt="0"/>
      <dgm:spPr/>
    </dgm:pt>
  </dgm:ptLst>
  <dgm:cxnLst>
    <dgm:cxn modelId="{F41C8B01-0389-423B-B7A3-899887204987}" srcId="{40C96047-6227-4C82-BC57-A7B0CF47E4D3}" destId="{7BC28FF2-44DA-415F-A995-1DA650EB1F62}" srcOrd="2" destOrd="0" parTransId="{713D5647-4B2E-4409-8BE5-FB5F4D61C037}" sibTransId="{B6E69D49-C018-477B-9895-89A2D24D2C6A}"/>
    <dgm:cxn modelId="{2EEFFB04-99E5-47B0-ADDD-C6241F61E6FC}" srcId="{40C96047-6227-4C82-BC57-A7B0CF47E4D3}" destId="{59FB3F3A-5407-47AE-ADF0-2FE75B1B92CC}" srcOrd="6" destOrd="0" parTransId="{891D3B06-CCFE-4828-ACDC-93BA9EC6AAD3}" sibTransId="{39319F9C-A6A3-47C6-894A-4B2A6DB7C747}"/>
    <dgm:cxn modelId="{FE595A06-C573-4CD8-9918-BE3B08C2A792}" srcId="{40C96047-6227-4C82-BC57-A7B0CF47E4D3}" destId="{4A0591EB-DB5D-41FC-A837-B1BE17CCC1DC}" srcOrd="5" destOrd="0" parTransId="{B05453D5-F199-4409-B119-C0760808B7A0}" sibTransId="{BA48DBE5-CD1E-4A1D-B369-346F17820E56}"/>
    <dgm:cxn modelId="{5E096424-DED8-4100-AAC9-6FE56CC82E8C}" type="presOf" srcId="{343B9FF2-AFAD-4780-ACCE-22F32AFF2657}" destId="{855FCC0E-DA41-4331-BD40-6108C51262D5}" srcOrd="0" destOrd="0" presId="urn:microsoft.com/office/officeart/2008/layout/LinedList"/>
    <dgm:cxn modelId="{27007A3B-CF79-4032-B182-78EFFCD08060}" srcId="{40C96047-6227-4C82-BC57-A7B0CF47E4D3}" destId="{C171DC30-5C6C-49F9-965F-EE029B8B8001}" srcOrd="0" destOrd="0" parTransId="{26D9F556-D253-44F1-BDF8-363B87CB8CBB}" sibTransId="{0B07C1A2-5655-4AD6-B96B-DFC00BE176B4}"/>
    <dgm:cxn modelId="{F1C14166-75C7-4A07-9513-07CF3261C82B}" srcId="{40C96047-6227-4C82-BC57-A7B0CF47E4D3}" destId="{343B9FF2-AFAD-4780-ACCE-22F32AFF2657}" srcOrd="1" destOrd="0" parTransId="{47075BAA-6837-41FF-A338-9FC98592D919}" sibTransId="{9A51585E-E132-4E02-9729-12C20C55CC07}"/>
    <dgm:cxn modelId="{210AC44B-2C9E-4B02-8776-FC9861D1CECC}" type="presOf" srcId="{4A0591EB-DB5D-41FC-A837-B1BE17CCC1DC}" destId="{BFEAFF1A-4E2C-4120-AFB1-F431BFBD980E}" srcOrd="0" destOrd="0" presId="urn:microsoft.com/office/officeart/2008/layout/LinedList"/>
    <dgm:cxn modelId="{57934B50-0476-4442-88C2-F46E03518DE3}" type="presOf" srcId="{7BC28FF2-44DA-415F-A995-1DA650EB1F62}" destId="{F8F61B38-5B6B-4099-8195-3C599BCDACFB}" srcOrd="0" destOrd="0" presId="urn:microsoft.com/office/officeart/2008/layout/LinedList"/>
    <dgm:cxn modelId="{04FB5076-7CE5-4361-AA6F-7B071CC55C52}" srcId="{40C96047-6227-4C82-BC57-A7B0CF47E4D3}" destId="{12589569-8D41-4C21-9444-ECA90F0289AD}" srcOrd="4" destOrd="0" parTransId="{BE3BBB85-F4AB-49BA-A798-858552D5CB24}" sibTransId="{259DB8AE-4BCD-4FFF-BC99-38F6BA1C42BD}"/>
    <dgm:cxn modelId="{9E7A1B82-0864-47F2-924A-BFD79F33B808}" type="presOf" srcId="{12589569-8D41-4C21-9444-ECA90F0289AD}" destId="{15052A76-1BCC-45AE-A8E7-07CEB2306978}" srcOrd="0" destOrd="0" presId="urn:microsoft.com/office/officeart/2008/layout/LinedList"/>
    <dgm:cxn modelId="{3B6BFE97-5DBD-4CDC-91C0-9ED28F8D5201}" type="presOf" srcId="{A1C32405-7FFD-4D75-9419-BA31685988FB}" destId="{8ED8C618-C9F8-4F15-A3E9-E28B02DD4AEF}" srcOrd="0" destOrd="0" presId="urn:microsoft.com/office/officeart/2008/layout/LinedList"/>
    <dgm:cxn modelId="{E04A7598-5C76-4B78-BD8E-F5E596ADD570}" srcId="{40C96047-6227-4C82-BC57-A7B0CF47E4D3}" destId="{43FB7909-214C-4514-8B67-7638D98DCD05}" srcOrd="3" destOrd="0" parTransId="{67D0959E-377F-4C57-8AFD-EFE12FFC9D61}" sibTransId="{C3573A38-87DF-47C7-8549-29463E81BBD9}"/>
    <dgm:cxn modelId="{CF5746BD-9762-47EC-B828-0882DDFD3EC1}" type="presOf" srcId="{59FB3F3A-5407-47AE-ADF0-2FE75B1B92CC}" destId="{872725A5-0560-4323-8DC5-71BFFD85C74D}" srcOrd="0" destOrd="0" presId="urn:microsoft.com/office/officeart/2008/layout/LinedList"/>
    <dgm:cxn modelId="{E33D4BD5-5FC7-4F6C-9D13-81C3FC73EB5C}" type="presOf" srcId="{40C96047-6227-4C82-BC57-A7B0CF47E4D3}" destId="{8FBDDD34-620E-4109-8FDE-7C51185613DB}" srcOrd="0" destOrd="0" presId="urn:microsoft.com/office/officeart/2008/layout/LinedList"/>
    <dgm:cxn modelId="{AD47BCE5-3361-448B-A610-9975A65EF5F0}" type="presOf" srcId="{43FB7909-214C-4514-8B67-7638D98DCD05}" destId="{F305B8B4-1377-4E0A-87BC-E34BC9F1546D}" srcOrd="0" destOrd="0" presId="urn:microsoft.com/office/officeart/2008/layout/LinedList"/>
    <dgm:cxn modelId="{380703F2-0FE1-43A1-8414-CAC7B5DC3B9B}" srcId="{40C96047-6227-4C82-BC57-A7B0CF47E4D3}" destId="{A1C32405-7FFD-4D75-9419-BA31685988FB}" srcOrd="7" destOrd="0" parTransId="{E4E087EA-F4EA-4673-A4A9-371ABA3E03B9}" sibTransId="{135AA6FA-5491-4DF1-A320-29D478AE5088}"/>
    <dgm:cxn modelId="{AB9EDCF9-FD34-42DC-A37C-C5FB75EBCD2B}" type="presOf" srcId="{C171DC30-5C6C-49F9-965F-EE029B8B8001}" destId="{A0A07603-0B2B-44D6-A3C6-0F1F6BCEFBF8}" srcOrd="0" destOrd="0" presId="urn:microsoft.com/office/officeart/2008/layout/LinedList"/>
    <dgm:cxn modelId="{E0454209-B698-44CE-A263-BF96079FE449}" type="presParOf" srcId="{8FBDDD34-620E-4109-8FDE-7C51185613DB}" destId="{64BC4B30-6BDF-4AF7-8DA0-C84BD0A3379F}" srcOrd="0" destOrd="0" presId="urn:microsoft.com/office/officeart/2008/layout/LinedList"/>
    <dgm:cxn modelId="{19238F34-F336-4FAF-8882-2F258E6AE720}" type="presParOf" srcId="{8FBDDD34-620E-4109-8FDE-7C51185613DB}" destId="{49E24D43-DF38-41B5-92E8-B77A8DAC8A7A}" srcOrd="1" destOrd="0" presId="urn:microsoft.com/office/officeart/2008/layout/LinedList"/>
    <dgm:cxn modelId="{F57A0BE5-F292-4799-A525-57169BFC8174}" type="presParOf" srcId="{49E24D43-DF38-41B5-92E8-B77A8DAC8A7A}" destId="{A0A07603-0B2B-44D6-A3C6-0F1F6BCEFBF8}" srcOrd="0" destOrd="0" presId="urn:microsoft.com/office/officeart/2008/layout/LinedList"/>
    <dgm:cxn modelId="{CD66F68D-8677-45AE-A407-8EFA94647D74}" type="presParOf" srcId="{49E24D43-DF38-41B5-92E8-B77A8DAC8A7A}" destId="{37A95A29-C57C-48B0-9DBF-1FECEBB0D5C7}" srcOrd="1" destOrd="0" presId="urn:microsoft.com/office/officeart/2008/layout/LinedList"/>
    <dgm:cxn modelId="{C3B16EFE-D780-4E02-B6B8-86CB76725121}" type="presParOf" srcId="{8FBDDD34-620E-4109-8FDE-7C51185613DB}" destId="{EC3686B5-1711-452A-B56B-0E1374C92B42}" srcOrd="2" destOrd="0" presId="urn:microsoft.com/office/officeart/2008/layout/LinedList"/>
    <dgm:cxn modelId="{69896809-AB62-4661-B704-E08E6D4314EE}" type="presParOf" srcId="{8FBDDD34-620E-4109-8FDE-7C51185613DB}" destId="{6CE9E6EC-0B87-4107-8396-A726FADBD5B7}" srcOrd="3" destOrd="0" presId="urn:microsoft.com/office/officeart/2008/layout/LinedList"/>
    <dgm:cxn modelId="{BF1C5BCB-D5B5-44E7-A30C-4B994092D54D}" type="presParOf" srcId="{6CE9E6EC-0B87-4107-8396-A726FADBD5B7}" destId="{855FCC0E-DA41-4331-BD40-6108C51262D5}" srcOrd="0" destOrd="0" presId="urn:microsoft.com/office/officeart/2008/layout/LinedList"/>
    <dgm:cxn modelId="{CEFEA5D5-3B56-4EF7-B2DA-3F07BE05DF39}" type="presParOf" srcId="{6CE9E6EC-0B87-4107-8396-A726FADBD5B7}" destId="{9840A938-75BB-4D40-B096-63BEE5479BA9}" srcOrd="1" destOrd="0" presId="urn:microsoft.com/office/officeart/2008/layout/LinedList"/>
    <dgm:cxn modelId="{354C23D7-AA4D-4F62-859D-999E3EFD661B}" type="presParOf" srcId="{8FBDDD34-620E-4109-8FDE-7C51185613DB}" destId="{07ED832B-80B9-4A44-A246-74D0B1A5FE57}" srcOrd="4" destOrd="0" presId="urn:microsoft.com/office/officeart/2008/layout/LinedList"/>
    <dgm:cxn modelId="{C5DFC73A-9FBA-4B4D-8B8B-5545A18933C5}" type="presParOf" srcId="{8FBDDD34-620E-4109-8FDE-7C51185613DB}" destId="{7DDAB008-A433-4F1F-8880-6DFB60C82EA1}" srcOrd="5" destOrd="0" presId="urn:microsoft.com/office/officeart/2008/layout/LinedList"/>
    <dgm:cxn modelId="{CF219F5D-1F15-4AD4-A047-58EC3FC944DC}" type="presParOf" srcId="{7DDAB008-A433-4F1F-8880-6DFB60C82EA1}" destId="{F8F61B38-5B6B-4099-8195-3C599BCDACFB}" srcOrd="0" destOrd="0" presId="urn:microsoft.com/office/officeart/2008/layout/LinedList"/>
    <dgm:cxn modelId="{02AA20F4-9A91-4DEB-AFAC-A5087646C9DD}" type="presParOf" srcId="{7DDAB008-A433-4F1F-8880-6DFB60C82EA1}" destId="{276D5ECA-F568-40BA-BCD5-DEA71432742C}" srcOrd="1" destOrd="0" presId="urn:microsoft.com/office/officeart/2008/layout/LinedList"/>
    <dgm:cxn modelId="{EA32CCAF-B715-45B3-A8DB-472D0F1F0C85}" type="presParOf" srcId="{8FBDDD34-620E-4109-8FDE-7C51185613DB}" destId="{5A247FB4-D3F8-47C9-9435-3C48DAA1FE70}" srcOrd="6" destOrd="0" presId="urn:microsoft.com/office/officeart/2008/layout/LinedList"/>
    <dgm:cxn modelId="{C13893B9-4DCA-4C49-A5B9-F8131645DD77}" type="presParOf" srcId="{8FBDDD34-620E-4109-8FDE-7C51185613DB}" destId="{61DEB9F5-CEC1-4E83-A188-5E39F444E32F}" srcOrd="7" destOrd="0" presId="urn:microsoft.com/office/officeart/2008/layout/LinedList"/>
    <dgm:cxn modelId="{4AFBB474-D244-44E6-A436-450C09426A49}" type="presParOf" srcId="{61DEB9F5-CEC1-4E83-A188-5E39F444E32F}" destId="{F305B8B4-1377-4E0A-87BC-E34BC9F1546D}" srcOrd="0" destOrd="0" presId="urn:microsoft.com/office/officeart/2008/layout/LinedList"/>
    <dgm:cxn modelId="{99D6D808-77EA-434C-985D-7ECA7097AEFA}" type="presParOf" srcId="{61DEB9F5-CEC1-4E83-A188-5E39F444E32F}" destId="{148EFAF2-6CA6-46FD-8ABF-54F469FDFE86}" srcOrd="1" destOrd="0" presId="urn:microsoft.com/office/officeart/2008/layout/LinedList"/>
    <dgm:cxn modelId="{0E4B8F0B-1380-4742-956B-7436D01E617C}" type="presParOf" srcId="{8FBDDD34-620E-4109-8FDE-7C51185613DB}" destId="{0257B630-7A1C-4339-8F02-2644D5BF8A5A}" srcOrd="8" destOrd="0" presId="urn:microsoft.com/office/officeart/2008/layout/LinedList"/>
    <dgm:cxn modelId="{7AAC989B-3975-449D-B4EA-D6CBB342FEE7}" type="presParOf" srcId="{8FBDDD34-620E-4109-8FDE-7C51185613DB}" destId="{360D2B32-C986-4B17-B6EB-C81E01E1281E}" srcOrd="9" destOrd="0" presId="urn:microsoft.com/office/officeart/2008/layout/LinedList"/>
    <dgm:cxn modelId="{C9E3F507-DD5A-4364-A6FA-37A2CFA170CA}" type="presParOf" srcId="{360D2B32-C986-4B17-B6EB-C81E01E1281E}" destId="{15052A76-1BCC-45AE-A8E7-07CEB2306978}" srcOrd="0" destOrd="0" presId="urn:microsoft.com/office/officeart/2008/layout/LinedList"/>
    <dgm:cxn modelId="{55E8C3C5-8AEB-41AE-BD12-54334CDF2554}" type="presParOf" srcId="{360D2B32-C986-4B17-B6EB-C81E01E1281E}" destId="{C5E0A98E-7F96-4976-BAE5-41DA7AE0649D}" srcOrd="1" destOrd="0" presId="urn:microsoft.com/office/officeart/2008/layout/LinedList"/>
    <dgm:cxn modelId="{C0DDFBD1-4E7F-4A5E-83E8-C5666C1D007F}" type="presParOf" srcId="{8FBDDD34-620E-4109-8FDE-7C51185613DB}" destId="{9CFF8F6A-809F-4DF2-9A87-551897FF1779}" srcOrd="10" destOrd="0" presId="urn:microsoft.com/office/officeart/2008/layout/LinedList"/>
    <dgm:cxn modelId="{ACFABBCC-E600-4CA1-9AAD-31EA3DD6A05D}" type="presParOf" srcId="{8FBDDD34-620E-4109-8FDE-7C51185613DB}" destId="{BBD88940-A405-4850-B746-B1336FB754FE}" srcOrd="11" destOrd="0" presId="urn:microsoft.com/office/officeart/2008/layout/LinedList"/>
    <dgm:cxn modelId="{49FD8328-D44B-46E7-8440-B9278CC6B21F}" type="presParOf" srcId="{BBD88940-A405-4850-B746-B1336FB754FE}" destId="{BFEAFF1A-4E2C-4120-AFB1-F431BFBD980E}" srcOrd="0" destOrd="0" presId="urn:microsoft.com/office/officeart/2008/layout/LinedList"/>
    <dgm:cxn modelId="{8F865A7B-D4EC-4DA0-8BB8-48186F0F59F4}" type="presParOf" srcId="{BBD88940-A405-4850-B746-B1336FB754FE}" destId="{98B69994-B79B-4E6F-9BC2-DF0C2A810F05}" srcOrd="1" destOrd="0" presId="urn:microsoft.com/office/officeart/2008/layout/LinedList"/>
    <dgm:cxn modelId="{A5809601-4D62-4E5B-8226-16CB8573439B}" type="presParOf" srcId="{8FBDDD34-620E-4109-8FDE-7C51185613DB}" destId="{DC8DE641-B60F-46C7-ADC1-C55A7A3EB700}" srcOrd="12" destOrd="0" presId="urn:microsoft.com/office/officeart/2008/layout/LinedList"/>
    <dgm:cxn modelId="{94EDAC63-5FF3-4A0B-9146-BFF7CC1EDCB0}" type="presParOf" srcId="{8FBDDD34-620E-4109-8FDE-7C51185613DB}" destId="{CA24E4E5-DE60-457C-A58D-B37155DFA521}" srcOrd="13" destOrd="0" presId="urn:microsoft.com/office/officeart/2008/layout/LinedList"/>
    <dgm:cxn modelId="{ED7C681C-D72E-4F76-85C5-7B66650D6531}" type="presParOf" srcId="{CA24E4E5-DE60-457C-A58D-B37155DFA521}" destId="{872725A5-0560-4323-8DC5-71BFFD85C74D}" srcOrd="0" destOrd="0" presId="urn:microsoft.com/office/officeart/2008/layout/LinedList"/>
    <dgm:cxn modelId="{693F5017-1891-465C-8F13-98EECF7C762E}" type="presParOf" srcId="{CA24E4E5-DE60-457C-A58D-B37155DFA521}" destId="{799754FA-747F-4908-88C3-DA830DC898D7}" srcOrd="1" destOrd="0" presId="urn:microsoft.com/office/officeart/2008/layout/LinedList"/>
    <dgm:cxn modelId="{1C1D4CBD-78F8-4024-913E-A5C1C42CEEBD}" type="presParOf" srcId="{8FBDDD34-620E-4109-8FDE-7C51185613DB}" destId="{FEB503E9-116C-492E-9E21-01F23A6D9F6F}" srcOrd="14" destOrd="0" presId="urn:microsoft.com/office/officeart/2008/layout/LinedList"/>
    <dgm:cxn modelId="{63E22B3B-E93D-49A8-A449-B2FFDA075101}" type="presParOf" srcId="{8FBDDD34-620E-4109-8FDE-7C51185613DB}" destId="{ECF1C26E-5D4D-43DC-B3A9-6CECAE1F0AE6}" srcOrd="15" destOrd="0" presId="urn:microsoft.com/office/officeart/2008/layout/LinedList"/>
    <dgm:cxn modelId="{6403BEA8-BEB1-4344-B05E-7A0998DD4A99}" type="presParOf" srcId="{ECF1C26E-5D4D-43DC-B3A9-6CECAE1F0AE6}" destId="{8ED8C618-C9F8-4F15-A3E9-E28B02DD4AEF}" srcOrd="0" destOrd="0" presId="urn:microsoft.com/office/officeart/2008/layout/LinedList"/>
    <dgm:cxn modelId="{CDE86F76-E6E4-44F6-9CCC-27F2A8FD2EC4}" type="presParOf" srcId="{ECF1C26E-5D4D-43DC-B3A9-6CECAE1F0AE6}" destId="{BD699696-2E1A-4636-BBC5-F9C072070BF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C4B30-6BDF-4AF7-8DA0-C84BD0A3379F}">
      <dsp:nvSpPr>
        <dsp:cNvPr id="0" name=""/>
        <dsp:cNvSpPr/>
      </dsp:nvSpPr>
      <dsp:spPr>
        <a:xfrm>
          <a:off x="0" y="0"/>
          <a:ext cx="6188188"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A0A07603-0B2B-44D6-A3C6-0F1F6BCEFBF8}">
      <dsp:nvSpPr>
        <dsp:cNvPr id="0" name=""/>
        <dsp:cNvSpPr/>
      </dsp:nvSpPr>
      <dsp:spPr>
        <a:xfrm>
          <a:off x="0" y="0"/>
          <a:ext cx="6188188" cy="47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Environmental Factors</a:t>
          </a:r>
        </a:p>
      </dsp:txBody>
      <dsp:txXfrm>
        <a:off x="0" y="0"/>
        <a:ext cx="6188188" cy="473177"/>
      </dsp:txXfrm>
    </dsp:sp>
    <dsp:sp modelId="{EC3686B5-1711-452A-B56B-0E1374C92B42}">
      <dsp:nvSpPr>
        <dsp:cNvPr id="0" name=""/>
        <dsp:cNvSpPr/>
      </dsp:nvSpPr>
      <dsp:spPr>
        <a:xfrm>
          <a:off x="0" y="473177"/>
          <a:ext cx="6188188"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855FCC0E-DA41-4331-BD40-6108C51262D5}">
      <dsp:nvSpPr>
        <dsp:cNvPr id="0" name=""/>
        <dsp:cNvSpPr/>
      </dsp:nvSpPr>
      <dsp:spPr>
        <a:xfrm>
          <a:off x="0" y="473177"/>
          <a:ext cx="6188188" cy="47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Increasing consumer consciousness of sustainability opens an opportunity and a challenge at the same time, on one hand, Green Haven has an eco-friendly outlook, which is in line with the market trends, on the other hand, high prices of sustainable materials decrease price competitiveness (Joshi and Rahman, 2015).</a:t>
          </a:r>
        </a:p>
      </dsp:txBody>
      <dsp:txXfrm>
        <a:off x="0" y="473177"/>
        <a:ext cx="6188188" cy="473177"/>
      </dsp:txXfrm>
    </dsp:sp>
    <dsp:sp modelId="{07ED832B-80B9-4A44-A246-74D0B1A5FE57}">
      <dsp:nvSpPr>
        <dsp:cNvPr id="0" name=""/>
        <dsp:cNvSpPr/>
      </dsp:nvSpPr>
      <dsp:spPr>
        <a:xfrm>
          <a:off x="0" y="946354"/>
          <a:ext cx="6188188"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F8F61B38-5B6B-4099-8195-3C599BCDACFB}">
      <dsp:nvSpPr>
        <dsp:cNvPr id="0" name=""/>
        <dsp:cNvSpPr/>
      </dsp:nvSpPr>
      <dsp:spPr>
        <a:xfrm>
          <a:off x="0" y="946354"/>
          <a:ext cx="6188188" cy="47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Legal Factors</a:t>
          </a:r>
        </a:p>
      </dsp:txBody>
      <dsp:txXfrm>
        <a:off x="0" y="946354"/>
        <a:ext cx="6188188" cy="473177"/>
      </dsp:txXfrm>
    </dsp:sp>
    <dsp:sp modelId="{5A247FB4-D3F8-47C9-9435-3C48DAA1FE70}">
      <dsp:nvSpPr>
        <dsp:cNvPr id="0" name=""/>
        <dsp:cNvSpPr/>
      </dsp:nvSpPr>
      <dsp:spPr>
        <a:xfrm>
          <a:off x="0" y="1419532"/>
          <a:ext cx="6188188"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F305B8B4-1377-4E0A-87BC-E34BC9F1546D}">
      <dsp:nvSpPr>
        <dsp:cNvPr id="0" name=""/>
        <dsp:cNvSpPr/>
      </dsp:nvSpPr>
      <dsp:spPr>
        <a:xfrm>
          <a:off x="0" y="1419532"/>
          <a:ext cx="6188188" cy="47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The legal requirements of online business (data protection regulations (GDPR) and e-commerce) force business to invest in compliance, and the legal requirements of business rates and employment make small retailers profitable only as business owners (European Commission, 2016).</a:t>
          </a:r>
        </a:p>
      </dsp:txBody>
      <dsp:txXfrm>
        <a:off x="0" y="1419532"/>
        <a:ext cx="6188188" cy="473177"/>
      </dsp:txXfrm>
    </dsp:sp>
    <dsp:sp modelId="{0257B630-7A1C-4339-8F02-2644D5BF8A5A}">
      <dsp:nvSpPr>
        <dsp:cNvPr id="0" name=""/>
        <dsp:cNvSpPr/>
      </dsp:nvSpPr>
      <dsp:spPr>
        <a:xfrm>
          <a:off x="0" y="1892709"/>
          <a:ext cx="6188188"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15052A76-1BCC-45AE-A8E7-07CEB2306978}">
      <dsp:nvSpPr>
        <dsp:cNvPr id="0" name=""/>
        <dsp:cNvSpPr/>
      </dsp:nvSpPr>
      <dsp:spPr>
        <a:xfrm>
          <a:off x="0" y="1892709"/>
          <a:ext cx="6188188" cy="47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Key External Insight</a:t>
          </a:r>
        </a:p>
      </dsp:txBody>
      <dsp:txXfrm>
        <a:off x="0" y="1892709"/>
        <a:ext cx="6188188" cy="473177"/>
      </dsp:txXfrm>
    </dsp:sp>
    <dsp:sp modelId="{9CFF8F6A-809F-4DF2-9A87-551897FF1779}">
      <dsp:nvSpPr>
        <dsp:cNvPr id="0" name=""/>
        <dsp:cNvSpPr/>
      </dsp:nvSpPr>
      <dsp:spPr>
        <a:xfrm>
          <a:off x="0" y="2365886"/>
          <a:ext cx="6188188"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BFEAFF1A-4E2C-4120-AFB1-F431BFBD980E}">
      <dsp:nvSpPr>
        <dsp:cNvPr id="0" name=""/>
        <dsp:cNvSpPr/>
      </dsp:nvSpPr>
      <dsp:spPr>
        <a:xfrm>
          <a:off x="0" y="2365886"/>
          <a:ext cx="6188188" cy="47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A combination of economic forces, technology, and the changing consumer behaviour forms a so-called perfect storm that disproportionately affects the small and traditional retailers without digital abilities (Pantano, Priporas and Migliano, 2019).</a:t>
          </a:r>
        </a:p>
      </dsp:txBody>
      <dsp:txXfrm>
        <a:off x="0" y="2365886"/>
        <a:ext cx="6188188" cy="473177"/>
      </dsp:txXfrm>
    </dsp:sp>
    <dsp:sp modelId="{DC8DE641-B60F-46C7-ADC1-C55A7A3EB700}">
      <dsp:nvSpPr>
        <dsp:cNvPr id="0" name=""/>
        <dsp:cNvSpPr/>
      </dsp:nvSpPr>
      <dsp:spPr>
        <a:xfrm>
          <a:off x="0" y="2839064"/>
          <a:ext cx="6188188"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872725A5-0560-4323-8DC5-71BFFD85C74D}">
      <dsp:nvSpPr>
        <dsp:cNvPr id="0" name=""/>
        <dsp:cNvSpPr/>
      </dsp:nvSpPr>
      <dsp:spPr>
        <a:xfrm>
          <a:off x="0" y="2839064"/>
          <a:ext cx="6188188" cy="47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Competitive Landscape</a:t>
          </a:r>
        </a:p>
      </dsp:txBody>
      <dsp:txXfrm>
        <a:off x="0" y="2839064"/>
        <a:ext cx="6188188" cy="473177"/>
      </dsp:txXfrm>
    </dsp:sp>
    <dsp:sp modelId="{FEB503E9-116C-492E-9E21-01F23A6D9F6F}">
      <dsp:nvSpPr>
        <dsp:cNvPr id="0" name=""/>
        <dsp:cNvSpPr/>
      </dsp:nvSpPr>
      <dsp:spPr>
        <a:xfrm>
          <a:off x="0" y="3312241"/>
          <a:ext cx="6188188"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8ED8C618-C9F8-4F15-A3E9-E28B02DD4AEF}">
      <dsp:nvSpPr>
        <dsp:cNvPr id="0" name=""/>
        <dsp:cNvSpPr/>
      </dsp:nvSpPr>
      <dsp:spPr>
        <a:xfrm>
          <a:off x="0" y="3312241"/>
          <a:ext cx="6188188" cy="47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The third threat that necessitates strategic repositioning is the entry of Instagram-oriented boutique businesses and the presence of national chains with economies of scale, which pose both the threat of demand (consumer preference) and supply-side (cost structure) (Porter, 1985, as applied by Hitt, Ireland and Hoskisson, 2016).</a:t>
          </a:r>
        </a:p>
      </dsp:txBody>
      <dsp:txXfrm>
        <a:off x="0" y="3312241"/>
        <a:ext cx="6188188" cy="47317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ABA0F67-22D6-43E0-AAA9-EDDA306F1AC7}" type="datetimeFigureOut">
              <a:rPr lang="en-GB" smtClean="0"/>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0F3FC-DA9E-43B6-802E-7AD6002090E1}" type="slidenum">
              <a:rPr lang="en-GB" smtClean="0"/>
              <a:t>‹#›</a:t>
            </a:fld>
            <a:endParaRPr lang="en-GB"/>
          </a:p>
        </p:txBody>
      </p:sp>
    </p:spTree>
    <p:extLst>
      <p:ext uri="{BB962C8B-B14F-4D97-AF65-F5344CB8AC3E}">
        <p14:creationId xmlns:p14="http://schemas.microsoft.com/office/powerpoint/2010/main" val="674900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ABA0F67-22D6-43E0-AAA9-EDDA306F1AC7}" type="datetimeFigureOut">
              <a:rPr lang="en-GB" smtClean="0"/>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0F3FC-DA9E-43B6-802E-7AD6002090E1}" type="slidenum">
              <a:rPr lang="en-GB" smtClean="0"/>
              <a:t>‹#›</a:t>
            </a:fld>
            <a:endParaRPr lang="en-GB"/>
          </a:p>
        </p:txBody>
      </p:sp>
    </p:spTree>
    <p:extLst>
      <p:ext uri="{BB962C8B-B14F-4D97-AF65-F5344CB8AC3E}">
        <p14:creationId xmlns:p14="http://schemas.microsoft.com/office/powerpoint/2010/main" val="21091785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BA0F67-22D6-43E0-AAA9-EDDA306F1AC7}" type="datetimeFigureOut">
              <a:rPr lang="en-GB" smtClean="0"/>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0F3FC-DA9E-43B6-802E-7AD6002090E1}" type="slidenum">
              <a:rPr lang="en-GB" smtClean="0"/>
              <a:t>‹#›</a:t>
            </a:fld>
            <a:endParaRPr lang="en-GB"/>
          </a:p>
        </p:txBody>
      </p:sp>
    </p:spTree>
    <p:extLst>
      <p:ext uri="{BB962C8B-B14F-4D97-AF65-F5344CB8AC3E}">
        <p14:creationId xmlns:p14="http://schemas.microsoft.com/office/powerpoint/2010/main" val="7970240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ABA0F67-22D6-43E0-AAA9-EDDA306F1AC7}" type="datetimeFigureOut">
              <a:rPr lang="en-GB" smtClean="0"/>
              <a:t>14/10/2025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D0F3FC-DA9E-43B6-802E-7AD6002090E1}" type="slidenum">
              <a:rPr lang="en-GB" smtClean="0"/>
              <a:t>‹#›</a:t>
            </a:fld>
            <a:endParaRPr lang="en-GB"/>
          </a:p>
        </p:txBody>
      </p:sp>
    </p:spTree>
    <p:extLst>
      <p:ext uri="{BB962C8B-B14F-4D97-AF65-F5344CB8AC3E}">
        <p14:creationId xmlns:p14="http://schemas.microsoft.com/office/powerpoint/2010/main" val="12541204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ABA0F67-22D6-43E0-AAA9-EDDA306F1AC7}" type="datetimeFigureOut">
              <a:rPr lang="en-GB" smtClean="0"/>
              <a:t>14/10/2025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D0F3FC-DA9E-43B6-802E-7AD6002090E1}" type="slidenum">
              <a:rPr lang="en-GB" smtClean="0"/>
              <a:t>‹#›</a:t>
            </a:fld>
            <a:endParaRPr lang="en-GB"/>
          </a:p>
        </p:txBody>
      </p:sp>
    </p:spTree>
    <p:extLst>
      <p:ext uri="{BB962C8B-B14F-4D97-AF65-F5344CB8AC3E}">
        <p14:creationId xmlns:p14="http://schemas.microsoft.com/office/powerpoint/2010/main" val="1867277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ABA0F67-22D6-43E0-AAA9-EDDA306F1AC7}" type="datetimeFigureOut">
              <a:rPr lang="en-GB" smtClean="0"/>
              <a:t>14/10/2025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2D0F3FC-DA9E-43B6-802E-7AD6002090E1}" type="slidenum">
              <a:rPr lang="en-GB" smtClean="0"/>
              <a:t>‹#›</a:t>
            </a:fld>
            <a:endParaRPr lang="en-GB"/>
          </a:p>
        </p:txBody>
      </p:sp>
    </p:spTree>
    <p:extLst>
      <p:ext uri="{BB962C8B-B14F-4D97-AF65-F5344CB8AC3E}">
        <p14:creationId xmlns:p14="http://schemas.microsoft.com/office/powerpoint/2010/main" val="854041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ABA0F67-22D6-43E0-AAA9-EDDA306F1AC7}" type="datetimeFigureOut">
              <a:rPr lang="en-GB" smtClean="0"/>
              <a:t>14/10/2025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2D0F3FC-DA9E-43B6-802E-7AD6002090E1}" type="slidenum">
              <a:rPr lang="en-GB" smtClean="0"/>
              <a:t>‹#›</a:t>
            </a:fld>
            <a:endParaRPr lang="en-GB"/>
          </a:p>
        </p:txBody>
      </p:sp>
    </p:spTree>
    <p:extLst>
      <p:ext uri="{BB962C8B-B14F-4D97-AF65-F5344CB8AC3E}">
        <p14:creationId xmlns:p14="http://schemas.microsoft.com/office/powerpoint/2010/main" val="14115283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5ABA0F67-22D6-43E0-AAA9-EDDA306F1AC7}" type="datetimeFigureOut">
              <a:rPr lang="en-GB" smtClean="0"/>
              <a:t>14/10/2025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2D0F3FC-DA9E-43B6-802E-7AD6002090E1}" type="slidenum">
              <a:rPr lang="en-GB" smtClean="0"/>
              <a:t>‹#›</a:t>
            </a:fld>
            <a:endParaRPr lang="en-GB"/>
          </a:p>
        </p:txBody>
      </p:sp>
    </p:spTree>
    <p:extLst>
      <p:ext uri="{BB962C8B-B14F-4D97-AF65-F5344CB8AC3E}">
        <p14:creationId xmlns:p14="http://schemas.microsoft.com/office/powerpoint/2010/main" val="20096472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BA0F67-22D6-43E0-AAA9-EDDA306F1AC7}" type="datetimeFigureOut">
              <a:rPr lang="en-GB" smtClean="0"/>
              <a:t>14/10/2025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D0F3FC-DA9E-43B6-802E-7AD6002090E1}" type="slidenum">
              <a:rPr lang="en-GB" smtClean="0"/>
              <a:t>‹#›</a:t>
            </a:fld>
            <a:endParaRPr lang="en-GB"/>
          </a:p>
        </p:txBody>
      </p:sp>
    </p:spTree>
    <p:extLst>
      <p:ext uri="{BB962C8B-B14F-4D97-AF65-F5344CB8AC3E}">
        <p14:creationId xmlns:p14="http://schemas.microsoft.com/office/powerpoint/2010/main" val="1883878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BA0F67-22D6-43E0-AAA9-EDDA306F1AC7}" type="datetimeFigureOut">
              <a:rPr lang="en-GB" smtClean="0"/>
              <a:t>14/10/2025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D0F3FC-DA9E-43B6-802E-7AD6002090E1}" type="slidenum">
              <a:rPr lang="en-GB" smtClean="0"/>
              <a:t>‹#›</a:t>
            </a:fld>
            <a:endParaRPr lang="en-GB"/>
          </a:p>
        </p:txBody>
      </p:sp>
    </p:spTree>
    <p:extLst>
      <p:ext uri="{BB962C8B-B14F-4D97-AF65-F5344CB8AC3E}">
        <p14:creationId xmlns:p14="http://schemas.microsoft.com/office/powerpoint/2010/main" val="1483120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ABA0F67-22D6-43E0-AAA9-EDDA306F1AC7}" type="datetimeFigureOut">
              <a:rPr lang="en-GB" smtClean="0"/>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0F3FC-DA9E-43B6-802E-7AD6002090E1}" type="slidenum">
              <a:rPr lang="en-GB" smtClean="0"/>
              <a:t>‹#›</a:t>
            </a:fld>
            <a:endParaRPr lang="en-GB"/>
          </a:p>
        </p:txBody>
      </p:sp>
    </p:spTree>
    <p:extLst>
      <p:ext uri="{BB962C8B-B14F-4D97-AF65-F5344CB8AC3E}">
        <p14:creationId xmlns:p14="http://schemas.microsoft.com/office/powerpoint/2010/main" val="27223666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ABA0F67-22D6-43E0-AAA9-EDDA306F1AC7}" type="datetimeFigureOut">
              <a:rPr lang="en-GB" smtClean="0"/>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0F3FC-DA9E-43B6-802E-7AD6002090E1}"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1740401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BA0F67-22D6-43E0-AAA9-EDDA306F1AC7}" type="datetimeFigureOut">
              <a:rPr lang="en-GB" smtClean="0"/>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0F3FC-DA9E-43B6-802E-7AD6002090E1}" type="slidenum">
              <a:rPr lang="en-GB" smtClean="0"/>
              <a:t>‹#›</a:t>
            </a:fld>
            <a:endParaRPr lang="en-GB"/>
          </a:p>
        </p:txBody>
      </p:sp>
    </p:spTree>
    <p:extLst>
      <p:ext uri="{BB962C8B-B14F-4D97-AF65-F5344CB8AC3E}">
        <p14:creationId xmlns:p14="http://schemas.microsoft.com/office/powerpoint/2010/main" val="14133290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ABA0F67-22D6-43E0-AAA9-EDDA306F1AC7}" type="datetimeFigureOut">
              <a:rPr lang="en-GB" smtClean="0"/>
              <a:t>14/10/2025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0F3FC-DA9E-43B6-802E-7AD6002090E1}" type="slidenum">
              <a:rPr lang="en-GB" smtClean="0"/>
              <a:t>‹#›</a:t>
            </a:fld>
            <a:endParaRPr lang="en-GB"/>
          </a:p>
        </p:txBody>
      </p:sp>
    </p:spTree>
    <p:extLst>
      <p:ext uri="{BB962C8B-B14F-4D97-AF65-F5344CB8AC3E}">
        <p14:creationId xmlns:p14="http://schemas.microsoft.com/office/powerpoint/2010/main" val="7395122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ABA0F67-22D6-43E0-AAA9-EDDA306F1AC7}" type="datetimeFigureOut">
              <a:rPr lang="en-GB" smtClean="0"/>
              <a:t>14/10/2025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0F3FC-DA9E-43B6-802E-7AD6002090E1}" type="slidenum">
              <a:rPr lang="en-GB" smtClean="0"/>
              <a:t>‹#›</a:t>
            </a:fld>
            <a:endParaRPr lang="en-GB"/>
          </a:p>
        </p:txBody>
      </p:sp>
    </p:spTree>
    <p:extLst>
      <p:ext uri="{BB962C8B-B14F-4D97-AF65-F5344CB8AC3E}">
        <p14:creationId xmlns:p14="http://schemas.microsoft.com/office/powerpoint/2010/main" val="26737863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BA0F67-22D6-43E0-AAA9-EDDA306F1AC7}" type="datetimeFigureOut">
              <a:rPr lang="en-GB" smtClean="0"/>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0F3FC-DA9E-43B6-802E-7AD6002090E1}" type="slidenum">
              <a:rPr lang="en-GB" smtClean="0"/>
              <a:t>‹#›</a:t>
            </a:fld>
            <a:endParaRPr lang="en-GB"/>
          </a:p>
        </p:txBody>
      </p:sp>
    </p:spTree>
    <p:extLst>
      <p:ext uri="{BB962C8B-B14F-4D97-AF65-F5344CB8AC3E}">
        <p14:creationId xmlns:p14="http://schemas.microsoft.com/office/powerpoint/2010/main" val="30749534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BA0F67-22D6-43E0-AAA9-EDDA306F1AC7}" type="datetimeFigureOut">
              <a:rPr lang="en-GB" smtClean="0"/>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0F3FC-DA9E-43B6-802E-7AD6002090E1}" type="slidenum">
              <a:rPr lang="en-GB" smtClean="0"/>
              <a:t>‹#›</a:t>
            </a:fld>
            <a:endParaRPr lang="en-GB"/>
          </a:p>
        </p:txBody>
      </p:sp>
    </p:spTree>
    <p:extLst>
      <p:ext uri="{BB962C8B-B14F-4D97-AF65-F5344CB8AC3E}">
        <p14:creationId xmlns:p14="http://schemas.microsoft.com/office/powerpoint/2010/main" val="1423146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ABA0F67-22D6-43E0-AAA9-EDDA306F1AC7}" type="datetimeFigureOut">
              <a:rPr lang="en-GB" smtClean="0"/>
              <a:t>14/10/2025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2D0F3FC-DA9E-43B6-802E-7AD6002090E1}" type="slidenum">
              <a:rPr lang="en-GB" smtClean="0"/>
              <a:t>‹#›</a:t>
            </a:fld>
            <a:endParaRPr lang="en-GB"/>
          </a:p>
        </p:txBody>
      </p:sp>
    </p:spTree>
    <p:extLst>
      <p:ext uri="{BB962C8B-B14F-4D97-AF65-F5344CB8AC3E}">
        <p14:creationId xmlns:p14="http://schemas.microsoft.com/office/powerpoint/2010/main" val="65675384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jpe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ec.europa.eu/info/law/law-topic/data-protection_en"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BF763-94BE-A244-042C-EE525BF2AFB4}"/>
              </a:ext>
            </a:extLst>
          </p:cNvPr>
          <p:cNvSpPr>
            <a:spLocks noGrp="1"/>
          </p:cNvSpPr>
          <p:nvPr>
            <p:ph type="ctrTitle"/>
          </p:nvPr>
        </p:nvSpPr>
        <p:spPr>
          <a:xfrm>
            <a:off x="6683829" y="1447800"/>
            <a:ext cx="4397828" cy="3329581"/>
          </a:xfrm>
        </p:spPr>
        <p:txBody>
          <a:bodyPr>
            <a:normAutofit/>
          </a:bodyPr>
          <a:lstStyle/>
          <a:p>
            <a:pPr>
              <a:lnSpc>
                <a:spcPct val="90000"/>
              </a:lnSpc>
            </a:pPr>
            <a:r>
              <a:rPr lang="en-US" sz="3300" b="1"/>
              <a:t> LCLM4004 Problem Solving and Decision Making</a:t>
            </a:r>
            <a:br>
              <a:rPr lang="en-US" sz="3300" b="1"/>
            </a:br>
            <a:r>
              <a:rPr lang="en-US" sz="3300" b="1"/>
              <a:t>GREEN HAVEN FLORISTS: STRATEGIC PROBLEM ANALYSIS</a:t>
            </a:r>
            <a:endParaRPr lang="en-GB" sz="3300"/>
          </a:p>
        </p:txBody>
      </p:sp>
      <p:sp>
        <p:nvSpPr>
          <p:cNvPr id="3" name="Subtitle 2">
            <a:extLst>
              <a:ext uri="{FF2B5EF4-FFF2-40B4-BE49-F238E27FC236}">
                <a16:creationId xmlns:a16="http://schemas.microsoft.com/office/drawing/2014/main" id="{FFB24FD8-F970-CC59-E872-78F08EE08070}"/>
              </a:ext>
            </a:extLst>
          </p:cNvPr>
          <p:cNvSpPr>
            <a:spLocks noGrp="1"/>
          </p:cNvSpPr>
          <p:nvPr>
            <p:ph type="subTitle" idx="1"/>
          </p:nvPr>
        </p:nvSpPr>
        <p:spPr>
          <a:xfrm>
            <a:off x="6683829" y="4777380"/>
            <a:ext cx="4397828" cy="861420"/>
          </a:xfrm>
        </p:spPr>
        <p:txBody>
          <a:bodyPr>
            <a:normAutofit/>
          </a:bodyPr>
          <a:lstStyle/>
          <a:p>
            <a:r>
              <a:rPr lang="en-GB"/>
              <a:t>Student id: 2435219 </a:t>
            </a:r>
          </a:p>
        </p:txBody>
      </p:sp>
      <p:pic>
        <p:nvPicPr>
          <p:cNvPr id="4" name="Picture 3">
            <a:extLst>
              <a:ext uri="{FF2B5EF4-FFF2-40B4-BE49-F238E27FC236}">
                <a16:creationId xmlns:a16="http://schemas.microsoft.com/office/drawing/2014/main" id="{586785BB-870B-6A89-36D2-0D957AE5F3AD}"/>
              </a:ext>
            </a:extLst>
          </p:cNvPr>
          <p:cNvPicPr>
            <a:picLocks noChangeAspect="1"/>
          </p:cNvPicPr>
          <p:nvPr/>
        </p:nvPicPr>
        <p:blipFill>
          <a:blip r:embed="rId3"/>
          <a:stretch>
            <a:fillRect/>
          </a:stretch>
        </p:blipFill>
        <p:spPr>
          <a:xfrm>
            <a:off x="643854" y="703489"/>
            <a:ext cx="5450557" cy="5450557"/>
          </a:xfrm>
          <a:prstGeom prst="rect">
            <a:avLst/>
          </a:prstGeom>
          <a:effectLst/>
        </p:spPr>
      </p:pic>
    </p:spTree>
    <p:extLst>
      <p:ext uri="{BB962C8B-B14F-4D97-AF65-F5344CB8AC3E}">
        <p14:creationId xmlns:p14="http://schemas.microsoft.com/office/powerpoint/2010/main" val="1536175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6952805-FFF3-FEE4-4BE9-0403BCF69FB5}"/>
              </a:ext>
            </a:extLst>
          </p:cNvPr>
          <p:cNvSpPr>
            <a:spLocks noGrp="1"/>
          </p:cNvSpPr>
          <p:nvPr>
            <p:ph type="title"/>
          </p:nvPr>
        </p:nvSpPr>
        <p:spPr>
          <a:xfrm>
            <a:off x="653143" y="1645920"/>
            <a:ext cx="3522879" cy="4470821"/>
          </a:xfrm>
        </p:spPr>
        <p:txBody>
          <a:bodyPr>
            <a:normAutofit/>
          </a:bodyPr>
          <a:lstStyle/>
          <a:p>
            <a:pPr algn="r"/>
            <a:r>
              <a:rPr lang="en-US" sz="3300" dirty="0">
                <a:solidFill>
                  <a:srgbClr val="FFFFFF"/>
                </a:solidFill>
              </a:rPr>
              <a:t>PROBLEM IDENTIFICATION USING 5W2H FRAMEWORK</a:t>
            </a:r>
            <a:endParaRPr lang="en-GB" sz="3300" dirty="0">
              <a:solidFill>
                <a:srgbClr val="FFFFFF"/>
              </a:solidFill>
            </a:endParaRPr>
          </a:p>
        </p:txBody>
      </p:sp>
      <p:sp>
        <p:nvSpPr>
          <p:cNvPr id="3" name="Content Placeholder 2">
            <a:extLst>
              <a:ext uri="{FF2B5EF4-FFF2-40B4-BE49-F238E27FC236}">
                <a16:creationId xmlns:a16="http://schemas.microsoft.com/office/drawing/2014/main" id="{4F39C93B-A164-CDC6-A104-2D397222AFDA}"/>
              </a:ext>
            </a:extLst>
          </p:cNvPr>
          <p:cNvSpPr>
            <a:spLocks noGrp="1"/>
          </p:cNvSpPr>
          <p:nvPr>
            <p:ph idx="1"/>
          </p:nvPr>
        </p:nvSpPr>
        <p:spPr>
          <a:xfrm>
            <a:off x="5204109" y="1474231"/>
            <a:ext cx="5233703" cy="4470821"/>
          </a:xfrm>
        </p:spPr>
        <p:txBody>
          <a:bodyPr>
            <a:normAutofit/>
          </a:bodyPr>
          <a:lstStyle/>
          <a:p>
            <a:pPr>
              <a:lnSpc>
                <a:spcPct val="90000"/>
              </a:lnSpc>
            </a:pPr>
            <a:r>
              <a:rPr lang="en-US" sz="1100" dirty="0"/>
              <a:t>What is the problem?</a:t>
            </a:r>
          </a:p>
          <a:p>
            <a:pPr>
              <a:lnSpc>
                <a:spcPct val="90000"/>
              </a:lnSpc>
            </a:pPr>
            <a:r>
              <a:rPr lang="en-US" sz="1100" dirty="0"/>
              <a:t>In 12 months, Green Haven Florists reported 30% lowers in in-store sales, and the online revenue was not increasing as much to cover the losses in foot-traffic (Grewal, Roggeveen and </a:t>
            </a:r>
            <a:r>
              <a:rPr lang="en-US" sz="1100" dirty="0" err="1"/>
              <a:t>Nordfält</a:t>
            </a:r>
            <a:r>
              <a:rPr lang="en-US" sz="1100" dirty="0"/>
              <a:t>, 2017).</a:t>
            </a:r>
          </a:p>
          <a:p>
            <a:pPr>
              <a:lnSpc>
                <a:spcPct val="90000"/>
              </a:lnSpc>
            </a:pPr>
            <a:r>
              <a:rPr lang="en-US" sz="1100" dirty="0"/>
              <a:t>Why is it happening?</a:t>
            </a:r>
          </a:p>
          <a:p>
            <a:pPr>
              <a:lnSpc>
                <a:spcPct val="90000"/>
              </a:lnSpc>
            </a:pPr>
            <a:r>
              <a:rPr lang="en-US" sz="1100" dirty="0"/>
              <a:t>The change to digital retailing channels has completely changed the consumer buying behaviour where convenience and price are the key factors in the decision-making (Verhoef, Kannan and Inman, 2015).</a:t>
            </a:r>
          </a:p>
          <a:p>
            <a:pPr>
              <a:lnSpc>
                <a:spcPct val="90000"/>
              </a:lnSpc>
            </a:pPr>
            <a:r>
              <a:rPr lang="en-US" sz="1100" dirty="0"/>
              <a:t>Where is the impact?</a:t>
            </a:r>
          </a:p>
          <a:p>
            <a:pPr>
              <a:lnSpc>
                <a:spcPct val="90000"/>
              </a:lnSpc>
            </a:pPr>
            <a:r>
              <a:rPr lang="en-US" sz="1100" dirty="0"/>
              <a:t>The high street space has turned out to be a liability instead of an asset, with low foot traffic because of the closure of businesses in the area being one of the examples of the larger-scale shrinkage of the traditional retail areas recorded as part of UK retail research (Wrigley and </a:t>
            </a:r>
            <a:r>
              <a:rPr lang="en-US" sz="1100" dirty="0" err="1"/>
              <a:t>Lambiri</a:t>
            </a:r>
            <a:r>
              <a:rPr lang="en-US" sz="1100" dirty="0"/>
              <a:t>, 2015).</a:t>
            </a:r>
          </a:p>
          <a:p>
            <a:pPr>
              <a:lnSpc>
                <a:spcPct val="90000"/>
              </a:lnSpc>
            </a:pPr>
            <a:r>
              <a:rPr lang="en-US" sz="1100" dirty="0"/>
              <a:t>When did it start?</a:t>
            </a:r>
          </a:p>
          <a:p>
            <a:pPr>
              <a:lnSpc>
                <a:spcPct val="90000"/>
              </a:lnSpc>
            </a:pPr>
            <a:r>
              <a:rPr lang="en-US" sz="1100" dirty="0"/>
              <a:t>The deterioration accelerated during the last 12 months as e-commerce adoption accelerated during the post-pandemic era and supply chain disruptions rose in terms of costs (Pantano et al., 2020).</a:t>
            </a:r>
          </a:p>
          <a:p>
            <a:pPr>
              <a:lnSpc>
                <a:spcPct val="90000"/>
              </a:lnSpc>
            </a:pPr>
            <a:endParaRPr lang="en-GB" sz="1100" dirty="0"/>
          </a:p>
        </p:txBody>
      </p:sp>
      <p:pic>
        <p:nvPicPr>
          <p:cNvPr id="4" name="Picture 3">
            <a:extLst>
              <a:ext uri="{FF2B5EF4-FFF2-40B4-BE49-F238E27FC236}">
                <a16:creationId xmlns:a16="http://schemas.microsoft.com/office/drawing/2014/main" id="{CD85EE4E-CB67-C8B4-97C1-C74E67F13133}"/>
              </a:ext>
            </a:extLst>
          </p:cNvPr>
          <p:cNvPicPr>
            <a:picLocks noChangeAspect="1"/>
          </p:cNvPicPr>
          <p:nvPr/>
        </p:nvPicPr>
        <p:blipFill>
          <a:blip r:embed="rId2"/>
          <a:stretch>
            <a:fillRect/>
          </a:stretch>
        </p:blipFill>
        <p:spPr>
          <a:xfrm>
            <a:off x="10829924" y="3429000"/>
            <a:ext cx="1352550" cy="3381375"/>
          </a:xfrm>
          <a:prstGeom prst="rect">
            <a:avLst/>
          </a:prstGeom>
        </p:spPr>
      </p:pic>
    </p:spTree>
    <p:extLst>
      <p:ext uri="{BB962C8B-B14F-4D97-AF65-F5344CB8AC3E}">
        <p14:creationId xmlns:p14="http://schemas.microsoft.com/office/powerpoint/2010/main" val="316107579"/>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5C3E9C-BA88-2E8B-3D62-8C8C11118E9D}"/>
              </a:ext>
            </a:extLst>
          </p:cNvPr>
          <p:cNvSpPr>
            <a:spLocks noGrp="1"/>
          </p:cNvSpPr>
          <p:nvPr>
            <p:ph type="title"/>
          </p:nvPr>
        </p:nvSpPr>
        <p:spPr>
          <a:xfrm>
            <a:off x="648930" y="629266"/>
            <a:ext cx="6188190" cy="1622321"/>
          </a:xfrm>
        </p:spPr>
        <p:txBody>
          <a:bodyPr>
            <a:normAutofit/>
          </a:bodyPr>
          <a:lstStyle/>
          <a:p>
            <a:pPr>
              <a:lnSpc>
                <a:spcPct val="90000"/>
              </a:lnSpc>
            </a:pPr>
            <a:r>
              <a:rPr lang="en-GB" sz="3600">
                <a:solidFill>
                  <a:srgbClr val="EBEBEB"/>
                </a:solidFill>
              </a:rPr>
              <a:t>PROBLEM IDENTIFICATION CONTINUED (5W2H)</a:t>
            </a:r>
          </a:p>
        </p:txBody>
      </p:sp>
      <p:sp>
        <p:nvSpPr>
          <p:cNvPr id="3" name="Content Placeholder 2">
            <a:extLst>
              <a:ext uri="{FF2B5EF4-FFF2-40B4-BE49-F238E27FC236}">
                <a16:creationId xmlns:a16="http://schemas.microsoft.com/office/drawing/2014/main" id="{E8DB65F0-0470-1619-14B8-5274D379CD5A}"/>
              </a:ext>
            </a:extLst>
          </p:cNvPr>
          <p:cNvSpPr>
            <a:spLocks noGrp="1"/>
          </p:cNvSpPr>
          <p:nvPr>
            <p:ph idx="1"/>
          </p:nvPr>
        </p:nvSpPr>
        <p:spPr>
          <a:xfrm>
            <a:off x="648930" y="2438400"/>
            <a:ext cx="6188189" cy="3785419"/>
          </a:xfrm>
        </p:spPr>
        <p:txBody>
          <a:bodyPr>
            <a:normAutofit/>
          </a:bodyPr>
          <a:lstStyle/>
          <a:p>
            <a:pPr>
              <a:lnSpc>
                <a:spcPct val="90000"/>
              </a:lnSpc>
            </a:pPr>
            <a:r>
              <a:rPr lang="en-US" sz="1000">
                <a:solidFill>
                  <a:srgbClr val="FFFFFF"/>
                </a:solidFill>
              </a:rPr>
              <a:t>Who is affected?</a:t>
            </a:r>
          </a:p>
          <a:p>
            <a:pPr>
              <a:lnSpc>
                <a:spcPct val="90000"/>
              </a:lnSpc>
            </a:pPr>
            <a:endParaRPr lang="en-US" sz="1000">
              <a:solidFill>
                <a:srgbClr val="FFFFFF"/>
              </a:solidFill>
            </a:endParaRPr>
          </a:p>
          <a:p>
            <a:pPr>
              <a:lnSpc>
                <a:spcPct val="90000"/>
              </a:lnSpc>
            </a:pPr>
            <a:r>
              <a:rPr lang="en-US" sz="1000">
                <a:solidFill>
                  <a:srgbClr val="FFFFFF"/>
                </a:solidFill>
              </a:rPr>
              <a:t>Both of the founders (Liam and Priya Patel) are experiencing strategic uncertainty, and loyal customers are becoming frustrated about restricted digital abilities, and the business is unable to capture new digitally-native customers (Hagberg et al., 2016).</a:t>
            </a:r>
          </a:p>
          <a:p>
            <a:pPr>
              <a:lnSpc>
                <a:spcPct val="90000"/>
              </a:lnSpc>
            </a:pPr>
            <a:r>
              <a:rPr lang="en-US" sz="1000">
                <a:solidFill>
                  <a:srgbClr val="FFFFFF"/>
                </a:solidFill>
              </a:rPr>
              <a:t>How severe is the problem?</a:t>
            </a:r>
          </a:p>
          <a:p>
            <a:pPr>
              <a:lnSpc>
                <a:spcPct val="90000"/>
              </a:lnSpc>
            </a:pPr>
            <a:r>
              <a:rPr lang="en-US" sz="1000">
                <a:solidFill>
                  <a:srgbClr val="FFFFFF"/>
                </a:solidFill>
              </a:rPr>
              <a:t>The triad of diminishing profits by 30 percent, increased operation expenses, and amplified competition poses existential threat to business survival, compatible to the difficulties independent retailers face in the omnichannel settings (Cummins, Peltier and Dixon, 2016).</a:t>
            </a:r>
          </a:p>
          <a:p>
            <a:pPr>
              <a:lnSpc>
                <a:spcPct val="90000"/>
              </a:lnSpc>
            </a:pPr>
            <a:r>
              <a:rPr lang="en-US" sz="1000">
                <a:solidFill>
                  <a:srgbClr val="FFFFFF"/>
                </a:solidFill>
              </a:rPr>
              <a:t>How much will it cost?</a:t>
            </a:r>
          </a:p>
          <a:p>
            <a:pPr>
              <a:lnSpc>
                <a:spcPct val="90000"/>
              </a:lnSpc>
            </a:pPr>
            <a:r>
              <a:rPr lang="en-US" sz="1000">
                <a:solidFill>
                  <a:srgbClr val="FFFFFF"/>
                </a:solidFill>
              </a:rPr>
              <a:t>Unless the strategic intervention is undertaken, the ongoing revenue loss and cost increase will dissipate working capital, and the investment in digital infrastructure and marketing capabilities demands serious financial investment at a time of deteriorated cash flow (Bell, Gallino and Moreno, 2018).</a:t>
            </a:r>
          </a:p>
          <a:p>
            <a:pPr>
              <a:lnSpc>
                <a:spcPct val="90000"/>
              </a:lnSpc>
            </a:pPr>
            <a:r>
              <a:rPr lang="en-US" sz="1000">
                <a:solidFill>
                  <a:srgbClr val="FFFFFF"/>
                </a:solidFill>
              </a:rPr>
              <a:t>Scope Summary</a:t>
            </a:r>
          </a:p>
          <a:p>
            <a:pPr>
              <a:lnSpc>
                <a:spcPct val="90000"/>
              </a:lnSpc>
            </a:pPr>
            <a:r>
              <a:rPr lang="en-US" sz="1000">
                <a:solidFill>
                  <a:srgbClr val="FFFFFF"/>
                </a:solidFill>
              </a:rPr>
              <a:t>The issues include inefficiency in operations, lack of competitiveness, weak digital presence, and lack of alignment of the strategies with the changing consumer demands within the floristic industry (Reinartz, Wiegand and Imschloss, 2019).</a:t>
            </a:r>
          </a:p>
          <a:p>
            <a:pPr>
              <a:lnSpc>
                <a:spcPct val="90000"/>
              </a:lnSpc>
            </a:pPr>
            <a:endParaRPr lang="en-GB" sz="1000">
              <a:solidFill>
                <a:srgbClr val="FFFFFF"/>
              </a:solidFill>
            </a:endParaRPr>
          </a:p>
        </p:txBody>
      </p:sp>
      <p:sp>
        <p:nvSpPr>
          <p:cNvPr id="2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a:extLst>
              <a:ext uri="{FF2B5EF4-FFF2-40B4-BE49-F238E27FC236}">
                <a16:creationId xmlns:a16="http://schemas.microsoft.com/office/drawing/2014/main" id="{9CD3C0B8-2318-412E-DD94-30CF80F0DD4F}"/>
              </a:ext>
            </a:extLst>
          </p:cNvPr>
          <p:cNvPicPr>
            <a:picLocks noChangeAspect="1"/>
          </p:cNvPicPr>
          <p:nvPr/>
        </p:nvPicPr>
        <p:blipFill>
          <a:blip r:embed="rId3"/>
          <a:srcRect l="18375" r="9254"/>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2589247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3D850D9-5D5C-DC8C-7487-29F8761C311E}"/>
              </a:ext>
            </a:extLst>
          </p:cNvPr>
          <p:cNvSpPr>
            <a:spLocks noGrp="1"/>
          </p:cNvSpPr>
          <p:nvPr>
            <p:ph type="title"/>
          </p:nvPr>
        </p:nvSpPr>
        <p:spPr>
          <a:xfrm>
            <a:off x="653143" y="1645920"/>
            <a:ext cx="3522879" cy="4470821"/>
          </a:xfrm>
        </p:spPr>
        <p:txBody>
          <a:bodyPr>
            <a:normAutofit/>
          </a:bodyPr>
          <a:lstStyle/>
          <a:p>
            <a:pPr algn="r"/>
            <a:r>
              <a:rPr lang="en-GB">
                <a:solidFill>
                  <a:srgbClr val="FFFFFF"/>
                </a:solidFill>
              </a:rPr>
              <a:t>PESTEL ANALYSIS - EXTERNAL FACTORS</a:t>
            </a:r>
          </a:p>
        </p:txBody>
      </p:sp>
      <p:sp>
        <p:nvSpPr>
          <p:cNvPr id="3" name="Content Placeholder 2">
            <a:extLst>
              <a:ext uri="{FF2B5EF4-FFF2-40B4-BE49-F238E27FC236}">
                <a16:creationId xmlns:a16="http://schemas.microsoft.com/office/drawing/2014/main" id="{2E52CBCF-2126-2CB4-E66E-E950DEC47E9E}"/>
              </a:ext>
            </a:extLst>
          </p:cNvPr>
          <p:cNvSpPr>
            <a:spLocks noGrp="1"/>
          </p:cNvSpPr>
          <p:nvPr>
            <p:ph idx="1"/>
          </p:nvPr>
        </p:nvSpPr>
        <p:spPr>
          <a:xfrm>
            <a:off x="5204109" y="1645920"/>
            <a:ext cx="5919503" cy="4470821"/>
          </a:xfrm>
        </p:spPr>
        <p:txBody>
          <a:bodyPr>
            <a:normAutofit/>
          </a:bodyPr>
          <a:lstStyle/>
          <a:p>
            <a:pPr>
              <a:lnSpc>
                <a:spcPct val="90000"/>
              </a:lnSpc>
            </a:pPr>
            <a:r>
              <a:rPr lang="en-US" sz="1100"/>
              <a:t>Political Factors</a:t>
            </a:r>
          </a:p>
          <a:p>
            <a:pPr>
              <a:lnSpc>
                <a:spcPct val="90000"/>
              </a:lnSpc>
            </a:pPr>
            <a:r>
              <a:rPr lang="en-US" sz="1100"/>
              <a:t>The trade barriers caused by Brexit have added costs and decreased supply of imported flowers, especially those of the EU suppliers, which affects inventory management and pricing strategies (Dhingra et al., 2017).</a:t>
            </a:r>
          </a:p>
          <a:p>
            <a:pPr>
              <a:lnSpc>
                <a:spcPct val="90000"/>
              </a:lnSpc>
            </a:pPr>
            <a:r>
              <a:rPr lang="en-US" sz="1100"/>
              <a:t>Economic Factors</a:t>
            </a:r>
          </a:p>
          <a:p>
            <a:pPr>
              <a:lnSpc>
                <a:spcPct val="90000"/>
              </a:lnSpc>
            </a:pPr>
            <a:r>
              <a:rPr lang="en-US" sz="1100"/>
              <a:t>The cost of operation has been increased by inflationary pressures and supply chain shocks, and consumer discretionary purchasing power towards non-essential goods such as flowers has diminished in the course of economic uncertainty (Office for National Statistics, 2023, cited in Retail Economics, 2023).</a:t>
            </a:r>
          </a:p>
          <a:p>
            <a:pPr>
              <a:lnSpc>
                <a:spcPct val="90000"/>
              </a:lnSpc>
            </a:pPr>
            <a:r>
              <a:rPr lang="en-US" sz="1100"/>
              <a:t>Social Factors</a:t>
            </a:r>
          </a:p>
          <a:p>
            <a:pPr>
              <a:lnSpc>
                <a:spcPct val="90000"/>
              </a:lnSpc>
            </a:pPr>
            <a:r>
              <a:rPr lang="en-US" sz="1100"/>
              <a:t>There is a shift in consumer values towards sustainability and convenience, and younger demographics (Millennials and Gen Z) are willing to consider the business that has environmental attributes and a smooth digital experience (White, Habib and Hardisty, 2019).</a:t>
            </a:r>
          </a:p>
          <a:p>
            <a:pPr>
              <a:lnSpc>
                <a:spcPct val="90000"/>
              </a:lnSpc>
            </a:pPr>
            <a:r>
              <a:rPr lang="en-US" sz="1100"/>
              <a:t>Technological Factors</a:t>
            </a:r>
          </a:p>
          <a:p>
            <a:pPr>
              <a:lnSpc>
                <a:spcPct val="90000"/>
              </a:lnSpc>
            </a:pPr>
            <a:r>
              <a:rPr lang="en-US" sz="1100"/>
              <a:t>E-commerce and mobile applications have revolutionized the floristry retail, and their competitors use the latest websites, social media marketing, and same-day delivery logistics, which Green Haven cannot follow (Lemon and Verhoef, 2016).</a:t>
            </a:r>
            <a:endParaRPr lang="en-GB" sz="1100"/>
          </a:p>
        </p:txBody>
      </p:sp>
    </p:spTree>
    <p:extLst>
      <p:ext uri="{BB962C8B-B14F-4D97-AF65-F5344CB8AC3E}">
        <p14:creationId xmlns:p14="http://schemas.microsoft.com/office/powerpoint/2010/main" val="154037597"/>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7BD67A-64DA-B4C6-5E3A-4E87544BEEE1}"/>
              </a:ext>
            </a:extLst>
          </p:cNvPr>
          <p:cNvSpPr>
            <a:spLocks noGrp="1"/>
          </p:cNvSpPr>
          <p:nvPr>
            <p:ph type="title"/>
          </p:nvPr>
        </p:nvSpPr>
        <p:spPr>
          <a:xfrm>
            <a:off x="648930" y="629266"/>
            <a:ext cx="6188190" cy="1622321"/>
          </a:xfrm>
        </p:spPr>
        <p:txBody>
          <a:bodyPr>
            <a:normAutofit/>
          </a:bodyPr>
          <a:lstStyle/>
          <a:p>
            <a:r>
              <a:rPr lang="en-GB">
                <a:solidFill>
                  <a:srgbClr val="EBEBEB"/>
                </a:solidFill>
              </a:rPr>
              <a:t>PESTEL ANALYSIS CONTINUED</a:t>
            </a:r>
          </a:p>
        </p:txBody>
      </p:sp>
      <p:sp>
        <p:nvSpPr>
          <p:cNvPr id="1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6" name="Picture 5">
            <a:extLst>
              <a:ext uri="{FF2B5EF4-FFF2-40B4-BE49-F238E27FC236}">
                <a16:creationId xmlns:a16="http://schemas.microsoft.com/office/drawing/2014/main" id="{6F520429-7E3D-C3C2-8D14-F555D0ACB8F3}"/>
              </a:ext>
            </a:extLst>
          </p:cNvPr>
          <p:cNvPicPr>
            <a:picLocks noChangeAspect="1"/>
          </p:cNvPicPr>
          <p:nvPr/>
        </p:nvPicPr>
        <p:blipFill>
          <a:blip r:embed="rId3"/>
          <a:srcRect l="24837" r="34454"/>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graphicFrame>
        <p:nvGraphicFramePr>
          <p:cNvPr id="5" name="Content Placeholder 2">
            <a:extLst>
              <a:ext uri="{FF2B5EF4-FFF2-40B4-BE49-F238E27FC236}">
                <a16:creationId xmlns:a16="http://schemas.microsoft.com/office/drawing/2014/main" id="{FA749E31-EFDF-CC9B-AE8B-B786828E2841}"/>
              </a:ext>
            </a:extLst>
          </p:cNvPr>
          <p:cNvGraphicFramePr>
            <a:graphicFrameLocks noGrp="1"/>
          </p:cNvGraphicFramePr>
          <p:nvPr>
            <p:ph idx="1"/>
            <p:extLst>
              <p:ext uri="{D42A27DB-BD31-4B8C-83A1-F6EECF244321}">
                <p14:modId xmlns:p14="http://schemas.microsoft.com/office/powerpoint/2010/main" val="2120729730"/>
              </p:ext>
            </p:extLst>
          </p:nvPr>
        </p:nvGraphicFramePr>
        <p:xfrm>
          <a:off x="648930" y="2438400"/>
          <a:ext cx="6188189" cy="37854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68737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1533D-F267-BB84-F69C-35CC95E045BD}"/>
              </a:ext>
            </a:extLst>
          </p:cNvPr>
          <p:cNvSpPr>
            <a:spLocks noGrp="1"/>
          </p:cNvSpPr>
          <p:nvPr>
            <p:ph type="title"/>
          </p:nvPr>
        </p:nvSpPr>
        <p:spPr/>
        <p:txBody>
          <a:bodyPr/>
          <a:lstStyle/>
          <a:p>
            <a:r>
              <a:rPr lang="en-US" dirty="0"/>
              <a:t>CAUSE-AND-EFFECT ANALYSIS (FISHBONE DIAGRAM STRUCTURE)</a:t>
            </a:r>
            <a:endParaRPr lang="en-GB" dirty="0"/>
          </a:p>
        </p:txBody>
      </p:sp>
      <p:sp>
        <p:nvSpPr>
          <p:cNvPr id="3" name="Content Placeholder 2">
            <a:extLst>
              <a:ext uri="{FF2B5EF4-FFF2-40B4-BE49-F238E27FC236}">
                <a16:creationId xmlns:a16="http://schemas.microsoft.com/office/drawing/2014/main" id="{18C1F486-B1C1-D53C-B640-4207B0946707}"/>
              </a:ext>
            </a:extLst>
          </p:cNvPr>
          <p:cNvSpPr>
            <a:spLocks noGrp="1"/>
          </p:cNvSpPr>
          <p:nvPr>
            <p:ph idx="1"/>
          </p:nvPr>
        </p:nvSpPr>
        <p:spPr/>
        <p:txBody>
          <a:bodyPr>
            <a:normAutofit fontScale="47500" lnSpcReduction="20000"/>
          </a:bodyPr>
          <a:lstStyle/>
          <a:p>
            <a:r>
              <a:rPr lang="en-US" dirty="0"/>
              <a:t>Primary Problem (Effect)</a:t>
            </a:r>
          </a:p>
          <a:p>
            <a:endParaRPr lang="en-US" dirty="0"/>
          </a:p>
          <a:p>
            <a:r>
              <a:rPr lang="en-US" dirty="0"/>
              <a:t>The root causes of 30% reduction in revenues and the jeopardized business viability are several interrelated causes on the operational, strategic, and environmental levels (Krajewski, Ritzman and Malhotra, 2015).</a:t>
            </a:r>
          </a:p>
          <a:p>
            <a:endParaRPr lang="en-US" dirty="0"/>
          </a:p>
          <a:p>
            <a:r>
              <a:rPr lang="en-US" dirty="0"/>
              <a:t>People/Skills Causes</a:t>
            </a:r>
          </a:p>
          <a:p>
            <a:endParaRPr lang="en-US" dirty="0"/>
          </a:p>
          <a:p>
            <a:r>
              <a:rPr lang="en-US" dirty="0"/>
              <a:t>The lack of digital marketing skills and the lack of knowledge of the best practices of e-commerce do not lead to effective customer acquisition online, which is an expression of the digital skills gap of the small business owners (Jones et al., 2014).</a:t>
            </a:r>
          </a:p>
          <a:p>
            <a:endParaRPr lang="en-US" dirty="0"/>
          </a:p>
          <a:p>
            <a:r>
              <a:rPr lang="en-US" dirty="0"/>
              <a:t>Process Causes</a:t>
            </a:r>
          </a:p>
          <a:p>
            <a:endParaRPr lang="en-US" dirty="0"/>
          </a:p>
          <a:p>
            <a:r>
              <a:rPr lang="en-US" dirty="0"/>
              <a:t>The absence of the integrated online ordering system and outdated web infrastructure friction in the customer journey, which results in cart abandonment and a lack of sales opportunities (Lemon and Verhoef, 2016).</a:t>
            </a:r>
          </a:p>
          <a:p>
            <a:endParaRPr lang="en-US" dirty="0"/>
          </a:p>
          <a:p>
            <a:r>
              <a:rPr lang="en-US" dirty="0"/>
              <a:t>Technology Causes</a:t>
            </a:r>
          </a:p>
          <a:p>
            <a:endParaRPr lang="en-US" dirty="0"/>
          </a:p>
          <a:p>
            <a:r>
              <a:rPr lang="en-US" dirty="0"/>
              <a:t>Social media posts and word-of-mouth marketing do not create a consistent brand presence, and competitors apply advanced automation of digital marketing and targeted marketing (Tuten and Solomon, 2017).</a:t>
            </a:r>
            <a:endParaRPr lang="en-GB" dirty="0"/>
          </a:p>
        </p:txBody>
      </p:sp>
    </p:spTree>
    <p:extLst>
      <p:ext uri="{BB962C8B-B14F-4D97-AF65-F5344CB8AC3E}">
        <p14:creationId xmlns:p14="http://schemas.microsoft.com/office/powerpoint/2010/main" val="2433591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2F825ED-F580-C1A9-7161-A6709B093E55}"/>
              </a:ext>
            </a:extLst>
          </p:cNvPr>
          <p:cNvSpPr>
            <a:spLocks noGrp="1"/>
          </p:cNvSpPr>
          <p:nvPr>
            <p:ph type="title"/>
          </p:nvPr>
        </p:nvSpPr>
        <p:spPr>
          <a:xfrm>
            <a:off x="653143" y="1645920"/>
            <a:ext cx="3522879" cy="4470821"/>
          </a:xfrm>
        </p:spPr>
        <p:txBody>
          <a:bodyPr>
            <a:normAutofit/>
          </a:bodyPr>
          <a:lstStyle/>
          <a:p>
            <a:pPr algn="r"/>
            <a:r>
              <a:rPr lang="en-GB">
                <a:solidFill>
                  <a:srgbClr val="FFFFFF"/>
                </a:solidFill>
              </a:rPr>
              <a:t>CAUSE-AND-EFFECT ANALYSIS CONTINUED</a:t>
            </a:r>
          </a:p>
        </p:txBody>
      </p:sp>
      <p:sp>
        <p:nvSpPr>
          <p:cNvPr id="3" name="Content Placeholder 2">
            <a:extLst>
              <a:ext uri="{FF2B5EF4-FFF2-40B4-BE49-F238E27FC236}">
                <a16:creationId xmlns:a16="http://schemas.microsoft.com/office/drawing/2014/main" id="{872710B2-0E9C-9C03-2DB9-BE3ADDD1253D}"/>
              </a:ext>
            </a:extLst>
          </p:cNvPr>
          <p:cNvSpPr>
            <a:spLocks noGrp="1"/>
          </p:cNvSpPr>
          <p:nvPr>
            <p:ph idx="1"/>
          </p:nvPr>
        </p:nvSpPr>
        <p:spPr>
          <a:xfrm>
            <a:off x="5204109" y="1645920"/>
            <a:ext cx="5919503" cy="4470821"/>
          </a:xfrm>
        </p:spPr>
        <p:txBody>
          <a:bodyPr>
            <a:normAutofit/>
          </a:bodyPr>
          <a:lstStyle/>
          <a:p>
            <a:pPr>
              <a:lnSpc>
                <a:spcPct val="90000"/>
              </a:lnSpc>
            </a:pPr>
            <a:r>
              <a:rPr lang="en-US" sz="1000" dirty="0"/>
              <a:t>Market/Environment Causes</a:t>
            </a:r>
          </a:p>
          <a:p>
            <a:pPr>
              <a:lnSpc>
                <a:spcPct val="90000"/>
              </a:lnSpc>
            </a:pPr>
            <a:r>
              <a:rPr lang="en-US" sz="1000" dirty="0"/>
              <a:t>The negative impact of high street, aggravated by the behavioural changes induced by the pandemic, has decreased organic foot traffic with or without the actions taken by Green Haven, and it is an uncontrollable environmental factor (Helm et al., 2020).</a:t>
            </a:r>
          </a:p>
          <a:p>
            <a:pPr>
              <a:lnSpc>
                <a:spcPct val="90000"/>
              </a:lnSpc>
            </a:pPr>
            <a:endParaRPr lang="en-US" sz="1000" dirty="0"/>
          </a:p>
          <a:p>
            <a:pPr>
              <a:lnSpc>
                <a:spcPct val="90000"/>
              </a:lnSpc>
            </a:pPr>
            <a:r>
              <a:rPr lang="en-US" sz="1000" dirty="0"/>
              <a:t>Supply Chain Causes</a:t>
            </a:r>
          </a:p>
          <a:p>
            <a:pPr>
              <a:lnSpc>
                <a:spcPct val="90000"/>
              </a:lnSpc>
            </a:pPr>
            <a:r>
              <a:rPr lang="en-US" sz="1000" dirty="0"/>
              <a:t>Disruption in the supply chain, and the problem of imports and Brexit have raised the cost of the high-value imported flowers, decreasing margins and preventing the costs to be passed on to the customers, as price sensitivity is high in the customer segment (Christopher, 2016).</a:t>
            </a:r>
          </a:p>
          <a:p>
            <a:pPr>
              <a:lnSpc>
                <a:spcPct val="90000"/>
              </a:lnSpc>
            </a:pPr>
            <a:endParaRPr lang="en-US" sz="1000" dirty="0"/>
          </a:p>
          <a:p>
            <a:pPr>
              <a:lnSpc>
                <a:spcPct val="90000"/>
              </a:lnSpc>
            </a:pPr>
            <a:r>
              <a:rPr lang="en-US" sz="1000" dirty="0"/>
              <a:t>Competition Causes</a:t>
            </a:r>
          </a:p>
          <a:p>
            <a:pPr>
              <a:lnSpc>
                <a:spcPct val="90000"/>
              </a:lnSpc>
            </a:pPr>
            <a:r>
              <a:rPr lang="en-US" sz="1000" dirty="0"/>
              <a:t>Market share has been fragmented and price competition has been increased by new entrants who have better digital capabilities and national chains with economies of scale, which is impairing the competitive position of Green Haven (Hitt, Ireland and </a:t>
            </a:r>
            <a:r>
              <a:rPr lang="en-US" sz="1000" dirty="0" err="1"/>
              <a:t>Hoskisson</a:t>
            </a:r>
            <a:r>
              <a:rPr lang="en-US" sz="1000" dirty="0"/>
              <a:t>, 2016).</a:t>
            </a:r>
          </a:p>
          <a:p>
            <a:pPr>
              <a:lnSpc>
                <a:spcPct val="90000"/>
              </a:lnSpc>
            </a:pPr>
            <a:endParaRPr lang="en-US" sz="1000" dirty="0"/>
          </a:p>
          <a:p>
            <a:pPr>
              <a:lnSpc>
                <a:spcPct val="90000"/>
              </a:lnSpc>
            </a:pPr>
            <a:r>
              <a:rPr lang="en-US" sz="1000" dirty="0"/>
              <a:t>Root Cause Conclusion</a:t>
            </a:r>
          </a:p>
          <a:p>
            <a:pPr>
              <a:lnSpc>
                <a:spcPct val="90000"/>
              </a:lnSpc>
            </a:pPr>
            <a:r>
              <a:rPr lang="en-US" sz="1000" dirty="0"/>
              <a:t>The root cause is the fact that the traditional business model of Green Haven and the digitally-driven, convenience-oriented retail environment are not in strategic alignment, with the lack of resources to adapt to the new environment being the ultimate trigger (Verhoeff, Kannan and Inman, 2015).</a:t>
            </a:r>
            <a:endParaRPr lang="en-GB" sz="1000" dirty="0"/>
          </a:p>
        </p:txBody>
      </p:sp>
      <p:pic>
        <p:nvPicPr>
          <p:cNvPr id="4" name="Picture 3">
            <a:extLst>
              <a:ext uri="{FF2B5EF4-FFF2-40B4-BE49-F238E27FC236}">
                <a16:creationId xmlns:a16="http://schemas.microsoft.com/office/drawing/2014/main" id="{B6A981AB-1442-1F68-1D61-FE9A71678E11}"/>
              </a:ext>
            </a:extLst>
          </p:cNvPr>
          <p:cNvPicPr>
            <a:picLocks noChangeAspect="1"/>
          </p:cNvPicPr>
          <p:nvPr/>
        </p:nvPicPr>
        <p:blipFill>
          <a:blip r:embed="rId2"/>
          <a:stretch>
            <a:fillRect/>
          </a:stretch>
        </p:blipFill>
        <p:spPr>
          <a:xfrm>
            <a:off x="561975" y="4802713"/>
            <a:ext cx="3419475" cy="1767199"/>
          </a:xfrm>
          <a:prstGeom prst="rect">
            <a:avLst/>
          </a:prstGeom>
        </p:spPr>
      </p:pic>
    </p:spTree>
    <p:extLst>
      <p:ext uri="{BB962C8B-B14F-4D97-AF65-F5344CB8AC3E}">
        <p14:creationId xmlns:p14="http://schemas.microsoft.com/office/powerpoint/2010/main" val="3128935776"/>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7B23A-683E-D5B6-437D-D643601D16D4}"/>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E973DE31-5067-23DD-F91C-F0A6BC4CC27A}"/>
              </a:ext>
            </a:extLst>
          </p:cNvPr>
          <p:cNvSpPr>
            <a:spLocks noGrp="1"/>
          </p:cNvSpPr>
          <p:nvPr>
            <p:ph idx="1"/>
          </p:nvPr>
        </p:nvSpPr>
        <p:spPr/>
        <p:txBody>
          <a:bodyPr>
            <a:normAutofit fontScale="92500" lnSpcReduction="20000"/>
          </a:bodyPr>
          <a:lstStyle/>
          <a:p>
            <a:r>
              <a:rPr lang="en-GB" dirty="0"/>
              <a:t>Bell, D.R., Gallino, S. and Moreno, A. (2018) 'Offline showrooms in omnichannel retail: demand and operational benefits', </a:t>
            </a:r>
            <a:r>
              <a:rPr lang="en-GB" i="1" dirty="0"/>
              <a:t>Management Science</a:t>
            </a:r>
            <a:r>
              <a:rPr lang="en-GB" dirty="0"/>
              <a:t>, 64(4), pp. 1629-1651.</a:t>
            </a:r>
          </a:p>
          <a:p>
            <a:r>
              <a:rPr lang="en-GB" dirty="0"/>
              <a:t>Christopher, M. (2016) </a:t>
            </a:r>
            <a:r>
              <a:rPr lang="en-GB" i="1" dirty="0"/>
              <a:t>Logistics &amp; supply chain management</a:t>
            </a:r>
            <a:r>
              <a:rPr lang="en-GB" dirty="0"/>
              <a:t>. 5th edn. Harlow: Pearson Education.</a:t>
            </a:r>
          </a:p>
          <a:p>
            <a:r>
              <a:rPr lang="en-GB" dirty="0"/>
              <a:t>Cummins, S., Peltier, J.W. and Dixon, A. (2016) 'Omni-channel research framework in the context of personal selling and sales management', </a:t>
            </a:r>
            <a:r>
              <a:rPr lang="en-GB" i="1" dirty="0"/>
              <a:t>Journal of Research in Interactive Marketing</a:t>
            </a:r>
            <a:r>
              <a:rPr lang="en-GB" dirty="0"/>
              <a:t>, 10(1), pp. 2-16.</a:t>
            </a:r>
          </a:p>
          <a:p>
            <a:r>
              <a:rPr lang="en-GB" dirty="0"/>
              <a:t>Dhingra, S., Huang, H., Ottaviano, G., Paulo Pessoa, J., Sampson, T. and Van Reenen, J. (2017) 'The costs and benefits of leaving the EU: trade effects', </a:t>
            </a:r>
            <a:r>
              <a:rPr lang="en-GB" i="1" dirty="0"/>
              <a:t>Economic Policy</a:t>
            </a:r>
            <a:r>
              <a:rPr lang="en-GB" dirty="0"/>
              <a:t>, 32(92), pp. 651-705.</a:t>
            </a:r>
          </a:p>
          <a:p>
            <a:r>
              <a:rPr lang="en-GB" dirty="0"/>
              <a:t>European Commission (2016) </a:t>
            </a:r>
            <a:r>
              <a:rPr lang="en-GB" i="1" dirty="0"/>
              <a:t>General Data Protection Regulation (GDPR)</a:t>
            </a:r>
            <a:r>
              <a:rPr lang="en-GB" dirty="0"/>
              <a:t>. Available at: </a:t>
            </a:r>
            <a:r>
              <a:rPr lang="en-GB" dirty="0">
                <a:hlinkClick r:id="rId2"/>
              </a:rPr>
              <a:t>https://ec.europa.eu/info/law/law-topic/data-protection_en</a:t>
            </a:r>
            <a:r>
              <a:rPr lang="en-GB" dirty="0"/>
              <a:t> (Accessed: 14 October 2025).</a:t>
            </a:r>
          </a:p>
          <a:p>
            <a:endParaRPr lang="en-GB" dirty="0"/>
          </a:p>
        </p:txBody>
      </p:sp>
    </p:spTree>
    <p:extLst>
      <p:ext uri="{BB962C8B-B14F-4D97-AF65-F5344CB8AC3E}">
        <p14:creationId xmlns:p14="http://schemas.microsoft.com/office/powerpoint/2010/main" val="1667859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9E3FE-D9EF-88F5-600B-F2C7FC011303}"/>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82C4CC35-2DBC-FDDD-EB97-83D9951F4D65}"/>
              </a:ext>
            </a:extLst>
          </p:cNvPr>
          <p:cNvSpPr>
            <a:spLocks noGrp="1"/>
          </p:cNvSpPr>
          <p:nvPr>
            <p:ph idx="1"/>
          </p:nvPr>
        </p:nvSpPr>
        <p:spPr/>
        <p:txBody>
          <a:bodyPr>
            <a:normAutofit fontScale="92500" lnSpcReduction="20000"/>
          </a:bodyPr>
          <a:lstStyle/>
          <a:p>
            <a:r>
              <a:rPr lang="en-GB" dirty="0"/>
              <a:t>Grewal, D., Roggeveen, A.L. and </a:t>
            </a:r>
            <a:r>
              <a:rPr lang="en-GB" dirty="0" err="1"/>
              <a:t>Nordfält</a:t>
            </a:r>
            <a:r>
              <a:rPr lang="en-GB" dirty="0"/>
              <a:t>, J. (2017) 'The future of retailing', </a:t>
            </a:r>
            <a:r>
              <a:rPr lang="en-GB" i="1" dirty="0"/>
              <a:t>Journal of Retailing</a:t>
            </a:r>
            <a:r>
              <a:rPr lang="en-GB" dirty="0"/>
              <a:t>, 93(1), pp. 1-6.</a:t>
            </a:r>
          </a:p>
          <a:p>
            <a:r>
              <a:rPr lang="en-GB" dirty="0"/>
              <a:t>Hagberg, J., Sundstrom, M. and </a:t>
            </a:r>
            <a:r>
              <a:rPr lang="en-GB" dirty="0" err="1"/>
              <a:t>Egels</a:t>
            </a:r>
            <a:r>
              <a:rPr lang="en-GB" dirty="0"/>
              <a:t>-Zandén, N. (2016) 'The digitalization of retailing: an exploratory framework', </a:t>
            </a:r>
            <a:r>
              <a:rPr lang="en-GB" i="1" dirty="0"/>
              <a:t>International Journal of Retail &amp; Distribution Management</a:t>
            </a:r>
            <a:r>
              <a:rPr lang="en-GB" dirty="0"/>
              <a:t>, 44(7), pp. 694-712.</a:t>
            </a:r>
          </a:p>
          <a:p>
            <a:r>
              <a:rPr lang="en-GB" dirty="0"/>
              <a:t>Helm, S., Kim, S.H., Van Riper, S. and </a:t>
            </a:r>
            <a:r>
              <a:rPr lang="en-GB" dirty="0" err="1"/>
              <a:t>Thaichon</a:t>
            </a:r>
            <a:r>
              <a:rPr lang="en-GB" dirty="0"/>
              <a:t>, P. (2020) 'COVID-19: how the pandemic is affecting small retailers', </a:t>
            </a:r>
            <a:r>
              <a:rPr lang="en-GB" i="1" dirty="0"/>
              <a:t>Journal of Services Marketing</a:t>
            </a:r>
            <a:r>
              <a:rPr lang="en-GB" dirty="0"/>
              <a:t>, 34(7), pp. 943-947.</a:t>
            </a:r>
          </a:p>
          <a:p>
            <a:r>
              <a:rPr lang="en-GB" dirty="0"/>
              <a:t>Hitt, M.A., Ireland, R.D. and </a:t>
            </a:r>
            <a:r>
              <a:rPr lang="en-GB" dirty="0" err="1"/>
              <a:t>Hoskisson</a:t>
            </a:r>
            <a:r>
              <a:rPr lang="en-GB" dirty="0"/>
              <a:t>, R.E. (2016) </a:t>
            </a:r>
            <a:r>
              <a:rPr lang="en-GB" i="1" dirty="0"/>
              <a:t>Strategic management: competitiveness and globalization</a:t>
            </a:r>
            <a:r>
              <a:rPr lang="en-GB" dirty="0"/>
              <a:t>. 12th edn. Boston: Cengage Learning.</a:t>
            </a:r>
          </a:p>
          <a:p>
            <a:r>
              <a:rPr lang="en-GB" dirty="0"/>
              <a:t>Jones, P., Packham, G., Beynon‐Davies, P. and Pickernell, D. (2014) 'An exploration of the attitudes and strategic responses of sole‐proprietor micro‐enterprises in adopting information and communication technology', </a:t>
            </a:r>
            <a:r>
              <a:rPr lang="en-GB" i="1" dirty="0"/>
              <a:t>International Small Business Journal</a:t>
            </a:r>
            <a:r>
              <a:rPr lang="en-GB" dirty="0"/>
              <a:t>, 32(3), pp. 285-306.</a:t>
            </a:r>
          </a:p>
          <a:p>
            <a:endParaRPr lang="en-GB" dirty="0"/>
          </a:p>
        </p:txBody>
      </p:sp>
    </p:spTree>
    <p:extLst>
      <p:ext uri="{BB962C8B-B14F-4D97-AF65-F5344CB8AC3E}">
        <p14:creationId xmlns:p14="http://schemas.microsoft.com/office/powerpoint/2010/main" val="35344649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296E2-EC78-4DA0-9F27-D04644760D1B}"/>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1E884A07-DC04-203D-5456-034656D2319E}"/>
              </a:ext>
            </a:extLst>
          </p:cNvPr>
          <p:cNvSpPr>
            <a:spLocks noGrp="1"/>
          </p:cNvSpPr>
          <p:nvPr>
            <p:ph idx="1"/>
          </p:nvPr>
        </p:nvSpPr>
        <p:spPr/>
        <p:txBody>
          <a:bodyPr>
            <a:normAutofit fontScale="92500" lnSpcReduction="20000"/>
          </a:bodyPr>
          <a:lstStyle/>
          <a:p>
            <a:r>
              <a:rPr lang="en-GB" dirty="0"/>
              <a:t>Joshi, Y. and Rahman, Z. (2015) 'Factors affecting green purchase behaviour and future research directions', </a:t>
            </a:r>
            <a:r>
              <a:rPr lang="en-GB" i="1" dirty="0"/>
              <a:t>International Strategic Management Review</a:t>
            </a:r>
            <a:r>
              <a:rPr lang="en-GB" dirty="0"/>
              <a:t>, 3(1-2), pp. 128-143.</a:t>
            </a:r>
          </a:p>
          <a:p>
            <a:r>
              <a:rPr lang="en-GB" dirty="0"/>
              <a:t>Krajewski, L.J., Ritzman, L.P. and Malhotra, M.K. (2015) </a:t>
            </a:r>
            <a:r>
              <a:rPr lang="en-GB" i="1" dirty="0"/>
              <a:t>Operations management: processes and supply chains</a:t>
            </a:r>
            <a:r>
              <a:rPr lang="en-GB" dirty="0"/>
              <a:t>. 11th edn. Harlow: Pearson Education.</a:t>
            </a:r>
          </a:p>
          <a:p>
            <a:r>
              <a:rPr lang="en-GB" dirty="0"/>
              <a:t>Lemon, K.N. and Verhoef, P.C. (2016) 'Understanding customer experience throughout the customer journey', </a:t>
            </a:r>
            <a:r>
              <a:rPr lang="en-GB" i="1" dirty="0"/>
              <a:t>Journal of Marketing</a:t>
            </a:r>
            <a:r>
              <a:rPr lang="en-GB" dirty="0"/>
              <a:t>, 80(6), pp. 69-96.</a:t>
            </a:r>
          </a:p>
          <a:p>
            <a:r>
              <a:rPr lang="en-GB" dirty="0"/>
              <a:t>Pantano, E., </a:t>
            </a:r>
            <a:r>
              <a:rPr lang="en-GB" dirty="0" err="1"/>
              <a:t>Priporas</a:t>
            </a:r>
            <a:r>
              <a:rPr lang="en-GB" dirty="0"/>
              <a:t>, C.V. and Migliano, G. (2019) 'Reshaping traditional marketing mix to include social media participation: evidence from Italian firms', </a:t>
            </a:r>
            <a:r>
              <a:rPr lang="en-GB" i="1" dirty="0"/>
              <a:t>European Business Review</a:t>
            </a:r>
            <a:r>
              <a:rPr lang="en-GB" dirty="0"/>
              <a:t>, 31(2), pp. 162-178.</a:t>
            </a:r>
          </a:p>
          <a:p>
            <a:r>
              <a:rPr lang="en-GB" dirty="0"/>
              <a:t>Pantano, E., Pizzi, G., </a:t>
            </a:r>
            <a:r>
              <a:rPr lang="en-GB" dirty="0" err="1"/>
              <a:t>Scarpi</a:t>
            </a:r>
            <a:r>
              <a:rPr lang="en-GB" dirty="0"/>
              <a:t>, D. and Dennis, C. (2020) 'Competing during a pandemic? Retailers' ups and downs during the COVID-19 outbreak', </a:t>
            </a:r>
            <a:r>
              <a:rPr lang="en-GB" i="1" dirty="0"/>
              <a:t>Journal of Business Research</a:t>
            </a:r>
            <a:r>
              <a:rPr lang="en-GB" dirty="0"/>
              <a:t>, 116, pp. 209-213.</a:t>
            </a:r>
          </a:p>
          <a:p>
            <a:endParaRPr lang="en-GB" dirty="0"/>
          </a:p>
        </p:txBody>
      </p:sp>
    </p:spTree>
    <p:extLst>
      <p:ext uri="{BB962C8B-B14F-4D97-AF65-F5344CB8AC3E}">
        <p14:creationId xmlns:p14="http://schemas.microsoft.com/office/powerpoint/2010/main" val="31484189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F364F-0408-B910-A4EE-9FA24A15E63F}"/>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D3DC91A1-FF61-3A81-DC82-85FF85746941}"/>
              </a:ext>
            </a:extLst>
          </p:cNvPr>
          <p:cNvSpPr>
            <a:spLocks noGrp="1"/>
          </p:cNvSpPr>
          <p:nvPr>
            <p:ph idx="1"/>
          </p:nvPr>
        </p:nvSpPr>
        <p:spPr/>
        <p:txBody>
          <a:bodyPr>
            <a:normAutofit fontScale="92500" lnSpcReduction="20000"/>
          </a:bodyPr>
          <a:lstStyle/>
          <a:p>
            <a:r>
              <a:rPr lang="en-GB" dirty="0"/>
              <a:t>Reinartz, W., Wiegand, N. and </a:t>
            </a:r>
            <a:r>
              <a:rPr lang="en-GB" dirty="0" err="1"/>
              <a:t>Imschloss</a:t>
            </a:r>
            <a:r>
              <a:rPr lang="en-GB" dirty="0"/>
              <a:t>, M. (2019) 'The impact of digital transformation on the retailing value chain', </a:t>
            </a:r>
            <a:r>
              <a:rPr lang="en-GB" i="1" dirty="0"/>
              <a:t>International Journal of Research in Marketing</a:t>
            </a:r>
            <a:r>
              <a:rPr lang="en-GB" dirty="0"/>
              <a:t>, 36(3), pp. 350-366.</a:t>
            </a:r>
          </a:p>
          <a:p>
            <a:r>
              <a:rPr lang="en-GB" dirty="0"/>
              <a:t>Tuten, T.L. and Solomon, M.R. (2017) </a:t>
            </a:r>
            <a:r>
              <a:rPr lang="en-GB" i="1" dirty="0"/>
              <a:t>Social media marketing</a:t>
            </a:r>
            <a:r>
              <a:rPr lang="en-GB" dirty="0"/>
              <a:t>. 3rd edn. London: Sage Publications.</a:t>
            </a:r>
          </a:p>
          <a:p>
            <a:r>
              <a:rPr lang="en-GB" dirty="0"/>
              <a:t>Verhoef, P.C., Kannan, P.K. and Inman, J.J. (2015) 'From multi-channel retailing to omni-channel retailing: introduction to the special issue on multi-channel retailing', </a:t>
            </a:r>
            <a:r>
              <a:rPr lang="en-GB" i="1" dirty="0"/>
              <a:t>Journal of Retailing</a:t>
            </a:r>
            <a:r>
              <a:rPr lang="en-GB" dirty="0"/>
              <a:t>, 91(2), pp. 174-181.</a:t>
            </a:r>
          </a:p>
          <a:p>
            <a:r>
              <a:rPr lang="en-GB" dirty="0"/>
              <a:t>White, K., Habib, R. and Hardisty, D.J. (2019) 'How to SHIFT consumer behaviors to be more sustainable: a literature review and guiding framework', </a:t>
            </a:r>
            <a:r>
              <a:rPr lang="en-GB" i="1" dirty="0"/>
              <a:t>Journal of Marketing</a:t>
            </a:r>
            <a:r>
              <a:rPr lang="en-GB" dirty="0"/>
              <a:t>, 83(3), pp. 22-49.</a:t>
            </a:r>
          </a:p>
          <a:p>
            <a:r>
              <a:rPr lang="en-GB" dirty="0"/>
              <a:t>Wrigley, N. and </a:t>
            </a:r>
            <a:r>
              <a:rPr lang="en-GB" dirty="0" err="1"/>
              <a:t>Lambiri</a:t>
            </a:r>
            <a:r>
              <a:rPr lang="en-GB" dirty="0"/>
              <a:t>, D. (2015) </a:t>
            </a:r>
            <a:r>
              <a:rPr lang="en-GB" i="1" dirty="0"/>
              <a:t>British high streets: from crisis to recovery? A comprehensive review of the evidence</a:t>
            </a:r>
            <a:r>
              <a:rPr lang="en-GB" dirty="0"/>
              <a:t>. Southampton: University of Southampton.</a:t>
            </a:r>
          </a:p>
          <a:p>
            <a:endParaRPr lang="en-GB" dirty="0"/>
          </a:p>
        </p:txBody>
      </p:sp>
    </p:spTree>
    <p:extLst>
      <p:ext uri="{BB962C8B-B14F-4D97-AF65-F5344CB8AC3E}">
        <p14:creationId xmlns:p14="http://schemas.microsoft.com/office/powerpoint/2010/main" val="41983123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6</TotalTime>
  <Words>1969</Words>
  <Application>Microsoft Office PowerPoint</Application>
  <PresentationFormat>Widescreen</PresentationFormat>
  <Paragraphs>91</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Century Gothic</vt:lpstr>
      <vt:lpstr>Wingdings 3</vt:lpstr>
      <vt:lpstr>Ion</vt:lpstr>
      <vt:lpstr> LCLM4004 Problem Solving and Decision Making GREEN HAVEN FLORISTS: STRATEGIC PROBLEM ANALYSIS</vt:lpstr>
      <vt:lpstr>PROBLEM IDENTIFICATION USING 5W2H FRAMEWORK</vt:lpstr>
      <vt:lpstr>PROBLEM IDENTIFICATION CONTINUED (5W2H)</vt:lpstr>
      <vt:lpstr>PESTEL ANALYSIS - EXTERNAL FACTORS</vt:lpstr>
      <vt:lpstr>PESTEL ANALYSIS CONTINUED</vt:lpstr>
      <vt:lpstr>CAUSE-AND-EFFECT ANALYSIS (FISHBONE DIAGRAM STRUCTURE)</vt:lpstr>
      <vt:lpstr>CAUSE-AND-EFFECT ANALYSIS CONTINUED</vt:lpstr>
      <vt:lpstr>References </vt:lpstr>
      <vt:lpstr>References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anon</dc:creator>
  <cp:lastModifiedBy>anon</cp:lastModifiedBy>
  <cp:revision>2</cp:revision>
  <dcterms:created xsi:type="dcterms:W3CDTF">2025-10-14T20:17:13Z</dcterms:created>
  <dcterms:modified xsi:type="dcterms:W3CDTF">2025-10-14T20:24:08Z</dcterms:modified>
</cp:coreProperties>
</file>