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306" r:id="rId3"/>
    <p:sldId id="257" r:id="rId4"/>
    <p:sldId id="307" r:id="rId5"/>
    <p:sldId id="309" r:id="rId6"/>
    <p:sldId id="266" r:id="rId7"/>
    <p:sldId id="312" r:id="rId8"/>
    <p:sldId id="313" r:id="rId9"/>
    <p:sldId id="258" r:id="rId10"/>
    <p:sldId id="259" r:id="rId11"/>
    <p:sldId id="260" r:id="rId12"/>
    <p:sldId id="262" r:id="rId13"/>
    <p:sldId id="263" r:id="rId14"/>
    <p:sldId id="265" r:id="rId15"/>
    <p:sldId id="26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varScale="1">
        <p:scale>
          <a:sx n="94" d="100"/>
          <a:sy n="94" d="100"/>
        </p:scale>
        <p:origin x="114" y="2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92D933-7522-4DB1-904B-728F1CF008DF}" type="datetimeFigureOut">
              <a:rPr lang="en-GB" smtClean="0"/>
              <a:t>02/07/2024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3FB15C-09F5-4743-AE20-94AB0FAA32FE}" type="slidenum">
              <a:rPr lang="en-GB" smtClean="0"/>
              <a:t>‹#›</a:t>
            </a:fld>
            <a:endParaRPr lang="en-GB"/>
          </a:p>
        </p:txBody>
      </p:sp>
    </p:spTree>
    <p:extLst>
      <p:ext uri="{BB962C8B-B14F-4D97-AF65-F5344CB8AC3E}">
        <p14:creationId xmlns:p14="http://schemas.microsoft.com/office/powerpoint/2010/main" val="194424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alistapart.com/article/dao"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aseline="30000" dirty="0"/>
              <a:t>1</a:t>
            </a:r>
            <a:r>
              <a:rPr lang="en-GB" sz="1200" dirty="0"/>
              <a:t>A Dao of Web Design. Available: </a:t>
            </a:r>
            <a:r>
              <a:rPr lang="en-GB" sz="1200" dirty="0">
                <a:hlinkClick r:id="rId3"/>
              </a:rPr>
              <a:t>http://alistapart.com/article/dao</a:t>
            </a:r>
            <a:r>
              <a:rPr lang="en-GB" sz="1200" dirty="0"/>
              <a:t> [accessed: 08-Oct-2018]</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a:t>
            </a:fld>
            <a:endParaRPr lang="en-GB"/>
          </a:p>
        </p:txBody>
      </p:sp>
    </p:spTree>
    <p:extLst>
      <p:ext uri="{BB962C8B-B14F-4D97-AF65-F5344CB8AC3E}">
        <p14:creationId xmlns:p14="http://schemas.microsoft.com/office/powerpoint/2010/main" val="17406750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E84B8-46AD-FC30-4F04-05B18E86E37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BA81A3F-026F-47C0-91BC-5046A4C191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377B1AA-0984-A0AE-21D2-E15EC3162080}"/>
              </a:ext>
            </a:extLst>
          </p:cNvPr>
          <p:cNvSpPr>
            <a:spLocks noGrp="1"/>
          </p:cNvSpPr>
          <p:nvPr>
            <p:ph type="dt" sz="half" idx="10"/>
          </p:nvPr>
        </p:nvSpPr>
        <p:spPr/>
        <p:txBody>
          <a:bodyPr/>
          <a:lstStyle/>
          <a:p>
            <a:fld id="{B8F10756-CB93-455F-8AD3-3FF14D02F2C9}" type="datetimeFigureOut">
              <a:rPr lang="en-GB" smtClean="0"/>
              <a:t>01/07/2024</a:t>
            </a:fld>
            <a:endParaRPr lang="en-GB"/>
          </a:p>
        </p:txBody>
      </p:sp>
      <p:sp>
        <p:nvSpPr>
          <p:cNvPr id="5" name="Footer Placeholder 4">
            <a:extLst>
              <a:ext uri="{FF2B5EF4-FFF2-40B4-BE49-F238E27FC236}">
                <a16:creationId xmlns:a16="http://schemas.microsoft.com/office/drawing/2014/main" id="{86561E25-CFE4-528E-7796-ED81BA5A92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43719F-8127-3009-E1C7-479E80CBD99B}"/>
              </a:ext>
            </a:extLst>
          </p:cNvPr>
          <p:cNvSpPr>
            <a:spLocks noGrp="1"/>
          </p:cNvSpPr>
          <p:nvPr>
            <p:ph type="sldNum" sz="quarter" idx="12"/>
          </p:nvPr>
        </p:nvSpPr>
        <p:spPr/>
        <p:txBody>
          <a:bodyPr/>
          <a:lstStyle/>
          <a:p>
            <a:fld id="{2EB363BE-1044-4BC9-B976-FCD09E6ED4AE}" type="slidenum">
              <a:rPr lang="en-GB" smtClean="0"/>
              <a:t>‹#›</a:t>
            </a:fld>
            <a:endParaRPr lang="en-GB"/>
          </a:p>
        </p:txBody>
      </p:sp>
    </p:spTree>
    <p:extLst>
      <p:ext uri="{BB962C8B-B14F-4D97-AF65-F5344CB8AC3E}">
        <p14:creationId xmlns:p14="http://schemas.microsoft.com/office/powerpoint/2010/main" val="8066384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CAD1B-CD48-2C77-F4FA-7A5AFCD2FE0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2612A81-D1B1-36F6-F02E-710259EFC4A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C960F2-5A96-31A4-6470-12DBAC73B7E4}"/>
              </a:ext>
            </a:extLst>
          </p:cNvPr>
          <p:cNvSpPr>
            <a:spLocks noGrp="1"/>
          </p:cNvSpPr>
          <p:nvPr>
            <p:ph type="dt" sz="half" idx="10"/>
          </p:nvPr>
        </p:nvSpPr>
        <p:spPr/>
        <p:txBody>
          <a:bodyPr/>
          <a:lstStyle/>
          <a:p>
            <a:fld id="{B8F10756-CB93-455F-8AD3-3FF14D02F2C9}" type="datetimeFigureOut">
              <a:rPr lang="en-GB" smtClean="0"/>
              <a:t>01/07/2024</a:t>
            </a:fld>
            <a:endParaRPr lang="en-GB"/>
          </a:p>
        </p:txBody>
      </p:sp>
      <p:sp>
        <p:nvSpPr>
          <p:cNvPr id="5" name="Footer Placeholder 4">
            <a:extLst>
              <a:ext uri="{FF2B5EF4-FFF2-40B4-BE49-F238E27FC236}">
                <a16:creationId xmlns:a16="http://schemas.microsoft.com/office/drawing/2014/main" id="{3715E0EC-039D-FA07-1A45-9CF6FC3514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C188FB-1796-A081-1A73-ADAC6DC7CF2D}"/>
              </a:ext>
            </a:extLst>
          </p:cNvPr>
          <p:cNvSpPr>
            <a:spLocks noGrp="1"/>
          </p:cNvSpPr>
          <p:nvPr>
            <p:ph type="sldNum" sz="quarter" idx="12"/>
          </p:nvPr>
        </p:nvSpPr>
        <p:spPr/>
        <p:txBody>
          <a:bodyPr/>
          <a:lstStyle/>
          <a:p>
            <a:fld id="{2EB363BE-1044-4BC9-B976-FCD09E6ED4AE}" type="slidenum">
              <a:rPr lang="en-GB" smtClean="0"/>
              <a:t>‹#›</a:t>
            </a:fld>
            <a:endParaRPr lang="en-GB"/>
          </a:p>
        </p:txBody>
      </p:sp>
    </p:spTree>
    <p:extLst>
      <p:ext uri="{BB962C8B-B14F-4D97-AF65-F5344CB8AC3E}">
        <p14:creationId xmlns:p14="http://schemas.microsoft.com/office/powerpoint/2010/main" val="18034350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018DB-C6D5-645C-572E-08E1699DD37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6D623BF-9AA0-1DD4-1B0D-2054ACFE6CD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09790DC-AD62-C666-069E-F7BE7737DEF2}"/>
              </a:ext>
            </a:extLst>
          </p:cNvPr>
          <p:cNvSpPr>
            <a:spLocks noGrp="1"/>
          </p:cNvSpPr>
          <p:nvPr>
            <p:ph type="dt" sz="half" idx="10"/>
          </p:nvPr>
        </p:nvSpPr>
        <p:spPr/>
        <p:txBody>
          <a:bodyPr/>
          <a:lstStyle/>
          <a:p>
            <a:fld id="{B8F10756-CB93-455F-8AD3-3FF14D02F2C9}" type="datetimeFigureOut">
              <a:rPr lang="en-GB" smtClean="0"/>
              <a:t>01/07/2024</a:t>
            </a:fld>
            <a:endParaRPr lang="en-GB"/>
          </a:p>
        </p:txBody>
      </p:sp>
      <p:sp>
        <p:nvSpPr>
          <p:cNvPr id="5" name="Footer Placeholder 4">
            <a:extLst>
              <a:ext uri="{FF2B5EF4-FFF2-40B4-BE49-F238E27FC236}">
                <a16:creationId xmlns:a16="http://schemas.microsoft.com/office/drawing/2014/main" id="{1F6C724A-A7DF-86AD-9BB8-22B7FDEEC6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42AF5A-1CB1-B110-40F7-CC4C9E5836B9}"/>
              </a:ext>
            </a:extLst>
          </p:cNvPr>
          <p:cNvSpPr>
            <a:spLocks noGrp="1"/>
          </p:cNvSpPr>
          <p:nvPr>
            <p:ph type="sldNum" sz="quarter" idx="12"/>
          </p:nvPr>
        </p:nvSpPr>
        <p:spPr/>
        <p:txBody>
          <a:bodyPr/>
          <a:lstStyle/>
          <a:p>
            <a:fld id="{2EB363BE-1044-4BC9-B976-FCD09E6ED4AE}" type="slidenum">
              <a:rPr lang="en-GB" smtClean="0"/>
              <a:t>‹#›</a:t>
            </a:fld>
            <a:endParaRPr lang="en-GB"/>
          </a:p>
        </p:txBody>
      </p:sp>
    </p:spTree>
    <p:extLst>
      <p:ext uri="{BB962C8B-B14F-4D97-AF65-F5344CB8AC3E}">
        <p14:creationId xmlns:p14="http://schemas.microsoft.com/office/powerpoint/2010/main" val="2228184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D9066-A1F2-3981-E6B4-58BD068375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781D5E-9DA7-D368-9EF1-5918512CD3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74F61C-BB73-F248-69CF-CB8DE160BF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08E4F7D-EBB3-25DA-A0D4-A8D13AB67E36}"/>
              </a:ext>
            </a:extLst>
          </p:cNvPr>
          <p:cNvSpPr>
            <a:spLocks noGrp="1"/>
          </p:cNvSpPr>
          <p:nvPr>
            <p:ph type="dt" sz="half" idx="10"/>
          </p:nvPr>
        </p:nvSpPr>
        <p:spPr/>
        <p:txBody>
          <a:bodyPr/>
          <a:lstStyle/>
          <a:p>
            <a:fld id="{B8F10756-CB93-455F-8AD3-3FF14D02F2C9}" type="datetimeFigureOut">
              <a:rPr lang="en-GB" smtClean="0"/>
              <a:t>01/07/2024</a:t>
            </a:fld>
            <a:endParaRPr lang="en-GB"/>
          </a:p>
        </p:txBody>
      </p:sp>
      <p:sp>
        <p:nvSpPr>
          <p:cNvPr id="6" name="Footer Placeholder 5">
            <a:extLst>
              <a:ext uri="{FF2B5EF4-FFF2-40B4-BE49-F238E27FC236}">
                <a16:creationId xmlns:a16="http://schemas.microsoft.com/office/drawing/2014/main" id="{49685A14-3369-126F-01B9-8F7444E260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F1130F-CA0C-075B-A3FA-F7E4F9378814}"/>
              </a:ext>
            </a:extLst>
          </p:cNvPr>
          <p:cNvSpPr>
            <a:spLocks noGrp="1"/>
          </p:cNvSpPr>
          <p:nvPr>
            <p:ph type="sldNum" sz="quarter" idx="12"/>
          </p:nvPr>
        </p:nvSpPr>
        <p:spPr/>
        <p:txBody>
          <a:bodyPr/>
          <a:lstStyle/>
          <a:p>
            <a:fld id="{2EB363BE-1044-4BC9-B976-FCD09E6ED4AE}" type="slidenum">
              <a:rPr lang="en-GB" smtClean="0"/>
              <a:t>‹#›</a:t>
            </a:fld>
            <a:endParaRPr lang="en-GB"/>
          </a:p>
        </p:txBody>
      </p:sp>
    </p:spTree>
    <p:extLst>
      <p:ext uri="{BB962C8B-B14F-4D97-AF65-F5344CB8AC3E}">
        <p14:creationId xmlns:p14="http://schemas.microsoft.com/office/powerpoint/2010/main" val="31471353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1ED2A-FD32-6993-8565-9F7DF069836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A0D3B4-2C6F-8B2C-2007-B01541913A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29DDEA3-DFC4-CE4B-CE66-0F8A7CC4CF1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A14D93F-4210-1758-CDCA-19D76E74DB1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E4181B-37FD-3CB0-D797-FBBBD2543E1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66C0BEB-B399-6A4B-236D-A92E15F57A50}"/>
              </a:ext>
            </a:extLst>
          </p:cNvPr>
          <p:cNvSpPr>
            <a:spLocks noGrp="1"/>
          </p:cNvSpPr>
          <p:nvPr>
            <p:ph type="dt" sz="half" idx="10"/>
          </p:nvPr>
        </p:nvSpPr>
        <p:spPr/>
        <p:txBody>
          <a:bodyPr/>
          <a:lstStyle/>
          <a:p>
            <a:fld id="{B8F10756-CB93-455F-8AD3-3FF14D02F2C9}" type="datetimeFigureOut">
              <a:rPr lang="en-GB" smtClean="0"/>
              <a:t>01/07/2024</a:t>
            </a:fld>
            <a:endParaRPr lang="en-GB"/>
          </a:p>
        </p:txBody>
      </p:sp>
      <p:sp>
        <p:nvSpPr>
          <p:cNvPr id="8" name="Footer Placeholder 7">
            <a:extLst>
              <a:ext uri="{FF2B5EF4-FFF2-40B4-BE49-F238E27FC236}">
                <a16:creationId xmlns:a16="http://schemas.microsoft.com/office/drawing/2014/main" id="{C406379A-720E-9C0F-8845-6A040FBF490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0C16128-1926-6052-CFE0-61B97D24D162}"/>
              </a:ext>
            </a:extLst>
          </p:cNvPr>
          <p:cNvSpPr>
            <a:spLocks noGrp="1"/>
          </p:cNvSpPr>
          <p:nvPr>
            <p:ph type="sldNum" sz="quarter" idx="12"/>
          </p:nvPr>
        </p:nvSpPr>
        <p:spPr/>
        <p:txBody>
          <a:bodyPr/>
          <a:lstStyle/>
          <a:p>
            <a:fld id="{2EB363BE-1044-4BC9-B976-FCD09E6ED4AE}" type="slidenum">
              <a:rPr lang="en-GB" smtClean="0"/>
              <a:t>‹#›</a:t>
            </a:fld>
            <a:endParaRPr lang="en-GB"/>
          </a:p>
        </p:txBody>
      </p:sp>
    </p:spTree>
    <p:extLst>
      <p:ext uri="{BB962C8B-B14F-4D97-AF65-F5344CB8AC3E}">
        <p14:creationId xmlns:p14="http://schemas.microsoft.com/office/powerpoint/2010/main" val="2657354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DD7D0-A3E1-8AEA-61D3-C696A3B9B01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9149EF4-0748-3715-1E25-891E677394E7}"/>
              </a:ext>
            </a:extLst>
          </p:cNvPr>
          <p:cNvSpPr>
            <a:spLocks noGrp="1"/>
          </p:cNvSpPr>
          <p:nvPr>
            <p:ph type="dt" sz="half" idx="10"/>
          </p:nvPr>
        </p:nvSpPr>
        <p:spPr/>
        <p:txBody>
          <a:bodyPr/>
          <a:lstStyle/>
          <a:p>
            <a:fld id="{B8F10756-CB93-455F-8AD3-3FF14D02F2C9}" type="datetimeFigureOut">
              <a:rPr lang="en-GB" smtClean="0"/>
              <a:t>01/07/2024</a:t>
            </a:fld>
            <a:endParaRPr lang="en-GB"/>
          </a:p>
        </p:txBody>
      </p:sp>
      <p:sp>
        <p:nvSpPr>
          <p:cNvPr id="4" name="Footer Placeholder 3">
            <a:extLst>
              <a:ext uri="{FF2B5EF4-FFF2-40B4-BE49-F238E27FC236}">
                <a16:creationId xmlns:a16="http://schemas.microsoft.com/office/drawing/2014/main" id="{933442D0-C50A-1B07-86DD-786ED06E928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6F64193-D493-BB91-1DD7-5E13893FDF98}"/>
              </a:ext>
            </a:extLst>
          </p:cNvPr>
          <p:cNvSpPr>
            <a:spLocks noGrp="1"/>
          </p:cNvSpPr>
          <p:nvPr>
            <p:ph type="sldNum" sz="quarter" idx="12"/>
          </p:nvPr>
        </p:nvSpPr>
        <p:spPr/>
        <p:txBody>
          <a:bodyPr/>
          <a:lstStyle/>
          <a:p>
            <a:fld id="{2EB363BE-1044-4BC9-B976-FCD09E6ED4AE}" type="slidenum">
              <a:rPr lang="en-GB" smtClean="0"/>
              <a:t>‹#›</a:t>
            </a:fld>
            <a:endParaRPr lang="en-GB"/>
          </a:p>
        </p:txBody>
      </p:sp>
    </p:spTree>
    <p:extLst>
      <p:ext uri="{BB962C8B-B14F-4D97-AF65-F5344CB8AC3E}">
        <p14:creationId xmlns:p14="http://schemas.microsoft.com/office/powerpoint/2010/main" val="20045550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1D38BD-A495-7DA4-C0A8-2925D2134483}"/>
              </a:ext>
            </a:extLst>
          </p:cNvPr>
          <p:cNvSpPr>
            <a:spLocks noGrp="1"/>
          </p:cNvSpPr>
          <p:nvPr>
            <p:ph type="dt" sz="half" idx="10"/>
          </p:nvPr>
        </p:nvSpPr>
        <p:spPr/>
        <p:txBody>
          <a:bodyPr/>
          <a:lstStyle/>
          <a:p>
            <a:fld id="{B8F10756-CB93-455F-8AD3-3FF14D02F2C9}" type="datetimeFigureOut">
              <a:rPr lang="en-GB" smtClean="0"/>
              <a:t>01/07/2024</a:t>
            </a:fld>
            <a:endParaRPr lang="en-GB"/>
          </a:p>
        </p:txBody>
      </p:sp>
      <p:sp>
        <p:nvSpPr>
          <p:cNvPr id="3" name="Footer Placeholder 2">
            <a:extLst>
              <a:ext uri="{FF2B5EF4-FFF2-40B4-BE49-F238E27FC236}">
                <a16:creationId xmlns:a16="http://schemas.microsoft.com/office/drawing/2014/main" id="{667984B5-C953-94DC-1411-0C69B11A7C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CFE48A4-DB6C-FE27-0E5B-907C40E0FCCC}"/>
              </a:ext>
            </a:extLst>
          </p:cNvPr>
          <p:cNvSpPr>
            <a:spLocks noGrp="1"/>
          </p:cNvSpPr>
          <p:nvPr>
            <p:ph type="sldNum" sz="quarter" idx="12"/>
          </p:nvPr>
        </p:nvSpPr>
        <p:spPr/>
        <p:txBody>
          <a:bodyPr/>
          <a:lstStyle/>
          <a:p>
            <a:fld id="{2EB363BE-1044-4BC9-B976-FCD09E6ED4AE}" type="slidenum">
              <a:rPr lang="en-GB" smtClean="0"/>
              <a:t>‹#›</a:t>
            </a:fld>
            <a:endParaRPr lang="en-GB"/>
          </a:p>
        </p:txBody>
      </p:sp>
    </p:spTree>
    <p:extLst>
      <p:ext uri="{BB962C8B-B14F-4D97-AF65-F5344CB8AC3E}">
        <p14:creationId xmlns:p14="http://schemas.microsoft.com/office/powerpoint/2010/main" val="3798325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59B33-330B-1C20-2ABE-021EFB3272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B3952CB-8BFD-62DE-0FE4-E75E7BCE692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9E8D4AF-9A71-0738-2362-7565901BB0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4AC125-BAC6-8E64-B1BB-C72DA34613B1}"/>
              </a:ext>
            </a:extLst>
          </p:cNvPr>
          <p:cNvSpPr>
            <a:spLocks noGrp="1"/>
          </p:cNvSpPr>
          <p:nvPr>
            <p:ph type="dt" sz="half" idx="10"/>
          </p:nvPr>
        </p:nvSpPr>
        <p:spPr/>
        <p:txBody>
          <a:bodyPr/>
          <a:lstStyle/>
          <a:p>
            <a:fld id="{B8F10756-CB93-455F-8AD3-3FF14D02F2C9}" type="datetimeFigureOut">
              <a:rPr lang="en-GB" smtClean="0"/>
              <a:t>01/07/2024</a:t>
            </a:fld>
            <a:endParaRPr lang="en-GB"/>
          </a:p>
        </p:txBody>
      </p:sp>
      <p:sp>
        <p:nvSpPr>
          <p:cNvPr id="6" name="Footer Placeholder 5">
            <a:extLst>
              <a:ext uri="{FF2B5EF4-FFF2-40B4-BE49-F238E27FC236}">
                <a16:creationId xmlns:a16="http://schemas.microsoft.com/office/drawing/2014/main" id="{AE3C34A2-CE7D-2B3E-E088-A482B070C5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35CEFB-9489-75AC-11F1-D8F786612FA4}"/>
              </a:ext>
            </a:extLst>
          </p:cNvPr>
          <p:cNvSpPr>
            <a:spLocks noGrp="1"/>
          </p:cNvSpPr>
          <p:nvPr>
            <p:ph type="sldNum" sz="quarter" idx="12"/>
          </p:nvPr>
        </p:nvSpPr>
        <p:spPr/>
        <p:txBody>
          <a:bodyPr/>
          <a:lstStyle/>
          <a:p>
            <a:fld id="{2EB363BE-1044-4BC9-B976-FCD09E6ED4AE}" type="slidenum">
              <a:rPr lang="en-GB" smtClean="0"/>
              <a:t>‹#›</a:t>
            </a:fld>
            <a:endParaRPr lang="en-GB"/>
          </a:p>
        </p:txBody>
      </p:sp>
    </p:spTree>
    <p:extLst>
      <p:ext uri="{BB962C8B-B14F-4D97-AF65-F5344CB8AC3E}">
        <p14:creationId xmlns:p14="http://schemas.microsoft.com/office/powerpoint/2010/main" val="2235870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C0D2A-923F-B427-B4D4-BAD800AEC4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EEE24E8-50B3-5A55-87AF-60A50ED8E7E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A5D1F2E-DE37-65DE-B55D-EAED1E24E4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BE2573-2775-5FB6-40A3-0A91B3F60099}"/>
              </a:ext>
            </a:extLst>
          </p:cNvPr>
          <p:cNvSpPr>
            <a:spLocks noGrp="1"/>
          </p:cNvSpPr>
          <p:nvPr>
            <p:ph type="dt" sz="half" idx="10"/>
          </p:nvPr>
        </p:nvSpPr>
        <p:spPr/>
        <p:txBody>
          <a:bodyPr/>
          <a:lstStyle/>
          <a:p>
            <a:fld id="{B8F10756-CB93-455F-8AD3-3FF14D02F2C9}" type="datetimeFigureOut">
              <a:rPr lang="en-GB" smtClean="0"/>
              <a:t>01/07/2024</a:t>
            </a:fld>
            <a:endParaRPr lang="en-GB"/>
          </a:p>
        </p:txBody>
      </p:sp>
      <p:sp>
        <p:nvSpPr>
          <p:cNvPr id="6" name="Footer Placeholder 5">
            <a:extLst>
              <a:ext uri="{FF2B5EF4-FFF2-40B4-BE49-F238E27FC236}">
                <a16:creationId xmlns:a16="http://schemas.microsoft.com/office/drawing/2014/main" id="{D1159B25-1F4D-F8F4-7987-49973B2DAA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2A0422-3855-1922-1E20-38EDD18F548A}"/>
              </a:ext>
            </a:extLst>
          </p:cNvPr>
          <p:cNvSpPr>
            <a:spLocks noGrp="1"/>
          </p:cNvSpPr>
          <p:nvPr>
            <p:ph type="sldNum" sz="quarter" idx="12"/>
          </p:nvPr>
        </p:nvSpPr>
        <p:spPr/>
        <p:txBody>
          <a:bodyPr/>
          <a:lstStyle/>
          <a:p>
            <a:fld id="{2EB363BE-1044-4BC9-B976-FCD09E6ED4AE}" type="slidenum">
              <a:rPr lang="en-GB" smtClean="0"/>
              <a:t>‹#›</a:t>
            </a:fld>
            <a:endParaRPr lang="en-GB"/>
          </a:p>
        </p:txBody>
      </p:sp>
    </p:spTree>
    <p:extLst>
      <p:ext uri="{BB962C8B-B14F-4D97-AF65-F5344CB8AC3E}">
        <p14:creationId xmlns:p14="http://schemas.microsoft.com/office/powerpoint/2010/main" val="1608300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FDD4E-936A-D8F0-FCCD-85EC47DCF6D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82A667-7FC0-328E-E847-6D2EA794F5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8EEB46-5A3F-DE81-42F2-2259D18CB5C0}"/>
              </a:ext>
            </a:extLst>
          </p:cNvPr>
          <p:cNvSpPr>
            <a:spLocks noGrp="1"/>
          </p:cNvSpPr>
          <p:nvPr>
            <p:ph type="dt" sz="half" idx="10"/>
          </p:nvPr>
        </p:nvSpPr>
        <p:spPr/>
        <p:txBody>
          <a:bodyPr/>
          <a:lstStyle/>
          <a:p>
            <a:fld id="{B8F10756-CB93-455F-8AD3-3FF14D02F2C9}" type="datetimeFigureOut">
              <a:rPr lang="en-GB" smtClean="0"/>
              <a:t>01/07/2024</a:t>
            </a:fld>
            <a:endParaRPr lang="en-GB"/>
          </a:p>
        </p:txBody>
      </p:sp>
      <p:sp>
        <p:nvSpPr>
          <p:cNvPr id="5" name="Footer Placeholder 4">
            <a:extLst>
              <a:ext uri="{FF2B5EF4-FFF2-40B4-BE49-F238E27FC236}">
                <a16:creationId xmlns:a16="http://schemas.microsoft.com/office/drawing/2014/main" id="{EA1D1A6B-9AD9-50B5-9A77-2997226814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9E1CCE-E5FD-C305-1372-6E75985ADB22}"/>
              </a:ext>
            </a:extLst>
          </p:cNvPr>
          <p:cNvSpPr>
            <a:spLocks noGrp="1"/>
          </p:cNvSpPr>
          <p:nvPr>
            <p:ph type="sldNum" sz="quarter" idx="12"/>
          </p:nvPr>
        </p:nvSpPr>
        <p:spPr/>
        <p:txBody>
          <a:bodyPr/>
          <a:lstStyle/>
          <a:p>
            <a:fld id="{2EB363BE-1044-4BC9-B976-FCD09E6ED4AE}" type="slidenum">
              <a:rPr lang="en-GB" smtClean="0"/>
              <a:t>‹#›</a:t>
            </a:fld>
            <a:endParaRPr lang="en-GB"/>
          </a:p>
        </p:txBody>
      </p:sp>
    </p:spTree>
    <p:extLst>
      <p:ext uri="{BB962C8B-B14F-4D97-AF65-F5344CB8AC3E}">
        <p14:creationId xmlns:p14="http://schemas.microsoft.com/office/powerpoint/2010/main" val="157627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0E9AEF-19CA-0993-7719-1F685D4BA86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A630F71-4E1E-F895-C5DE-C41CD48A711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26C95B-666C-9B3A-B97A-946CB23F682B}"/>
              </a:ext>
            </a:extLst>
          </p:cNvPr>
          <p:cNvSpPr>
            <a:spLocks noGrp="1"/>
          </p:cNvSpPr>
          <p:nvPr>
            <p:ph type="dt" sz="half" idx="10"/>
          </p:nvPr>
        </p:nvSpPr>
        <p:spPr/>
        <p:txBody>
          <a:bodyPr/>
          <a:lstStyle/>
          <a:p>
            <a:fld id="{B8F10756-CB93-455F-8AD3-3FF14D02F2C9}" type="datetimeFigureOut">
              <a:rPr lang="en-GB" smtClean="0"/>
              <a:t>01/07/2024</a:t>
            </a:fld>
            <a:endParaRPr lang="en-GB"/>
          </a:p>
        </p:txBody>
      </p:sp>
      <p:sp>
        <p:nvSpPr>
          <p:cNvPr id="5" name="Footer Placeholder 4">
            <a:extLst>
              <a:ext uri="{FF2B5EF4-FFF2-40B4-BE49-F238E27FC236}">
                <a16:creationId xmlns:a16="http://schemas.microsoft.com/office/drawing/2014/main" id="{122D8F49-5C0D-B246-57AC-F9C9F3264B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F056FA-132C-DD6F-AAE8-A2C7042F11F5}"/>
              </a:ext>
            </a:extLst>
          </p:cNvPr>
          <p:cNvSpPr>
            <a:spLocks noGrp="1"/>
          </p:cNvSpPr>
          <p:nvPr>
            <p:ph type="sldNum" sz="quarter" idx="12"/>
          </p:nvPr>
        </p:nvSpPr>
        <p:spPr/>
        <p:txBody>
          <a:bodyPr/>
          <a:lstStyle/>
          <a:p>
            <a:fld id="{2EB363BE-1044-4BC9-B976-FCD09E6ED4AE}" type="slidenum">
              <a:rPr lang="en-GB" smtClean="0"/>
              <a:t>‹#›</a:t>
            </a:fld>
            <a:endParaRPr lang="en-GB"/>
          </a:p>
        </p:txBody>
      </p:sp>
    </p:spTree>
    <p:extLst>
      <p:ext uri="{BB962C8B-B14F-4D97-AF65-F5344CB8AC3E}">
        <p14:creationId xmlns:p14="http://schemas.microsoft.com/office/powerpoint/2010/main" val="37569976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0E3364D-7A71-B00F-8F1A-A99BF94AB40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8DC086-A488-797B-D233-0616FE2572C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9BF585-C686-454E-D0DF-2BF58F9109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8F10756-CB93-455F-8AD3-3FF14D02F2C9}" type="datetimeFigureOut">
              <a:rPr lang="en-GB" smtClean="0"/>
              <a:t>01/07/2024</a:t>
            </a:fld>
            <a:endParaRPr lang="en-GB"/>
          </a:p>
        </p:txBody>
      </p:sp>
      <p:sp>
        <p:nvSpPr>
          <p:cNvPr id="5" name="Footer Placeholder 4">
            <a:extLst>
              <a:ext uri="{FF2B5EF4-FFF2-40B4-BE49-F238E27FC236}">
                <a16:creationId xmlns:a16="http://schemas.microsoft.com/office/drawing/2014/main" id="{692D4D1B-8B00-2076-E8B6-AAF6E7B1725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8C810E4-5C0A-33FB-3652-26EFFF9A4D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EB363BE-1044-4BC9-B976-FCD09E6ED4AE}" type="slidenum">
              <a:rPr lang="en-GB" smtClean="0"/>
              <a:t>‹#›</a:t>
            </a:fld>
            <a:endParaRPr lang="en-GB"/>
          </a:p>
        </p:txBody>
      </p:sp>
    </p:spTree>
    <p:extLst>
      <p:ext uri="{BB962C8B-B14F-4D97-AF65-F5344CB8AC3E}">
        <p14:creationId xmlns:p14="http://schemas.microsoft.com/office/powerpoint/2010/main" val="40076416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developer.mozilla.org/en-US/docs/Web/HTML/Element/source#srcset" TargetMode="External"/><Relationship Id="rId2" Type="http://schemas.openxmlformats.org/officeDocument/2006/relationships/hyperlink" Target="https://developer.mozilla.org/en-US/docs/Web/HTML/Element/sourc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76218-25C6-9C45-EA92-CDFDC86B1223}"/>
              </a:ext>
            </a:extLst>
          </p:cNvPr>
          <p:cNvSpPr>
            <a:spLocks noGrp="1"/>
          </p:cNvSpPr>
          <p:nvPr>
            <p:ph type="ctrTitle"/>
          </p:nvPr>
        </p:nvSpPr>
        <p:spPr/>
        <p:txBody>
          <a:bodyPr/>
          <a:lstStyle/>
          <a:p>
            <a:r>
              <a:rPr lang="en-GB" dirty="0"/>
              <a:t>Designing a Responsive Website</a:t>
            </a:r>
          </a:p>
        </p:txBody>
      </p:sp>
    </p:spTree>
    <p:extLst>
      <p:ext uri="{BB962C8B-B14F-4D97-AF65-F5344CB8AC3E}">
        <p14:creationId xmlns:p14="http://schemas.microsoft.com/office/powerpoint/2010/main" val="2298136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Web Design Layout Problem</a:t>
            </a:r>
          </a:p>
        </p:txBody>
      </p:sp>
      <p:sp>
        <p:nvSpPr>
          <p:cNvPr id="3" name="Content Placeholder 2"/>
          <p:cNvSpPr>
            <a:spLocks noGrp="1"/>
          </p:cNvSpPr>
          <p:nvPr>
            <p:ph sz="quarter" idx="1"/>
          </p:nvPr>
        </p:nvSpPr>
        <p:spPr/>
        <p:txBody>
          <a:bodyPr/>
          <a:lstStyle/>
          <a:p>
            <a:r>
              <a:rPr lang="en-GB" dirty="0"/>
              <a:t>Web Designers</a:t>
            </a:r>
            <a:r>
              <a:rPr lang="en-GB" baseline="30000" dirty="0"/>
              <a:t>1</a:t>
            </a:r>
          </a:p>
          <a:p>
            <a:pPr lvl="1"/>
            <a:r>
              <a:rPr lang="en-GB" dirty="0"/>
              <a:t>desire the control available in the web medium</a:t>
            </a:r>
          </a:p>
          <a:p>
            <a:pPr lvl="1"/>
            <a:r>
              <a:rPr lang="en-GB" dirty="0"/>
              <a:t>view the flexibility of  the web medium. </a:t>
            </a:r>
          </a:p>
          <a:p>
            <a:r>
              <a:rPr lang="en-GB" dirty="0"/>
              <a:t>Initially, the problem was:</a:t>
            </a:r>
          </a:p>
          <a:p>
            <a:pPr lvl="1"/>
            <a:r>
              <a:rPr lang="en-GB" dirty="0"/>
              <a:t>Screen sizes got larger</a:t>
            </a:r>
          </a:p>
          <a:p>
            <a:pPr lvl="1"/>
            <a:r>
              <a:rPr lang="en-GB" dirty="0"/>
              <a:t>Too many browsers behaving differently</a:t>
            </a:r>
          </a:p>
          <a:p>
            <a:r>
              <a:rPr lang="en-GB" dirty="0"/>
              <a:t>Now:</a:t>
            </a:r>
          </a:p>
          <a:p>
            <a:pPr lvl="1"/>
            <a:r>
              <a:rPr lang="en-GB" dirty="0"/>
              <a:t>Screen sizes are both smaller and larger!</a:t>
            </a:r>
          </a:p>
          <a:p>
            <a:pPr lvl="1"/>
            <a:r>
              <a:rPr lang="en-GB" dirty="0"/>
              <a:t>And the browsers still behave differently!</a:t>
            </a:r>
          </a:p>
          <a:p>
            <a:endParaRPr lang="en-GB" dirty="0"/>
          </a:p>
        </p:txBody>
      </p:sp>
    </p:spTree>
    <p:extLst>
      <p:ext uri="{BB962C8B-B14F-4D97-AF65-F5344CB8AC3E}">
        <p14:creationId xmlns:p14="http://schemas.microsoft.com/office/powerpoint/2010/main" val="2986713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27774-31B2-C2C9-67F8-08E204A9BEF0}"/>
              </a:ext>
            </a:extLst>
          </p:cNvPr>
          <p:cNvSpPr>
            <a:spLocks noGrp="1"/>
          </p:cNvSpPr>
          <p:nvPr>
            <p:ph type="title"/>
          </p:nvPr>
        </p:nvSpPr>
        <p:spPr/>
        <p:txBody>
          <a:bodyPr/>
          <a:lstStyle/>
          <a:p>
            <a:r>
              <a:rPr lang="en-GB" dirty="0"/>
              <a:t>Responsive Website</a:t>
            </a:r>
          </a:p>
        </p:txBody>
      </p:sp>
      <p:sp>
        <p:nvSpPr>
          <p:cNvPr id="3" name="Content Placeholder 2">
            <a:extLst>
              <a:ext uri="{FF2B5EF4-FFF2-40B4-BE49-F238E27FC236}">
                <a16:creationId xmlns:a16="http://schemas.microsoft.com/office/drawing/2014/main" id="{13857136-8F51-EDCF-1ABB-FE667CD6565E}"/>
              </a:ext>
            </a:extLst>
          </p:cNvPr>
          <p:cNvSpPr>
            <a:spLocks noGrp="1"/>
          </p:cNvSpPr>
          <p:nvPr>
            <p:ph idx="1"/>
          </p:nvPr>
        </p:nvSpPr>
        <p:spPr/>
        <p:txBody>
          <a:bodyPr>
            <a:normAutofit/>
          </a:bodyPr>
          <a:lstStyle/>
          <a:p>
            <a:pPr marL="0" indent="0" algn="just">
              <a:buNone/>
            </a:pPr>
            <a:r>
              <a:rPr lang="en-GB" b="0" i="0" dirty="0">
                <a:solidFill>
                  <a:srgbClr val="000000"/>
                </a:solidFill>
                <a:effectLst/>
                <a:highlight>
                  <a:srgbClr val="FFFFFF"/>
                </a:highlight>
                <a:latin typeface="Verdana" panose="020B0604030504040204" pitchFamily="34" charset="0"/>
              </a:rPr>
              <a:t>Website in which webpage elements automatically resizes, hides, shrinks, or enlarges depending on the device on which the webpage is opened.</a:t>
            </a:r>
          </a:p>
          <a:p>
            <a:pPr marL="0" indent="0" algn="just">
              <a:buNone/>
            </a:pPr>
            <a:endParaRPr lang="en-GB" dirty="0">
              <a:solidFill>
                <a:srgbClr val="000000"/>
              </a:solidFill>
              <a:highlight>
                <a:srgbClr val="FFFFFF"/>
              </a:highlight>
              <a:latin typeface="Verdana" panose="020B0604030504040204" pitchFamily="34" charset="0"/>
            </a:endParaRPr>
          </a:p>
          <a:p>
            <a:pPr marL="0" indent="0" algn="just">
              <a:buNone/>
            </a:pPr>
            <a:r>
              <a:rPr lang="en-GB" dirty="0">
                <a:solidFill>
                  <a:srgbClr val="000000"/>
                </a:solidFill>
                <a:highlight>
                  <a:srgbClr val="FFFFFF"/>
                </a:highlight>
                <a:latin typeface="Verdana" panose="020B0604030504040204" pitchFamily="34" charset="0"/>
              </a:rPr>
              <a:t>Example: Please run the responsive.html (download responsive folder from weeks in the module </a:t>
            </a:r>
            <a:r>
              <a:rPr lang="en-GB" dirty="0" err="1">
                <a:solidFill>
                  <a:srgbClr val="000000"/>
                </a:solidFill>
                <a:highlight>
                  <a:srgbClr val="FFFFFF"/>
                </a:highlight>
                <a:latin typeface="Verdana" panose="020B0604030504040204" pitchFamily="34" charset="0"/>
              </a:rPr>
              <a:t>moodle</a:t>
            </a:r>
            <a:r>
              <a:rPr lang="en-GB" dirty="0">
                <a:solidFill>
                  <a:srgbClr val="000000"/>
                </a:solidFill>
                <a:highlight>
                  <a:srgbClr val="FFFFFF"/>
                </a:highlight>
                <a:latin typeface="Verdana" panose="020B0604030504040204" pitchFamily="34" charset="0"/>
              </a:rPr>
              <a:t> page) in any web-browser. Resize the windows and see how the content of the page resizes itself accordingly. </a:t>
            </a:r>
          </a:p>
          <a:p>
            <a:pPr marL="0" indent="0" algn="just">
              <a:buNone/>
            </a:pPr>
            <a:r>
              <a:rPr lang="en-GB" dirty="0">
                <a:solidFill>
                  <a:srgbClr val="000000"/>
                </a:solidFill>
                <a:highlight>
                  <a:srgbClr val="FFFFFF"/>
                </a:highlight>
                <a:latin typeface="Verdana" panose="020B0604030504040204" pitchFamily="34" charset="0"/>
              </a:rPr>
              <a:t> </a:t>
            </a:r>
            <a:endParaRPr lang="en-GB" dirty="0"/>
          </a:p>
        </p:txBody>
      </p:sp>
    </p:spTree>
    <p:extLst>
      <p:ext uri="{BB962C8B-B14F-4D97-AF65-F5344CB8AC3E}">
        <p14:creationId xmlns:p14="http://schemas.microsoft.com/office/powerpoint/2010/main" val="40721503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Screen Size or Viewport Problem?</a:t>
            </a:r>
          </a:p>
        </p:txBody>
      </p:sp>
      <p:sp>
        <p:nvSpPr>
          <p:cNvPr id="3" name="Content Placeholder 2"/>
          <p:cNvSpPr>
            <a:spLocks noGrp="1"/>
          </p:cNvSpPr>
          <p:nvPr>
            <p:ph sz="quarter" idx="1"/>
          </p:nvPr>
        </p:nvSpPr>
        <p:spPr/>
        <p:txBody>
          <a:bodyPr/>
          <a:lstStyle/>
          <a:p>
            <a:pPr marL="0" indent="0">
              <a:buNone/>
            </a:pPr>
            <a:r>
              <a:rPr lang="en-GB" dirty="0"/>
              <a:t>The </a:t>
            </a:r>
            <a:r>
              <a:rPr lang="en-GB" b="1" dirty="0"/>
              <a:t>Viewport</a:t>
            </a:r>
            <a:r>
              <a:rPr lang="en-GB" dirty="0"/>
              <a:t> is actually what you need to design for, not the screen size!</a:t>
            </a:r>
          </a:p>
          <a:p>
            <a:r>
              <a:rPr lang="en-GB" dirty="0"/>
              <a:t>Viewport: actual display area of the content within the browser, excluding toolbars, tabs, etc.</a:t>
            </a:r>
          </a:p>
          <a:p>
            <a:r>
              <a:rPr lang="en-GB" dirty="0"/>
              <a:t>Screen size: physical display area of a device.</a:t>
            </a:r>
          </a:p>
          <a:p>
            <a:endParaRPr lang="en-GB" dirty="0"/>
          </a:p>
        </p:txBody>
      </p:sp>
      <p:grpSp>
        <p:nvGrpSpPr>
          <p:cNvPr id="20" name="Group 19"/>
          <p:cNvGrpSpPr/>
          <p:nvPr/>
        </p:nvGrpSpPr>
        <p:grpSpPr>
          <a:xfrm>
            <a:off x="2639616" y="4129371"/>
            <a:ext cx="3028950" cy="2552700"/>
            <a:chOff x="1115616" y="4129371"/>
            <a:chExt cx="3028950" cy="2552700"/>
          </a:xfrm>
        </p:grpSpPr>
        <p:pic>
          <p:nvPicPr>
            <p:cNvPr id="102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4129371"/>
              <a:ext cx="3028950" cy="2552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6" name="Group 15"/>
            <p:cNvGrpSpPr/>
            <p:nvPr/>
          </p:nvGrpSpPr>
          <p:grpSpPr>
            <a:xfrm>
              <a:off x="1259632" y="4293096"/>
              <a:ext cx="2736304" cy="1656184"/>
              <a:chOff x="1259632" y="4293096"/>
              <a:chExt cx="2736304" cy="1656184"/>
            </a:xfrm>
          </p:grpSpPr>
          <p:cxnSp>
            <p:nvCxnSpPr>
              <p:cNvPr id="5" name="Straight Arrow Connector 4"/>
              <p:cNvCxnSpPr/>
              <p:nvPr/>
            </p:nvCxnSpPr>
            <p:spPr>
              <a:xfrm>
                <a:off x="1259632" y="4293096"/>
                <a:ext cx="2736304" cy="1656184"/>
              </a:xfrm>
              <a:prstGeom prst="straightConnector1">
                <a:avLst/>
              </a:prstGeom>
              <a:ln>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rot="1882511">
                <a:off x="2098695" y="4821845"/>
                <a:ext cx="1062791" cy="307777"/>
              </a:xfrm>
              <a:prstGeom prst="rect">
                <a:avLst/>
              </a:prstGeom>
              <a:noFill/>
            </p:spPr>
            <p:txBody>
              <a:bodyPr wrap="none" rtlCol="0">
                <a:spAutoFit/>
              </a:bodyPr>
              <a:lstStyle/>
              <a:p>
                <a:r>
                  <a:rPr lang="en-GB" sz="1400" dirty="0"/>
                  <a:t>Screen size</a:t>
                </a:r>
              </a:p>
            </p:txBody>
          </p:sp>
        </p:grpSp>
      </p:grpSp>
      <p:grpSp>
        <p:nvGrpSpPr>
          <p:cNvPr id="18" name="Group 17"/>
          <p:cNvGrpSpPr/>
          <p:nvPr/>
        </p:nvGrpSpPr>
        <p:grpSpPr>
          <a:xfrm>
            <a:off x="6456040" y="4136120"/>
            <a:ext cx="3028950" cy="2552700"/>
            <a:chOff x="4932040" y="4136120"/>
            <a:chExt cx="3028950" cy="2552700"/>
          </a:xfrm>
        </p:grpSpPr>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056" y="4293096"/>
              <a:ext cx="2808312" cy="1728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2040" y="4136120"/>
              <a:ext cx="3028950" cy="2552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7" name="Group 16"/>
            <p:cNvGrpSpPr/>
            <p:nvPr/>
          </p:nvGrpSpPr>
          <p:grpSpPr>
            <a:xfrm>
              <a:off x="5148064" y="4653136"/>
              <a:ext cx="2592288" cy="1152128"/>
              <a:chOff x="5148064" y="4653136"/>
              <a:chExt cx="2592288" cy="1152128"/>
            </a:xfrm>
          </p:grpSpPr>
          <p:cxnSp>
            <p:nvCxnSpPr>
              <p:cNvPr id="9" name="Straight Arrow Connector 8"/>
              <p:cNvCxnSpPr/>
              <p:nvPr/>
            </p:nvCxnSpPr>
            <p:spPr>
              <a:xfrm>
                <a:off x="5148064" y="4653136"/>
                <a:ext cx="2592288" cy="1152128"/>
              </a:xfrm>
              <a:prstGeom prst="straightConnector1">
                <a:avLst/>
              </a:prstGeom>
              <a:ln>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rot="1373400">
                <a:off x="5878907" y="4974245"/>
                <a:ext cx="1236236" cy="307777"/>
              </a:xfrm>
              <a:prstGeom prst="rect">
                <a:avLst/>
              </a:prstGeom>
              <a:noFill/>
            </p:spPr>
            <p:txBody>
              <a:bodyPr wrap="none" rtlCol="0">
                <a:spAutoFit/>
              </a:bodyPr>
              <a:lstStyle/>
              <a:p>
                <a:r>
                  <a:rPr lang="en-GB" sz="1400" dirty="0"/>
                  <a:t>Viewport size</a:t>
                </a:r>
              </a:p>
            </p:txBody>
          </p:sp>
        </p:grpSp>
      </p:grpSp>
    </p:spTree>
    <p:extLst>
      <p:ext uri="{BB962C8B-B14F-4D97-AF65-F5344CB8AC3E}">
        <p14:creationId xmlns:p14="http://schemas.microsoft.com/office/powerpoint/2010/main" val="2327273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0"/>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RWD and the Viewport Meta Tag</a:t>
            </a:r>
          </a:p>
        </p:txBody>
      </p:sp>
      <p:sp>
        <p:nvSpPr>
          <p:cNvPr id="3" name="Content Placeholder 2"/>
          <p:cNvSpPr>
            <a:spLocks noGrp="1"/>
          </p:cNvSpPr>
          <p:nvPr>
            <p:ph sz="quarter" idx="1"/>
          </p:nvPr>
        </p:nvSpPr>
        <p:spPr/>
        <p:txBody>
          <a:bodyPr/>
          <a:lstStyle/>
          <a:p>
            <a:r>
              <a:rPr lang="en-GB" dirty="0"/>
              <a:t>Modern Browsers tend to auto-resize the page (shrink/scale) content to fit the viewport.</a:t>
            </a:r>
          </a:p>
          <a:p>
            <a:pPr lvl="1"/>
            <a:r>
              <a:rPr lang="en-GB" dirty="0"/>
              <a:t>The scaled down display on small devices is often quite small and may be difficult to read.</a:t>
            </a:r>
          </a:p>
          <a:p>
            <a:r>
              <a:rPr lang="en-GB" dirty="0"/>
              <a:t>HTML5 introduced the &lt;meta&gt; viewport tag to enable web developers take over the viewport:</a:t>
            </a:r>
          </a:p>
          <a:p>
            <a:endParaRPr lang="en-GB" dirty="0"/>
          </a:p>
        </p:txBody>
      </p:sp>
    </p:spTree>
    <p:extLst>
      <p:ext uri="{BB962C8B-B14F-4D97-AF65-F5344CB8AC3E}">
        <p14:creationId xmlns:p14="http://schemas.microsoft.com/office/powerpoint/2010/main" val="636674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C9095-0127-F4AC-498F-2C73DE0FC9D0}"/>
              </a:ext>
            </a:extLst>
          </p:cNvPr>
          <p:cNvSpPr>
            <a:spLocks noGrp="1"/>
          </p:cNvSpPr>
          <p:nvPr>
            <p:ph type="title"/>
          </p:nvPr>
        </p:nvSpPr>
        <p:spPr/>
        <p:txBody>
          <a:bodyPr/>
          <a:lstStyle/>
          <a:p>
            <a:r>
              <a:rPr lang="en-GB" dirty="0"/>
              <a:t>Creating Responsive Website</a:t>
            </a:r>
          </a:p>
        </p:txBody>
      </p:sp>
      <p:sp>
        <p:nvSpPr>
          <p:cNvPr id="3" name="Content Placeholder 2">
            <a:extLst>
              <a:ext uri="{FF2B5EF4-FFF2-40B4-BE49-F238E27FC236}">
                <a16:creationId xmlns:a16="http://schemas.microsoft.com/office/drawing/2014/main" id="{555AC38B-140A-532E-8F6F-9DAD44AD9576}"/>
              </a:ext>
            </a:extLst>
          </p:cNvPr>
          <p:cNvSpPr>
            <a:spLocks noGrp="1"/>
          </p:cNvSpPr>
          <p:nvPr>
            <p:ph idx="1"/>
          </p:nvPr>
        </p:nvSpPr>
        <p:spPr/>
        <p:txBody>
          <a:bodyPr/>
          <a:lstStyle/>
          <a:p>
            <a:r>
              <a:rPr lang="en-GB" b="0" i="0" dirty="0">
                <a:solidFill>
                  <a:srgbClr val="0000CD"/>
                </a:solidFill>
                <a:effectLst/>
                <a:highlight>
                  <a:srgbClr val="FFFFFF"/>
                </a:highlight>
                <a:latin typeface="Consolas" panose="020B0609020204030204" pitchFamily="49" charset="0"/>
              </a:rPr>
              <a:t>&lt;</a:t>
            </a:r>
            <a:r>
              <a:rPr lang="en-GB" b="0" i="0" dirty="0">
                <a:solidFill>
                  <a:srgbClr val="A52A2A"/>
                </a:solidFill>
                <a:effectLst/>
                <a:highlight>
                  <a:srgbClr val="FFFFFF"/>
                </a:highlight>
                <a:latin typeface="Consolas" panose="020B0609020204030204" pitchFamily="49" charset="0"/>
              </a:rPr>
              <a:t>meta</a:t>
            </a:r>
            <a:r>
              <a:rPr lang="en-GB" b="0" i="0" dirty="0">
                <a:solidFill>
                  <a:srgbClr val="FF0000"/>
                </a:solidFill>
                <a:effectLst/>
                <a:highlight>
                  <a:srgbClr val="FFFFFF"/>
                </a:highlight>
                <a:latin typeface="Consolas" panose="020B0609020204030204" pitchFamily="49" charset="0"/>
              </a:rPr>
              <a:t> name</a:t>
            </a:r>
            <a:r>
              <a:rPr lang="en-GB" b="0" i="0" dirty="0">
                <a:solidFill>
                  <a:srgbClr val="0000CD"/>
                </a:solidFill>
                <a:effectLst/>
                <a:highlight>
                  <a:srgbClr val="FFFFFF"/>
                </a:highlight>
                <a:latin typeface="Consolas" panose="020B0609020204030204" pitchFamily="49" charset="0"/>
              </a:rPr>
              <a:t>="viewport"</a:t>
            </a:r>
            <a:r>
              <a:rPr lang="en-GB" b="0" i="0" dirty="0">
                <a:solidFill>
                  <a:srgbClr val="FF0000"/>
                </a:solidFill>
                <a:effectLst/>
                <a:highlight>
                  <a:srgbClr val="FFFFFF"/>
                </a:highlight>
                <a:latin typeface="Consolas" panose="020B0609020204030204" pitchFamily="49" charset="0"/>
              </a:rPr>
              <a:t> content</a:t>
            </a:r>
            <a:r>
              <a:rPr lang="en-GB" b="0" i="0" dirty="0">
                <a:solidFill>
                  <a:srgbClr val="0000CD"/>
                </a:solidFill>
                <a:effectLst/>
                <a:highlight>
                  <a:srgbClr val="FFFFFF"/>
                </a:highlight>
                <a:latin typeface="Consolas" panose="020B0609020204030204" pitchFamily="49" charset="0"/>
              </a:rPr>
              <a:t>="width=device-width, initial-scale=1.0"&gt; </a:t>
            </a:r>
          </a:p>
          <a:p>
            <a:pPr marL="0" indent="0">
              <a:buNone/>
            </a:pPr>
            <a:endParaRPr lang="en-GB" b="0" i="0" dirty="0">
              <a:solidFill>
                <a:srgbClr val="0000CD"/>
              </a:solidFill>
              <a:effectLst/>
              <a:highlight>
                <a:srgbClr val="FFFFFF"/>
              </a:highlight>
              <a:latin typeface="Consolas" panose="020B0609020204030204" pitchFamily="49" charset="0"/>
            </a:endParaRPr>
          </a:p>
          <a:p>
            <a:pPr lvl="1"/>
            <a:r>
              <a:rPr lang="en-GB" b="0" i="0" dirty="0">
                <a:solidFill>
                  <a:srgbClr val="000000"/>
                </a:solidFill>
                <a:effectLst/>
                <a:highlight>
                  <a:srgbClr val="FFFFFF"/>
                </a:highlight>
                <a:latin typeface="Verdana" panose="020B0604030504040204" pitchFamily="34" charset="0"/>
              </a:rPr>
              <a:t>Sets the viewport of your page. </a:t>
            </a:r>
          </a:p>
          <a:p>
            <a:pPr lvl="1"/>
            <a:r>
              <a:rPr lang="en-GB" dirty="0">
                <a:solidFill>
                  <a:srgbClr val="000000"/>
                </a:solidFill>
                <a:highlight>
                  <a:srgbClr val="FFFFFF"/>
                </a:highlight>
                <a:latin typeface="Verdana" panose="020B0604030504040204" pitchFamily="34" charset="0"/>
              </a:rPr>
              <a:t>This provides </a:t>
            </a:r>
            <a:r>
              <a:rPr lang="en-GB" b="0" i="0" dirty="0">
                <a:solidFill>
                  <a:srgbClr val="000000"/>
                </a:solidFill>
                <a:effectLst/>
                <a:highlight>
                  <a:srgbClr val="FFFFFF"/>
                </a:highlight>
                <a:latin typeface="Verdana" panose="020B0604030504040204" pitchFamily="34" charset="0"/>
              </a:rPr>
              <a:t>the browser instructions on how to control the page's dimensions and scaling.</a:t>
            </a:r>
            <a:endParaRPr lang="en-GB" dirty="0"/>
          </a:p>
        </p:txBody>
      </p:sp>
    </p:spTree>
    <p:extLst>
      <p:ext uri="{BB962C8B-B14F-4D97-AF65-F5344CB8AC3E}">
        <p14:creationId xmlns:p14="http://schemas.microsoft.com/office/powerpoint/2010/main" val="1370535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0C83D-67DA-4810-8E72-6432705AAD07}"/>
              </a:ext>
            </a:extLst>
          </p:cNvPr>
          <p:cNvSpPr>
            <a:spLocks noGrp="1"/>
          </p:cNvSpPr>
          <p:nvPr>
            <p:ph type="title"/>
          </p:nvPr>
        </p:nvSpPr>
        <p:spPr>
          <a:xfrm>
            <a:off x="838200" y="-184666"/>
            <a:ext cx="10515600" cy="1325563"/>
          </a:xfrm>
        </p:spPr>
        <p:txBody>
          <a:bodyPr>
            <a:normAutofit/>
          </a:bodyPr>
          <a:lstStyle/>
          <a:p>
            <a:r>
              <a:rPr lang="en-GB" dirty="0"/>
              <a:t>Different Images for Different Devices</a:t>
            </a:r>
          </a:p>
        </p:txBody>
      </p:sp>
      <p:sp>
        <p:nvSpPr>
          <p:cNvPr id="3" name="Content Placeholder 2">
            <a:extLst>
              <a:ext uri="{FF2B5EF4-FFF2-40B4-BE49-F238E27FC236}">
                <a16:creationId xmlns:a16="http://schemas.microsoft.com/office/drawing/2014/main" id="{F77CC609-42BA-4F25-8098-C9DDDA0C8B1D}"/>
              </a:ext>
            </a:extLst>
          </p:cNvPr>
          <p:cNvSpPr>
            <a:spLocks noGrp="1"/>
          </p:cNvSpPr>
          <p:nvPr>
            <p:ph sz="quarter" idx="1"/>
          </p:nvPr>
        </p:nvSpPr>
        <p:spPr>
          <a:xfrm>
            <a:off x="1764122" y="1005840"/>
            <a:ext cx="8903878" cy="4974744"/>
          </a:xfrm>
        </p:spPr>
        <p:txBody>
          <a:bodyPr>
            <a:noAutofit/>
          </a:bodyPr>
          <a:lstStyle/>
          <a:p>
            <a:pPr lvl="1"/>
            <a:r>
              <a:rPr lang="en-GB" sz="2000" b="1" dirty="0"/>
              <a:t>You can add the new HTML5 </a:t>
            </a:r>
            <a:r>
              <a:rPr lang="en-GB" sz="2000" b="1" dirty="0" err="1"/>
              <a:t>srcset</a:t>
            </a:r>
            <a:r>
              <a:rPr lang="en-GB" sz="2000" b="1" dirty="0"/>
              <a:t> attribute to an &lt;</a:t>
            </a:r>
            <a:r>
              <a:rPr lang="en-GB" sz="2000" b="1" dirty="0" err="1"/>
              <a:t>img</a:t>
            </a:r>
            <a:r>
              <a:rPr lang="en-GB" sz="2000" b="1" dirty="0"/>
              <a:t> /&gt; element.</a:t>
            </a:r>
          </a:p>
          <a:p>
            <a:pPr marL="365760" lvl="1" indent="0">
              <a:buNone/>
            </a:pPr>
            <a:r>
              <a:rPr lang="en-GB" sz="2000" dirty="0">
                <a:solidFill>
                  <a:srgbClr val="0000CD"/>
                </a:solidFill>
                <a:latin typeface="Consolas" panose="020B0609020204030204" pitchFamily="49" charset="0"/>
              </a:rPr>
              <a:t>&lt;</a:t>
            </a:r>
            <a:r>
              <a:rPr lang="en-GB" sz="2000" dirty="0">
                <a:solidFill>
                  <a:srgbClr val="A52A2A"/>
                </a:solidFill>
                <a:latin typeface="Consolas" panose="020B0609020204030204" pitchFamily="49" charset="0"/>
              </a:rPr>
              <a:t>picture</a:t>
            </a:r>
            <a:r>
              <a:rPr lang="en-GB" sz="2000" dirty="0">
                <a:solidFill>
                  <a:srgbClr val="0000CD"/>
                </a:solidFill>
                <a:latin typeface="Consolas" panose="020B0609020204030204" pitchFamily="49" charset="0"/>
              </a:rPr>
              <a:t>&gt;</a:t>
            </a:r>
            <a:endParaRPr lang="en-GB" sz="2000" dirty="0"/>
          </a:p>
          <a:p>
            <a:pPr marL="365760" lvl="1" indent="0">
              <a:buNone/>
            </a:pPr>
            <a:r>
              <a:rPr lang="en-GB" sz="2000" dirty="0">
                <a:solidFill>
                  <a:srgbClr val="0000CD"/>
                </a:solidFill>
                <a:latin typeface="Consolas" panose="020B0609020204030204" pitchFamily="49" charset="0"/>
              </a:rPr>
              <a:t>&lt;</a:t>
            </a:r>
            <a:r>
              <a:rPr lang="en-GB" sz="2000" dirty="0">
                <a:solidFill>
                  <a:srgbClr val="A52A2A"/>
                </a:solidFill>
                <a:latin typeface="Consolas" panose="020B0609020204030204" pitchFamily="49" charset="0"/>
              </a:rPr>
              <a:t>source</a:t>
            </a:r>
            <a:r>
              <a:rPr lang="en-GB" sz="2000" dirty="0">
                <a:solidFill>
                  <a:srgbClr val="FF0000"/>
                </a:solidFill>
                <a:latin typeface="Consolas" panose="020B0609020204030204" pitchFamily="49" charset="0"/>
              </a:rPr>
              <a:t> media</a:t>
            </a:r>
            <a:r>
              <a:rPr lang="en-GB" sz="2000" dirty="0">
                <a:solidFill>
                  <a:srgbClr val="0000CD"/>
                </a:solidFill>
                <a:latin typeface="Consolas" panose="020B0609020204030204" pitchFamily="49" charset="0"/>
              </a:rPr>
              <a:t>="(min-width:650px)"</a:t>
            </a:r>
            <a:r>
              <a:rPr lang="en-GB" sz="2000" dirty="0" err="1">
                <a:solidFill>
                  <a:srgbClr val="FF0000"/>
                </a:solidFill>
                <a:latin typeface="Consolas" panose="020B0609020204030204" pitchFamily="49" charset="0"/>
              </a:rPr>
              <a:t>srcset</a:t>
            </a:r>
            <a:r>
              <a:rPr lang="en-GB" sz="2000" dirty="0">
                <a:solidFill>
                  <a:srgbClr val="0000CD"/>
                </a:solidFill>
                <a:latin typeface="Consolas" panose="020B0609020204030204" pitchFamily="49" charset="0"/>
              </a:rPr>
              <a:t>=“image1.jpg“ &gt;</a:t>
            </a:r>
            <a:br>
              <a:rPr lang="en-GB" sz="2000" dirty="0"/>
            </a:br>
            <a:r>
              <a:rPr lang="en-GB" sz="2000" dirty="0">
                <a:solidFill>
                  <a:srgbClr val="0000CD"/>
                </a:solidFill>
                <a:latin typeface="Consolas" panose="020B0609020204030204" pitchFamily="49" charset="0"/>
              </a:rPr>
              <a:t>&lt;</a:t>
            </a:r>
            <a:r>
              <a:rPr lang="en-GB" sz="2000" dirty="0">
                <a:solidFill>
                  <a:srgbClr val="A52A2A"/>
                </a:solidFill>
                <a:latin typeface="Consolas" panose="020B0609020204030204" pitchFamily="49" charset="0"/>
              </a:rPr>
              <a:t>source</a:t>
            </a:r>
            <a:r>
              <a:rPr lang="en-GB" sz="2000" dirty="0">
                <a:solidFill>
                  <a:srgbClr val="FF0000"/>
                </a:solidFill>
                <a:latin typeface="Consolas" panose="020B0609020204030204" pitchFamily="49" charset="0"/>
              </a:rPr>
              <a:t> media</a:t>
            </a:r>
            <a:r>
              <a:rPr lang="en-GB" sz="2000" dirty="0">
                <a:solidFill>
                  <a:srgbClr val="0000CD"/>
                </a:solidFill>
                <a:latin typeface="Consolas" panose="020B0609020204030204" pitchFamily="49" charset="0"/>
              </a:rPr>
              <a:t>="(min-width:465px)"</a:t>
            </a:r>
            <a:r>
              <a:rPr lang="en-GB" sz="2000" dirty="0">
                <a:solidFill>
                  <a:srgbClr val="FF0000"/>
                </a:solidFill>
                <a:latin typeface="Consolas" panose="020B0609020204030204" pitchFamily="49" charset="0"/>
              </a:rPr>
              <a:t> </a:t>
            </a:r>
            <a:r>
              <a:rPr lang="en-GB" sz="2000" dirty="0" err="1">
                <a:solidFill>
                  <a:srgbClr val="FF0000"/>
                </a:solidFill>
                <a:latin typeface="Consolas" panose="020B0609020204030204" pitchFamily="49" charset="0"/>
              </a:rPr>
              <a:t>srcset</a:t>
            </a:r>
            <a:r>
              <a:rPr lang="en-GB" sz="2000" dirty="0">
                <a:solidFill>
                  <a:srgbClr val="0000CD"/>
                </a:solidFill>
                <a:latin typeface="Consolas" panose="020B0609020204030204" pitchFamily="49" charset="0"/>
              </a:rPr>
              <a:t>=“image2.jpg"&gt;</a:t>
            </a:r>
            <a:br>
              <a:rPr lang="en-GB" sz="2000" dirty="0"/>
            </a:br>
            <a:r>
              <a:rPr lang="en-GB" sz="2000" dirty="0">
                <a:solidFill>
                  <a:srgbClr val="0000CD"/>
                </a:solidFill>
                <a:latin typeface="Consolas" panose="020B0609020204030204" pitchFamily="49" charset="0"/>
              </a:rPr>
              <a:t>&lt;</a:t>
            </a:r>
            <a:r>
              <a:rPr lang="en-GB" sz="2000" dirty="0" err="1">
                <a:solidFill>
                  <a:srgbClr val="A52A2A"/>
                </a:solidFill>
                <a:latin typeface="Consolas" panose="020B0609020204030204" pitchFamily="49" charset="0"/>
              </a:rPr>
              <a:t>img</a:t>
            </a:r>
            <a:r>
              <a:rPr lang="en-GB" sz="2000" dirty="0">
                <a:solidFill>
                  <a:srgbClr val="FF0000"/>
                </a:solidFill>
                <a:latin typeface="Consolas" panose="020B0609020204030204" pitchFamily="49" charset="0"/>
              </a:rPr>
              <a:t> </a:t>
            </a:r>
            <a:r>
              <a:rPr lang="en-GB" sz="2000" dirty="0" err="1">
                <a:solidFill>
                  <a:srgbClr val="FF0000"/>
                </a:solidFill>
                <a:latin typeface="Consolas" panose="020B0609020204030204" pitchFamily="49" charset="0"/>
              </a:rPr>
              <a:t>src</a:t>
            </a:r>
            <a:r>
              <a:rPr lang="en-GB" sz="2000" dirty="0">
                <a:solidFill>
                  <a:srgbClr val="0000CD"/>
                </a:solidFill>
                <a:latin typeface="Consolas" panose="020B0609020204030204" pitchFamily="49" charset="0"/>
              </a:rPr>
              <a:t>=“image3.jpg"</a:t>
            </a:r>
            <a:r>
              <a:rPr lang="en-GB" sz="2000" dirty="0">
                <a:solidFill>
                  <a:srgbClr val="FF0000"/>
                </a:solidFill>
                <a:latin typeface="Consolas" panose="020B0609020204030204" pitchFamily="49" charset="0"/>
              </a:rPr>
              <a:t> alt</a:t>
            </a:r>
            <a:r>
              <a:rPr lang="en-GB" sz="2000" dirty="0">
                <a:solidFill>
                  <a:srgbClr val="0000CD"/>
                </a:solidFill>
                <a:latin typeface="Consolas" panose="020B0609020204030204" pitchFamily="49" charset="0"/>
              </a:rPr>
              <a:t>="Flowers"&gt;</a:t>
            </a:r>
            <a:br>
              <a:rPr lang="en-GB" sz="2000" dirty="0"/>
            </a:br>
            <a:r>
              <a:rPr lang="en-GB" sz="2000" dirty="0">
                <a:solidFill>
                  <a:srgbClr val="0000CD"/>
                </a:solidFill>
                <a:latin typeface="Consolas" panose="020B0609020204030204" pitchFamily="49" charset="0"/>
              </a:rPr>
              <a:t>&lt;</a:t>
            </a:r>
            <a:r>
              <a:rPr lang="en-GB" sz="2000" dirty="0">
                <a:solidFill>
                  <a:srgbClr val="A52A2A"/>
                </a:solidFill>
                <a:latin typeface="Consolas" panose="020B0609020204030204" pitchFamily="49" charset="0"/>
              </a:rPr>
              <a:t>/picture</a:t>
            </a:r>
            <a:r>
              <a:rPr lang="en-GB" sz="2000" dirty="0">
                <a:solidFill>
                  <a:srgbClr val="0000CD"/>
                </a:solidFill>
                <a:latin typeface="Consolas" panose="020B0609020204030204" pitchFamily="49" charset="0"/>
              </a:rPr>
              <a:t>&gt;</a:t>
            </a:r>
          </a:p>
          <a:p>
            <a:pPr marL="365760" lvl="1" indent="0">
              <a:buNone/>
            </a:pPr>
            <a:r>
              <a:rPr kumimoji="0" lang="en-US" altLang="en-US" sz="2000" b="0" i="0" u="none" strike="noStrike" cap="none" normalizeH="0" baseline="0" dirty="0">
                <a:ln>
                  <a:noFill/>
                </a:ln>
                <a:solidFill>
                  <a:srgbClr val="1B1B1B"/>
                </a:solidFill>
                <a:effectLst/>
                <a:latin typeface="Arial" panose="020B0604020202020204" pitchFamily="34" charset="0"/>
                <a:ea typeface="Inter"/>
              </a:rPr>
              <a:t>If the </a:t>
            </a:r>
            <a:r>
              <a:rPr kumimoji="0" lang="en-US" altLang="en-US" sz="1400" b="0" i="0" u="sng" strike="noStrike" cap="none" normalizeH="0" baseline="0" dirty="0">
                <a:ln>
                  <a:noFill/>
                </a:ln>
                <a:solidFill>
                  <a:schemeClr val="tx1"/>
                </a:solidFill>
                <a:effectLst/>
                <a:latin typeface="Arial Unicode MS"/>
                <a:ea typeface="var(--font-code)"/>
                <a:hlinkClick r:id="rId2"/>
              </a:rPr>
              <a:t>&lt;source&gt;</a:t>
            </a:r>
            <a:r>
              <a:rPr kumimoji="0" lang="en-US" altLang="en-US" sz="2000" b="0" i="0" u="none" strike="noStrike" cap="none" normalizeH="0" baseline="0" dirty="0">
                <a:ln>
                  <a:noFill/>
                </a:ln>
                <a:solidFill>
                  <a:srgbClr val="1B1B1B"/>
                </a:solidFill>
                <a:effectLst/>
                <a:ea typeface="Inter"/>
              </a:rPr>
              <a:t>'s media condition evaluates to</a:t>
            </a:r>
            <a:r>
              <a:rPr kumimoji="0" lang="en-US" altLang="en-US" sz="2000" b="0" i="0" u="none" strike="noStrike" cap="none" normalizeH="0" baseline="0" dirty="0">
                <a:ln>
                  <a:noFill/>
                </a:ln>
                <a:solidFill>
                  <a:srgbClr val="1B1B1B"/>
                </a:solidFill>
                <a:effectLst/>
                <a:latin typeface="Arial" panose="020B0604020202020204" pitchFamily="34" charset="0"/>
                <a:ea typeface="Inter"/>
              </a:rPr>
              <a:t> </a:t>
            </a:r>
            <a:r>
              <a:rPr kumimoji="0" lang="en-US" altLang="en-US" sz="1400" b="0" i="0" u="none" strike="noStrike" cap="none" normalizeH="0" baseline="0" dirty="0">
                <a:ln>
                  <a:noFill/>
                </a:ln>
                <a:solidFill>
                  <a:srgbClr val="1B1B1B"/>
                </a:solidFill>
                <a:effectLst/>
                <a:latin typeface="Arial Unicode MS"/>
                <a:ea typeface="var(--font-code)"/>
              </a:rPr>
              <a:t>false</a:t>
            </a:r>
            <a:r>
              <a:rPr kumimoji="0" lang="en-US" altLang="en-US" sz="2000" b="0" i="0" u="none" strike="noStrike" cap="none" normalizeH="0" baseline="0" dirty="0">
                <a:ln>
                  <a:noFill/>
                </a:ln>
                <a:solidFill>
                  <a:srgbClr val="1B1B1B"/>
                </a:solidFill>
                <a:effectLst/>
                <a:ea typeface="Inter"/>
              </a:rPr>
              <a:t>, the browser skips it and evaluates the next element inside</a:t>
            </a:r>
            <a:r>
              <a:rPr kumimoji="0" lang="en-US" altLang="en-US" sz="2000" b="0" i="0" u="none" strike="noStrike" cap="none" normalizeH="0" baseline="0" dirty="0">
                <a:ln>
                  <a:noFill/>
                </a:ln>
                <a:solidFill>
                  <a:srgbClr val="1B1B1B"/>
                </a:solidFill>
                <a:effectLst/>
                <a:latin typeface="Arial" panose="020B0604020202020204" pitchFamily="34" charset="0"/>
                <a:ea typeface="Inter"/>
              </a:rPr>
              <a:t> </a:t>
            </a:r>
            <a:r>
              <a:rPr kumimoji="0" lang="en-US" altLang="en-US" sz="1400" b="0" i="0" u="none" strike="noStrike" cap="none" normalizeH="0" baseline="0" dirty="0">
                <a:ln>
                  <a:noFill/>
                </a:ln>
                <a:solidFill>
                  <a:srgbClr val="1B1B1B"/>
                </a:solidFill>
                <a:effectLst/>
                <a:latin typeface="Arial Unicode MS"/>
                <a:ea typeface="var(--font-code)"/>
              </a:rPr>
              <a:t>&lt;picture&gt;</a:t>
            </a:r>
            <a:r>
              <a:rPr kumimoji="0" lang="en-US" altLang="en-US" sz="2000" b="0" i="0" u="none" strike="noStrike" cap="none" normalizeH="0" baseline="0" dirty="0">
                <a:ln>
                  <a:noFill/>
                </a:ln>
                <a:solidFill>
                  <a:srgbClr val="1B1B1B"/>
                </a:solidFill>
                <a:effectLst/>
                <a:ea typeface="Inter"/>
              </a:rPr>
              <a:t>.</a:t>
            </a:r>
            <a:r>
              <a:rPr kumimoji="0" lang="en-US" altLang="en-US" sz="1400" b="0" i="0" u="none" strike="noStrike" cap="none" normalizeH="0" baseline="0" dirty="0">
                <a:ln>
                  <a:noFill/>
                </a:ln>
                <a:solidFill>
                  <a:schemeClr val="tx1"/>
                </a:solidFill>
                <a:effectLst/>
                <a:latin typeface="Arial" panose="020B0604020202020204" pitchFamily="34" charset="0"/>
              </a:rPr>
              <a:t> </a:t>
            </a:r>
            <a:endParaRPr kumimoji="0" lang="en-US" altLang="en-US" sz="3200" b="0" i="0" u="none" strike="noStrike" cap="none" normalizeH="0" baseline="0" dirty="0">
              <a:ln>
                <a:noFill/>
              </a:ln>
              <a:solidFill>
                <a:schemeClr val="tx1"/>
              </a:solidFill>
              <a:effectLst/>
              <a:latin typeface="Arial" panose="020B0604020202020204" pitchFamily="34" charset="0"/>
            </a:endParaRPr>
          </a:p>
          <a:p>
            <a:pPr marL="457200" lvl="1" indent="0">
              <a:buNone/>
            </a:pPr>
            <a:endParaRPr lang="en-GB" sz="2000" dirty="0">
              <a:solidFill>
                <a:srgbClr val="0000CD"/>
              </a:solidFill>
              <a:latin typeface="Consolas" panose="020B0609020204030204" pitchFamily="49" charset="0"/>
            </a:endParaRPr>
          </a:p>
          <a:p>
            <a:pPr marL="0" indent="0" eaLnBrk="0" fontAlgn="base" hangingPunct="0">
              <a:spcBef>
                <a:spcPct val="0"/>
              </a:spcBef>
              <a:spcAft>
                <a:spcPct val="0"/>
              </a:spcAft>
              <a:buNone/>
            </a:pPr>
            <a:r>
              <a:rPr lang="en-US" altLang="en-US" sz="2000" u="sng" dirty="0" err="1">
                <a:solidFill>
                  <a:srgbClr val="1B1B1B"/>
                </a:solidFill>
                <a:latin typeface="Arial" panose="020B0604020202020204" pitchFamily="34" charset="0"/>
                <a:ea typeface="Inter"/>
                <a:hlinkClick r:id="rId3"/>
              </a:rPr>
              <a:t>srcset</a:t>
            </a:r>
            <a:endParaRPr lang="en-US" altLang="en-US" sz="2000" dirty="0">
              <a:solidFill>
                <a:srgbClr val="1B1B1B"/>
              </a:solidFill>
              <a:latin typeface="Arial" panose="020B0604020202020204" pitchFamily="34" charset="0"/>
              <a:ea typeface="Inter"/>
            </a:endParaRPr>
          </a:p>
          <a:p>
            <a:pPr eaLnBrk="0" fontAlgn="base" hangingPunct="0">
              <a:spcBef>
                <a:spcPct val="0"/>
              </a:spcBef>
              <a:spcAft>
                <a:spcPct val="0"/>
              </a:spcAft>
              <a:buClrTx/>
              <a:buSzTx/>
            </a:pPr>
            <a:r>
              <a:rPr lang="en-US" altLang="en-US" sz="2000" dirty="0">
                <a:solidFill>
                  <a:srgbClr val="1B1B1B"/>
                </a:solidFill>
                <a:latin typeface="Arial" panose="020B0604020202020204" pitchFamily="34" charset="0"/>
                <a:ea typeface="Inter"/>
              </a:rPr>
              <a:t>Offers a list of possible images based on size or the display's pixel density.</a:t>
            </a:r>
            <a:endParaRPr lang="en-US" altLang="en-US" sz="2000" dirty="0">
              <a:latin typeface="Arial" panose="020B0604020202020204" pitchFamily="34" charset="0"/>
            </a:endParaRPr>
          </a:p>
          <a:p>
            <a:pPr eaLnBrk="0" fontAlgn="base" hangingPunct="0">
              <a:spcBef>
                <a:spcPct val="0"/>
              </a:spcBef>
              <a:spcAft>
                <a:spcPct val="0"/>
              </a:spcAft>
              <a:buClrTx/>
              <a:buSzTx/>
            </a:pPr>
            <a:r>
              <a:rPr lang="en-US" altLang="en-US" sz="2000" dirty="0">
                <a:solidFill>
                  <a:srgbClr val="1B1B1B"/>
                </a:solidFill>
                <a:latin typeface="Arial" panose="020B0604020202020204" pitchFamily="34" charset="0"/>
                <a:ea typeface="Inter"/>
              </a:rPr>
              <a:t>Composed of a comma-separated list of image descriptors. </a:t>
            </a:r>
          </a:p>
          <a:p>
            <a:pPr eaLnBrk="0" fontAlgn="base" hangingPunct="0">
              <a:spcBef>
                <a:spcPct val="0"/>
              </a:spcBef>
              <a:spcAft>
                <a:spcPct val="0"/>
              </a:spcAft>
              <a:buClrTx/>
              <a:buSzTx/>
            </a:pPr>
            <a:r>
              <a:rPr lang="en-US" altLang="en-US" sz="2000" dirty="0">
                <a:solidFill>
                  <a:srgbClr val="1B1B1B"/>
                </a:solidFill>
                <a:latin typeface="Arial" panose="020B0604020202020204" pitchFamily="34" charset="0"/>
                <a:ea typeface="Inter"/>
              </a:rPr>
              <a:t>Each image descriptor is composed of a URL of the image, and </a:t>
            </a:r>
            <a:r>
              <a:rPr lang="en-US" altLang="en-US" sz="2000" i="1" dirty="0">
                <a:solidFill>
                  <a:srgbClr val="1B1B1B"/>
                </a:solidFill>
                <a:latin typeface="Arial" panose="020B0604020202020204" pitchFamily="34" charset="0"/>
                <a:ea typeface="Inter"/>
              </a:rPr>
              <a:t>either</a:t>
            </a:r>
            <a:r>
              <a:rPr lang="en-US" altLang="en-US" sz="2000" dirty="0">
                <a:solidFill>
                  <a:srgbClr val="1B1B1B"/>
                </a:solidFill>
                <a:latin typeface="Arial" panose="020B0604020202020204" pitchFamily="34" charset="0"/>
                <a:ea typeface="Inter"/>
              </a:rPr>
              <a:t>:</a:t>
            </a:r>
            <a:endParaRPr lang="en-US" altLang="en-US" sz="2000" dirty="0">
              <a:latin typeface="Arial" panose="020B0604020202020204" pitchFamily="34" charset="0"/>
            </a:endParaRPr>
          </a:p>
          <a:p>
            <a:pPr marL="320040" lvl="1" indent="0" eaLnBrk="0" fontAlgn="base" hangingPunct="0">
              <a:spcBef>
                <a:spcPct val="0"/>
              </a:spcBef>
              <a:spcAft>
                <a:spcPct val="0"/>
              </a:spcAft>
              <a:buFontTx/>
              <a:buChar char="•"/>
            </a:pPr>
            <a:r>
              <a:rPr lang="en-US" altLang="en-US" sz="2000" dirty="0">
                <a:solidFill>
                  <a:srgbClr val="1B1B1B"/>
                </a:solidFill>
                <a:latin typeface="Arial" panose="020B0604020202020204" pitchFamily="34" charset="0"/>
                <a:ea typeface="Inter"/>
              </a:rPr>
              <a:t>a </a:t>
            </a:r>
            <a:r>
              <a:rPr lang="en-US" altLang="en-US" sz="2000" i="1" dirty="0">
                <a:solidFill>
                  <a:srgbClr val="1B1B1B"/>
                </a:solidFill>
                <a:latin typeface="Arial" panose="020B0604020202020204" pitchFamily="34" charset="0"/>
                <a:ea typeface="Inter"/>
              </a:rPr>
              <a:t>width descriptor</a:t>
            </a:r>
            <a:r>
              <a:rPr lang="en-US" altLang="en-US" sz="2000" dirty="0">
                <a:solidFill>
                  <a:srgbClr val="1B1B1B"/>
                </a:solidFill>
                <a:latin typeface="Arial" panose="020B0604020202020204" pitchFamily="34" charset="0"/>
                <a:ea typeface="Inter"/>
              </a:rPr>
              <a:t>, followed by a </a:t>
            </a:r>
            <a:r>
              <a:rPr lang="en-US" altLang="en-US" sz="2000" dirty="0">
                <a:solidFill>
                  <a:srgbClr val="1B1B1B"/>
                </a:solidFill>
                <a:latin typeface="Arial Unicode MS"/>
                <a:ea typeface="var(--font-code)"/>
              </a:rPr>
              <a:t>w</a:t>
            </a:r>
            <a:r>
              <a:rPr lang="en-US" altLang="en-US" sz="2000" dirty="0">
                <a:solidFill>
                  <a:srgbClr val="1B1B1B"/>
                </a:solidFill>
                <a:ea typeface="Inter"/>
              </a:rPr>
              <a:t> </a:t>
            </a:r>
            <a:r>
              <a:rPr lang="en-US" altLang="en-US" sz="2000" dirty="0">
                <a:solidFill>
                  <a:srgbClr val="1B1B1B"/>
                </a:solidFill>
                <a:latin typeface="Arial" panose="020B0604020202020204" pitchFamily="34" charset="0"/>
                <a:ea typeface="Inter"/>
              </a:rPr>
              <a:t>(such as </a:t>
            </a:r>
            <a:r>
              <a:rPr lang="en-US" altLang="en-US" sz="2000" dirty="0">
                <a:solidFill>
                  <a:srgbClr val="1B1B1B"/>
                </a:solidFill>
                <a:latin typeface="Arial Unicode MS"/>
                <a:ea typeface="var(--font-code)"/>
              </a:rPr>
              <a:t>300w</a:t>
            </a:r>
            <a:r>
              <a:rPr lang="en-US" altLang="en-US" sz="2000" dirty="0">
                <a:solidFill>
                  <a:srgbClr val="1B1B1B"/>
                </a:solidFill>
                <a:ea typeface="Inter"/>
              </a:rPr>
              <a:t>);</a:t>
            </a:r>
            <a:r>
              <a:rPr lang="en-US" altLang="en-US" sz="2000" dirty="0">
                <a:solidFill>
                  <a:srgbClr val="1B1B1B"/>
                </a:solidFill>
                <a:latin typeface="Arial" panose="020B0604020202020204" pitchFamily="34" charset="0"/>
                <a:ea typeface="Inter"/>
              </a:rPr>
              <a:t> </a:t>
            </a:r>
            <a:r>
              <a:rPr lang="en-US" altLang="en-US" sz="2000" i="1" dirty="0">
                <a:solidFill>
                  <a:srgbClr val="1B1B1B"/>
                </a:solidFill>
                <a:latin typeface="Arial" panose="020B0604020202020204" pitchFamily="34" charset="0"/>
                <a:ea typeface="Inter"/>
              </a:rPr>
              <a:t>OR</a:t>
            </a:r>
            <a:endParaRPr lang="en-US" altLang="en-US" sz="2000" dirty="0">
              <a:solidFill>
                <a:srgbClr val="1B1B1B"/>
              </a:solidFill>
              <a:latin typeface="Arial" panose="020B0604020202020204" pitchFamily="34" charset="0"/>
              <a:ea typeface="Inter"/>
            </a:endParaRPr>
          </a:p>
          <a:p>
            <a:pPr marL="320040" lvl="1" indent="0" eaLnBrk="0" fontAlgn="base" hangingPunct="0">
              <a:spcBef>
                <a:spcPct val="0"/>
              </a:spcBef>
              <a:spcAft>
                <a:spcPct val="0"/>
              </a:spcAft>
              <a:buFontTx/>
              <a:buChar char="•"/>
            </a:pPr>
            <a:r>
              <a:rPr lang="en-US" altLang="en-US" sz="2000" dirty="0">
                <a:solidFill>
                  <a:srgbClr val="1B1B1B"/>
                </a:solidFill>
                <a:latin typeface="Arial" panose="020B0604020202020204" pitchFamily="34" charset="0"/>
                <a:ea typeface="Inter"/>
              </a:rPr>
              <a:t>a </a:t>
            </a:r>
            <a:r>
              <a:rPr lang="en-US" altLang="en-US" sz="2000" i="1" dirty="0">
                <a:solidFill>
                  <a:srgbClr val="1B1B1B"/>
                </a:solidFill>
                <a:latin typeface="Arial" panose="020B0604020202020204" pitchFamily="34" charset="0"/>
                <a:ea typeface="Inter"/>
              </a:rPr>
              <a:t>pixel density descriptor</a:t>
            </a:r>
            <a:r>
              <a:rPr lang="en-US" altLang="en-US" sz="2000" dirty="0">
                <a:solidFill>
                  <a:srgbClr val="1B1B1B"/>
                </a:solidFill>
                <a:latin typeface="Arial" panose="020B0604020202020204" pitchFamily="34" charset="0"/>
                <a:ea typeface="Inter"/>
              </a:rPr>
              <a:t>, followed by an </a:t>
            </a:r>
            <a:r>
              <a:rPr lang="en-US" altLang="en-US" sz="2000" dirty="0">
                <a:solidFill>
                  <a:srgbClr val="1B1B1B"/>
                </a:solidFill>
                <a:latin typeface="Arial Unicode MS"/>
                <a:ea typeface="var(--font-code)"/>
              </a:rPr>
              <a:t>x</a:t>
            </a:r>
            <a:r>
              <a:rPr lang="en-US" altLang="en-US" sz="2000" dirty="0">
                <a:solidFill>
                  <a:srgbClr val="1B1B1B"/>
                </a:solidFill>
                <a:ea typeface="Inter"/>
              </a:rPr>
              <a:t> </a:t>
            </a:r>
            <a:r>
              <a:rPr lang="en-US" altLang="en-US" sz="2000" dirty="0">
                <a:solidFill>
                  <a:srgbClr val="1B1B1B"/>
                </a:solidFill>
                <a:latin typeface="Arial" panose="020B0604020202020204" pitchFamily="34" charset="0"/>
                <a:ea typeface="Inter"/>
              </a:rPr>
              <a:t>(such as </a:t>
            </a:r>
            <a:r>
              <a:rPr lang="en-US" altLang="en-US" sz="2000" dirty="0">
                <a:solidFill>
                  <a:srgbClr val="1B1B1B"/>
                </a:solidFill>
                <a:latin typeface="Arial Unicode MS"/>
                <a:ea typeface="var(--font-code)"/>
              </a:rPr>
              <a:t>2x</a:t>
            </a:r>
            <a:r>
              <a:rPr lang="en-US" altLang="en-US" sz="2000" dirty="0">
                <a:solidFill>
                  <a:srgbClr val="1B1B1B"/>
                </a:solidFill>
                <a:ea typeface="Inter"/>
              </a:rPr>
              <a:t>) to serve a high-res image for high-DPI screens.</a:t>
            </a:r>
            <a:endParaRPr lang="en-US" altLang="en-US" sz="2000" dirty="0">
              <a:solidFill>
                <a:srgbClr val="1B1B1B"/>
              </a:solidFill>
              <a:latin typeface="Arial" panose="020B0604020202020204" pitchFamily="34" charset="0"/>
              <a:ea typeface="Inter"/>
            </a:endParaRPr>
          </a:p>
          <a:p>
            <a:pPr marL="0" indent="0" eaLnBrk="0" fontAlgn="base" hangingPunct="0">
              <a:spcBef>
                <a:spcPct val="0"/>
              </a:spcBef>
              <a:spcAft>
                <a:spcPct val="0"/>
              </a:spcAft>
              <a:buNone/>
            </a:pPr>
            <a:endParaRPr lang="en-US" altLang="en-US" sz="2000" dirty="0">
              <a:latin typeface="Arial" panose="020B0604020202020204" pitchFamily="34" charset="0"/>
            </a:endParaRPr>
          </a:p>
          <a:p>
            <a:pPr lvl="1"/>
            <a:endParaRPr lang="en-GB" sz="2000" dirty="0">
              <a:solidFill>
                <a:srgbClr val="0000CD"/>
              </a:solidFill>
              <a:latin typeface="Consolas" panose="020B0609020204030204" pitchFamily="49" charset="0"/>
            </a:endParaRPr>
          </a:p>
          <a:p>
            <a:pPr marL="365760" lvl="1" indent="0">
              <a:buNone/>
            </a:pPr>
            <a:endParaRPr lang="en-GB" sz="2000" dirty="0"/>
          </a:p>
        </p:txBody>
      </p:sp>
      <p:sp>
        <p:nvSpPr>
          <p:cNvPr id="4" name="Rectangle 1">
            <a:extLst>
              <a:ext uri="{FF2B5EF4-FFF2-40B4-BE49-F238E27FC236}">
                <a16:creationId xmlns:a16="http://schemas.microsoft.com/office/drawing/2014/main" id="{5437E128-84A8-A9DC-A4EE-681EEE4AED12}"/>
              </a:ext>
            </a:extLst>
          </p:cNvPr>
          <p:cNvSpPr>
            <a:spLocks noChangeArrowheads="1"/>
          </p:cNvSpPr>
          <p:nvPr/>
        </p:nvSpPr>
        <p:spPr bwMode="auto">
          <a:xfrm>
            <a:off x="1343473" y="2104782"/>
            <a:ext cx="184731" cy="36933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endParaRPr lang="en-US" altLang="en-US" dirty="0"/>
          </a:p>
        </p:txBody>
      </p:sp>
      <p:sp>
        <p:nvSpPr>
          <p:cNvPr id="6" name="Rectangle 2">
            <a:extLst>
              <a:ext uri="{FF2B5EF4-FFF2-40B4-BE49-F238E27FC236}">
                <a16:creationId xmlns:a16="http://schemas.microsoft.com/office/drawing/2014/main" id="{B4E6FA73-92EC-2685-5B04-34ACC37C2F8D}"/>
              </a:ext>
            </a:extLst>
          </p:cNvPr>
          <p:cNvSpPr>
            <a:spLocks noChangeArrowheads="1"/>
          </p:cNvSpPr>
          <p:nvPr/>
        </p:nvSpPr>
        <p:spPr bwMode="auto">
          <a:xfrm>
            <a:off x="0" y="-184666"/>
            <a:ext cx="184731" cy="36933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95529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47799-57E6-5B6D-D6D4-B959505A1C4B}"/>
              </a:ext>
            </a:extLst>
          </p:cNvPr>
          <p:cNvSpPr>
            <a:spLocks noGrp="1"/>
          </p:cNvSpPr>
          <p:nvPr>
            <p:ph type="title"/>
          </p:nvPr>
        </p:nvSpPr>
        <p:spPr/>
        <p:txBody>
          <a:bodyPr/>
          <a:lstStyle/>
          <a:p>
            <a:r>
              <a:rPr lang="en-GB" dirty="0"/>
              <a:t>Class Activity 1</a:t>
            </a:r>
          </a:p>
        </p:txBody>
      </p:sp>
      <p:sp>
        <p:nvSpPr>
          <p:cNvPr id="3" name="Content Placeholder 2">
            <a:extLst>
              <a:ext uri="{FF2B5EF4-FFF2-40B4-BE49-F238E27FC236}">
                <a16:creationId xmlns:a16="http://schemas.microsoft.com/office/drawing/2014/main" id="{0D01E26E-CA2D-3352-080E-74C776F0FEE7}"/>
              </a:ext>
            </a:extLst>
          </p:cNvPr>
          <p:cNvSpPr>
            <a:spLocks noGrp="1"/>
          </p:cNvSpPr>
          <p:nvPr>
            <p:ph idx="1"/>
          </p:nvPr>
        </p:nvSpPr>
        <p:spPr/>
        <p:txBody>
          <a:bodyPr/>
          <a:lstStyle/>
          <a:p>
            <a:r>
              <a:rPr lang="en-GB" dirty="0"/>
              <a:t>Create an HTML file containing following code and see the effect of the code on the page content</a:t>
            </a:r>
          </a:p>
          <a:p>
            <a:endParaRPr lang="en-GB" dirty="0"/>
          </a:p>
          <a:p>
            <a:pPr marL="365760" lvl="1" indent="0">
              <a:buNone/>
            </a:pPr>
            <a:r>
              <a:rPr lang="en-GB" sz="2800" dirty="0">
                <a:solidFill>
                  <a:srgbClr val="0000CD"/>
                </a:solidFill>
                <a:latin typeface="Consolas" panose="020B0609020204030204" pitchFamily="49" charset="0"/>
              </a:rPr>
              <a:t>&lt;</a:t>
            </a:r>
            <a:r>
              <a:rPr lang="en-GB" sz="2800" dirty="0">
                <a:solidFill>
                  <a:srgbClr val="A52A2A"/>
                </a:solidFill>
                <a:latin typeface="Consolas" panose="020B0609020204030204" pitchFamily="49" charset="0"/>
              </a:rPr>
              <a:t>picture</a:t>
            </a:r>
            <a:r>
              <a:rPr lang="en-GB" sz="2800" dirty="0">
                <a:solidFill>
                  <a:srgbClr val="0000CD"/>
                </a:solidFill>
                <a:latin typeface="Consolas" panose="020B0609020204030204" pitchFamily="49" charset="0"/>
              </a:rPr>
              <a:t>&gt;</a:t>
            </a:r>
            <a:endParaRPr lang="en-GB" sz="2800" dirty="0"/>
          </a:p>
          <a:p>
            <a:pPr marL="365760" lvl="1" indent="0">
              <a:buNone/>
            </a:pPr>
            <a:r>
              <a:rPr lang="en-GB" sz="2800" dirty="0">
                <a:solidFill>
                  <a:srgbClr val="0000CD"/>
                </a:solidFill>
                <a:latin typeface="Consolas" panose="020B0609020204030204" pitchFamily="49" charset="0"/>
              </a:rPr>
              <a:t>&lt;</a:t>
            </a:r>
            <a:r>
              <a:rPr lang="en-GB" sz="2800" dirty="0">
                <a:solidFill>
                  <a:srgbClr val="A52A2A"/>
                </a:solidFill>
                <a:latin typeface="Consolas" panose="020B0609020204030204" pitchFamily="49" charset="0"/>
              </a:rPr>
              <a:t>source</a:t>
            </a:r>
            <a:r>
              <a:rPr lang="en-GB" sz="2800" dirty="0">
                <a:solidFill>
                  <a:srgbClr val="FF0000"/>
                </a:solidFill>
                <a:latin typeface="Consolas" panose="020B0609020204030204" pitchFamily="49" charset="0"/>
              </a:rPr>
              <a:t> media</a:t>
            </a:r>
            <a:r>
              <a:rPr lang="en-GB" sz="2800" dirty="0">
                <a:solidFill>
                  <a:srgbClr val="0000CD"/>
                </a:solidFill>
                <a:latin typeface="Consolas" panose="020B0609020204030204" pitchFamily="49" charset="0"/>
              </a:rPr>
              <a:t>="(min-width:650px)"</a:t>
            </a:r>
            <a:r>
              <a:rPr lang="en-GB" sz="2800" dirty="0" err="1">
                <a:solidFill>
                  <a:srgbClr val="FF0000"/>
                </a:solidFill>
                <a:latin typeface="Consolas" panose="020B0609020204030204" pitchFamily="49" charset="0"/>
              </a:rPr>
              <a:t>srcset</a:t>
            </a:r>
            <a:r>
              <a:rPr lang="en-GB" sz="2800" dirty="0">
                <a:solidFill>
                  <a:srgbClr val="0000CD"/>
                </a:solidFill>
                <a:latin typeface="Consolas" panose="020B0609020204030204" pitchFamily="49" charset="0"/>
              </a:rPr>
              <a:t>=“image1.jpg“ &gt;</a:t>
            </a:r>
            <a:br>
              <a:rPr lang="en-GB" sz="2800" dirty="0"/>
            </a:br>
            <a:r>
              <a:rPr lang="en-GB" sz="2800" dirty="0">
                <a:solidFill>
                  <a:srgbClr val="0000CD"/>
                </a:solidFill>
                <a:latin typeface="Consolas" panose="020B0609020204030204" pitchFamily="49" charset="0"/>
              </a:rPr>
              <a:t>&lt;</a:t>
            </a:r>
            <a:r>
              <a:rPr lang="en-GB" sz="2800" dirty="0">
                <a:solidFill>
                  <a:srgbClr val="A52A2A"/>
                </a:solidFill>
                <a:latin typeface="Consolas" panose="020B0609020204030204" pitchFamily="49" charset="0"/>
              </a:rPr>
              <a:t>source</a:t>
            </a:r>
            <a:r>
              <a:rPr lang="en-GB" sz="2800" dirty="0">
                <a:solidFill>
                  <a:srgbClr val="FF0000"/>
                </a:solidFill>
                <a:latin typeface="Consolas" panose="020B0609020204030204" pitchFamily="49" charset="0"/>
              </a:rPr>
              <a:t> media</a:t>
            </a:r>
            <a:r>
              <a:rPr lang="en-GB" sz="2800" dirty="0">
                <a:solidFill>
                  <a:srgbClr val="0000CD"/>
                </a:solidFill>
                <a:latin typeface="Consolas" panose="020B0609020204030204" pitchFamily="49" charset="0"/>
              </a:rPr>
              <a:t>="(min-width:465px)"</a:t>
            </a:r>
            <a:r>
              <a:rPr lang="en-GB" sz="2800" dirty="0">
                <a:solidFill>
                  <a:srgbClr val="FF0000"/>
                </a:solidFill>
                <a:latin typeface="Consolas" panose="020B0609020204030204" pitchFamily="49" charset="0"/>
              </a:rPr>
              <a:t> </a:t>
            </a:r>
            <a:r>
              <a:rPr lang="en-GB" sz="2800" dirty="0" err="1">
                <a:solidFill>
                  <a:srgbClr val="FF0000"/>
                </a:solidFill>
                <a:latin typeface="Consolas" panose="020B0609020204030204" pitchFamily="49" charset="0"/>
              </a:rPr>
              <a:t>srcset</a:t>
            </a:r>
            <a:r>
              <a:rPr lang="en-GB" sz="2800" dirty="0">
                <a:solidFill>
                  <a:srgbClr val="0000CD"/>
                </a:solidFill>
                <a:latin typeface="Consolas" panose="020B0609020204030204" pitchFamily="49" charset="0"/>
              </a:rPr>
              <a:t>=“image2.jpg"&gt;</a:t>
            </a:r>
            <a:br>
              <a:rPr lang="en-GB" sz="2800" dirty="0"/>
            </a:br>
            <a:r>
              <a:rPr lang="en-GB" sz="2800" dirty="0">
                <a:solidFill>
                  <a:srgbClr val="0000CD"/>
                </a:solidFill>
                <a:latin typeface="Consolas" panose="020B0609020204030204" pitchFamily="49" charset="0"/>
              </a:rPr>
              <a:t>&lt;</a:t>
            </a:r>
            <a:r>
              <a:rPr lang="en-GB" sz="2800" dirty="0" err="1">
                <a:solidFill>
                  <a:srgbClr val="A52A2A"/>
                </a:solidFill>
                <a:latin typeface="Consolas" panose="020B0609020204030204" pitchFamily="49" charset="0"/>
              </a:rPr>
              <a:t>img</a:t>
            </a:r>
            <a:r>
              <a:rPr lang="en-GB" sz="2800" dirty="0">
                <a:solidFill>
                  <a:srgbClr val="FF0000"/>
                </a:solidFill>
                <a:latin typeface="Consolas" panose="020B0609020204030204" pitchFamily="49" charset="0"/>
              </a:rPr>
              <a:t> </a:t>
            </a:r>
            <a:r>
              <a:rPr lang="en-GB" sz="2800" dirty="0" err="1">
                <a:solidFill>
                  <a:srgbClr val="FF0000"/>
                </a:solidFill>
                <a:latin typeface="Consolas" panose="020B0609020204030204" pitchFamily="49" charset="0"/>
              </a:rPr>
              <a:t>src</a:t>
            </a:r>
            <a:r>
              <a:rPr lang="en-GB" sz="2800" dirty="0">
                <a:solidFill>
                  <a:srgbClr val="0000CD"/>
                </a:solidFill>
                <a:latin typeface="Consolas" panose="020B0609020204030204" pitchFamily="49" charset="0"/>
              </a:rPr>
              <a:t>=“image3.jpg"</a:t>
            </a:r>
            <a:r>
              <a:rPr lang="en-GB" sz="2800" dirty="0">
                <a:solidFill>
                  <a:srgbClr val="FF0000"/>
                </a:solidFill>
                <a:latin typeface="Consolas" panose="020B0609020204030204" pitchFamily="49" charset="0"/>
              </a:rPr>
              <a:t> alt</a:t>
            </a:r>
            <a:r>
              <a:rPr lang="en-GB" sz="2800" dirty="0">
                <a:solidFill>
                  <a:srgbClr val="0000CD"/>
                </a:solidFill>
                <a:latin typeface="Consolas" panose="020B0609020204030204" pitchFamily="49" charset="0"/>
              </a:rPr>
              <a:t>="Flowers"&gt;</a:t>
            </a:r>
            <a:br>
              <a:rPr lang="en-GB" sz="2800" dirty="0"/>
            </a:br>
            <a:r>
              <a:rPr lang="en-GB" sz="2800" dirty="0">
                <a:solidFill>
                  <a:srgbClr val="0000CD"/>
                </a:solidFill>
                <a:latin typeface="Consolas" panose="020B0609020204030204" pitchFamily="49" charset="0"/>
              </a:rPr>
              <a:t>&lt;</a:t>
            </a:r>
            <a:r>
              <a:rPr lang="en-GB" sz="2800" dirty="0">
                <a:solidFill>
                  <a:srgbClr val="A52A2A"/>
                </a:solidFill>
                <a:latin typeface="Consolas" panose="020B0609020204030204" pitchFamily="49" charset="0"/>
              </a:rPr>
              <a:t>/picture</a:t>
            </a:r>
            <a:r>
              <a:rPr lang="en-GB" sz="2800" dirty="0">
                <a:solidFill>
                  <a:srgbClr val="0000CD"/>
                </a:solidFill>
                <a:latin typeface="Consolas" panose="020B0609020204030204" pitchFamily="49" charset="0"/>
              </a:rPr>
              <a:t>&gt;</a:t>
            </a:r>
          </a:p>
          <a:p>
            <a:endParaRPr lang="en-GB" dirty="0"/>
          </a:p>
        </p:txBody>
      </p:sp>
    </p:spTree>
    <p:extLst>
      <p:ext uri="{BB962C8B-B14F-4D97-AF65-F5344CB8AC3E}">
        <p14:creationId xmlns:p14="http://schemas.microsoft.com/office/powerpoint/2010/main" val="26753221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568AC-B69D-2F4C-FFF2-0B08741CCE16}"/>
              </a:ext>
            </a:extLst>
          </p:cNvPr>
          <p:cNvSpPr>
            <a:spLocks noGrp="1"/>
          </p:cNvSpPr>
          <p:nvPr>
            <p:ph type="title"/>
          </p:nvPr>
        </p:nvSpPr>
        <p:spPr/>
        <p:txBody>
          <a:bodyPr/>
          <a:lstStyle/>
          <a:p>
            <a:r>
              <a:rPr lang="en-GB" dirty="0"/>
              <a:t>Case Study: A Sample Responsive Website for a Swim Club</a:t>
            </a:r>
          </a:p>
        </p:txBody>
      </p:sp>
      <p:sp>
        <p:nvSpPr>
          <p:cNvPr id="3" name="Content Placeholder 2">
            <a:extLst>
              <a:ext uri="{FF2B5EF4-FFF2-40B4-BE49-F238E27FC236}">
                <a16:creationId xmlns:a16="http://schemas.microsoft.com/office/drawing/2014/main" id="{8455AE9A-6057-6DC4-A2E9-ED7FF2F27D21}"/>
              </a:ext>
            </a:extLst>
          </p:cNvPr>
          <p:cNvSpPr>
            <a:spLocks noGrp="1"/>
          </p:cNvSpPr>
          <p:nvPr>
            <p:ph idx="1"/>
          </p:nvPr>
        </p:nvSpPr>
        <p:spPr/>
        <p:txBody>
          <a:bodyPr>
            <a:normAutofit fontScale="92500" lnSpcReduction="10000"/>
          </a:bodyPr>
          <a:lstStyle/>
          <a:p>
            <a:r>
              <a:rPr lang="en-GB" dirty="0"/>
              <a:t>Make a responsive website for a swimming club.</a:t>
            </a:r>
          </a:p>
          <a:p>
            <a:r>
              <a:rPr lang="en-GB" dirty="0"/>
              <a:t>Step 1: Identify why you need this website</a:t>
            </a:r>
          </a:p>
          <a:p>
            <a:r>
              <a:rPr lang="en-GB" dirty="0"/>
              <a:t>Step 2: Identify the features you want in your website</a:t>
            </a:r>
          </a:p>
          <a:p>
            <a:r>
              <a:rPr lang="en-GB" dirty="0"/>
              <a:t>Step 3: Create a homepage for your website</a:t>
            </a:r>
          </a:p>
          <a:p>
            <a:r>
              <a:rPr lang="en-GB" dirty="0"/>
              <a:t>Step 4: Create links for the other pages on the home page</a:t>
            </a:r>
          </a:p>
          <a:p>
            <a:r>
              <a:rPr lang="en-GB" dirty="0"/>
              <a:t>Step 5: Create pages for the links created on the home page (or any other links you might have included in any page of the website)</a:t>
            </a:r>
          </a:p>
          <a:p>
            <a:r>
              <a:rPr lang="en-GB" dirty="0"/>
              <a:t>Step 6: Put every created html files, image files or any other file used in any of the page of the website in one folder. </a:t>
            </a:r>
          </a:p>
          <a:p>
            <a:r>
              <a:rPr lang="en-GB" dirty="0"/>
              <a:t>Step 7: Run the homepage in any web browser</a:t>
            </a:r>
          </a:p>
        </p:txBody>
      </p:sp>
    </p:spTree>
    <p:extLst>
      <p:ext uri="{BB962C8B-B14F-4D97-AF65-F5344CB8AC3E}">
        <p14:creationId xmlns:p14="http://schemas.microsoft.com/office/powerpoint/2010/main" val="42291745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88962-19B5-9EC7-CF09-817E6CB2841C}"/>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B788C322-1784-1674-29B3-0596227644AD}"/>
              </a:ext>
            </a:extLst>
          </p:cNvPr>
          <p:cNvSpPr>
            <a:spLocks noGrp="1"/>
          </p:cNvSpPr>
          <p:nvPr>
            <p:ph idx="1"/>
          </p:nvPr>
        </p:nvSpPr>
        <p:spPr/>
        <p:txBody>
          <a:bodyPr>
            <a:normAutofit fontScale="92500" lnSpcReduction="10000"/>
          </a:bodyPr>
          <a:lstStyle/>
          <a:p>
            <a:pPr marL="0" indent="0">
              <a:buNone/>
            </a:pPr>
            <a:r>
              <a:rPr lang="en-GB" dirty="0"/>
              <a:t>Step 1: Need for the website</a:t>
            </a:r>
          </a:p>
          <a:p>
            <a:endParaRPr lang="en-GB" dirty="0"/>
          </a:p>
          <a:p>
            <a:r>
              <a:rPr lang="en-GB" dirty="0"/>
              <a:t>To provide information about a swimming club.</a:t>
            </a:r>
          </a:p>
          <a:p>
            <a:endParaRPr lang="en-GB" dirty="0"/>
          </a:p>
          <a:p>
            <a:r>
              <a:rPr lang="en-GB" dirty="0"/>
              <a:t>Step 2: Features you want in your website: </a:t>
            </a:r>
          </a:p>
          <a:p>
            <a:pPr lvl="1"/>
            <a:r>
              <a:rPr lang="en-GB" dirty="0"/>
              <a:t>It will have information about the club on the homepage</a:t>
            </a:r>
          </a:p>
          <a:p>
            <a:pPr lvl="1"/>
            <a:r>
              <a:rPr lang="en-GB" dirty="0"/>
              <a:t>It will have clubs’ staff information </a:t>
            </a:r>
          </a:p>
          <a:p>
            <a:pPr lvl="1"/>
            <a:r>
              <a:rPr lang="en-GB" dirty="0"/>
              <a:t>User will be able to login and see their details and subscription</a:t>
            </a:r>
          </a:p>
          <a:p>
            <a:pPr lvl="1"/>
            <a:r>
              <a:rPr lang="en-GB" dirty="0"/>
              <a:t>Users will be able to register for the club</a:t>
            </a:r>
          </a:p>
          <a:p>
            <a:pPr lvl="1"/>
            <a:r>
              <a:rPr lang="en-GB" dirty="0"/>
              <a:t>Users will be able to get information about special deals provided by the club</a:t>
            </a:r>
          </a:p>
          <a:p>
            <a:pPr lvl="1"/>
            <a:r>
              <a:rPr lang="en-GB" dirty="0"/>
              <a:t>Users will get contact details of the club from the website</a:t>
            </a:r>
          </a:p>
        </p:txBody>
      </p:sp>
    </p:spTree>
    <p:extLst>
      <p:ext uri="{BB962C8B-B14F-4D97-AF65-F5344CB8AC3E}">
        <p14:creationId xmlns:p14="http://schemas.microsoft.com/office/powerpoint/2010/main" val="25833549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6DA552-BE3B-F223-FD19-081D2033670B}"/>
              </a:ext>
            </a:extLst>
          </p:cNvPr>
          <p:cNvSpPr>
            <a:spLocks noGrp="1"/>
          </p:cNvSpPr>
          <p:nvPr>
            <p:ph type="title"/>
          </p:nvPr>
        </p:nvSpPr>
        <p:spPr>
          <a:xfrm>
            <a:off x="630936" y="640080"/>
            <a:ext cx="4818888" cy="1481328"/>
          </a:xfrm>
        </p:spPr>
        <p:txBody>
          <a:bodyPr anchor="b">
            <a:normAutofit/>
          </a:bodyPr>
          <a:lstStyle/>
          <a:p>
            <a:r>
              <a:rPr lang="en-GB" sz="5000"/>
              <a:t>Case study: Swimming club</a:t>
            </a:r>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8DAE6F-72DE-5F87-86D4-49B028D57D8B}"/>
              </a:ext>
            </a:extLst>
          </p:cNvPr>
          <p:cNvSpPr>
            <a:spLocks noGrp="1"/>
          </p:cNvSpPr>
          <p:nvPr>
            <p:ph idx="1"/>
          </p:nvPr>
        </p:nvSpPr>
        <p:spPr>
          <a:xfrm>
            <a:off x="630936" y="2660904"/>
            <a:ext cx="4818888" cy="3547872"/>
          </a:xfrm>
        </p:spPr>
        <p:txBody>
          <a:bodyPr anchor="t">
            <a:normAutofit/>
          </a:bodyPr>
          <a:lstStyle/>
          <a:p>
            <a:r>
              <a:rPr lang="en-GB" sz="2200" dirty="0"/>
              <a:t>Step 3: Creation of a homepage (index.html):</a:t>
            </a:r>
          </a:p>
          <a:p>
            <a:pPr lvl="1"/>
            <a:r>
              <a:rPr lang="en-GB" sz="2200" dirty="0"/>
              <a:t>Choose suitably what information you want to put on the homepage. A sample homepage for this case study may look like the given image. </a:t>
            </a:r>
          </a:p>
          <a:p>
            <a:pPr lvl="1"/>
            <a:r>
              <a:rPr lang="en-GB" sz="2200" dirty="0"/>
              <a:t>Write an html code to create this page</a:t>
            </a:r>
          </a:p>
          <a:p>
            <a:pPr lvl="1"/>
            <a:endParaRPr lang="en-GB" sz="2200" dirty="0"/>
          </a:p>
          <a:p>
            <a:pPr marL="457200" lvl="1" indent="0">
              <a:buNone/>
            </a:pPr>
            <a:endParaRPr lang="en-GB" sz="2200" dirty="0"/>
          </a:p>
        </p:txBody>
      </p:sp>
      <p:pic>
        <p:nvPicPr>
          <p:cNvPr id="5" name="Picture 4">
            <a:extLst>
              <a:ext uri="{FF2B5EF4-FFF2-40B4-BE49-F238E27FC236}">
                <a16:creationId xmlns:a16="http://schemas.microsoft.com/office/drawing/2014/main" id="{4914AD5D-26C5-B7F0-DCA4-C0743497B7EB}"/>
              </a:ext>
            </a:extLst>
          </p:cNvPr>
          <p:cNvPicPr>
            <a:picLocks noChangeAspect="1"/>
          </p:cNvPicPr>
          <p:nvPr/>
        </p:nvPicPr>
        <p:blipFill>
          <a:blip r:embed="rId2"/>
          <a:stretch>
            <a:fillRect/>
          </a:stretch>
        </p:blipFill>
        <p:spPr>
          <a:xfrm>
            <a:off x="6186030" y="640080"/>
            <a:ext cx="5285003" cy="5577840"/>
          </a:xfrm>
          <a:prstGeom prst="rect">
            <a:avLst/>
          </a:prstGeom>
        </p:spPr>
      </p:pic>
    </p:spTree>
    <p:extLst>
      <p:ext uri="{BB962C8B-B14F-4D97-AF65-F5344CB8AC3E}">
        <p14:creationId xmlns:p14="http://schemas.microsoft.com/office/powerpoint/2010/main" val="27118289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DA552-BE3B-F223-FD19-081D2033670B}"/>
              </a:ext>
            </a:extLst>
          </p:cNvPr>
          <p:cNvSpPr>
            <a:spLocks noGrp="1"/>
          </p:cNvSpPr>
          <p:nvPr>
            <p:ph type="title"/>
          </p:nvPr>
        </p:nvSpPr>
        <p:spPr>
          <a:xfrm>
            <a:off x="630936" y="640080"/>
            <a:ext cx="4818888" cy="1481328"/>
          </a:xfrm>
        </p:spPr>
        <p:txBody>
          <a:bodyPr anchor="b">
            <a:normAutofit/>
          </a:bodyPr>
          <a:lstStyle/>
          <a:p>
            <a:r>
              <a:rPr lang="en-GB" sz="5000"/>
              <a:t>Case study: Swimming club</a:t>
            </a:r>
          </a:p>
        </p:txBody>
      </p:sp>
      <p:sp>
        <p:nvSpPr>
          <p:cNvPr id="3" name="Content Placeholder 2">
            <a:extLst>
              <a:ext uri="{FF2B5EF4-FFF2-40B4-BE49-F238E27FC236}">
                <a16:creationId xmlns:a16="http://schemas.microsoft.com/office/drawing/2014/main" id="{398DAE6F-72DE-5F87-86D4-49B028D57D8B}"/>
              </a:ext>
            </a:extLst>
          </p:cNvPr>
          <p:cNvSpPr>
            <a:spLocks noGrp="1"/>
          </p:cNvSpPr>
          <p:nvPr>
            <p:ph idx="1"/>
          </p:nvPr>
        </p:nvSpPr>
        <p:spPr>
          <a:xfrm>
            <a:off x="630936" y="2660904"/>
            <a:ext cx="4818888" cy="3547872"/>
          </a:xfrm>
        </p:spPr>
        <p:txBody>
          <a:bodyPr anchor="t">
            <a:normAutofit fontScale="92500" lnSpcReduction="10000"/>
          </a:bodyPr>
          <a:lstStyle/>
          <a:p>
            <a:r>
              <a:rPr lang="en-GB" sz="2400" dirty="0"/>
              <a:t>Step 4: Create links for the other pages on the home page</a:t>
            </a:r>
          </a:p>
          <a:p>
            <a:pPr lvl="1"/>
            <a:endParaRPr lang="en-GB" sz="2200" dirty="0"/>
          </a:p>
          <a:p>
            <a:pPr lvl="1"/>
            <a:r>
              <a:rPr lang="en-GB" sz="2200" dirty="0"/>
              <a:t>The titles Staff, Special Deals, Events and Login are the links for seeing the staff details, deals given by the club, Events which will be managed by the club and user registration/login</a:t>
            </a:r>
          </a:p>
          <a:p>
            <a:pPr lvl="1"/>
            <a:r>
              <a:rPr lang="en-GB" sz="2200" dirty="0"/>
              <a:t>Write html codes to include links for all these pages in the appropriate section in the home page</a:t>
            </a:r>
          </a:p>
          <a:p>
            <a:pPr lvl="1"/>
            <a:endParaRPr lang="en-GB" sz="2200" dirty="0"/>
          </a:p>
          <a:p>
            <a:pPr marL="457200" lvl="1" indent="0">
              <a:buNone/>
            </a:pPr>
            <a:endParaRPr lang="en-GB" sz="2200" dirty="0"/>
          </a:p>
        </p:txBody>
      </p:sp>
      <p:pic>
        <p:nvPicPr>
          <p:cNvPr id="5" name="Picture 4">
            <a:extLst>
              <a:ext uri="{FF2B5EF4-FFF2-40B4-BE49-F238E27FC236}">
                <a16:creationId xmlns:a16="http://schemas.microsoft.com/office/drawing/2014/main" id="{4914AD5D-26C5-B7F0-DCA4-C0743497B7EB}"/>
              </a:ext>
            </a:extLst>
          </p:cNvPr>
          <p:cNvPicPr>
            <a:picLocks noChangeAspect="1"/>
          </p:cNvPicPr>
          <p:nvPr/>
        </p:nvPicPr>
        <p:blipFill>
          <a:blip r:embed="rId2"/>
          <a:stretch>
            <a:fillRect/>
          </a:stretch>
        </p:blipFill>
        <p:spPr>
          <a:xfrm>
            <a:off x="6186030" y="640080"/>
            <a:ext cx="5285003" cy="5577840"/>
          </a:xfrm>
          <a:prstGeom prst="rect">
            <a:avLst/>
          </a:prstGeom>
        </p:spPr>
      </p:pic>
    </p:spTree>
    <p:extLst>
      <p:ext uri="{BB962C8B-B14F-4D97-AF65-F5344CB8AC3E}">
        <p14:creationId xmlns:p14="http://schemas.microsoft.com/office/powerpoint/2010/main" val="23018878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6DA552-BE3B-F223-FD19-081D2033670B}"/>
              </a:ext>
            </a:extLst>
          </p:cNvPr>
          <p:cNvSpPr>
            <a:spLocks noGrp="1"/>
          </p:cNvSpPr>
          <p:nvPr>
            <p:ph type="title"/>
          </p:nvPr>
        </p:nvSpPr>
        <p:spPr>
          <a:xfrm>
            <a:off x="630936" y="639520"/>
            <a:ext cx="3429000" cy="1719072"/>
          </a:xfrm>
        </p:spPr>
        <p:txBody>
          <a:bodyPr anchor="b">
            <a:normAutofit/>
          </a:bodyPr>
          <a:lstStyle/>
          <a:p>
            <a:r>
              <a:rPr lang="en-GB" sz="3800"/>
              <a:t>Case study: Swimming club</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8DAE6F-72DE-5F87-86D4-49B028D57D8B}"/>
              </a:ext>
            </a:extLst>
          </p:cNvPr>
          <p:cNvSpPr>
            <a:spLocks noGrp="1"/>
          </p:cNvSpPr>
          <p:nvPr>
            <p:ph idx="1"/>
          </p:nvPr>
        </p:nvSpPr>
        <p:spPr>
          <a:xfrm>
            <a:off x="630936" y="2807208"/>
            <a:ext cx="3429000" cy="3410712"/>
          </a:xfrm>
        </p:spPr>
        <p:txBody>
          <a:bodyPr anchor="t">
            <a:normAutofit fontScale="85000" lnSpcReduction="20000"/>
          </a:bodyPr>
          <a:lstStyle/>
          <a:p>
            <a:r>
              <a:rPr lang="en-GB" sz="2200" dirty="0"/>
              <a:t>Step 5: Create pages for the links created on the home page (or any other links you might have included in any page of the website)</a:t>
            </a:r>
          </a:p>
          <a:p>
            <a:pPr lvl="1"/>
            <a:endParaRPr lang="en-GB" sz="2200" dirty="0"/>
          </a:p>
          <a:p>
            <a:pPr lvl="1"/>
            <a:r>
              <a:rPr lang="en-GB" sz="2200" dirty="0"/>
              <a:t>A sample staff.html page could look like the given image</a:t>
            </a:r>
          </a:p>
          <a:p>
            <a:pPr lvl="1"/>
            <a:r>
              <a:rPr lang="en-GB" sz="2200" dirty="0"/>
              <a:t>The list displays information about the staffs in the club</a:t>
            </a:r>
          </a:p>
          <a:p>
            <a:pPr lvl="1"/>
            <a:r>
              <a:rPr lang="en-GB" sz="2200" dirty="0"/>
              <a:t>The link home takes the user back to the home page of the club</a:t>
            </a:r>
          </a:p>
          <a:p>
            <a:pPr marL="457200" lvl="1" indent="0">
              <a:buNone/>
            </a:pPr>
            <a:endParaRPr lang="en-GB" sz="2200" dirty="0"/>
          </a:p>
        </p:txBody>
      </p:sp>
      <p:pic>
        <p:nvPicPr>
          <p:cNvPr id="6" name="Picture 5">
            <a:extLst>
              <a:ext uri="{FF2B5EF4-FFF2-40B4-BE49-F238E27FC236}">
                <a16:creationId xmlns:a16="http://schemas.microsoft.com/office/drawing/2014/main" id="{CCC307F7-DD65-32E1-43C0-EA5EE66CA006}"/>
              </a:ext>
            </a:extLst>
          </p:cNvPr>
          <p:cNvPicPr>
            <a:picLocks noChangeAspect="1"/>
          </p:cNvPicPr>
          <p:nvPr/>
        </p:nvPicPr>
        <p:blipFill>
          <a:blip r:embed="rId2"/>
          <a:stretch>
            <a:fillRect/>
          </a:stretch>
        </p:blipFill>
        <p:spPr>
          <a:xfrm>
            <a:off x="4795865" y="640080"/>
            <a:ext cx="6620582" cy="5577840"/>
          </a:xfrm>
          <a:prstGeom prst="rect">
            <a:avLst/>
          </a:prstGeom>
        </p:spPr>
      </p:pic>
    </p:spTree>
    <p:extLst>
      <p:ext uri="{BB962C8B-B14F-4D97-AF65-F5344CB8AC3E}">
        <p14:creationId xmlns:p14="http://schemas.microsoft.com/office/powerpoint/2010/main" val="7927592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DA552-BE3B-F223-FD19-081D2033670B}"/>
              </a:ext>
            </a:extLst>
          </p:cNvPr>
          <p:cNvSpPr>
            <a:spLocks noGrp="1"/>
          </p:cNvSpPr>
          <p:nvPr>
            <p:ph type="title"/>
          </p:nvPr>
        </p:nvSpPr>
        <p:spPr>
          <a:xfrm>
            <a:off x="630936" y="639520"/>
            <a:ext cx="3429000" cy="1719072"/>
          </a:xfrm>
        </p:spPr>
        <p:txBody>
          <a:bodyPr anchor="b">
            <a:normAutofit/>
          </a:bodyPr>
          <a:lstStyle/>
          <a:p>
            <a:r>
              <a:rPr lang="en-GB" sz="3800" dirty="0"/>
              <a:t>Case study: Swimming club</a:t>
            </a:r>
          </a:p>
        </p:txBody>
      </p:sp>
      <p:sp>
        <p:nvSpPr>
          <p:cNvPr id="3" name="Content Placeholder 2">
            <a:extLst>
              <a:ext uri="{FF2B5EF4-FFF2-40B4-BE49-F238E27FC236}">
                <a16:creationId xmlns:a16="http://schemas.microsoft.com/office/drawing/2014/main" id="{398DAE6F-72DE-5F87-86D4-49B028D57D8B}"/>
              </a:ext>
            </a:extLst>
          </p:cNvPr>
          <p:cNvSpPr>
            <a:spLocks noGrp="1"/>
          </p:cNvSpPr>
          <p:nvPr>
            <p:ph idx="1"/>
          </p:nvPr>
        </p:nvSpPr>
        <p:spPr>
          <a:xfrm>
            <a:off x="630936" y="2807208"/>
            <a:ext cx="9160764" cy="3410712"/>
          </a:xfrm>
        </p:spPr>
        <p:txBody>
          <a:bodyPr anchor="t">
            <a:normAutofit/>
          </a:bodyPr>
          <a:lstStyle/>
          <a:p>
            <a:r>
              <a:rPr lang="en-GB" sz="2200" dirty="0"/>
              <a:t>Step 6: </a:t>
            </a:r>
            <a:r>
              <a:rPr lang="en-GB" sz="2400" dirty="0"/>
              <a:t>Put every created html files, image files or any other file used in any of the page of the website in one folder. </a:t>
            </a:r>
          </a:p>
          <a:p>
            <a:endParaRPr lang="en-GB" sz="2400" dirty="0"/>
          </a:p>
          <a:p>
            <a:r>
              <a:rPr lang="en-GB" sz="2400" dirty="0"/>
              <a:t>Put index.html, staff.html and all other html files in same folder</a:t>
            </a:r>
          </a:p>
          <a:p>
            <a:endParaRPr lang="en-GB" sz="2400" dirty="0"/>
          </a:p>
          <a:p>
            <a:r>
              <a:rPr lang="en-GB" sz="2400" dirty="0"/>
              <a:t>Step 7: Run index.html in any web browser</a:t>
            </a:r>
          </a:p>
        </p:txBody>
      </p:sp>
    </p:spTree>
    <p:extLst>
      <p:ext uri="{BB962C8B-B14F-4D97-AF65-F5344CB8AC3E}">
        <p14:creationId xmlns:p14="http://schemas.microsoft.com/office/powerpoint/2010/main" val="36580793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E3872-E13D-A5A8-7B88-3777EEE0246C}"/>
              </a:ext>
            </a:extLst>
          </p:cNvPr>
          <p:cNvSpPr>
            <a:spLocks noGrp="1"/>
          </p:cNvSpPr>
          <p:nvPr>
            <p:ph type="title"/>
          </p:nvPr>
        </p:nvSpPr>
        <p:spPr/>
        <p:txBody>
          <a:bodyPr/>
          <a:lstStyle/>
          <a:p>
            <a:r>
              <a:rPr lang="en-GB" dirty="0"/>
              <a:t>Sample Swim Club Website</a:t>
            </a:r>
          </a:p>
        </p:txBody>
      </p:sp>
      <p:sp>
        <p:nvSpPr>
          <p:cNvPr id="3" name="Content Placeholder 2">
            <a:extLst>
              <a:ext uri="{FF2B5EF4-FFF2-40B4-BE49-F238E27FC236}">
                <a16:creationId xmlns:a16="http://schemas.microsoft.com/office/drawing/2014/main" id="{E4867375-A66D-B4FC-0766-A93BB27D5ECC}"/>
              </a:ext>
            </a:extLst>
          </p:cNvPr>
          <p:cNvSpPr>
            <a:spLocks noGrp="1"/>
          </p:cNvSpPr>
          <p:nvPr>
            <p:ph idx="1"/>
          </p:nvPr>
        </p:nvSpPr>
        <p:spPr/>
        <p:txBody>
          <a:bodyPr/>
          <a:lstStyle/>
          <a:p>
            <a:r>
              <a:rPr lang="en-GB" dirty="0"/>
              <a:t>Download the folder swim-club</a:t>
            </a:r>
          </a:p>
          <a:p>
            <a:r>
              <a:rPr lang="en-GB" dirty="0"/>
              <a:t>Run the index.html file in any browser</a:t>
            </a:r>
          </a:p>
          <a:p>
            <a:endParaRPr lang="en-GB" dirty="0"/>
          </a:p>
          <a:p>
            <a:r>
              <a:rPr lang="en-GB" dirty="0"/>
              <a:t>We will go through the code of index.html and staff.html in brief</a:t>
            </a:r>
          </a:p>
          <a:p>
            <a:r>
              <a:rPr lang="en-GB" b="1" dirty="0"/>
              <a:t>Please note: </a:t>
            </a:r>
            <a:r>
              <a:rPr lang="en-GB" dirty="0"/>
              <a:t>Few of the pages in the sample website is not complete, as the intention was only to explain how you create navigation in your website. The content will depend on the purpose of the website. d</a:t>
            </a:r>
          </a:p>
        </p:txBody>
      </p:sp>
    </p:spTree>
    <p:extLst>
      <p:ext uri="{BB962C8B-B14F-4D97-AF65-F5344CB8AC3E}">
        <p14:creationId xmlns:p14="http://schemas.microsoft.com/office/powerpoint/2010/main" val="3686484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1096</Words>
  <Application>Microsoft Office PowerPoint</Application>
  <PresentationFormat>Widescreen</PresentationFormat>
  <Paragraphs>99</Paragraphs>
  <Slides>15</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 Unicode MS</vt:lpstr>
      <vt:lpstr>Inter</vt:lpstr>
      <vt:lpstr>Aptos</vt:lpstr>
      <vt:lpstr>Aptos Display</vt:lpstr>
      <vt:lpstr>Arial</vt:lpstr>
      <vt:lpstr>Consolas</vt:lpstr>
      <vt:lpstr>Verdana</vt:lpstr>
      <vt:lpstr>Office Theme</vt:lpstr>
      <vt:lpstr>Designing a Responsive Website</vt:lpstr>
      <vt:lpstr>The Web Design Layout Problem</vt:lpstr>
      <vt:lpstr>Responsive Website</vt:lpstr>
      <vt:lpstr>Screen Size or Viewport Problem?</vt:lpstr>
      <vt:lpstr>RWD and the Viewport Meta Tag</vt:lpstr>
      <vt:lpstr>Creating Responsive Website</vt:lpstr>
      <vt:lpstr>Different Images for Different Devices</vt:lpstr>
      <vt:lpstr>Class Activity 1</vt:lpstr>
      <vt:lpstr>Case Study: A Sample Responsive Website for a Swim Club</vt:lpstr>
      <vt:lpstr>Case study</vt:lpstr>
      <vt:lpstr>Case study: Swimming club</vt:lpstr>
      <vt:lpstr>Case study: Swimming club</vt:lpstr>
      <vt:lpstr>Case study: Swimming club</vt:lpstr>
      <vt:lpstr>Case study: Swimming club</vt:lpstr>
      <vt:lpstr>Sample Swim Club Website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Designing a Responsive Website</dc:title>
  <dc:creator>Sadhana Jha</dc:creator>
  <cp:lastModifiedBy>Sadhana Jha</cp:lastModifiedBy>
  <cp:revision>1</cp:revision>
  <dcterms:created xsi:type="dcterms:W3CDTF">2024-07-01T21:17:39Z</dcterms:created>
  <dcterms:modified xsi:type="dcterms:W3CDTF">2024-07-01T23:33:11Z</dcterms:modified>
</cp:coreProperties>
</file>