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4.xml" ContentType="application/vnd.openxmlformats-officedocument.theme+xml"/>
  <Override PartName="/ppt/slideLayouts/slideLayout17.xml" ContentType="application/vnd.openxmlformats-officedocument.presentationml.slideLayout+xml"/>
  <Override PartName="/ppt/theme/theme15.xml" ContentType="application/vnd.openxmlformats-officedocument.theme+xml"/>
  <Override PartName="/ppt/slideLayouts/slideLayout18.xml" ContentType="application/vnd.openxmlformats-officedocument.presentationml.slideLayout+xml"/>
  <Override PartName="/ppt/theme/theme1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7.xml" ContentType="application/vnd.openxmlformats-officedocument.theme+xml"/>
  <Override PartName="/ppt/slideLayouts/slideLayout27.xml" ContentType="application/vnd.openxmlformats-officedocument.presentationml.slideLayout+xml"/>
  <Override PartName="/ppt/theme/theme18.xml" ContentType="application/vnd.openxmlformats-officedocument.theme+xml"/>
  <Override PartName="/ppt/slideLayouts/slideLayout28.xml" ContentType="application/vnd.openxmlformats-officedocument.presentationml.slideLayout+xml"/>
  <Override PartName="/ppt/theme/theme19.xml" ContentType="application/vnd.openxmlformats-officedocument.theme+xml"/>
  <Override PartName="/ppt/slideLayouts/slideLayout29.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43"/>
  </p:notesMasterIdLst>
  <p:sldIdLst>
    <p:sldId id="308" r:id="rId24"/>
    <p:sldId id="336" r:id="rId25"/>
    <p:sldId id="447" r:id="rId26"/>
    <p:sldId id="442" r:id="rId27"/>
    <p:sldId id="443" r:id="rId28"/>
    <p:sldId id="444" r:id="rId29"/>
    <p:sldId id="445" r:id="rId30"/>
    <p:sldId id="446" r:id="rId31"/>
    <p:sldId id="452" r:id="rId32"/>
    <p:sldId id="448" r:id="rId33"/>
    <p:sldId id="450" r:id="rId34"/>
    <p:sldId id="449" r:id="rId35"/>
    <p:sldId id="455" r:id="rId36"/>
    <p:sldId id="454" r:id="rId37"/>
    <p:sldId id="259" r:id="rId38"/>
    <p:sldId id="260" r:id="rId39"/>
    <p:sldId id="304" r:id="rId40"/>
    <p:sldId id="262" r:id="rId41"/>
    <p:sldId id="30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E7C0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78F5D1-BC19-1BC6-85E8-83AA48A8D688}" v="912" dt="2022-10-16T19:44:35.219"/>
    <p1510:client id="{A6E1295F-9AA4-4DB4-8859-6C512B6E7CF4}" v="7" dt="2022-10-16T13:48:36.7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9563" autoAdjust="0"/>
  </p:normalViewPr>
  <p:slideViewPr>
    <p:cSldViewPr snapToGrid="0">
      <p:cViewPr>
        <p:scale>
          <a:sx n="40" d="100"/>
          <a:sy n="40" d="100"/>
        </p:scale>
        <p:origin x="1329" y="16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theme" Target="theme/theme1.xml"/><Relationship Id="rId20" Type="http://schemas.openxmlformats.org/officeDocument/2006/relationships/slideMaster" Target="slideMasters/slideMaster17.xml"/><Relationship Id="rId41"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Piper (IMH)" userId="f69ee4e2-845b-4a1f-89c4-60fce9da139f" providerId="ADAL" clId="{A6E1295F-9AA4-4DB4-8859-6C512B6E7CF4}"/>
    <pc:docChg chg="custSel delSld modSld">
      <pc:chgData name="Kate Piper (IMH)" userId="f69ee4e2-845b-4a1f-89c4-60fce9da139f" providerId="ADAL" clId="{A6E1295F-9AA4-4DB4-8859-6C512B6E7CF4}" dt="2022-10-16T13:48:36.794" v="382"/>
      <pc:docMkLst>
        <pc:docMk/>
      </pc:docMkLst>
      <pc:sldChg chg="addSp delSp modSp mod modAnim modNotesTx">
        <pc:chgData name="Kate Piper (IMH)" userId="f69ee4e2-845b-4a1f-89c4-60fce9da139f" providerId="ADAL" clId="{A6E1295F-9AA4-4DB4-8859-6C512B6E7CF4}" dt="2022-10-16T13:48:36.794" v="382"/>
        <pc:sldMkLst>
          <pc:docMk/>
          <pc:sldMk cId="3527977943" sldId="262"/>
        </pc:sldMkLst>
        <pc:spChg chg="add del mod">
          <ac:chgData name="Kate Piper (IMH)" userId="f69ee4e2-845b-4a1f-89c4-60fce9da139f" providerId="ADAL" clId="{A6E1295F-9AA4-4DB4-8859-6C512B6E7CF4}" dt="2022-10-16T13:42:39.498" v="44"/>
          <ac:spMkLst>
            <pc:docMk/>
            <pc:sldMk cId="3527977943" sldId="262"/>
            <ac:spMk id="2" creationId="{E3D2D491-E53F-5D0C-B627-C6C2D4D699B8}"/>
          </ac:spMkLst>
        </pc:spChg>
        <pc:spChg chg="mod">
          <ac:chgData name="Kate Piper (IMH)" userId="f69ee4e2-845b-4a1f-89c4-60fce9da139f" providerId="ADAL" clId="{A6E1295F-9AA4-4DB4-8859-6C512B6E7CF4}" dt="2022-10-16T13:48:13.072" v="379" actId="27636"/>
          <ac:spMkLst>
            <pc:docMk/>
            <pc:sldMk cId="3527977943" sldId="262"/>
            <ac:spMk id="25603" creationId="{00000000-0000-0000-0000-000000000000}"/>
          </ac:spMkLst>
        </pc:spChg>
      </pc:sldChg>
      <pc:sldChg chg="del">
        <pc:chgData name="Kate Piper (IMH)" userId="f69ee4e2-845b-4a1f-89c4-60fce9da139f" providerId="ADAL" clId="{A6E1295F-9AA4-4DB4-8859-6C512B6E7CF4}" dt="2022-10-16T13:41:58.973" v="21" actId="47"/>
        <pc:sldMkLst>
          <pc:docMk/>
          <pc:sldMk cId="694448774" sldId="300"/>
        </pc:sldMkLst>
      </pc:sldChg>
      <pc:sldChg chg="del">
        <pc:chgData name="Kate Piper (IMH)" userId="f69ee4e2-845b-4a1f-89c4-60fce9da139f" providerId="ADAL" clId="{A6E1295F-9AA4-4DB4-8859-6C512B6E7CF4}" dt="2022-10-16T13:41:35.676" v="4" actId="47"/>
        <pc:sldMkLst>
          <pc:docMk/>
          <pc:sldMk cId="1871162708" sldId="302"/>
        </pc:sldMkLst>
      </pc:sldChg>
      <pc:sldChg chg="modSp mod">
        <pc:chgData name="Kate Piper (IMH)" userId="f69ee4e2-845b-4a1f-89c4-60fce9da139f" providerId="ADAL" clId="{A6E1295F-9AA4-4DB4-8859-6C512B6E7CF4}" dt="2022-10-16T13:44:52.116" v="137" actId="6549"/>
        <pc:sldMkLst>
          <pc:docMk/>
          <pc:sldMk cId="368826284" sldId="307"/>
        </pc:sldMkLst>
        <pc:spChg chg="mod">
          <ac:chgData name="Kate Piper (IMH)" userId="f69ee4e2-845b-4a1f-89c4-60fce9da139f" providerId="ADAL" clId="{A6E1295F-9AA4-4DB4-8859-6C512B6E7CF4}" dt="2022-10-16T13:44:52.116" v="137" actId="6549"/>
          <ac:spMkLst>
            <pc:docMk/>
            <pc:sldMk cId="368826284" sldId="307"/>
            <ac:spMk id="2" creationId="{412E1DFB-E9B8-1144-33BF-6CD1CE287572}"/>
          </ac:spMkLst>
        </pc:spChg>
        <pc:spChg chg="mod">
          <ac:chgData name="Kate Piper (IMH)" userId="f69ee4e2-845b-4a1f-89c4-60fce9da139f" providerId="ADAL" clId="{A6E1295F-9AA4-4DB4-8859-6C512B6E7CF4}" dt="2022-10-16T13:43:01.909" v="45" actId="20577"/>
          <ac:spMkLst>
            <pc:docMk/>
            <pc:sldMk cId="368826284" sldId="307"/>
            <ac:spMk id="5" creationId="{79DEF523-B386-97FC-6408-EB95BF0CB604}"/>
          </ac:spMkLst>
        </pc:spChg>
      </pc:sldChg>
      <pc:sldChg chg="del">
        <pc:chgData name="Kate Piper (IMH)" userId="f69ee4e2-845b-4a1f-89c4-60fce9da139f" providerId="ADAL" clId="{A6E1295F-9AA4-4DB4-8859-6C512B6E7CF4}" dt="2022-10-16T13:42:03.461" v="22" actId="47"/>
        <pc:sldMkLst>
          <pc:docMk/>
          <pc:sldMk cId="3541509124" sldId="311"/>
        </pc:sldMkLst>
      </pc:sldChg>
      <pc:sldChg chg="del">
        <pc:chgData name="Kate Piper (IMH)" userId="f69ee4e2-845b-4a1f-89c4-60fce9da139f" providerId="ADAL" clId="{A6E1295F-9AA4-4DB4-8859-6C512B6E7CF4}" dt="2022-10-16T13:41:36.233" v="5" actId="47"/>
        <pc:sldMkLst>
          <pc:docMk/>
          <pc:sldMk cId="0" sldId="317"/>
        </pc:sldMkLst>
      </pc:sldChg>
      <pc:sldChg chg="del">
        <pc:chgData name="Kate Piper (IMH)" userId="f69ee4e2-845b-4a1f-89c4-60fce9da139f" providerId="ADAL" clId="{A6E1295F-9AA4-4DB4-8859-6C512B6E7CF4}" dt="2022-10-16T13:41:41.655" v="13" actId="47"/>
        <pc:sldMkLst>
          <pc:docMk/>
          <pc:sldMk cId="2672879192" sldId="320"/>
        </pc:sldMkLst>
      </pc:sldChg>
      <pc:sldChg chg="del">
        <pc:chgData name="Kate Piper (IMH)" userId="f69ee4e2-845b-4a1f-89c4-60fce9da139f" providerId="ADAL" clId="{A6E1295F-9AA4-4DB4-8859-6C512B6E7CF4}" dt="2022-10-16T13:41:33.886" v="2" actId="47"/>
        <pc:sldMkLst>
          <pc:docMk/>
          <pc:sldMk cId="2784469336" sldId="321"/>
        </pc:sldMkLst>
      </pc:sldChg>
      <pc:sldChg chg="del">
        <pc:chgData name="Kate Piper (IMH)" userId="f69ee4e2-845b-4a1f-89c4-60fce9da139f" providerId="ADAL" clId="{A6E1295F-9AA4-4DB4-8859-6C512B6E7CF4}" dt="2022-10-16T13:41:38.832" v="9" actId="47"/>
        <pc:sldMkLst>
          <pc:docMk/>
          <pc:sldMk cId="3649819269" sldId="322"/>
        </pc:sldMkLst>
      </pc:sldChg>
      <pc:sldChg chg="del">
        <pc:chgData name="Kate Piper (IMH)" userId="f69ee4e2-845b-4a1f-89c4-60fce9da139f" providerId="ADAL" clId="{A6E1295F-9AA4-4DB4-8859-6C512B6E7CF4}" dt="2022-10-16T13:41:39.416" v="10" actId="47"/>
        <pc:sldMkLst>
          <pc:docMk/>
          <pc:sldMk cId="3369731319" sldId="323"/>
        </pc:sldMkLst>
      </pc:sldChg>
      <pc:sldChg chg="del">
        <pc:chgData name="Kate Piper (IMH)" userId="f69ee4e2-845b-4a1f-89c4-60fce9da139f" providerId="ADAL" clId="{A6E1295F-9AA4-4DB4-8859-6C512B6E7CF4}" dt="2022-10-16T13:41:37.608" v="7" actId="47"/>
        <pc:sldMkLst>
          <pc:docMk/>
          <pc:sldMk cId="140851848" sldId="324"/>
        </pc:sldMkLst>
      </pc:sldChg>
      <pc:sldChg chg="del">
        <pc:chgData name="Kate Piper (IMH)" userId="f69ee4e2-845b-4a1f-89c4-60fce9da139f" providerId="ADAL" clId="{A6E1295F-9AA4-4DB4-8859-6C512B6E7CF4}" dt="2022-10-16T13:41:36.882" v="6" actId="47"/>
        <pc:sldMkLst>
          <pc:docMk/>
          <pc:sldMk cId="1791663819" sldId="325"/>
        </pc:sldMkLst>
      </pc:sldChg>
      <pc:sldChg chg="del">
        <pc:chgData name="Kate Piper (IMH)" userId="f69ee4e2-845b-4a1f-89c4-60fce9da139f" providerId="ADAL" clId="{A6E1295F-9AA4-4DB4-8859-6C512B6E7CF4}" dt="2022-10-16T13:41:40.813" v="12" actId="47"/>
        <pc:sldMkLst>
          <pc:docMk/>
          <pc:sldMk cId="16008227" sldId="326"/>
        </pc:sldMkLst>
      </pc:sldChg>
      <pc:sldChg chg="del">
        <pc:chgData name="Kate Piper (IMH)" userId="f69ee4e2-845b-4a1f-89c4-60fce9da139f" providerId="ADAL" clId="{A6E1295F-9AA4-4DB4-8859-6C512B6E7CF4}" dt="2022-10-16T13:41:38.192" v="8" actId="47"/>
        <pc:sldMkLst>
          <pc:docMk/>
          <pc:sldMk cId="3184139467" sldId="327"/>
        </pc:sldMkLst>
      </pc:sldChg>
      <pc:sldChg chg="del">
        <pc:chgData name="Kate Piper (IMH)" userId="f69ee4e2-845b-4a1f-89c4-60fce9da139f" providerId="ADAL" clId="{A6E1295F-9AA4-4DB4-8859-6C512B6E7CF4}" dt="2022-10-16T13:41:52.475" v="17" actId="47"/>
        <pc:sldMkLst>
          <pc:docMk/>
          <pc:sldMk cId="366161431" sldId="328"/>
        </pc:sldMkLst>
      </pc:sldChg>
      <pc:sldChg chg="del">
        <pc:chgData name="Kate Piper (IMH)" userId="f69ee4e2-845b-4a1f-89c4-60fce9da139f" providerId="ADAL" clId="{A6E1295F-9AA4-4DB4-8859-6C512B6E7CF4}" dt="2022-10-16T13:41:50.440" v="15" actId="47"/>
        <pc:sldMkLst>
          <pc:docMk/>
          <pc:sldMk cId="486248853" sldId="329"/>
        </pc:sldMkLst>
      </pc:sldChg>
      <pc:sldChg chg="del">
        <pc:chgData name="Kate Piper (IMH)" userId="f69ee4e2-845b-4a1f-89c4-60fce9da139f" providerId="ADAL" clId="{A6E1295F-9AA4-4DB4-8859-6C512B6E7CF4}" dt="2022-10-16T13:41:43.964" v="14" actId="47"/>
        <pc:sldMkLst>
          <pc:docMk/>
          <pc:sldMk cId="1447884117" sldId="330"/>
        </pc:sldMkLst>
      </pc:sldChg>
      <pc:sldChg chg="del">
        <pc:chgData name="Kate Piper (IMH)" userId="f69ee4e2-845b-4a1f-89c4-60fce9da139f" providerId="ADAL" clId="{A6E1295F-9AA4-4DB4-8859-6C512B6E7CF4}" dt="2022-10-16T13:41:57.460" v="20" actId="47"/>
        <pc:sldMkLst>
          <pc:docMk/>
          <pc:sldMk cId="824543733" sldId="331"/>
        </pc:sldMkLst>
      </pc:sldChg>
      <pc:sldChg chg="del">
        <pc:chgData name="Kate Piper (IMH)" userId="f69ee4e2-845b-4a1f-89c4-60fce9da139f" providerId="ADAL" clId="{A6E1295F-9AA4-4DB4-8859-6C512B6E7CF4}" dt="2022-10-16T13:41:51.543" v="16" actId="47"/>
        <pc:sldMkLst>
          <pc:docMk/>
          <pc:sldMk cId="2674958083" sldId="332"/>
        </pc:sldMkLst>
      </pc:sldChg>
      <pc:sldChg chg="del">
        <pc:chgData name="Kate Piper (IMH)" userId="f69ee4e2-845b-4a1f-89c4-60fce9da139f" providerId="ADAL" clId="{A6E1295F-9AA4-4DB4-8859-6C512B6E7CF4}" dt="2022-10-16T13:41:53.659" v="18" actId="47"/>
        <pc:sldMkLst>
          <pc:docMk/>
          <pc:sldMk cId="318263990" sldId="333"/>
        </pc:sldMkLst>
      </pc:sldChg>
      <pc:sldChg chg="del">
        <pc:chgData name="Kate Piper (IMH)" userId="f69ee4e2-845b-4a1f-89c4-60fce9da139f" providerId="ADAL" clId="{A6E1295F-9AA4-4DB4-8859-6C512B6E7CF4}" dt="2022-10-16T13:41:54.354" v="19" actId="47"/>
        <pc:sldMkLst>
          <pc:docMk/>
          <pc:sldMk cId="1595664556" sldId="334"/>
        </pc:sldMkLst>
      </pc:sldChg>
      <pc:sldChg chg="del">
        <pc:chgData name="Kate Piper (IMH)" userId="f69ee4e2-845b-4a1f-89c4-60fce9da139f" providerId="ADAL" clId="{A6E1295F-9AA4-4DB4-8859-6C512B6E7CF4}" dt="2022-10-16T13:41:40.143" v="11" actId="47"/>
        <pc:sldMkLst>
          <pc:docMk/>
          <pc:sldMk cId="3764004077" sldId="335"/>
        </pc:sldMkLst>
      </pc:sldChg>
      <pc:sldChg chg="del">
        <pc:chgData name="Kate Piper (IMH)" userId="f69ee4e2-845b-4a1f-89c4-60fce9da139f" providerId="ADAL" clId="{A6E1295F-9AA4-4DB4-8859-6C512B6E7CF4}" dt="2022-10-16T13:41:31.613" v="0" actId="47"/>
        <pc:sldMkLst>
          <pc:docMk/>
          <pc:sldMk cId="2084092358" sldId="337"/>
        </pc:sldMkLst>
      </pc:sldChg>
      <pc:sldChg chg="del">
        <pc:chgData name="Kate Piper (IMH)" userId="f69ee4e2-845b-4a1f-89c4-60fce9da139f" providerId="ADAL" clId="{A6E1295F-9AA4-4DB4-8859-6C512B6E7CF4}" dt="2022-10-16T13:41:32.451" v="1" actId="47"/>
        <pc:sldMkLst>
          <pc:docMk/>
          <pc:sldMk cId="771240532" sldId="440"/>
        </pc:sldMkLst>
      </pc:sldChg>
      <pc:sldChg chg="del">
        <pc:chgData name="Kate Piper (IMH)" userId="f69ee4e2-845b-4a1f-89c4-60fce9da139f" providerId="ADAL" clId="{A6E1295F-9AA4-4DB4-8859-6C512B6E7CF4}" dt="2022-10-16T13:41:34.517" v="3" actId="47"/>
        <pc:sldMkLst>
          <pc:docMk/>
          <pc:sldMk cId="4162420090" sldId="441"/>
        </pc:sldMkLst>
      </pc:sldChg>
    </pc:docChg>
  </pc:docChgLst>
  <pc:docChgLst>
    <pc:chgData name="Heddwen Davies" userId="S::heddwen.davies@uwtsd.ac.uk::b3b4628a-d1d7-4a79-b47e-b6ca4059bab0" providerId="AD" clId="Web-{5A78F5D1-BC19-1BC6-85E8-83AA48A8D688}"/>
    <pc:docChg chg="modSld">
      <pc:chgData name="Heddwen Davies" userId="S::heddwen.davies@uwtsd.ac.uk::b3b4628a-d1d7-4a79-b47e-b6ca4059bab0" providerId="AD" clId="Web-{5A78F5D1-BC19-1BC6-85E8-83AA48A8D688}" dt="2022-10-16T19:44:34.859" v="880" actId="20577"/>
      <pc:docMkLst>
        <pc:docMk/>
      </pc:docMkLst>
      <pc:sldChg chg="modSp">
        <pc:chgData name="Heddwen Davies" userId="S::heddwen.davies@uwtsd.ac.uk::b3b4628a-d1d7-4a79-b47e-b6ca4059bab0" providerId="AD" clId="Web-{5A78F5D1-BC19-1BC6-85E8-83AA48A8D688}" dt="2022-10-16T19:33:53.532" v="641" actId="14100"/>
        <pc:sldMkLst>
          <pc:docMk/>
          <pc:sldMk cId="165439538" sldId="260"/>
        </pc:sldMkLst>
        <pc:spChg chg="mod">
          <ac:chgData name="Heddwen Davies" userId="S::heddwen.davies@uwtsd.ac.uk::b3b4628a-d1d7-4a79-b47e-b6ca4059bab0" providerId="AD" clId="Web-{5A78F5D1-BC19-1BC6-85E8-83AA48A8D688}" dt="2022-10-16T19:33:53.532" v="641" actId="14100"/>
          <ac:spMkLst>
            <pc:docMk/>
            <pc:sldMk cId="165439538" sldId="260"/>
            <ac:spMk id="26627" creationId="{00000000-0000-0000-0000-000000000000}"/>
          </ac:spMkLst>
        </pc:spChg>
      </pc:sldChg>
      <pc:sldChg chg="addSp delSp modSp">
        <pc:chgData name="Heddwen Davies" userId="S::heddwen.davies@uwtsd.ac.uk::b3b4628a-d1d7-4a79-b47e-b6ca4059bab0" providerId="AD" clId="Web-{5A78F5D1-BC19-1BC6-85E8-83AA48A8D688}" dt="2022-10-16T19:41:03.282" v="816" actId="20577"/>
        <pc:sldMkLst>
          <pc:docMk/>
          <pc:sldMk cId="103464389" sldId="304"/>
        </pc:sldMkLst>
        <pc:spChg chg="add del mod">
          <ac:chgData name="Heddwen Davies" userId="S::heddwen.davies@uwtsd.ac.uk::b3b4628a-d1d7-4a79-b47e-b6ca4059bab0" providerId="AD" clId="Web-{5A78F5D1-BC19-1BC6-85E8-83AA48A8D688}" dt="2022-10-16T19:34:16.737" v="648"/>
          <ac:spMkLst>
            <pc:docMk/>
            <pc:sldMk cId="103464389" sldId="304"/>
            <ac:spMk id="2" creationId="{317AAE94-81F8-5D9D-EDED-355204650D6E}"/>
          </ac:spMkLst>
        </pc:spChg>
        <pc:spChg chg="mod">
          <ac:chgData name="Heddwen Davies" userId="S::heddwen.davies@uwtsd.ac.uk::b3b4628a-d1d7-4a79-b47e-b6ca4059bab0" providerId="AD" clId="Web-{5A78F5D1-BC19-1BC6-85E8-83AA48A8D688}" dt="2022-10-16T19:34:06.627" v="644" actId="14100"/>
          <ac:spMkLst>
            <pc:docMk/>
            <pc:sldMk cId="103464389" sldId="304"/>
            <ac:spMk id="3" creationId="{66433E1A-3D29-45EA-AAB2-CEB0B54C0842}"/>
          </ac:spMkLst>
        </pc:spChg>
        <pc:spChg chg="add mod">
          <ac:chgData name="Heddwen Davies" userId="S::heddwen.davies@uwtsd.ac.uk::b3b4628a-d1d7-4a79-b47e-b6ca4059bab0" providerId="AD" clId="Web-{5A78F5D1-BC19-1BC6-85E8-83AA48A8D688}" dt="2022-10-16T19:41:03.282" v="816" actId="20577"/>
          <ac:spMkLst>
            <pc:docMk/>
            <pc:sldMk cId="103464389" sldId="304"/>
            <ac:spMk id="5" creationId="{528B699C-CBCF-F0C6-8E2E-DD30E642A4B2}"/>
          </ac:spMkLst>
        </pc:spChg>
      </pc:sldChg>
      <pc:sldChg chg="modSp">
        <pc:chgData name="Heddwen Davies" userId="S::heddwen.davies@uwtsd.ac.uk::b3b4628a-d1d7-4a79-b47e-b6ca4059bab0" providerId="AD" clId="Web-{5A78F5D1-BC19-1BC6-85E8-83AA48A8D688}" dt="2022-10-16T19:44:34.859" v="880" actId="20577"/>
        <pc:sldMkLst>
          <pc:docMk/>
          <pc:sldMk cId="368826284" sldId="307"/>
        </pc:sldMkLst>
        <pc:spChg chg="mod">
          <ac:chgData name="Heddwen Davies" userId="S::heddwen.davies@uwtsd.ac.uk::b3b4628a-d1d7-4a79-b47e-b6ca4059bab0" providerId="AD" clId="Web-{5A78F5D1-BC19-1BC6-85E8-83AA48A8D688}" dt="2022-10-16T19:44:34.859" v="880" actId="20577"/>
          <ac:spMkLst>
            <pc:docMk/>
            <pc:sldMk cId="368826284" sldId="307"/>
            <ac:spMk id="5" creationId="{79DEF523-B386-97FC-6408-EB95BF0CB604}"/>
          </ac:spMkLst>
        </pc:spChg>
      </pc:sldChg>
      <pc:sldChg chg="addSp modSp">
        <pc:chgData name="Heddwen Davies" userId="S::heddwen.davies@uwtsd.ac.uk::b3b4628a-d1d7-4a79-b47e-b6ca4059bab0" providerId="AD" clId="Web-{5A78F5D1-BC19-1BC6-85E8-83AA48A8D688}" dt="2022-10-16T19:16:47.178" v="176" actId="20577"/>
        <pc:sldMkLst>
          <pc:docMk/>
          <pc:sldMk cId="2728521217" sldId="336"/>
        </pc:sldMkLst>
        <pc:spChg chg="mod">
          <ac:chgData name="Heddwen Davies" userId="S::heddwen.davies@uwtsd.ac.uk::b3b4628a-d1d7-4a79-b47e-b6ca4059bab0" providerId="AD" clId="Web-{5A78F5D1-BC19-1BC6-85E8-83AA48A8D688}" dt="2022-10-16T19:13:24.382" v="18" actId="14100"/>
          <ac:spMkLst>
            <pc:docMk/>
            <pc:sldMk cId="2728521217" sldId="336"/>
            <ac:spMk id="2" creationId="{4DD0D45E-37CE-8169-0975-484E3A71A114}"/>
          </ac:spMkLst>
        </pc:spChg>
        <pc:spChg chg="mod">
          <ac:chgData name="Heddwen Davies" userId="S::heddwen.davies@uwtsd.ac.uk::b3b4628a-d1d7-4a79-b47e-b6ca4059bab0" providerId="AD" clId="Web-{5A78F5D1-BC19-1BC6-85E8-83AA48A8D688}" dt="2022-10-16T19:13:02.193" v="2" actId="1076"/>
          <ac:spMkLst>
            <pc:docMk/>
            <pc:sldMk cId="2728521217" sldId="336"/>
            <ac:spMk id="3" creationId="{A2119A6F-0E6D-0BD5-CE29-B25CEC852FF0}"/>
          </ac:spMkLst>
        </pc:spChg>
        <pc:spChg chg="add mod">
          <ac:chgData name="Heddwen Davies" userId="S::heddwen.davies@uwtsd.ac.uk::b3b4628a-d1d7-4a79-b47e-b6ca4059bab0" providerId="AD" clId="Web-{5A78F5D1-BC19-1BC6-85E8-83AA48A8D688}" dt="2022-10-16T19:16:47.178" v="176" actId="20577"/>
          <ac:spMkLst>
            <pc:docMk/>
            <pc:sldMk cId="2728521217" sldId="336"/>
            <ac:spMk id="5" creationId="{48F25C59-5F5A-F405-B170-486A358E0CBE}"/>
          </ac:spMkLst>
        </pc:spChg>
      </pc:sldChg>
      <pc:sldChg chg="addSp modSp">
        <pc:chgData name="Heddwen Davies" userId="S::heddwen.davies@uwtsd.ac.uk::b3b4628a-d1d7-4a79-b47e-b6ca4059bab0" providerId="AD" clId="Web-{5A78F5D1-BC19-1BC6-85E8-83AA48A8D688}" dt="2022-10-16T19:24:52.712" v="427" actId="20577"/>
        <pc:sldMkLst>
          <pc:docMk/>
          <pc:sldMk cId="3807473687" sldId="448"/>
        </pc:sldMkLst>
        <pc:spChg chg="mod">
          <ac:chgData name="Heddwen Davies" userId="S::heddwen.davies@uwtsd.ac.uk::b3b4628a-d1d7-4a79-b47e-b6ca4059bab0" providerId="AD" clId="Web-{5A78F5D1-BC19-1BC6-85E8-83AA48A8D688}" dt="2022-10-16T19:18:16.622" v="183" actId="1076"/>
          <ac:spMkLst>
            <pc:docMk/>
            <pc:sldMk cId="3807473687" sldId="448"/>
            <ac:spMk id="2" creationId="{B179693D-6A5B-AB2E-91E6-C9842AE66F6B}"/>
          </ac:spMkLst>
        </pc:spChg>
        <pc:spChg chg="mod">
          <ac:chgData name="Heddwen Davies" userId="S::heddwen.davies@uwtsd.ac.uk::b3b4628a-d1d7-4a79-b47e-b6ca4059bab0" providerId="AD" clId="Web-{5A78F5D1-BC19-1BC6-85E8-83AA48A8D688}" dt="2022-10-16T19:24:24.148" v="423" actId="1076"/>
          <ac:spMkLst>
            <pc:docMk/>
            <pc:sldMk cId="3807473687" sldId="448"/>
            <ac:spMk id="3" creationId="{33AF2DDF-E2A8-97EF-A9ED-477CC22286B1}"/>
          </ac:spMkLst>
        </pc:spChg>
        <pc:spChg chg="add mod">
          <ac:chgData name="Heddwen Davies" userId="S::heddwen.davies@uwtsd.ac.uk::b3b4628a-d1d7-4a79-b47e-b6ca4059bab0" providerId="AD" clId="Web-{5A78F5D1-BC19-1BC6-85E8-83AA48A8D688}" dt="2022-10-16T19:24:52.712" v="427" actId="20577"/>
          <ac:spMkLst>
            <pc:docMk/>
            <pc:sldMk cId="3807473687" sldId="448"/>
            <ac:spMk id="5" creationId="{04A64174-E9F0-9C9B-E018-E6F63FCBBCB9}"/>
          </ac:spMkLst>
        </pc:spChg>
      </pc:sldChg>
      <pc:sldChg chg="modSp">
        <pc:chgData name="Heddwen Davies" userId="S::heddwen.davies@uwtsd.ac.uk::b3b4628a-d1d7-4a79-b47e-b6ca4059bab0" providerId="AD" clId="Web-{5A78F5D1-BC19-1BC6-85E8-83AA48A8D688}" dt="2022-10-16T19:29:30.420" v="529" actId="20577"/>
        <pc:sldMkLst>
          <pc:docMk/>
          <pc:sldMk cId="1753226115" sldId="450"/>
        </pc:sldMkLst>
        <pc:spChg chg="mod">
          <ac:chgData name="Heddwen Davies" userId="S::heddwen.davies@uwtsd.ac.uk::b3b4628a-d1d7-4a79-b47e-b6ca4059bab0" providerId="AD" clId="Web-{5A78F5D1-BC19-1BC6-85E8-83AA48A8D688}" dt="2022-10-16T19:28:45.885" v="516" actId="20577"/>
          <ac:spMkLst>
            <pc:docMk/>
            <pc:sldMk cId="1753226115" sldId="450"/>
            <ac:spMk id="2" creationId="{B179693D-6A5B-AB2E-91E6-C9842AE66F6B}"/>
          </ac:spMkLst>
        </pc:spChg>
        <pc:spChg chg="mod">
          <ac:chgData name="Heddwen Davies" userId="S::heddwen.davies@uwtsd.ac.uk::b3b4628a-d1d7-4a79-b47e-b6ca4059bab0" providerId="AD" clId="Web-{5A78F5D1-BC19-1BC6-85E8-83AA48A8D688}" dt="2022-10-16T19:29:30.420" v="529" actId="20577"/>
          <ac:spMkLst>
            <pc:docMk/>
            <pc:sldMk cId="1753226115" sldId="450"/>
            <ac:spMk id="3" creationId="{33AF2DDF-E2A8-97EF-A9ED-477CC22286B1}"/>
          </ac:spMkLst>
        </pc:spChg>
      </pc:sldChg>
      <pc:sldChg chg="modSp">
        <pc:chgData name="Heddwen Davies" userId="S::heddwen.davies@uwtsd.ac.uk::b3b4628a-d1d7-4a79-b47e-b6ca4059bab0" providerId="AD" clId="Web-{5A78F5D1-BC19-1BC6-85E8-83AA48A8D688}" dt="2022-10-16T19:33:22.014" v="639" actId="14100"/>
        <pc:sldMkLst>
          <pc:docMk/>
          <pc:sldMk cId="2739236890" sldId="455"/>
        </pc:sldMkLst>
        <pc:spChg chg="mod">
          <ac:chgData name="Heddwen Davies" userId="S::heddwen.davies@uwtsd.ac.uk::b3b4628a-d1d7-4a79-b47e-b6ca4059bab0" providerId="AD" clId="Web-{5A78F5D1-BC19-1BC6-85E8-83AA48A8D688}" dt="2022-10-16T19:30:51.941" v="549" actId="14100"/>
          <ac:spMkLst>
            <pc:docMk/>
            <pc:sldMk cId="2739236890" sldId="455"/>
            <ac:spMk id="2" creationId="{B179693D-6A5B-AB2E-91E6-C9842AE66F6B}"/>
          </ac:spMkLst>
        </pc:spChg>
        <pc:spChg chg="mod">
          <ac:chgData name="Heddwen Davies" userId="S::heddwen.davies@uwtsd.ac.uk::b3b4628a-d1d7-4a79-b47e-b6ca4059bab0" providerId="AD" clId="Web-{5A78F5D1-BC19-1BC6-85E8-83AA48A8D688}" dt="2022-10-16T19:30:46.597" v="547" actId="1076"/>
          <ac:spMkLst>
            <pc:docMk/>
            <pc:sldMk cId="2739236890" sldId="455"/>
            <ac:spMk id="3" creationId="{33AF2DDF-E2A8-97EF-A9ED-477CC22286B1}"/>
          </ac:spMkLst>
        </pc:spChg>
        <pc:spChg chg="mod">
          <ac:chgData name="Heddwen Davies" userId="S::heddwen.davies@uwtsd.ac.uk::b3b4628a-d1d7-4a79-b47e-b6ca4059bab0" providerId="AD" clId="Web-{5A78F5D1-BC19-1BC6-85E8-83AA48A8D688}" dt="2022-10-16T19:33:22.014" v="639" actId="14100"/>
          <ac:spMkLst>
            <pc:docMk/>
            <pc:sldMk cId="2739236890" sldId="455"/>
            <ac:spMk id="5" creationId="{3C81A8E7-270A-DFCE-DE91-28C2C02A92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8B7F3B-1B0C-4B2E-ACE7-8ECD7883D7D2}" type="datetimeFigureOut">
              <a:rPr lang="en-GB" smtClean="0"/>
              <a:t>16/10/2022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738796-40B4-49B0-A331-25D568C0517A}" type="slidenum">
              <a:rPr lang="en-GB" smtClean="0"/>
              <a:t>‹#›</a:t>
            </a:fld>
            <a:endParaRPr lang="en-GB"/>
          </a:p>
        </p:txBody>
      </p:sp>
    </p:spTree>
    <p:extLst>
      <p:ext uri="{BB962C8B-B14F-4D97-AF65-F5344CB8AC3E}">
        <p14:creationId xmlns:p14="http://schemas.microsoft.com/office/powerpoint/2010/main" val="104547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Anecdotally, Pembrokeshire has a huge number of people participating in mass participation sports events (such as triathlon, marathons, </a:t>
            </a:r>
          </a:p>
          <a:p>
            <a:endParaRPr lang="en-GB" dirty="0"/>
          </a:p>
          <a:p>
            <a:r>
              <a:rPr lang="en-GB" dirty="0"/>
              <a:t>These events have seen a huge rises across the UK in the last decade.</a:t>
            </a:r>
          </a:p>
          <a:p>
            <a:endParaRPr lang="en-GB" dirty="0"/>
          </a:p>
          <a:p>
            <a:r>
              <a:rPr lang="en-GB" dirty="0"/>
              <a:t>۞</a:t>
            </a:r>
          </a:p>
          <a:p>
            <a:endParaRPr lang="en-GB" dirty="0"/>
          </a:p>
          <a:p>
            <a:r>
              <a:rPr lang="en-GB" dirty="0"/>
              <a:t>British triathlon has seen an 86% increase of race starts since 2009.</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p>
            <a:r>
              <a:rPr lang="en-GB" dirty="0"/>
              <a:t>Wales has also seen similar growth in events numbers and starters. For example, the 2020 Cardiff half sold out in record time, however the race was cancelled due to the pandemic. ۞ The most recent ‘sport and active lifestyles -state of the nation report’ identified these types of sport as some of the most common activities for the welsh population.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a:r>
          </a:p>
          <a:p>
            <a:endParaRPr lang="en-GB" dirty="0"/>
          </a:p>
          <a:p>
            <a:r>
              <a:rPr lang="en-GB" dirty="0"/>
              <a:t>Most importantly for this study Pembrokeshire has seen some extremely interesting growth especially for a rural community. This number from Ironman shows an average of 180 ironman athletes per 100,000 population. The UK average is 11 Ironman athletes per 100,000 population. Data received from the operations director, Rachel Jackson in 2019, identified 791 Pembrokeshire athletes registered for ironman events from 2012 to 2019. Using this data the county now boasts 632 ironman athletes per 100,000 population in addition to many hundreds of local people who take part in smaller scale events in the area. </a:t>
            </a:r>
          </a:p>
        </p:txBody>
      </p:sp>
      <p:sp>
        <p:nvSpPr>
          <p:cNvPr id="4" name="Slide Number Placeholder 3"/>
          <p:cNvSpPr>
            <a:spLocks noGrp="1"/>
          </p:cNvSpPr>
          <p:nvPr>
            <p:ph type="sldNum" sz="quarter" idx="5"/>
          </p:nvPr>
        </p:nvSpPr>
        <p:spPr/>
        <p:txBody>
          <a:bodyPr/>
          <a:lstStyle/>
          <a:p>
            <a:fld id="{0BB5B09A-0FAD-2F4A-A5BB-AF6660C144CB}" type="slidenum">
              <a:rPr lang="en-US" smtClean="0"/>
              <a:t>4</a:t>
            </a:fld>
            <a:endParaRPr lang="en-US"/>
          </a:p>
        </p:txBody>
      </p:sp>
    </p:spTree>
    <p:extLst>
      <p:ext uri="{BB962C8B-B14F-4D97-AF65-F5344CB8AC3E}">
        <p14:creationId xmlns:p14="http://schemas.microsoft.com/office/powerpoint/2010/main" val="3974393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expected, within the last decade the literature and research covering these type of events have seen the same rise in interest.</a:t>
            </a:r>
          </a:p>
          <a:p>
            <a:endParaRPr lang="en-GB" dirty="0"/>
          </a:p>
          <a:p>
            <a:r>
              <a:rPr lang="en-GB" dirty="0"/>
              <a:t>Although research around MPSE have covered several areas including nutritional issues, injury concerns, performance levels and tourism interests.</a:t>
            </a:r>
          </a:p>
          <a:p>
            <a:r>
              <a:rPr lang="en-GB" dirty="0"/>
              <a:t>Motivation has been the most common subject in the field of mass participation sports events.</a:t>
            </a:r>
          </a:p>
          <a:p>
            <a:endParaRPr lang="en-GB" dirty="0"/>
          </a:p>
          <a:p>
            <a:r>
              <a:rPr lang="en-GB" dirty="0"/>
              <a:t>However the findings have been complex,</a:t>
            </a:r>
          </a:p>
          <a:p>
            <a:r>
              <a:rPr lang="en-GB" dirty="0"/>
              <a:t>Various motivations and goal choices have been linked to participation in events (triathlon and single discipline events being the most common)</a:t>
            </a:r>
          </a:p>
          <a:p>
            <a:r>
              <a:rPr lang="en-GB" dirty="0"/>
              <a:t>Health benefits and personal goals often the most common, but competition and social reasons also scoring high across participants.</a:t>
            </a:r>
          </a:p>
          <a:p>
            <a:r>
              <a:rPr lang="en-GB" dirty="0"/>
              <a:t>There are many determinants around participation and varying reasons for first time participants –such as new challenges, social, health and fitness improvements. These seem to change and develop as the athletes continue to take part and make lifestyle changes.</a:t>
            </a:r>
          </a:p>
          <a:p>
            <a:r>
              <a:rPr lang="en-GB" dirty="0"/>
              <a:t>Finally, Funk et al., 2011 ( one of the most widely cited articles in the context of MPSE) discussed the motivation of first-timers suggesting the public health benefits of these events. Similarly, Coleman (2016) and Bennett et al (2017) made similar statements but all say more research is needed.</a:t>
            </a:r>
          </a:p>
        </p:txBody>
      </p:sp>
      <p:sp>
        <p:nvSpPr>
          <p:cNvPr id="4" name="Slide Number Placeholder 3"/>
          <p:cNvSpPr>
            <a:spLocks noGrp="1"/>
          </p:cNvSpPr>
          <p:nvPr>
            <p:ph type="sldNum" sz="quarter" idx="5"/>
          </p:nvPr>
        </p:nvSpPr>
        <p:spPr/>
        <p:txBody>
          <a:bodyPr/>
          <a:lstStyle/>
          <a:p>
            <a:fld id="{0BB5B09A-0FAD-2F4A-A5BB-AF6660C144CB}" type="slidenum">
              <a:rPr lang="en-US" smtClean="0"/>
              <a:t>5</a:t>
            </a:fld>
            <a:endParaRPr lang="en-US"/>
          </a:p>
        </p:txBody>
      </p:sp>
    </p:spTree>
    <p:extLst>
      <p:ext uri="{BB962C8B-B14F-4D97-AF65-F5344CB8AC3E}">
        <p14:creationId xmlns:p14="http://schemas.microsoft.com/office/powerpoint/2010/main" val="365447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expected, within the last decade the literature and research covering these type of events have seen the same rise in interest.</a:t>
            </a:r>
          </a:p>
          <a:p>
            <a:endParaRPr lang="en-GB" dirty="0"/>
          </a:p>
          <a:p>
            <a:r>
              <a:rPr lang="en-GB" dirty="0"/>
              <a:t>Although research around MPSE have covered several areas including nutritional issues, injury concerns, performance levels and tourism interests.</a:t>
            </a:r>
          </a:p>
          <a:p>
            <a:r>
              <a:rPr lang="en-GB" dirty="0"/>
              <a:t>Motivation has been the most common subject in the field of mass participation sports events.</a:t>
            </a:r>
          </a:p>
          <a:p>
            <a:endParaRPr lang="en-GB" dirty="0"/>
          </a:p>
          <a:p>
            <a:r>
              <a:rPr lang="en-GB" dirty="0"/>
              <a:t>However the findings have been complex,</a:t>
            </a:r>
          </a:p>
          <a:p>
            <a:r>
              <a:rPr lang="en-GB" dirty="0"/>
              <a:t>Various motivations and goal choices have been linked to participation in events (triathlon and single discipline events being the most common)</a:t>
            </a:r>
          </a:p>
          <a:p>
            <a:r>
              <a:rPr lang="en-GB" dirty="0"/>
              <a:t>Health benefits and personal goals often the most common, but competition and social reasons also scoring high across participants.</a:t>
            </a:r>
          </a:p>
          <a:p>
            <a:r>
              <a:rPr lang="en-GB" dirty="0"/>
              <a:t>There are many determinants around participation and varying reasons for first time participants –such as new challenges, social, health and fitness improvements. These seem to change and develop as the athletes continue to take part and make lifestyle changes.</a:t>
            </a:r>
          </a:p>
          <a:p>
            <a:r>
              <a:rPr lang="en-GB" dirty="0"/>
              <a:t>Finally, Funk et al., 2011 ( one of the most widely cited articles in the context of MPSE) discussed the motivation of first-timers suggesting the public health benefits of these events. Similarly, Coleman (2016) and Bennett et al (2017) made similar statements but all say more research is needed.</a:t>
            </a:r>
          </a:p>
        </p:txBody>
      </p:sp>
      <p:sp>
        <p:nvSpPr>
          <p:cNvPr id="4" name="Slide Number Placeholder 3"/>
          <p:cNvSpPr>
            <a:spLocks noGrp="1"/>
          </p:cNvSpPr>
          <p:nvPr>
            <p:ph type="sldNum" sz="quarter" idx="5"/>
          </p:nvPr>
        </p:nvSpPr>
        <p:spPr/>
        <p:txBody>
          <a:bodyPr/>
          <a:lstStyle/>
          <a:p>
            <a:fld id="{0BB5B09A-0FAD-2F4A-A5BB-AF6660C144CB}" type="slidenum">
              <a:rPr lang="en-US" smtClean="0"/>
              <a:t>6</a:t>
            </a:fld>
            <a:endParaRPr lang="en-US"/>
          </a:p>
        </p:txBody>
      </p:sp>
    </p:spTree>
    <p:extLst>
      <p:ext uri="{BB962C8B-B14F-4D97-AF65-F5344CB8AC3E}">
        <p14:creationId xmlns:p14="http://schemas.microsoft.com/office/powerpoint/2010/main" val="2008812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findings show that the literature at present is narrow and the research designs have limitations that do not take into consideration the complexity of individual or community collective experiences. </a:t>
            </a:r>
          </a:p>
          <a:p>
            <a:endParaRPr lang="en-GB" dirty="0"/>
          </a:p>
          <a:p>
            <a:r>
              <a:rPr lang="en-GB" dirty="0"/>
              <a:t>For example, with MPSE and public health benefits</a:t>
            </a:r>
          </a:p>
          <a:p>
            <a:r>
              <a:rPr lang="en-GB" dirty="0"/>
              <a:t>Several studies have collected data from around the time of the event and up to three months after, although this shows drop-off or sustained physical activity levels it does not show lifestyle changes of these individuals. </a:t>
            </a:r>
          </a:p>
          <a:p>
            <a:r>
              <a:rPr lang="en-GB" dirty="0"/>
              <a:t>Findings from Funk and colleagues also found participants in longer races such as half and full marathons “were more likely already exceeding the threshold for physical activity to receive health benefits… and already possess strong attitudes towards exercise”. </a:t>
            </a:r>
          </a:p>
          <a:p>
            <a:endParaRPr lang="en-GB" dirty="0"/>
          </a:p>
          <a:p>
            <a:r>
              <a:rPr lang="en-GB" dirty="0"/>
              <a:t>These findings (potentially due to the research design limitations) are just snap shots in time and capturing the athletes at the events does not tell the full story or show the big picture. </a:t>
            </a:r>
          </a:p>
          <a:p>
            <a:r>
              <a:rPr lang="en-GB" dirty="0"/>
              <a:t>Therefore, a different perspective is needed that focuses not only on the individual but environments that surround and influence them. This will give a better understanding of the culture and phenomenon happening around these events in Pembrokeshire.</a:t>
            </a:r>
          </a:p>
        </p:txBody>
      </p:sp>
      <p:sp>
        <p:nvSpPr>
          <p:cNvPr id="4" name="Slide Number Placeholder 3"/>
          <p:cNvSpPr>
            <a:spLocks noGrp="1"/>
          </p:cNvSpPr>
          <p:nvPr>
            <p:ph type="sldNum" sz="quarter" idx="5"/>
          </p:nvPr>
        </p:nvSpPr>
        <p:spPr/>
        <p:txBody>
          <a:bodyPr/>
          <a:lstStyle/>
          <a:p>
            <a:fld id="{0BB5B09A-0FAD-2F4A-A5BB-AF6660C144CB}" type="slidenum">
              <a:rPr lang="en-US" smtClean="0"/>
              <a:t>7</a:t>
            </a:fld>
            <a:endParaRPr lang="en-US"/>
          </a:p>
        </p:txBody>
      </p:sp>
    </p:spTree>
    <p:extLst>
      <p:ext uri="{BB962C8B-B14F-4D97-AF65-F5344CB8AC3E}">
        <p14:creationId xmlns:p14="http://schemas.microsoft.com/office/powerpoint/2010/main" val="724040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findings show that the literature at present is narrow and the research designs have limitations that do not take into consideration the complexity of individual or community collective experiences. </a:t>
            </a:r>
          </a:p>
          <a:p>
            <a:endParaRPr lang="en-GB" dirty="0"/>
          </a:p>
          <a:p>
            <a:r>
              <a:rPr lang="en-GB" dirty="0"/>
              <a:t>For example, with MPSE and public health benefits</a:t>
            </a:r>
          </a:p>
          <a:p>
            <a:r>
              <a:rPr lang="en-GB" dirty="0"/>
              <a:t>Several studies have collected data from around the time of the event and up to three months after, although this shows drop-off or sustained physical activity levels it does not show lifestyle changes of these individuals. </a:t>
            </a:r>
          </a:p>
          <a:p>
            <a:r>
              <a:rPr lang="en-GB" dirty="0"/>
              <a:t>Findings from Funk and colleagues also found participants in longer races such as half and full marathons “were more likely already exceeding the threshold for physical activity to receive health benefits… and already possess strong attitudes towards exercise”. </a:t>
            </a:r>
          </a:p>
          <a:p>
            <a:endParaRPr lang="en-GB" dirty="0"/>
          </a:p>
          <a:p>
            <a:r>
              <a:rPr lang="en-GB" dirty="0"/>
              <a:t>These findings (potentially due to the research design limitations) are just snap shots in time and capturing the athletes at the events does not tell the full story or show the big picture. </a:t>
            </a:r>
          </a:p>
          <a:p>
            <a:r>
              <a:rPr lang="en-GB" dirty="0"/>
              <a:t>Therefore, a different perspective is needed that focuses not only on the individual but environments that surround and influence them. This will give a better understanding of the culture and phenomenon happening around these events in Pembrokeshire.</a:t>
            </a:r>
          </a:p>
        </p:txBody>
      </p:sp>
      <p:sp>
        <p:nvSpPr>
          <p:cNvPr id="4" name="Slide Number Placeholder 3"/>
          <p:cNvSpPr>
            <a:spLocks noGrp="1"/>
          </p:cNvSpPr>
          <p:nvPr>
            <p:ph type="sldNum" sz="quarter" idx="5"/>
          </p:nvPr>
        </p:nvSpPr>
        <p:spPr/>
        <p:txBody>
          <a:bodyPr/>
          <a:lstStyle/>
          <a:p>
            <a:fld id="{0BB5B09A-0FAD-2F4A-A5BB-AF6660C144CB}" type="slidenum">
              <a:rPr lang="en-US" smtClean="0"/>
              <a:t>8</a:t>
            </a:fld>
            <a:endParaRPr lang="en-US"/>
          </a:p>
        </p:txBody>
      </p:sp>
    </p:spTree>
    <p:extLst>
      <p:ext uri="{BB962C8B-B14F-4D97-AF65-F5344CB8AC3E}">
        <p14:creationId xmlns:p14="http://schemas.microsoft.com/office/powerpoint/2010/main" val="3030767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Identify NO MORE than 3 key topics that will help you explain your hot topic. Spider diagram</a:t>
            </a:r>
          </a:p>
          <a:p>
            <a:endParaRPr lang="en-GB" dirty="0"/>
          </a:p>
          <a:p>
            <a:r>
              <a:rPr lang="en-GB" dirty="0"/>
              <a:t>Example: School support of mental health in adolescence</a:t>
            </a:r>
          </a:p>
          <a:p>
            <a:r>
              <a:rPr lang="en-GB" dirty="0"/>
              <a:t>Mental health and adolescence (teenagers/ secondary schools) (facts, information, key ideas) School support (role of the school, very brief on outside of schools support, areas of school – curriculum; school additional support; wellbeing services within the school. Combined (what is happening at the moment – literature) </a:t>
            </a:r>
          </a:p>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9</a:t>
            </a:fld>
            <a:endParaRPr lang="en-GB"/>
          </a:p>
        </p:txBody>
      </p:sp>
    </p:spTree>
    <p:extLst>
      <p:ext uri="{BB962C8B-B14F-4D97-AF65-F5344CB8AC3E}">
        <p14:creationId xmlns:p14="http://schemas.microsoft.com/office/powerpoint/2010/main" val="6635207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Give 5 mins for the person to make notes on confusion, understanding, anything else they have to add.</a:t>
            </a:r>
          </a:p>
        </p:txBody>
      </p:sp>
      <p:sp>
        <p:nvSpPr>
          <p:cNvPr id="4" name="Slide Number Placeholder 3"/>
          <p:cNvSpPr>
            <a:spLocks noGrp="1"/>
          </p:cNvSpPr>
          <p:nvPr>
            <p:ph type="sldNum" sz="quarter" idx="5"/>
          </p:nvPr>
        </p:nvSpPr>
        <p:spPr/>
        <p:txBody>
          <a:bodyPr/>
          <a:lstStyle/>
          <a:p>
            <a:fld id="{A7738796-40B4-49B0-A331-25D568C0517A}" type="slidenum">
              <a:rPr lang="en-GB" smtClean="0"/>
              <a:t>10</a:t>
            </a:fld>
            <a:endParaRPr lang="en-GB"/>
          </a:p>
        </p:txBody>
      </p:sp>
    </p:spTree>
    <p:extLst>
      <p:ext uri="{BB962C8B-B14F-4D97-AF65-F5344CB8AC3E}">
        <p14:creationId xmlns:p14="http://schemas.microsoft.com/office/powerpoint/2010/main" val="2010136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Summarise each paper – what did they find/ were there any issues with the study/ anything else to take away</a:t>
            </a:r>
          </a:p>
          <a:p>
            <a:endParaRPr lang="en-GB" dirty="0"/>
          </a:p>
          <a:p>
            <a:r>
              <a:rPr lang="en-GB" dirty="0"/>
              <a:t>Next slide my help?</a:t>
            </a:r>
          </a:p>
          <a:p>
            <a:endParaRPr lang="en-GB" dirty="0"/>
          </a:p>
          <a:p>
            <a:r>
              <a:rPr lang="en-GB" dirty="0"/>
              <a:t>Patterns between the papers – Similarities or answers to further research questions, differences in methods but both support conclusions, further conclusions.</a:t>
            </a:r>
          </a:p>
          <a:p>
            <a:endParaRPr lang="en-GB" dirty="0"/>
          </a:p>
          <a:p>
            <a:r>
              <a:rPr lang="en-GB" dirty="0"/>
              <a:t>Summarise your key points</a:t>
            </a:r>
          </a:p>
        </p:txBody>
      </p:sp>
      <p:sp>
        <p:nvSpPr>
          <p:cNvPr id="4" name="Slide Number Placeholder 3"/>
          <p:cNvSpPr>
            <a:spLocks noGrp="1"/>
          </p:cNvSpPr>
          <p:nvPr>
            <p:ph type="sldNum" sz="quarter" idx="5"/>
          </p:nvPr>
        </p:nvSpPr>
        <p:spPr/>
        <p:txBody>
          <a:bodyPr/>
          <a:lstStyle/>
          <a:p>
            <a:fld id="{A7738796-40B4-49B0-A331-25D568C0517A}" type="slidenum">
              <a:rPr lang="en-GB" smtClean="0"/>
              <a:t>11</a:t>
            </a:fld>
            <a:endParaRPr lang="en-GB"/>
          </a:p>
        </p:txBody>
      </p:sp>
    </p:spTree>
    <p:extLst>
      <p:ext uri="{BB962C8B-B14F-4D97-AF65-F5344CB8AC3E}">
        <p14:creationId xmlns:p14="http://schemas.microsoft.com/office/powerpoint/2010/main" val="2007155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13</a:t>
            </a:fld>
            <a:endParaRPr lang="en-GB"/>
          </a:p>
        </p:txBody>
      </p:sp>
    </p:spTree>
    <p:extLst>
      <p:ext uri="{BB962C8B-B14F-4D97-AF65-F5344CB8AC3E}">
        <p14:creationId xmlns:p14="http://schemas.microsoft.com/office/powerpoint/2010/main" val="3342371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Framing your own thoughts – Gaps (further research needed – guided by literature) Critical Questions (things you have thought while reading – teachers’ perspectives? Age ranges, gender differences, duration of intervention) Changing the perspectives (lots of quantitative but what about why or how?/ adding a topic (strength based intervention but what about motivation levels?)</a:t>
            </a:r>
          </a:p>
        </p:txBody>
      </p:sp>
      <p:sp>
        <p:nvSpPr>
          <p:cNvPr id="4" name="Slide Number Placeholder 3"/>
          <p:cNvSpPr>
            <a:spLocks noGrp="1"/>
          </p:cNvSpPr>
          <p:nvPr>
            <p:ph type="sldNum" sz="quarter" idx="5"/>
          </p:nvPr>
        </p:nvSpPr>
        <p:spPr/>
        <p:txBody>
          <a:bodyPr/>
          <a:lstStyle/>
          <a:p>
            <a:fld id="{A7738796-40B4-49B0-A331-25D568C0517A}" type="slidenum">
              <a:rPr lang="en-GB" smtClean="0"/>
              <a:t>14</a:t>
            </a:fld>
            <a:endParaRPr lang="en-GB"/>
          </a:p>
        </p:txBody>
      </p:sp>
    </p:spTree>
    <p:extLst>
      <p:ext uri="{BB962C8B-B14F-4D97-AF65-F5344CB8AC3E}">
        <p14:creationId xmlns:p14="http://schemas.microsoft.com/office/powerpoint/2010/main" val="777616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Times New Roman" pitchFamily="18" charset="0"/>
                <a:ea typeface="MS PGothic" pitchFamily="34" charset="-128"/>
                <a:cs typeface="Arial" charset="0"/>
              </a:defRPr>
            </a:lvl1pPr>
            <a:lvl2pPr marL="742950" indent="-285750" eaLnBrk="0" hangingPunct="0">
              <a:spcBef>
                <a:spcPct val="30000"/>
              </a:spcBef>
              <a:defRPr kumimoji="1" sz="1200">
                <a:solidFill>
                  <a:schemeClr val="tx1"/>
                </a:solidFill>
                <a:latin typeface="Times New Roman" pitchFamily="18" charset="0"/>
                <a:ea typeface="Arial" charset="0"/>
                <a:cs typeface="Arial" charset="0"/>
              </a:defRPr>
            </a:lvl2pPr>
            <a:lvl3pPr marL="1143000" indent="-228600" eaLnBrk="0" hangingPunct="0">
              <a:spcBef>
                <a:spcPct val="30000"/>
              </a:spcBef>
              <a:defRPr kumimoji="1" sz="1200">
                <a:solidFill>
                  <a:schemeClr val="tx1"/>
                </a:solidFill>
                <a:latin typeface="Times New Roman" pitchFamily="18" charset="0"/>
                <a:ea typeface="Arial" charset="0"/>
                <a:cs typeface="Arial" charset="0"/>
              </a:defRPr>
            </a:lvl3pPr>
            <a:lvl4pPr marL="1600200" indent="-228600" eaLnBrk="0" hangingPunct="0">
              <a:spcBef>
                <a:spcPct val="30000"/>
              </a:spcBef>
              <a:defRPr kumimoji="1" sz="1200">
                <a:solidFill>
                  <a:schemeClr val="tx1"/>
                </a:solidFill>
                <a:latin typeface="Times New Roman" pitchFamily="18" charset="0"/>
                <a:ea typeface="Arial" charset="0"/>
                <a:cs typeface="Arial" charset="0"/>
              </a:defRPr>
            </a:lvl4pPr>
            <a:lvl5pPr marL="2057400" indent="-228600" eaLnBrk="0" hangingPunct="0">
              <a:spcBef>
                <a:spcPct val="30000"/>
              </a:spcBef>
              <a:defRPr kumimoji="1" sz="1200">
                <a:solidFill>
                  <a:schemeClr val="tx1"/>
                </a:solidFill>
                <a:latin typeface="Times New Roman" pitchFamily="18" charset="0"/>
                <a:ea typeface="Arial" charset="0"/>
                <a:cs typeface="Arial" charset="0"/>
              </a:defRPr>
            </a:lvl5pPr>
            <a:lvl6pPr marL="2514600" indent="-228600" eaLnBrk="0" fontAlgn="base" hangingPunct="0">
              <a:spcBef>
                <a:spcPct val="30000"/>
              </a:spcBef>
              <a:spcAft>
                <a:spcPct val="0"/>
              </a:spcAft>
              <a:defRPr kumimoji="1" sz="1200">
                <a:solidFill>
                  <a:schemeClr val="tx1"/>
                </a:solidFill>
                <a:latin typeface="Times New Roman" pitchFamily="18" charset="0"/>
                <a:ea typeface="Arial" charset="0"/>
                <a:cs typeface="Arial" charset="0"/>
              </a:defRPr>
            </a:lvl6pPr>
            <a:lvl7pPr marL="2971800" indent="-228600" eaLnBrk="0" fontAlgn="base" hangingPunct="0">
              <a:spcBef>
                <a:spcPct val="30000"/>
              </a:spcBef>
              <a:spcAft>
                <a:spcPct val="0"/>
              </a:spcAft>
              <a:defRPr kumimoji="1" sz="1200">
                <a:solidFill>
                  <a:schemeClr val="tx1"/>
                </a:solidFill>
                <a:latin typeface="Times New Roman" pitchFamily="18" charset="0"/>
                <a:ea typeface="Arial" charset="0"/>
                <a:cs typeface="Arial" charset="0"/>
              </a:defRPr>
            </a:lvl7pPr>
            <a:lvl8pPr marL="3429000" indent="-228600" eaLnBrk="0" fontAlgn="base" hangingPunct="0">
              <a:spcBef>
                <a:spcPct val="30000"/>
              </a:spcBef>
              <a:spcAft>
                <a:spcPct val="0"/>
              </a:spcAft>
              <a:defRPr kumimoji="1" sz="1200">
                <a:solidFill>
                  <a:schemeClr val="tx1"/>
                </a:solidFill>
                <a:latin typeface="Times New Roman" pitchFamily="18" charset="0"/>
                <a:ea typeface="Arial" charset="0"/>
                <a:cs typeface="Arial" charset="0"/>
              </a:defRPr>
            </a:lvl8pPr>
            <a:lvl9pPr marL="3886200" indent="-228600" eaLnBrk="0" fontAlgn="base" hangingPunct="0">
              <a:spcBef>
                <a:spcPct val="30000"/>
              </a:spcBef>
              <a:spcAft>
                <a:spcPct val="0"/>
              </a:spcAft>
              <a:defRPr kumimoji="1" sz="1200">
                <a:solidFill>
                  <a:schemeClr val="tx1"/>
                </a:solidFill>
                <a:latin typeface="Times New Roman" pitchFamily="18" charset="0"/>
                <a:ea typeface="Arial" charset="0"/>
                <a:cs typeface="Arial" charset="0"/>
              </a:defRPr>
            </a:lvl9pPr>
          </a:lstStyle>
          <a:p>
            <a:pPr eaLnBrk="1" hangingPunct="1">
              <a:spcBef>
                <a:spcPct val="0"/>
              </a:spcBef>
            </a:pPr>
            <a:fld id="{E73025BE-08C3-4861-904D-45DAEE8CE7B5}" type="slidenum">
              <a:rPr kumimoji="0" lang="en-GB" altLang="en-US" smtClean="0"/>
              <a:pPr eaLnBrk="1" hangingPunct="1">
                <a:spcBef>
                  <a:spcPct val="0"/>
                </a:spcBef>
              </a:pPr>
              <a:t>16</a:t>
            </a:fld>
            <a:endParaRPr kumimoji="0" lang="en-GB"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Ethical issues? </a:t>
            </a:r>
          </a:p>
          <a:p>
            <a:endParaRPr lang="en-GB" dirty="0"/>
          </a:p>
          <a:p>
            <a:r>
              <a:rPr lang="en-GB" dirty="0"/>
              <a:t>How would you set out to research each question?</a:t>
            </a:r>
          </a:p>
        </p:txBody>
      </p:sp>
      <p:sp>
        <p:nvSpPr>
          <p:cNvPr id="4" name="Slide Number Placeholder 3"/>
          <p:cNvSpPr>
            <a:spLocks noGrp="1"/>
          </p:cNvSpPr>
          <p:nvPr>
            <p:ph type="sldNum" sz="quarter" idx="5"/>
          </p:nvPr>
        </p:nvSpPr>
        <p:spPr/>
        <p:txBody>
          <a:bodyPr/>
          <a:lstStyle/>
          <a:p>
            <a:fld id="{A7738796-40B4-49B0-A331-25D568C0517A}" type="slidenum">
              <a:rPr lang="en-GB" smtClean="0"/>
              <a:t>17</a:t>
            </a:fld>
            <a:endParaRPr lang="en-GB"/>
          </a:p>
        </p:txBody>
      </p:sp>
    </p:spTree>
    <p:extLst>
      <p:ext uri="{BB962C8B-B14F-4D97-AF65-F5344CB8AC3E}">
        <p14:creationId xmlns:p14="http://schemas.microsoft.com/office/powerpoint/2010/main" val="23948663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Where do we get this information from?</a:t>
            </a:r>
          </a:p>
          <a:p>
            <a:endParaRPr lang="en-GB" dirty="0"/>
          </a:p>
          <a:p>
            <a:endParaRPr lang="en-GB" dirty="0"/>
          </a:p>
          <a:p>
            <a:r>
              <a:rPr lang="en-GB" dirty="0"/>
              <a:t>What do we need to </a:t>
            </a:r>
            <a:r>
              <a:rPr lang="en-GB"/>
              <a:t>think about?</a:t>
            </a:r>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18</a:t>
            </a:fld>
            <a:endParaRPr lang="en-GB"/>
          </a:p>
        </p:txBody>
      </p:sp>
    </p:spTree>
    <p:extLst>
      <p:ext uri="{BB962C8B-B14F-4D97-AF65-F5344CB8AC3E}">
        <p14:creationId xmlns:p14="http://schemas.microsoft.com/office/powerpoint/2010/main" val="2957787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CEE3006-EAAA-41D8-8301-35C3AD3241CF}" type="datetimeFigureOut">
              <a:rPr lang="en-GB" smtClean="0"/>
              <a:t>16/10/2022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4CC41-CDBB-44BC-BECF-A76E589B6248}" type="slidenum">
              <a:rPr lang="en-GB" smtClean="0"/>
              <a:t>‹#›</a:t>
            </a:fld>
            <a:endParaRPr lang="en-GB"/>
          </a:p>
        </p:txBody>
      </p:sp>
    </p:spTree>
    <p:extLst>
      <p:ext uri="{BB962C8B-B14F-4D97-AF65-F5344CB8AC3E}">
        <p14:creationId xmlns:p14="http://schemas.microsoft.com/office/powerpoint/2010/main" val="4030172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76F9F7D-4DA3-4DC8-A5BB-3375D9E689D6}" type="slidenum">
              <a:rPr lang="en-GB" altLang="en-US"/>
              <a:pPr>
                <a:defRPr/>
              </a:pPr>
              <a:t>‹#›</a:t>
            </a:fld>
            <a:endParaRPr lang="en-GB" altLang="en-US"/>
          </a:p>
        </p:txBody>
      </p:sp>
    </p:spTree>
    <p:extLst>
      <p:ext uri="{BB962C8B-B14F-4D97-AF65-F5344CB8AC3E}">
        <p14:creationId xmlns:p14="http://schemas.microsoft.com/office/powerpoint/2010/main" val="2396397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10.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4.png"/></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7.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8.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7.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8.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0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3" Type="http://schemas.openxmlformats.org/officeDocument/2006/relationships/image" Target="../media/image25.png"/><Relationship Id="rId7" Type="http://schemas.microsoft.com/office/2007/relationships/hdphoto" Target="../media/hdphoto2.wdp"/><Relationship Id="rId12"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27.png"/><Relationship Id="rId11" Type="http://schemas.microsoft.com/office/2007/relationships/hdphoto" Target="../media/hdphoto4.wdp"/><Relationship Id="rId5" Type="http://schemas.openxmlformats.org/officeDocument/2006/relationships/image" Target="../media/image26.png"/><Relationship Id="rId10" Type="http://schemas.openxmlformats.org/officeDocument/2006/relationships/image" Target="../media/image29.png"/><Relationship Id="rId4" Type="http://schemas.microsoft.com/office/2007/relationships/hdphoto" Target="../media/hdphoto1.wdp"/><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6.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6.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6.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30.png"/><Relationship Id="rId5" Type="http://schemas.openxmlformats.org/officeDocument/2006/relationships/image" Target="../media/image2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1730829"/>
            <a:ext cx="6031247" cy="3604741"/>
          </a:xfrm>
        </p:spPr>
        <p:txBody>
          <a:bodyPr/>
          <a:lstStyle/>
          <a:p>
            <a:r>
              <a:rPr lang="en-GB"/>
              <a:t>Creativity and Value Creation</a:t>
            </a:r>
          </a:p>
          <a:p>
            <a:r>
              <a:rPr lang="cy-GB"/>
              <a:t>Creadigrwydd a Chreu Gwerth</a:t>
            </a:r>
            <a:endParaRPr lang="en-GB"/>
          </a:p>
          <a:p>
            <a:endParaRPr lang="en-GB"/>
          </a:p>
          <a:p>
            <a:r>
              <a:rPr lang="en-GB"/>
              <a:t>Level / </a:t>
            </a:r>
            <a:r>
              <a:rPr lang="en-GB" err="1"/>
              <a:t>Lefel</a:t>
            </a:r>
            <a:r>
              <a:rPr lang="en-GB"/>
              <a:t>  5</a:t>
            </a:r>
          </a:p>
          <a:p>
            <a:r>
              <a:rPr lang="en-GB"/>
              <a:t>Research Methods / </a:t>
            </a:r>
            <a:r>
              <a:rPr lang="en-GB" err="1"/>
              <a:t>Dulliau</a:t>
            </a:r>
            <a:r>
              <a:rPr lang="en-GB"/>
              <a:t> </a:t>
            </a:r>
            <a:r>
              <a:rPr lang="en-GB" err="1"/>
              <a:t>Ymchwil</a:t>
            </a:r>
            <a:endParaRPr lang="en-GB"/>
          </a:p>
          <a:p>
            <a:endParaRPr lang="en-GB"/>
          </a:p>
          <a:p>
            <a:r>
              <a:rPr lang="en-GB"/>
              <a:t>Kate Piper</a:t>
            </a:r>
          </a:p>
          <a:p>
            <a:endParaRPr lang="en-GB"/>
          </a:p>
        </p:txBody>
      </p:sp>
      <p:sp>
        <p:nvSpPr>
          <p:cNvPr id="3" name="Content Placeholder 2">
            <a:extLst>
              <a:ext uri="{FF2B5EF4-FFF2-40B4-BE49-F238E27FC236}">
                <a16:creationId xmlns:a16="http://schemas.microsoft.com/office/drawing/2014/main" id="{14284861-C696-4447-995F-1107575D7FA7}"/>
              </a:ext>
            </a:extLst>
          </p:cNvPr>
          <p:cNvSpPr>
            <a:spLocks noGrp="1"/>
          </p:cNvSpPr>
          <p:nvPr>
            <p:ph idx="10"/>
          </p:nvPr>
        </p:nvSpPr>
        <p:spPr>
          <a:xfrm>
            <a:off x="7145380" y="5711687"/>
            <a:ext cx="4535079" cy="511779"/>
          </a:xfrm>
        </p:spPr>
        <p:txBody>
          <a:bodyPr/>
          <a:lstStyle/>
          <a:p>
            <a:r>
              <a:rPr lang="en-GB"/>
              <a:t>Introduction and Experiences</a:t>
            </a:r>
          </a:p>
        </p:txBody>
      </p:sp>
    </p:spTree>
    <p:extLst>
      <p:ext uri="{BB962C8B-B14F-4D97-AF65-F5344CB8AC3E}">
        <p14:creationId xmlns:p14="http://schemas.microsoft.com/office/powerpoint/2010/main" val="2741221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0D45E-37CE-8169-0975-484E3A71A114}"/>
              </a:ext>
            </a:extLst>
          </p:cNvPr>
          <p:cNvSpPr>
            <a:spLocks noGrp="1"/>
          </p:cNvSpPr>
          <p:nvPr>
            <p:ph type="title"/>
          </p:nvPr>
        </p:nvSpPr>
        <p:spPr>
          <a:xfrm>
            <a:off x="902504" y="365125"/>
            <a:ext cx="10937562" cy="732897"/>
          </a:xfrm>
        </p:spPr>
        <p:txBody>
          <a:bodyPr/>
          <a:lstStyle/>
          <a:p>
            <a:r>
              <a:rPr lang="en-GB" dirty="0" err="1"/>
              <a:t>Amlinelliad</a:t>
            </a:r>
            <a:r>
              <a:rPr lang="en-GB" dirty="0"/>
              <a:t> </a:t>
            </a:r>
            <a:r>
              <a:rPr lang="en-GB" dirty="0" err="1"/>
              <a:t>o'r</a:t>
            </a:r>
            <a:r>
              <a:rPr lang="en-GB" dirty="0"/>
              <a:t> </a:t>
            </a:r>
            <a:r>
              <a:rPr lang="en-GB" dirty="0" err="1"/>
              <a:t>sesiwn</a:t>
            </a:r>
            <a:r>
              <a:rPr lang="en-GB" dirty="0"/>
              <a:t> / Outline of the session</a:t>
            </a:r>
          </a:p>
        </p:txBody>
      </p:sp>
      <p:sp>
        <p:nvSpPr>
          <p:cNvPr id="3" name="Content Placeholder 2">
            <a:extLst>
              <a:ext uri="{FF2B5EF4-FFF2-40B4-BE49-F238E27FC236}">
                <a16:creationId xmlns:a16="http://schemas.microsoft.com/office/drawing/2014/main" id="{A2119A6F-0E6D-0BD5-CE29-B25CEC852FF0}"/>
              </a:ext>
            </a:extLst>
          </p:cNvPr>
          <p:cNvSpPr>
            <a:spLocks noGrp="1"/>
          </p:cNvSpPr>
          <p:nvPr>
            <p:ph idx="1"/>
          </p:nvPr>
        </p:nvSpPr>
        <p:spPr>
          <a:xfrm>
            <a:off x="6575171" y="1194784"/>
            <a:ext cx="5567276" cy="3710871"/>
          </a:xfrm>
        </p:spPr>
        <p:txBody>
          <a:bodyPr>
            <a:normAutofit fontScale="92500" lnSpcReduction="10000"/>
          </a:bodyPr>
          <a:lstStyle/>
          <a:p>
            <a:r>
              <a:rPr lang="en-GB" dirty="0"/>
              <a:t>Literature Review Development</a:t>
            </a:r>
          </a:p>
          <a:p>
            <a:r>
              <a:rPr lang="en-GB" dirty="0"/>
              <a:t>Example</a:t>
            </a:r>
          </a:p>
          <a:p>
            <a:r>
              <a:rPr lang="en-GB" dirty="0"/>
              <a:t>Individual Task: Sources to show importance</a:t>
            </a:r>
          </a:p>
          <a:p>
            <a:r>
              <a:rPr lang="en-GB" dirty="0"/>
              <a:t>Partner task: Discuss the importance of your hot topic</a:t>
            </a:r>
          </a:p>
          <a:p>
            <a:endParaRPr lang="en-GB" dirty="0"/>
          </a:p>
          <a:p>
            <a:r>
              <a:rPr lang="en-GB" dirty="0"/>
              <a:t>Recap: Quantitative and/or Qualitative methodology reasons</a:t>
            </a:r>
          </a:p>
          <a:p>
            <a:endParaRPr lang="en-GB" dirty="0"/>
          </a:p>
          <a:p>
            <a:endParaRPr lang="en-GB" dirty="0"/>
          </a:p>
          <a:p>
            <a:endParaRPr lang="en-GB" dirty="0"/>
          </a:p>
        </p:txBody>
      </p:sp>
      <p:sp>
        <p:nvSpPr>
          <p:cNvPr id="5" name="Content Placeholder 2">
            <a:extLst>
              <a:ext uri="{FF2B5EF4-FFF2-40B4-BE49-F238E27FC236}">
                <a16:creationId xmlns:a16="http://schemas.microsoft.com/office/drawing/2014/main" id="{48F25C59-5F5A-F405-B170-486A358E0CBE}"/>
              </a:ext>
            </a:extLst>
          </p:cNvPr>
          <p:cNvSpPr txBox="1">
            <a:spLocks/>
          </p:cNvSpPr>
          <p:nvPr/>
        </p:nvSpPr>
        <p:spPr>
          <a:xfrm>
            <a:off x="262666" y="1335089"/>
            <a:ext cx="5567276" cy="3710871"/>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t>Datblygiad</a:t>
            </a:r>
            <a:r>
              <a:rPr lang="en-GB" dirty="0"/>
              <a:t> </a:t>
            </a:r>
            <a:r>
              <a:rPr lang="en-GB" dirty="0" err="1"/>
              <a:t>Adolygiad</a:t>
            </a:r>
            <a:r>
              <a:rPr lang="en-GB" dirty="0"/>
              <a:t> </a:t>
            </a:r>
            <a:r>
              <a:rPr lang="en-GB" dirty="0" err="1"/>
              <a:t>LLyfryddiaeth</a:t>
            </a:r>
            <a:endParaRPr lang="en-US" dirty="0" err="1"/>
          </a:p>
          <a:p>
            <a:r>
              <a:rPr lang="en-GB" dirty="0" err="1"/>
              <a:t>Enghraifft</a:t>
            </a:r>
            <a:r>
              <a:rPr lang="en-GB" dirty="0"/>
              <a:t> </a:t>
            </a:r>
            <a:endParaRPr lang="en-GB" dirty="0">
              <a:cs typeface="Calibri"/>
            </a:endParaRPr>
          </a:p>
          <a:p>
            <a:r>
              <a:rPr lang="en-GB" dirty="0" err="1"/>
              <a:t>Tasg</a:t>
            </a:r>
            <a:r>
              <a:rPr lang="en-GB" dirty="0"/>
              <a:t> </a:t>
            </a:r>
            <a:r>
              <a:rPr lang="en-GB" dirty="0" err="1"/>
              <a:t>Unigol</a:t>
            </a:r>
            <a:r>
              <a:rPr lang="en-GB" dirty="0"/>
              <a:t> : </a:t>
            </a:r>
            <a:r>
              <a:rPr lang="en-GB" dirty="0" err="1"/>
              <a:t>Ffynonnellau</a:t>
            </a:r>
            <a:r>
              <a:rPr lang="en-GB" dirty="0"/>
              <a:t> </a:t>
            </a:r>
            <a:r>
              <a:rPr lang="en-GB" dirty="0" err="1"/>
              <a:t>i</a:t>
            </a:r>
            <a:r>
              <a:rPr lang="en-GB" dirty="0"/>
              <a:t> </a:t>
            </a:r>
            <a:r>
              <a:rPr lang="en-GB" dirty="0" err="1"/>
              <a:t>dangos</a:t>
            </a:r>
            <a:r>
              <a:rPr lang="en-GB" dirty="0"/>
              <a:t> </a:t>
            </a:r>
            <a:r>
              <a:rPr lang="en-GB" dirty="0" err="1"/>
              <a:t>pwysigrwydd</a:t>
            </a:r>
            <a:r>
              <a:rPr lang="en-GB" dirty="0"/>
              <a:t> </a:t>
            </a:r>
            <a:endParaRPr lang="en-GB" dirty="0">
              <a:cs typeface="Calibri"/>
            </a:endParaRPr>
          </a:p>
          <a:p>
            <a:r>
              <a:rPr lang="en-GB" dirty="0" err="1"/>
              <a:t>Tasg</a:t>
            </a:r>
            <a:r>
              <a:rPr lang="en-GB" dirty="0"/>
              <a:t> partner: </a:t>
            </a:r>
            <a:r>
              <a:rPr lang="en-GB" dirty="0" err="1"/>
              <a:t>Trafod</a:t>
            </a:r>
            <a:r>
              <a:rPr lang="en-GB" dirty="0"/>
              <a:t> </a:t>
            </a:r>
            <a:r>
              <a:rPr lang="en-GB" dirty="0" err="1"/>
              <a:t>pwysigrwydd</a:t>
            </a:r>
            <a:r>
              <a:rPr lang="en-GB" dirty="0"/>
              <a:t> </a:t>
            </a:r>
            <a:r>
              <a:rPr lang="en-GB" dirty="0" err="1"/>
              <a:t>eich</a:t>
            </a:r>
            <a:r>
              <a:rPr lang="en-GB" dirty="0"/>
              <a:t> </a:t>
            </a:r>
            <a:r>
              <a:rPr lang="en-GB" dirty="0" err="1"/>
              <a:t>pwnc</a:t>
            </a:r>
            <a:r>
              <a:rPr lang="en-GB" dirty="0"/>
              <a:t> </a:t>
            </a:r>
            <a:r>
              <a:rPr lang="en-GB" dirty="0" err="1"/>
              <a:t>llosg</a:t>
            </a:r>
            <a:endParaRPr lang="en-GB" dirty="0" err="1">
              <a:cs typeface="Calibri"/>
            </a:endParaRPr>
          </a:p>
          <a:p>
            <a:endParaRPr lang="en-GB" dirty="0">
              <a:cs typeface="Calibri"/>
            </a:endParaRPr>
          </a:p>
          <a:p>
            <a:r>
              <a:rPr lang="en-GB" dirty="0" err="1"/>
              <a:t>Adolygu</a:t>
            </a:r>
            <a:r>
              <a:rPr lang="en-GB" dirty="0"/>
              <a:t>: </a:t>
            </a:r>
            <a:r>
              <a:rPr lang="en-GB" dirty="0" err="1"/>
              <a:t>Dulliau</a:t>
            </a:r>
            <a:r>
              <a:rPr lang="en-GB" dirty="0"/>
              <a:t> </a:t>
            </a:r>
            <a:r>
              <a:rPr lang="en-GB" dirty="0" err="1"/>
              <a:t>Meintiol</a:t>
            </a:r>
            <a:r>
              <a:rPr lang="en-GB" dirty="0"/>
              <a:t> ac/neu </a:t>
            </a:r>
            <a:r>
              <a:rPr lang="en-GB" dirty="0" err="1"/>
              <a:t>dulliau</a:t>
            </a:r>
            <a:r>
              <a:rPr lang="en-GB" dirty="0"/>
              <a:t> </a:t>
            </a:r>
            <a:r>
              <a:rPr lang="en-GB" dirty="0" err="1"/>
              <a:t>Ansoddol</a:t>
            </a:r>
            <a:r>
              <a:rPr lang="en-GB" dirty="0"/>
              <a:t> </a:t>
            </a:r>
            <a:endParaRPr lang="en-GB" dirty="0">
              <a:cs typeface="Calibri"/>
            </a:endParaRPr>
          </a:p>
          <a:p>
            <a:endParaRPr lang="en-GB" dirty="0"/>
          </a:p>
          <a:p>
            <a:endParaRPr lang="en-GB" dirty="0"/>
          </a:p>
          <a:p>
            <a:endParaRPr lang="en-GB" dirty="0"/>
          </a:p>
        </p:txBody>
      </p:sp>
    </p:spTree>
    <p:extLst>
      <p:ext uri="{BB962C8B-B14F-4D97-AF65-F5344CB8AC3E}">
        <p14:creationId xmlns:p14="http://schemas.microsoft.com/office/powerpoint/2010/main" val="2728521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216A-FE93-EDA0-AE80-A4CDC4988658}"/>
              </a:ext>
            </a:extLst>
          </p:cNvPr>
          <p:cNvSpPr>
            <a:spLocks noGrp="1"/>
          </p:cNvSpPr>
          <p:nvPr>
            <p:ph type="title"/>
          </p:nvPr>
        </p:nvSpPr>
        <p:spPr>
          <a:xfrm>
            <a:off x="320511" y="365126"/>
            <a:ext cx="11557262" cy="944130"/>
          </a:xfrm>
        </p:spPr>
        <p:txBody>
          <a:bodyPr/>
          <a:lstStyle/>
          <a:p>
            <a:r>
              <a:rPr lang="en-GB" dirty="0"/>
              <a:t>Building the Rationale</a:t>
            </a:r>
          </a:p>
        </p:txBody>
      </p:sp>
      <p:sp>
        <p:nvSpPr>
          <p:cNvPr id="3" name="Content Placeholder 2">
            <a:extLst>
              <a:ext uri="{FF2B5EF4-FFF2-40B4-BE49-F238E27FC236}">
                <a16:creationId xmlns:a16="http://schemas.microsoft.com/office/drawing/2014/main" id="{6A103752-AC8D-7D3D-F730-03174A3D3EB2}"/>
              </a:ext>
            </a:extLst>
          </p:cNvPr>
          <p:cNvSpPr>
            <a:spLocks noGrp="1"/>
          </p:cNvSpPr>
          <p:nvPr>
            <p:ph idx="1"/>
          </p:nvPr>
        </p:nvSpPr>
        <p:spPr>
          <a:xfrm>
            <a:off x="320511" y="1309256"/>
            <a:ext cx="11557262" cy="4092303"/>
          </a:xfrm>
        </p:spPr>
        <p:txBody>
          <a:bodyPr>
            <a:normAutofit fontScale="92500" lnSpcReduction="10000"/>
          </a:bodyPr>
          <a:lstStyle/>
          <a:p>
            <a:r>
              <a:rPr lang="en-GB" sz="2800" dirty="0"/>
              <a:t>Background and context: Why is it important/ interesting?</a:t>
            </a:r>
          </a:p>
          <a:p>
            <a:r>
              <a:rPr lang="en-GB" sz="2800" dirty="0"/>
              <a:t>Literature review: what does the literature already tell us about the topic? Key findings? Further research suggested? Or gaps that you have identified? Why are these gaps important to consider further?</a:t>
            </a:r>
          </a:p>
          <a:p>
            <a:endParaRPr lang="en-GB" dirty="0"/>
          </a:p>
          <a:p>
            <a:r>
              <a:rPr lang="en-GB" sz="2800" dirty="0" err="1"/>
              <a:t>Cefndir</a:t>
            </a:r>
            <a:r>
              <a:rPr lang="en-GB" sz="2800" dirty="0"/>
              <a:t> a </a:t>
            </a:r>
            <a:r>
              <a:rPr lang="en-GB" sz="2800" dirty="0" err="1"/>
              <a:t>chynnwys</a:t>
            </a:r>
            <a:r>
              <a:rPr lang="en-GB" sz="2800" dirty="0"/>
              <a:t> : Pam </a:t>
            </a:r>
            <a:r>
              <a:rPr lang="en-GB" sz="2800" dirty="0" err="1"/>
              <a:t>mae</a:t>
            </a:r>
            <a:r>
              <a:rPr lang="en-GB" sz="2800" dirty="0"/>
              <a:t> </a:t>
            </a:r>
            <a:r>
              <a:rPr lang="en-GB" sz="2800" dirty="0" err="1"/>
              <a:t>e’n</a:t>
            </a:r>
            <a:r>
              <a:rPr lang="en-GB" sz="2800" dirty="0"/>
              <a:t> </a:t>
            </a:r>
            <a:r>
              <a:rPr lang="en-GB" sz="2800" dirty="0" err="1"/>
              <a:t>bwysig</a:t>
            </a:r>
            <a:r>
              <a:rPr lang="en-GB" sz="2800" dirty="0"/>
              <a:t> / </a:t>
            </a:r>
            <a:r>
              <a:rPr lang="en-GB" sz="2800" dirty="0" err="1"/>
              <a:t>diddorol</a:t>
            </a:r>
            <a:r>
              <a:rPr lang="en-GB" sz="2800" dirty="0"/>
              <a:t>?</a:t>
            </a:r>
          </a:p>
          <a:p>
            <a:r>
              <a:rPr lang="en-GB" sz="2800" dirty="0" err="1"/>
              <a:t>Adolygiad</a:t>
            </a:r>
            <a:r>
              <a:rPr lang="en-GB" sz="2800" dirty="0"/>
              <a:t> </a:t>
            </a:r>
            <a:r>
              <a:rPr lang="en-GB" sz="2800" dirty="0" err="1"/>
              <a:t>llyfryddiaeth</a:t>
            </a:r>
            <a:r>
              <a:rPr lang="en-GB" sz="2800" dirty="0"/>
              <a:t> : </a:t>
            </a:r>
            <a:r>
              <a:rPr lang="en-GB" sz="2800" dirty="0" err="1"/>
              <a:t>beth</a:t>
            </a:r>
            <a:r>
              <a:rPr lang="en-GB" sz="2800" dirty="0"/>
              <a:t> </a:t>
            </a:r>
            <a:r>
              <a:rPr lang="en-GB" sz="2800" dirty="0" err="1"/>
              <a:t>mae’r</a:t>
            </a:r>
            <a:r>
              <a:rPr lang="en-GB" sz="2800" dirty="0"/>
              <a:t> </a:t>
            </a:r>
            <a:r>
              <a:rPr lang="en-GB" sz="2800" dirty="0" err="1"/>
              <a:t>llyfryddiaeth</a:t>
            </a:r>
            <a:r>
              <a:rPr lang="en-GB" sz="2800" dirty="0"/>
              <a:t> </a:t>
            </a:r>
            <a:r>
              <a:rPr lang="en-GB" sz="2800" dirty="0" err="1"/>
              <a:t>yn</a:t>
            </a:r>
            <a:r>
              <a:rPr lang="en-GB" sz="2800" dirty="0"/>
              <a:t> </a:t>
            </a:r>
            <a:r>
              <a:rPr lang="en-GB" sz="2800" dirty="0" err="1"/>
              <a:t>dweud</a:t>
            </a:r>
            <a:r>
              <a:rPr lang="en-GB" sz="2800" dirty="0"/>
              <a:t> </a:t>
            </a:r>
            <a:r>
              <a:rPr lang="en-GB" sz="2800" dirty="0" err="1"/>
              <a:t>wrthym</a:t>
            </a:r>
            <a:r>
              <a:rPr lang="en-GB" sz="2800" dirty="0"/>
              <a:t> </a:t>
            </a:r>
            <a:r>
              <a:rPr lang="en-GB" sz="2800" dirty="0" err="1"/>
              <a:t>yn</a:t>
            </a:r>
            <a:r>
              <a:rPr lang="en-GB" sz="2800" dirty="0"/>
              <a:t> </a:t>
            </a:r>
            <a:r>
              <a:rPr lang="en-GB" sz="2800" dirty="0" err="1"/>
              <a:t>barod</a:t>
            </a:r>
            <a:r>
              <a:rPr lang="en-GB" sz="2800" dirty="0"/>
              <a:t> am y </a:t>
            </a:r>
            <a:r>
              <a:rPr lang="en-GB" sz="2800" dirty="0" err="1"/>
              <a:t>maes</a:t>
            </a:r>
            <a:r>
              <a:rPr lang="en-GB" sz="2800" dirty="0"/>
              <a:t> o dan </a:t>
            </a:r>
            <a:r>
              <a:rPr lang="en-GB" sz="2800" dirty="0" err="1"/>
              <a:t>sylw</a:t>
            </a:r>
            <a:r>
              <a:rPr lang="en-GB" sz="2800" dirty="0"/>
              <a:t>? Beth </a:t>
            </a:r>
            <a:r>
              <a:rPr lang="en-GB" sz="2800" dirty="0" err="1"/>
              <a:t>ydy’r</a:t>
            </a:r>
            <a:r>
              <a:rPr lang="en-GB" sz="2800" dirty="0"/>
              <a:t> </a:t>
            </a:r>
            <a:r>
              <a:rPr lang="en-GB" sz="2800" dirty="0" err="1"/>
              <a:t>canfyddiadau</a:t>
            </a:r>
            <a:r>
              <a:rPr lang="en-GB" sz="2800" dirty="0"/>
              <a:t> </a:t>
            </a:r>
            <a:r>
              <a:rPr lang="en-GB" sz="2800" dirty="0" err="1"/>
              <a:t>allweddol</a:t>
            </a:r>
            <a:r>
              <a:rPr lang="en-GB" sz="2800" dirty="0"/>
              <a:t>? </a:t>
            </a:r>
            <a:r>
              <a:rPr lang="en-GB" sz="2800" dirty="0" err="1"/>
              <a:t>Cynnig</a:t>
            </a:r>
            <a:r>
              <a:rPr lang="en-GB" sz="2800" dirty="0"/>
              <a:t> </a:t>
            </a:r>
            <a:r>
              <a:rPr lang="en-GB" sz="2800" dirty="0" err="1"/>
              <a:t>ymchwil</a:t>
            </a:r>
            <a:r>
              <a:rPr lang="en-GB" sz="2800" dirty="0"/>
              <a:t> </a:t>
            </a:r>
            <a:r>
              <a:rPr lang="en-GB" sz="2800" dirty="0" err="1"/>
              <a:t>pellach</a:t>
            </a:r>
            <a:r>
              <a:rPr lang="en-GB" sz="2800" dirty="0"/>
              <a:t> </a:t>
            </a:r>
            <a:r>
              <a:rPr lang="en-GB" sz="2800" dirty="0" err="1"/>
              <a:t>sydd</a:t>
            </a:r>
            <a:r>
              <a:rPr lang="en-GB" sz="2800" dirty="0"/>
              <a:t> </a:t>
            </a:r>
            <a:r>
              <a:rPr lang="en-GB" sz="2800" dirty="0" err="1"/>
              <a:t>angen</a:t>
            </a:r>
            <a:r>
              <a:rPr lang="en-GB" sz="2800" dirty="0"/>
              <a:t>? Neu </a:t>
            </a:r>
            <a:r>
              <a:rPr lang="en-GB" sz="2800" dirty="0" err="1"/>
              <a:t>bylchau</a:t>
            </a:r>
            <a:r>
              <a:rPr lang="en-GB" sz="2800" dirty="0"/>
              <a:t> </a:t>
            </a:r>
            <a:r>
              <a:rPr lang="en-GB" sz="2800" dirty="0" err="1"/>
              <a:t>rydych</a:t>
            </a:r>
            <a:r>
              <a:rPr lang="en-GB" sz="2800" dirty="0"/>
              <a:t> </a:t>
            </a:r>
            <a:r>
              <a:rPr lang="en-GB" sz="2800" dirty="0" err="1"/>
              <a:t>wedi</a:t>
            </a:r>
            <a:r>
              <a:rPr lang="en-GB" sz="2800" dirty="0"/>
              <a:t> </a:t>
            </a:r>
            <a:r>
              <a:rPr lang="en-GB" sz="2800" dirty="0" err="1"/>
              <a:t>penodi</a:t>
            </a:r>
            <a:r>
              <a:rPr lang="en-GB" sz="2800" dirty="0"/>
              <a:t>? Pam </a:t>
            </a:r>
            <a:r>
              <a:rPr lang="en-GB" sz="2800" dirty="0" err="1"/>
              <a:t>mae’r</a:t>
            </a:r>
            <a:r>
              <a:rPr lang="en-GB" sz="2800" dirty="0"/>
              <a:t> </a:t>
            </a:r>
            <a:r>
              <a:rPr lang="en-GB" sz="2800" dirty="0" err="1"/>
              <a:t>bylchau</a:t>
            </a:r>
            <a:r>
              <a:rPr lang="en-GB" sz="2800" dirty="0"/>
              <a:t> </a:t>
            </a:r>
            <a:r>
              <a:rPr lang="en-GB" sz="2800" dirty="0" err="1"/>
              <a:t>yma’n</a:t>
            </a:r>
            <a:r>
              <a:rPr lang="en-GB" sz="2800" dirty="0"/>
              <a:t> </a:t>
            </a:r>
            <a:r>
              <a:rPr lang="en-GB" sz="2800" dirty="0" err="1"/>
              <a:t>bwysig</a:t>
            </a:r>
            <a:r>
              <a:rPr lang="en-GB" sz="2800" dirty="0"/>
              <a:t> </a:t>
            </a:r>
            <a:r>
              <a:rPr lang="en-GB" sz="2800" dirty="0" err="1"/>
              <a:t>i</a:t>
            </a:r>
            <a:r>
              <a:rPr lang="en-GB" sz="2800" dirty="0"/>
              <a:t> </a:t>
            </a:r>
            <a:r>
              <a:rPr lang="en-GB" sz="2800" dirty="0" err="1"/>
              <a:t>ystyried</a:t>
            </a:r>
            <a:r>
              <a:rPr lang="en-GB" sz="2800" dirty="0"/>
              <a:t> </a:t>
            </a:r>
            <a:r>
              <a:rPr lang="en-GB" sz="2800" dirty="0" err="1"/>
              <a:t>ymhellach</a:t>
            </a:r>
            <a:r>
              <a:rPr lang="en-GB" sz="2800" dirty="0"/>
              <a:t>? </a:t>
            </a:r>
          </a:p>
          <a:p>
            <a:endParaRPr lang="en-GB" sz="2800" dirty="0"/>
          </a:p>
          <a:p>
            <a:endParaRPr lang="en-GB" dirty="0"/>
          </a:p>
        </p:txBody>
      </p:sp>
    </p:spTree>
    <p:extLst>
      <p:ext uri="{BB962C8B-B14F-4D97-AF65-F5344CB8AC3E}">
        <p14:creationId xmlns:p14="http://schemas.microsoft.com/office/powerpoint/2010/main" val="2077283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817708" y="6125941"/>
            <a:ext cx="1383376"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2637" y="6079209"/>
            <a:ext cx="1840481" cy="586977"/>
          </a:xfrm>
          <a:prstGeom prst="rect">
            <a:avLst/>
          </a:prstGeom>
        </p:spPr>
      </p:pic>
      <p:pic>
        <p:nvPicPr>
          <p:cNvPr id="5" name="Picture 4">
            <a:extLst>
              <a:ext uri="{FF2B5EF4-FFF2-40B4-BE49-F238E27FC236}">
                <a16:creationId xmlns:a16="http://schemas.microsoft.com/office/drawing/2014/main" id="{40A088F8-3552-4023-AC1A-F9E55E21AAAF}"/>
              </a:ext>
            </a:extLst>
          </p:cNvPr>
          <p:cNvPicPr>
            <a:picLocks noChangeAspect="1"/>
          </p:cNvPicPr>
          <p:nvPr/>
        </p:nvPicPr>
        <p:blipFill rotWithShape="1">
          <a:blip r:embed="rId6">
            <a:extLst>
              <a:ext uri="{BEBA8EAE-BF5A-486C-A8C5-ECC9F3942E4B}">
                <a14:imgProps xmlns:a14="http://schemas.microsoft.com/office/drawing/2010/main">
                  <a14:imgLayer r:embed="rId7">
                    <a14:imgEffect>
                      <a14:saturation sat="0"/>
                    </a14:imgEffect>
                  </a14:imgLayer>
                </a14:imgProps>
              </a:ext>
            </a:extLst>
          </a:blip>
          <a:srcRect l="22355" t="36737" r="42440" b="18169"/>
          <a:stretch/>
        </p:blipFill>
        <p:spPr>
          <a:xfrm>
            <a:off x="2007986" y="2596046"/>
            <a:ext cx="1301875" cy="1584176"/>
          </a:xfrm>
          <a:prstGeom prst="rect">
            <a:avLst/>
          </a:prstGeom>
        </p:spPr>
      </p:pic>
      <p:pic>
        <p:nvPicPr>
          <p:cNvPr id="6" name="Picture 5">
            <a:extLst>
              <a:ext uri="{FF2B5EF4-FFF2-40B4-BE49-F238E27FC236}">
                <a16:creationId xmlns:a16="http://schemas.microsoft.com/office/drawing/2014/main" id="{26F2B36B-E10D-42FF-9D1A-9A4159FAFC2C}"/>
              </a:ext>
            </a:extLst>
          </p:cNvPr>
          <p:cNvPicPr>
            <a:picLocks noChangeAspect="1"/>
          </p:cNvPicPr>
          <p:nvPr/>
        </p:nvPicPr>
        <p:blipFill>
          <a:blip r:embed="rId8">
            <a:extLst>
              <a:ext uri="{BEBA8EAE-BF5A-486C-A8C5-ECC9F3942E4B}">
                <a14:imgProps xmlns:a14="http://schemas.microsoft.com/office/drawing/2010/main">
                  <a14:imgLayer r:embed="rId9">
                    <a14:imgEffect>
                      <a14:saturation sat="0"/>
                    </a14:imgEffect>
                  </a14:imgLayer>
                </a14:imgProps>
              </a:ext>
            </a:extLst>
          </a:blip>
          <a:stretch>
            <a:fillRect/>
          </a:stretch>
        </p:blipFill>
        <p:spPr>
          <a:xfrm>
            <a:off x="548761" y="320411"/>
            <a:ext cx="1865988" cy="2160240"/>
          </a:xfrm>
          <a:prstGeom prst="rect">
            <a:avLst/>
          </a:prstGeom>
        </p:spPr>
      </p:pic>
      <p:pic>
        <p:nvPicPr>
          <p:cNvPr id="7" name="Picture 6">
            <a:extLst>
              <a:ext uri="{FF2B5EF4-FFF2-40B4-BE49-F238E27FC236}">
                <a16:creationId xmlns:a16="http://schemas.microsoft.com/office/drawing/2014/main" id="{34C18B9E-2456-4A21-B6C4-4AD83336B041}"/>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4322" b="98492" l="62" r="95065">
                        <a14:foregroundMark x1="3763" y1="72814" x2="3763" y2="72814"/>
                        <a14:foregroundMark x1="5614" y1="73819" x2="7218" y2="73819"/>
                        <a14:foregroundMark x1="2097" y1="75025" x2="2097" y2="75025"/>
                        <a14:foregroundMark x1="3578" y1="75678" x2="62" y2="75678"/>
                        <a14:foregroundMark x1="2529" y1="82010" x2="2529" y2="82010"/>
                        <a14:foregroundMark x1="2714" y1="84020" x2="2714" y2="84020"/>
                        <a14:foregroundMark x1="24861" y1="87688" x2="24861" y2="87688"/>
                        <a14:foregroundMark x1="41024" y1="90653" x2="41024" y2="90653"/>
                        <a14:foregroundMark x1="59840" y1="91508" x2="59840" y2="91508"/>
                        <a14:foregroundMark x1="70265" y1="95829" x2="70265" y2="95829"/>
                        <a14:foregroundMark x1="95188" y1="88643" x2="95188" y2="88643"/>
                        <a14:foregroundMark x1="64713" y1="8643" x2="64713" y2="8643"/>
                        <a14:foregroundMark x1="74152" y1="4322" x2="74152" y2="4322"/>
                        <a14:foregroundMark x1="37940" y1="5176" x2="37940" y2="5176"/>
                        <a14:foregroundMark x1="37508" y1="13166" x2="37508" y2="13166"/>
                        <a14:foregroundMark x1="26650" y1="6181" x2="26650" y2="6181"/>
                        <a14:foregroundMark x1="71869" y1="98492" x2="71869" y2="98492"/>
                        <a14:foregroundMark x1="14991" y1="84171" x2="14991" y2="84171"/>
                      </a14:backgroundRemoval>
                    </a14:imgEffect>
                  </a14:imgLayer>
                </a14:imgProps>
              </a:ext>
            </a:extLst>
          </a:blip>
          <a:srcRect t="50000" r="56343"/>
          <a:stretch/>
        </p:blipFill>
        <p:spPr>
          <a:xfrm>
            <a:off x="3360467" y="3946353"/>
            <a:ext cx="1516985" cy="2132856"/>
          </a:xfrm>
          <a:prstGeom prst="rect">
            <a:avLst/>
          </a:prstGeom>
        </p:spPr>
      </p:pic>
      <p:sp>
        <p:nvSpPr>
          <p:cNvPr id="8" name="TextBox 7">
            <a:extLst>
              <a:ext uri="{FF2B5EF4-FFF2-40B4-BE49-F238E27FC236}">
                <a16:creationId xmlns:a16="http://schemas.microsoft.com/office/drawing/2014/main" id="{58DEE892-FC8B-4995-9190-F537668453CE}"/>
              </a:ext>
            </a:extLst>
          </p:cNvPr>
          <p:cNvSpPr txBox="1"/>
          <p:nvPr/>
        </p:nvSpPr>
        <p:spPr>
          <a:xfrm>
            <a:off x="467544" y="620688"/>
            <a:ext cx="478016" cy="369332"/>
          </a:xfrm>
          <a:prstGeom prst="rect">
            <a:avLst/>
          </a:prstGeom>
          <a:noFill/>
        </p:spPr>
        <p:txBody>
          <a:bodyPr wrap="none" rtlCol="0">
            <a:spAutoFit/>
          </a:bodyPr>
          <a:lstStyle/>
          <a:p>
            <a:r>
              <a:rPr lang="en-GB"/>
              <a:t>UK</a:t>
            </a:r>
          </a:p>
        </p:txBody>
      </p:sp>
      <p:sp>
        <p:nvSpPr>
          <p:cNvPr id="9" name="TextBox 8">
            <a:extLst>
              <a:ext uri="{FF2B5EF4-FFF2-40B4-BE49-F238E27FC236}">
                <a16:creationId xmlns:a16="http://schemas.microsoft.com/office/drawing/2014/main" id="{6065B1ED-B6B4-43CE-B51C-C1209B18E9BF}"/>
              </a:ext>
            </a:extLst>
          </p:cNvPr>
          <p:cNvSpPr txBox="1"/>
          <p:nvPr/>
        </p:nvSpPr>
        <p:spPr>
          <a:xfrm>
            <a:off x="590485" y="3208509"/>
            <a:ext cx="891270" cy="369332"/>
          </a:xfrm>
          <a:prstGeom prst="rect">
            <a:avLst/>
          </a:prstGeom>
          <a:noFill/>
        </p:spPr>
        <p:txBody>
          <a:bodyPr wrap="none" rtlCol="0">
            <a:spAutoFit/>
          </a:bodyPr>
          <a:lstStyle/>
          <a:p>
            <a:r>
              <a:rPr lang="en-GB"/>
              <a:t>WALES</a:t>
            </a:r>
          </a:p>
        </p:txBody>
      </p:sp>
      <p:sp>
        <p:nvSpPr>
          <p:cNvPr id="10" name="TextBox 9">
            <a:extLst>
              <a:ext uri="{FF2B5EF4-FFF2-40B4-BE49-F238E27FC236}">
                <a16:creationId xmlns:a16="http://schemas.microsoft.com/office/drawing/2014/main" id="{A58AE120-D58F-49B5-A7D8-0B044A421827}"/>
              </a:ext>
            </a:extLst>
          </p:cNvPr>
          <p:cNvSpPr txBox="1"/>
          <p:nvPr/>
        </p:nvSpPr>
        <p:spPr>
          <a:xfrm>
            <a:off x="478642" y="4927021"/>
            <a:ext cx="1936107" cy="369332"/>
          </a:xfrm>
          <a:prstGeom prst="rect">
            <a:avLst/>
          </a:prstGeom>
          <a:noFill/>
        </p:spPr>
        <p:txBody>
          <a:bodyPr wrap="none" rtlCol="0">
            <a:spAutoFit/>
          </a:bodyPr>
          <a:lstStyle/>
          <a:p>
            <a:r>
              <a:rPr lang="en-GB"/>
              <a:t>PEMBROKESHIRE</a:t>
            </a:r>
          </a:p>
        </p:txBody>
      </p:sp>
      <p:sp>
        <p:nvSpPr>
          <p:cNvPr id="11" name="Oval 10">
            <a:extLst>
              <a:ext uri="{FF2B5EF4-FFF2-40B4-BE49-F238E27FC236}">
                <a16:creationId xmlns:a16="http://schemas.microsoft.com/office/drawing/2014/main" id="{6DF72759-9ED2-47D3-89DC-E980720C5539}"/>
              </a:ext>
            </a:extLst>
          </p:cNvPr>
          <p:cNvSpPr/>
          <p:nvPr/>
        </p:nvSpPr>
        <p:spPr>
          <a:xfrm>
            <a:off x="1120344" y="1446072"/>
            <a:ext cx="722822" cy="84009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DD60E59-1214-4B56-AA77-F8E42E00B3E0}"/>
              </a:ext>
            </a:extLst>
          </p:cNvPr>
          <p:cNvSpPr/>
          <p:nvPr/>
        </p:nvSpPr>
        <p:spPr>
          <a:xfrm>
            <a:off x="2005837" y="3389785"/>
            <a:ext cx="504057" cy="5094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1C4034C-0E40-40E0-96BA-95BBA09AF89C}"/>
              </a:ext>
            </a:extLst>
          </p:cNvPr>
          <p:cNvSpPr txBox="1"/>
          <p:nvPr/>
        </p:nvSpPr>
        <p:spPr>
          <a:xfrm>
            <a:off x="4433061" y="212115"/>
            <a:ext cx="8131160" cy="584775"/>
          </a:xfrm>
          <a:prstGeom prst="rect">
            <a:avLst/>
          </a:prstGeom>
          <a:noFill/>
        </p:spPr>
        <p:txBody>
          <a:bodyPr wrap="square" rtlCol="0">
            <a:spAutoFit/>
          </a:bodyPr>
          <a:lstStyle/>
          <a:p>
            <a:r>
              <a:rPr lang="en-US" sz="3200" b="1" u="sng" dirty="0"/>
              <a:t>Importance and setting context/background</a:t>
            </a:r>
          </a:p>
        </p:txBody>
      </p:sp>
      <p:sp>
        <p:nvSpPr>
          <p:cNvPr id="15" name="TextBox 14">
            <a:extLst>
              <a:ext uri="{FF2B5EF4-FFF2-40B4-BE49-F238E27FC236}">
                <a16:creationId xmlns:a16="http://schemas.microsoft.com/office/drawing/2014/main" id="{E72EF6F3-7B22-4B95-AD30-0620F4449944}"/>
              </a:ext>
            </a:extLst>
          </p:cNvPr>
          <p:cNvSpPr txBox="1"/>
          <p:nvPr/>
        </p:nvSpPr>
        <p:spPr>
          <a:xfrm>
            <a:off x="3103939" y="1016146"/>
            <a:ext cx="9088061" cy="1354217"/>
          </a:xfrm>
          <a:prstGeom prst="rect">
            <a:avLst/>
          </a:prstGeom>
          <a:noFill/>
        </p:spPr>
        <p:txBody>
          <a:bodyPr wrap="square" rtlCol="0">
            <a:spAutoFit/>
          </a:bodyPr>
          <a:lstStyle/>
          <a:p>
            <a:pPr marL="285750" indent="-285750">
              <a:buFontTx/>
              <a:buChar char="-"/>
            </a:pPr>
            <a:r>
              <a:rPr lang="en-US" dirty="0"/>
              <a:t>Mass participation sports events around the UK are seeing record numbers of participants/ applicants (London Marathon, 2019; Fuller, 2017).</a:t>
            </a:r>
          </a:p>
          <a:p>
            <a:pPr marL="285750" indent="-285750">
              <a:buFontTx/>
              <a:buChar char="-"/>
            </a:pPr>
            <a:endParaRPr lang="en-US" sz="800" dirty="0"/>
          </a:p>
          <a:p>
            <a:pPr marL="285750" indent="-285750">
              <a:buFontTx/>
              <a:buChar char="-"/>
            </a:pPr>
            <a:r>
              <a:rPr lang="en-US" dirty="0"/>
              <a:t>More memberships, permitted events and participants across the UK (British Triathlon, 2018).</a:t>
            </a:r>
          </a:p>
        </p:txBody>
      </p:sp>
      <p:sp>
        <p:nvSpPr>
          <p:cNvPr id="16" name="TextBox 15">
            <a:extLst>
              <a:ext uri="{FF2B5EF4-FFF2-40B4-BE49-F238E27FC236}">
                <a16:creationId xmlns:a16="http://schemas.microsoft.com/office/drawing/2014/main" id="{46B84BEF-B273-448D-9835-C057EB8D2FDD}"/>
              </a:ext>
            </a:extLst>
          </p:cNvPr>
          <p:cNvSpPr txBox="1"/>
          <p:nvPr/>
        </p:nvSpPr>
        <p:spPr>
          <a:xfrm>
            <a:off x="3872840" y="2755375"/>
            <a:ext cx="8131160" cy="1323439"/>
          </a:xfrm>
          <a:prstGeom prst="rect">
            <a:avLst/>
          </a:prstGeom>
          <a:noFill/>
        </p:spPr>
        <p:txBody>
          <a:bodyPr wrap="square" rtlCol="0">
            <a:spAutoFit/>
          </a:bodyPr>
          <a:lstStyle/>
          <a:p>
            <a:pPr marL="285750" indent="-285750">
              <a:buFontTx/>
              <a:buChar char="-"/>
            </a:pPr>
            <a:r>
              <a:rPr lang="en-US"/>
              <a:t>7,500 places for Cardiff half marathon 2019 sold in the first 24hours of registration (Cardiff Half Marathon, 2018).</a:t>
            </a:r>
          </a:p>
          <a:p>
            <a:pPr marL="285750" indent="-285750">
              <a:buFontTx/>
              <a:buChar char="-"/>
            </a:pPr>
            <a:endParaRPr lang="en-US" sz="800"/>
          </a:p>
          <a:p>
            <a:pPr marL="285750" indent="-285750">
              <a:buFontTx/>
              <a:buChar char="-"/>
            </a:pPr>
            <a:r>
              <a:rPr lang="en-US"/>
              <a:t>Number of permitted events has seen the same rise in Wales (Welsh Triathlon, 2018)</a:t>
            </a:r>
          </a:p>
        </p:txBody>
      </p:sp>
      <p:sp>
        <p:nvSpPr>
          <p:cNvPr id="17" name="TextBox 16">
            <a:extLst>
              <a:ext uri="{FF2B5EF4-FFF2-40B4-BE49-F238E27FC236}">
                <a16:creationId xmlns:a16="http://schemas.microsoft.com/office/drawing/2014/main" id="{11C8D3BC-FE56-4378-83A8-31403DD0298F}"/>
              </a:ext>
            </a:extLst>
          </p:cNvPr>
          <p:cNvSpPr txBox="1"/>
          <p:nvPr/>
        </p:nvSpPr>
        <p:spPr>
          <a:xfrm>
            <a:off x="5216212" y="4489953"/>
            <a:ext cx="6898793" cy="1046440"/>
          </a:xfrm>
          <a:prstGeom prst="rect">
            <a:avLst/>
          </a:prstGeom>
          <a:noFill/>
        </p:spPr>
        <p:txBody>
          <a:bodyPr wrap="square" rtlCol="0">
            <a:spAutoFit/>
          </a:bodyPr>
          <a:lstStyle/>
          <a:p>
            <a:pPr marL="285750" indent="-285750">
              <a:buFontTx/>
              <a:buChar char="-"/>
            </a:pPr>
            <a:r>
              <a:rPr lang="en-US"/>
              <a:t>LCW has seen huge increases of all races across the weekend (Activity Wales Events, 2018)</a:t>
            </a:r>
          </a:p>
          <a:p>
            <a:pPr marL="285750" indent="-285750">
              <a:buFontTx/>
              <a:buChar char="-"/>
            </a:pPr>
            <a:endParaRPr lang="en-US" sz="800"/>
          </a:p>
          <a:p>
            <a:pPr marL="285750" indent="-285750">
              <a:buFontTx/>
              <a:buChar char="-"/>
            </a:pPr>
            <a:r>
              <a:rPr lang="en-US"/>
              <a:t>191 Pembrokeshire athletes in 2014 Ironman Wales (Ironman, 2014)</a:t>
            </a:r>
          </a:p>
        </p:txBody>
      </p:sp>
      <p:pic>
        <p:nvPicPr>
          <p:cNvPr id="2" name="Picture 1" descr="A picture containing drawing&#10;&#10;Description automatically generated">
            <a:extLst>
              <a:ext uri="{FF2B5EF4-FFF2-40B4-BE49-F238E27FC236}">
                <a16:creationId xmlns:a16="http://schemas.microsoft.com/office/drawing/2014/main" id="{7F9DF86B-121E-4ABB-B8F7-AF46A4F54884}"/>
              </a:ext>
            </a:extLst>
          </p:cNvPr>
          <p:cNvPicPr>
            <a:picLocks noChangeAspect="1"/>
          </p:cNvPicPr>
          <p:nvPr/>
        </p:nvPicPr>
        <p:blipFill>
          <a:blip r:embed="rId12"/>
          <a:stretch>
            <a:fillRect/>
          </a:stretch>
        </p:blipFill>
        <p:spPr>
          <a:xfrm>
            <a:off x="5618987" y="6108688"/>
            <a:ext cx="1168558" cy="698396"/>
          </a:xfrm>
          <a:prstGeom prst="rect">
            <a:avLst/>
          </a:prstGeom>
        </p:spPr>
      </p:pic>
      <p:pic>
        <p:nvPicPr>
          <p:cNvPr id="3" name="Picture 2">
            <a:extLst>
              <a:ext uri="{FF2B5EF4-FFF2-40B4-BE49-F238E27FC236}">
                <a16:creationId xmlns:a16="http://schemas.microsoft.com/office/drawing/2014/main" id="{4959A2FC-A279-4C96-9CB1-1655EF336CE6}"/>
              </a:ext>
            </a:extLst>
          </p:cNvPr>
          <p:cNvPicPr>
            <a:picLocks noChangeAspect="1"/>
          </p:cNvPicPr>
          <p:nvPr/>
        </p:nvPicPr>
        <p:blipFill>
          <a:blip r:embed="rId13"/>
          <a:stretch>
            <a:fillRect/>
          </a:stretch>
        </p:blipFill>
        <p:spPr>
          <a:xfrm>
            <a:off x="210002" y="2144335"/>
            <a:ext cx="1441134" cy="2035888"/>
          </a:xfrm>
          <a:prstGeom prst="rect">
            <a:avLst/>
          </a:prstGeom>
        </p:spPr>
      </p:pic>
    </p:spTree>
    <p:extLst>
      <p:ext uri="{BB962C8B-B14F-4D97-AF65-F5344CB8AC3E}">
        <p14:creationId xmlns:p14="http://schemas.microsoft.com/office/powerpoint/2010/main" val="394305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mph" presetSubtype="0" nodeType="clickEffect">
                                  <p:stCondLst>
                                    <p:cond delay="0"/>
                                  </p:stCondLst>
                                  <p:childTnLst>
                                    <p:set>
                                      <p:cBhvr>
                                        <p:cTn id="14" dur="indefinite"/>
                                        <p:tgtEl>
                                          <p:spTgt spid="6"/>
                                        </p:tgtEl>
                                        <p:attrNameLst>
                                          <p:attrName>style.opacity</p:attrName>
                                        </p:attrNameLst>
                                      </p:cBhvr>
                                      <p:to>
                                        <p:strVal val="0.5"/>
                                      </p:to>
                                    </p:set>
                                    <p:animEffect filter="image" prLst="opacity: 0.5">
                                      <p:cBhvr rctx="IE">
                                        <p:cTn id="15" dur="indefinite"/>
                                        <p:tgtEl>
                                          <p:spTgt spid="6"/>
                                        </p:tgtEl>
                                      </p:cBhvr>
                                    </p:animEffect>
                                  </p:childTnLst>
                                </p:cTn>
                              </p:par>
                              <p:par>
                                <p:cTn id="16" presetID="9" presetClass="emph" presetSubtype="0" grpId="0" nodeType="withEffect">
                                  <p:stCondLst>
                                    <p:cond delay="0"/>
                                  </p:stCondLst>
                                  <p:childTnLst>
                                    <p:set>
                                      <p:cBhvr>
                                        <p:cTn id="17" dur="indefinite"/>
                                        <p:tgtEl>
                                          <p:spTgt spid="8"/>
                                        </p:tgtEl>
                                        <p:attrNameLst>
                                          <p:attrName>style.opacity</p:attrName>
                                        </p:attrNameLst>
                                      </p:cBhvr>
                                      <p:to>
                                        <p:strVal val="0.5"/>
                                      </p:to>
                                    </p:set>
                                    <p:animEffect filter="image" prLst="opacity: 0.5">
                                      <p:cBhvr rctx="IE">
                                        <p:cTn id="18" dur="indefinite"/>
                                        <p:tgtEl>
                                          <p:spTgt spid="8"/>
                                        </p:tgtEl>
                                      </p:cBhvr>
                                    </p:animEffect>
                                  </p:childTnLst>
                                </p:cTn>
                              </p:par>
                              <p:par>
                                <p:cTn id="19" presetID="9" presetClass="emph" presetSubtype="0" grpId="0" nodeType="withEffect">
                                  <p:stCondLst>
                                    <p:cond delay="0"/>
                                  </p:stCondLst>
                                  <p:childTnLst>
                                    <p:set>
                                      <p:cBhvr>
                                        <p:cTn id="20" dur="indefinite"/>
                                        <p:tgtEl>
                                          <p:spTgt spid="15"/>
                                        </p:tgtEl>
                                        <p:attrNameLst>
                                          <p:attrName>style.opacity</p:attrName>
                                        </p:attrNameLst>
                                      </p:cBhvr>
                                      <p:to>
                                        <p:strVal val="0.5"/>
                                      </p:to>
                                    </p:set>
                                    <p:animEffect filter="image" prLst="opacity: 0.5">
                                      <p:cBhvr rctx="IE">
                                        <p:cTn id="21" dur="indefinite"/>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3"/>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9" presetClass="emph" presetSubtype="0" grpId="1" nodeType="clickEffect">
                                  <p:stCondLst>
                                    <p:cond delay="0"/>
                                  </p:stCondLst>
                                  <p:childTnLst>
                                    <p:set>
                                      <p:cBhvr>
                                        <p:cTn id="43" dur="indefinite"/>
                                        <p:tgtEl>
                                          <p:spTgt spid="9"/>
                                        </p:tgtEl>
                                        <p:attrNameLst>
                                          <p:attrName>style.opacity</p:attrName>
                                        </p:attrNameLst>
                                      </p:cBhvr>
                                      <p:to>
                                        <p:strVal val="0.5"/>
                                      </p:to>
                                    </p:set>
                                    <p:animEffect filter="image" prLst="opacity: 0.5">
                                      <p:cBhvr rctx="IE">
                                        <p:cTn id="44" dur="indefinite"/>
                                        <p:tgtEl>
                                          <p:spTgt spid="9"/>
                                        </p:tgtEl>
                                      </p:cBhvr>
                                    </p:animEffect>
                                  </p:childTnLst>
                                </p:cTn>
                              </p:par>
                              <p:par>
                                <p:cTn id="45" presetID="9" presetClass="emph" presetSubtype="0" grpId="1" nodeType="withEffect">
                                  <p:stCondLst>
                                    <p:cond delay="0"/>
                                  </p:stCondLst>
                                  <p:childTnLst>
                                    <p:set>
                                      <p:cBhvr>
                                        <p:cTn id="46" dur="indefinite"/>
                                        <p:tgtEl>
                                          <p:spTgt spid="11"/>
                                        </p:tgtEl>
                                        <p:attrNameLst>
                                          <p:attrName>style.opacity</p:attrName>
                                        </p:attrNameLst>
                                      </p:cBhvr>
                                      <p:to>
                                        <p:strVal val="0.5"/>
                                      </p:to>
                                    </p:set>
                                    <p:animEffect filter="image" prLst="opacity: 0.5">
                                      <p:cBhvr rctx="IE">
                                        <p:cTn id="47" dur="indefinite"/>
                                        <p:tgtEl>
                                          <p:spTgt spid="11"/>
                                        </p:tgtEl>
                                      </p:cBhvr>
                                    </p:animEffect>
                                  </p:childTnLst>
                                </p:cTn>
                              </p:par>
                              <p:par>
                                <p:cTn id="48" presetID="9" presetClass="emph" presetSubtype="0" nodeType="withEffect">
                                  <p:stCondLst>
                                    <p:cond delay="0"/>
                                  </p:stCondLst>
                                  <p:childTnLst>
                                    <p:set>
                                      <p:cBhvr>
                                        <p:cTn id="49" dur="indefinite"/>
                                        <p:tgtEl>
                                          <p:spTgt spid="5"/>
                                        </p:tgtEl>
                                        <p:attrNameLst>
                                          <p:attrName>style.opacity</p:attrName>
                                        </p:attrNameLst>
                                      </p:cBhvr>
                                      <p:to>
                                        <p:strVal val="0.5"/>
                                      </p:to>
                                    </p:set>
                                    <p:animEffect filter="image" prLst="opacity: 0.5">
                                      <p:cBhvr rctx="IE">
                                        <p:cTn id="50" dur="indefinite"/>
                                        <p:tgtEl>
                                          <p:spTgt spid="5"/>
                                        </p:tgtEl>
                                      </p:cBhvr>
                                    </p:animEffect>
                                  </p:childTnLst>
                                </p:cTn>
                              </p:par>
                              <p:par>
                                <p:cTn id="51" presetID="9" presetClass="emph" presetSubtype="0" grpId="1" nodeType="withEffect">
                                  <p:stCondLst>
                                    <p:cond delay="0"/>
                                  </p:stCondLst>
                                  <p:childTnLst>
                                    <p:set>
                                      <p:cBhvr>
                                        <p:cTn id="52" dur="indefinite"/>
                                        <p:tgtEl>
                                          <p:spTgt spid="16"/>
                                        </p:tgtEl>
                                        <p:attrNameLst>
                                          <p:attrName>style.opacity</p:attrName>
                                        </p:attrNameLst>
                                      </p:cBhvr>
                                      <p:to>
                                        <p:strVal val="0.5"/>
                                      </p:to>
                                    </p:set>
                                    <p:animEffect filter="image" prLst="opacity: 0.5">
                                      <p:cBhvr rctx="IE">
                                        <p:cTn id="53" dur="indefinite"/>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2"/>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9" grpId="1"/>
      <p:bldP spid="10" grpId="0"/>
      <p:bldP spid="11" grpId="0" animBg="1"/>
      <p:bldP spid="11" grpId="1" animBg="1"/>
      <p:bldP spid="12" grpId="0" animBg="1"/>
      <p:bldP spid="15" grpId="0"/>
      <p:bldP spid="15" grpId="1"/>
      <p:bldP spid="16" grpId="0"/>
      <p:bldP spid="16" grpId="1"/>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817708" y="6125941"/>
            <a:ext cx="1383376"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2637" y="6079209"/>
            <a:ext cx="1840481" cy="586977"/>
          </a:xfrm>
          <a:prstGeom prst="rect">
            <a:avLst/>
          </a:prstGeom>
        </p:spPr>
      </p:pic>
      <p:pic>
        <p:nvPicPr>
          <p:cNvPr id="2" name="Picture 1" descr="A picture containing drawing&#10;&#10;Description automatically generated">
            <a:extLst>
              <a:ext uri="{FF2B5EF4-FFF2-40B4-BE49-F238E27FC236}">
                <a16:creationId xmlns:a16="http://schemas.microsoft.com/office/drawing/2014/main" id="{BE0485AA-9C1B-4B50-9073-22B036F5B07A}"/>
              </a:ext>
            </a:extLst>
          </p:cNvPr>
          <p:cNvPicPr>
            <a:picLocks noChangeAspect="1"/>
          </p:cNvPicPr>
          <p:nvPr/>
        </p:nvPicPr>
        <p:blipFill>
          <a:blip r:embed="rId6"/>
          <a:stretch>
            <a:fillRect/>
          </a:stretch>
        </p:blipFill>
        <p:spPr>
          <a:xfrm>
            <a:off x="5618987" y="6108688"/>
            <a:ext cx="1168558" cy="698396"/>
          </a:xfrm>
          <a:prstGeom prst="rect">
            <a:avLst/>
          </a:prstGeom>
        </p:spPr>
      </p:pic>
      <p:sp>
        <p:nvSpPr>
          <p:cNvPr id="3" name="Rounded Rectangle 3">
            <a:extLst>
              <a:ext uri="{FF2B5EF4-FFF2-40B4-BE49-F238E27FC236}">
                <a16:creationId xmlns:a16="http://schemas.microsoft.com/office/drawing/2014/main" id="{59A13F07-26B5-48E9-9FC1-BCCE9BCA4106}"/>
              </a:ext>
            </a:extLst>
          </p:cNvPr>
          <p:cNvSpPr/>
          <p:nvPr/>
        </p:nvSpPr>
        <p:spPr>
          <a:xfrm>
            <a:off x="1729123" y="1305120"/>
            <a:ext cx="8496944" cy="786572"/>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t>Motivation</a:t>
            </a:r>
          </a:p>
        </p:txBody>
      </p:sp>
      <p:sp>
        <p:nvSpPr>
          <p:cNvPr id="7" name="TextBox 6">
            <a:extLst>
              <a:ext uri="{FF2B5EF4-FFF2-40B4-BE49-F238E27FC236}">
                <a16:creationId xmlns:a16="http://schemas.microsoft.com/office/drawing/2014/main" id="{2A7DEAC5-1D9A-4BCC-A05C-0F38A5430CAB}"/>
              </a:ext>
            </a:extLst>
          </p:cNvPr>
          <p:cNvSpPr txBox="1"/>
          <p:nvPr/>
        </p:nvSpPr>
        <p:spPr>
          <a:xfrm>
            <a:off x="695094" y="2387761"/>
            <a:ext cx="11016343" cy="1323439"/>
          </a:xfrm>
          <a:prstGeom prst="rect">
            <a:avLst/>
          </a:prstGeom>
          <a:noFill/>
        </p:spPr>
        <p:txBody>
          <a:bodyPr wrap="square" rtlCol="0">
            <a:spAutoFit/>
          </a:bodyPr>
          <a:lstStyle/>
          <a:p>
            <a:pPr marL="285750" indent="-285750">
              <a:buFontTx/>
              <a:buChar char="-"/>
            </a:pPr>
            <a:r>
              <a:rPr lang="en-US" sz="2000"/>
              <a:t>Of athletes </a:t>
            </a:r>
            <a:r>
              <a:rPr lang="en-US" sz="2000">
                <a:solidFill>
                  <a:schemeClr val="bg1">
                    <a:lumMod val="50000"/>
                  </a:schemeClr>
                </a:solidFill>
              </a:rPr>
              <a:t>(Bennett et al., 2017; Funk et al., 2011; Coleman and </a:t>
            </a:r>
            <a:r>
              <a:rPr lang="en-US" sz="2000" err="1">
                <a:solidFill>
                  <a:schemeClr val="bg1">
                    <a:lumMod val="50000"/>
                  </a:schemeClr>
                </a:solidFill>
              </a:rPr>
              <a:t>Sebire</a:t>
            </a:r>
            <a:r>
              <a:rPr lang="en-US" sz="2000">
                <a:solidFill>
                  <a:schemeClr val="bg1">
                    <a:lumMod val="50000"/>
                  </a:schemeClr>
                </a:solidFill>
              </a:rPr>
              <a:t>, 2016)</a:t>
            </a:r>
          </a:p>
          <a:p>
            <a:pPr marL="285750" indent="-285750">
              <a:buFontTx/>
              <a:buChar char="-"/>
            </a:pPr>
            <a:r>
              <a:rPr lang="en-US" sz="2000"/>
              <a:t>Between types of events  </a:t>
            </a:r>
            <a:r>
              <a:rPr lang="en-US" sz="2000">
                <a:solidFill>
                  <a:schemeClr val="bg1">
                    <a:lumMod val="50000"/>
                  </a:schemeClr>
                </a:solidFill>
              </a:rPr>
              <a:t>(</a:t>
            </a:r>
            <a:r>
              <a:rPr lang="en-US" sz="2000" err="1">
                <a:solidFill>
                  <a:schemeClr val="bg1">
                    <a:lumMod val="50000"/>
                  </a:schemeClr>
                </a:solidFill>
              </a:rPr>
              <a:t>Dopplemayr</a:t>
            </a:r>
            <a:r>
              <a:rPr lang="en-US" sz="2000">
                <a:solidFill>
                  <a:schemeClr val="bg1">
                    <a:lumMod val="50000"/>
                  </a:schemeClr>
                </a:solidFill>
              </a:rPr>
              <a:t> and </a:t>
            </a:r>
            <a:r>
              <a:rPr lang="en-US" sz="2000" err="1">
                <a:solidFill>
                  <a:schemeClr val="bg1">
                    <a:lumMod val="50000"/>
                  </a:schemeClr>
                </a:solidFill>
              </a:rPr>
              <a:t>Molkenthin</a:t>
            </a:r>
            <a:r>
              <a:rPr lang="en-US" sz="2000">
                <a:solidFill>
                  <a:schemeClr val="bg1">
                    <a:lumMod val="50000"/>
                  </a:schemeClr>
                </a:solidFill>
              </a:rPr>
              <a:t>, 2014; Bunning and Walker, 2016)</a:t>
            </a:r>
          </a:p>
          <a:p>
            <a:pPr marL="285750" indent="-285750">
              <a:buFontTx/>
              <a:buChar char="-"/>
            </a:pPr>
            <a:r>
              <a:rPr lang="en-US" sz="2000"/>
              <a:t>Differences between elite and non-elite athletes </a:t>
            </a:r>
            <a:r>
              <a:rPr lang="en-US" sz="2000">
                <a:solidFill>
                  <a:schemeClr val="bg1">
                    <a:lumMod val="50000"/>
                  </a:schemeClr>
                </a:solidFill>
              </a:rPr>
              <a:t>(Croft et al., 1999; </a:t>
            </a:r>
            <a:r>
              <a:rPr lang="en-US" sz="2000" err="1">
                <a:solidFill>
                  <a:schemeClr val="bg1">
                    <a:lumMod val="50000"/>
                  </a:schemeClr>
                </a:solidFill>
              </a:rPr>
              <a:t>LaChausse</a:t>
            </a:r>
            <a:r>
              <a:rPr lang="en-US" sz="2000">
                <a:solidFill>
                  <a:schemeClr val="bg1">
                    <a:lumMod val="50000"/>
                  </a:schemeClr>
                </a:solidFill>
              </a:rPr>
              <a:t>, 2006)</a:t>
            </a:r>
          </a:p>
          <a:p>
            <a:pPr marL="285750" indent="-285750">
              <a:buFontTx/>
              <a:buChar char="-"/>
            </a:pPr>
            <a:r>
              <a:rPr lang="en-US" sz="2000"/>
              <a:t>Gender focuses </a:t>
            </a:r>
            <a:r>
              <a:rPr lang="en-US" sz="2000">
                <a:solidFill>
                  <a:schemeClr val="bg1">
                    <a:lumMod val="50000"/>
                  </a:schemeClr>
                </a:solidFill>
              </a:rPr>
              <a:t>(Smith, 2010; Crofts et al., 2012)</a:t>
            </a:r>
          </a:p>
        </p:txBody>
      </p:sp>
      <p:sp>
        <p:nvSpPr>
          <p:cNvPr id="9" name="Rounded Rectangle 7">
            <a:extLst>
              <a:ext uri="{FF2B5EF4-FFF2-40B4-BE49-F238E27FC236}">
                <a16:creationId xmlns:a16="http://schemas.microsoft.com/office/drawing/2014/main" id="{73FC2EF1-A5C4-4DF3-945A-00C9CDD08001}"/>
              </a:ext>
            </a:extLst>
          </p:cNvPr>
          <p:cNvSpPr/>
          <p:nvPr/>
        </p:nvSpPr>
        <p:spPr>
          <a:xfrm>
            <a:off x="293699" y="4056003"/>
            <a:ext cx="2922105"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Various motivations and goal choices</a:t>
            </a:r>
          </a:p>
        </p:txBody>
      </p:sp>
      <p:sp>
        <p:nvSpPr>
          <p:cNvPr id="11" name="Rounded Rectangle 8">
            <a:extLst>
              <a:ext uri="{FF2B5EF4-FFF2-40B4-BE49-F238E27FC236}">
                <a16:creationId xmlns:a16="http://schemas.microsoft.com/office/drawing/2014/main" id="{52CB4C55-FC7C-427E-A1C1-87D7E8446980}"/>
              </a:ext>
            </a:extLst>
          </p:cNvPr>
          <p:cNvSpPr/>
          <p:nvPr/>
        </p:nvSpPr>
        <p:spPr>
          <a:xfrm>
            <a:off x="8976196" y="4056003"/>
            <a:ext cx="2922105"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Potential public health benefit</a:t>
            </a:r>
          </a:p>
        </p:txBody>
      </p:sp>
      <p:sp>
        <p:nvSpPr>
          <p:cNvPr id="15" name="Rounded Rectangle 9">
            <a:extLst>
              <a:ext uri="{FF2B5EF4-FFF2-40B4-BE49-F238E27FC236}">
                <a16:creationId xmlns:a16="http://schemas.microsoft.com/office/drawing/2014/main" id="{661505EF-8E92-4BBE-B28D-B3639AD1D273}"/>
              </a:ext>
            </a:extLst>
          </p:cNvPr>
          <p:cNvSpPr/>
          <p:nvPr/>
        </p:nvSpPr>
        <p:spPr>
          <a:xfrm>
            <a:off x="4597616" y="4055370"/>
            <a:ext cx="2922105"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Many determinants around participation</a:t>
            </a:r>
          </a:p>
        </p:txBody>
      </p:sp>
      <p:sp>
        <p:nvSpPr>
          <p:cNvPr id="17" name="TextBox 16">
            <a:extLst>
              <a:ext uri="{FF2B5EF4-FFF2-40B4-BE49-F238E27FC236}">
                <a16:creationId xmlns:a16="http://schemas.microsoft.com/office/drawing/2014/main" id="{FC287832-A44D-43D1-9DDC-A941AD351883}"/>
              </a:ext>
            </a:extLst>
          </p:cNvPr>
          <p:cNvSpPr txBox="1"/>
          <p:nvPr/>
        </p:nvSpPr>
        <p:spPr>
          <a:xfrm>
            <a:off x="3544508" y="191814"/>
            <a:ext cx="9576983" cy="584775"/>
          </a:xfrm>
          <a:prstGeom prst="rect">
            <a:avLst/>
          </a:prstGeom>
          <a:noFill/>
        </p:spPr>
        <p:txBody>
          <a:bodyPr wrap="square" rtlCol="0">
            <a:spAutoFit/>
          </a:bodyPr>
          <a:lstStyle/>
          <a:p>
            <a:r>
              <a:rPr lang="en-US" sz="3200" b="1" u="sng" dirty="0"/>
              <a:t>What does the literature say about these events?</a:t>
            </a:r>
          </a:p>
        </p:txBody>
      </p:sp>
    </p:spTree>
    <p:extLst>
      <p:ext uri="{BB962C8B-B14F-4D97-AF65-F5344CB8AC3E}">
        <p14:creationId xmlns:p14="http://schemas.microsoft.com/office/powerpoint/2010/main" val="3628904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817708" y="6125941"/>
            <a:ext cx="1383376"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2637" y="6079209"/>
            <a:ext cx="1840481" cy="586977"/>
          </a:xfrm>
          <a:prstGeom prst="rect">
            <a:avLst/>
          </a:prstGeom>
        </p:spPr>
      </p:pic>
      <p:pic>
        <p:nvPicPr>
          <p:cNvPr id="2" name="Picture 1" descr="A picture containing drawing&#10;&#10;Description automatically generated">
            <a:extLst>
              <a:ext uri="{FF2B5EF4-FFF2-40B4-BE49-F238E27FC236}">
                <a16:creationId xmlns:a16="http://schemas.microsoft.com/office/drawing/2014/main" id="{BE0485AA-9C1B-4B50-9073-22B036F5B07A}"/>
              </a:ext>
            </a:extLst>
          </p:cNvPr>
          <p:cNvPicPr>
            <a:picLocks noChangeAspect="1"/>
          </p:cNvPicPr>
          <p:nvPr/>
        </p:nvPicPr>
        <p:blipFill>
          <a:blip r:embed="rId6"/>
          <a:stretch>
            <a:fillRect/>
          </a:stretch>
        </p:blipFill>
        <p:spPr>
          <a:xfrm>
            <a:off x="5618987" y="6108688"/>
            <a:ext cx="1168558" cy="698396"/>
          </a:xfrm>
          <a:prstGeom prst="rect">
            <a:avLst/>
          </a:prstGeom>
        </p:spPr>
      </p:pic>
      <p:sp>
        <p:nvSpPr>
          <p:cNvPr id="3" name="Rounded Rectangle 3">
            <a:extLst>
              <a:ext uri="{FF2B5EF4-FFF2-40B4-BE49-F238E27FC236}">
                <a16:creationId xmlns:a16="http://schemas.microsoft.com/office/drawing/2014/main" id="{59A13F07-26B5-48E9-9FC1-BCCE9BCA4106}"/>
              </a:ext>
            </a:extLst>
          </p:cNvPr>
          <p:cNvSpPr/>
          <p:nvPr/>
        </p:nvSpPr>
        <p:spPr>
          <a:xfrm>
            <a:off x="1729123" y="1305120"/>
            <a:ext cx="8496944" cy="786572"/>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err="1"/>
              <a:t>Cymhelliant</a:t>
            </a:r>
            <a:endParaRPr lang="en-US" sz="4000" dirty="0"/>
          </a:p>
        </p:txBody>
      </p:sp>
      <p:sp>
        <p:nvSpPr>
          <p:cNvPr id="7" name="TextBox 6">
            <a:extLst>
              <a:ext uri="{FF2B5EF4-FFF2-40B4-BE49-F238E27FC236}">
                <a16:creationId xmlns:a16="http://schemas.microsoft.com/office/drawing/2014/main" id="{2A7DEAC5-1D9A-4BCC-A05C-0F38A5430CAB}"/>
              </a:ext>
            </a:extLst>
          </p:cNvPr>
          <p:cNvSpPr txBox="1"/>
          <p:nvPr/>
        </p:nvSpPr>
        <p:spPr>
          <a:xfrm>
            <a:off x="293699" y="2387192"/>
            <a:ext cx="11604602" cy="1323439"/>
          </a:xfrm>
          <a:prstGeom prst="rect">
            <a:avLst/>
          </a:prstGeom>
          <a:noFill/>
        </p:spPr>
        <p:txBody>
          <a:bodyPr wrap="square" rtlCol="0">
            <a:spAutoFit/>
          </a:bodyPr>
          <a:lstStyle/>
          <a:p>
            <a:pPr marL="285750" indent="-285750">
              <a:buFontTx/>
              <a:buChar char="-"/>
            </a:pPr>
            <a:r>
              <a:rPr lang="en-US" sz="2000" dirty="0" err="1"/>
              <a:t>O’r</a:t>
            </a:r>
            <a:r>
              <a:rPr lang="en-US" sz="2000" dirty="0"/>
              <a:t> </a:t>
            </a:r>
            <a:r>
              <a:rPr lang="en-US" sz="2000" dirty="0" err="1"/>
              <a:t>athletwyr</a:t>
            </a:r>
            <a:r>
              <a:rPr lang="en-US" sz="2000" dirty="0"/>
              <a:t>  </a:t>
            </a:r>
            <a:r>
              <a:rPr lang="en-US" sz="2000" dirty="0">
                <a:solidFill>
                  <a:schemeClr val="bg1">
                    <a:lumMod val="50000"/>
                  </a:schemeClr>
                </a:solidFill>
              </a:rPr>
              <a:t>(Bennett et al., 2017; Funk et al., 2011; Coleman and </a:t>
            </a:r>
            <a:r>
              <a:rPr lang="en-US" sz="2000" dirty="0" err="1">
                <a:solidFill>
                  <a:schemeClr val="bg1">
                    <a:lumMod val="50000"/>
                  </a:schemeClr>
                </a:solidFill>
              </a:rPr>
              <a:t>Sebire</a:t>
            </a:r>
            <a:r>
              <a:rPr lang="en-US" sz="2000" dirty="0">
                <a:solidFill>
                  <a:schemeClr val="bg1">
                    <a:lumMod val="50000"/>
                  </a:schemeClr>
                </a:solidFill>
              </a:rPr>
              <a:t>, 2016)</a:t>
            </a:r>
          </a:p>
          <a:p>
            <a:pPr marL="285750" indent="-285750">
              <a:buFontTx/>
              <a:buChar char="-"/>
            </a:pPr>
            <a:r>
              <a:rPr lang="en-US" sz="2000" dirty="0" err="1"/>
              <a:t>Rhwng</a:t>
            </a:r>
            <a:r>
              <a:rPr lang="en-US" sz="2000" dirty="0"/>
              <a:t> </a:t>
            </a:r>
            <a:r>
              <a:rPr lang="en-US" sz="2000" dirty="0" err="1"/>
              <a:t>gwahanol</a:t>
            </a:r>
            <a:r>
              <a:rPr lang="en-US" sz="2000" dirty="0"/>
              <a:t> </a:t>
            </a:r>
            <a:r>
              <a:rPr lang="en-US" sz="2000" dirty="0" err="1"/>
              <a:t>mathau</a:t>
            </a:r>
            <a:r>
              <a:rPr lang="en-US" sz="2000" dirty="0"/>
              <a:t> o </a:t>
            </a:r>
            <a:r>
              <a:rPr lang="en-US" sz="2000" dirty="0" err="1"/>
              <a:t>ddigwyddiadau</a:t>
            </a:r>
            <a:r>
              <a:rPr lang="en-US" sz="2000" dirty="0"/>
              <a:t> </a:t>
            </a:r>
            <a:r>
              <a:rPr lang="en-US" sz="2000" dirty="0">
                <a:solidFill>
                  <a:schemeClr val="bg1">
                    <a:lumMod val="50000"/>
                  </a:schemeClr>
                </a:solidFill>
              </a:rPr>
              <a:t>(</a:t>
            </a:r>
            <a:r>
              <a:rPr lang="en-US" sz="2000" dirty="0" err="1">
                <a:solidFill>
                  <a:schemeClr val="bg1">
                    <a:lumMod val="50000"/>
                  </a:schemeClr>
                </a:solidFill>
              </a:rPr>
              <a:t>Dopplemayr</a:t>
            </a:r>
            <a:r>
              <a:rPr lang="en-US" sz="2000" dirty="0">
                <a:solidFill>
                  <a:schemeClr val="bg1">
                    <a:lumMod val="50000"/>
                  </a:schemeClr>
                </a:solidFill>
              </a:rPr>
              <a:t> and </a:t>
            </a:r>
            <a:r>
              <a:rPr lang="en-US" sz="2000" dirty="0" err="1">
                <a:solidFill>
                  <a:schemeClr val="bg1">
                    <a:lumMod val="50000"/>
                  </a:schemeClr>
                </a:solidFill>
              </a:rPr>
              <a:t>Molkenthin</a:t>
            </a:r>
            <a:r>
              <a:rPr lang="en-US" sz="2000" dirty="0">
                <a:solidFill>
                  <a:schemeClr val="bg1">
                    <a:lumMod val="50000"/>
                  </a:schemeClr>
                </a:solidFill>
              </a:rPr>
              <a:t>, 2014; Bunning and Walker, 2016)</a:t>
            </a:r>
          </a:p>
          <a:p>
            <a:pPr marL="285750" indent="-285750">
              <a:buFontTx/>
              <a:buChar char="-"/>
            </a:pPr>
            <a:r>
              <a:rPr lang="en-US" sz="2000" dirty="0" err="1"/>
              <a:t>Gwahaniaethau</a:t>
            </a:r>
            <a:r>
              <a:rPr lang="en-US" sz="2000" dirty="0"/>
              <a:t> </a:t>
            </a:r>
            <a:r>
              <a:rPr lang="en-US" sz="2000" dirty="0" err="1"/>
              <a:t>rhwng</a:t>
            </a:r>
            <a:r>
              <a:rPr lang="en-US" sz="2000" dirty="0"/>
              <a:t> </a:t>
            </a:r>
            <a:r>
              <a:rPr lang="en-US" sz="2000" dirty="0" err="1"/>
              <a:t>athletwyr</a:t>
            </a:r>
            <a:r>
              <a:rPr lang="en-US" sz="2000" dirty="0"/>
              <a:t> </a:t>
            </a:r>
            <a:r>
              <a:rPr lang="en-US" sz="2000" dirty="0" err="1"/>
              <a:t>elitaidd</a:t>
            </a:r>
            <a:r>
              <a:rPr lang="en-US" sz="2000" dirty="0"/>
              <a:t> a </a:t>
            </a:r>
            <a:r>
              <a:rPr lang="en-US" sz="2000" dirty="0" err="1"/>
              <a:t>rhai</a:t>
            </a:r>
            <a:r>
              <a:rPr lang="en-US" sz="2000" dirty="0"/>
              <a:t> </a:t>
            </a:r>
            <a:r>
              <a:rPr lang="en-US" sz="2000" dirty="0" err="1"/>
              <a:t>sydd</a:t>
            </a:r>
            <a:r>
              <a:rPr lang="en-US" sz="2000" dirty="0"/>
              <a:t> </a:t>
            </a:r>
            <a:r>
              <a:rPr lang="en-US" sz="2000" dirty="0" err="1"/>
              <a:t>ddim</a:t>
            </a:r>
            <a:r>
              <a:rPr lang="en-US" sz="2000" dirty="0"/>
              <a:t> </a:t>
            </a:r>
            <a:r>
              <a:rPr lang="en-US" sz="2000" dirty="0" err="1"/>
              <a:t>yn</a:t>
            </a:r>
            <a:r>
              <a:rPr lang="en-US" sz="2000" dirty="0"/>
              <a:t> </a:t>
            </a:r>
            <a:r>
              <a:rPr lang="en-US" sz="2000" dirty="0" err="1"/>
              <a:t>elitaidd</a:t>
            </a:r>
            <a:r>
              <a:rPr lang="en-US" sz="2000" dirty="0"/>
              <a:t> </a:t>
            </a:r>
            <a:r>
              <a:rPr lang="en-US" sz="2000" dirty="0">
                <a:solidFill>
                  <a:schemeClr val="bg1">
                    <a:lumMod val="50000"/>
                  </a:schemeClr>
                </a:solidFill>
              </a:rPr>
              <a:t>(Croft et al., 1999; </a:t>
            </a:r>
            <a:r>
              <a:rPr lang="en-US" sz="2000" dirty="0" err="1">
                <a:solidFill>
                  <a:schemeClr val="bg1">
                    <a:lumMod val="50000"/>
                  </a:schemeClr>
                </a:solidFill>
              </a:rPr>
              <a:t>LaChausse</a:t>
            </a:r>
            <a:r>
              <a:rPr lang="en-US" sz="2000" dirty="0">
                <a:solidFill>
                  <a:schemeClr val="bg1">
                    <a:lumMod val="50000"/>
                  </a:schemeClr>
                </a:solidFill>
              </a:rPr>
              <a:t>, 2006)</a:t>
            </a:r>
          </a:p>
          <a:p>
            <a:pPr marL="285750" indent="-285750">
              <a:buFontTx/>
              <a:buChar char="-"/>
            </a:pPr>
            <a:r>
              <a:rPr lang="en-US" sz="2000" dirty="0" err="1"/>
              <a:t>Ffocws</a:t>
            </a:r>
            <a:r>
              <a:rPr lang="en-US" sz="2000" dirty="0"/>
              <a:t> </a:t>
            </a:r>
            <a:r>
              <a:rPr lang="en-US" sz="2000" dirty="0" err="1"/>
              <a:t>rhyw</a:t>
            </a:r>
            <a:r>
              <a:rPr lang="en-US" sz="2000" dirty="0"/>
              <a:t> (</a:t>
            </a:r>
            <a:r>
              <a:rPr lang="en-US" sz="2000" dirty="0" err="1"/>
              <a:t>benywaidd</a:t>
            </a:r>
            <a:r>
              <a:rPr lang="en-US" sz="2000" dirty="0"/>
              <a:t> a </a:t>
            </a:r>
            <a:r>
              <a:rPr lang="en-US" sz="2000" dirty="0" err="1"/>
              <a:t>gwrywaidd</a:t>
            </a:r>
            <a:r>
              <a:rPr lang="en-US" sz="2000" dirty="0"/>
              <a:t>) </a:t>
            </a:r>
            <a:r>
              <a:rPr lang="en-US" sz="2000" dirty="0">
                <a:solidFill>
                  <a:schemeClr val="bg1">
                    <a:lumMod val="50000"/>
                  </a:schemeClr>
                </a:solidFill>
              </a:rPr>
              <a:t>(Smith, 2010; Crofts et al., 2012)</a:t>
            </a:r>
          </a:p>
        </p:txBody>
      </p:sp>
      <p:sp>
        <p:nvSpPr>
          <p:cNvPr id="9" name="Rounded Rectangle 7">
            <a:extLst>
              <a:ext uri="{FF2B5EF4-FFF2-40B4-BE49-F238E27FC236}">
                <a16:creationId xmlns:a16="http://schemas.microsoft.com/office/drawing/2014/main" id="{73FC2EF1-A5C4-4DF3-945A-00C9CDD08001}"/>
              </a:ext>
            </a:extLst>
          </p:cNvPr>
          <p:cNvSpPr/>
          <p:nvPr/>
        </p:nvSpPr>
        <p:spPr>
          <a:xfrm>
            <a:off x="293699" y="4056003"/>
            <a:ext cx="3181021"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Cymhelliant</a:t>
            </a:r>
            <a:r>
              <a:rPr lang="en-US" sz="2400" dirty="0"/>
              <a:t> </a:t>
            </a:r>
            <a:r>
              <a:rPr lang="en-US" sz="2400" dirty="0" err="1"/>
              <a:t>amrywiol</a:t>
            </a:r>
            <a:r>
              <a:rPr lang="en-US" sz="2400" dirty="0"/>
              <a:t> a </a:t>
            </a:r>
            <a:r>
              <a:rPr lang="en-US" sz="2400" dirty="0" err="1"/>
              <a:t>dewis</a:t>
            </a:r>
            <a:r>
              <a:rPr lang="en-US" sz="2400" dirty="0"/>
              <a:t> </a:t>
            </a:r>
            <a:r>
              <a:rPr lang="en-US" sz="2400" dirty="0" err="1"/>
              <a:t>uchelgeisiau</a:t>
            </a:r>
            <a:r>
              <a:rPr lang="en-US" sz="2400" dirty="0"/>
              <a:t>  </a:t>
            </a:r>
          </a:p>
        </p:txBody>
      </p:sp>
      <p:sp>
        <p:nvSpPr>
          <p:cNvPr id="11" name="Rounded Rectangle 8">
            <a:extLst>
              <a:ext uri="{FF2B5EF4-FFF2-40B4-BE49-F238E27FC236}">
                <a16:creationId xmlns:a16="http://schemas.microsoft.com/office/drawing/2014/main" id="{52CB4C55-FC7C-427E-A1C1-87D7E8446980}"/>
              </a:ext>
            </a:extLst>
          </p:cNvPr>
          <p:cNvSpPr/>
          <p:nvPr/>
        </p:nvSpPr>
        <p:spPr>
          <a:xfrm>
            <a:off x="8976196" y="4056003"/>
            <a:ext cx="2922105"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Mantais</a:t>
            </a:r>
            <a:r>
              <a:rPr lang="en-US" sz="2400" dirty="0"/>
              <a:t> </a:t>
            </a:r>
            <a:r>
              <a:rPr lang="en-US" sz="2400" dirty="0" err="1"/>
              <a:t>i</a:t>
            </a:r>
            <a:r>
              <a:rPr lang="en-US" sz="2400" dirty="0"/>
              <a:t> </a:t>
            </a:r>
            <a:r>
              <a:rPr lang="en-US" sz="2400" dirty="0" err="1"/>
              <a:t>cyhoedd</a:t>
            </a:r>
            <a:r>
              <a:rPr lang="en-US" sz="2400" dirty="0"/>
              <a:t> o ran iechyd</a:t>
            </a:r>
          </a:p>
        </p:txBody>
      </p:sp>
      <p:sp>
        <p:nvSpPr>
          <p:cNvPr id="15" name="Rounded Rectangle 9">
            <a:extLst>
              <a:ext uri="{FF2B5EF4-FFF2-40B4-BE49-F238E27FC236}">
                <a16:creationId xmlns:a16="http://schemas.microsoft.com/office/drawing/2014/main" id="{661505EF-8E92-4BBE-B28D-B3639AD1D273}"/>
              </a:ext>
            </a:extLst>
          </p:cNvPr>
          <p:cNvSpPr/>
          <p:nvPr/>
        </p:nvSpPr>
        <p:spPr>
          <a:xfrm>
            <a:off x="4415246" y="4055370"/>
            <a:ext cx="3363391" cy="1323439"/>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Sawl</a:t>
            </a:r>
            <a:r>
              <a:rPr lang="en-US" sz="2400" dirty="0"/>
              <a:t> </a:t>
            </a:r>
            <a:r>
              <a:rPr lang="en-US" sz="2400" dirty="0" err="1"/>
              <a:t>ffactor</a:t>
            </a:r>
            <a:r>
              <a:rPr lang="en-US" sz="2400" dirty="0"/>
              <a:t> </a:t>
            </a:r>
            <a:r>
              <a:rPr lang="en-US" sz="2400" dirty="0" err="1"/>
              <a:t>yn</a:t>
            </a:r>
            <a:r>
              <a:rPr lang="en-US" sz="2400" dirty="0"/>
              <a:t> </a:t>
            </a:r>
          </a:p>
          <a:p>
            <a:pPr algn="ctr"/>
            <a:r>
              <a:rPr lang="en-US" sz="2400" dirty="0" err="1"/>
              <a:t>dylanwadu</a:t>
            </a:r>
            <a:r>
              <a:rPr lang="en-US" sz="2400" dirty="0"/>
              <a:t> </a:t>
            </a:r>
            <a:r>
              <a:rPr lang="en-US" sz="2400" dirty="0" err="1"/>
              <a:t>cyfranogiad</a:t>
            </a:r>
            <a:r>
              <a:rPr lang="en-US" sz="2400" dirty="0"/>
              <a:t> </a:t>
            </a:r>
          </a:p>
        </p:txBody>
      </p:sp>
      <p:sp>
        <p:nvSpPr>
          <p:cNvPr id="17" name="TextBox 16">
            <a:extLst>
              <a:ext uri="{FF2B5EF4-FFF2-40B4-BE49-F238E27FC236}">
                <a16:creationId xmlns:a16="http://schemas.microsoft.com/office/drawing/2014/main" id="{FC287832-A44D-43D1-9DDC-A941AD351883}"/>
              </a:ext>
            </a:extLst>
          </p:cNvPr>
          <p:cNvSpPr txBox="1"/>
          <p:nvPr/>
        </p:nvSpPr>
        <p:spPr>
          <a:xfrm>
            <a:off x="1162595" y="191814"/>
            <a:ext cx="10413442" cy="584775"/>
          </a:xfrm>
          <a:prstGeom prst="rect">
            <a:avLst/>
          </a:prstGeom>
          <a:noFill/>
        </p:spPr>
        <p:txBody>
          <a:bodyPr wrap="square" rtlCol="0">
            <a:spAutoFit/>
          </a:bodyPr>
          <a:lstStyle/>
          <a:p>
            <a:r>
              <a:rPr lang="en-US" sz="3200" b="1" u="sng" dirty="0"/>
              <a:t>Beth </a:t>
            </a:r>
            <a:r>
              <a:rPr lang="en-US" sz="3200" b="1" u="sng" dirty="0" err="1"/>
              <a:t>mae’r</a:t>
            </a:r>
            <a:r>
              <a:rPr lang="en-US" sz="3200" b="1" u="sng" dirty="0"/>
              <a:t> </a:t>
            </a:r>
            <a:r>
              <a:rPr lang="en-US" sz="3200" b="1" u="sng" dirty="0" err="1"/>
              <a:t>llyfryddiaeth</a:t>
            </a:r>
            <a:r>
              <a:rPr lang="en-US" sz="3200" b="1" u="sng" dirty="0"/>
              <a:t> </a:t>
            </a:r>
            <a:r>
              <a:rPr lang="en-US" sz="3200" b="1" u="sng" dirty="0" err="1"/>
              <a:t>yn</a:t>
            </a:r>
            <a:r>
              <a:rPr lang="en-US" sz="3200" b="1" u="sng" dirty="0"/>
              <a:t> </a:t>
            </a:r>
            <a:r>
              <a:rPr lang="en-US" sz="3200" b="1" u="sng" dirty="0" err="1"/>
              <a:t>dweud</a:t>
            </a:r>
            <a:r>
              <a:rPr lang="en-US" sz="3200" b="1" u="sng" dirty="0"/>
              <a:t> am y </a:t>
            </a:r>
            <a:r>
              <a:rPr lang="en-US" sz="3200" b="1" u="sng" dirty="0" err="1"/>
              <a:t>digwyddiadau</a:t>
            </a:r>
            <a:r>
              <a:rPr lang="en-US" sz="3200" b="1" u="sng" dirty="0"/>
              <a:t> </a:t>
            </a:r>
            <a:r>
              <a:rPr lang="en-US" sz="3200" b="1" u="sng" dirty="0" err="1"/>
              <a:t>yma</a:t>
            </a:r>
            <a:r>
              <a:rPr lang="en-US" sz="3200" b="1" u="sng" dirty="0"/>
              <a:t>?</a:t>
            </a:r>
          </a:p>
        </p:txBody>
      </p:sp>
    </p:spTree>
    <p:extLst>
      <p:ext uri="{BB962C8B-B14F-4D97-AF65-F5344CB8AC3E}">
        <p14:creationId xmlns:p14="http://schemas.microsoft.com/office/powerpoint/2010/main" val="448792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817708" y="6125941"/>
            <a:ext cx="1383376"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2637" y="6079209"/>
            <a:ext cx="1840481" cy="586977"/>
          </a:xfrm>
          <a:prstGeom prst="rect">
            <a:avLst/>
          </a:prstGeom>
        </p:spPr>
      </p:pic>
      <p:pic>
        <p:nvPicPr>
          <p:cNvPr id="2" name="Picture 1" descr="A picture containing drawing&#10;&#10;Description automatically generated">
            <a:extLst>
              <a:ext uri="{FF2B5EF4-FFF2-40B4-BE49-F238E27FC236}">
                <a16:creationId xmlns:a16="http://schemas.microsoft.com/office/drawing/2014/main" id="{D148B51E-E763-4CB4-962A-EA5A05971B66}"/>
              </a:ext>
            </a:extLst>
          </p:cNvPr>
          <p:cNvPicPr>
            <a:picLocks noChangeAspect="1"/>
          </p:cNvPicPr>
          <p:nvPr/>
        </p:nvPicPr>
        <p:blipFill>
          <a:blip r:embed="rId6"/>
          <a:stretch>
            <a:fillRect/>
          </a:stretch>
        </p:blipFill>
        <p:spPr>
          <a:xfrm>
            <a:off x="5618987" y="6108688"/>
            <a:ext cx="1168558" cy="698396"/>
          </a:xfrm>
          <a:prstGeom prst="rect">
            <a:avLst/>
          </a:prstGeom>
        </p:spPr>
      </p:pic>
      <p:sp>
        <p:nvSpPr>
          <p:cNvPr id="3" name="TextBox 2">
            <a:extLst>
              <a:ext uri="{FF2B5EF4-FFF2-40B4-BE49-F238E27FC236}">
                <a16:creationId xmlns:a16="http://schemas.microsoft.com/office/drawing/2014/main" id="{15C841EB-1859-4544-B50A-9B915587A8CD}"/>
              </a:ext>
            </a:extLst>
          </p:cNvPr>
          <p:cNvSpPr txBox="1"/>
          <p:nvPr/>
        </p:nvSpPr>
        <p:spPr>
          <a:xfrm>
            <a:off x="3631474" y="180942"/>
            <a:ext cx="8451669" cy="584775"/>
          </a:xfrm>
          <a:prstGeom prst="rect">
            <a:avLst/>
          </a:prstGeom>
          <a:noFill/>
        </p:spPr>
        <p:txBody>
          <a:bodyPr wrap="square" rtlCol="0">
            <a:spAutoFit/>
          </a:bodyPr>
          <a:lstStyle/>
          <a:p>
            <a:pPr algn="r"/>
            <a:r>
              <a:rPr lang="en-US" sz="3200" b="1" u="sng" dirty="0"/>
              <a:t>Why is the study needed?</a:t>
            </a:r>
          </a:p>
        </p:txBody>
      </p:sp>
      <p:sp>
        <p:nvSpPr>
          <p:cNvPr id="8" name="Rounded Rectangle 7">
            <a:extLst>
              <a:ext uri="{FF2B5EF4-FFF2-40B4-BE49-F238E27FC236}">
                <a16:creationId xmlns:a16="http://schemas.microsoft.com/office/drawing/2014/main" id="{62D6F93A-CFF4-43CA-9A6E-C7BA8129841F}"/>
              </a:ext>
            </a:extLst>
          </p:cNvPr>
          <p:cNvSpPr/>
          <p:nvPr/>
        </p:nvSpPr>
        <p:spPr>
          <a:xfrm>
            <a:off x="758933" y="1175684"/>
            <a:ext cx="2268252"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Findings, gaps and limitations from literature</a:t>
            </a:r>
          </a:p>
        </p:txBody>
      </p:sp>
      <p:sp>
        <p:nvSpPr>
          <p:cNvPr id="10" name="Rounded Rectangle 8">
            <a:extLst>
              <a:ext uri="{FF2B5EF4-FFF2-40B4-BE49-F238E27FC236}">
                <a16:creationId xmlns:a16="http://schemas.microsoft.com/office/drawing/2014/main" id="{4AA553F2-6E7B-43BE-A97E-1E4BDA51415D}"/>
              </a:ext>
            </a:extLst>
          </p:cNvPr>
          <p:cNvSpPr/>
          <p:nvPr/>
        </p:nvSpPr>
        <p:spPr>
          <a:xfrm>
            <a:off x="8608447" y="1228668"/>
            <a:ext cx="2268252"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Focus on the MPSE culture in Pembrokeshire</a:t>
            </a:r>
          </a:p>
        </p:txBody>
      </p:sp>
      <p:sp>
        <p:nvSpPr>
          <p:cNvPr id="12" name="Rounded Rectangle 9">
            <a:extLst>
              <a:ext uri="{FF2B5EF4-FFF2-40B4-BE49-F238E27FC236}">
                <a16:creationId xmlns:a16="http://schemas.microsoft.com/office/drawing/2014/main" id="{8C871B8B-B8DC-4C25-9F7C-E94CE2E9691B}"/>
              </a:ext>
            </a:extLst>
          </p:cNvPr>
          <p:cNvSpPr/>
          <p:nvPr/>
        </p:nvSpPr>
        <p:spPr>
          <a:xfrm>
            <a:off x="4683690" y="1165904"/>
            <a:ext cx="2268252"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Anecdotal evidence from Pembrokeshire</a:t>
            </a:r>
          </a:p>
        </p:txBody>
      </p:sp>
      <p:sp>
        <p:nvSpPr>
          <p:cNvPr id="16" name="Rounded Rectangle 10">
            <a:extLst>
              <a:ext uri="{FF2B5EF4-FFF2-40B4-BE49-F238E27FC236}">
                <a16:creationId xmlns:a16="http://schemas.microsoft.com/office/drawing/2014/main" id="{4DB29F53-823E-4068-A4EC-9D2F6B2CE683}"/>
              </a:ext>
            </a:extLst>
          </p:cNvPr>
          <p:cNvSpPr/>
          <p:nvPr/>
        </p:nvSpPr>
        <p:spPr>
          <a:xfrm>
            <a:off x="1893059" y="3479372"/>
            <a:ext cx="7849514" cy="720080"/>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A different research perspective is needed</a:t>
            </a:r>
          </a:p>
        </p:txBody>
      </p:sp>
      <p:cxnSp>
        <p:nvCxnSpPr>
          <p:cNvPr id="18" name="Straight Arrow Connector 17">
            <a:extLst>
              <a:ext uri="{FF2B5EF4-FFF2-40B4-BE49-F238E27FC236}">
                <a16:creationId xmlns:a16="http://schemas.microsoft.com/office/drawing/2014/main" id="{5202C3A9-B29D-46EF-9B2A-B217E8001D4B}"/>
              </a:ext>
            </a:extLst>
          </p:cNvPr>
          <p:cNvCxnSpPr>
            <a:cxnSpLocks/>
          </p:cNvCxnSpPr>
          <p:nvPr/>
        </p:nvCxnSpPr>
        <p:spPr>
          <a:xfrm>
            <a:off x="1809571" y="2420067"/>
            <a:ext cx="864096" cy="864096"/>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7006043-5C94-42D8-AC11-469901B3ABA8}"/>
              </a:ext>
            </a:extLst>
          </p:cNvPr>
          <p:cNvCxnSpPr>
            <a:cxnSpLocks/>
          </p:cNvCxnSpPr>
          <p:nvPr/>
        </p:nvCxnSpPr>
        <p:spPr>
          <a:xfrm>
            <a:off x="5817816" y="2388075"/>
            <a:ext cx="0" cy="868062"/>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E8AC12B-4131-408E-850D-7E6D12C04C74}"/>
              </a:ext>
            </a:extLst>
          </p:cNvPr>
          <p:cNvCxnSpPr>
            <a:cxnSpLocks/>
          </p:cNvCxnSpPr>
          <p:nvPr/>
        </p:nvCxnSpPr>
        <p:spPr>
          <a:xfrm flipH="1">
            <a:off x="8792146" y="2388075"/>
            <a:ext cx="846413" cy="925756"/>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AA2F1ECC-3A7A-4C08-BBAE-A0940EB12632}"/>
              </a:ext>
            </a:extLst>
          </p:cNvPr>
          <p:cNvSpPr txBox="1"/>
          <p:nvPr/>
        </p:nvSpPr>
        <p:spPr>
          <a:xfrm>
            <a:off x="2018142" y="4531771"/>
            <a:ext cx="7724432" cy="1015663"/>
          </a:xfrm>
          <a:prstGeom prst="rect">
            <a:avLst/>
          </a:prstGeom>
          <a:noFill/>
        </p:spPr>
        <p:txBody>
          <a:bodyPr wrap="square" rtlCol="0">
            <a:spAutoFit/>
          </a:bodyPr>
          <a:lstStyle/>
          <a:p>
            <a:pPr marL="285750" indent="-285750">
              <a:buFontTx/>
              <a:buChar char="-"/>
            </a:pPr>
            <a:r>
              <a:rPr lang="en-US" sz="2000"/>
              <a:t>Create a wider picture of successful MPSE culture</a:t>
            </a:r>
          </a:p>
          <a:p>
            <a:pPr marL="285750" indent="-285750">
              <a:buFontTx/>
              <a:buChar char="-"/>
            </a:pPr>
            <a:r>
              <a:rPr lang="en-US" sz="2000"/>
              <a:t>Different focus on lifestyle changes and improved exercise </a:t>
            </a:r>
            <a:r>
              <a:rPr lang="en-US" sz="2000" err="1"/>
              <a:t>behaviours</a:t>
            </a:r>
            <a:endParaRPr lang="en-US" sz="2000"/>
          </a:p>
          <a:p>
            <a:pPr marL="285750" indent="-285750">
              <a:buFontTx/>
              <a:buChar char="-"/>
            </a:pPr>
            <a:r>
              <a:rPr lang="en-US" sz="2000"/>
              <a:t>Focus in Wales</a:t>
            </a:r>
          </a:p>
        </p:txBody>
      </p:sp>
    </p:spTree>
    <p:extLst>
      <p:ext uri="{BB962C8B-B14F-4D97-AF65-F5344CB8AC3E}">
        <p14:creationId xmlns:p14="http://schemas.microsoft.com/office/powerpoint/2010/main" val="3548611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817708" y="6125941"/>
            <a:ext cx="1383376"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2637" y="6079209"/>
            <a:ext cx="1840481" cy="586977"/>
          </a:xfrm>
          <a:prstGeom prst="rect">
            <a:avLst/>
          </a:prstGeom>
        </p:spPr>
      </p:pic>
      <p:pic>
        <p:nvPicPr>
          <p:cNvPr id="2" name="Picture 1" descr="A picture containing drawing&#10;&#10;Description automatically generated">
            <a:extLst>
              <a:ext uri="{FF2B5EF4-FFF2-40B4-BE49-F238E27FC236}">
                <a16:creationId xmlns:a16="http://schemas.microsoft.com/office/drawing/2014/main" id="{D148B51E-E763-4CB4-962A-EA5A05971B66}"/>
              </a:ext>
            </a:extLst>
          </p:cNvPr>
          <p:cNvPicPr>
            <a:picLocks noChangeAspect="1"/>
          </p:cNvPicPr>
          <p:nvPr/>
        </p:nvPicPr>
        <p:blipFill>
          <a:blip r:embed="rId6"/>
          <a:stretch>
            <a:fillRect/>
          </a:stretch>
        </p:blipFill>
        <p:spPr>
          <a:xfrm>
            <a:off x="5618987" y="6108688"/>
            <a:ext cx="1168558" cy="698396"/>
          </a:xfrm>
          <a:prstGeom prst="rect">
            <a:avLst/>
          </a:prstGeom>
        </p:spPr>
      </p:pic>
      <p:sp>
        <p:nvSpPr>
          <p:cNvPr id="3" name="TextBox 2">
            <a:extLst>
              <a:ext uri="{FF2B5EF4-FFF2-40B4-BE49-F238E27FC236}">
                <a16:creationId xmlns:a16="http://schemas.microsoft.com/office/drawing/2014/main" id="{15C841EB-1859-4544-B50A-9B915587A8CD}"/>
              </a:ext>
            </a:extLst>
          </p:cNvPr>
          <p:cNvSpPr txBox="1"/>
          <p:nvPr/>
        </p:nvSpPr>
        <p:spPr>
          <a:xfrm>
            <a:off x="3631474" y="180942"/>
            <a:ext cx="8451669" cy="584775"/>
          </a:xfrm>
          <a:prstGeom prst="rect">
            <a:avLst/>
          </a:prstGeom>
          <a:noFill/>
        </p:spPr>
        <p:txBody>
          <a:bodyPr wrap="square" rtlCol="0">
            <a:spAutoFit/>
          </a:bodyPr>
          <a:lstStyle/>
          <a:p>
            <a:pPr algn="r"/>
            <a:r>
              <a:rPr lang="en-US" sz="3200" b="1" u="sng" dirty="0"/>
              <a:t>Pam </a:t>
            </a:r>
            <a:r>
              <a:rPr lang="en-US" sz="3200" b="1" u="sng" dirty="0" err="1"/>
              <a:t>mae</a:t>
            </a:r>
            <a:r>
              <a:rPr lang="en-US" sz="3200" b="1" u="sng" dirty="0"/>
              <a:t> </a:t>
            </a:r>
            <a:r>
              <a:rPr lang="en-US" sz="3200" b="1" u="sng" dirty="0" err="1"/>
              <a:t>angen</a:t>
            </a:r>
            <a:r>
              <a:rPr lang="en-US" sz="3200" b="1" u="sng" dirty="0"/>
              <a:t> </a:t>
            </a:r>
            <a:r>
              <a:rPr lang="en-US" sz="3200" b="1" u="sng" dirty="0" err="1"/>
              <a:t>yr</a:t>
            </a:r>
            <a:r>
              <a:rPr lang="en-US" sz="3200" b="1" u="sng" dirty="0"/>
              <a:t> </a:t>
            </a:r>
            <a:r>
              <a:rPr lang="en-US" sz="3200" b="1" u="sng" dirty="0" err="1"/>
              <a:t>astudiaeth</a:t>
            </a:r>
            <a:r>
              <a:rPr lang="en-US" sz="3200" b="1" u="sng" dirty="0"/>
              <a:t>?</a:t>
            </a:r>
          </a:p>
        </p:txBody>
      </p:sp>
      <p:sp>
        <p:nvSpPr>
          <p:cNvPr id="8" name="Rounded Rectangle 7">
            <a:extLst>
              <a:ext uri="{FF2B5EF4-FFF2-40B4-BE49-F238E27FC236}">
                <a16:creationId xmlns:a16="http://schemas.microsoft.com/office/drawing/2014/main" id="{62D6F93A-CFF4-43CA-9A6E-C7BA8129841F}"/>
              </a:ext>
            </a:extLst>
          </p:cNvPr>
          <p:cNvSpPr/>
          <p:nvPr/>
        </p:nvSpPr>
        <p:spPr>
          <a:xfrm>
            <a:off x="758933" y="1175684"/>
            <a:ext cx="2268252"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Canfyddiadau</a:t>
            </a:r>
            <a:r>
              <a:rPr lang="en-US" dirty="0"/>
              <a:t>, </a:t>
            </a:r>
            <a:r>
              <a:rPr lang="en-US" dirty="0" err="1"/>
              <a:t>bylchau</a:t>
            </a:r>
            <a:r>
              <a:rPr lang="en-US" dirty="0"/>
              <a:t> a </a:t>
            </a:r>
            <a:r>
              <a:rPr lang="en-US" dirty="0" err="1"/>
              <a:t>rhwystrau</a:t>
            </a:r>
            <a:r>
              <a:rPr lang="en-US" dirty="0"/>
              <a:t> </a:t>
            </a:r>
            <a:r>
              <a:rPr lang="en-US" dirty="0" err="1"/>
              <a:t>o’r</a:t>
            </a:r>
            <a:r>
              <a:rPr lang="en-US" dirty="0"/>
              <a:t> </a:t>
            </a:r>
            <a:r>
              <a:rPr lang="en-US" dirty="0" err="1"/>
              <a:t>llyfryddiaeth</a:t>
            </a:r>
            <a:endParaRPr lang="en-US" dirty="0"/>
          </a:p>
        </p:txBody>
      </p:sp>
      <p:sp>
        <p:nvSpPr>
          <p:cNvPr id="10" name="Rounded Rectangle 8">
            <a:extLst>
              <a:ext uri="{FF2B5EF4-FFF2-40B4-BE49-F238E27FC236}">
                <a16:creationId xmlns:a16="http://schemas.microsoft.com/office/drawing/2014/main" id="{4AA553F2-6E7B-43BE-A97E-1E4BDA51415D}"/>
              </a:ext>
            </a:extLst>
          </p:cNvPr>
          <p:cNvSpPr/>
          <p:nvPr/>
        </p:nvSpPr>
        <p:spPr>
          <a:xfrm>
            <a:off x="8608446" y="1228668"/>
            <a:ext cx="2523631"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Ffocws</a:t>
            </a:r>
            <a:r>
              <a:rPr lang="en-US" dirty="0"/>
              <a:t> </a:t>
            </a:r>
            <a:r>
              <a:rPr lang="en-US" dirty="0" err="1"/>
              <a:t>ar</a:t>
            </a:r>
            <a:r>
              <a:rPr lang="en-US" dirty="0"/>
              <a:t> y MPSE </a:t>
            </a:r>
            <a:r>
              <a:rPr lang="en-US" dirty="0" err="1"/>
              <a:t>diwylliant</a:t>
            </a:r>
            <a:r>
              <a:rPr lang="en-US" dirty="0"/>
              <a:t> </a:t>
            </a:r>
            <a:r>
              <a:rPr lang="en-US" dirty="0" err="1"/>
              <a:t>yn</a:t>
            </a:r>
            <a:r>
              <a:rPr lang="en-US" dirty="0"/>
              <a:t> Sir </a:t>
            </a:r>
            <a:r>
              <a:rPr lang="en-US" dirty="0" err="1"/>
              <a:t>Benfro</a:t>
            </a:r>
            <a:endParaRPr lang="en-US" dirty="0"/>
          </a:p>
        </p:txBody>
      </p:sp>
      <p:sp>
        <p:nvSpPr>
          <p:cNvPr id="12" name="Rounded Rectangle 9">
            <a:extLst>
              <a:ext uri="{FF2B5EF4-FFF2-40B4-BE49-F238E27FC236}">
                <a16:creationId xmlns:a16="http://schemas.microsoft.com/office/drawing/2014/main" id="{8C871B8B-B8DC-4C25-9F7C-E94CE2E9691B}"/>
              </a:ext>
            </a:extLst>
          </p:cNvPr>
          <p:cNvSpPr/>
          <p:nvPr/>
        </p:nvSpPr>
        <p:spPr>
          <a:xfrm>
            <a:off x="4428311" y="1165904"/>
            <a:ext cx="2523631" cy="1095528"/>
          </a:xfrm>
          <a:prstGeom prst="roundRect">
            <a:avLst/>
          </a:prstGeom>
          <a:solidFill>
            <a:srgbClr val="23B9D9"/>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Tystiolaeth</a:t>
            </a:r>
            <a:r>
              <a:rPr lang="en-US" dirty="0"/>
              <a:t> </a:t>
            </a:r>
            <a:r>
              <a:rPr lang="en-US" dirty="0" err="1"/>
              <a:t>storïol</a:t>
            </a:r>
            <a:r>
              <a:rPr lang="en-US" dirty="0"/>
              <a:t> ‘anecdotal’  o Sir </a:t>
            </a:r>
            <a:r>
              <a:rPr lang="en-US" dirty="0" err="1"/>
              <a:t>Benfro</a:t>
            </a:r>
            <a:endParaRPr lang="en-US" dirty="0"/>
          </a:p>
        </p:txBody>
      </p:sp>
      <p:sp>
        <p:nvSpPr>
          <p:cNvPr id="16" name="Rounded Rectangle 10">
            <a:extLst>
              <a:ext uri="{FF2B5EF4-FFF2-40B4-BE49-F238E27FC236}">
                <a16:creationId xmlns:a16="http://schemas.microsoft.com/office/drawing/2014/main" id="{4DB29F53-823E-4068-A4EC-9D2F6B2CE683}"/>
              </a:ext>
            </a:extLst>
          </p:cNvPr>
          <p:cNvSpPr/>
          <p:nvPr/>
        </p:nvSpPr>
        <p:spPr>
          <a:xfrm>
            <a:off x="1893059" y="3479372"/>
            <a:ext cx="7849514" cy="720080"/>
          </a:xfrm>
          <a:prstGeom prst="roundRect">
            <a:avLst/>
          </a:prstGeom>
          <a:solidFill>
            <a:srgbClr val="2A98B7"/>
          </a:solidFill>
          <a:ln>
            <a:solidFill>
              <a:srgbClr val="356C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t>Angen</a:t>
            </a:r>
            <a:r>
              <a:rPr lang="en-US" sz="2800" dirty="0"/>
              <a:t> </a:t>
            </a:r>
            <a:r>
              <a:rPr lang="en-US" sz="2800" dirty="0" err="1"/>
              <a:t>perbectif</a:t>
            </a:r>
            <a:r>
              <a:rPr lang="en-US" sz="2800" dirty="0"/>
              <a:t> </a:t>
            </a:r>
            <a:r>
              <a:rPr lang="en-US" sz="2800" dirty="0" err="1"/>
              <a:t>gwahanol</a:t>
            </a:r>
            <a:r>
              <a:rPr lang="en-US" sz="2800" dirty="0"/>
              <a:t> </a:t>
            </a:r>
            <a:r>
              <a:rPr lang="en-US" sz="2800" dirty="0" err="1"/>
              <a:t>i’r</a:t>
            </a:r>
            <a:r>
              <a:rPr lang="en-US" sz="2800" dirty="0"/>
              <a:t> </a:t>
            </a:r>
            <a:r>
              <a:rPr lang="en-US" sz="2800" dirty="0" err="1"/>
              <a:t>ymchwil</a:t>
            </a:r>
            <a:endParaRPr lang="en-US" sz="2800" dirty="0"/>
          </a:p>
        </p:txBody>
      </p:sp>
      <p:cxnSp>
        <p:nvCxnSpPr>
          <p:cNvPr id="18" name="Straight Arrow Connector 17">
            <a:extLst>
              <a:ext uri="{FF2B5EF4-FFF2-40B4-BE49-F238E27FC236}">
                <a16:creationId xmlns:a16="http://schemas.microsoft.com/office/drawing/2014/main" id="{5202C3A9-B29D-46EF-9B2A-B217E8001D4B}"/>
              </a:ext>
            </a:extLst>
          </p:cNvPr>
          <p:cNvCxnSpPr>
            <a:cxnSpLocks/>
          </p:cNvCxnSpPr>
          <p:nvPr/>
        </p:nvCxnSpPr>
        <p:spPr>
          <a:xfrm>
            <a:off x="1809571" y="2420067"/>
            <a:ext cx="864096" cy="864096"/>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7006043-5C94-42D8-AC11-469901B3ABA8}"/>
              </a:ext>
            </a:extLst>
          </p:cNvPr>
          <p:cNvCxnSpPr>
            <a:cxnSpLocks/>
          </p:cNvCxnSpPr>
          <p:nvPr/>
        </p:nvCxnSpPr>
        <p:spPr>
          <a:xfrm>
            <a:off x="5817816" y="2388075"/>
            <a:ext cx="0" cy="868062"/>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E8AC12B-4131-408E-850D-7E6D12C04C74}"/>
              </a:ext>
            </a:extLst>
          </p:cNvPr>
          <p:cNvCxnSpPr>
            <a:cxnSpLocks/>
          </p:cNvCxnSpPr>
          <p:nvPr/>
        </p:nvCxnSpPr>
        <p:spPr>
          <a:xfrm flipH="1">
            <a:off x="8792146" y="2388075"/>
            <a:ext cx="846413" cy="925756"/>
          </a:xfrm>
          <a:prstGeom prst="straightConnector1">
            <a:avLst/>
          </a:prstGeom>
          <a:ln>
            <a:solidFill>
              <a:srgbClr val="356C8B"/>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AA2F1ECC-3A7A-4C08-BBAE-A0940EB12632}"/>
              </a:ext>
            </a:extLst>
          </p:cNvPr>
          <p:cNvSpPr txBox="1"/>
          <p:nvPr/>
        </p:nvSpPr>
        <p:spPr>
          <a:xfrm>
            <a:off x="1306286" y="4439339"/>
            <a:ext cx="10267405" cy="1015663"/>
          </a:xfrm>
          <a:prstGeom prst="rect">
            <a:avLst/>
          </a:prstGeom>
          <a:noFill/>
        </p:spPr>
        <p:txBody>
          <a:bodyPr wrap="square" rtlCol="0">
            <a:spAutoFit/>
          </a:bodyPr>
          <a:lstStyle/>
          <a:p>
            <a:pPr marL="285750" indent="-285750">
              <a:buFontTx/>
              <a:buChar char="-"/>
            </a:pPr>
            <a:r>
              <a:rPr lang="en-US" sz="2000" dirty="0" err="1"/>
              <a:t>Creu</a:t>
            </a:r>
            <a:r>
              <a:rPr lang="en-US" sz="2000" dirty="0"/>
              <a:t> </a:t>
            </a:r>
            <a:r>
              <a:rPr lang="en-US" sz="2000" dirty="0" err="1"/>
              <a:t>llun</a:t>
            </a:r>
            <a:r>
              <a:rPr lang="en-US" sz="2000" dirty="0"/>
              <a:t> </a:t>
            </a:r>
            <a:r>
              <a:rPr lang="en-US" sz="2000" dirty="0" err="1"/>
              <a:t>ehangach</a:t>
            </a:r>
            <a:r>
              <a:rPr lang="en-US" sz="2000" dirty="0"/>
              <a:t> o </a:t>
            </a:r>
            <a:r>
              <a:rPr lang="en-US" sz="2000" dirty="0" err="1"/>
              <a:t>ddiwylliant</a:t>
            </a:r>
            <a:r>
              <a:rPr lang="en-US" sz="2000" dirty="0"/>
              <a:t> </a:t>
            </a:r>
            <a:r>
              <a:rPr lang="en-US" sz="2000" dirty="0" err="1"/>
              <a:t>llwyddiannus</a:t>
            </a:r>
            <a:r>
              <a:rPr lang="en-US" sz="2000" dirty="0"/>
              <a:t> MPSE </a:t>
            </a:r>
          </a:p>
          <a:p>
            <a:pPr marL="285750" indent="-285750">
              <a:buFontTx/>
              <a:buChar char="-"/>
            </a:pPr>
            <a:r>
              <a:rPr lang="en-US" sz="2000" dirty="0" err="1"/>
              <a:t>Ffocws</a:t>
            </a:r>
            <a:r>
              <a:rPr lang="en-US" sz="2000" dirty="0"/>
              <a:t> </a:t>
            </a:r>
            <a:r>
              <a:rPr lang="en-US" sz="2000" dirty="0" err="1"/>
              <a:t>gwahanol</a:t>
            </a:r>
            <a:r>
              <a:rPr lang="en-US" sz="2000" dirty="0"/>
              <a:t> - </a:t>
            </a:r>
            <a:r>
              <a:rPr lang="en-US" sz="2000" dirty="0" err="1"/>
              <a:t>newid</a:t>
            </a:r>
            <a:r>
              <a:rPr lang="en-US" sz="2000" dirty="0"/>
              <a:t> </a:t>
            </a:r>
            <a:r>
              <a:rPr lang="en-US" sz="2000" dirty="0" err="1"/>
              <a:t>mewn</a:t>
            </a:r>
            <a:r>
              <a:rPr lang="en-US" sz="2000" dirty="0"/>
              <a:t> </a:t>
            </a:r>
            <a:r>
              <a:rPr lang="en-US" sz="2000" dirty="0" err="1"/>
              <a:t>ffordd</a:t>
            </a:r>
            <a:r>
              <a:rPr lang="en-US" sz="2000" dirty="0"/>
              <a:t> o </a:t>
            </a:r>
            <a:r>
              <a:rPr lang="en-US" sz="2000" dirty="0" err="1"/>
              <a:t>fyw</a:t>
            </a:r>
            <a:r>
              <a:rPr lang="en-US" sz="2000" dirty="0"/>
              <a:t> a </a:t>
            </a:r>
            <a:r>
              <a:rPr lang="en-US" sz="2000" dirty="0" err="1"/>
              <a:t>gwelliannau</a:t>
            </a:r>
            <a:r>
              <a:rPr lang="en-US" sz="2000" dirty="0"/>
              <a:t> </a:t>
            </a:r>
            <a:r>
              <a:rPr lang="en-US" sz="2000" dirty="0" err="1"/>
              <a:t>yn</a:t>
            </a:r>
            <a:r>
              <a:rPr lang="en-US" sz="2000" dirty="0"/>
              <a:t> </a:t>
            </a:r>
            <a:r>
              <a:rPr lang="en-US" sz="2000" dirty="0" err="1"/>
              <a:t>ymddygiad</a:t>
            </a:r>
            <a:r>
              <a:rPr lang="en-US" sz="2000" dirty="0"/>
              <a:t> </a:t>
            </a:r>
            <a:r>
              <a:rPr lang="en-US" sz="2000" dirty="0" err="1"/>
              <a:t>tuag</a:t>
            </a:r>
            <a:r>
              <a:rPr lang="en-US" sz="2000" dirty="0"/>
              <a:t> at </a:t>
            </a:r>
            <a:r>
              <a:rPr lang="en-US" sz="2000" dirty="0" err="1"/>
              <a:t>ymarfer</a:t>
            </a:r>
            <a:r>
              <a:rPr lang="en-US" sz="2000" dirty="0"/>
              <a:t> </a:t>
            </a:r>
            <a:r>
              <a:rPr lang="en-US" sz="2000" dirty="0" err="1"/>
              <a:t>corff</a:t>
            </a:r>
            <a:endParaRPr lang="en-US" sz="2000" dirty="0"/>
          </a:p>
          <a:p>
            <a:pPr marL="285750" indent="-285750">
              <a:buFontTx/>
              <a:buChar char="-"/>
            </a:pPr>
            <a:r>
              <a:rPr lang="en-US" sz="2000" dirty="0" err="1"/>
              <a:t>Ffocws</a:t>
            </a:r>
            <a:r>
              <a:rPr lang="en-US" sz="2000" dirty="0"/>
              <a:t> </a:t>
            </a:r>
            <a:r>
              <a:rPr lang="en-US" sz="2000" dirty="0" err="1"/>
              <a:t>yng</a:t>
            </a:r>
            <a:r>
              <a:rPr lang="en-US" sz="2000" dirty="0"/>
              <a:t> </a:t>
            </a:r>
            <a:r>
              <a:rPr lang="en-US" sz="2000" dirty="0" err="1"/>
              <a:t>Nhymru</a:t>
            </a:r>
            <a:r>
              <a:rPr lang="en-US" sz="2000" dirty="0"/>
              <a:t> </a:t>
            </a:r>
          </a:p>
        </p:txBody>
      </p:sp>
    </p:spTree>
    <p:extLst>
      <p:ext uri="{BB962C8B-B14F-4D97-AF65-F5344CB8AC3E}">
        <p14:creationId xmlns:p14="http://schemas.microsoft.com/office/powerpoint/2010/main" val="1088884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C9B603B-8FD1-8E0F-0644-FA66821D42FF}"/>
              </a:ext>
            </a:extLst>
          </p:cNvPr>
          <p:cNvPicPr>
            <a:picLocks noChangeAspect="1"/>
          </p:cNvPicPr>
          <p:nvPr/>
        </p:nvPicPr>
        <p:blipFill rotWithShape="1">
          <a:blip r:embed="rId3"/>
          <a:srcRect l="9801" t="8421" r="43397" b="18000"/>
          <a:stretch/>
        </p:blipFill>
        <p:spPr>
          <a:xfrm>
            <a:off x="7188349" y="1138134"/>
            <a:ext cx="4349931" cy="3419250"/>
          </a:xfrm>
          <a:prstGeom prst="rect">
            <a:avLst/>
          </a:prstGeom>
        </p:spPr>
      </p:pic>
      <p:sp>
        <p:nvSpPr>
          <p:cNvPr id="11" name="Rectangle 10">
            <a:extLst>
              <a:ext uri="{FF2B5EF4-FFF2-40B4-BE49-F238E27FC236}">
                <a16:creationId xmlns:a16="http://schemas.microsoft.com/office/drawing/2014/main" id="{513EB36C-9464-A925-760F-BD6EC763E159}"/>
              </a:ext>
            </a:extLst>
          </p:cNvPr>
          <p:cNvSpPr/>
          <p:nvPr/>
        </p:nvSpPr>
        <p:spPr>
          <a:xfrm>
            <a:off x="3993485" y="2399324"/>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What do you already know about the topic? How do you know it?</a:t>
            </a:r>
          </a:p>
        </p:txBody>
      </p:sp>
      <p:sp>
        <p:nvSpPr>
          <p:cNvPr id="15" name="Rectangle 14">
            <a:extLst>
              <a:ext uri="{FF2B5EF4-FFF2-40B4-BE49-F238E27FC236}">
                <a16:creationId xmlns:a16="http://schemas.microsoft.com/office/drawing/2014/main" id="{55A923E1-7B78-F862-DF47-2783E47107C6}"/>
              </a:ext>
            </a:extLst>
          </p:cNvPr>
          <p:cNvSpPr/>
          <p:nvPr/>
        </p:nvSpPr>
        <p:spPr>
          <a:xfrm>
            <a:off x="3985424" y="4400978"/>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Key inclusion criteria (demographics/ special populations etc)</a:t>
            </a:r>
          </a:p>
        </p:txBody>
      </p:sp>
      <p:sp>
        <p:nvSpPr>
          <p:cNvPr id="16" name="Rectangle 15">
            <a:extLst>
              <a:ext uri="{FF2B5EF4-FFF2-40B4-BE49-F238E27FC236}">
                <a16:creationId xmlns:a16="http://schemas.microsoft.com/office/drawing/2014/main" id="{14F46E79-9A07-D11A-C672-66CBB5978EBE}"/>
              </a:ext>
            </a:extLst>
          </p:cNvPr>
          <p:cNvSpPr/>
          <p:nvPr/>
        </p:nvSpPr>
        <p:spPr>
          <a:xfrm>
            <a:off x="3985422" y="5381625"/>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Think about clear searches</a:t>
            </a:r>
          </a:p>
        </p:txBody>
      </p:sp>
      <p:sp>
        <p:nvSpPr>
          <p:cNvPr id="18" name="Rectangle 17">
            <a:extLst>
              <a:ext uri="{FF2B5EF4-FFF2-40B4-BE49-F238E27FC236}">
                <a16:creationId xmlns:a16="http://schemas.microsoft.com/office/drawing/2014/main" id="{FDD29C47-0075-35FC-5996-8CFA283B07B6}"/>
              </a:ext>
            </a:extLst>
          </p:cNvPr>
          <p:cNvSpPr/>
          <p:nvPr/>
        </p:nvSpPr>
        <p:spPr>
          <a:xfrm>
            <a:off x="3990862" y="1412763"/>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Starting a BASIC plan</a:t>
            </a:r>
          </a:p>
        </p:txBody>
      </p:sp>
      <p:sp>
        <p:nvSpPr>
          <p:cNvPr id="19" name="Rectangle 18">
            <a:extLst>
              <a:ext uri="{FF2B5EF4-FFF2-40B4-BE49-F238E27FC236}">
                <a16:creationId xmlns:a16="http://schemas.microsoft.com/office/drawing/2014/main" id="{F0B0EC90-87ED-2570-4337-AD71A1E97B77}"/>
              </a:ext>
            </a:extLst>
          </p:cNvPr>
          <p:cNvSpPr/>
          <p:nvPr/>
        </p:nvSpPr>
        <p:spPr>
          <a:xfrm>
            <a:off x="3985423" y="3397194"/>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What do you need to know about the topic?</a:t>
            </a:r>
          </a:p>
        </p:txBody>
      </p:sp>
      <p:sp>
        <p:nvSpPr>
          <p:cNvPr id="4" name="Title 3">
            <a:extLst>
              <a:ext uri="{FF2B5EF4-FFF2-40B4-BE49-F238E27FC236}">
                <a16:creationId xmlns:a16="http://schemas.microsoft.com/office/drawing/2014/main" id="{2301981D-4B37-55C2-BCC0-79EDECCC80AC}"/>
              </a:ext>
            </a:extLst>
          </p:cNvPr>
          <p:cNvSpPr>
            <a:spLocks noGrp="1"/>
          </p:cNvSpPr>
          <p:nvPr>
            <p:ph type="title"/>
          </p:nvPr>
        </p:nvSpPr>
        <p:spPr>
          <a:xfrm>
            <a:off x="3899417" y="691"/>
            <a:ext cx="7956222" cy="1325563"/>
          </a:xfrm>
        </p:spPr>
        <p:txBody>
          <a:bodyPr/>
          <a:lstStyle/>
          <a:p>
            <a:r>
              <a:rPr lang="en-GB"/>
              <a:t>Planning your assessment</a:t>
            </a:r>
            <a:br>
              <a:rPr lang="en-GB"/>
            </a:br>
            <a:r>
              <a:rPr lang="en-GB" i="1" err="1">
                <a:cs typeface="Calibri Light"/>
              </a:rPr>
              <a:t>Cynllunio</a:t>
            </a:r>
            <a:r>
              <a:rPr lang="en-GB" i="1">
                <a:cs typeface="Calibri Light"/>
              </a:rPr>
              <a:t> </a:t>
            </a:r>
            <a:r>
              <a:rPr lang="en-GB" i="1" err="1">
                <a:cs typeface="Calibri Light"/>
              </a:rPr>
              <a:t>eich</a:t>
            </a:r>
            <a:r>
              <a:rPr lang="en-GB" i="1">
                <a:cs typeface="Calibri Light"/>
              </a:rPr>
              <a:t> </a:t>
            </a:r>
            <a:r>
              <a:rPr lang="en-GB" i="1" err="1">
                <a:cs typeface="Calibri Light"/>
              </a:rPr>
              <a:t>asesiad</a:t>
            </a:r>
            <a:endParaRPr lang="en-GB" i="1">
              <a:cs typeface="Calibri Light"/>
            </a:endParaRPr>
          </a:p>
        </p:txBody>
      </p:sp>
      <p:sp>
        <p:nvSpPr>
          <p:cNvPr id="5" name="TextBox 4">
            <a:extLst>
              <a:ext uri="{FF2B5EF4-FFF2-40B4-BE49-F238E27FC236}">
                <a16:creationId xmlns:a16="http://schemas.microsoft.com/office/drawing/2014/main" id="{9519778D-7692-0F4C-93DE-E32CD480CCAB}"/>
              </a:ext>
            </a:extLst>
          </p:cNvPr>
          <p:cNvSpPr txBox="1"/>
          <p:nvPr/>
        </p:nvSpPr>
        <p:spPr>
          <a:xfrm>
            <a:off x="6662359" y="4925304"/>
            <a:ext cx="6093994" cy="1477328"/>
          </a:xfrm>
          <a:prstGeom prst="rect">
            <a:avLst/>
          </a:prstGeom>
          <a:noFill/>
        </p:spPr>
        <p:txBody>
          <a:bodyPr wrap="square">
            <a:spAutoFit/>
          </a:bodyPr>
          <a:lstStyle/>
          <a:p>
            <a:pPr marL="857250" lvl="1" indent="-457200">
              <a:defRPr/>
            </a:pPr>
            <a:r>
              <a:rPr lang="en-US" altLang="en-US" dirty="0">
                <a:ea typeface="ＭＳ Ｐゴシック" pitchFamily="34" charset="-128"/>
              </a:rPr>
              <a:t>Y</a:t>
            </a:r>
            <a:r>
              <a:rPr lang="en-GB" altLang="en-US" dirty="0">
                <a:ea typeface="ＭＳ Ｐゴシック" pitchFamily="34" charset="-128"/>
              </a:rPr>
              <a:t>our interests</a:t>
            </a:r>
          </a:p>
          <a:p>
            <a:pPr marL="857250" lvl="1" indent="-457200">
              <a:defRPr/>
            </a:pPr>
            <a:r>
              <a:rPr lang="en-GB" altLang="en-US" dirty="0">
                <a:ea typeface="ＭＳ Ｐゴシック" pitchFamily="34" charset="-128"/>
              </a:rPr>
              <a:t>Public literature</a:t>
            </a:r>
          </a:p>
          <a:p>
            <a:pPr marL="857250" lvl="1" indent="-457200">
              <a:defRPr/>
            </a:pPr>
            <a:r>
              <a:rPr lang="en-GB" altLang="en-US" dirty="0">
                <a:ea typeface="ＭＳ Ｐゴシック" pitchFamily="34" charset="-128"/>
              </a:rPr>
              <a:t>Research</a:t>
            </a:r>
          </a:p>
          <a:p>
            <a:pPr marL="857250" lvl="1" indent="-457200">
              <a:defRPr/>
            </a:pPr>
            <a:r>
              <a:rPr lang="en-GB" altLang="en-US" dirty="0">
                <a:ea typeface="ＭＳ Ｐゴシック" pitchFamily="34" charset="-128"/>
              </a:rPr>
              <a:t>Specific topic and issues</a:t>
            </a:r>
            <a:endParaRPr lang="en-US" altLang="en-US" dirty="0">
              <a:ea typeface="ＭＳ Ｐゴシック" pitchFamily="34" charset="-128"/>
            </a:endParaRPr>
          </a:p>
          <a:p>
            <a:pPr marL="857250" lvl="1" indent="-457200">
              <a:defRPr/>
            </a:pPr>
            <a:r>
              <a:rPr lang="en-US" altLang="en-US" dirty="0">
                <a:ea typeface="ＭＳ Ｐゴシック" pitchFamily="34" charset="-128"/>
              </a:rPr>
              <a:t>Directed by outside bodies / </a:t>
            </a:r>
            <a:r>
              <a:rPr lang="en-US" altLang="en-US" dirty="0" err="1">
                <a:ea typeface="ＭＳ Ｐゴシック" pitchFamily="34" charset="-128"/>
              </a:rPr>
              <a:t>organisations</a:t>
            </a:r>
            <a:endParaRPr lang="en-US" altLang="en-US" dirty="0">
              <a:ea typeface="ＭＳ Ｐゴシック" pitchFamily="34" charset="-128"/>
            </a:endParaRPr>
          </a:p>
        </p:txBody>
      </p:sp>
    </p:spTree>
    <p:extLst>
      <p:ext uri="{BB962C8B-B14F-4D97-AF65-F5344CB8AC3E}">
        <p14:creationId xmlns:p14="http://schemas.microsoft.com/office/powerpoint/2010/main" val="3243038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693D-6A5B-AB2E-91E6-C9842AE66F6B}"/>
              </a:ext>
            </a:extLst>
          </p:cNvPr>
          <p:cNvSpPr>
            <a:spLocks noGrp="1"/>
          </p:cNvSpPr>
          <p:nvPr>
            <p:ph type="title"/>
          </p:nvPr>
        </p:nvSpPr>
        <p:spPr>
          <a:xfrm>
            <a:off x="3780148" y="62744"/>
            <a:ext cx="7956222" cy="1006475"/>
          </a:xfrm>
        </p:spPr>
        <p:txBody>
          <a:bodyPr/>
          <a:lstStyle/>
          <a:p>
            <a:r>
              <a:rPr lang="en-GB" dirty="0"/>
              <a:t>Task: Individual and Partner</a:t>
            </a:r>
          </a:p>
        </p:txBody>
      </p:sp>
      <p:sp>
        <p:nvSpPr>
          <p:cNvPr id="3" name="Content Placeholder 2">
            <a:extLst>
              <a:ext uri="{FF2B5EF4-FFF2-40B4-BE49-F238E27FC236}">
                <a16:creationId xmlns:a16="http://schemas.microsoft.com/office/drawing/2014/main" id="{33AF2DDF-E2A8-97EF-A9ED-477CC22286B1}"/>
              </a:ext>
            </a:extLst>
          </p:cNvPr>
          <p:cNvSpPr>
            <a:spLocks noGrp="1"/>
          </p:cNvSpPr>
          <p:nvPr>
            <p:ph idx="1"/>
          </p:nvPr>
        </p:nvSpPr>
        <p:spPr>
          <a:xfrm>
            <a:off x="3489863" y="945022"/>
            <a:ext cx="8331173" cy="2995758"/>
          </a:xfrm>
        </p:spPr>
        <p:txBody>
          <a:bodyPr vert="horz" lIns="91440" tIns="45720" rIns="91440" bIns="45720" rtlCol="0" anchor="t">
            <a:normAutofit fontScale="92500" lnSpcReduction="10000"/>
          </a:bodyPr>
          <a:lstStyle/>
          <a:p>
            <a:pPr marL="0" indent="0">
              <a:buNone/>
            </a:pPr>
            <a:r>
              <a:rPr lang="en-GB" dirty="0"/>
              <a:t>Explain why your Hot Topic is important</a:t>
            </a:r>
          </a:p>
          <a:p>
            <a:pPr marL="0" indent="0">
              <a:buNone/>
            </a:pPr>
            <a:r>
              <a:rPr lang="en-GB" dirty="0"/>
              <a:t>Where do you find sources to help this argument?</a:t>
            </a:r>
            <a:endParaRPr lang="en-GB" dirty="0">
              <a:cs typeface="Calibri"/>
            </a:endParaRPr>
          </a:p>
          <a:p>
            <a:pPr marL="0" indent="0">
              <a:buNone/>
            </a:pPr>
            <a:r>
              <a:rPr lang="en-GB" dirty="0"/>
              <a:t>15 mins – Prepare your argument</a:t>
            </a:r>
          </a:p>
          <a:p>
            <a:pPr marL="0" indent="0">
              <a:buNone/>
            </a:pPr>
            <a:r>
              <a:rPr lang="en-GB" dirty="0"/>
              <a:t>5 mins – explain to a partner</a:t>
            </a:r>
            <a:endParaRPr lang="en-GB" dirty="0">
              <a:cs typeface="Calibri"/>
            </a:endParaRPr>
          </a:p>
          <a:p>
            <a:pPr marL="0" indent="0">
              <a:buNone/>
            </a:pPr>
            <a:r>
              <a:rPr lang="en-GB" dirty="0"/>
              <a:t>Partner task: What are the big take home messages? You are going to explain your partners HT to the group (less than 3mins).</a:t>
            </a:r>
          </a:p>
        </p:txBody>
      </p:sp>
      <p:sp>
        <p:nvSpPr>
          <p:cNvPr id="5" name="Content Placeholder 2">
            <a:extLst>
              <a:ext uri="{FF2B5EF4-FFF2-40B4-BE49-F238E27FC236}">
                <a16:creationId xmlns:a16="http://schemas.microsoft.com/office/drawing/2014/main" id="{04A64174-E9F0-9C9B-E018-E6F63FCBBCB9}"/>
              </a:ext>
            </a:extLst>
          </p:cNvPr>
          <p:cNvSpPr txBox="1">
            <a:spLocks/>
          </p:cNvSpPr>
          <p:nvPr/>
        </p:nvSpPr>
        <p:spPr>
          <a:xfrm>
            <a:off x="2994981" y="4097640"/>
            <a:ext cx="8929751" cy="2598110"/>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i="1" dirty="0" err="1"/>
              <a:t>Eglurwch</a:t>
            </a:r>
            <a:r>
              <a:rPr lang="en-GB" i="1" dirty="0"/>
              <a:t> pam </a:t>
            </a:r>
            <a:r>
              <a:rPr lang="en-GB" i="1" dirty="0" err="1"/>
              <a:t>mae'ch</a:t>
            </a:r>
            <a:r>
              <a:rPr lang="en-GB" i="1" dirty="0"/>
              <a:t> </a:t>
            </a:r>
            <a:r>
              <a:rPr lang="en-GB" i="1" dirty="0" err="1"/>
              <a:t>Pwnc</a:t>
            </a:r>
            <a:r>
              <a:rPr lang="en-GB" i="1" dirty="0"/>
              <a:t> </a:t>
            </a:r>
            <a:r>
              <a:rPr lang="en-GB" i="1" dirty="0" err="1"/>
              <a:t>Llosg</a:t>
            </a:r>
            <a:r>
              <a:rPr lang="en-GB" i="1" dirty="0"/>
              <a:t> </a:t>
            </a:r>
            <a:r>
              <a:rPr lang="en-GB" i="1" dirty="0" err="1"/>
              <a:t>yn</a:t>
            </a:r>
            <a:r>
              <a:rPr lang="en-GB" i="1" dirty="0"/>
              <a:t> </a:t>
            </a:r>
            <a:r>
              <a:rPr lang="en-GB" i="1" dirty="0" err="1"/>
              <a:t>bwysig</a:t>
            </a:r>
            <a:endParaRPr lang="en-US" i="1">
              <a:cs typeface="Calibri"/>
            </a:endParaRPr>
          </a:p>
          <a:p>
            <a:pPr marL="0" indent="0">
              <a:buNone/>
            </a:pPr>
            <a:r>
              <a:rPr lang="en-GB" i="1" dirty="0"/>
              <a:t>Ble </a:t>
            </a:r>
            <a:r>
              <a:rPr lang="en-GB" i="1" dirty="0" err="1"/>
              <a:t>dewch</a:t>
            </a:r>
            <a:r>
              <a:rPr lang="en-GB" i="1" dirty="0"/>
              <a:t> o </a:t>
            </a:r>
            <a:r>
              <a:rPr lang="en-GB" i="1" dirty="0" err="1"/>
              <a:t>hyd</a:t>
            </a:r>
            <a:r>
              <a:rPr lang="en-GB" i="1" dirty="0"/>
              <a:t> </a:t>
            </a:r>
            <a:r>
              <a:rPr lang="en-GB" i="1" dirty="0" err="1"/>
              <a:t>i</a:t>
            </a:r>
            <a:r>
              <a:rPr lang="en-GB" i="1" dirty="0"/>
              <a:t> </a:t>
            </a:r>
            <a:r>
              <a:rPr lang="en-GB" i="1" dirty="0" err="1"/>
              <a:t>lyfryddiaeth</a:t>
            </a:r>
            <a:r>
              <a:rPr lang="en-GB" i="1" dirty="0"/>
              <a:t> </a:t>
            </a:r>
            <a:r>
              <a:rPr lang="en-GB" i="1" dirty="0" err="1"/>
              <a:t>i</a:t>
            </a:r>
            <a:r>
              <a:rPr lang="en-GB" i="1" dirty="0"/>
              <a:t> </a:t>
            </a:r>
            <a:r>
              <a:rPr lang="en-GB" i="1" dirty="0" err="1"/>
              <a:t>gefnogi'r</a:t>
            </a:r>
            <a:r>
              <a:rPr lang="en-GB" i="1" dirty="0"/>
              <a:t> </a:t>
            </a:r>
            <a:r>
              <a:rPr lang="en-GB" i="1" dirty="0" err="1"/>
              <a:t>dadl</a:t>
            </a:r>
            <a:r>
              <a:rPr lang="en-GB" i="1" dirty="0"/>
              <a:t>?</a:t>
            </a:r>
            <a:endParaRPr lang="en-GB" i="1">
              <a:cs typeface="Calibri"/>
            </a:endParaRPr>
          </a:p>
          <a:p>
            <a:pPr marL="0" indent="0">
              <a:buNone/>
            </a:pPr>
            <a:r>
              <a:rPr lang="en-GB" i="1" dirty="0"/>
              <a:t>15munud – </a:t>
            </a:r>
            <a:r>
              <a:rPr lang="en-GB" i="1" dirty="0" err="1"/>
              <a:t>paratoi</a:t>
            </a:r>
            <a:r>
              <a:rPr lang="en-GB" i="1" dirty="0"/>
              <a:t> </a:t>
            </a:r>
            <a:r>
              <a:rPr lang="en-GB" i="1" dirty="0" err="1"/>
              <a:t>dadl</a:t>
            </a:r>
            <a:endParaRPr lang="en-GB" i="1">
              <a:cs typeface="Calibri"/>
            </a:endParaRPr>
          </a:p>
          <a:p>
            <a:pPr marL="0" indent="0">
              <a:buNone/>
            </a:pPr>
            <a:r>
              <a:rPr lang="en-GB" i="1" dirty="0"/>
              <a:t>5munud -  </a:t>
            </a:r>
            <a:r>
              <a:rPr lang="en-GB" i="1" dirty="0" err="1"/>
              <a:t>egluro</a:t>
            </a:r>
            <a:r>
              <a:rPr lang="en-GB" i="1" dirty="0"/>
              <a:t> </a:t>
            </a:r>
            <a:r>
              <a:rPr lang="en-GB" i="1" dirty="0" err="1"/>
              <a:t>i</a:t>
            </a:r>
            <a:r>
              <a:rPr lang="en-GB" i="1" dirty="0"/>
              <a:t> </a:t>
            </a:r>
            <a:r>
              <a:rPr lang="en-GB" i="1" dirty="0" err="1"/>
              <a:t>bartner</a:t>
            </a:r>
            <a:r>
              <a:rPr lang="en-GB" i="1" dirty="0"/>
              <a:t> </a:t>
            </a:r>
            <a:endParaRPr lang="en-GB" i="1" dirty="0">
              <a:cs typeface="Calibri" panose="020F0502020204030204"/>
            </a:endParaRPr>
          </a:p>
          <a:p>
            <a:pPr marL="0" indent="0">
              <a:buNone/>
            </a:pPr>
            <a:r>
              <a:rPr lang="en-GB" i="1" dirty="0" err="1"/>
              <a:t>Tasg</a:t>
            </a:r>
            <a:r>
              <a:rPr lang="en-GB" i="1" dirty="0"/>
              <a:t> partner : </a:t>
            </a:r>
            <a:r>
              <a:rPr lang="en-GB" i="1" dirty="0" err="1"/>
              <a:t>beth</a:t>
            </a:r>
            <a:r>
              <a:rPr lang="en-GB" i="1" dirty="0"/>
              <a:t> </a:t>
            </a:r>
            <a:r>
              <a:rPr lang="en-GB" i="1" dirty="0" err="1"/>
              <a:t>ydy'r</a:t>
            </a:r>
            <a:r>
              <a:rPr lang="en-GB" i="1" dirty="0"/>
              <a:t> </a:t>
            </a:r>
            <a:r>
              <a:rPr lang="en-GB" i="1" dirty="0" err="1"/>
              <a:t>negeseion</a:t>
            </a:r>
            <a:r>
              <a:rPr lang="en-GB" i="1" dirty="0"/>
              <a:t> </a:t>
            </a:r>
            <a:r>
              <a:rPr lang="en-GB" i="1" dirty="0" err="1"/>
              <a:t>mwyaf</a:t>
            </a:r>
            <a:r>
              <a:rPr lang="en-GB" i="1" dirty="0"/>
              <a:t>? </a:t>
            </a:r>
            <a:r>
              <a:rPr lang="en-GB" i="1" dirty="0" err="1"/>
              <a:t>Rydych</a:t>
            </a:r>
            <a:r>
              <a:rPr lang="en-GB" i="1" dirty="0"/>
              <a:t> </a:t>
            </a:r>
            <a:r>
              <a:rPr lang="en-GB" i="1" dirty="0" err="1"/>
              <a:t>yn</a:t>
            </a:r>
            <a:r>
              <a:rPr lang="en-GB" i="1" dirty="0"/>
              <a:t> </a:t>
            </a:r>
            <a:r>
              <a:rPr lang="en-GB" i="1" dirty="0" err="1"/>
              <a:t>mynd</a:t>
            </a:r>
            <a:r>
              <a:rPr lang="en-GB" i="1" dirty="0"/>
              <a:t> </a:t>
            </a:r>
            <a:r>
              <a:rPr lang="en-GB" i="1" dirty="0" err="1"/>
              <a:t>i</a:t>
            </a:r>
            <a:r>
              <a:rPr lang="en-GB" i="1" dirty="0"/>
              <a:t> </a:t>
            </a:r>
            <a:r>
              <a:rPr lang="en-GB" i="1" dirty="0" err="1"/>
              <a:t>egluro</a:t>
            </a:r>
            <a:r>
              <a:rPr lang="en-GB" i="1" dirty="0"/>
              <a:t> </a:t>
            </a:r>
            <a:r>
              <a:rPr lang="en-GB" i="1" dirty="0" err="1"/>
              <a:t>pwnc</a:t>
            </a:r>
            <a:r>
              <a:rPr lang="en-GB" i="1" dirty="0"/>
              <a:t> </a:t>
            </a:r>
            <a:r>
              <a:rPr lang="en-GB" i="1" dirty="0" err="1"/>
              <a:t>llosg</a:t>
            </a:r>
            <a:r>
              <a:rPr lang="en-GB" i="1" dirty="0"/>
              <a:t> </a:t>
            </a:r>
            <a:r>
              <a:rPr lang="en-GB" i="1" dirty="0" err="1"/>
              <a:t>eich</a:t>
            </a:r>
            <a:r>
              <a:rPr lang="en-GB" i="1" dirty="0"/>
              <a:t> partner </a:t>
            </a:r>
            <a:r>
              <a:rPr lang="en-GB" i="1" dirty="0" err="1"/>
              <a:t>i</a:t>
            </a:r>
            <a:r>
              <a:rPr lang="en-GB" i="1" dirty="0"/>
              <a:t> </a:t>
            </a:r>
            <a:r>
              <a:rPr lang="en-GB" i="1" dirty="0" err="1"/>
              <a:t>bawb</a:t>
            </a:r>
            <a:r>
              <a:rPr lang="en-GB" i="1" dirty="0"/>
              <a:t> (</a:t>
            </a:r>
            <a:r>
              <a:rPr lang="en-GB" i="1" dirty="0" err="1"/>
              <a:t>yn</a:t>
            </a:r>
            <a:r>
              <a:rPr lang="en-GB" i="1" dirty="0"/>
              <a:t> </a:t>
            </a:r>
            <a:r>
              <a:rPr lang="en-GB" i="1" dirty="0" err="1"/>
              <a:t>llai</a:t>
            </a:r>
            <a:r>
              <a:rPr lang="en-GB" i="1" dirty="0"/>
              <a:t> </a:t>
            </a:r>
            <a:r>
              <a:rPr lang="en-GB" i="1" dirty="0" err="1"/>
              <a:t>na</a:t>
            </a:r>
            <a:r>
              <a:rPr lang="en-GB" i="1" dirty="0"/>
              <a:t> 3munud).</a:t>
            </a:r>
            <a:endParaRPr lang="en-GB" i="1">
              <a:cs typeface="Calibri" panose="020F0502020204030204"/>
            </a:endParaRPr>
          </a:p>
          <a:p>
            <a:endParaRPr lang="en-GB" dirty="0"/>
          </a:p>
          <a:p>
            <a:endParaRPr lang="en-GB" dirty="0"/>
          </a:p>
          <a:p>
            <a:endParaRPr lang="en-GB" dirty="0"/>
          </a:p>
        </p:txBody>
      </p:sp>
    </p:spTree>
    <p:extLst>
      <p:ext uri="{BB962C8B-B14F-4D97-AF65-F5344CB8AC3E}">
        <p14:creationId xmlns:p14="http://schemas.microsoft.com/office/powerpoint/2010/main" val="3807473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693D-6A5B-AB2E-91E6-C9842AE66F6B}"/>
              </a:ext>
            </a:extLst>
          </p:cNvPr>
          <p:cNvSpPr>
            <a:spLocks noGrp="1"/>
          </p:cNvSpPr>
          <p:nvPr>
            <p:ph type="title"/>
          </p:nvPr>
        </p:nvSpPr>
        <p:spPr>
          <a:xfrm>
            <a:off x="3901100" y="74839"/>
            <a:ext cx="7956222" cy="1006475"/>
          </a:xfrm>
        </p:spPr>
        <p:txBody>
          <a:bodyPr/>
          <a:lstStyle/>
          <a:p>
            <a:r>
              <a:rPr lang="en-GB" dirty="0"/>
              <a:t>Task/</a:t>
            </a:r>
            <a:r>
              <a:rPr lang="en-GB" i="1" dirty="0" err="1"/>
              <a:t>Tasg</a:t>
            </a:r>
            <a:r>
              <a:rPr lang="en-GB" dirty="0"/>
              <a:t>: Individual / </a:t>
            </a:r>
            <a:r>
              <a:rPr lang="en-GB" i="1" dirty="0" err="1"/>
              <a:t>Unigol</a:t>
            </a:r>
            <a:endParaRPr lang="en-GB" i="1">
              <a:cs typeface="Calibri Light"/>
            </a:endParaRPr>
          </a:p>
        </p:txBody>
      </p:sp>
      <p:sp>
        <p:nvSpPr>
          <p:cNvPr id="3" name="Content Placeholder 2">
            <a:extLst>
              <a:ext uri="{FF2B5EF4-FFF2-40B4-BE49-F238E27FC236}">
                <a16:creationId xmlns:a16="http://schemas.microsoft.com/office/drawing/2014/main" id="{33AF2DDF-E2A8-97EF-A9ED-477CC22286B1}"/>
              </a:ext>
            </a:extLst>
          </p:cNvPr>
          <p:cNvSpPr>
            <a:spLocks noGrp="1"/>
          </p:cNvSpPr>
          <p:nvPr>
            <p:ph idx="1"/>
          </p:nvPr>
        </p:nvSpPr>
        <p:spPr>
          <a:xfrm>
            <a:off x="3441482" y="1150641"/>
            <a:ext cx="8802888" cy="5354328"/>
          </a:xfrm>
        </p:spPr>
        <p:txBody>
          <a:bodyPr vert="horz" lIns="91440" tIns="45720" rIns="91440" bIns="45720" rtlCol="0" anchor="t">
            <a:normAutofit lnSpcReduction="10000"/>
          </a:bodyPr>
          <a:lstStyle/>
          <a:p>
            <a:pPr marL="0" indent="0">
              <a:buNone/>
            </a:pPr>
            <a:r>
              <a:rPr lang="en-GB" dirty="0"/>
              <a:t>Identify Consider the literature / </a:t>
            </a:r>
            <a:r>
              <a:rPr lang="en-GB" i="1" dirty="0" err="1"/>
              <a:t>Adnabod</a:t>
            </a:r>
            <a:r>
              <a:rPr lang="en-GB" i="1" dirty="0"/>
              <a:t> y </a:t>
            </a:r>
            <a:r>
              <a:rPr lang="en-GB" i="1" dirty="0" err="1"/>
              <a:t>llyfryddiaeth</a:t>
            </a:r>
            <a:endParaRPr lang="en-GB" i="1" dirty="0" err="1">
              <a:cs typeface="Calibri"/>
            </a:endParaRPr>
          </a:p>
          <a:p>
            <a:pPr marL="0" indent="0">
              <a:buNone/>
            </a:pPr>
            <a:r>
              <a:rPr lang="en-GB" dirty="0"/>
              <a:t>Build your rationale /</a:t>
            </a:r>
            <a:r>
              <a:rPr lang="en-GB" i="1" dirty="0"/>
              <a:t> </a:t>
            </a:r>
            <a:r>
              <a:rPr lang="en-GB" i="1" dirty="0" err="1"/>
              <a:t>Adeiladu</a:t>
            </a:r>
            <a:r>
              <a:rPr lang="en-GB" i="1" dirty="0"/>
              <a:t> </a:t>
            </a:r>
            <a:r>
              <a:rPr lang="en-GB" i="1" dirty="0" err="1"/>
              <a:t>eich</a:t>
            </a:r>
            <a:r>
              <a:rPr lang="en-GB" i="1" dirty="0"/>
              <a:t> </a:t>
            </a:r>
            <a:r>
              <a:rPr lang="en-GB" i="1" dirty="0" err="1"/>
              <a:t>rhesymeg</a:t>
            </a:r>
            <a:endParaRPr lang="en-GB" i="1" dirty="0" err="1">
              <a:cs typeface="Calibri"/>
            </a:endParaRPr>
          </a:p>
          <a:p>
            <a:pPr marL="0" indent="0">
              <a:buNone/>
            </a:pPr>
            <a:endParaRPr lang="en-GB" dirty="0"/>
          </a:p>
          <a:p>
            <a:pPr marL="0" indent="0">
              <a:buNone/>
            </a:pPr>
            <a:r>
              <a:rPr lang="en-GB" dirty="0"/>
              <a:t>What do you know? How do you know it?</a:t>
            </a:r>
          </a:p>
          <a:p>
            <a:pPr marL="0" indent="0">
              <a:buNone/>
            </a:pPr>
            <a:r>
              <a:rPr lang="en-GB" i="1" dirty="0">
                <a:cs typeface="Calibri"/>
              </a:rPr>
              <a:t>Beth </a:t>
            </a:r>
            <a:r>
              <a:rPr lang="en-GB" i="1" dirty="0" err="1">
                <a:cs typeface="Calibri"/>
              </a:rPr>
              <a:t>i</a:t>
            </a:r>
            <a:r>
              <a:rPr lang="en-GB" i="1" dirty="0">
                <a:cs typeface="Calibri"/>
              </a:rPr>
              <a:t> </a:t>
            </a:r>
            <a:r>
              <a:rPr lang="en-GB" i="1" dirty="0" err="1">
                <a:cs typeface="Calibri"/>
              </a:rPr>
              <a:t>chi'n</a:t>
            </a:r>
            <a:r>
              <a:rPr lang="en-GB" i="1" dirty="0">
                <a:cs typeface="Calibri"/>
              </a:rPr>
              <a:t> </a:t>
            </a:r>
            <a:r>
              <a:rPr lang="en-GB" i="1" dirty="0" err="1">
                <a:cs typeface="Calibri"/>
              </a:rPr>
              <a:t>gwybod</a:t>
            </a:r>
            <a:r>
              <a:rPr lang="en-GB" i="1" dirty="0">
                <a:cs typeface="Calibri"/>
              </a:rPr>
              <a:t>? Sut </a:t>
            </a:r>
            <a:r>
              <a:rPr lang="en-GB" i="1" dirty="0" err="1">
                <a:cs typeface="Calibri"/>
              </a:rPr>
              <a:t>i</a:t>
            </a:r>
            <a:r>
              <a:rPr lang="en-GB" i="1" dirty="0">
                <a:cs typeface="Calibri"/>
              </a:rPr>
              <a:t> </a:t>
            </a:r>
            <a:r>
              <a:rPr lang="en-GB" i="1" dirty="0" err="1">
                <a:cs typeface="Calibri"/>
              </a:rPr>
              <a:t>chi'n</a:t>
            </a:r>
            <a:r>
              <a:rPr lang="en-GB" i="1" dirty="0">
                <a:cs typeface="Calibri"/>
              </a:rPr>
              <a:t> </a:t>
            </a:r>
            <a:r>
              <a:rPr lang="en-GB" i="1" dirty="0" err="1">
                <a:cs typeface="Calibri"/>
              </a:rPr>
              <a:t>gwybod</a:t>
            </a:r>
            <a:r>
              <a:rPr lang="en-GB" i="1" dirty="0">
                <a:cs typeface="Calibri"/>
              </a:rPr>
              <a:t> </a:t>
            </a:r>
            <a:r>
              <a:rPr lang="en-GB" i="1" dirty="0" err="1">
                <a:cs typeface="Calibri"/>
              </a:rPr>
              <a:t>hyn</a:t>
            </a:r>
            <a:r>
              <a:rPr lang="en-GB" i="1" dirty="0">
                <a:cs typeface="Calibri"/>
              </a:rPr>
              <a:t>?</a:t>
            </a:r>
            <a:endParaRPr lang="en-GB" i="1">
              <a:cs typeface="Calibri"/>
            </a:endParaRPr>
          </a:p>
          <a:p>
            <a:pPr marL="0" indent="0">
              <a:buNone/>
            </a:pPr>
            <a:endParaRPr lang="en-GB" i="1" dirty="0"/>
          </a:p>
          <a:p>
            <a:pPr marL="0" indent="0">
              <a:buNone/>
            </a:pPr>
            <a:r>
              <a:rPr lang="en-GB" dirty="0"/>
              <a:t>Summarise each papers / </a:t>
            </a:r>
            <a:r>
              <a:rPr lang="en-GB" i="1" dirty="0" err="1"/>
              <a:t>Crynhoi</a:t>
            </a:r>
            <a:r>
              <a:rPr lang="en-GB" i="1" dirty="0"/>
              <a:t> </a:t>
            </a:r>
            <a:r>
              <a:rPr lang="en-GB" i="1" dirty="0" err="1"/>
              <a:t>pob</a:t>
            </a:r>
            <a:r>
              <a:rPr lang="en-GB" i="1" dirty="0"/>
              <a:t> </a:t>
            </a:r>
            <a:r>
              <a:rPr lang="en-GB" i="1" dirty="0" err="1"/>
              <a:t>papur</a:t>
            </a:r>
            <a:endParaRPr lang="en-GB" i="1" dirty="0" err="1">
              <a:cs typeface="Calibri"/>
            </a:endParaRPr>
          </a:p>
          <a:p>
            <a:pPr marL="0" indent="0">
              <a:buNone/>
            </a:pPr>
            <a:r>
              <a:rPr lang="en-GB" dirty="0">
                <a:sym typeface="Wingdings" panose="05000000000000000000" pitchFamily="2" charset="2"/>
              </a:rPr>
              <a:t></a:t>
            </a:r>
            <a:endParaRPr lang="en-GB" dirty="0"/>
          </a:p>
          <a:p>
            <a:pPr marL="0" indent="0">
              <a:buNone/>
            </a:pPr>
            <a:r>
              <a:rPr lang="en-GB" dirty="0"/>
              <a:t>Patterns between the papers / </a:t>
            </a:r>
            <a:r>
              <a:rPr lang="en-GB" i="1" dirty="0" err="1"/>
              <a:t>Patrymau</a:t>
            </a:r>
            <a:r>
              <a:rPr lang="en-GB" i="1" dirty="0"/>
              <a:t> </a:t>
            </a:r>
            <a:r>
              <a:rPr lang="en-GB" i="1" dirty="0" err="1"/>
              <a:t>rhwng</a:t>
            </a:r>
            <a:r>
              <a:rPr lang="en-GB" i="1" dirty="0"/>
              <a:t> y </a:t>
            </a:r>
            <a:r>
              <a:rPr lang="en-GB" i="1" dirty="0" err="1"/>
              <a:t>papurau</a:t>
            </a:r>
            <a:endParaRPr lang="en-GB" i="1" err="1">
              <a:cs typeface="Calibri"/>
            </a:endParaRPr>
          </a:p>
          <a:p>
            <a:pPr marL="0" indent="0">
              <a:buNone/>
            </a:pPr>
            <a:r>
              <a:rPr lang="en-GB" dirty="0">
                <a:sym typeface="Wingdings" panose="05000000000000000000" pitchFamily="2" charset="2"/>
              </a:rPr>
              <a:t></a:t>
            </a:r>
            <a:endParaRPr lang="en-GB" dirty="0"/>
          </a:p>
          <a:p>
            <a:pPr marL="0" indent="0">
              <a:buNone/>
            </a:pPr>
            <a:r>
              <a:rPr lang="en-GB" dirty="0"/>
              <a:t>Summarise your key point / </a:t>
            </a:r>
            <a:r>
              <a:rPr lang="en-GB" i="1" dirty="0" err="1"/>
              <a:t>Crynhoi</a:t>
            </a:r>
            <a:r>
              <a:rPr lang="en-GB" i="1" dirty="0"/>
              <a:t> </a:t>
            </a:r>
            <a:r>
              <a:rPr lang="en-GB" i="1" dirty="0" err="1"/>
              <a:t>prif</a:t>
            </a:r>
            <a:r>
              <a:rPr lang="en-GB" i="1" dirty="0"/>
              <a:t> </a:t>
            </a:r>
            <a:r>
              <a:rPr lang="en-GB" i="1" dirty="0" err="1"/>
              <a:t>bwyntiau</a:t>
            </a:r>
            <a:endParaRPr lang="en-GB" i="1" dirty="0" err="1">
              <a:cs typeface="Calibri"/>
            </a:endParaRPr>
          </a:p>
          <a:p>
            <a:pPr marL="0" indent="0">
              <a:buNone/>
            </a:pPr>
            <a:endParaRPr lang="en-GB" dirty="0"/>
          </a:p>
        </p:txBody>
      </p:sp>
    </p:spTree>
    <p:extLst>
      <p:ext uri="{BB962C8B-B14F-4D97-AF65-F5344CB8AC3E}">
        <p14:creationId xmlns:p14="http://schemas.microsoft.com/office/powerpoint/2010/main" val="1753226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90AC46E-85F3-33EF-0DCF-CA21A9730168}"/>
              </a:ext>
            </a:extLst>
          </p:cNvPr>
          <p:cNvPicPr>
            <a:picLocks noChangeAspect="1"/>
          </p:cNvPicPr>
          <p:nvPr/>
        </p:nvPicPr>
        <p:blipFill rotWithShape="1">
          <a:blip r:embed="rId2"/>
          <a:srcRect l="71786" t="17049" r="13000" b="7524"/>
          <a:stretch/>
        </p:blipFill>
        <p:spPr>
          <a:xfrm>
            <a:off x="4950822" y="141298"/>
            <a:ext cx="4715691" cy="6575403"/>
          </a:xfrm>
          <a:prstGeom prst="rect">
            <a:avLst/>
          </a:prstGeom>
        </p:spPr>
      </p:pic>
    </p:spTree>
    <p:extLst>
      <p:ext uri="{BB962C8B-B14F-4D97-AF65-F5344CB8AC3E}">
        <p14:creationId xmlns:p14="http://schemas.microsoft.com/office/powerpoint/2010/main" val="3147094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693D-6A5B-AB2E-91E6-C9842AE66F6B}"/>
              </a:ext>
            </a:extLst>
          </p:cNvPr>
          <p:cNvSpPr>
            <a:spLocks noGrp="1"/>
          </p:cNvSpPr>
          <p:nvPr>
            <p:ph type="title"/>
          </p:nvPr>
        </p:nvSpPr>
        <p:spPr>
          <a:xfrm>
            <a:off x="5038053" y="195792"/>
            <a:ext cx="7085365" cy="1006475"/>
          </a:xfrm>
        </p:spPr>
        <p:txBody>
          <a:bodyPr>
            <a:normAutofit/>
          </a:bodyPr>
          <a:lstStyle/>
          <a:p>
            <a:r>
              <a:rPr lang="en-GB" sz="5400" dirty="0"/>
              <a:t>Task/</a:t>
            </a:r>
            <a:r>
              <a:rPr lang="en-GB" sz="5400" dirty="0" err="1"/>
              <a:t>Tasg</a:t>
            </a:r>
            <a:r>
              <a:rPr lang="en-GB" sz="5400" dirty="0"/>
              <a:t>: Pair / </a:t>
            </a:r>
            <a:r>
              <a:rPr lang="en-GB" sz="5400" dirty="0" err="1"/>
              <a:t>Pâr</a:t>
            </a:r>
          </a:p>
        </p:txBody>
      </p:sp>
      <p:sp>
        <p:nvSpPr>
          <p:cNvPr id="3" name="Content Placeholder 2">
            <a:extLst>
              <a:ext uri="{FF2B5EF4-FFF2-40B4-BE49-F238E27FC236}">
                <a16:creationId xmlns:a16="http://schemas.microsoft.com/office/drawing/2014/main" id="{33AF2DDF-E2A8-97EF-A9ED-477CC22286B1}"/>
              </a:ext>
            </a:extLst>
          </p:cNvPr>
          <p:cNvSpPr>
            <a:spLocks noGrp="1"/>
          </p:cNvSpPr>
          <p:nvPr>
            <p:ph idx="1"/>
          </p:nvPr>
        </p:nvSpPr>
        <p:spPr>
          <a:xfrm>
            <a:off x="3574529" y="1573974"/>
            <a:ext cx="7956222" cy="903282"/>
          </a:xfrm>
        </p:spPr>
        <p:txBody>
          <a:bodyPr vert="horz" lIns="91440" tIns="45720" rIns="91440" bIns="45720" rtlCol="0" anchor="t">
            <a:normAutofit fontScale="92500" lnSpcReduction="20000"/>
          </a:bodyPr>
          <a:lstStyle/>
          <a:p>
            <a:pPr marL="0" indent="0">
              <a:buNone/>
            </a:pPr>
            <a:r>
              <a:rPr lang="en-GB" sz="4000" dirty="0"/>
              <a:t>Share with partner / </a:t>
            </a:r>
            <a:r>
              <a:rPr lang="en-GB" sz="4000" i="1" dirty="0" err="1"/>
              <a:t>Rhannwch</a:t>
            </a:r>
            <a:r>
              <a:rPr lang="en-GB" sz="4000" i="1" dirty="0"/>
              <a:t> </a:t>
            </a:r>
            <a:r>
              <a:rPr lang="en-GB" sz="4000" i="1" dirty="0" err="1"/>
              <a:t>gyda</a:t>
            </a:r>
            <a:r>
              <a:rPr lang="en-GB" sz="4000" i="1" dirty="0"/>
              <a:t> </a:t>
            </a:r>
            <a:r>
              <a:rPr lang="en-GB" sz="4000" i="1" dirty="0" err="1"/>
              <a:t>Phartner</a:t>
            </a:r>
            <a:endParaRPr lang="en-GB" sz="4000" i="1" dirty="0">
              <a:cs typeface="Calibri"/>
            </a:endParaRPr>
          </a:p>
          <a:p>
            <a:pPr marL="0" indent="0">
              <a:buNone/>
            </a:pPr>
            <a:endParaRPr lang="en-GB" sz="4000" dirty="0">
              <a:cs typeface="Calibri" panose="020F0502020204030204"/>
            </a:endParaRPr>
          </a:p>
          <a:p>
            <a:pPr marL="0" indent="0">
              <a:buNone/>
            </a:pPr>
            <a:endParaRPr lang="en-GB" sz="4000" dirty="0"/>
          </a:p>
          <a:p>
            <a:pPr marL="0" indent="0">
              <a:buNone/>
            </a:pPr>
            <a:endParaRPr lang="en-GB" sz="4000" dirty="0"/>
          </a:p>
          <a:p>
            <a:pPr marL="0" indent="0">
              <a:buNone/>
            </a:pPr>
            <a:endParaRPr lang="en-GB" sz="4000" dirty="0">
              <a:cs typeface="Calibri" panose="020F0502020204030204"/>
            </a:endParaRPr>
          </a:p>
        </p:txBody>
      </p:sp>
      <p:sp>
        <p:nvSpPr>
          <p:cNvPr id="5" name="TextBox 4">
            <a:extLst>
              <a:ext uri="{FF2B5EF4-FFF2-40B4-BE49-F238E27FC236}">
                <a16:creationId xmlns:a16="http://schemas.microsoft.com/office/drawing/2014/main" id="{3C81A8E7-270A-DFCE-DE91-28C2C02A9223}"/>
              </a:ext>
            </a:extLst>
          </p:cNvPr>
          <p:cNvSpPr txBox="1"/>
          <p:nvPr/>
        </p:nvSpPr>
        <p:spPr>
          <a:xfrm>
            <a:off x="3354980" y="2637394"/>
            <a:ext cx="8706707" cy="4055469"/>
          </a:xfrm>
          <a:prstGeom prst="rect">
            <a:avLst/>
          </a:prstGeom>
          <a:noFill/>
        </p:spPr>
        <p:txBody>
          <a:bodyPr wrap="square" lIns="91440" tIns="45720" rIns="91440" bIns="45720" anchor="t">
            <a:spAutoFit/>
          </a:bodyPr>
          <a:lstStyle/>
          <a:p>
            <a:pPr marL="0" indent="0">
              <a:buNone/>
            </a:pPr>
            <a:r>
              <a:rPr lang="en-GB" sz="2800" dirty="0"/>
              <a:t>What do you know? How do you know it?</a:t>
            </a:r>
          </a:p>
          <a:p>
            <a:r>
              <a:rPr lang="en-GB" sz="2800" i="1" dirty="0">
                <a:ea typeface="+mn-lt"/>
                <a:cs typeface="+mn-lt"/>
              </a:rPr>
              <a:t>Beth </a:t>
            </a:r>
            <a:r>
              <a:rPr lang="en-GB" sz="2800" i="1" dirty="0" err="1">
                <a:ea typeface="+mn-lt"/>
                <a:cs typeface="+mn-lt"/>
              </a:rPr>
              <a:t>i</a:t>
            </a:r>
            <a:r>
              <a:rPr lang="en-GB" sz="2800" i="1" dirty="0">
                <a:ea typeface="+mn-lt"/>
                <a:cs typeface="+mn-lt"/>
              </a:rPr>
              <a:t> </a:t>
            </a:r>
            <a:r>
              <a:rPr lang="en-GB" sz="2800" i="1" dirty="0" err="1">
                <a:ea typeface="+mn-lt"/>
                <a:cs typeface="+mn-lt"/>
              </a:rPr>
              <a:t>chi'n</a:t>
            </a:r>
            <a:r>
              <a:rPr lang="en-GB" sz="2800" i="1" dirty="0">
                <a:ea typeface="+mn-lt"/>
                <a:cs typeface="+mn-lt"/>
              </a:rPr>
              <a:t> </a:t>
            </a:r>
            <a:r>
              <a:rPr lang="en-GB" sz="2800" i="1" dirty="0" err="1">
                <a:ea typeface="+mn-lt"/>
                <a:cs typeface="+mn-lt"/>
              </a:rPr>
              <a:t>gwybod</a:t>
            </a:r>
            <a:r>
              <a:rPr lang="en-GB" sz="2800" i="1" dirty="0">
                <a:ea typeface="+mn-lt"/>
                <a:cs typeface="+mn-lt"/>
              </a:rPr>
              <a:t>? Sut </a:t>
            </a:r>
            <a:r>
              <a:rPr lang="en-GB" sz="2800" i="1" dirty="0" err="1">
                <a:ea typeface="+mn-lt"/>
                <a:cs typeface="+mn-lt"/>
              </a:rPr>
              <a:t>i</a:t>
            </a:r>
            <a:r>
              <a:rPr lang="en-GB" sz="2800" i="1" dirty="0">
                <a:ea typeface="+mn-lt"/>
                <a:cs typeface="+mn-lt"/>
              </a:rPr>
              <a:t> </a:t>
            </a:r>
            <a:r>
              <a:rPr lang="en-GB" sz="2800" i="1" dirty="0" err="1">
                <a:ea typeface="+mn-lt"/>
                <a:cs typeface="+mn-lt"/>
              </a:rPr>
              <a:t>chi'n</a:t>
            </a:r>
            <a:r>
              <a:rPr lang="en-GB" sz="2800" i="1" dirty="0">
                <a:ea typeface="+mn-lt"/>
                <a:cs typeface="+mn-lt"/>
              </a:rPr>
              <a:t> </a:t>
            </a:r>
            <a:r>
              <a:rPr lang="en-GB" sz="2800" i="1" dirty="0" err="1">
                <a:ea typeface="+mn-lt"/>
                <a:cs typeface="+mn-lt"/>
              </a:rPr>
              <a:t>gwybod</a:t>
            </a:r>
            <a:r>
              <a:rPr lang="en-GB" sz="2800" i="1" dirty="0">
                <a:ea typeface="+mn-lt"/>
                <a:cs typeface="+mn-lt"/>
              </a:rPr>
              <a:t> </a:t>
            </a:r>
            <a:r>
              <a:rPr lang="en-GB" sz="2800" i="1" dirty="0" err="1">
                <a:ea typeface="+mn-lt"/>
                <a:cs typeface="+mn-lt"/>
              </a:rPr>
              <a:t>hyn</a:t>
            </a:r>
            <a:r>
              <a:rPr lang="en-GB" sz="2800" i="1" dirty="0">
                <a:ea typeface="+mn-lt"/>
                <a:cs typeface="+mn-lt"/>
              </a:rPr>
              <a:t>?</a:t>
            </a:r>
            <a:endParaRPr lang="en-GB" dirty="0"/>
          </a:p>
          <a:p>
            <a:endParaRPr lang="en-GB" sz="2800" dirty="0"/>
          </a:p>
          <a:p>
            <a:r>
              <a:rPr lang="en-GB" sz="2800" dirty="0"/>
              <a:t>Summarise each papers / </a:t>
            </a:r>
            <a:r>
              <a:rPr lang="en-GB" sz="2800" dirty="0" err="1"/>
              <a:t>Crynhoi</a:t>
            </a:r>
            <a:r>
              <a:rPr lang="en-GB" sz="2800" dirty="0"/>
              <a:t> </a:t>
            </a:r>
            <a:r>
              <a:rPr lang="en-GB" sz="2800" dirty="0" err="1"/>
              <a:t>pob</a:t>
            </a:r>
            <a:r>
              <a:rPr lang="en-GB" sz="2800" dirty="0"/>
              <a:t> </a:t>
            </a:r>
            <a:r>
              <a:rPr lang="en-GB" sz="2800" dirty="0" err="1"/>
              <a:t>papur</a:t>
            </a:r>
            <a:endParaRPr lang="en-GB" sz="2800">
              <a:cs typeface="Calibri"/>
            </a:endParaRPr>
          </a:p>
          <a:p>
            <a:pPr marL="0" indent="0">
              <a:buNone/>
            </a:pPr>
            <a:r>
              <a:rPr lang="en-GB" sz="2800" dirty="0">
                <a:sym typeface="Wingdings" panose="05000000000000000000" pitchFamily="2" charset="2"/>
              </a:rPr>
              <a:t></a:t>
            </a:r>
            <a:endParaRPr lang="en-GB" sz="2800" dirty="0"/>
          </a:p>
          <a:p>
            <a:r>
              <a:rPr lang="en-GB" sz="2800" dirty="0"/>
              <a:t>Patterns between the papers </a:t>
            </a:r>
            <a:r>
              <a:rPr lang="en-GB" sz="2800" i="1" dirty="0"/>
              <a:t>/</a:t>
            </a:r>
            <a:r>
              <a:rPr lang="en-GB" sz="2800" i="1" dirty="0" err="1"/>
              <a:t>Patrymau</a:t>
            </a:r>
            <a:r>
              <a:rPr lang="en-GB" sz="2800" i="1" dirty="0"/>
              <a:t> </a:t>
            </a:r>
            <a:r>
              <a:rPr lang="en-GB" sz="2800" i="1" dirty="0" err="1"/>
              <a:t>rhwng</a:t>
            </a:r>
            <a:r>
              <a:rPr lang="en-GB" sz="2800" i="1" dirty="0"/>
              <a:t> y </a:t>
            </a:r>
            <a:r>
              <a:rPr lang="en-GB" sz="2800" i="1" dirty="0" err="1"/>
              <a:t>papurau</a:t>
            </a:r>
            <a:r>
              <a:rPr lang="en-GB" sz="2800" i="1" dirty="0"/>
              <a:t> </a:t>
            </a:r>
            <a:endParaRPr lang="en-GB" sz="2800" i="1" dirty="0">
              <a:ea typeface="+mn-lt"/>
              <a:cs typeface="+mn-lt"/>
            </a:endParaRPr>
          </a:p>
          <a:p>
            <a:pPr marL="0" indent="0">
              <a:buNone/>
            </a:pPr>
            <a:r>
              <a:rPr lang="en-GB" sz="2800" dirty="0">
                <a:sym typeface="Wingdings" panose="05000000000000000000" pitchFamily="2" charset="2"/>
              </a:rPr>
              <a:t></a:t>
            </a:r>
            <a:endParaRPr lang="en-GB" sz="2800" dirty="0"/>
          </a:p>
          <a:p>
            <a:pPr>
              <a:lnSpc>
                <a:spcPct val="90000"/>
              </a:lnSpc>
              <a:spcBef>
                <a:spcPts val="1000"/>
              </a:spcBef>
            </a:pPr>
            <a:r>
              <a:rPr lang="en-GB" sz="2800" dirty="0">
                <a:ea typeface="+mn-lt"/>
                <a:cs typeface="+mn-lt"/>
              </a:rPr>
              <a:t>Summarise your key point / </a:t>
            </a:r>
            <a:r>
              <a:rPr lang="en-GB" sz="2800" i="1" dirty="0" err="1">
                <a:ea typeface="+mn-lt"/>
                <a:cs typeface="+mn-lt"/>
              </a:rPr>
              <a:t>Crynhoi</a:t>
            </a:r>
            <a:r>
              <a:rPr lang="en-GB" sz="2800" i="1" dirty="0">
                <a:ea typeface="+mn-lt"/>
                <a:cs typeface="+mn-lt"/>
              </a:rPr>
              <a:t> </a:t>
            </a:r>
            <a:r>
              <a:rPr lang="en-GB" sz="2800" i="1" dirty="0" err="1">
                <a:ea typeface="+mn-lt"/>
                <a:cs typeface="+mn-lt"/>
              </a:rPr>
              <a:t>prif</a:t>
            </a:r>
            <a:r>
              <a:rPr lang="en-GB" sz="2800" i="1" dirty="0">
                <a:ea typeface="+mn-lt"/>
                <a:cs typeface="+mn-lt"/>
              </a:rPr>
              <a:t> </a:t>
            </a:r>
            <a:r>
              <a:rPr lang="en-GB" sz="2800" i="1" dirty="0" err="1">
                <a:ea typeface="+mn-lt"/>
                <a:cs typeface="+mn-lt"/>
              </a:rPr>
              <a:t>bwyntiau</a:t>
            </a:r>
            <a:endParaRPr lang="en-GB" sz="2800" dirty="0" err="1">
              <a:ea typeface="+mn-lt"/>
              <a:cs typeface="+mn-lt"/>
            </a:endParaRPr>
          </a:p>
          <a:p>
            <a:endParaRPr lang="en-GB" sz="2800" dirty="0">
              <a:cs typeface="Calibri" panose="020F0502020204030204"/>
            </a:endParaRPr>
          </a:p>
        </p:txBody>
      </p:sp>
    </p:spTree>
    <p:extLst>
      <p:ext uri="{BB962C8B-B14F-4D97-AF65-F5344CB8AC3E}">
        <p14:creationId xmlns:p14="http://schemas.microsoft.com/office/powerpoint/2010/main" val="2739236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C9B603B-8FD1-8E0F-0644-FA66821D42FF}"/>
              </a:ext>
            </a:extLst>
          </p:cNvPr>
          <p:cNvPicPr>
            <a:picLocks noChangeAspect="1"/>
          </p:cNvPicPr>
          <p:nvPr/>
        </p:nvPicPr>
        <p:blipFill rotWithShape="1">
          <a:blip r:embed="rId3"/>
          <a:srcRect l="9801" t="8421" r="43397" b="18000"/>
          <a:stretch/>
        </p:blipFill>
        <p:spPr>
          <a:xfrm>
            <a:off x="7188349" y="1138134"/>
            <a:ext cx="4349931" cy="3419250"/>
          </a:xfrm>
          <a:prstGeom prst="rect">
            <a:avLst/>
          </a:prstGeom>
        </p:spPr>
      </p:pic>
      <p:sp>
        <p:nvSpPr>
          <p:cNvPr id="11" name="Rectangle 10">
            <a:extLst>
              <a:ext uri="{FF2B5EF4-FFF2-40B4-BE49-F238E27FC236}">
                <a16:creationId xmlns:a16="http://schemas.microsoft.com/office/drawing/2014/main" id="{513EB36C-9464-A925-760F-BD6EC763E159}"/>
              </a:ext>
            </a:extLst>
          </p:cNvPr>
          <p:cNvSpPr/>
          <p:nvPr/>
        </p:nvSpPr>
        <p:spPr>
          <a:xfrm>
            <a:off x="3993485" y="2399324"/>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What do you already know about the topic? How do you know it?</a:t>
            </a:r>
          </a:p>
        </p:txBody>
      </p:sp>
      <p:sp>
        <p:nvSpPr>
          <p:cNvPr id="15" name="Rectangle 14">
            <a:extLst>
              <a:ext uri="{FF2B5EF4-FFF2-40B4-BE49-F238E27FC236}">
                <a16:creationId xmlns:a16="http://schemas.microsoft.com/office/drawing/2014/main" id="{55A923E1-7B78-F862-DF47-2783E47107C6}"/>
              </a:ext>
            </a:extLst>
          </p:cNvPr>
          <p:cNvSpPr/>
          <p:nvPr/>
        </p:nvSpPr>
        <p:spPr>
          <a:xfrm>
            <a:off x="3985424" y="4400978"/>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Key inclusion criteria (demographics/ special populations etc)</a:t>
            </a:r>
          </a:p>
        </p:txBody>
      </p:sp>
      <p:sp>
        <p:nvSpPr>
          <p:cNvPr id="16" name="Rectangle 15">
            <a:extLst>
              <a:ext uri="{FF2B5EF4-FFF2-40B4-BE49-F238E27FC236}">
                <a16:creationId xmlns:a16="http://schemas.microsoft.com/office/drawing/2014/main" id="{14F46E79-9A07-D11A-C672-66CBB5978EBE}"/>
              </a:ext>
            </a:extLst>
          </p:cNvPr>
          <p:cNvSpPr/>
          <p:nvPr/>
        </p:nvSpPr>
        <p:spPr>
          <a:xfrm>
            <a:off x="3985422" y="5381625"/>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Think about clear searches</a:t>
            </a:r>
          </a:p>
        </p:txBody>
      </p:sp>
      <p:sp>
        <p:nvSpPr>
          <p:cNvPr id="18" name="Rectangle 17">
            <a:extLst>
              <a:ext uri="{FF2B5EF4-FFF2-40B4-BE49-F238E27FC236}">
                <a16:creationId xmlns:a16="http://schemas.microsoft.com/office/drawing/2014/main" id="{FDD29C47-0075-35FC-5996-8CFA283B07B6}"/>
              </a:ext>
            </a:extLst>
          </p:cNvPr>
          <p:cNvSpPr/>
          <p:nvPr/>
        </p:nvSpPr>
        <p:spPr>
          <a:xfrm>
            <a:off x="3990862" y="1412763"/>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Starting a BASIC plan</a:t>
            </a:r>
          </a:p>
        </p:txBody>
      </p:sp>
      <p:sp>
        <p:nvSpPr>
          <p:cNvPr id="19" name="Rectangle 18">
            <a:extLst>
              <a:ext uri="{FF2B5EF4-FFF2-40B4-BE49-F238E27FC236}">
                <a16:creationId xmlns:a16="http://schemas.microsoft.com/office/drawing/2014/main" id="{F0B0EC90-87ED-2570-4337-AD71A1E97B77}"/>
              </a:ext>
            </a:extLst>
          </p:cNvPr>
          <p:cNvSpPr/>
          <p:nvPr/>
        </p:nvSpPr>
        <p:spPr>
          <a:xfrm>
            <a:off x="3985423" y="3397194"/>
            <a:ext cx="2676937" cy="8968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What do you need to know about the topic?</a:t>
            </a:r>
          </a:p>
        </p:txBody>
      </p:sp>
      <p:sp>
        <p:nvSpPr>
          <p:cNvPr id="4" name="Title 3">
            <a:extLst>
              <a:ext uri="{FF2B5EF4-FFF2-40B4-BE49-F238E27FC236}">
                <a16:creationId xmlns:a16="http://schemas.microsoft.com/office/drawing/2014/main" id="{2301981D-4B37-55C2-BCC0-79EDECCC80AC}"/>
              </a:ext>
            </a:extLst>
          </p:cNvPr>
          <p:cNvSpPr>
            <a:spLocks noGrp="1"/>
          </p:cNvSpPr>
          <p:nvPr>
            <p:ph type="title"/>
          </p:nvPr>
        </p:nvSpPr>
        <p:spPr>
          <a:xfrm>
            <a:off x="3899417" y="691"/>
            <a:ext cx="7956222" cy="1325563"/>
          </a:xfrm>
        </p:spPr>
        <p:txBody>
          <a:bodyPr/>
          <a:lstStyle/>
          <a:p>
            <a:r>
              <a:rPr lang="en-GB"/>
              <a:t>Planning your assessment</a:t>
            </a:r>
            <a:br>
              <a:rPr lang="en-GB"/>
            </a:br>
            <a:r>
              <a:rPr lang="en-GB" i="1" err="1">
                <a:cs typeface="Calibri Light"/>
              </a:rPr>
              <a:t>Cynllunio</a:t>
            </a:r>
            <a:r>
              <a:rPr lang="en-GB" i="1">
                <a:cs typeface="Calibri Light"/>
              </a:rPr>
              <a:t> </a:t>
            </a:r>
            <a:r>
              <a:rPr lang="en-GB" i="1" err="1">
                <a:cs typeface="Calibri Light"/>
              </a:rPr>
              <a:t>eich</a:t>
            </a:r>
            <a:r>
              <a:rPr lang="en-GB" i="1">
                <a:cs typeface="Calibri Light"/>
              </a:rPr>
              <a:t> </a:t>
            </a:r>
            <a:r>
              <a:rPr lang="en-GB" i="1" err="1">
                <a:cs typeface="Calibri Light"/>
              </a:rPr>
              <a:t>asesiad</a:t>
            </a:r>
            <a:endParaRPr lang="en-GB" i="1">
              <a:cs typeface="Calibri Light"/>
            </a:endParaRPr>
          </a:p>
        </p:txBody>
      </p:sp>
      <p:sp>
        <p:nvSpPr>
          <p:cNvPr id="2" name="TextBox 1">
            <a:extLst>
              <a:ext uri="{FF2B5EF4-FFF2-40B4-BE49-F238E27FC236}">
                <a16:creationId xmlns:a16="http://schemas.microsoft.com/office/drawing/2014/main" id="{6FB34745-8406-E6A0-7084-E1A791AB3A5A}"/>
              </a:ext>
            </a:extLst>
          </p:cNvPr>
          <p:cNvSpPr txBox="1"/>
          <p:nvPr/>
        </p:nvSpPr>
        <p:spPr>
          <a:xfrm>
            <a:off x="7188349" y="4849413"/>
            <a:ext cx="4506346" cy="1569660"/>
          </a:xfrm>
          <a:prstGeom prst="rect">
            <a:avLst/>
          </a:prstGeom>
          <a:noFill/>
        </p:spPr>
        <p:txBody>
          <a:bodyPr wrap="square" rtlCol="0">
            <a:spAutoFit/>
          </a:bodyPr>
          <a:lstStyle/>
          <a:p>
            <a:r>
              <a:rPr lang="en-GB" sz="2400" dirty="0"/>
              <a:t>Framing your final thoughts</a:t>
            </a:r>
          </a:p>
          <a:p>
            <a:pPr marL="285750" indent="-285750">
              <a:buFontTx/>
              <a:buChar char="-"/>
            </a:pPr>
            <a:r>
              <a:rPr lang="en-GB" sz="2400" dirty="0"/>
              <a:t>Gaps</a:t>
            </a:r>
          </a:p>
          <a:p>
            <a:pPr marL="285750" indent="-285750">
              <a:buFontTx/>
              <a:buChar char="-"/>
            </a:pPr>
            <a:r>
              <a:rPr lang="en-GB" sz="2400" dirty="0"/>
              <a:t>Critical Questions</a:t>
            </a:r>
          </a:p>
          <a:p>
            <a:pPr marL="285750" indent="-285750">
              <a:buFontTx/>
              <a:buChar char="-"/>
            </a:pPr>
            <a:r>
              <a:rPr lang="en-GB" sz="2400" dirty="0"/>
              <a:t>Changing the perspectives</a:t>
            </a:r>
          </a:p>
        </p:txBody>
      </p:sp>
    </p:spTree>
    <p:extLst>
      <p:ext uri="{BB962C8B-B14F-4D97-AF65-F5344CB8AC3E}">
        <p14:creationId xmlns:p14="http://schemas.microsoft.com/office/powerpoint/2010/main" val="2387178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919288" y="260350"/>
            <a:ext cx="8229600" cy="1143000"/>
          </a:xfrm>
        </p:spPr>
        <p:txBody>
          <a:bodyPr rtlCol="0">
            <a:normAutofit/>
          </a:bodyPr>
          <a:lstStyle/>
          <a:p>
            <a:pPr>
              <a:defRPr/>
            </a:pPr>
            <a:r>
              <a:rPr lang="en-GB" sz="4000" dirty="0"/>
              <a:t>Introduction for proposed study </a:t>
            </a:r>
          </a:p>
        </p:txBody>
      </p:sp>
      <p:sp>
        <p:nvSpPr>
          <p:cNvPr id="25603" name="Rectangle 3"/>
          <p:cNvSpPr>
            <a:spLocks noGrp="1" noChangeArrowheads="1"/>
          </p:cNvSpPr>
          <p:nvPr>
            <p:ph idx="1"/>
          </p:nvPr>
        </p:nvSpPr>
        <p:spPr>
          <a:xfrm>
            <a:off x="2063750" y="1267062"/>
            <a:ext cx="8229600" cy="4752975"/>
          </a:xfrm>
        </p:spPr>
        <p:txBody>
          <a:bodyPr/>
          <a:lstStyle/>
          <a:p>
            <a:pPr algn="ctr" eaLnBrk="1" hangingPunct="1">
              <a:buFont typeface="Arial" charset="0"/>
              <a:buNone/>
            </a:pPr>
            <a:r>
              <a:rPr lang="en-GB" altLang="en-US" dirty="0">
                <a:solidFill>
                  <a:srgbClr val="7030A0"/>
                </a:solidFill>
              </a:rPr>
              <a:t>Where your question has come from &amp; Why?</a:t>
            </a:r>
          </a:p>
          <a:p>
            <a:pPr eaLnBrk="1" hangingPunct="1">
              <a:buFont typeface="Arial" charset="0"/>
              <a:buNone/>
            </a:pPr>
            <a:endParaRPr lang="en-GB" altLang="en-US" dirty="0"/>
          </a:p>
          <a:p>
            <a:pPr algn="ctr" eaLnBrk="1" hangingPunct="1">
              <a:buFont typeface="Wingdings" pitchFamily="2" charset="2"/>
              <a:buNone/>
            </a:pPr>
            <a:r>
              <a:rPr lang="en-GB" altLang="en-US" dirty="0">
                <a:solidFill>
                  <a:srgbClr val="FF0000"/>
                </a:solidFill>
              </a:rPr>
              <a:t>Use relevant and appropriate evidence / literature to justify</a:t>
            </a:r>
          </a:p>
          <a:p>
            <a:pPr eaLnBrk="1" hangingPunct="1">
              <a:buFont typeface="Wingdings" pitchFamily="2" charset="2"/>
              <a:buNone/>
            </a:pPr>
            <a:endParaRPr lang="en-GB" altLang="en-US" dirty="0"/>
          </a:p>
          <a:p>
            <a:pPr algn="ctr" eaLnBrk="1" hangingPunct="1">
              <a:buFont typeface="Wingdings" pitchFamily="2" charset="2"/>
              <a:buNone/>
            </a:pPr>
            <a:r>
              <a:rPr lang="en-GB" altLang="en-US" dirty="0">
                <a:solidFill>
                  <a:srgbClr val="0070C0"/>
                </a:solidFill>
              </a:rPr>
              <a:t>What do you hope to fine out?</a:t>
            </a:r>
          </a:p>
          <a:p>
            <a:pPr eaLnBrk="1" hangingPunct="1">
              <a:buFont typeface="Wingdings" pitchFamily="2" charset="2"/>
              <a:buNone/>
            </a:pPr>
            <a:endParaRPr lang="en-GB" altLang="en-US" dirty="0"/>
          </a:p>
          <a:p>
            <a:pPr algn="ctr" eaLnBrk="1" hangingPunct="1">
              <a:buFont typeface="Wingdings" pitchFamily="2" charset="2"/>
              <a:buNone/>
            </a:pPr>
            <a:r>
              <a:rPr lang="en-GB" altLang="en-US" dirty="0"/>
              <a:t>How is this information useful?</a:t>
            </a:r>
          </a:p>
          <a:p>
            <a:pPr eaLnBrk="1" hangingPunct="1">
              <a:buFont typeface="Wingdings" pitchFamily="2" charset="2"/>
              <a:buNone/>
            </a:pPr>
            <a:endParaRPr lang="en-GB" altLang="en-US" dirty="0"/>
          </a:p>
        </p:txBody>
      </p:sp>
      <p:sp>
        <p:nvSpPr>
          <p:cNvPr id="4" name="Down Arrow 3"/>
          <p:cNvSpPr/>
          <p:nvPr/>
        </p:nvSpPr>
        <p:spPr>
          <a:xfrm>
            <a:off x="1765208" y="1735803"/>
            <a:ext cx="431800" cy="719137"/>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Down Arrow 4"/>
          <p:cNvSpPr/>
          <p:nvPr/>
        </p:nvSpPr>
        <p:spPr>
          <a:xfrm>
            <a:off x="2920915" y="3069431"/>
            <a:ext cx="431800" cy="719137"/>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Down Arrow 5"/>
          <p:cNvSpPr/>
          <p:nvPr/>
        </p:nvSpPr>
        <p:spPr>
          <a:xfrm>
            <a:off x="3533851" y="4111040"/>
            <a:ext cx="431800" cy="719137"/>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9129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dirty="0"/>
              <a:t>Rationale points</a:t>
            </a:r>
            <a:endParaRPr lang="en-US" altLang="en-US" dirty="0"/>
          </a:p>
        </p:txBody>
      </p:sp>
      <p:sp>
        <p:nvSpPr>
          <p:cNvPr id="26627" name="Rectangle 3"/>
          <p:cNvSpPr>
            <a:spLocks noGrp="1" noChangeArrowheads="1"/>
          </p:cNvSpPr>
          <p:nvPr>
            <p:ph idx="1"/>
          </p:nvPr>
        </p:nvSpPr>
        <p:spPr>
          <a:xfrm>
            <a:off x="1691523" y="1943016"/>
            <a:ext cx="8229600" cy="3528407"/>
          </a:xfrm>
        </p:spPr>
        <p:txBody>
          <a:bodyPr/>
          <a:lstStyle/>
          <a:p>
            <a:pPr eaLnBrk="1" hangingPunct="1"/>
            <a:r>
              <a:rPr lang="en-GB" altLang="en-US" dirty="0"/>
              <a:t>Is it clear why your project needs to be carried out? </a:t>
            </a:r>
          </a:p>
          <a:p>
            <a:pPr eaLnBrk="1" hangingPunct="1"/>
            <a:r>
              <a:rPr lang="en-GB" altLang="en-US" dirty="0"/>
              <a:t>Is it evident why it is important / will add to current research?</a:t>
            </a:r>
          </a:p>
          <a:p>
            <a:pPr eaLnBrk="1" hangingPunct="1"/>
            <a:r>
              <a:rPr lang="en-GB" altLang="en-US" dirty="0"/>
              <a:t>Who will the results of each study be useful for?</a:t>
            </a:r>
          </a:p>
          <a:p>
            <a:pPr eaLnBrk="1" hangingPunct="1"/>
            <a:r>
              <a:rPr lang="en-GB" altLang="en-US" dirty="0"/>
              <a:t>Can you think of anyone else who has not been considered that the results may be useful for? </a:t>
            </a:r>
          </a:p>
          <a:p>
            <a:pPr eaLnBrk="1" hangingPunct="1">
              <a:buFont typeface="Wingdings" pitchFamily="2" charset="2"/>
              <a:buNone/>
            </a:pPr>
            <a:endParaRPr lang="en-GB" altLang="en-US" dirty="0"/>
          </a:p>
          <a:p>
            <a:pPr eaLnBrk="1" hangingPunct="1"/>
            <a:endParaRPr lang="en-GB" altLang="en-US" dirty="0"/>
          </a:p>
        </p:txBody>
      </p:sp>
    </p:spTree>
    <p:extLst>
      <p:ext uri="{BB962C8B-B14F-4D97-AF65-F5344CB8AC3E}">
        <p14:creationId xmlns:p14="http://schemas.microsoft.com/office/powerpoint/2010/main" val="165439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433E1A-3D29-45EA-AAB2-CEB0B54C0842}"/>
              </a:ext>
            </a:extLst>
          </p:cNvPr>
          <p:cNvSpPr>
            <a:spLocks noGrp="1"/>
          </p:cNvSpPr>
          <p:nvPr>
            <p:ph idx="1"/>
          </p:nvPr>
        </p:nvSpPr>
        <p:spPr>
          <a:xfrm>
            <a:off x="6684028" y="861645"/>
            <a:ext cx="5168133" cy="3910961"/>
          </a:xfrm>
        </p:spPr>
        <p:txBody>
          <a:bodyPr/>
          <a:lstStyle/>
          <a:p>
            <a:r>
              <a:rPr lang="en-GB" dirty="0"/>
              <a:t>How does the amount of time spent on Instagram relate to a teen’s sense of self worth?</a:t>
            </a:r>
          </a:p>
          <a:p>
            <a:endParaRPr lang="en-GB" dirty="0"/>
          </a:p>
          <a:p>
            <a:endParaRPr lang="en-GB" dirty="0"/>
          </a:p>
          <a:p>
            <a:r>
              <a:rPr lang="en-GB" dirty="0"/>
              <a:t>What factors make teens more likes to have a poor body image?</a:t>
            </a:r>
          </a:p>
        </p:txBody>
      </p:sp>
      <p:sp>
        <p:nvSpPr>
          <p:cNvPr id="5" name="Content Placeholder 2">
            <a:extLst>
              <a:ext uri="{FF2B5EF4-FFF2-40B4-BE49-F238E27FC236}">
                <a16:creationId xmlns:a16="http://schemas.microsoft.com/office/drawing/2014/main" id="{528B699C-CBCF-F0C6-8E2E-DD30E642A4B2}"/>
              </a:ext>
            </a:extLst>
          </p:cNvPr>
          <p:cNvSpPr txBox="1">
            <a:spLocks/>
          </p:cNvSpPr>
          <p:nvPr/>
        </p:nvSpPr>
        <p:spPr>
          <a:xfrm>
            <a:off x="341286" y="868902"/>
            <a:ext cx="5168133" cy="3910961"/>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Sut </a:t>
            </a:r>
            <a:r>
              <a:rPr lang="en-GB" dirty="0" err="1"/>
              <a:t>mae</a:t>
            </a:r>
            <a:r>
              <a:rPr lang="en-GB" dirty="0"/>
              <a:t> faint o </a:t>
            </a:r>
            <a:r>
              <a:rPr lang="en-GB" dirty="0" err="1"/>
              <a:t>amser</a:t>
            </a:r>
            <a:r>
              <a:rPr lang="en-GB" dirty="0"/>
              <a:t> </a:t>
            </a:r>
            <a:r>
              <a:rPr lang="en-GB" dirty="0" err="1"/>
              <a:t>treuliwyd</a:t>
            </a:r>
            <a:r>
              <a:rPr lang="en-GB" dirty="0"/>
              <a:t> </a:t>
            </a:r>
            <a:r>
              <a:rPr lang="en-GB" dirty="0" err="1"/>
              <a:t>ar</a:t>
            </a:r>
            <a:r>
              <a:rPr lang="en-GB" dirty="0"/>
              <a:t> Instagram </a:t>
            </a:r>
            <a:r>
              <a:rPr lang="en-GB" dirty="0" err="1"/>
              <a:t>yn</a:t>
            </a:r>
            <a:r>
              <a:rPr lang="en-GB" dirty="0"/>
              <a:t> </a:t>
            </a:r>
            <a:r>
              <a:rPr lang="en-GB" dirty="0" err="1"/>
              <a:t>perthyn</a:t>
            </a:r>
            <a:r>
              <a:rPr lang="en-GB" dirty="0"/>
              <a:t> </a:t>
            </a:r>
            <a:r>
              <a:rPr lang="en-GB" dirty="0" err="1"/>
              <a:t>i</a:t>
            </a:r>
            <a:r>
              <a:rPr lang="en-GB" dirty="0"/>
              <a:t> </a:t>
            </a:r>
            <a:r>
              <a:rPr lang="en-GB" dirty="0" err="1"/>
              <a:t>hunan</a:t>
            </a:r>
            <a:r>
              <a:rPr lang="en-GB" dirty="0"/>
              <a:t>-fry </a:t>
            </a:r>
            <a:r>
              <a:rPr lang="en-GB" dirty="0" err="1"/>
              <a:t>plentyn</a:t>
            </a:r>
            <a:r>
              <a:rPr lang="en-GB" dirty="0"/>
              <a:t> </a:t>
            </a:r>
            <a:r>
              <a:rPr lang="en-GB" dirty="0" err="1"/>
              <a:t>sy'n</a:t>
            </a:r>
            <a:r>
              <a:rPr lang="en-GB" dirty="0"/>
              <a:t> </a:t>
            </a:r>
            <a:r>
              <a:rPr lang="en-GB" dirty="0" err="1"/>
              <a:t>ei</a:t>
            </a:r>
            <a:r>
              <a:rPr lang="en-GB" dirty="0"/>
              <a:t> </a:t>
            </a:r>
            <a:r>
              <a:rPr lang="en-GB" dirty="0" err="1"/>
              <a:t>harddegau</a:t>
            </a:r>
            <a:r>
              <a:rPr lang="en-GB" dirty="0"/>
              <a:t>.</a:t>
            </a:r>
            <a:endParaRPr lang="en-US" dirty="0" err="1"/>
          </a:p>
          <a:p>
            <a:endParaRPr lang="en-GB" dirty="0"/>
          </a:p>
          <a:p>
            <a:endParaRPr lang="en-GB" dirty="0">
              <a:cs typeface="Calibri" panose="020F0502020204030204"/>
            </a:endParaRPr>
          </a:p>
          <a:p>
            <a:r>
              <a:rPr lang="en-GB" dirty="0"/>
              <a:t>Pa </a:t>
            </a:r>
            <a:r>
              <a:rPr lang="en-GB" dirty="0" err="1"/>
              <a:t>bethau</a:t>
            </a:r>
            <a:r>
              <a:rPr lang="en-GB" dirty="0"/>
              <a:t> </a:t>
            </a:r>
            <a:r>
              <a:rPr lang="en-GB" dirty="0" err="1"/>
              <a:t>sy'n</a:t>
            </a:r>
            <a:r>
              <a:rPr lang="en-GB" dirty="0"/>
              <a:t> </a:t>
            </a:r>
            <a:r>
              <a:rPr lang="en-GB" dirty="0" err="1"/>
              <a:t>achosi</a:t>
            </a:r>
            <a:r>
              <a:rPr lang="en-GB" dirty="0"/>
              <a:t> plant </a:t>
            </a:r>
            <a:r>
              <a:rPr lang="en-GB" dirty="0" err="1"/>
              <a:t>sy'n</a:t>
            </a:r>
            <a:r>
              <a:rPr lang="en-GB" dirty="0"/>
              <a:t> </a:t>
            </a:r>
            <a:r>
              <a:rPr lang="en-GB" dirty="0" err="1"/>
              <a:t>ei</a:t>
            </a:r>
            <a:r>
              <a:rPr lang="en-GB" dirty="0"/>
              <a:t> </a:t>
            </a:r>
            <a:r>
              <a:rPr lang="en-GB" dirty="0" err="1"/>
              <a:t>harddegau</a:t>
            </a:r>
            <a:r>
              <a:rPr lang="en-GB" dirty="0"/>
              <a:t> </a:t>
            </a:r>
            <a:r>
              <a:rPr lang="en-GB" dirty="0" err="1"/>
              <a:t>i</a:t>
            </a:r>
            <a:r>
              <a:rPr lang="en-GB" dirty="0"/>
              <a:t> </a:t>
            </a:r>
            <a:r>
              <a:rPr lang="en-GB" dirty="0" err="1"/>
              <a:t>gael</a:t>
            </a:r>
            <a:r>
              <a:rPr lang="en-GB" dirty="0"/>
              <a:t> 'likes' </a:t>
            </a:r>
            <a:r>
              <a:rPr lang="en-GB" dirty="0" err="1"/>
              <a:t>sydd</a:t>
            </a:r>
            <a:r>
              <a:rPr lang="en-GB" dirty="0"/>
              <a:t> </a:t>
            </a:r>
            <a:r>
              <a:rPr lang="en-GB" dirty="0" err="1"/>
              <a:t>hefyd</a:t>
            </a:r>
            <a:r>
              <a:rPr lang="en-GB" dirty="0"/>
              <a:t> </a:t>
            </a:r>
            <a:r>
              <a:rPr lang="en-GB" dirty="0" err="1"/>
              <a:t>yn</a:t>
            </a:r>
            <a:r>
              <a:rPr lang="en-GB" dirty="0"/>
              <a:t> </a:t>
            </a:r>
            <a:r>
              <a:rPr lang="en-GB" dirty="0" err="1"/>
              <a:t>medru</a:t>
            </a:r>
            <a:r>
              <a:rPr lang="en-GB" dirty="0"/>
              <a:t> </a:t>
            </a:r>
            <a:r>
              <a:rPr lang="en-GB" dirty="0" err="1"/>
              <a:t>arwain</a:t>
            </a:r>
            <a:r>
              <a:rPr lang="en-GB" dirty="0"/>
              <a:t> at </a:t>
            </a:r>
            <a:r>
              <a:rPr lang="en-GB" dirty="0" err="1"/>
              <a:t>delwedd</a:t>
            </a:r>
            <a:r>
              <a:rPr lang="en-GB" dirty="0"/>
              <a:t> </a:t>
            </a:r>
            <a:r>
              <a:rPr lang="en-GB" dirty="0" err="1"/>
              <a:t>negyddol</a:t>
            </a:r>
            <a:r>
              <a:rPr lang="en-GB" dirty="0"/>
              <a:t>?</a:t>
            </a:r>
            <a:endParaRPr lang="en-GB" dirty="0">
              <a:cs typeface="Calibri"/>
            </a:endParaRPr>
          </a:p>
        </p:txBody>
      </p:sp>
    </p:spTree>
    <p:extLst>
      <p:ext uri="{BB962C8B-B14F-4D97-AF65-F5344CB8AC3E}">
        <p14:creationId xmlns:p14="http://schemas.microsoft.com/office/powerpoint/2010/main" val="103464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212431" y="422277"/>
            <a:ext cx="4917993" cy="769937"/>
          </a:xfrm>
        </p:spPr>
        <p:txBody>
          <a:bodyPr>
            <a:normAutofit fontScale="90000"/>
          </a:bodyPr>
          <a:lstStyle/>
          <a:p>
            <a:pPr eaLnBrk="1" hangingPunct="1"/>
            <a:r>
              <a:rPr lang="en-GB" altLang="en-US" sz="5400" dirty="0"/>
              <a:t>Morals and Ethics</a:t>
            </a:r>
          </a:p>
        </p:txBody>
      </p:sp>
      <p:sp>
        <p:nvSpPr>
          <p:cNvPr id="25603" name="Rectangle 3"/>
          <p:cNvSpPr>
            <a:spLocks noGrp="1" noChangeArrowheads="1"/>
          </p:cNvSpPr>
          <p:nvPr>
            <p:ph idx="1"/>
          </p:nvPr>
        </p:nvSpPr>
        <p:spPr>
          <a:xfrm>
            <a:off x="2136775" y="908050"/>
            <a:ext cx="8153400" cy="5187950"/>
          </a:xfrm>
        </p:spPr>
        <p:txBody>
          <a:bodyPr>
            <a:normAutofit/>
          </a:bodyPr>
          <a:lstStyle/>
          <a:p>
            <a:pPr eaLnBrk="1" hangingPunct="1">
              <a:lnSpc>
                <a:spcPct val="90000"/>
              </a:lnSpc>
              <a:defRPr/>
            </a:pPr>
            <a:endParaRPr lang="en-GB" altLang="en-US" dirty="0">
              <a:ea typeface="ＭＳ Ｐゴシック" pitchFamily="34" charset="-128"/>
            </a:endParaRPr>
          </a:p>
          <a:p>
            <a:pPr eaLnBrk="1" hangingPunct="1">
              <a:lnSpc>
                <a:spcPct val="90000"/>
              </a:lnSpc>
              <a:buFont typeface="Wingdings" pitchFamily="2" charset="2"/>
              <a:buNone/>
              <a:defRPr/>
            </a:pPr>
            <a:endParaRPr lang="en-GB" altLang="en-US" dirty="0">
              <a:ea typeface="ＭＳ Ｐゴシック" pitchFamily="34" charset="-128"/>
            </a:endParaRPr>
          </a:p>
          <a:p>
            <a:pPr eaLnBrk="1" hangingPunct="1">
              <a:lnSpc>
                <a:spcPct val="90000"/>
              </a:lnSpc>
              <a:defRPr/>
            </a:pPr>
            <a:r>
              <a:rPr lang="en-GB" altLang="en-US" dirty="0">
                <a:solidFill>
                  <a:srgbClr val="0070C0"/>
                </a:solidFill>
                <a:ea typeface="ＭＳ Ｐゴシック" pitchFamily="34" charset="-128"/>
              </a:rPr>
              <a:t>Participants – who?</a:t>
            </a:r>
          </a:p>
          <a:p>
            <a:pPr eaLnBrk="1" hangingPunct="1">
              <a:lnSpc>
                <a:spcPct val="90000"/>
              </a:lnSpc>
              <a:buFont typeface="Wingdings" pitchFamily="2" charset="2"/>
              <a:buNone/>
              <a:defRPr/>
            </a:pPr>
            <a:endParaRPr lang="en-GB" altLang="en-US" dirty="0">
              <a:ea typeface="ＭＳ Ｐゴシック" pitchFamily="34" charset="-128"/>
            </a:endParaRPr>
          </a:p>
          <a:p>
            <a:pPr>
              <a:defRPr/>
            </a:pPr>
            <a:r>
              <a:rPr lang="en-GB" altLang="en-US" dirty="0">
                <a:solidFill>
                  <a:srgbClr val="00B050"/>
                </a:solidFill>
                <a:ea typeface="ＭＳ Ｐゴシック" pitchFamily="34" charset="-128"/>
              </a:rPr>
              <a:t>Design – what?</a:t>
            </a:r>
            <a:endParaRPr lang="en-GB" altLang="en-US" dirty="0">
              <a:solidFill>
                <a:srgbClr val="B10F49"/>
              </a:solidFill>
              <a:ea typeface="ＭＳ Ｐゴシック" pitchFamily="34" charset="-128"/>
            </a:endParaRPr>
          </a:p>
          <a:p>
            <a:pPr eaLnBrk="1" hangingPunct="1">
              <a:lnSpc>
                <a:spcPct val="90000"/>
              </a:lnSpc>
              <a:defRPr/>
            </a:pPr>
            <a:endParaRPr lang="en-GB" altLang="en-US" dirty="0">
              <a:solidFill>
                <a:srgbClr val="B10F49"/>
              </a:solidFill>
              <a:ea typeface="ＭＳ Ｐゴシック" pitchFamily="34" charset="-128"/>
            </a:endParaRPr>
          </a:p>
          <a:p>
            <a:pPr eaLnBrk="1" hangingPunct="1">
              <a:lnSpc>
                <a:spcPct val="90000"/>
              </a:lnSpc>
              <a:defRPr/>
            </a:pPr>
            <a:r>
              <a:rPr lang="en-GB" altLang="en-US" dirty="0">
                <a:solidFill>
                  <a:srgbClr val="B10F49"/>
                </a:solidFill>
                <a:ea typeface="ＭＳ Ｐゴシック" pitchFamily="34" charset="-128"/>
              </a:rPr>
              <a:t>Procedures – how?</a:t>
            </a:r>
          </a:p>
          <a:p>
            <a:pPr eaLnBrk="1" hangingPunct="1">
              <a:lnSpc>
                <a:spcPct val="90000"/>
              </a:lnSpc>
              <a:buFont typeface="Wingdings" pitchFamily="2" charset="2"/>
              <a:buNone/>
              <a:defRPr/>
            </a:pPr>
            <a:endParaRPr lang="en-GB" altLang="en-US" dirty="0">
              <a:ea typeface="ＭＳ Ｐゴシック" pitchFamily="34" charset="-128"/>
            </a:endParaRPr>
          </a:p>
          <a:p>
            <a:pPr eaLnBrk="1" hangingPunct="1">
              <a:lnSpc>
                <a:spcPct val="90000"/>
              </a:lnSpc>
              <a:defRPr/>
            </a:pPr>
            <a:endParaRPr lang="en-GB" altLang="en-US" b="1" u="sng" dirty="0">
              <a:solidFill>
                <a:srgbClr val="00B050"/>
              </a:solidFill>
              <a:ea typeface="ＭＳ Ｐゴシック" pitchFamily="34" charset="-128"/>
            </a:endParaRPr>
          </a:p>
          <a:p>
            <a:pPr marL="0" indent="0">
              <a:buNone/>
              <a:defRPr/>
            </a:pPr>
            <a:r>
              <a:rPr lang="en-GB" altLang="en-US" b="1" dirty="0">
                <a:solidFill>
                  <a:srgbClr val="00B050"/>
                </a:solidFill>
                <a:ea typeface="ＭＳ Ｐゴシック" pitchFamily="34" charset="-128"/>
              </a:rPr>
              <a:t>				</a:t>
            </a:r>
            <a:endParaRPr lang="en-GB" altLang="en-US" b="1" u="sng" dirty="0">
              <a:ea typeface="ＭＳ Ｐゴシック" pitchFamily="34" charset="-128"/>
            </a:endParaRPr>
          </a:p>
        </p:txBody>
      </p:sp>
      <p:sp>
        <p:nvSpPr>
          <p:cNvPr id="28676" name="TextBox 1"/>
          <p:cNvSpPr txBox="1">
            <a:spLocks noChangeArrowheads="1"/>
          </p:cNvSpPr>
          <p:nvPr/>
        </p:nvSpPr>
        <p:spPr bwMode="auto">
          <a:xfrm>
            <a:off x="7464425" y="2722564"/>
            <a:ext cx="295275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GB" altLang="en-US" sz="4400" b="1">
                <a:solidFill>
                  <a:srgbClr val="FF0000"/>
                </a:solidFill>
                <a:latin typeface="Arial" charset="0"/>
              </a:rPr>
              <a:t>Ethics?</a:t>
            </a:r>
            <a:endParaRPr lang="en-GB" altLang="en-US" sz="4400">
              <a:solidFill>
                <a:srgbClr val="FF0000"/>
              </a:solidFill>
              <a:latin typeface="Arial" charset="0"/>
            </a:endParaRPr>
          </a:p>
        </p:txBody>
      </p:sp>
      <p:cxnSp>
        <p:nvCxnSpPr>
          <p:cNvPr id="4" name="Straight Arrow Connector 3"/>
          <p:cNvCxnSpPr/>
          <p:nvPr/>
        </p:nvCxnSpPr>
        <p:spPr>
          <a:xfrm>
            <a:off x="6024563" y="2398713"/>
            <a:ext cx="1439862" cy="6477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880100" y="3198814"/>
            <a:ext cx="1581150" cy="8572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6021388" y="3492500"/>
            <a:ext cx="1439862" cy="8001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797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3">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603">
                                            <p:txEl>
                                              <p:pRg st="4" end="4"/>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603">
                                            <p:txEl>
                                              <p:pRg st="6" end="6"/>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603">
                                            <p:txEl>
                                              <p:pRg st="9" end="9"/>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67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uiExpand="1" build="p"/>
      <p:bldP spid="286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2E1DFB-E9B8-1144-33BF-6CD1CE287572}"/>
              </a:ext>
            </a:extLst>
          </p:cNvPr>
          <p:cNvSpPr>
            <a:spLocks noGrp="1"/>
          </p:cNvSpPr>
          <p:nvPr>
            <p:ph idx="1"/>
          </p:nvPr>
        </p:nvSpPr>
        <p:spPr>
          <a:xfrm>
            <a:off x="6541279" y="1563346"/>
            <a:ext cx="5357260" cy="3864989"/>
          </a:xfrm>
        </p:spPr>
        <p:txBody>
          <a:bodyPr/>
          <a:lstStyle/>
          <a:p>
            <a:r>
              <a:rPr lang="en-GB" dirty="0"/>
              <a:t>TASK: </a:t>
            </a:r>
          </a:p>
          <a:p>
            <a:endParaRPr lang="en-GB" dirty="0"/>
          </a:p>
          <a:p>
            <a:r>
              <a:rPr lang="en-GB" dirty="0"/>
              <a:t>Finalise your Rationale section</a:t>
            </a:r>
          </a:p>
          <a:p>
            <a:endParaRPr lang="en-GB" dirty="0"/>
          </a:p>
          <a:p>
            <a:r>
              <a:rPr lang="en-GB" dirty="0"/>
              <a:t>Key Methods</a:t>
            </a:r>
          </a:p>
          <a:p>
            <a:r>
              <a:rPr lang="en-GB" dirty="0"/>
              <a:t>used in your literature searches</a:t>
            </a:r>
          </a:p>
          <a:p>
            <a:endParaRPr lang="en-GB" dirty="0">
              <a:cs typeface="Calibri"/>
            </a:endParaRPr>
          </a:p>
        </p:txBody>
      </p:sp>
      <p:sp>
        <p:nvSpPr>
          <p:cNvPr id="3" name="TextBox 2">
            <a:extLst>
              <a:ext uri="{FF2B5EF4-FFF2-40B4-BE49-F238E27FC236}">
                <a16:creationId xmlns:a16="http://schemas.microsoft.com/office/drawing/2014/main" id="{49FDAD1F-7F84-D94D-DC25-E98E747A49E6}"/>
              </a:ext>
            </a:extLst>
          </p:cNvPr>
          <p:cNvSpPr txBox="1"/>
          <p:nvPr/>
        </p:nvSpPr>
        <p:spPr>
          <a:xfrm>
            <a:off x="808382" y="1470991"/>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Content Placeholder 1">
            <a:extLst>
              <a:ext uri="{FF2B5EF4-FFF2-40B4-BE49-F238E27FC236}">
                <a16:creationId xmlns:a16="http://schemas.microsoft.com/office/drawing/2014/main" id="{79DEF523-B386-97FC-6408-EB95BF0CB604}"/>
              </a:ext>
            </a:extLst>
          </p:cNvPr>
          <p:cNvSpPr txBox="1">
            <a:spLocks/>
          </p:cNvSpPr>
          <p:nvPr/>
        </p:nvSpPr>
        <p:spPr>
          <a:xfrm>
            <a:off x="373090" y="1563927"/>
            <a:ext cx="4982945" cy="3864989"/>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dirty="0"/>
              <a:t>TASG:</a:t>
            </a:r>
          </a:p>
          <a:p>
            <a:endParaRPr lang="en-GB" i="1" dirty="0">
              <a:cs typeface="Calibri" panose="020F0502020204030204"/>
            </a:endParaRPr>
          </a:p>
          <a:p>
            <a:r>
              <a:rPr lang="en-GB" i="1" dirty="0" err="1">
                <a:cs typeface="Calibri" panose="020F0502020204030204"/>
              </a:rPr>
              <a:t>Cwblhau</a:t>
            </a:r>
            <a:r>
              <a:rPr lang="en-GB" i="1" dirty="0">
                <a:cs typeface="Calibri" panose="020F0502020204030204"/>
              </a:rPr>
              <a:t> </a:t>
            </a:r>
            <a:r>
              <a:rPr lang="en-GB" i="1" dirty="0" err="1">
                <a:cs typeface="Calibri" panose="020F0502020204030204"/>
              </a:rPr>
              <a:t>eich</a:t>
            </a:r>
            <a:r>
              <a:rPr lang="en-GB" i="1" dirty="0">
                <a:cs typeface="Calibri" panose="020F0502020204030204"/>
              </a:rPr>
              <a:t> </a:t>
            </a:r>
            <a:r>
              <a:rPr lang="en-GB" i="1" dirty="0" err="1">
                <a:cs typeface="Calibri" panose="020F0502020204030204"/>
              </a:rPr>
              <a:t>adran</a:t>
            </a:r>
            <a:r>
              <a:rPr lang="en-GB" i="1" dirty="0">
                <a:cs typeface="Calibri" panose="020F0502020204030204"/>
              </a:rPr>
              <a:t> </a:t>
            </a:r>
            <a:r>
              <a:rPr lang="en-GB" i="1" dirty="0" err="1">
                <a:cs typeface="Calibri" panose="020F0502020204030204"/>
              </a:rPr>
              <a:t>Rhesymeg</a:t>
            </a:r>
          </a:p>
          <a:p>
            <a:endParaRPr lang="en-GB" i="1" dirty="0">
              <a:cs typeface="Calibri" panose="020F0502020204030204"/>
            </a:endParaRPr>
          </a:p>
          <a:p>
            <a:r>
              <a:rPr lang="en-GB" i="1" dirty="0" err="1">
                <a:cs typeface="Calibri" panose="020F0502020204030204"/>
              </a:rPr>
              <a:t>Dulliau</a:t>
            </a:r>
            <a:r>
              <a:rPr lang="en-GB" i="1" dirty="0">
                <a:cs typeface="Calibri" panose="020F0502020204030204"/>
              </a:rPr>
              <a:t> </a:t>
            </a:r>
            <a:r>
              <a:rPr lang="en-GB" i="1" dirty="0" err="1">
                <a:cs typeface="Calibri" panose="020F0502020204030204"/>
              </a:rPr>
              <a:t>Allweddol</a:t>
            </a:r>
            <a:r>
              <a:rPr lang="en-GB" i="1" dirty="0">
                <a:cs typeface="Calibri" panose="020F0502020204030204"/>
              </a:rPr>
              <a:t> </a:t>
            </a:r>
            <a:r>
              <a:rPr lang="en-GB" i="1" dirty="0" err="1">
                <a:cs typeface="Calibri" panose="020F0502020204030204"/>
              </a:rPr>
              <a:t>defnyddiwyd</a:t>
            </a:r>
          </a:p>
          <a:p>
            <a:r>
              <a:rPr lang="en-GB" i="1" dirty="0" err="1">
                <a:cs typeface="Calibri" panose="020F0502020204030204"/>
              </a:rPr>
              <a:t>yn</a:t>
            </a:r>
            <a:r>
              <a:rPr lang="en-GB" i="1" dirty="0">
                <a:cs typeface="Calibri" panose="020F0502020204030204"/>
              </a:rPr>
              <a:t> </a:t>
            </a:r>
            <a:r>
              <a:rPr lang="en-GB" i="1" dirty="0" err="1">
                <a:cs typeface="Calibri" panose="020F0502020204030204"/>
              </a:rPr>
              <a:t>eich</a:t>
            </a:r>
            <a:r>
              <a:rPr lang="en-GB" i="1" dirty="0">
                <a:cs typeface="Calibri" panose="020F0502020204030204"/>
              </a:rPr>
              <a:t> </a:t>
            </a:r>
            <a:r>
              <a:rPr lang="en-GB" i="1" dirty="0" err="1">
                <a:cs typeface="Calibri" panose="020F0502020204030204"/>
              </a:rPr>
              <a:t>ymchwil</a:t>
            </a:r>
            <a:r>
              <a:rPr lang="en-GB" i="1" dirty="0">
                <a:cs typeface="Calibri" panose="020F0502020204030204"/>
              </a:rPr>
              <a:t> am </a:t>
            </a:r>
            <a:r>
              <a:rPr lang="en-GB" i="1" dirty="0" err="1">
                <a:cs typeface="Calibri" panose="020F0502020204030204"/>
              </a:rPr>
              <a:t>lyfryddiaeth</a:t>
            </a:r>
          </a:p>
        </p:txBody>
      </p:sp>
      <p:sp>
        <p:nvSpPr>
          <p:cNvPr id="4" name="TextBox 3">
            <a:extLst>
              <a:ext uri="{FF2B5EF4-FFF2-40B4-BE49-F238E27FC236}">
                <a16:creationId xmlns:a16="http://schemas.microsoft.com/office/drawing/2014/main" id="{AFE7E4CD-E86B-6512-26D5-72F7952039FF}"/>
              </a:ext>
            </a:extLst>
          </p:cNvPr>
          <p:cNvSpPr txBox="1"/>
          <p:nvPr/>
        </p:nvSpPr>
        <p:spPr>
          <a:xfrm>
            <a:off x="12408477" y="1870363"/>
            <a:ext cx="180974" cy="3619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368826284"/>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7EF19F696A98440A924379150D22D5E" ma:contentTypeVersion="13" ma:contentTypeDescription="Create a new document." ma:contentTypeScope="" ma:versionID="1354f8f1dbb75041268488f46a6e3292">
  <xsd:schema xmlns:xsd="http://www.w3.org/2001/XMLSchema" xmlns:xs="http://www.w3.org/2001/XMLSchema" xmlns:p="http://schemas.microsoft.com/office/2006/metadata/properties" xmlns:ns3="1e817316-4aca-4b9e-ace6-40706940dca6" xmlns:ns4="616eabd9-892f-425c-aaec-cee6893c8e0e" targetNamespace="http://schemas.microsoft.com/office/2006/metadata/properties" ma:root="true" ma:fieldsID="d4bc3b2c0a8cdcf08ada045ae4e10f70" ns3:_="" ns4:_="">
    <xsd:import namespace="1e817316-4aca-4b9e-ace6-40706940dca6"/>
    <xsd:import namespace="616eabd9-892f-425c-aaec-cee6893c8e0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817316-4aca-4b9e-ace6-40706940dc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eabd9-892f-425c-aaec-cee6893c8e0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09DC4-48CE-45C2-9393-0A8E48C8FD95}">
  <ds:schemaRefs>
    <ds:schemaRef ds:uri="1e817316-4aca-4b9e-ace6-40706940dca6"/>
    <ds:schemaRef ds:uri="616eabd9-892f-425c-aaec-cee6893c8e0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EBDE8A6B-CDE1-4572-8D77-55354A07E792}">
  <ds:schemaRefs>
    <ds:schemaRef ds:uri="1e817316-4aca-4b9e-ace6-40706940dca6"/>
    <ds:schemaRef ds:uri="616eabd9-892f-425c-aaec-cee6893c8e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2315</Words>
  <Application>Microsoft Office PowerPoint</Application>
  <PresentationFormat>Widescreen</PresentationFormat>
  <Paragraphs>242</Paragraphs>
  <Slides>19</Slides>
  <Notes>13</Notes>
  <HiddenSlides>0</HiddenSlides>
  <MMClips>0</MMClips>
  <ScaleCrop>false</ScaleCrop>
  <HeadingPairs>
    <vt:vector size="4" baseType="variant">
      <vt:variant>
        <vt:lpstr>Theme</vt:lpstr>
      </vt:variant>
      <vt:variant>
        <vt:i4>20</vt:i4>
      </vt:variant>
      <vt:variant>
        <vt:lpstr>Slide Titles</vt:lpstr>
      </vt:variant>
      <vt:variant>
        <vt:i4>19</vt:i4>
      </vt:variant>
    </vt:vector>
  </HeadingPairs>
  <TitlesOfParts>
    <vt:vector size="39" baseType="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Amlinelliad o'r sesiwn / Outline of the session</vt:lpstr>
      <vt:lpstr>Building the Rationale</vt:lpstr>
      <vt:lpstr>PowerPoint Presentation</vt:lpstr>
      <vt:lpstr>PowerPoint Presentation</vt:lpstr>
      <vt:lpstr>PowerPoint Presentation</vt:lpstr>
      <vt:lpstr>PowerPoint Presentation</vt:lpstr>
      <vt:lpstr>PowerPoint Presentation</vt:lpstr>
      <vt:lpstr>Planning your assessment Cynllunio eich asesiad</vt:lpstr>
      <vt:lpstr>Task: Individual and Partner</vt:lpstr>
      <vt:lpstr>Task/Tasg: Individual / Unigol</vt:lpstr>
      <vt:lpstr>PowerPoint Presentation</vt:lpstr>
      <vt:lpstr>Task/Tasg: Pair / Pâr</vt:lpstr>
      <vt:lpstr>Planning your assessment Cynllunio eich asesiad</vt:lpstr>
      <vt:lpstr>Introduction for proposed study </vt:lpstr>
      <vt:lpstr>Rationale points</vt:lpstr>
      <vt:lpstr>PowerPoint Presentation</vt:lpstr>
      <vt:lpstr>Morals and Ethics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Kate Piper (IMH)</cp:lastModifiedBy>
  <cp:revision>188</cp:revision>
  <dcterms:created xsi:type="dcterms:W3CDTF">2021-03-09T15:35:42Z</dcterms:created>
  <dcterms:modified xsi:type="dcterms:W3CDTF">2022-10-16T19:44:36Z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0x01010027EF19F696A98440A924379150D22D5E</vt:lpwstr>
  </property>
</Properties>
</file>