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72" r:id="rId4"/>
    <p:sldId id="259" r:id="rId5"/>
    <p:sldId id="270" r:id="rId6"/>
    <p:sldId id="263" r:id="rId7"/>
    <p:sldId id="261" r:id="rId8"/>
    <p:sldId id="276" r:id="rId9"/>
    <p:sldId id="277" r:id="rId10"/>
    <p:sldId id="262" r:id="rId11"/>
    <p:sldId id="268" r:id="rId12"/>
    <p:sldId id="275" r:id="rId13"/>
    <p:sldId id="278" r:id="rId14"/>
    <p:sldId id="27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16" name="Slide Number Placeholder 15"/>
          <p:cNvSpPr>
            <a:spLocks noGrp="1"/>
          </p:cNvSpPr>
          <p:nvPr>
            <p:ph type="sldNum" sz="quarter" idx="11"/>
          </p:nvPr>
        </p:nvSpPr>
        <p:spPr/>
        <p:txBody>
          <a:bodyPr/>
          <a:lstStyle/>
          <a:p>
            <a:fld id="{9C0375C2-8E4D-44A3-B78A-42E9A736B77A}"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6AA600D5-E1B2-475F-8BEB-847E6FB730DB}" type="datetimeFigureOut">
              <a:rPr lang="en-US" smtClean="0"/>
              <a:pPr/>
              <a:t>11/15/2012</a:t>
            </a:fld>
            <a:endParaRPr lang="en-US"/>
          </a:p>
        </p:txBody>
      </p:sp>
      <p:sp>
        <p:nvSpPr>
          <p:cNvPr id="15" name="Slide Number Placeholder 14"/>
          <p:cNvSpPr>
            <a:spLocks noGrp="1"/>
          </p:cNvSpPr>
          <p:nvPr>
            <p:ph type="sldNum" sz="quarter" idx="15"/>
          </p:nvPr>
        </p:nvSpPr>
        <p:spPr/>
        <p:txBody>
          <a:bodyPr/>
          <a:lstStyle>
            <a:lvl1pPr algn="ctr">
              <a:defRPr/>
            </a:lvl1pPr>
          </a:lstStyle>
          <a:p>
            <a:fld id="{9C0375C2-8E4D-44A3-B78A-42E9A736B77A}" type="slidenum">
              <a:rPr lang="en-US" smtClean="0"/>
              <a:pPr/>
              <a:t>‹#›</a:t>
            </a:fld>
            <a:endParaRPr lang="en-US"/>
          </a:p>
        </p:txBody>
      </p:sp>
      <p:sp>
        <p:nvSpPr>
          <p:cNvPr id="16" name="Footer Placeholder 15"/>
          <p:cNvSpPr>
            <a:spLocks noGrp="1"/>
          </p:cNvSpPr>
          <p:nvPr>
            <p:ph type="ftr" sz="quarter" idx="16"/>
          </p:nvPr>
        </p:nvSpPr>
        <p:spPr/>
        <p:txBody>
          <a:bodyPr/>
          <a:lstStyle/>
          <a:p>
            <a:endParaRPr lang="en-US"/>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0375C2-8E4D-44A3-B78A-42E9A736B77A}" type="slidenum">
              <a:rPr lang="en-US" smtClean="0"/>
              <a:pPr/>
              <a:t>‹#›</a:t>
            </a:fld>
            <a:endParaRPr lang="en-US"/>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0375C2-8E4D-44A3-B78A-42E9A736B77A}" type="slidenum">
              <a:rPr lang="en-US" smtClean="0"/>
              <a:pPr/>
              <a:t>‹#›</a:t>
            </a:fld>
            <a:endParaRPr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9C0375C2-8E4D-44A3-B78A-42E9A736B77A}" type="slidenum">
              <a:rPr lang="en-US" smtClean="0"/>
              <a:pPr/>
              <a:t>‹#›</a:t>
            </a:fld>
            <a:endParaRPr lang="en-US"/>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0375C2-8E4D-44A3-B78A-42E9A736B77A}" type="slidenum">
              <a:rPr lang="en-US" smtClean="0"/>
              <a:pPr/>
              <a:t>‹#›</a:t>
            </a:fld>
            <a:endParaRPr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0375C2-8E4D-44A3-B78A-42E9A736B77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6AA600D5-E1B2-475F-8BEB-847E6FB730DB}" type="datetimeFigureOut">
              <a:rPr lang="en-US" smtClean="0"/>
              <a:pPr/>
              <a:t>11/15/2012</a:t>
            </a:fld>
            <a:endParaRPr lang="en-US"/>
          </a:p>
        </p:txBody>
      </p:sp>
      <p:sp>
        <p:nvSpPr>
          <p:cNvPr id="9" name="Slide Number Placeholder 8"/>
          <p:cNvSpPr>
            <a:spLocks noGrp="1"/>
          </p:cNvSpPr>
          <p:nvPr>
            <p:ph type="sldNum" sz="quarter" idx="15"/>
          </p:nvPr>
        </p:nvSpPr>
        <p:spPr/>
        <p:txBody>
          <a:bodyPr/>
          <a:lstStyle/>
          <a:p>
            <a:fld id="{9C0375C2-8E4D-44A3-B78A-42E9A736B77A}" type="slidenum">
              <a:rPr lang="en-US" smtClean="0"/>
              <a:pPr/>
              <a:t>‹#›</a:t>
            </a:fld>
            <a:endParaRPr lang="en-US"/>
          </a:p>
        </p:txBody>
      </p:sp>
      <p:sp>
        <p:nvSpPr>
          <p:cNvPr id="10" name="Footer Placeholder 9"/>
          <p:cNvSpPr>
            <a:spLocks noGrp="1"/>
          </p:cNvSpPr>
          <p:nvPr>
            <p:ph type="ftr" sz="quarter" idx="16"/>
          </p:nvPr>
        </p:nvSpPr>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9" name="Slide Number Placeholder 8"/>
          <p:cNvSpPr>
            <a:spLocks noGrp="1"/>
          </p:cNvSpPr>
          <p:nvPr>
            <p:ph type="sldNum" sz="quarter" idx="11"/>
          </p:nvPr>
        </p:nvSpPr>
        <p:spPr/>
        <p:txBody>
          <a:bodyPr/>
          <a:lstStyle/>
          <a:p>
            <a:fld id="{9C0375C2-8E4D-44A3-B78A-42E9A736B77A}"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0375C2-8E4D-44A3-B78A-42E9A736B77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AA600D5-E1B2-475F-8BEB-847E6FB730DB}" type="datetimeFigureOut">
              <a:rPr lang="en-US" smtClean="0"/>
              <a:pPr/>
              <a:t>11/15/2012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0375C2-8E4D-44A3-B78A-42E9A736B77A}"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7543800" cy="12954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457200" y="1719263"/>
            <a:ext cx="4038600" cy="21288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719263"/>
            <a:ext cx="4038600" cy="21288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57200" y="4000500"/>
            <a:ext cx="4038600" cy="21304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4000500"/>
            <a:ext cx="4038600" cy="21304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9" name="Slide Number Placeholder 8"/>
          <p:cNvSpPr>
            <a:spLocks noGrp="1"/>
          </p:cNvSpPr>
          <p:nvPr>
            <p:ph type="sldNum" sz="quarter" idx="12"/>
          </p:nvPr>
        </p:nvSpPr>
        <p:spPr>
          <a:xfrm>
            <a:off x="6553200" y="6248400"/>
            <a:ext cx="2133600" cy="457200"/>
          </a:xfrm>
        </p:spPr>
        <p:txBody>
          <a:bodyPr/>
          <a:lstStyle>
            <a:lvl1pPr>
              <a:defRPr/>
            </a:lvl1pPr>
          </a:lstStyle>
          <a:p>
            <a:fld id="{12AB97DD-83FD-4999-B556-D47CE8AFE4B1}" type="slidenum">
              <a:rPr lang="en-US" altLang="en-US"/>
              <a:pPr/>
              <a:t>‹#›</a:t>
            </a:fld>
            <a:endParaRPr lang="en-US"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6AA600D5-E1B2-475F-8BEB-847E6FB730DB}" type="datetimeFigureOut">
              <a:rPr lang="en-US" smtClean="0"/>
              <a:pPr/>
              <a:t>11/15/2012</a:t>
            </a:fld>
            <a:endParaRPr lang="en-US"/>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US"/>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9C0375C2-8E4D-44A3-B78A-42E9A736B77A}" type="slidenum">
              <a:rPr lang="en-US" smtClean="0"/>
              <a:pPr/>
              <a:t>‹#›</a:t>
            </a:fld>
            <a:endParaRPr lang="en-US"/>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2.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upload.wikimedia.org/wikipedia/commons/9/93/Stattler-Machabeusze.jpg"/>
          <p:cNvPicPr>
            <a:picLocks noChangeAspect="1" noChangeArrowheads="1"/>
          </p:cNvPicPr>
          <p:nvPr/>
        </p:nvPicPr>
        <p:blipFill>
          <a:blip r:embed="rId2" cstate="print"/>
          <a:srcRect/>
          <a:stretch>
            <a:fillRect/>
          </a:stretch>
        </p:blipFill>
        <p:spPr bwMode="auto">
          <a:xfrm>
            <a:off x="0" y="301925"/>
            <a:ext cx="9144000" cy="6556075"/>
          </a:xfrm>
          <a:prstGeom prst="rect">
            <a:avLst/>
          </a:prstGeom>
          <a:noFill/>
        </p:spPr>
      </p:pic>
      <p:sp>
        <p:nvSpPr>
          <p:cNvPr id="3" name="Subtitle 2"/>
          <p:cNvSpPr>
            <a:spLocks noGrp="1"/>
          </p:cNvSpPr>
          <p:nvPr>
            <p:ph type="subTitle" idx="1"/>
          </p:nvPr>
        </p:nvSpPr>
        <p:spPr>
          <a:xfrm>
            <a:off x="467544" y="4221088"/>
            <a:ext cx="8305800" cy="1143000"/>
          </a:xfrm>
        </p:spPr>
        <p:txBody>
          <a:bodyPr>
            <a:normAutofit fontScale="70000" lnSpcReduction="20000"/>
          </a:bodyPr>
          <a:lstStyle/>
          <a:p>
            <a:r>
              <a:rPr lang="en-US" dirty="0" smtClean="0">
                <a:solidFill>
                  <a:schemeClr val="tx2">
                    <a:lumMod val="75000"/>
                  </a:schemeClr>
                </a:solidFill>
              </a:rPr>
              <a:t>“Art in the Round”</a:t>
            </a:r>
          </a:p>
          <a:p>
            <a:r>
              <a:rPr lang="en-US" dirty="0" smtClean="0">
                <a:solidFill>
                  <a:schemeClr val="tx2">
                    <a:lumMod val="75000"/>
                  </a:schemeClr>
                </a:solidFill>
              </a:rPr>
              <a:t>Nov 15-16</a:t>
            </a:r>
            <a:endParaRPr lang="en-US" dirty="0" smtClean="0">
              <a:solidFill>
                <a:schemeClr val="tx2">
                  <a:lumMod val="75000"/>
                </a:schemeClr>
              </a:solidFill>
            </a:endParaRPr>
          </a:p>
          <a:p>
            <a:r>
              <a:rPr lang="en-US" dirty="0" smtClean="0">
                <a:solidFill>
                  <a:schemeClr val="tx2">
                    <a:lumMod val="75000"/>
                  </a:schemeClr>
                </a:solidFill>
              </a:rPr>
              <a:t>Dr </a:t>
            </a:r>
            <a:r>
              <a:rPr lang="en-US" dirty="0" smtClean="0">
                <a:solidFill>
                  <a:schemeClr val="tx2">
                    <a:lumMod val="75000"/>
                  </a:schemeClr>
                </a:solidFill>
              </a:rPr>
              <a:t>Kyle Erickson</a:t>
            </a:r>
          </a:p>
          <a:p>
            <a:r>
              <a:rPr lang="en-US" dirty="0" smtClean="0">
                <a:solidFill>
                  <a:schemeClr val="tx2">
                    <a:lumMod val="75000"/>
                  </a:schemeClr>
                </a:solidFill>
              </a:rPr>
              <a:t>University of Wales: Trinity Saint David</a:t>
            </a:r>
          </a:p>
          <a:p>
            <a:endParaRPr lang="en-US" dirty="0">
              <a:solidFill>
                <a:schemeClr val="tx2">
                  <a:lumMod val="75000"/>
                </a:schemeClr>
              </a:solidFill>
            </a:endParaRPr>
          </a:p>
        </p:txBody>
      </p:sp>
      <p:sp>
        <p:nvSpPr>
          <p:cNvPr id="2" name="Title 1"/>
          <p:cNvSpPr>
            <a:spLocks noGrp="1"/>
          </p:cNvSpPr>
          <p:nvPr>
            <p:ph type="ctrTitle"/>
          </p:nvPr>
        </p:nvSpPr>
        <p:spPr/>
        <p:txBody>
          <a:bodyPr>
            <a:normAutofit fontScale="90000"/>
          </a:bodyPr>
          <a:lstStyle/>
          <a:p>
            <a:r>
              <a:rPr lang="en-US" i="1" dirty="0" smtClean="0"/>
              <a:t>Zeus to Apollo and back again: shifts in Seleucid policy and iconography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a:t>But in the sacrifices he furnished to cities and in the </a:t>
            </a:r>
            <a:r>
              <a:rPr lang="en-US" dirty="0" err="1"/>
              <a:t>honours</a:t>
            </a:r>
            <a:r>
              <a:rPr lang="en-US" dirty="0"/>
              <a:t> he paid to the gods he far surpassed all his predecessors, as we can tell from the temple of Olympian Zeus at Athens and the statues round the altar at Delos</a:t>
            </a:r>
            <a:r>
              <a:rPr lang="en-US" dirty="0" smtClean="0"/>
              <a:t>.</a:t>
            </a:r>
          </a:p>
          <a:p>
            <a:pPr algn="r">
              <a:buNone/>
            </a:pPr>
            <a:r>
              <a:rPr lang="en-US" dirty="0" smtClean="0"/>
              <a:t>Polybius 26.1.10-11</a:t>
            </a:r>
          </a:p>
          <a:p>
            <a:endParaRPr lang="en-US" dirty="0"/>
          </a:p>
        </p:txBody>
      </p:sp>
      <p:sp>
        <p:nvSpPr>
          <p:cNvPr id="2" name="Title 1"/>
          <p:cNvSpPr>
            <a:spLocks noGrp="1"/>
          </p:cNvSpPr>
          <p:nvPr>
            <p:ph type="title"/>
          </p:nvPr>
        </p:nvSpPr>
        <p:spPr/>
        <p:txBody>
          <a:bodyPr>
            <a:normAutofit/>
          </a:bodyPr>
          <a:lstStyle/>
          <a:p>
            <a:r>
              <a:rPr lang="en-US" dirty="0" smtClean="0"/>
              <a:t>Antiochus’ religious dedications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sz="quarter"/>
          </p:nvPr>
        </p:nvSpPr>
        <p:spPr/>
        <p:txBody>
          <a:bodyPr/>
          <a:lstStyle/>
          <a:p>
            <a:pPr eaLnBrk="1" hangingPunct="1">
              <a:defRPr/>
            </a:pPr>
            <a:r>
              <a:rPr lang="en-US" dirty="0" smtClean="0"/>
              <a:t>Coinage of Seleucus I</a:t>
            </a:r>
          </a:p>
        </p:txBody>
      </p:sp>
      <p:pic>
        <p:nvPicPr>
          <p:cNvPr id="15363" name="Picture 8" descr="Seleukos I houghton 592"/>
          <p:cNvPicPr>
            <a:picLocks noGrp="1" noChangeAspect="1" noChangeArrowheads="1"/>
          </p:cNvPicPr>
          <p:nvPr>
            <p:ph sz="quarter" idx="1"/>
          </p:nvPr>
        </p:nvPicPr>
        <p:blipFill>
          <a:blip r:embed="rId2" cstate="print"/>
          <a:srcRect/>
          <a:stretch>
            <a:fillRect/>
          </a:stretch>
        </p:blipFill>
        <p:spPr>
          <a:xfrm>
            <a:off x="4718050" y="1598613"/>
            <a:ext cx="3670300" cy="1728787"/>
          </a:xfrm>
          <a:noFill/>
        </p:spPr>
      </p:pic>
      <p:pic>
        <p:nvPicPr>
          <p:cNvPr id="15364" name="Picture 13" descr="Seleukos I houghton 3"/>
          <p:cNvPicPr>
            <a:picLocks noGrp="1" noChangeAspect="1" noChangeArrowheads="1"/>
          </p:cNvPicPr>
          <p:nvPr>
            <p:ph sz="quarter" idx="2"/>
          </p:nvPr>
        </p:nvPicPr>
        <p:blipFill>
          <a:blip r:embed="rId3" cstate="print"/>
          <a:srcRect/>
          <a:stretch>
            <a:fillRect/>
          </a:stretch>
        </p:blipFill>
        <p:spPr>
          <a:xfrm>
            <a:off x="4787900" y="3932238"/>
            <a:ext cx="3887788" cy="1949450"/>
          </a:xfrm>
          <a:noFill/>
        </p:spPr>
      </p:pic>
      <p:pic>
        <p:nvPicPr>
          <p:cNvPr id="15365" name="Picture 14" descr="Seleukos I Newell 51"/>
          <p:cNvPicPr>
            <a:picLocks noGrp="1" noChangeAspect="1" noChangeArrowheads="1"/>
          </p:cNvPicPr>
          <p:nvPr>
            <p:ph sz="quarter" idx="3"/>
          </p:nvPr>
        </p:nvPicPr>
        <p:blipFill>
          <a:blip r:embed="rId4" cstate="print"/>
          <a:srcRect/>
          <a:stretch>
            <a:fillRect/>
          </a:stretch>
        </p:blipFill>
        <p:spPr>
          <a:xfrm>
            <a:off x="539750" y="3860800"/>
            <a:ext cx="4038600" cy="2106613"/>
          </a:xfrm>
          <a:noFill/>
        </p:spPr>
      </p:pic>
      <p:pic>
        <p:nvPicPr>
          <p:cNvPr id="15366" name="Picture 15" descr="Seleukos I Spaer 82"/>
          <p:cNvPicPr>
            <a:picLocks noGrp="1" noChangeAspect="1" noChangeArrowheads="1"/>
          </p:cNvPicPr>
          <p:nvPr>
            <p:ph sz="quarter" idx="4"/>
          </p:nvPr>
        </p:nvPicPr>
        <p:blipFill>
          <a:blip r:embed="rId5" cstate="print"/>
          <a:srcRect/>
          <a:stretch>
            <a:fillRect/>
          </a:stretch>
        </p:blipFill>
        <p:spPr>
          <a:xfrm>
            <a:off x="609600" y="1630363"/>
            <a:ext cx="3816350" cy="1792287"/>
          </a:xfrm>
          <a:noFill/>
        </p:spPr>
      </p:pic>
      <p:sp>
        <p:nvSpPr>
          <p:cNvPr id="15367" name="Text Box 17"/>
          <p:cNvSpPr txBox="1">
            <a:spLocks noChangeArrowheads="1"/>
          </p:cNvSpPr>
          <p:nvPr/>
        </p:nvSpPr>
        <p:spPr bwMode="auto">
          <a:xfrm>
            <a:off x="684213" y="6021388"/>
            <a:ext cx="3671887"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charset="0"/>
              </a:rPr>
              <a:t>Silver tetradrachm from Seleucia-on-the-Tigris</a:t>
            </a:r>
          </a:p>
        </p:txBody>
      </p:sp>
      <p:sp>
        <p:nvSpPr>
          <p:cNvPr id="15368" name="Text Box 18"/>
          <p:cNvSpPr txBox="1">
            <a:spLocks noChangeArrowheads="1"/>
          </p:cNvSpPr>
          <p:nvPr/>
        </p:nvSpPr>
        <p:spPr bwMode="auto">
          <a:xfrm>
            <a:off x="4643438" y="5949950"/>
            <a:ext cx="3887787" cy="779463"/>
          </a:xfrm>
          <a:prstGeom prst="rect">
            <a:avLst/>
          </a:prstGeom>
          <a:noFill/>
          <a:ln w="9525">
            <a:noFill/>
            <a:miter lim="800000"/>
            <a:headEnd/>
            <a:tailEnd/>
          </a:ln>
        </p:spPr>
        <p:txBody>
          <a:bodyPr>
            <a:spAutoFit/>
          </a:bodyPr>
          <a:lstStyle/>
          <a:p>
            <a:pPr algn="ctr" eaLnBrk="1" hangingPunct="1">
              <a:spcBef>
                <a:spcPct val="50000"/>
              </a:spcBef>
            </a:pPr>
            <a:r>
              <a:rPr lang="en-US">
                <a:latin typeface="Arial" charset="0"/>
              </a:rPr>
              <a:t>Bronze from Antioch</a:t>
            </a:r>
          </a:p>
          <a:p>
            <a:pPr algn="ctr" eaLnBrk="1" hangingPunct="1">
              <a:spcBef>
                <a:spcPct val="50000"/>
              </a:spcBef>
            </a:pPr>
            <a:r>
              <a:rPr lang="en-US">
                <a:latin typeface="Arial" charset="0"/>
              </a:rPr>
              <a:t>Head of Apollo, Athena Promachos</a:t>
            </a:r>
          </a:p>
        </p:txBody>
      </p:sp>
      <p:sp>
        <p:nvSpPr>
          <p:cNvPr id="15369" name="Text Box 20"/>
          <p:cNvSpPr txBox="1">
            <a:spLocks noChangeArrowheads="1"/>
          </p:cNvSpPr>
          <p:nvPr/>
        </p:nvSpPr>
        <p:spPr bwMode="auto">
          <a:xfrm>
            <a:off x="611188" y="3357563"/>
            <a:ext cx="4032250"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charset="0"/>
              </a:rPr>
              <a:t>Silver tetradrachm Alexandrine Type</a:t>
            </a:r>
          </a:p>
        </p:txBody>
      </p:sp>
      <p:sp>
        <p:nvSpPr>
          <p:cNvPr id="15370" name="Text Box 21"/>
          <p:cNvSpPr txBox="1">
            <a:spLocks noChangeArrowheads="1"/>
          </p:cNvSpPr>
          <p:nvPr/>
        </p:nvSpPr>
        <p:spPr bwMode="auto">
          <a:xfrm>
            <a:off x="4572000" y="3357563"/>
            <a:ext cx="4032250"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charset="0"/>
              </a:rPr>
              <a:t>Silver tetradrachm Alexandrine Type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Antiochus I and Innovation</a:t>
            </a:r>
            <a:endParaRPr lang="en-US" dirty="0"/>
          </a:p>
        </p:txBody>
      </p:sp>
      <p:pic>
        <p:nvPicPr>
          <p:cNvPr id="4" name="Picture 8" descr="SC_379 Seleucia Tigris"/>
          <p:cNvPicPr>
            <a:picLocks noGrp="1" noChangeAspect="1" noChangeArrowheads="1"/>
          </p:cNvPicPr>
          <p:nvPr>
            <p:ph idx="1"/>
          </p:nvPr>
        </p:nvPicPr>
        <p:blipFill>
          <a:blip r:embed="rId2" cstate="print"/>
          <a:srcRect/>
          <a:stretch>
            <a:fillRect/>
          </a:stretch>
        </p:blipFill>
        <p:spPr>
          <a:xfrm>
            <a:off x="683568" y="1628801"/>
            <a:ext cx="4752528" cy="2262204"/>
          </a:xfrm>
          <a:noFill/>
        </p:spPr>
      </p:pic>
      <p:pic>
        <p:nvPicPr>
          <p:cNvPr id="5" name="Picture 16" descr="SC_323"/>
          <p:cNvPicPr>
            <a:picLocks noChangeAspect="1" noChangeArrowheads="1"/>
          </p:cNvPicPr>
          <p:nvPr/>
        </p:nvPicPr>
        <p:blipFill>
          <a:blip r:embed="rId3" cstate="print"/>
          <a:srcRect/>
          <a:stretch>
            <a:fillRect/>
          </a:stretch>
        </p:blipFill>
        <p:spPr>
          <a:xfrm>
            <a:off x="3419872" y="4077072"/>
            <a:ext cx="5040313" cy="2352675"/>
          </a:xfrm>
          <a:prstGeom prst="rect">
            <a:avLst/>
          </a:prstGeom>
          <a:noFill/>
        </p:spPr>
      </p:pic>
      <p:sp>
        <p:nvSpPr>
          <p:cNvPr id="6" name="TextBox 5"/>
          <p:cNvSpPr txBox="1"/>
          <p:nvPr/>
        </p:nvSpPr>
        <p:spPr>
          <a:xfrm>
            <a:off x="611560" y="4797152"/>
            <a:ext cx="2699792" cy="1200329"/>
          </a:xfrm>
          <a:prstGeom prst="rect">
            <a:avLst/>
          </a:prstGeom>
          <a:noFill/>
        </p:spPr>
        <p:txBody>
          <a:bodyPr wrap="square" rtlCol="0">
            <a:spAutoFit/>
          </a:bodyPr>
          <a:lstStyle/>
          <a:p>
            <a:r>
              <a:rPr lang="en-GB" sz="2400" dirty="0" smtClean="0"/>
              <a:t>Antiochus I </a:t>
            </a:r>
            <a:r>
              <a:rPr lang="en-GB" sz="2400" dirty="0" err="1" smtClean="0"/>
              <a:t>tetradrachm</a:t>
            </a:r>
            <a:r>
              <a:rPr lang="en-GB" sz="2400" dirty="0" smtClean="0"/>
              <a:t> from Sardis</a:t>
            </a:r>
            <a:endParaRPr lang="en-GB" sz="2400" dirty="0"/>
          </a:p>
        </p:txBody>
      </p:sp>
      <p:sp>
        <p:nvSpPr>
          <p:cNvPr id="7" name="TextBox 6"/>
          <p:cNvSpPr txBox="1"/>
          <p:nvPr/>
        </p:nvSpPr>
        <p:spPr>
          <a:xfrm>
            <a:off x="5724128" y="1628800"/>
            <a:ext cx="2699792" cy="1569660"/>
          </a:xfrm>
          <a:prstGeom prst="rect">
            <a:avLst/>
          </a:prstGeom>
          <a:noFill/>
        </p:spPr>
        <p:txBody>
          <a:bodyPr wrap="square" rtlCol="0">
            <a:spAutoFit/>
          </a:bodyPr>
          <a:lstStyle/>
          <a:p>
            <a:r>
              <a:rPr lang="en-GB" sz="2400" dirty="0" smtClean="0"/>
              <a:t>Antiochus I </a:t>
            </a:r>
            <a:r>
              <a:rPr lang="en-GB" sz="2400" dirty="0" err="1" smtClean="0"/>
              <a:t>tetradrachm</a:t>
            </a:r>
            <a:r>
              <a:rPr lang="en-GB" sz="2400" dirty="0" smtClean="0"/>
              <a:t> from Seleucia-on-the-Tigris</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Rectangle 8"/>
          <p:cNvSpPr>
            <a:spLocks noGrp="1" noChangeArrowheads="1"/>
          </p:cNvSpPr>
          <p:nvPr>
            <p:ph type="title" sz="quarter"/>
          </p:nvPr>
        </p:nvSpPr>
        <p:spPr/>
        <p:txBody>
          <a:bodyPr/>
          <a:lstStyle/>
          <a:p>
            <a:r>
              <a:rPr lang="en-US" dirty="0" smtClean="0"/>
              <a:t>Stability in Coinage</a:t>
            </a:r>
            <a:endParaRPr lang="en-US" dirty="0"/>
          </a:p>
        </p:txBody>
      </p:sp>
      <p:pic>
        <p:nvPicPr>
          <p:cNvPr id="10253" name="Picture 13" descr="Antiochos II ESM 178"/>
          <p:cNvPicPr>
            <a:picLocks noGrp="1" noChangeAspect="1" noChangeArrowheads="1"/>
          </p:cNvPicPr>
          <p:nvPr>
            <p:ph sz="quarter" idx="1"/>
          </p:nvPr>
        </p:nvPicPr>
        <p:blipFill>
          <a:blip r:embed="rId2" cstate="print"/>
          <a:srcRect/>
          <a:stretch>
            <a:fillRect/>
          </a:stretch>
        </p:blipFill>
        <p:spPr>
          <a:xfrm>
            <a:off x="468313" y="1412875"/>
            <a:ext cx="4038600" cy="2019300"/>
          </a:xfrm>
          <a:noFill/>
          <a:ln/>
        </p:spPr>
      </p:pic>
      <p:pic>
        <p:nvPicPr>
          <p:cNvPr id="10254" name="Picture 14" descr="Seleukos II Houghton Lorber 689 7"/>
          <p:cNvPicPr>
            <a:picLocks noGrp="1" noChangeAspect="1" noChangeArrowheads="1"/>
          </p:cNvPicPr>
          <p:nvPr>
            <p:ph sz="quarter" idx="2"/>
          </p:nvPr>
        </p:nvPicPr>
        <p:blipFill>
          <a:blip r:embed="rId3" cstate="print"/>
          <a:srcRect/>
          <a:stretch>
            <a:fillRect/>
          </a:stretch>
        </p:blipFill>
        <p:spPr>
          <a:xfrm>
            <a:off x="4787900" y="1484313"/>
            <a:ext cx="3816350" cy="1800225"/>
          </a:xfrm>
          <a:noFill/>
          <a:ln/>
        </p:spPr>
      </p:pic>
      <p:pic>
        <p:nvPicPr>
          <p:cNvPr id="10255" name="Picture 15" descr="Seleukos III SNGIs 501"/>
          <p:cNvPicPr>
            <a:picLocks noGrp="1" noChangeAspect="1" noChangeArrowheads="1"/>
          </p:cNvPicPr>
          <p:nvPr>
            <p:ph sz="quarter" idx="3"/>
          </p:nvPr>
        </p:nvPicPr>
        <p:blipFill>
          <a:blip r:embed="rId4" cstate="print"/>
          <a:srcRect/>
          <a:stretch>
            <a:fillRect/>
          </a:stretch>
        </p:blipFill>
        <p:spPr>
          <a:xfrm>
            <a:off x="457200" y="4084638"/>
            <a:ext cx="4038600" cy="1957387"/>
          </a:xfrm>
          <a:noFill/>
          <a:ln/>
        </p:spPr>
      </p:pic>
      <p:pic>
        <p:nvPicPr>
          <p:cNvPr id="10256" name="Picture 16" descr="Antiochos III Houghton 611"/>
          <p:cNvPicPr>
            <a:picLocks noGrp="1" noChangeAspect="1" noChangeArrowheads="1"/>
          </p:cNvPicPr>
          <p:nvPr>
            <p:ph sz="quarter" idx="4"/>
          </p:nvPr>
        </p:nvPicPr>
        <p:blipFill>
          <a:blip r:embed="rId5" cstate="print"/>
          <a:srcRect/>
          <a:stretch>
            <a:fillRect/>
          </a:stretch>
        </p:blipFill>
        <p:spPr>
          <a:xfrm>
            <a:off x="4848225" y="4251325"/>
            <a:ext cx="3749675" cy="1758950"/>
          </a:xfrm>
          <a:noFill/>
          <a:ln/>
        </p:spPr>
      </p:pic>
      <p:sp>
        <p:nvSpPr>
          <p:cNvPr id="10257" name="Text Box 17"/>
          <p:cNvSpPr txBox="1">
            <a:spLocks noChangeArrowheads="1"/>
          </p:cNvSpPr>
          <p:nvPr/>
        </p:nvSpPr>
        <p:spPr bwMode="auto">
          <a:xfrm>
            <a:off x="1619250" y="3500438"/>
            <a:ext cx="1377950" cy="366712"/>
          </a:xfrm>
          <a:prstGeom prst="rect">
            <a:avLst/>
          </a:prstGeom>
          <a:noFill/>
          <a:ln w="9525">
            <a:noFill/>
            <a:miter lim="800000"/>
            <a:headEnd/>
            <a:tailEnd/>
          </a:ln>
          <a:effectLst/>
        </p:spPr>
        <p:txBody>
          <a:bodyPr wrap="none">
            <a:spAutoFit/>
          </a:bodyPr>
          <a:lstStyle/>
          <a:p>
            <a:r>
              <a:rPr lang="en-US"/>
              <a:t>Antiochos II</a:t>
            </a:r>
          </a:p>
        </p:txBody>
      </p:sp>
      <p:sp>
        <p:nvSpPr>
          <p:cNvPr id="10259" name="Rectangle 19"/>
          <p:cNvSpPr>
            <a:spLocks noChangeArrowheads="1"/>
          </p:cNvSpPr>
          <p:nvPr/>
        </p:nvSpPr>
        <p:spPr bwMode="auto">
          <a:xfrm>
            <a:off x="6156325" y="3429000"/>
            <a:ext cx="1314450" cy="366713"/>
          </a:xfrm>
          <a:prstGeom prst="rect">
            <a:avLst/>
          </a:prstGeom>
          <a:noFill/>
          <a:ln w="9525">
            <a:noFill/>
            <a:miter lim="800000"/>
            <a:headEnd/>
            <a:tailEnd/>
          </a:ln>
          <a:effectLst/>
        </p:spPr>
        <p:txBody>
          <a:bodyPr wrap="none" anchor="ctr">
            <a:spAutoFit/>
          </a:bodyPr>
          <a:lstStyle/>
          <a:p>
            <a:r>
              <a:rPr lang="en-US"/>
              <a:t>Seleukos II</a:t>
            </a:r>
          </a:p>
        </p:txBody>
      </p:sp>
      <p:sp>
        <p:nvSpPr>
          <p:cNvPr id="10260" name="Rectangle 20"/>
          <p:cNvSpPr>
            <a:spLocks noChangeArrowheads="1"/>
          </p:cNvSpPr>
          <p:nvPr/>
        </p:nvSpPr>
        <p:spPr bwMode="auto">
          <a:xfrm>
            <a:off x="1403350" y="6237288"/>
            <a:ext cx="1377950" cy="366712"/>
          </a:xfrm>
          <a:prstGeom prst="rect">
            <a:avLst/>
          </a:prstGeom>
          <a:noFill/>
          <a:ln w="9525">
            <a:noFill/>
            <a:miter lim="800000"/>
            <a:headEnd/>
            <a:tailEnd/>
          </a:ln>
          <a:effectLst/>
        </p:spPr>
        <p:txBody>
          <a:bodyPr wrap="none" anchor="ctr">
            <a:spAutoFit/>
          </a:bodyPr>
          <a:lstStyle/>
          <a:p>
            <a:r>
              <a:rPr lang="en-US"/>
              <a:t>Seleukos III</a:t>
            </a:r>
          </a:p>
        </p:txBody>
      </p:sp>
      <p:sp>
        <p:nvSpPr>
          <p:cNvPr id="10261" name="Rectangle 21"/>
          <p:cNvSpPr>
            <a:spLocks noChangeArrowheads="1"/>
          </p:cNvSpPr>
          <p:nvPr/>
        </p:nvSpPr>
        <p:spPr bwMode="auto">
          <a:xfrm>
            <a:off x="6084888" y="6092825"/>
            <a:ext cx="1441450" cy="366713"/>
          </a:xfrm>
          <a:prstGeom prst="rect">
            <a:avLst/>
          </a:prstGeom>
          <a:noFill/>
          <a:ln w="9525">
            <a:noFill/>
            <a:miter lim="800000"/>
            <a:headEnd/>
            <a:tailEnd/>
          </a:ln>
          <a:effectLst/>
        </p:spPr>
        <p:txBody>
          <a:bodyPr wrap="none" anchor="ctr">
            <a:spAutoFit/>
          </a:bodyPr>
          <a:lstStyle/>
          <a:p>
            <a:r>
              <a:rPr lang="en-US"/>
              <a:t>Antiochos III</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Antiochus IV or Antiochus son of Seleucus IV: </a:t>
            </a:r>
            <a:r>
              <a:rPr lang="en-US" dirty="0" err="1" smtClean="0"/>
              <a:t>Drachm</a:t>
            </a:r>
            <a:r>
              <a:rPr lang="en-US" dirty="0" smtClean="0"/>
              <a:t> from Antioch</a:t>
            </a:r>
            <a:endParaRPr lang="en-US" dirty="0"/>
          </a:p>
        </p:txBody>
      </p:sp>
      <p:pic>
        <p:nvPicPr>
          <p:cNvPr id="11266" name="Picture 2" descr="http://www.wildwinds.com/coins/greece/seleucia/antiochos_IV/Houghton_098.jpg"/>
          <p:cNvPicPr>
            <a:picLocks noGrp="1" noChangeAspect="1" noChangeArrowheads="1"/>
          </p:cNvPicPr>
          <p:nvPr>
            <p:ph idx="1"/>
          </p:nvPr>
        </p:nvPicPr>
        <p:blipFill>
          <a:blip r:embed="rId2" cstate="print"/>
          <a:srcRect/>
          <a:stretch>
            <a:fillRect/>
          </a:stretch>
        </p:blipFill>
        <p:spPr bwMode="auto">
          <a:xfrm>
            <a:off x="467543" y="1614116"/>
            <a:ext cx="8506893" cy="455118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Antioch Mint and </a:t>
            </a:r>
            <a:r>
              <a:rPr lang="en-US" dirty="0" err="1" smtClean="0"/>
              <a:t>Ptolemais</a:t>
            </a:r>
            <a:endParaRPr lang="en-US" dirty="0"/>
          </a:p>
        </p:txBody>
      </p:sp>
      <p:pic>
        <p:nvPicPr>
          <p:cNvPr id="10242" name="Picture 2" descr="http://www.wildwinds.com/coins/greece/seleucia/antiochos_IV/Morkholm_06.jpg"/>
          <p:cNvPicPr>
            <a:picLocks noGrp="1" noChangeAspect="1" noChangeArrowheads="1"/>
          </p:cNvPicPr>
          <p:nvPr>
            <p:ph idx="1"/>
          </p:nvPr>
        </p:nvPicPr>
        <p:blipFill>
          <a:blip r:embed="rId2" cstate="print"/>
          <a:srcRect/>
          <a:stretch>
            <a:fillRect/>
          </a:stretch>
        </p:blipFill>
        <p:spPr bwMode="auto">
          <a:xfrm>
            <a:off x="395536" y="1916832"/>
            <a:ext cx="8297011" cy="3960440"/>
          </a:xfrm>
          <a:prstGeom prst="rect">
            <a:avLst/>
          </a:prstGeom>
          <a:noFill/>
        </p:spPr>
      </p:pic>
      <p:sp>
        <p:nvSpPr>
          <p:cNvPr id="5" name="Donut 4"/>
          <p:cNvSpPr/>
          <p:nvPr/>
        </p:nvSpPr>
        <p:spPr>
          <a:xfrm>
            <a:off x="971600" y="4797152"/>
            <a:ext cx="720080" cy="648072"/>
          </a:xfrm>
          <a:prstGeom prst="donut">
            <a:avLst>
              <a:gd name="adj" fmla="val 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Antiochus [IV </a:t>
            </a:r>
            <a:r>
              <a:rPr lang="en-US" dirty="0" err="1" smtClean="0"/>
              <a:t>Epiphanes</a:t>
            </a:r>
            <a:r>
              <a:rPr lang="en-US" dirty="0" smtClean="0"/>
              <a:t>], the son who had been given by Antiochus [III the Great] as hostage to the Romans, was sent to the kingdom of Syria at the death of his brother Seleucus [IV </a:t>
            </a:r>
            <a:r>
              <a:rPr lang="en-US" dirty="0" err="1" smtClean="0"/>
              <a:t>Philopator</a:t>
            </a:r>
            <a:r>
              <a:rPr lang="en-US" dirty="0" smtClean="0"/>
              <a:t>], to whom his father had left the kingdom. He turned out to be a very bad king, except for religion, because he built many splendid temples in the countries of his allies, like that of the Olympian Jupiter in Athens and the Capitoline Jupiter in Antioch.</a:t>
            </a:r>
            <a:endParaRPr lang="en-GB" dirty="0"/>
          </a:p>
        </p:txBody>
      </p:sp>
      <p:sp>
        <p:nvSpPr>
          <p:cNvPr id="3" name="Title 2"/>
          <p:cNvSpPr>
            <a:spLocks noGrp="1"/>
          </p:cNvSpPr>
          <p:nvPr>
            <p:ph type="title"/>
          </p:nvPr>
        </p:nvSpPr>
        <p:spPr/>
        <p:txBody>
          <a:bodyPr/>
          <a:lstStyle/>
          <a:p>
            <a:r>
              <a:rPr lang="en-GB" dirty="0" smtClean="0"/>
              <a:t>Livy 41.5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History clearly shows that the Seleucid Kings were  unable to create a state with any kind of consensus or ‘supra-polis’ shared identity. The numismatic evidence, I believe, allows us to catch a glimpse of why they failed. We have seen that Alexander’s types conformed with his ideas of a fusion for East and West and developed earlier features of religious syncretism. The Seleucids rejected this ‘inter-ethnic’ notion and not only focussed on the rulers and their gods, but also seemed mainly to aim this ‘propaganda’ at their Greek subjects and disregard Oriental sensibilities.... Antiochus IV seems to have attempted a new direction. On the one side, he strongly emphasized his own divine status (</a:t>
            </a:r>
            <a:r>
              <a:rPr lang="en-GB" dirty="0" err="1" smtClean="0"/>
              <a:t>Morkholm</a:t>
            </a:r>
            <a:r>
              <a:rPr lang="en-GB" dirty="0" smtClean="0"/>
              <a:t> 1963, 1968), on the other he changed the focus from Apollo to that of a supreme male god of well-established syncretistic character in accordance with Oriental beliefs in the sky god as the head of the pantheon.</a:t>
            </a:r>
            <a:endParaRPr lang="en-GB" dirty="0"/>
          </a:p>
        </p:txBody>
      </p:sp>
      <p:sp>
        <p:nvSpPr>
          <p:cNvPr id="3" name="Title 2"/>
          <p:cNvSpPr>
            <a:spLocks noGrp="1"/>
          </p:cNvSpPr>
          <p:nvPr>
            <p:ph type="title"/>
          </p:nvPr>
        </p:nvSpPr>
        <p:spPr/>
        <p:txBody>
          <a:bodyPr/>
          <a:lstStyle/>
          <a:p>
            <a:r>
              <a:rPr lang="en-GB" dirty="0" err="1" smtClean="0"/>
              <a:t>Zahle</a:t>
            </a:r>
            <a:r>
              <a:rPr lang="en-GB" dirty="0" smtClean="0"/>
              <a:t> 1991 on the Seleucid pantheon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Rest of Empire</a:t>
            </a:r>
            <a:endParaRPr lang="en-US" dirty="0"/>
          </a:p>
        </p:txBody>
      </p:sp>
      <p:pic>
        <p:nvPicPr>
          <p:cNvPr id="19458" name="Picture 2" descr="http://wildwinds.com/coins/greece/seleucia/antiochos_IV/SNGIs_1215v2.jpg"/>
          <p:cNvPicPr>
            <a:picLocks noGrp="1" noChangeAspect="1" noChangeArrowheads="1"/>
          </p:cNvPicPr>
          <p:nvPr>
            <p:ph idx="1"/>
          </p:nvPr>
        </p:nvPicPr>
        <p:blipFill>
          <a:blip r:embed="rId2" cstate="print"/>
          <a:srcRect/>
          <a:stretch>
            <a:fillRect/>
          </a:stretch>
        </p:blipFill>
        <p:spPr bwMode="auto">
          <a:xfrm>
            <a:off x="539552" y="1526693"/>
            <a:ext cx="4824536" cy="2190339"/>
          </a:xfrm>
          <a:prstGeom prst="rect">
            <a:avLst/>
          </a:prstGeom>
          <a:noFill/>
        </p:spPr>
      </p:pic>
      <p:pic>
        <p:nvPicPr>
          <p:cNvPr id="19462" name="Picture 6" descr="http://wildwinds.com/coins/greece/seleucia/antiochos_IV/SNGIs_1197.jpg"/>
          <p:cNvPicPr>
            <a:picLocks noChangeAspect="1" noChangeArrowheads="1"/>
          </p:cNvPicPr>
          <p:nvPr/>
        </p:nvPicPr>
        <p:blipFill>
          <a:blip r:embed="rId3" cstate="print"/>
          <a:srcRect/>
          <a:stretch>
            <a:fillRect/>
          </a:stretch>
        </p:blipFill>
        <p:spPr bwMode="auto">
          <a:xfrm>
            <a:off x="3347864" y="4005064"/>
            <a:ext cx="4762500" cy="2295526"/>
          </a:xfrm>
          <a:prstGeom prst="rect">
            <a:avLst/>
          </a:prstGeom>
          <a:noFill/>
        </p:spPr>
      </p:pic>
      <p:sp>
        <p:nvSpPr>
          <p:cNvPr id="8" name="TextBox 7"/>
          <p:cNvSpPr txBox="1"/>
          <p:nvPr/>
        </p:nvSpPr>
        <p:spPr>
          <a:xfrm>
            <a:off x="5580112" y="1988840"/>
            <a:ext cx="3024336" cy="1200329"/>
          </a:xfrm>
          <a:prstGeom prst="rect">
            <a:avLst/>
          </a:prstGeom>
          <a:noFill/>
        </p:spPr>
        <p:txBody>
          <a:bodyPr wrap="square" rtlCol="0">
            <a:spAutoFit/>
          </a:bodyPr>
          <a:lstStyle/>
          <a:p>
            <a:r>
              <a:rPr lang="en-GB" sz="2400" dirty="0" smtClean="0"/>
              <a:t>Antiochus IV </a:t>
            </a:r>
            <a:r>
              <a:rPr lang="en-GB" sz="2400" dirty="0" err="1" smtClean="0"/>
              <a:t>Drachm</a:t>
            </a:r>
            <a:r>
              <a:rPr lang="en-GB" sz="2400" dirty="0" smtClean="0"/>
              <a:t>  Seleucia-on-the-Tigris</a:t>
            </a:r>
            <a:endParaRPr lang="en-GB" sz="2400" dirty="0"/>
          </a:p>
        </p:txBody>
      </p:sp>
      <p:sp>
        <p:nvSpPr>
          <p:cNvPr id="9" name="TextBox 8"/>
          <p:cNvSpPr txBox="1"/>
          <p:nvPr/>
        </p:nvSpPr>
        <p:spPr>
          <a:xfrm>
            <a:off x="251520" y="4437112"/>
            <a:ext cx="3024336" cy="830997"/>
          </a:xfrm>
          <a:prstGeom prst="rect">
            <a:avLst/>
          </a:prstGeom>
          <a:noFill/>
        </p:spPr>
        <p:txBody>
          <a:bodyPr wrap="square" rtlCol="0">
            <a:spAutoFit/>
          </a:bodyPr>
          <a:lstStyle/>
          <a:p>
            <a:r>
              <a:rPr lang="en-GB" sz="2400" dirty="0" smtClean="0"/>
              <a:t>Antiochus IV </a:t>
            </a:r>
            <a:r>
              <a:rPr lang="en-GB" sz="2400" dirty="0" err="1" smtClean="0"/>
              <a:t>Drachm</a:t>
            </a:r>
            <a:r>
              <a:rPr lang="en-GB" sz="2400" dirty="0" smtClean="0"/>
              <a:t>  Ecbatana</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US" dirty="0"/>
          </a:p>
        </p:txBody>
      </p:sp>
      <p:sp>
        <p:nvSpPr>
          <p:cNvPr id="4" name="Title 3"/>
          <p:cNvSpPr>
            <a:spLocks noGrp="1"/>
          </p:cNvSpPr>
          <p:nvPr>
            <p:ph type="title"/>
          </p:nvPr>
        </p:nvSpPr>
        <p:spPr/>
        <p:txBody>
          <a:bodyPr/>
          <a:lstStyle/>
          <a:p>
            <a:endParaRPr lang="en-US"/>
          </a:p>
        </p:txBody>
      </p:sp>
      <p:pic>
        <p:nvPicPr>
          <p:cNvPr id="13314" name="Picture 2" descr="http://www.seleukidempire.org/Ant4egyptian.JPG"/>
          <p:cNvPicPr>
            <a:picLocks noChangeAspect="1" noChangeArrowheads="1"/>
          </p:cNvPicPr>
          <p:nvPr/>
        </p:nvPicPr>
        <p:blipFill>
          <a:blip r:embed="rId2" cstate="print"/>
          <a:srcRect/>
          <a:stretch>
            <a:fillRect/>
          </a:stretch>
        </p:blipFill>
        <p:spPr bwMode="auto">
          <a:xfrm>
            <a:off x="1331640" y="0"/>
            <a:ext cx="6454852" cy="3205910"/>
          </a:xfrm>
          <a:prstGeom prst="rect">
            <a:avLst/>
          </a:prstGeom>
          <a:noFill/>
        </p:spPr>
      </p:pic>
      <p:pic>
        <p:nvPicPr>
          <p:cNvPr id="13316" name="Picture 4" descr="http://wildwinds.com/coins/greece/seleucia/antiochos_IV/SNGIs_0979.jpg"/>
          <p:cNvPicPr>
            <a:picLocks noChangeAspect="1" noChangeArrowheads="1"/>
          </p:cNvPicPr>
          <p:nvPr/>
        </p:nvPicPr>
        <p:blipFill>
          <a:blip r:embed="rId3" cstate="print"/>
          <a:srcRect/>
          <a:stretch>
            <a:fillRect/>
          </a:stretch>
        </p:blipFill>
        <p:spPr bwMode="auto">
          <a:xfrm>
            <a:off x="1331640" y="3284984"/>
            <a:ext cx="6410325" cy="3305175"/>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 169 Special issues</a:t>
            </a:r>
            <a:endParaRPr lang="en-GB" dirty="0"/>
          </a:p>
        </p:txBody>
      </p:sp>
      <p:pic>
        <p:nvPicPr>
          <p:cNvPr id="36866" name="Picture 2" descr="http://www.snible.org/coins/bmc/syria/XI.jpg"/>
          <p:cNvPicPr>
            <a:picLocks noChangeAspect="1" noChangeArrowheads="1"/>
          </p:cNvPicPr>
          <p:nvPr/>
        </p:nvPicPr>
        <p:blipFill>
          <a:blip r:embed="rId2" cstate="print"/>
          <a:srcRect l="69839" t="49586" r="2620" b="41000"/>
          <a:stretch>
            <a:fillRect/>
          </a:stretch>
        </p:blipFill>
        <p:spPr bwMode="auto">
          <a:xfrm>
            <a:off x="4855407" y="1628800"/>
            <a:ext cx="4288593" cy="2376264"/>
          </a:xfrm>
          <a:prstGeom prst="rect">
            <a:avLst/>
          </a:prstGeom>
          <a:noFill/>
        </p:spPr>
      </p:pic>
      <p:pic>
        <p:nvPicPr>
          <p:cNvPr id="36868" name="Picture 4" descr="http://www.s137585473.websitehome.co.uk/SNG/images/Images_SNG/04/Big/0408_5639.jpg"/>
          <p:cNvPicPr>
            <a:picLocks noChangeAspect="1" noChangeArrowheads="1"/>
          </p:cNvPicPr>
          <p:nvPr/>
        </p:nvPicPr>
        <p:blipFill>
          <a:blip r:embed="rId3" cstate="print"/>
          <a:srcRect/>
          <a:stretch>
            <a:fillRect/>
          </a:stretch>
        </p:blipFill>
        <p:spPr bwMode="auto">
          <a:xfrm>
            <a:off x="1763688" y="4057962"/>
            <a:ext cx="5508104" cy="2800038"/>
          </a:xfrm>
          <a:prstGeom prst="rect">
            <a:avLst/>
          </a:prstGeom>
          <a:noFill/>
        </p:spPr>
      </p:pic>
      <p:pic>
        <p:nvPicPr>
          <p:cNvPr id="36870" name="Picture 6" descr="http://wildwinds.com/coins/greece/seleucia/antiochos_IV/SNGIs_0975.jpg"/>
          <p:cNvPicPr>
            <a:picLocks noGrp="1" noChangeAspect="1" noChangeArrowheads="1"/>
          </p:cNvPicPr>
          <p:nvPr>
            <p:ph idx="1"/>
          </p:nvPr>
        </p:nvPicPr>
        <p:blipFill>
          <a:blip r:embed="rId4" cstate="print"/>
          <a:srcRect/>
          <a:stretch>
            <a:fillRect/>
          </a:stretch>
        </p:blipFill>
        <p:spPr bwMode="auto">
          <a:xfrm>
            <a:off x="0" y="1628800"/>
            <a:ext cx="4605163" cy="237626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Picture 2" descr="http://www.christies.com/lotfinderimages/D53342/lorenzo_lippi_consul_gaius_popillius_drawing_a_circle_around_king_anti_d5334241h.jpg"/>
          <p:cNvPicPr>
            <a:picLocks noGrp="1" noChangeAspect="1" noChangeArrowheads="1"/>
          </p:cNvPicPr>
          <p:nvPr>
            <p:ph idx="1"/>
          </p:nvPr>
        </p:nvPicPr>
        <p:blipFill>
          <a:blip r:embed="rId2" cstate="print"/>
          <a:stretch>
            <a:fillRect/>
          </a:stretch>
        </p:blipFill>
        <p:spPr bwMode="auto">
          <a:xfrm>
            <a:off x="0" y="260648"/>
            <a:ext cx="9144000" cy="6212542"/>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Daphne 166 BC</a:t>
            </a:r>
            <a:endParaRPr lang="en-GB" dirty="0"/>
          </a:p>
        </p:txBody>
      </p:sp>
      <p:pic>
        <p:nvPicPr>
          <p:cNvPr id="35842" name="Picture 2" descr="http://wildwinds.com/coins/greece/seleucia/antiochos_IV/Houghton_111.jpg"/>
          <p:cNvPicPr>
            <a:picLocks noGrp="1" noChangeAspect="1" noChangeArrowheads="1"/>
          </p:cNvPicPr>
          <p:nvPr>
            <p:ph idx="1"/>
          </p:nvPr>
        </p:nvPicPr>
        <p:blipFill>
          <a:blip r:embed="rId2" cstate="print"/>
          <a:srcRect/>
          <a:stretch>
            <a:fillRect/>
          </a:stretch>
        </p:blipFill>
        <p:spPr bwMode="auto">
          <a:xfrm>
            <a:off x="899592" y="1844824"/>
            <a:ext cx="7325490" cy="3384376"/>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2175</TotalTime>
  <Words>346</Words>
  <Application>Microsoft Office PowerPoint</Application>
  <PresentationFormat>On-screen Show (4:3)</PresentationFormat>
  <Paragraphs>33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Paper</vt:lpstr>
      <vt:lpstr>Zeus to Apollo and back again: shifts in Seleucid policy and iconography</vt:lpstr>
      <vt:lpstr>Antiochus’ religious dedications</vt:lpstr>
      <vt:lpstr>Coinage of Seleucus I</vt:lpstr>
      <vt:lpstr>Antiochus I and Innovation</vt:lpstr>
      <vt:lpstr>Stability in Coinage</vt:lpstr>
      <vt:lpstr>Antiochus IV or Antiochus son of Seleucus IV: Drachm from Antioch</vt:lpstr>
      <vt:lpstr>Antioch Mint and Ptolemais</vt:lpstr>
      <vt:lpstr>Livy 41.5</vt:lpstr>
      <vt:lpstr>Zahle 1991 on the Seleucid pantheon</vt:lpstr>
      <vt:lpstr>Rest of Empire</vt:lpstr>
      <vt:lpstr>Slide 11</vt:lpstr>
      <vt:lpstr>c. 169 Special issues</vt:lpstr>
      <vt:lpstr>Slide 13</vt:lpstr>
      <vt:lpstr>Daphne 166 BC</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Playing with the Gods: Antiochus IV and the Seleucid Pantheon </dc:title>
  <dc:creator>Kyle</dc:creator>
  <cp:lastModifiedBy>Kyle</cp:lastModifiedBy>
  <cp:revision>11</cp:revision>
  <dcterms:created xsi:type="dcterms:W3CDTF">2012-10-04T10:11:31Z</dcterms:created>
  <dcterms:modified xsi:type="dcterms:W3CDTF">2012-11-15T21:48:51Z</dcterms:modified>
</cp:coreProperties>
</file>