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A34007-9397-799E-5D3F-7F37D09BD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C805BD2-BBD5-B7C4-A440-A9EDEF0D690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A374D5-096A-66CA-FAE8-1BE1F40F0D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3073-C42C-A54D-ADA7-99CF35CC2525}" type="datetimeFigureOut">
              <a:rPr lang="en-US" smtClean="0"/>
              <a:t>3/31/26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CFCD1F-C584-F635-5C21-9D428BAF38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846F9D-6096-BBBD-F3FD-94673CAB11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FFD6C-AD93-A84C-B4BF-034B078F80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54105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5AE201-8F62-B864-4784-1A2FCA9CC8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CFAD0C-6C0C-23CF-DC6E-0046B5FAD5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ACFACF-C705-4E91-1DCA-CC4409DE35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3073-C42C-A54D-ADA7-99CF35CC2525}" type="datetimeFigureOut">
              <a:rPr lang="en-US" smtClean="0"/>
              <a:t>3/31/26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096956-59EC-BFB5-F213-9AD138B4FF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96C175-1A0A-B26B-7602-B89CB2D113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FFD6C-AD93-A84C-B4BF-034B078F80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67161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5E6B14-BB11-2669-2752-360A5750CB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8269EF-A1A3-082F-9452-16D1FDF5F8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84F3C4-E920-6774-729F-2257C652B0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3073-C42C-A54D-ADA7-99CF35CC2525}" type="datetimeFigureOut">
              <a:rPr lang="en-US" smtClean="0"/>
              <a:t>3/31/26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F93388-E5E8-E1D6-BF0A-BA36A524F0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75651F-0840-0EE9-5468-CEEC40A29B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FFD6C-AD93-A84C-B4BF-034B078F80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60222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CC73A3-D292-46B5-E78D-2249791859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D4521A-9AF2-B539-B597-FC81BEEF1CD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3198D4-2FF4-8A84-CF8B-34E885AC6C8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F5BE6CF-1D87-133E-CC49-940D9DABA3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3073-C42C-A54D-ADA7-99CF35CC2525}" type="datetimeFigureOut">
              <a:rPr lang="en-US" smtClean="0"/>
              <a:t>3/31/26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7FC102D-5618-77EF-5F57-6F7C2BFB68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B09F055-D49B-17BF-3D3A-F3562CA765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FFD6C-AD93-A84C-B4BF-034B078F80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32590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513017-585A-098E-0912-6231E2D9CA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524559-859A-CDBB-85A6-B7FFDCBB51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CE652CC-CAFD-3F0A-8315-38FDCACE14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9448537-E2D6-A37D-26B6-434D1A660EA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6E99DDC-A2FA-DD7C-1A8B-593D6230E2F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4522B01-0B1E-5B4B-CF1D-3F3050DB6C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3073-C42C-A54D-ADA7-99CF35CC2525}" type="datetimeFigureOut">
              <a:rPr lang="en-US" smtClean="0"/>
              <a:t>3/31/26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9F2DA42-2A72-9F42-2E5D-8257B8E988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9455D9D-9B1A-8E42-948D-766995EF01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FFD6C-AD93-A84C-B4BF-034B078F80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61185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898367-8295-109E-7819-703A376EC4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28529D5-22C7-FF49-0820-B734CF74C2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3073-C42C-A54D-ADA7-99CF35CC2525}" type="datetimeFigureOut">
              <a:rPr lang="en-US" smtClean="0"/>
              <a:t>3/31/26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4721DD6-1DF6-9D77-C474-FF7F2AA68B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6E803D9-BA68-3F24-A651-637F88CDC6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FFD6C-AD93-A84C-B4BF-034B078F80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7989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94D070A-EF18-3963-FB5E-58DD7A324E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3073-C42C-A54D-ADA7-99CF35CC2525}" type="datetimeFigureOut">
              <a:rPr lang="en-US" smtClean="0"/>
              <a:t>3/31/26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6347441-C452-045F-D7C5-98B6B506F0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CA5554-B033-DDF1-CFB2-9D52B65247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FFD6C-AD93-A84C-B4BF-034B078F80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40766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49AF42-6825-195C-9F4B-1C6D835EE8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41702E-2FBC-D96E-16FE-22BE29786B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6AB9331-B2D3-4BB2-B36C-8C163DD09F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508168-B3E9-0122-43F4-05DC88713F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3073-C42C-A54D-ADA7-99CF35CC2525}" type="datetimeFigureOut">
              <a:rPr lang="en-US" smtClean="0"/>
              <a:t>3/31/26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A8D2F51-38D1-CF6A-6D69-5A5F7D6273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D81D063-60B1-C824-B50A-021CF8F287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FFD6C-AD93-A84C-B4BF-034B078F80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10125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0A590E-1745-057E-7FB2-69BBD1C8CE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A2AB13B-323E-66A3-6C5A-8077B6A1AD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E2AF6CA-EAED-7D71-4F49-C3906CBA45D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CD01C8-B79D-26BD-CDDB-777AC69341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3073-C42C-A54D-ADA7-99CF35CC2525}" type="datetimeFigureOut">
              <a:rPr lang="en-US" smtClean="0"/>
              <a:t>3/31/26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143D330-1539-FBC8-3809-B19EFB4238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BC324CC-3D5B-1E3C-2288-32084DA117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FFD6C-AD93-A84C-B4BF-034B078F80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67421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ED6DB9-D8BD-7305-9919-D353CC32BD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EB32FD0-C67C-E16D-61B4-F434FEF9CEA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CFC77E-A0B0-EFF2-17A9-E4626D0012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3073-C42C-A54D-ADA7-99CF35CC2525}" type="datetimeFigureOut">
              <a:rPr lang="en-US" smtClean="0"/>
              <a:t>3/31/26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0F4BE1-19BB-4EB6-3E03-114E693D31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79FA69-6A2F-C625-8D87-5D2BAA2A2B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FFD6C-AD93-A84C-B4BF-034B078F80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84137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EF854B-2079-EDF7-A1FD-81F42FB5C3D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59161AC-713B-4959-B23B-A9CBE52A848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89E74D-C487-1A80-28B9-AFB0B60EAC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3073-C42C-A54D-ADA7-99CF35CC2525}" type="datetimeFigureOut">
              <a:rPr lang="en-US" smtClean="0"/>
              <a:t>3/31/26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74BA2A-2AE8-BCCF-ECD8-76A559F380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FBD560-C407-794B-911C-8D154D1E34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FFD6C-AD93-A84C-B4BF-034B078F80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60892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0698719-0B07-6FEB-E4B8-B61E20BEEA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D83F40-2521-3D74-C458-DC019EDC8E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5A2036-945D-7F6B-8F39-F806C0E9075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1E73073-C42C-A54D-ADA7-99CF35CC2525}" type="datetimeFigureOut">
              <a:rPr lang="en-US" smtClean="0"/>
              <a:t>3/31/26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FCB0F5-D274-BF20-EEC4-FD57C4CC829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D08CB7-0E1B-313C-2A91-3A865A8BFAA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ECFFD6C-AD93-A84C-B4BF-034B078F80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93587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chatgpt://generic-entity?number=1" TargetMode="Externa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chatgpt://generic-entity?number=1" TargetMode="External"/><Relationship Id="rId7" Type="http://schemas.openxmlformats.org/officeDocument/2006/relationships/hyperlink" Target="chatgpt://generic-entity?number=5" TargetMode="External"/><Relationship Id="rId2" Type="http://schemas.openxmlformats.org/officeDocument/2006/relationships/hyperlink" Target="chatgpt://generic-entity?number=0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chatgpt://generic-entity?number=4" TargetMode="External"/><Relationship Id="rId5" Type="http://schemas.openxmlformats.org/officeDocument/2006/relationships/hyperlink" Target="chatgpt://generic-entity?number=3" TargetMode="External"/><Relationship Id="rId4" Type="http://schemas.openxmlformats.org/officeDocument/2006/relationships/hyperlink" Target="chatgpt://generic-entity?number=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101F3C90-5C19-30AB-4A02-2F331EAA22B3}"/>
              </a:ext>
            </a:extLst>
          </p:cNvPr>
          <p:cNvSpPr txBox="1"/>
          <p:nvPr/>
        </p:nvSpPr>
        <p:spPr>
          <a:xfrm>
            <a:off x="4890855" y="2992868"/>
            <a:ext cx="5840153" cy="175432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/>
              <a:t>Supporting Early Children hood Development</a:t>
            </a:r>
          </a:p>
          <a:p>
            <a:pPr>
              <a:buNone/>
            </a:pPr>
            <a:r>
              <a:rPr lang="en-GB" dirty="0"/>
              <a:t>Case Study: Amira (Age 3)i</a:t>
            </a:r>
          </a:p>
          <a:p>
            <a:pPr>
              <a:buNone/>
            </a:pPr>
            <a:r>
              <a:rPr lang="en-GB" dirty="0"/>
              <a:t>Using </a:t>
            </a:r>
            <a:r>
              <a:rPr lang="en-GB" dirty="0" err="1"/>
              <a:t>Bowlby’s</a:t>
            </a:r>
            <a:r>
              <a:rPr lang="en-GB" dirty="0"/>
              <a:t> Attachment Theory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8BFC6CF4-CCC7-D2B2-A13A-E73234C869C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399" y="554271"/>
            <a:ext cx="4312092" cy="2874729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E7A9CD7A-137B-BFAA-E9B5-DCAE6FC0E050}"/>
              </a:ext>
            </a:extLst>
          </p:cNvPr>
          <p:cNvSpPr txBox="1"/>
          <p:nvPr/>
        </p:nvSpPr>
        <p:spPr>
          <a:xfrm>
            <a:off x="5179631" y="2521491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BECFAFE-111A-63C6-BBD6-EBAB416EC52E}"/>
              </a:ext>
            </a:extLst>
          </p:cNvPr>
          <p:cNvSpPr txBox="1"/>
          <p:nvPr/>
        </p:nvSpPr>
        <p:spPr>
          <a:xfrm>
            <a:off x="5179631" y="2521491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69D0426-7390-AB3A-AC62-6B584CE6FFE8}"/>
              </a:ext>
            </a:extLst>
          </p:cNvPr>
          <p:cNvSpPr txBox="1"/>
          <p:nvPr/>
        </p:nvSpPr>
        <p:spPr>
          <a:xfrm rot="10800000" flipV="1">
            <a:off x="8841951" y="5485647"/>
            <a:ext cx="2449731" cy="369332"/>
          </a:xfrm>
          <a:prstGeom prst="rect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Sarria Ahmed</a:t>
            </a:r>
            <a:endParaRPr lang="en-US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FEDCBF5-30AC-8899-CF27-DE15D234FD5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11750" y="2914650"/>
            <a:ext cx="1968500" cy="1028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60212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46CE8B9-6447-41B6-87C2-AB630EA9358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-1" t="-1" r="6505" b="14615"/>
          <a:stretch>
            <a:fillRect/>
          </a:stretch>
        </p:blipFill>
        <p:spPr>
          <a:xfrm>
            <a:off x="72489" y="2161797"/>
            <a:ext cx="7078895" cy="4334363"/>
          </a:xfrm>
          <a:custGeom>
            <a:avLst/>
            <a:gdLst/>
            <a:ahLst/>
            <a:cxnLst/>
            <a:rect l="l" t="t" r="r" b="b"/>
            <a:pathLst>
              <a:path w="2388070" h="2388070">
                <a:moveTo>
                  <a:pt x="1194035" y="0"/>
                </a:moveTo>
                <a:cubicBezTo>
                  <a:pt x="1853482" y="0"/>
                  <a:pt x="2388070" y="534588"/>
                  <a:pt x="2388070" y="1194035"/>
                </a:cubicBezTo>
                <a:cubicBezTo>
                  <a:pt x="2388070" y="1853482"/>
                  <a:pt x="1853482" y="2388070"/>
                  <a:pt x="1194035" y="2388070"/>
                </a:cubicBezTo>
                <a:cubicBezTo>
                  <a:pt x="534588" y="2388070"/>
                  <a:pt x="0" y="1853482"/>
                  <a:pt x="0" y="1194035"/>
                </a:cubicBezTo>
                <a:cubicBezTo>
                  <a:pt x="0" y="534588"/>
                  <a:pt x="534588" y="0"/>
                  <a:pt x="1194035" y="0"/>
                </a:cubicBezTo>
                <a:close/>
              </a:path>
            </a:pathLst>
          </a:custGeom>
          <a:ln w="28575">
            <a:noFill/>
          </a:ln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B894EFA8-F425-4D19-A94B-445388B31E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C16500E6-2782-8B3B-C2CB-7D466F7ABA93}"/>
              </a:ext>
            </a:extLst>
          </p:cNvPr>
          <p:cNvSpPr txBox="1"/>
          <p:nvPr/>
        </p:nvSpPr>
        <p:spPr>
          <a:xfrm>
            <a:off x="6234868" y="377893"/>
            <a:ext cx="5707154" cy="346983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</a:rPr>
              <a:t>Amira is a 3-year-old child who has recently started attending a nursery setting.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br>
              <a:rPr lang="en-US">
                <a:solidFill>
                  <a:schemeClr val="bg1"/>
                </a:solidFill>
              </a:rPr>
            </a:br>
            <a:endParaRPr lang="en-US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</a:rPr>
              <a:t>She is showing signs of: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</a:rPr>
              <a:t>Separation anxiety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</a:rPr>
              <a:t>Limited verbal communication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</a:rPr>
              <a:t>Difficulty engaging in group play</a:t>
            </a:r>
          </a:p>
        </p:txBody>
      </p:sp>
      <p:grpSp>
        <p:nvGrpSpPr>
          <p:cNvPr id="17" name="Graphic 185">
            <a:extLst>
              <a:ext uri="{FF2B5EF4-FFF2-40B4-BE49-F238E27FC236}">
                <a16:creationId xmlns:a16="http://schemas.microsoft.com/office/drawing/2014/main" id="{582A903B-6B78-4F0A-B7C9-3D80499020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D510EA93-8F64-42C8-A630-D449506E95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06CB53FC-E4DA-4001-928B-9998A85EA5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D210B969-4FDF-4AAC-9397-63D5434958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70B3EF0-84EA-4F47-86A3-1EA1F644A4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259369A8-EF57-42A1-8EC8-F6A9F92A3A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1957053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5306D2D-B106-52AF-9135-FAC3383F3E6B}"/>
              </a:ext>
            </a:extLst>
          </p:cNvPr>
          <p:cNvSpPr txBox="1"/>
          <p:nvPr/>
        </p:nvSpPr>
        <p:spPr>
          <a:xfrm>
            <a:off x="255564" y="289679"/>
            <a:ext cx="7691367" cy="3139321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>
              <a:buNone/>
            </a:pPr>
            <a:r>
              <a:rPr lang="en-GB" dirty="0"/>
              <a:t>Attachment theory was developed by </a:t>
            </a:r>
            <a:r>
              <a:rPr lang="en-GB" dirty="0">
                <a:hlinkClick r:id="rId2"/>
              </a:rPr>
              <a:t>John </a:t>
            </a:r>
            <a:r>
              <a:rPr lang="en-GB" dirty="0" err="1">
                <a:hlinkClick r:id="rId2"/>
              </a:rPr>
              <a:t>Bowlby</a:t>
            </a:r>
            <a:r>
              <a:rPr lang="en-GB" dirty="0"/>
              <a:t>.</a:t>
            </a:r>
          </a:p>
          <a:p>
            <a:pPr>
              <a:buNone/>
            </a:pPr>
            <a:br>
              <a:rPr lang="en-GB" dirty="0"/>
            </a:br>
            <a:endParaRPr lang="en-GB" dirty="0"/>
          </a:p>
          <a:p>
            <a:pPr>
              <a:buNone/>
            </a:pPr>
            <a:r>
              <a:rPr lang="en-GB" dirty="0"/>
              <a:t>It focuses on the emotional bond between a child and their primary caregiver.</a:t>
            </a:r>
          </a:p>
          <a:p>
            <a:pPr>
              <a:buNone/>
            </a:pPr>
            <a:br>
              <a:rPr lang="en-GB" dirty="0"/>
            </a:br>
            <a:endParaRPr lang="en-GB" dirty="0"/>
          </a:p>
          <a:p>
            <a:pPr>
              <a:buNone/>
            </a:pPr>
            <a:r>
              <a:rPr lang="en-GB" dirty="0"/>
              <a:t>This bond is important because it influences: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Emotional development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Social relationships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Confidence and secure.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16825CB-39BF-B49B-A46A-59D5CAD1611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667911"/>
            <a:ext cx="5233614" cy="24628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81531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F0C5F02-04FC-2EEC-8FF2-5CCD4601BBBA}"/>
              </a:ext>
            </a:extLst>
          </p:cNvPr>
          <p:cNvSpPr txBox="1"/>
          <p:nvPr/>
        </p:nvSpPr>
        <p:spPr>
          <a:xfrm>
            <a:off x="343668" y="365574"/>
            <a:ext cx="10042667" cy="2031325"/>
          </a:xfrm>
          <a:prstGeom prst="rect">
            <a:avLst/>
          </a:prstGeom>
          <a:ln w="12700">
            <a:solidFill>
              <a:schemeClr val="bg1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>
              <a:buNone/>
            </a:pPr>
            <a:r>
              <a:rPr lang="en-GB" dirty="0" err="1"/>
              <a:t>Bowlby’s</a:t>
            </a:r>
            <a:r>
              <a:rPr lang="en-GB" dirty="0"/>
              <a:t> theory includes several key ideas: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Attachment is innate (children are born needing attachment)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There is a critical period (0–3 years)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err="1"/>
              <a:t>Monotropy</a:t>
            </a:r>
            <a:r>
              <a:rPr lang="en-GB" dirty="0"/>
              <a:t> (one main attachment figure)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Internal working model (how a child views relationships)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2953C58-AB27-8B10-40F8-286F0BDB10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919235"/>
            <a:ext cx="5876246" cy="33678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48210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7F3C05C-BBEE-DA0C-1E7F-848E9BE5FE03}"/>
              </a:ext>
            </a:extLst>
          </p:cNvPr>
          <p:cNvSpPr txBox="1"/>
          <p:nvPr/>
        </p:nvSpPr>
        <p:spPr>
          <a:xfrm>
            <a:off x="408742" y="743038"/>
            <a:ext cx="6792035" cy="2308324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>
              <a:buNone/>
            </a:pPr>
            <a:r>
              <a:rPr lang="en-GB" dirty="0"/>
              <a:t>There are different types of attachment: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Secure attachment → confident and feels safe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Insecure avoidant → avoids closeness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Insecure resistant → clingy and anxious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Disorganised attachment → confused behaviour</a:t>
            </a:r>
          </a:p>
          <a:p>
            <a:pPr>
              <a:buNone/>
            </a:pPr>
            <a:br>
              <a:rPr lang="en-GB" dirty="0"/>
            </a:br>
            <a:endParaRPr lang="en-GB" dirty="0"/>
          </a:p>
          <a:p>
            <a:pPr>
              <a:buNone/>
            </a:pPr>
            <a:r>
              <a:rPr lang="en-GB" dirty="0"/>
              <a:t>These affect how children behave in new environments like nursery.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6D2D77B-8D89-943E-6CD9-AD096D98B3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72756" y="3051362"/>
            <a:ext cx="3744984" cy="35211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17676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04AFBCE-1ABD-4ADF-F315-165721326350}"/>
              </a:ext>
            </a:extLst>
          </p:cNvPr>
          <p:cNvSpPr txBox="1"/>
          <p:nvPr/>
        </p:nvSpPr>
        <p:spPr>
          <a:xfrm>
            <a:off x="4491888" y="3145131"/>
            <a:ext cx="6181143" cy="230832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>
              <a:buNone/>
            </a:pPr>
            <a:r>
              <a:rPr lang="en-GB" dirty="0"/>
              <a:t>Amira’s behaviour suggests signs of insecure attachment: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She becomes anxious when separated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She struggles to interact with others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She lacks confidence in the new environment</a:t>
            </a:r>
          </a:p>
          <a:p>
            <a:pPr>
              <a:buNone/>
            </a:pPr>
            <a:br>
              <a:rPr lang="en-GB" dirty="0"/>
            </a:br>
            <a:endParaRPr lang="en-GB" dirty="0"/>
          </a:p>
          <a:p>
            <a:pPr>
              <a:buNone/>
            </a:pPr>
            <a:r>
              <a:rPr lang="en-GB" dirty="0"/>
              <a:t>Starting nursery is a big change, which may increase her anxiety.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1D9C281-7EAA-5CF4-2989-0D514C4FFD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287" y="328496"/>
            <a:ext cx="3862812" cy="2414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37769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1CFA2F1-1CDA-4572-6F10-29B673D2E70B}"/>
              </a:ext>
            </a:extLst>
          </p:cNvPr>
          <p:cNvSpPr txBox="1"/>
          <p:nvPr/>
        </p:nvSpPr>
        <p:spPr>
          <a:xfrm>
            <a:off x="248971" y="464820"/>
            <a:ext cx="7308158" cy="2308324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>
              <a:buNone/>
            </a:pPr>
            <a:r>
              <a:rPr lang="en-GB" dirty="0"/>
              <a:t>Social: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Small group play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Model positive behaviour</a:t>
            </a:r>
            <a:br>
              <a:rPr lang="en-GB" dirty="0"/>
            </a:br>
            <a:endParaRPr lang="en-GB" dirty="0"/>
          </a:p>
          <a:p>
            <a:pPr>
              <a:buNone/>
            </a:pPr>
            <a:r>
              <a:rPr lang="en-GB" dirty="0"/>
              <a:t>Communication: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Simple language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Repeat and model words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Use gestures/visual aid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0941BD1-7791-22C1-086B-FF7851A00800}"/>
              </a:ext>
            </a:extLst>
          </p:cNvPr>
          <p:cNvSpPr txBox="1"/>
          <p:nvPr/>
        </p:nvSpPr>
        <p:spPr>
          <a:xfrm>
            <a:off x="3903050" y="594510"/>
            <a:ext cx="2699944" cy="64633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l"/>
            <a:r>
              <a:rPr lang="en-GB" dirty="0"/>
              <a:t>SUPPORTING DEVELOPMENT </a:t>
            </a:r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92025A7-DFBB-379F-60DF-F09EA370D8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1458" y="3088306"/>
            <a:ext cx="5960357" cy="31147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07926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B0F06B4-85B9-3C76-4DC1-5A5FBB458B64}"/>
              </a:ext>
            </a:extLst>
          </p:cNvPr>
          <p:cNvSpPr txBox="1"/>
          <p:nvPr/>
        </p:nvSpPr>
        <p:spPr>
          <a:xfrm>
            <a:off x="399975" y="216812"/>
            <a:ext cx="6097232" cy="397031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>
              <a:buNone/>
            </a:pPr>
            <a:r>
              <a:rPr lang="en-GB" dirty="0"/>
              <a:t>Strengths: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Explains emotional behaviour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Useful in childcare</a:t>
            </a:r>
          </a:p>
          <a:p>
            <a:pPr>
              <a:buNone/>
            </a:pPr>
            <a:br>
              <a:rPr lang="en-GB" dirty="0"/>
            </a:br>
            <a:endParaRPr lang="en-GB" dirty="0"/>
          </a:p>
          <a:p>
            <a:pPr>
              <a:buNone/>
            </a:pPr>
            <a:r>
              <a:rPr lang="en-GB" dirty="0"/>
              <a:t>Limitations: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Focuses on one caregiver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Ignores cultural differences</a:t>
            </a:r>
          </a:p>
          <a:p>
            <a:pPr>
              <a:buNone/>
            </a:pPr>
            <a:br>
              <a:rPr lang="en-GB" dirty="0"/>
            </a:br>
            <a:endParaRPr lang="en-GB" dirty="0"/>
          </a:p>
          <a:p>
            <a:pPr>
              <a:buNone/>
            </a:pPr>
            <a:r>
              <a:rPr lang="en-GB" dirty="0"/>
              <a:t>👉 With support, Amira can: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Build secure attachments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Improve communication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Gain confidence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D8C898E-FD01-1B1D-4B10-ED9AEBD95F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6931" y="3867888"/>
            <a:ext cx="4577030" cy="23918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4779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45D208A-579B-EA97-169A-9902D22ECB2A}"/>
              </a:ext>
            </a:extLst>
          </p:cNvPr>
          <p:cNvSpPr txBox="1"/>
          <p:nvPr/>
        </p:nvSpPr>
        <p:spPr>
          <a:xfrm>
            <a:off x="1244428" y="1651926"/>
            <a:ext cx="9684708" cy="258532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>
              <a:buNone/>
            </a:pPr>
            <a:r>
              <a:rPr lang="en-GB" b="1" dirty="0"/>
              <a:t>📚 </a:t>
            </a:r>
          </a:p>
          <a:p>
            <a:pPr>
              <a:buNone/>
            </a:pPr>
            <a:r>
              <a:rPr lang="en-GB" b="1" dirty="0"/>
              <a:t>References (Harvard Style)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hlinkClick r:id="rId2"/>
              </a:rPr>
              <a:t>John </a:t>
            </a:r>
            <a:r>
              <a:rPr lang="en-GB" dirty="0" err="1">
                <a:hlinkClick r:id="rId2"/>
              </a:rPr>
              <a:t>Bowlby</a:t>
            </a:r>
            <a:r>
              <a:rPr lang="en-GB" dirty="0"/>
              <a:t> (1969) Attachment and Loss: Volume 1 – Attachment. London: Penguin.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hlinkClick r:id="rId3"/>
              </a:rPr>
              <a:t>Mary Ainsworth</a:t>
            </a:r>
            <a:r>
              <a:rPr lang="en-GB" dirty="0"/>
              <a:t> (1978) Patterns of Attachment. Hillsdale, NJ: </a:t>
            </a:r>
            <a:r>
              <a:rPr lang="en-GB" dirty="0" err="1"/>
              <a:t>Erlbaum</a:t>
            </a:r>
            <a:r>
              <a:rPr lang="en-GB" dirty="0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hlinkClick r:id="rId4"/>
              </a:rPr>
              <a:t>Helen Bee</a:t>
            </a:r>
            <a:r>
              <a:rPr lang="en-GB" dirty="0"/>
              <a:t> (2010) The Developing Child. 12th </a:t>
            </a:r>
            <a:r>
              <a:rPr lang="en-GB" dirty="0" err="1"/>
              <a:t>edn</a:t>
            </a:r>
            <a:r>
              <a:rPr lang="en-GB" dirty="0"/>
              <a:t>. Boston: Pearson.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hlinkClick r:id="rId5"/>
              </a:rPr>
              <a:t>Tina Bruce</a:t>
            </a:r>
            <a:r>
              <a:rPr lang="en-GB" dirty="0"/>
              <a:t> (2011) Early Childhood Education. London: </a:t>
            </a:r>
            <a:r>
              <a:rPr lang="en-GB" dirty="0" err="1"/>
              <a:t>Hodder</a:t>
            </a:r>
            <a:r>
              <a:rPr lang="en-GB" dirty="0"/>
              <a:t> Education.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hlinkClick r:id="rId6"/>
              </a:rPr>
              <a:t>Department for Education</a:t>
            </a:r>
            <a:r>
              <a:rPr lang="en-GB" dirty="0"/>
              <a:t> (2021) Statutory Framework for the Early Years Foundation Stage. London: DfE.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hlinkClick r:id="rId7"/>
              </a:rPr>
              <a:t>Jennie Lindon</a:t>
            </a:r>
            <a:r>
              <a:rPr lang="en-GB" dirty="0"/>
              <a:t> (2012) Understanding Child Development. London: </a:t>
            </a:r>
            <a:r>
              <a:rPr lang="en-GB" dirty="0" err="1"/>
              <a:t>Hodder</a:t>
            </a:r>
            <a:r>
              <a:rPr lang="en-GB" dirty="0"/>
              <a:t> Education.</a:t>
            </a:r>
          </a:p>
        </p:txBody>
      </p:sp>
    </p:spTree>
    <p:extLst>
      <p:ext uri="{BB962C8B-B14F-4D97-AF65-F5344CB8AC3E}">
        <p14:creationId xmlns:p14="http://schemas.microsoft.com/office/powerpoint/2010/main" val="39470844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Mahek Haroon</dc:creator>
  <cp:lastModifiedBy>Mahek Haroon</cp:lastModifiedBy>
  <cp:revision>2</cp:revision>
  <dcterms:created xsi:type="dcterms:W3CDTF">2026-03-31T00:18:50Z</dcterms:created>
  <dcterms:modified xsi:type="dcterms:W3CDTF">2026-03-31T01:08:23Z</dcterms:modified>
</cp:coreProperties>
</file>