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37"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447"/>
    <p:restoredTop sz="94646"/>
  </p:normalViewPr>
  <p:slideViewPr>
    <p:cSldViewPr snapToGrid="0" snapToObjects="1">
      <p:cViewPr varScale="1">
        <p:scale>
          <a:sx n="94" d="100"/>
          <a:sy n="94" d="100"/>
        </p:scale>
        <p:origin x="488"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B696EEC-747F-1745-93AF-146FA962FE2B}" type="doc">
      <dgm:prSet loTypeId="urn:microsoft.com/office/officeart/2008/layout/PictureStrips" loCatId="" qsTypeId="urn:microsoft.com/office/officeart/2005/8/quickstyle/3d1" qsCatId="3D" csTypeId="urn:microsoft.com/office/officeart/2005/8/colors/accent1_2" csCatId="accent1" phldr="1"/>
      <dgm:spPr/>
      <dgm:t>
        <a:bodyPr/>
        <a:lstStyle/>
        <a:p>
          <a:endParaRPr lang="en-GB"/>
        </a:p>
      </dgm:t>
    </dgm:pt>
    <dgm:pt modelId="{1A01C96B-8CE4-B94D-ADE7-CB9BF2DCCAA1}" type="pres">
      <dgm:prSet presAssocID="{EB696EEC-747F-1745-93AF-146FA962FE2B}" presName="Name0" presStyleCnt="0">
        <dgm:presLayoutVars>
          <dgm:dir/>
          <dgm:resizeHandles val="exact"/>
        </dgm:presLayoutVars>
      </dgm:prSet>
      <dgm:spPr/>
    </dgm:pt>
  </dgm:ptLst>
  <dgm:cxnLst>
    <dgm:cxn modelId="{EDA7368D-B094-2F4E-9FE0-F1E6C252A6B5}" type="presOf" srcId="{EB696EEC-747F-1745-93AF-146FA962FE2B}" destId="{1A01C96B-8CE4-B94D-ADE7-CB9BF2DCCAA1}" srcOrd="0" destOrd="0" presId="urn:microsoft.com/office/officeart/2008/layout/PictureStrip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70D95DF-51C8-7643-8387-54F97DD74187}" type="doc">
      <dgm:prSet loTypeId="urn:microsoft.com/office/officeart/2005/8/layout/cycle4" loCatId="" qsTypeId="urn:microsoft.com/office/officeart/2005/8/quickstyle/simple1" qsCatId="simple" csTypeId="urn:microsoft.com/office/officeart/2005/8/colors/accent1_2" csCatId="accent1" phldr="0"/>
      <dgm:spPr/>
      <dgm:t>
        <a:bodyPr/>
        <a:lstStyle/>
        <a:p>
          <a:endParaRPr lang="en-GB"/>
        </a:p>
      </dgm:t>
    </dgm:pt>
    <dgm:pt modelId="{F3F4E05C-1D0B-9347-962B-28467FBC2F6A}" type="pres">
      <dgm:prSet presAssocID="{870D95DF-51C8-7643-8387-54F97DD74187}" presName="cycleMatrixDiagram" presStyleCnt="0">
        <dgm:presLayoutVars>
          <dgm:chMax val="1"/>
          <dgm:dir/>
          <dgm:animLvl val="lvl"/>
          <dgm:resizeHandles val="exact"/>
        </dgm:presLayoutVars>
      </dgm:prSet>
      <dgm:spPr/>
    </dgm:pt>
  </dgm:ptLst>
  <dgm:cxnLst>
    <dgm:cxn modelId="{F061BD9F-4114-4649-AFC2-51DB704F7721}" type="presOf" srcId="{870D95DF-51C8-7643-8387-54F97DD74187}" destId="{F3F4E05C-1D0B-9347-962B-28467FBC2F6A}" srcOrd="0" destOrd="0" presId="urn:microsoft.com/office/officeart/2005/8/layout/cycle4"/>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8/layout/PictureStrips">
  <dgm:title val=""/>
  <dgm:desc val=""/>
  <dgm:catLst>
    <dgm:cat type="list" pri="12500"/>
    <dgm:cat type="picture" pri="13000"/>
    <dgm:cat type="pictureconvert" pri="13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40" srcId="0" destId="10" srcOrd="0" destOrd="0"/>
        <dgm:cxn modelId="50" srcId="0" destId="20" srcOrd="1" destOrd="0"/>
        <dgm:cxn modelId="60" srcId="0" destId="30" srcOrd="2" destOrd="0"/>
        <dgm:cxn modelId="70" srcId="0" destId="40" srcOrd="2" destOrd="0"/>
      </dgm:cxnLst>
      <dgm:bg/>
      <dgm:whole/>
    </dgm:dataModel>
  </dgm:clrData>
  <dgm:layoutNode name="Name0">
    <dgm:varLst>
      <dgm:dir/>
      <dgm:resizeHandles val="exact"/>
    </dgm:varLst>
    <dgm:choose name="Name1">
      <dgm:if name="Name2" func="var" arg="dir" op="equ" val="norm">
        <dgm:alg type="snake">
          <dgm:param type="off" val="ctr"/>
        </dgm:alg>
      </dgm:if>
      <dgm:else name="Name3">
        <dgm:alg type="snake">
          <dgm:param type="off" val="ctr"/>
          <dgm:param type="grDir" val="tR"/>
        </dgm:alg>
      </dgm:else>
    </dgm:choose>
    <dgm:shape xmlns:r="http://schemas.openxmlformats.org/officeDocument/2006/relationships" r:blip="">
      <dgm:adjLst/>
    </dgm:shape>
    <dgm:constrLst>
      <dgm:constr type="primFontSz" for="des" ptType="node" op="equ" val="65"/>
      <dgm:constr type="w" for="ch" forName="composite" refType="w"/>
      <dgm:constr type="h" for="ch" forName="composite" refType="h"/>
      <dgm:constr type="sp" refType="h" refFor="ch" refForName="composite" op="equ" fact="0.1"/>
      <dgm:constr type="h" for="ch" forName="sibTrans" refType="h" refFor="ch" refForName="composite" op="equ" fact="0.1"/>
      <dgm:constr type="w" for="ch" forName="sibTrans" refType="h" refFor="ch" refForName="sibTrans" op="equ"/>
    </dgm:constrLst>
    <dgm:forEach name="nodesForEach" axis="ch" ptType="node">
      <dgm:layoutNode name="composite">
        <dgm:alg type="composite">
          <dgm:param type="ar" val="3"/>
        </dgm:alg>
        <dgm:shape xmlns:r="http://schemas.openxmlformats.org/officeDocument/2006/relationships" r:blip="">
          <dgm:adjLst/>
        </dgm:shape>
        <dgm:choose name="Name4">
          <dgm:if name="Name5" func="var" arg="dir" op="equ" val="norm">
            <dgm:constrLst>
              <dgm:constr type="l" for="ch" forName="rect1" refType="w" fact="0.04"/>
              <dgm:constr type="t" for="ch" forName="rect1" refType="h" fact="0.13"/>
              <dgm:constr type="w" for="ch" forName="rect1" refType="w" fact="0.96"/>
              <dgm:constr type="h" for="ch" forName="rect1" refType="h" fact="0.9"/>
              <dgm:constr type="l" for="ch" forName="rect2" refType="w" fact="0"/>
              <dgm:constr type="t" for="ch" forName="rect2" refType="h" fact="0"/>
              <dgm:constr type="w" for="ch" forName="rect2" refType="w" fact="0.21"/>
              <dgm:constr type="h" for="ch" forName="rect2" refType="w" fact="0.315"/>
            </dgm:constrLst>
          </dgm:if>
          <dgm:else name="Name6">
            <dgm:constrLst>
              <dgm:constr type="l" for="ch" forName="rect1" refType="w" fact="0"/>
              <dgm:constr type="t" for="ch" forName="rect1" refType="h" fact="0.13"/>
              <dgm:constr type="w" for="ch" forName="rect1" refType="w" fact="0.96"/>
              <dgm:constr type="h" for="ch" forName="rect1" refType="h" fact="0.9"/>
              <dgm:constr type="l" for="ch" forName="rect2" refType="w" fact="0.79"/>
              <dgm:constr type="t" for="ch" forName="rect2" refType="h" fact="0"/>
              <dgm:constr type="w" for="ch" forName="rect2" refType="w" fact="0.21"/>
              <dgm:constr type="h" for="ch" forName="rect2" refType="w" fact="0.315"/>
            </dgm:constrLst>
          </dgm:else>
        </dgm:choose>
        <dgm:layoutNode name="rect1" styleLbl="trAlignAcc1">
          <dgm:varLst>
            <dgm:bulletEnabled val="1"/>
          </dgm:varLst>
          <dgm:alg type="tx">
            <dgm:param type="parTxLTRAlign" val="l"/>
          </dgm:alg>
          <dgm:shape xmlns:r="http://schemas.openxmlformats.org/officeDocument/2006/relationships" type="rect" r:blip="">
            <dgm:adjLst/>
          </dgm:shape>
          <dgm:presOf axis="desOrSelf" ptType="node"/>
          <dgm:choose name="Name7">
            <dgm:if name="Name8" func="var" arg="dir" op="equ" val="norm">
              <dgm:constrLst>
                <dgm:constr type="lMarg" refType="w" fact="0.6"/>
                <dgm:constr type="rMarg" refType="primFontSz" fact="0.3"/>
                <dgm:constr type="tMarg" refType="primFontSz" fact="0.3"/>
                <dgm:constr type="bMarg" refType="primFontSz" fact="0.3"/>
              </dgm:constrLst>
            </dgm:if>
            <dgm:else name="Name9">
              <dgm:constrLst>
                <dgm:constr type="lMarg" refType="primFontSz" fact="0.3"/>
                <dgm:constr type="rMarg" refType="w" fact="0.6"/>
                <dgm:constr type="tMarg" refType="primFontSz" fact="0.3"/>
                <dgm:constr type="bMarg" refType="primFontSz" fact="0.3"/>
              </dgm:constrLst>
            </dgm:else>
          </dgm:choose>
          <dgm:ruleLst>
            <dgm:rule type="primFontSz" val="5" fact="NaN" max="NaN"/>
          </dgm:ruleLst>
        </dgm:layoutNode>
        <dgm:layoutNode name="rect2" styleLbl="fg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4">
  <dgm:title val=""/>
  <dgm:desc val=""/>
  <dgm:catLst>
    <dgm:cat type="relationship" pri="26000"/>
    <dgm:cat type="cycle" pri="13000"/>
    <dgm:cat type="matrix" pri="4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77348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8D38747-4367-4BD2-8D51-C97E202738E2}" type="datetime1">
              <a:rPr lang="en-US" smtClean="0"/>
              <a:t>11/22/19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2294253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C55A3C-5767-4844-A0A3-83778C2E5409}" type="datetime1">
              <a:rPr lang="en-US" smtClean="0"/>
              <a:t>11/22/19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786661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763439"/>
            <a:ext cx="9590550" cy="133349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E507A8-A5CF-4D38-AB86-7EDDA87A85D4}" type="datetime1">
              <a:rPr lang="en-US" smtClean="0"/>
              <a:t>11/22/19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8776834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126187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76450"/>
            <a:ext cx="4856841" cy="362267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0716" y="2076451"/>
            <a:ext cx="4856841" cy="3622672"/>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FCD27C-8599-43EF-BA1D-14DDC1946E06}" type="datetime1">
              <a:rPr lang="en-US" smtClean="0"/>
              <a:t>11/22/19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117954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a:extLst>
              <a:ext uri="{FF2B5EF4-FFF2-40B4-BE49-F238E27FC236}">
                <a16:creationId xmlns:a16="http://schemas.microsoft.com/office/drawing/2014/main" id="{37B721FF-D609-4D98-9D19-CF75AA8A54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29200" cy="4099959"/>
          </a:xfrm>
          <a:prstGeom prst="rect">
            <a:avLst/>
          </a:prstGeom>
        </p:spPr>
      </p:pic>
      <p:pic>
        <p:nvPicPr>
          <p:cNvPr id="21" name="Picture 20" descr="Slate-V2-HD-compPhotoInset.png">
            <a:extLst>
              <a:ext uri="{FF2B5EF4-FFF2-40B4-BE49-F238E27FC236}">
                <a16:creationId xmlns:a16="http://schemas.microsoft.com/office/drawing/2014/main" id="{073936BD-C868-433F-8E84-D6DD8E640E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38357" y="1734506"/>
            <a:ext cx="5029200" cy="4099959"/>
          </a:xfrm>
          <a:prstGeom prst="rect">
            <a:avLst/>
          </a:prstGeom>
        </p:spPr>
      </p:pic>
      <p:sp>
        <p:nvSpPr>
          <p:cNvPr id="2" name="Title 1"/>
          <p:cNvSpPr>
            <a:spLocks noGrp="1"/>
          </p:cNvSpPr>
          <p:nvPr>
            <p:ph type="title"/>
          </p:nvPr>
        </p:nvSpPr>
        <p:spPr>
          <a:xfrm>
            <a:off x="913795" y="609600"/>
            <a:ext cx="10353762" cy="97045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46013" y="1855153"/>
            <a:ext cx="4764764" cy="69249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46013" y="2702103"/>
            <a:ext cx="4764764"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363166" y="1855152"/>
            <a:ext cx="4779582" cy="692495"/>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363167" y="2702103"/>
            <a:ext cx="4779581"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49343D99-809A-49C0-96E5-4250D0B498EE}" type="datetime1">
              <a:rPr lang="en-US" smtClean="0"/>
              <a:t>11/22/19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913135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43DE9B-B678-4EFB-BB7D-A4370204A0B0}" type="datetime1">
              <a:rPr lang="en-US" smtClean="0"/>
              <a:t>11/22/19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83032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8812DA-F765-4142-A6A3-A8ED7235E082}" type="datetime1">
              <a:rPr lang="en-US" smtClean="0"/>
              <a:t>11/22/19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659482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8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0800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673351"/>
            <a:ext cx="3706889" cy="301625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0277FD-7DE6-41D4-930D-AC99F5AFE54E}" type="datetime1">
              <a:rPr lang="en-US" smtClean="0"/>
              <a:t>11/22/19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109999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a:extLst>
              <a:ext uri="{FF2B5EF4-FFF2-40B4-BE49-F238E27FC236}">
                <a16:creationId xmlns:a16="http://schemas.microsoft.com/office/drawing/2014/main" id="{4D06E496-ACBA-4063-B4A1-C5C484EE5A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763701"/>
            <a:ext cx="5707899" cy="1675559"/>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73698" y="2679699"/>
            <a:ext cx="4588094" cy="3135695"/>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EA15526-7079-4B7B-987C-1B5FAE11A0FF}" type="datetime1">
              <a:rPr lang="en-US" smtClean="0"/>
              <a:t>11/22/19</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358349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a:extLst>
              <a:ext uri="{FF2B5EF4-FFF2-40B4-BE49-F238E27FC236}">
                <a16:creationId xmlns:a16="http://schemas.microsoft.com/office/drawing/2014/main" id="{CE39118B-B3AD-4BD4-BA22-DEFF4E76CE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247728"/>
            <a:ext cx="10353762" cy="543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F1B079-7EF0-44EE-B798-BCC497C9F3B2}" type="datetime1">
              <a:rPr lang="en-US" smtClean="0"/>
              <a:t>11/22/19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852509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normAutofit/>
          </a:bodyPr>
          <a:lstStyle>
            <a:lvl1pPr>
              <a:defRPr sz="40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8FF70A8-1D13-4657-95F0-A9EA54967B8D}" type="datetime1">
              <a:rPr lang="en-US" smtClean="0"/>
              <a:t>11/22/19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93333220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1EB90AC-71BD-4C7F-8ACA-7B3F18292E63}" type="datetime1">
              <a:rPr lang="en-US" smtClean="0"/>
              <a:t>11/22/19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
        <p:nvSpPr>
          <p:cNvPr id="11" name="TextBox 10">
            <a:extLst>
              <a:ext uri="{FF2B5EF4-FFF2-40B4-BE49-F238E27FC236}">
                <a16:creationId xmlns:a16="http://schemas.microsoft.com/office/drawing/2014/main" id="{223F0D53-0705-41B7-8554-09D21E7807F9}"/>
              </a:ext>
            </a:extLst>
          </p:cNvPr>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a:extLst>
              <a:ext uri="{FF2B5EF4-FFF2-40B4-BE49-F238E27FC236}">
                <a16:creationId xmlns:a16="http://schemas.microsoft.com/office/drawing/2014/main" id="{C7F647CD-0F1A-4BB3-89E0-A74F1E1B098D}"/>
              </a:ext>
            </a:extLst>
          </p:cNvPr>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5992106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6EFC2C-8905-46F0-B443-CE905B76BA01}" type="datetime1">
              <a:rPr lang="en-US" smtClean="0"/>
              <a:t>11/22/19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9738555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8" name="Text Placeholder 3"/>
          <p:cNvSpPr>
            <a:spLocks noGrp="1"/>
          </p:cNvSpPr>
          <p:nvPr>
            <p:ph type="body" sz="half" idx="15"/>
          </p:nvPr>
        </p:nvSpPr>
        <p:spPr>
          <a:xfrm>
            <a:off x="91379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49"/>
            <a:ext cx="3300984" cy="764783"/>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0" name="Text Placeholder 3"/>
          <p:cNvSpPr>
            <a:spLocks noGrp="1"/>
          </p:cNvSpPr>
          <p:nvPr>
            <p:ph type="body" sz="half" idx="16"/>
          </p:nvPr>
        </p:nvSpPr>
        <p:spPr>
          <a:xfrm>
            <a:off x="444143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1" name="Text Placeholder 4"/>
          <p:cNvSpPr>
            <a:spLocks noGrp="1"/>
          </p:cNvSpPr>
          <p:nvPr>
            <p:ph type="body" sz="quarter" idx="13"/>
          </p:nvPr>
        </p:nvSpPr>
        <p:spPr>
          <a:xfrm>
            <a:off x="7966572"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2" name="Text Placeholder 3"/>
          <p:cNvSpPr>
            <a:spLocks noGrp="1"/>
          </p:cNvSpPr>
          <p:nvPr>
            <p:ph type="body" sz="half" idx="17"/>
          </p:nvPr>
        </p:nvSpPr>
        <p:spPr>
          <a:xfrm>
            <a:off x="7966572" y="2768110"/>
            <a:ext cx="3300984" cy="302308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9079DC3-C9B5-499E-9140-0DC28B7074E2}" type="datetime1">
              <a:rPr lang="en-US" smtClean="0"/>
              <a:t>11/22/19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6958131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a:extLst>
              <a:ext uri="{FF2B5EF4-FFF2-40B4-BE49-F238E27FC236}">
                <a16:creationId xmlns:a16="http://schemas.microsoft.com/office/drawing/2014/main" id="{7E87C569-D426-4615-ADA7-B370EA9834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a:extLst>
              <a:ext uri="{FF2B5EF4-FFF2-40B4-BE49-F238E27FC236}">
                <a16:creationId xmlns:a16="http://schemas.microsoft.com/office/drawing/2014/main" id="{7B353ED4-7AD0-46C9-88ED-1A16B1433AF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a:extLst>
              <a:ext uri="{FF2B5EF4-FFF2-40B4-BE49-F238E27FC236}">
                <a16:creationId xmlns:a16="http://schemas.microsoft.com/office/drawing/2014/main" id="{F561D985-AD57-459A-B3A6-EBF2960397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572443"/>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0BB33EA-E472-4D22-9C03-A9C14AA21CED}" type="datetime1">
              <a:rPr lang="en-US" smtClean="0"/>
              <a:t>11/22/19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439143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17E833E-1B6D-415F-AD29-75AE8C43BD0D}" type="datetime1">
              <a:rPr lang="en-US" smtClean="0"/>
              <a:t>11/22/19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8487895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52596F-08A7-4B70-989A-F2B1CF31E66B}" type="datetime1">
              <a:rPr lang="en-US" smtClean="0"/>
              <a:t>11/22/19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627401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125730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76450"/>
            <a:ext cx="10353762" cy="3714749"/>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6000749"/>
            <a:ext cx="2743200"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073ED0CC-082F-4160-86E5-0D6041F12778}" type="datetime1">
              <a:rPr lang="en-US" smtClean="0"/>
              <a:t>11/22/19</a:t>
            </a:fld>
            <a:endParaRPr lang="en-US" dirty="0"/>
          </a:p>
        </p:txBody>
      </p:sp>
      <p:sp>
        <p:nvSpPr>
          <p:cNvPr id="5" name="Footer Placeholder 4"/>
          <p:cNvSpPr>
            <a:spLocks noGrp="1"/>
          </p:cNvSpPr>
          <p:nvPr>
            <p:ph type="ftr" sz="quarter" idx="3"/>
          </p:nvPr>
        </p:nvSpPr>
        <p:spPr>
          <a:xfrm>
            <a:off x="913795" y="6000749"/>
            <a:ext cx="6672865" cy="365125"/>
          </a:xfrm>
          <a:prstGeom prst="rect">
            <a:avLst/>
          </a:prstGeom>
        </p:spPr>
        <p:txBody>
          <a:bodyPr vert="horz" lIns="91440" tIns="45720" rIns="91440" bIns="45720" rtlCol="0" anchor="ctr"/>
          <a:lstStyle>
            <a:lvl1pPr algn="l">
              <a:defRPr sz="1100">
                <a:solidFill>
                  <a:schemeClr val="tx1">
                    <a:lumMod val="95000"/>
                  </a:schemeClr>
                </a:solidFill>
                <a:effectLst>
                  <a:outerShdw blurRad="50800" dist="38100" dir="2700000" algn="tl" rotWithShape="0">
                    <a:schemeClr val="bg1">
                      <a:alpha val="43000"/>
                    </a:schemeClr>
                  </a:outerShdw>
                </a:effectLst>
              </a:defRPr>
            </a:lvl1pPr>
          </a:lstStyle>
          <a:p>
            <a:endParaRPr lang="en-US" dirty="0"/>
          </a:p>
        </p:txBody>
      </p:sp>
      <p:sp>
        <p:nvSpPr>
          <p:cNvPr id="6" name="Slide Number Placeholder 5"/>
          <p:cNvSpPr>
            <a:spLocks noGrp="1"/>
          </p:cNvSpPr>
          <p:nvPr>
            <p:ph type="sldNum" sz="quarter" idx="4"/>
          </p:nvPr>
        </p:nvSpPr>
        <p:spPr>
          <a:xfrm>
            <a:off x="10514011" y="6000749"/>
            <a:ext cx="753545"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2999582672"/>
      </p:ext>
    </p:extLst>
  </p:cSld>
  <p:clrMap bg1="dk1" tx1="lt1" bg2="dk2" tx2="lt2" accent1="accent1" accent2="accent2" accent3="accent3" accent4="accent4" accent5="accent5" accent6="accent6" hlink="hlink" folHlink="folHlink"/>
  <p:sldLayoutIdLst>
    <p:sldLayoutId id="2147483734" r:id="rId1"/>
    <p:sldLayoutId id="2147483735" r:id="rId2"/>
    <p:sldLayoutId id="2147483736" r:id="rId3"/>
    <p:sldLayoutId id="2147483720" r:id="rId4"/>
    <p:sldLayoutId id="2147483721" r:id="rId5"/>
    <p:sldLayoutId id="2147483722" r:id="rId6"/>
    <p:sldLayoutId id="2147483723" r:id="rId7"/>
    <p:sldLayoutId id="2147483724" r:id="rId8"/>
    <p:sldLayoutId id="2147483725" r:id="rId9"/>
    <p:sldLayoutId id="2147483726" r:id="rId10"/>
    <p:sldLayoutId id="2147483733" r:id="rId11"/>
    <p:sldLayoutId id="2147483727" r:id="rId12"/>
    <p:sldLayoutId id="2147483728" r:id="rId13"/>
    <p:sldLayoutId id="2147483729" r:id="rId14"/>
    <p:sldLayoutId id="2147483730" r:id="rId15"/>
    <p:sldLayoutId id="2147483731" r:id="rId16"/>
    <p:sldLayoutId id="2147483732" r:id="rId17"/>
  </p:sldLayoutIdLst>
  <p:hf sldNum="0" hdr="0" ftr="0" dt="0"/>
  <p:txStyles>
    <p:titleStyle>
      <a:lvl1pPr algn="ctr" defTabSz="457200" rtl="0" eaLnBrk="1" latinLnBrk="0" hangingPunct="1">
        <a:lnSpc>
          <a:spcPct val="90000"/>
        </a:lnSpc>
        <a:spcBef>
          <a:spcPct val="0"/>
        </a:spcBef>
        <a:buNone/>
        <a:defRPr sz="4600" i="1"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lnSpc>
          <a:spcPct val="110000"/>
        </a:lnSpc>
        <a:spcBef>
          <a:spcPct val="20000"/>
        </a:spcBef>
        <a:spcAft>
          <a:spcPts val="600"/>
        </a:spcAft>
        <a:buClr>
          <a:schemeClr val="tx2"/>
        </a:buClr>
        <a:buSzPct val="70000"/>
        <a:buFont typeface="Wingdings 2" charset="2"/>
        <a:buChar char=""/>
        <a:defRPr sz="23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21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6.jpeg"/><Relationship Id="rId1" Type="http://schemas.openxmlformats.org/officeDocument/2006/relationships/slideLayout" Target="../slideLayouts/slideLayout1.xml"/><Relationship Id="rId4" Type="http://schemas.openxmlformats.org/officeDocument/2006/relationships/image" Target="../media/image7.jpeg"/></Relationships>
</file>

<file path=ppt/slides/_rels/slide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image" Target="../media/image6.jpeg"/><Relationship Id="rId1" Type="http://schemas.openxmlformats.org/officeDocument/2006/relationships/slideLayout" Target="../slideLayouts/slideLayout6.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8" Type="http://schemas.openxmlformats.org/officeDocument/2006/relationships/hyperlink" Target="https://www.investopedia.com/terms/c/currentratio.asp" TargetMode="External"/><Relationship Id="rId3" Type="http://schemas.openxmlformats.org/officeDocument/2006/relationships/hyperlink" Target="https://www.toppr.com/guides/accountancy/accounting-ratios/meaning-objectives-advantages-and-limitations-of-ratio-analysis/" TargetMode="External"/><Relationship Id="rId7" Type="http://schemas.openxmlformats.org/officeDocument/2006/relationships/hyperlink" Target="https://www.tutor2u.net/business/reference/return-on-capital-employed" TargetMode="External"/><Relationship Id="rId2" Type="http://schemas.openxmlformats.org/officeDocument/2006/relationships/image" Target="../media/image6.jpeg"/><Relationship Id="rId1" Type="http://schemas.openxmlformats.org/officeDocument/2006/relationships/slideLayout" Target="../slideLayouts/slideLayout6.xml"/><Relationship Id="rId6" Type="http://schemas.openxmlformats.org/officeDocument/2006/relationships/hyperlink" Target="https://smallbusiness.chron.com/companys-asset-turnover-ratio-mean-60811.html" TargetMode="External"/><Relationship Id="rId5" Type="http://schemas.openxmlformats.org/officeDocument/2006/relationships/hyperlink" Target="https://smallbusiness.chron.com/mean-company-high-fixedasset-turnover-ratio-61387.html" TargetMode="External"/><Relationship Id="rId4" Type="http://schemas.openxmlformats.org/officeDocument/2006/relationships/hyperlink" Target="https://www.accountingtools.com/articles/ratio-analysis.html"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2CA733A-8D25-4E63-8273-CC14052E0E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E5B72C-31FF-B74D-9152-4648C97535CA}"/>
              </a:ext>
            </a:extLst>
          </p:cNvPr>
          <p:cNvSpPr>
            <a:spLocks noGrp="1"/>
          </p:cNvSpPr>
          <p:nvPr>
            <p:ph type="ctrTitle"/>
          </p:nvPr>
        </p:nvSpPr>
        <p:spPr>
          <a:xfrm>
            <a:off x="1370693" y="4406537"/>
            <a:ext cx="9440034" cy="1088336"/>
          </a:xfrm>
        </p:spPr>
        <p:txBody>
          <a:bodyPr>
            <a:normAutofit/>
          </a:bodyPr>
          <a:lstStyle/>
          <a:p>
            <a:r>
              <a:rPr lang="en-GB" sz="4800"/>
              <a:t>FFION LIMITITED</a:t>
            </a:r>
          </a:p>
        </p:txBody>
      </p:sp>
      <p:sp>
        <p:nvSpPr>
          <p:cNvPr id="3" name="Subtitle 2">
            <a:extLst>
              <a:ext uri="{FF2B5EF4-FFF2-40B4-BE49-F238E27FC236}">
                <a16:creationId xmlns:a16="http://schemas.microsoft.com/office/drawing/2014/main" id="{3C732F5E-DE64-4F4F-9A74-48B5A811644B}"/>
              </a:ext>
            </a:extLst>
          </p:cNvPr>
          <p:cNvSpPr>
            <a:spLocks noGrp="1"/>
          </p:cNvSpPr>
          <p:nvPr>
            <p:ph type="subTitle" idx="1"/>
          </p:nvPr>
        </p:nvSpPr>
        <p:spPr>
          <a:xfrm>
            <a:off x="1370693" y="5494872"/>
            <a:ext cx="9440034" cy="621614"/>
          </a:xfrm>
        </p:spPr>
        <p:txBody>
          <a:bodyPr>
            <a:normAutofit/>
          </a:bodyPr>
          <a:lstStyle/>
          <a:p>
            <a:r>
              <a:rPr lang="en-GB">
                <a:solidFill>
                  <a:srgbClr val="FEC975"/>
                </a:solidFill>
              </a:rPr>
              <a:t>Financial Management for the Hotel Industry</a:t>
            </a:r>
          </a:p>
          <a:p>
            <a:endParaRPr lang="en-GB">
              <a:solidFill>
                <a:srgbClr val="FEC975"/>
              </a:solidFill>
            </a:endParaRPr>
          </a:p>
        </p:txBody>
      </p:sp>
      <p:pic>
        <p:nvPicPr>
          <p:cNvPr id="11" name="Picture 10">
            <a:extLst>
              <a:ext uri="{FF2B5EF4-FFF2-40B4-BE49-F238E27FC236}">
                <a16:creationId xmlns:a16="http://schemas.microsoft.com/office/drawing/2014/main" id="{2BFB581C-2142-4222-9A3B-905AD6C0953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98" t="2669" r="616"/>
          <a:stretch/>
        </p:blipFill>
        <p:spPr>
          <a:xfrm>
            <a:off x="-1" y="0"/>
            <a:ext cx="12192001" cy="4322278"/>
          </a:xfrm>
          <a:prstGeom prst="rect">
            <a:avLst/>
          </a:prstGeom>
        </p:spPr>
      </p:pic>
      <p:pic>
        <p:nvPicPr>
          <p:cNvPr id="4" name="Picture 3">
            <a:extLst>
              <a:ext uri="{FF2B5EF4-FFF2-40B4-BE49-F238E27FC236}">
                <a16:creationId xmlns:a16="http://schemas.microsoft.com/office/drawing/2014/main" id="{71C5FC35-465A-4B1C-9465-201336373454}"/>
              </a:ext>
            </a:extLst>
          </p:cNvPr>
          <p:cNvPicPr>
            <a:picLocks noChangeAspect="1"/>
          </p:cNvPicPr>
          <p:nvPr/>
        </p:nvPicPr>
        <p:blipFill rotWithShape="1">
          <a:blip r:embed="rId4"/>
          <a:srcRect t="32244" r="-1" b="15922"/>
          <a:stretch/>
        </p:blipFill>
        <p:spPr>
          <a:xfrm>
            <a:off x="-1" y="-1"/>
            <a:ext cx="12198915" cy="4220682"/>
          </a:xfrm>
          <a:prstGeom prst="rect">
            <a:avLst/>
          </a:prstGeom>
        </p:spPr>
      </p:pic>
    </p:spTree>
    <p:extLst>
      <p:ext uri="{BB962C8B-B14F-4D97-AF65-F5344CB8AC3E}">
        <p14:creationId xmlns:p14="http://schemas.microsoft.com/office/powerpoint/2010/main" val="42165141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1976BAAA-75A1-48AA-B7DE-B6B8070992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Freeform: Shape 8">
            <a:extLst>
              <a:ext uri="{FF2B5EF4-FFF2-40B4-BE49-F238E27FC236}">
                <a16:creationId xmlns:a16="http://schemas.microsoft.com/office/drawing/2014/main" id="{65A5F259-CDF7-4A15-A66C-A9939D23E3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8386486" cy="6858002"/>
          </a:xfrm>
          <a:custGeom>
            <a:avLst/>
            <a:gdLst>
              <a:gd name="connsiteX0" fmla="*/ 0 w 6088489"/>
              <a:gd name="connsiteY0" fmla="*/ 0 h 6858002"/>
              <a:gd name="connsiteX1" fmla="*/ 3563332 w 6088489"/>
              <a:gd name="connsiteY1" fmla="*/ 0 h 6858002"/>
              <a:gd name="connsiteX2" fmla="*/ 3563332 w 6088489"/>
              <a:gd name="connsiteY2" fmla="*/ 3 h 6858002"/>
              <a:gd name="connsiteX3" fmla="*/ 5842099 w 6088489"/>
              <a:gd name="connsiteY3" fmla="*/ 3 h 6858002"/>
              <a:gd name="connsiteX4" fmla="*/ 5842099 w 6088489"/>
              <a:gd name="connsiteY4" fmla="*/ 4 h 6858002"/>
              <a:gd name="connsiteX5" fmla="*/ 5835346 w 6088489"/>
              <a:gd name="connsiteY5" fmla="*/ 4 h 6858002"/>
              <a:gd name="connsiteX6" fmla="*/ 5841229 w 6088489"/>
              <a:gd name="connsiteY6" fmla="*/ 40466 h 6858002"/>
              <a:gd name="connsiteX7" fmla="*/ 5858543 w 6088489"/>
              <a:gd name="connsiteY7" fmla="*/ 159110 h 6858002"/>
              <a:gd name="connsiteX8" fmla="*/ 5870645 w 6088489"/>
              <a:gd name="connsiteY8" fmla="*/ 245521 h 6858002"/>
              <a:gd name="connsiteX9" fmla="*/ 5883420 w 6088489"/>
              <a:gd name="connsiteY9" fmla="*/ 348391 h 6858002"/>
              <a:gd name="connsiteX10" fmla="*/ 5898716 w 6088489"/>
              <a:gd name="connsiteY10" fmla="*/ 470463 h 6858002"/>
              <a:gd name="connsiteX11" fmla="*/ 5914853 w 6088489"/>
              <a:gd name="connsiteY11" fmla="*/ 605566 h 6858002"/>
              <a:gd name="connsiteX12" fmla="*/ 5931830 w 6088489"/>
              <a:gd name="connsiteY12" fmla="*/ 757813 h 6858002"/>
              <a:gd name="connsiteX13" fmla="*/ 5949815 w 6088489"/>
              <a:gd name="connsiteY13" fmla="*/ 923777 h 6858002"/>
              <a:gd name="connsiteX14" fmla="*/ 5967801 w 6088489"/>
              <a:gd name="connsiteY14" fmla="*/ 1104142 h 6858002"/>
              <a:gd name="connsiteX15" fmla="*/ 5986122 w 6088489"/>
              <a:gd name="connsiteY15" fmla="*/ 1296166 h 6858002"/>
              <a:gd name="connsiteX16" fmla="*/ 6003099 w 6088489"/>
              <a:gd name="connsiteY16" fmla="*/ 1503278 h 6858002"/>
              <a:gd name="connsiteX17" fmla="*/ 6019404 w 6088489"/>
              <a:gd name="connsiteY17" fmla="*/ 1719991 h 6858002"/>
              <a:gd name="connsiteX18" fmla="*/ 6034196 w 6088489"/>
              <a:gd name="connsiteY18" fmla="*/ 1949048 h 6858002"/>
              <a:gd name="connsiteX19" fmla="*/ 6048315 w 6088489"/>
              <a:gd name="connsiteY19" fmla="*/ 2187706 h 6858002"/>
              <a:gd name="connsiteX20" fmla="*/ 6061595 w 6088489"/>
              <a:gd name="connsiteY20" fmla="*/ 2436652 h 6858002"/>
              <a:gd name="connsiteX21" fmla="*/ 6066301 w 6088489"/>
              <a:gd name="connsiteY21" fmla="*/ 2564211 h 6858002"/>
              <a:gd name="connsiteX22" fmla="*/ 6071512 w 6088489"/>
              <a:gd name="connsiteY22" fmla="*/ 2694512 h 6858002"/>
              <a:gd name="connsiteX23" fmla="*/ 6076386 w 6088489"/>
              <a:gd name="connsiteY23" fmla="*/ 2826871 h 6858002"/>
              <a:gd name="connsiteX24" fmla="*/ 6079580 w 6088489"/>
              <a:gd name="connsiteY24" fmla="*/ 2959917 h 6858002"/>
              <a:gd name="connsiteX25" fmla="*/ 6082438 w 6088489"/>
              <a:gd name="connsiteY25" fmla="*/ 3095705 h 6858002"/>
              <a:gd name="connsiteX26" fmla="*/ 6085463 w 6088489"/>
              <a:gd name="connsiteY26" fmla="*/ 3232865 h 6858002"/>
              <a:gd name="connsiteX27" fmla="*/ 6087480 w 6088489"/>
              <a:gd name="connsiteY27" fmla="*/ 3372768 h 6858002"/>
              <a:gd name="connsiteX28" fmla="*/ 6087480 w 6088489"/>
              <a:gd name="connsiteY28" fmla="*/ 3514043 h 6858002"/>
              <a:gd name="connsiteX29" fmla="*/ 6088489 w 6088489"/>
              <a:gd name="connsiteY29" fmla="*/ 3656689 h 6858002"/>
              <a:gd name="connsiteX30" fmla="*/ 6087480 w 6088489"/>
              <a:gd name="connsiteY30" fmla="*/ 3800707 h 6858002"/>
              <a:gd name="connsiteX31" fmla="*/ 6085463 w 6088489"/>
              <a:gd name="connsiteY31" fmla="*/ 3946783 h 6858002"/>
              <a:gd name="connsiteX32" fmla="*/ 6083614 w 6088489"/>
              <a:gd name="connsiteY32" fmla="*/ 4092858 h 6858002"/>
              <a:gd name="connsiteX33" fmla="*/ 6079580 w 6088489"/>
              <a:gd name="connsiteY33" fmla="*/ 4240991 h 6858002"/>
              <a:gd name="connsiteX34" fmla="*/ 6075378 w 6088489"/>
              <a:gd name="connsiteY34" fmla="*/ 4390495 h 6858002"/>
              <a:gd name="connsiteX35" fmla="*/ 6070503 w 6088489"/>
              <a:gd name="connsiteY35" fmla="*/ 4540000 h 6858002"/>
              <a:gd name="connsiteX36" fmla="*/ 6063612 w 6088489"/>
              <a:gd name="connsiteY36" fmla="*/ 4690876 h 6858002"/>
              <a:gd name="connsiteX37" fmla="*/ 6055375 w 6088489"/>
              <a:gd name="connsiteY37" fmla="*/ 4843123 h 6858002"/>
              <a:gd name="connsiteX38" fmla="*/ 6047475 w 6088489"/>
              <a:gd name="connsiteY38" fmla="*/ 4996057 h 6858002"/>
              <a:gd name="connsiteX39" fmla="*/ 6037390 w 6088489"/>
              <a:gd name="connsiteY39" fmla="*/ 5148990 h 6858002"/>
              <a:gd name="connsiteX40" fmla="*/ 6025287 w 6088489"/>
              <a:gd name="connsiteY40" fmla="*/ 5303981 h 6858002"/>
              <a:gd name="connsiteX41" fmla="*/ 6013185 w 6088489"/>
              <a:gd name="connsiteY41" fmla="*/ 5456914 h 6858002"/>
              <a:gd name="connsiteX42" fmla="*/ 5999233 w 6088489"/>
              <a:gd name="connsiteY42" fmla="*/ 5612591 h 6858002"/>
              <a:gd name="connsiteX43" fmla="*/ 5983937 w 6088489"/>
              <a:gd name="connsiteY43" fmla="*/ 5768953 h 6858002"/>
              <a:gd name="connsiteX44" fmla="*/ 5967801 w 6088489"/>
              <a:gd name="connsiteY44" fmla="*/ 5923258 h 6858002"/>
              <a:gd name="connsiteX45" fmla="*/ 5948975 w 6088489"/>
              <a:gd name="connsiteY45" fmla="*/ 6079621 h 6858002"/>
              <a:gd name="connsiteX46" fmla="*/ 5928804 w 6088489"/>
              <a:gd name="connsiteY46" fmla="*/ 6235297 h 6858002"/>
              <a:gd name="connsiteX47" fmla="*/ 5908801 w 6088489"/>
              <a:gd name="connsiteY47" fmla="*/ 6391660 h 6858002"/>
              <a:gd name="connsiteX48" fmla="*/ 5885437 w 6088489"/>
              <a:gd name="connsiteY48" fmla="*/ 6547336 h 6858002"/>
              <a:gd name="connsiteX49" fmla="*/ 5861568 w 6088489"/>
              <a:gd name="connsiteY49" fmla="*/ 6702327 h 6858002"/>
              <a:gd name="connsiteX50" fmla="*/ 5836524 w 6088489"/>
              <a:gd name="connsiteY50" fmla="*/ 6858002 h 6858002"/>
              <a:gd name="connsiteX51" fmla="*/ 3563332 w 6088489"/>
              <a:gd name="connsiteY51" fmla="*/ 6858002 h 6858002"/>
              <a:gd name="connsiteX52" fmla="*/ 1223490 w 6088489"/>
              <a:gd name="connsiteY52" fmla="*/ 6858002 h 6858002"/>
              <a:gd name="connsiteX53" fmla="*/ 0 w 6088489"/>
              <a:gd name="connsiteY53" fmla="*/ 6858002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Lst>
            <a:rect l="l" t="t" r="r" b="b"/>
            <a:pathLst>
              <a:path w="6088489" h="6858002">
                <a:moveTo>
                  <a:pt x="0" y="0"/>
                </a:moveTo>
                <a:lnTo>
                  <a:pt x="3563332" y="0"/>
                </a:lnTo>
                <a:lnTo>
                  <a:pt x="3563332" y="3"/>
                </a:lnTo>
                <a:lnTo>
                  <a:pt x="5842099" y="3"/>
                </a:lnTo>
                <a:lnTo>
                  <a:pt x="5842099" y="4"/>
                </a:lnTo>
                <a:lnTo>
                  <a:pt x="5835346" y="4"/>
                </a:lnTo>
                <a:lnTo>
                  <a:pt x="5841229" y="40466"/>
                </a:lnTo>
                <a:lnTo>
                  <a:pt x="5858543" y="159110"/>
                </a:lnTo>
                <a:lnTo>
                  <a:pt x="5870645" y="245521"/>
                </a:lnTo>
                <a:lnTo>
                  <a:pt x="5883420" y="348391"/>
                </a:lnTo>
                <a:lnTo>
                  <a:pt x="5898716" y="470463"/>
                </a:lnTo>
                <a:lnTo>
                  <a:pt x="5914853" y="605566"/>
                </a:lnTo>
                <a:lnTo>
                  <a:pt x="5931830" y="757813"/>
                </a:lnTo>
                <a:lnTo>
                  <a:pt x="5949815" y="923777"/>
                </a:lnTo>
                <a:lnTo>
                  <a:pt x="5967801" y="1104142"/>
                </a:lnTo>
                <a:lnTo>
                  <a:pt x="5986122" y="1296166"/>
                </a:lnTo>
                <a:lnTo>
                  <a:pt x="6003099" y="1503278"/>
                </a:lnTo>
                <a:lnTo>
                  <a:pt x="6019404" y="1719991"/>
                </a:lnTo>
                <a:lnTo>
                  <a:pt x="6034196" y="1949048"/>
                </a:lnTo>
                <a:lnTo>
                  <a:pt x="6048315" y="2187706"/>
                </a:lnTo>
                <a:lnTo>
                  <a:pt x="6061595" y="2436652"/>
                </a:lnTo>
                <a:lnTo>
                  <a:pt x="6066301" y="2564211"/>
                </a:lnTo>
                <a:lnTo>
                  <a:pt x="6071512" y="2694512"/>
                </a:lnTo>
                <a:lnTo>
                  <a:pt x="6076386" y="2826871"/>
                </a:lnTo>
                <a:lnTo>
                  <a:pt x="6079580" y="2959917"/>
                </a:lnTo>
                <a:lnTo>
                  <a:pt x="6082438" y="3095705"/>
                </a:lnTo>
                <a:lnTo>
                  <a:pt x="6085463" y="3232865"/>
                </a:lnTo>
                <a:lnTo>
                  <a:pt x="6087480" y="3372768"/>
                </a:lnTo>
                <a:lnTo>
                  <a:pt x="6087480" y="3514043"/>
                </a:lnTo>
                <a:lnTo>
                  <a:pt x="6088489" y="3656689"/>
                </a:lnTo>
                <a:lnTo>
                  <a:pt x="6087480" y="3800707"/>
                </a:lnTo>
                <a:lnTo>
                  <a:pt x="6085463" y="3946783"/>
                </a:lnTo>
                <a:lnTo>
                  <a:pt x="6083614" y="4092858"/>
                </a:lnTo>
                <a:lnTo>
                  <a:pt x="6079580" y="4240991"/>
                </a:lnTo>
                <a:lnTo>
                  <a:pt x="6075378" y="4390495"/>
                </a:lnTo>
                <a:lnTo>
                  <a:pt x="6070503" y="4540000"/>
                </a:lnTo>
                <a:lnTo>
                  <a:pt x="6063612" y="4690876"/>
                </a:lnTo>
                <a:lnTo>
                  <a:pt x="6055375" y="4843123"/>
                </a:lnTo>
                <a:lnTo>
                  <a:pt x="6047475" y="4996057"/>
                </a:lnTo>
                <a:lnTo>
                  <a:pt x="6037390" y="5148990"/>
                </a:lnTo>
                <a:lnTo>
                  <a:pt x="6025287" y="5303981"/>
                </a:lnTo>
                <a:lnTo>
                  <a:pt x="6013185" y="5456914"/>
                </a:lnTo>
                <a:lnTo>
                  <a:pt x="5999233" y="5612591"/>
                </a:lnTo>
                <a:lnTo>
                  <a:pt x="5983937" y="5768953"/>
                </a:lnTo>
                <a:lnTo>
                  <a:pt x="5967801" y="5923258"/>
                </a:lnTo>
                <a:lnTo>
                  <a:pt x="5948975" y="6079621"/>
                </a:lnTo>
                <a:lnTo>
                  <a:pt x="5928804" y="6235297"/>
                </a:lnTo>
                <a:lnTo>
                  <a:pt x="5908801" y="6391660"/>
                </a:lnTo>
                <a:lnTo>
                  <a:pt x="5885437" y="6547336"/>
                </a:lnTo>
                <a:lnTo>
                  <a:pt x="5861568" y="6702327"/>
                </a:lnTo>
                <a:lnTo>
                  <a:pt x="5836524" y="6858002"/>
                </a:lnTo>
                <a:lnTo>
                  <a:pt x="3563332" y="6858002"/>
                </a:lnTo>
                <a:lnTo>
                  <a:pt x="1223490" y="6858002"/>
                </a:lnTo>
                <a:lnTo>
                  <a:pt x="0" y="6858002"/>
                </a:lnTo>
                <a:close/>
              </a:path>
            </a:pathLst>
          </a:custGeom>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6DBAF2-26F9-644D-9AA9-99EC49947523}"/>
              </a:ext>
            </a:extLst>
          </p:cNvPr>
          <p:cNvSpPr>
            <a:spLocks noGrp="1"/>
          </p:cNvSpPr>
          <p:nvPr>
            <p:ph type="title"/>
          </p:nvPr>
        </p:nvSpPr>
        <p:spPr>
          <a:xfrm>
            <a:off x="-48491" y="1"/>
            <a:ext cx="7821668" cy="7816752"/>
          </a:xfrm>
        </p:spPr>
        <p:txBody>
          <a:bodyPr vert="horz" lIns="91440" tIns="45720" rIns="91440" bIns="45720" rtlCol="0" anchor="ctr">
            <a:normAutofit/>
          </a:bodyPr>
          <a:lstStyle/>
          <a:p>
            <a:r>
              <a:rPr lang="en-GB" dirty="0">
                <a:effectLst/>
              </a:rPr>
              <a:t>T</a:t>
            </a:r>
            <a:r>
              <a:rPr lang="en-GB" sz="1600" dirty="0">
                <a:effectLst/>
              </a:rPr>
              <a:t>he following lines will make a financial analysis of a company operating in the world of tourism and in particular the hotel industry. The company is called FFION LIMITED.</a:t>
            </a:r>
            <a:br>
              <a:rPr lang="en-GB" sz="1600" dirty="0">
                <a:effectLst/>
              </a:rPr>
            </a:br>
            <a:r>
              <a:rPr lang="en-GB" sz="1600" dirty="0">
                <a:effectLst/>
              </a:rPr>
              <a:t>Let's first say what financial analysis is and why companies do it.</a:t>
            </a:r>
            <a:br>
              <a:rPr lang="en-GB" sz="1600" dirty="0">
                <a:effectLst/>
              </a:rPr>
            </a:br>
            <a:r>
              <a:rPr lang="en-GB" sz="1600" dirty="0">
                <a:effectLst/>
              </a:rPr>
              <a:t>Financial analysis is very important for every company, because through this analysis the company can see whether its management approach is in the right direction or there are some gaps that need to be corrected. financially, whether it works at a loss or a profit. And it is good for every company or business to do such an analysis every two or three years. Now let's see how our company has done in a year.</a:t>
            </a:r>
            <a:br>
              <a:rPr lang="en-GB" dirty="0">
                <a:effectLst/>
              </a:rPr>
            </a:br>
            <a:endParaRPr lang="en-US" sz="5400" dirty="0"/>
          </a:p>
        </p:txBody>
      </p:sp>
      <p:sp>
        <p:nvSpPr>
          <p:cNvPr id="3" name="Rectangle 2">
            <a:extLst>
              <a:ext uri="{FF2B5EF4-FFF2-40B4-BE49-F238E27FC236}">
                <a16:creationId xmlns:a16="http://schemas.microsoft.com/office/drawing/2014/main" id="{21CA357E-34F3-BC40-8AB3-A46921CBC39D}"/>
              </a:ext>
            </a:extLst>
          </p:cNvPr>
          <p:cNvSpPr/>
          <p:nvPr/>
        </p:nvSpPr>
        <p:spPr>
          <a:xfrm flipH="1">
            <a:off x="8256896" y="3244334"/>
            <a:ext cx="3935104" cy="707886"/>
          </a:xfrm>
          <a:prstGeom prst="rect">
            <a:avLst/>
          </a:prstGeom>
        </p:spPr>
        <p:txBody>
          <a:bodyPr wrap="square">
            <a:spAutoFit/>
          </a:bodyPr>
          <a:lstStyle/>
          <a:p>
            <a:pPr algn="ctr">
              <a:spcAft>
                <a:spcPts val="0"/>
              </a:spcAft>
            </a:pPr>
            <a:r>
              <a:rPr lang="en-GB" sz="4000" b="1" dirty="0">
                <a:highlight>
                  <a:srgbClr val="000000"/>
                </a:highlight>
                <a:latin typeface="Arial" panose="020B0604020202020204" pitchFamily="34" charset="0"/>
                <a:ea typeface="Calibri" panose="020F0502020204030204" pitchFamily="34" charset="0"/>
                <a:cs typeface="Times New Roman" panose="02020603050405020304" pitchFamily="18" charset="0"/>
              </a:rPr>
              <a:t>Introduction</a:t>
            </a:r>
            <a:endParaRPr lang="en-GB" sz="2000" dirty="0">
              <a:effectLst/>
              <a:highlight>
                <a:srgbClr val="000000"/>
              </a:highlight>
              <a:latin typeface="Calibri" panose="020F0502020204030204" pitchFamily="34" charset="0"/>
              <a:ea typeface="Calibri" panose="020F0502020204030204" pitchFamily="34" charset="0"/>
              <a:cs typeface="Times New Roman" panose="02020603050405020304" pitchFamily="18" charset="0"/>
            </a:endParaRPr>
          </a:p>
        </p:txBody>
      </p:sp>
      <p:sp>
        <p:nvSpPr>
          <p:cNvPr id="8" name="Rectangle 7">
            <a:extLst>
              <a:ext uri="{FF2B5EF4-FFF2-40B4-BE49-F238E27FC236}">
                <a16:creationId xmlns:a16="http://schemas.microsoft.com/office/drawing/2014/main" id="{0C4FE329-ECB0-4649-A064-85EE23178BE2}"/>
              </a:ext>
            </a:extLst>
          </p:cNvPr>
          <p:cNvSpPr/>
          <p:nvPr/>
        </p:nvSpPr>
        <p:spPr>
          <a:xfrm flipH="1">
            <a:off x="9044991" y="2467254"/>
            <a:ext cx="1979881" cy="253916"/>
          </a:xfrm>
          <a:prstGeom prst="rect">
            <a:avLst/>
          </a:prstGeom>
        </p:spPr>
        <p:txBody>
          <a:bodyPr wrap="square">
            <a:spAutoFit/>
          </a:bodyPr>
          <a:lstStyle/>
          <a:p>
            <a:pPr algn="ctr">
              <a:spcAft>
                <a:spcPts val="0"/>
              </a:spcAft>
            </a:pP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0" name="Rectangle 9">
            <a:extLst>
              <a:ext uri="{FF2B5EF4-FFF2-40B4-BE49-F238E27FC236}">
                <a16:creationId xmlns:a16="http://schemas.microsoft.com/office/drawing/2014/main" id="{A4B307BE-892E-6941-88CF-C44BA38F4DA3}"/>
              </a:ext>
            </a:extLst>
          </p:cNvPr>
          <p:cNvSpPr/>
          <p:nvPr/>
        </p:nvSpPr>
        <p:spPr>
          <a:xfrm flipH="1">
            <a:off x="7773178" y="3369620"/>
            <a:ext cx="1979881" cy="338554"/>
          </a:xfrm>
          <a:prstGeom prst="rect">
            <a:avLst/>
          </a:prstGeom>
        </p:spPr>
        <p:txBody>
          <a:bodyPr wrap="square">
            <a:spAutoFit/>
          </a:bodyPr>
          <a:lstStyle/>
          <a:p>
            <a:pPr algn="ctr">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1" name="Rectangle 10">
            <a:extLst>
              <a:ext uri="{FF2B5EF4-FFF2-40B4-BE49-F238E27FC236}">
                <a16:creationId xmlns:a16="http://schemas.microsoft.com/office/drawing/2014/main" id="{932095BB-6CD7-1148-AB40-05CFB867175B}"/>
              </a:ext>
            </a:extLst>
          </p:cNvPr>
          <p:cNvSpPr/>
          <p:nvPr/>
        </p:nvSpPr>
        <p:spPr>
          <a:xfrm flipH="1">
            <a:off x="9250730" y="3415534"/>
            <a:ext cx="1979881" cy="338554"/>
          </a:xfrm>
          <a:prstGeom prst="rect">
            <a:avLst/>
          </a:prstGeom>
        </p:spPr>
        <p:txBody>
          <a:bodyPr wrap="square">
            <a:spAutoFit/>
          </a:bodyPr>
          <a:lstStyle/>
          <a:p>
            <a:pPr algn="ctr">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2" name="Rectangle 11">
            <a:extLst>
              <a:ext uri="{FF2B5EF4-FFF2-40B4-BE49-F238E27FC236}">
                <a16:creationId xmlns:a16="http://schemas.microsoft.com/office/drawing/2014/main" id="{162FE303-00D1-334B-94CD-4343B7F37735}"/>
              </a:ext>
            </a:extLst>
          </p:cNvPr>
          <p:cNvSpPr/>
          <p:nvPr/>
        </p:nvSpPr>
        <p:spPr>
          <a:xfrm flipH="1">
            <a:off x="9029068" y="3444387"/>
            <a:ext cx="1979881" cy="338554"/>
          </a:xfrm>
          <a:prstGeom prst="rect">
            <a:avLst/>
          </a:prstGeom>
        </p:spPr>
        <p:txBody>
          <a:bodyPr wrap="square">
            <a:spAutoFit/>
          </a:bodyPr>
          <a:lstStyle/>
          <a:p>
            <a:pPr algn="ctr">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3" name="Rectangle 12">
            <a:extLst>
              <a:ext uri="{FF2B5EF4-FFF2-40B4-BE49-F238E27FC236}">
                <a16:creationId xmlns:a16="http://schemas.microsoft.com/office/drawing/2014/main" id="{2C987188-6613-4845-917E-524EC7C3B4D7}"/>
              </a:ext>
            </a:extLst>
          </p:cNvPr>
          <p:cNvSpPr/>
          <p:nvPr/>
        </p:nvSpPr>
        <p:spPr>
          <a:xfrm flipH="1">
            <a:off x="9139899" y="3426006"/>
            <a:ext cx="1979881" cy="338554"/>
          </a:xfrm>
          <a:prstGeom prst="rect">
            <a:avLst/>
          </a:prstGeom>
        </p:spPr>
        <p:txBody>
          <a:bodyPr wrap="square">
            <a:spAutoFit/>
          </a:bodyPr>
          <a:lstStyle/>
          <a:p>
            <a:pPr algn="ctr">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9542464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7" name="Rectangle 22">
            <a:extLst>
              <a:ext uri="{FF2B5EF4-FFF2-40B4-BE49-F238E27FC236}">
                <a16:creationId xmlns:a16="http://schemas.microsoft.com/office/drawing/2014/main" id="{1976BAAA-75A1-48AA-B7DE-B6B8070992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8" name="Freeform: Shape 24">
            <a:extLst>
              <a:ext uri="{FF2B5EF4-FFF2-40B4-BE49-F238E27FC236}">
                <a16:creationId xmlns:a16="http://schemas.microsoft.com/office/drawing/2014/main" id="{65A5F259-CDF7-4A15-A66C-A9939D23E3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8386486" cy="6858002"/>
          </a:xfrm>
          <a:custGeom>
            <a:avLst/>
            <a:gdLst>
              <a:gd name="connsiteX0" fmla="*/ 0 w 6088489"/>
              <a:gd name="connsiteY0" fmla="*/ 0 h 6858002"/>
              <a:gd name="connsiteX1" fmla="*/ 3563332 w 6088489"/>
              <a:gd name="connsiteY1" fmla="*/ 0 h 6858002"/>
              <a:gd name="connsiteX2" fmla="*/ 3563332 w 6088489"/>
              <a:gd name="connsiteY2" fmla="*/ 3 h 6858002"/>
              <a:gd name="connsiteX3" fmla="*/ 5842099 w 6088489"/>
              <a:gd name="connsiteY3" fmla="*/ 3 h 6858002"/>
              <a:gd name="connsiteX4" fmla="*/ 5842099 w 6088489"/>
              <a:gd name="connsiteY4" fmla="*/ 4 h 6858002"/>
              <a:gd name="connsiteX5" fmla="*/ 5835346 w 6088489"/>
              <a:gd name="connsiteY5" fmla="*/ 4 h 6858002"/>
              <a:gd name="connsiteX6" fmla="*/ 5841229 w 6088489"/>
              <a:gd name="connsiteY6" fmla="*/ 40466 h 6858002"/>
              <a:gd name="connsiteX7" fmla="*/ 5858543 w 6088489"/>
              <a:gd name="connsiteY7" fmla="*/ 159110 h 6858002"/>
              <a:gd name="connsiteX8" fmla="*/ 5870645 w 6088489"/>
              <a:gd name="connsiteY8" fmla="*/ 245521 h 6858002"/>
              <a:gd name="connsiteX9" fmla="*/ 5883420 w 6088489"/>
              <a:gd name="connsiteY9" fmla="*/ 348391 h 6858002"/>
              <a:gd name="connsiteX10" fmla="*/ 5898716 w 6088489"/>
              <a:gd name="connsiteY10" fmla="*/ 470463 h 6858002"/>
              <a:gd name="connsiteX11" fmla="*/ 5914853 w 6088489"/>
              <a:gd name="connsiteY11" fmla="*/ 605566 h 6858002"/>
              <a:gd name="connsiteX12" fmla="*/ 5931830 w 6088489"/>
              <a:gd name="connsiteY12" fmla="*/ 757813 h 6858002"/>
              <a:gd name="connsiteX13" fmla="*/ 5949815 w 6088489"/>
              <a:gd name="connsiteY13" fmla="*/ 923777 h 6858002"/>
              <a:gd name="connsiteX14" fmla="*/ 5967801 w 6088489"/>
              <a:gd name="connsiteY14" fmla="*/ 1104142 h 6858002"/>
              <a:gd name="connsiteX15" fmla="*/ 5986122 w 6088489"/>
              <a:gd name="connsiteY15" fmla="*/ 1296166 h 6858002"/>
              <a:gd name="connsiteX16" fmla="*/ 6003099 w 6088489"/>
              <a:gd name="connsiteY16" fmla="*/ 1503278 h 6858002"/>
              <a:gd name="connsiteX17" fmla="*/ 6019404 w 6088489"/>
              <a:gd name="connsiteY17" fmla="*/ 1719991 h 6858002"/>
              <a:gd name="connsiteX18" fmla="*/ 6034196 w 6088489"/>
              <a:gd name="connsiteY18" fmla="*/ 1949048 h 6858002"/>
              <a:gd name="connsiteX19" fmla="*/ 6048315 w 6088489"/>
              <a:gd name="connsiteY19" fmla="*/ 2187706 h 6858002"/>
              <a:gd name="connsiteX20" fmla="*/ 6061595 w 6088489"/>
              <a:gd name="connsiteY20" fmla="*/ 2436652 h 6858002"/>
              <a:gd name="connsiteX21" fmla="*/ 6066301 w 6088489"/>
              <a:gd name="connsiteY21" fmla="*/ 2564211 h 6858002"/>
              <a:gd name="connsiteX22" fmla="*/ 6071512 w 6088489"/>
              <a:gd name="connsiteY22" fmla="*/ 2694512 h 6858002"/>
              <a:gd name="connsiteX23" fmla="*/ 6076386 w 6088489"/>
              <a:gd name="connsiteY23" fmla="*/ 2826871 h 6858002"/>
              <a:gd name="connsiteX24" fmla="*/ 6079580 w 6088489"/>
              <a:gd name="connsiteY24" fmla="*/ 2959917 h 6858002"/>
              <a:gd name="connsiteX25" fmla="*/ 6082438 w 6088489"/>
              <a:gd name="connsiteY25" fmla="*/ 3095705 h 6858002"/>
              <a:gd name="connsiteX26" fmla="*/ 6085463 w 6088489"/>
              <a:gd name="connsiteY26" fmla="*/ 3232865 h 6858002"/>
              <a:gd name="connsiteX27" fmla="*/ 6087480 w 6088489"/>
              <a:gd name="connsiteY27" fmla="*/ 3372768 h 6858002"/>
              <a:gd name="connsiteX28" fmla="*/ 6087480 w 6088489"/>
              <a:gd name="connsiteY28" fmla="*/ 3514043 h 6858002"/>
              <a:gd name="connsiteX29" fmla="*/ 6088489 w 6088489"/>
              <a:gd name="connsiteY29" fmla="*/ 3656689 h 6858002"/>
              <a:gd name="connsiteX30" fmla="*/ 6087480 w 6088489"/>
              <a:gd name="connsiteY30" fmla="*/ 3800707 h 6858002"/>
              <a:gd name="connsiteX31" fmla="*/ 6085463 w 6088489"/>
              <a:gd name="connsiteY31" fmla="*/ 3946783 h 6858002"/>
              <a:gd name="connsiteX32" fmla="*/ 6083614 w 6088489"/>
              <a:gd name="connsiteY32" fmla="*/ 4092858 h 6858002"/>
              <a:gd name="connsiteX33" fmla="*/ 6079580 w 6088489"/>
              <a:gd name="connsiteY33" fmla="*/ 4240991 h 6858002"/>
              <a:gd name="connsiteX34" fmla="*/ 6075378 w 6088489"/>
              <a:gd name="connsiteY34" fmla="*/ 4390495 h 6858002"/>
              <a:gd name="connsiteX35" fmla="*/ 6070503 w 6088489"/>
              <a:gd name="connsiteY35" fmla="*/ 4540000 h 6858002"/>
              <a:gd name="connsiteX36" fmla="*/ 6063612 w 6088489"/>
              <a:gd name="connsiteY36" fmla="*/ 4690876 h 6858002"/>
              <a:gd name="connsiteX37" fmla="*/ 6055375 w 6088489"/>
              <a:gd name="connsiteY37" fmla="*/ 4843123 h 6858002"/>
              <a:gd name="connsiteX38" fmla="*/ 6047475 w 6088489"/>
              <a:gd name="connsiteY38" fmla="*/ 4996057 h 6858002"/>
              <a:gd name="connsiteX39" fmla="*/ 6037390 w 6088489"/>
              <a:gd name="connsiteY39" fmla="*/ 5148990 h 6858002"/>
              <a:gd name="connsiteX40" fmla="*/ 6025287 w 6088489"/>
              <a:gd name="connsiteY40" fmla="*/ 5303981 h 6858002"/>
              <a:gd name="connsiteX41" fmla="*/ 6013185 w 6088489"/>
              <a:gd name="connsiteY41" fmla="*/ 5456914 h 6858002"/>
              <a:gd name="connsiteX42" fmla="*/ 5999233 w 6088489"/>
              <a:gd name="connsiteY42" fmla="*/ 5612591 h 6858002"/>
              <a:gd name="connsiteX43" fmla="*/ 5983937 w 6088489"/>
              <a:gd name="connsiteY43" fmla="*/ 5768953 h 6858002"/>
              <a:gd name="connsiteX44" fmla="*/ 5967801 w 6088489"/>
              <a:gd name="connsiteY44" fmla="*/ 5923258 h 6858002"/>
              <a:gd name="connsiteX45" fmla="*/ 5948975 w 6088489"/>
              <a:gd name="connsiteY45" fmla="*/ 6079621 h 6858002"/>
              <a:gd name="connsiteX46" fmla="*/ 5928804 w 6088489"/>
              <a:gd name="connsiteY46" fmla="*/ 6235297 h 6858002"/>
              <a:gd name="connsiteX47" fmla="*/ 5908801 w 6088489"/>
              <a:gd name="connsiteY47" fmla="*/ 6391660 h 6858002"/>
              <a:gd name="connsiteX48" fmla="*/ 5885437 w 6088489"/>
              <a:gd name="connsiteY48" fmla="*/ 6547336 h 6858002"/>
              <a:gd name="connsiteX49" fmla="*/ 5861568 w 6088489"/>
              <a:gd name="connsiteY49" fmla="*/ 6702327 h 6858002"/>
              <a:gd name="connsiteX50" fmla="*/ 5836524 w 6088489"/>
              <a:gd name="connsiteY50" fmla="*/ 6858002 h 6858002"/>
              <a:gd name="connsiteX51" fmla="*/ 3563332 w 6088489"/>
              <a:gd name="connsiteY51" fmla="*/ 6858002 h 6858002"/>
              <a:gd name="connsiteX52" fmla="*/ 1223490 w 6088489"/>
              <a:gd name="connsiteY52" fmla="*/ 6858002 h 6858002"/>
              <a:gd name="connsiteX53" fmla="*/ 0 w 6088489"/>
              <a:gd name="connsiteY53" fmla="*/ 6858002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Lst>
            <a:rect l="l" t="t" r="r" b="b"/>
            <a:pathLst>
              <a:path w="6088489" h="6858002">
                <a:moveTo>
                  <a:pt x="0" y="0"/>
                </a:moveTo>
                <a:lnTo>
                  <a:pt x="3563332" y="0"/>
                </a:lnTo>
                <a:lnTo>
                  <a:pt x="3563332" y="3"/>
                </a:lnTo>
                <a:lnTo>
                  <a:pt x="5842099" y="3"/>
                </a:lnTo>
                <a:lnTo>
                  <a:pt x="5842099" y="4"/>
                </a:lnTo>
                <a:lnTo>
                  <a:pt x="5835346" y="4"/>
                </a:lnTo>
                <a:lnTo>
                  <a:pt x="5841229" y="40466"/>
                </a:lnTo>
                <a:lnTo>
                  <a:pt x="5858543" y="159110"/>
                </a:lnTo>
                <a:lnTo>
                  <a:pt x="5870645" y="245521"/>
                </a:lnTo>
                <a:lnTo>
                  <a:pt x="5883420" y="348391"/>
                </a:lnTo>
                <a:lnTo>
                  <a:pt x="5898716" y="470463"/>
                </a:lnTo>
                <a:lnTo>
                  <a:pt x="5914853" y="605566"/>
                </a:lnTo>
                <a:lnTo>
                  <a:pt x="5931830" y="757813"/>
                </a:lnTo>
                <a:lnTo>
                  <a:pt x="5949815" y="923777"/>
                </a:lnTo>
                <a:lnTo>
                  <a:pt x="5967801" y="1104142"/>
                </a:lnTo>
                <a:lnTo>
                  <a:pt x="5986122" y="1296166"/>
                </a:lnTo>
                <a:lnTo>
                  <a:pt x="6003099" y="1503278"/>
                </a:lnTo>
                <a:lnTo>
                  <a:pt x="6019404" y="1719991"/>
                </a:lnTo>
                <a:lnTo>
                  <a:pt x="6034196" y="1949048"/>
                </a:lnTo>
                <a:lnTo>
                  <a:pt x="6048315" y="2187706"/>
                </a:lnTo>
                <a:lnTo>
                  <a:pt x="6061595" y="2436652"/>
                </a:lnTo>
                <a:lnTo>
                  <a:pt x="6066301" y="2564211"/>
                </a:lnTo>
                <a:lnTo>
                  <a:pt x="6071512" y="2694512"/>
                </a:lnTo>
                <a:lnTo>
                  <a:pt x="6076386" y="2826871"/>
                </a:lnTo>
                <a:lnTo>
                  <a:pt x="6079580" y="2959917"/>
                </a:lnTo>
                <a:lnTo>
                  <a:pt x="6082438" y="3095705"/>
                </a:lnTo>
                <a:lnTo>
                  <a:pt x="6085463" y="3232865"/>
                </a:lnTo>
                <a:lnTo>
                  <a:pt x="6087480" y="3372768"/>
                </a:lnTo>
                <a:lnTo>
                  <a:pt x="6087480" y="3514043"/>
                </a:lnTo>
                <a:lnTo>
                  <a:pt x="6088489" y="3656689"/>
                </a:lnTo>
                <a:lnTo>
                  <a:pt x="6087480" y="3800707"/>
                </a:lnTo>
                <a:lnTo>
                  <a:pt x="6085463" y="3946783"/>
                </a:lnTo>
                <a:lnTo>
                  <a:pt x="6083614" y="4092858"/>
                </a:lnTo>
                <a:lnTo>
                  <a:pt x="6079580" y="4240991"/>
                </a:lnTo>
                <a:lnTo>
                  <a:pt x="6075378" y="4390495"/>
                </a:lnTo>
                <a:lnTo>
                  <a:pt x="6070503" y="4540000"/>
                </a:lnTo>
                <a:lnTo>
                  <a:pt x="6063612" y="4690876"/>
                </a:lnTo>
                <a:lnTo>
                  <a:pt x="6055375" y="4843123"/>
                </a:lnTo>
                <a:lnTo>
                  <a:pt x="6047475" y="4996057"/>
                </a:lnTo>
                <a:lnTo>
                  <a:pt x="6037390" y="5148990"/>
                </a:lnTo>
                <a:lnTo>
                  <a:pt x="6025287" y="5303981"/>
                </a:lnTo>
                <a:lnTo>
                  <a:pt x="6013185" y="5456914"/>
                </a:lnTo>
                <a:lnTo>
                  <a:pt x="5999233" y="5612591"/>
                </a:lnTo>
                <a:lnTo>
                  <a:pt x="5983937" y="5768953"/>
                </a:lnTo>
                <a:lnTo>
                  <a:pt x="5967801" y="5923258"/>
                </a:lnTo>
                <a:lnTo>
                  <a:pt x="5948975" y="6079621"/>
                </a:lnTo>
                <a:lnTo>
                  <a:pt x="5928804" y="6235297"/>
                </a:lnTo>
                <a:lnTo>
                  <a:pt x="5908801" y="6391660"/>
                </a:lnTo>
                <a:lnTo>
                  <a:pt x="5885437" y="6547336"/>
                </a:lnTo>
                <a:lnTo>
                  <a:pt x="5861568" y="6702327"/>
                </a:lnTo>
                <a:lnTo>
                  <a:pt x="5836524" y="6858002"/>
                </a:lnTo>
                <a:lnTo>
                  <a:pt x="3563332" y="6858002"/>
                </a:lnTo>
                <a:lnTo>
                  <a:pt x="1223490" y="6858002"/>
                </a:lnTo>
                <a:lnTo>
                  <a:pt x="0" y="6858002"/>
                </a:lnTo>
                <a:close/>
              </a:path>
            </a:pathLst>
          </a:custGeom>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E0245E-F23B-6C41-A521-2EC987806145}"/>
              </a:ext>
            </a:extLst>
          </p:cNvPr>
          <p:cNvSpPr>
            <a:spLocks noGrp="1"/>
          </p:cNvSpPr>
          <p:nvPr>
            <p:ph type="title"/>
          </p:nvPr>
        </p:nvSpPr>
        <p:spPr>
          <a:xfrm>
            <a:off x="913795" y="1257301"/>
            <a:ext cx="6672865" cy="4343399"/>
          </a:xfrm>
        </p:spPr>
        <p:txBody>
          <a:bodyPr vert="horz" lIns="91440" tIns="45720" rIns="91440" bIns="45720" rtlCol="0" anchor="ctr">
            <a:normAutofit/>
          </a:bodyPr>
          <a:lstStyle/>
          <a:p>
            <a:pPr algn="l"/>
            <a:r>
              <a:rPr lang="en-US" sz="5400" b="1"/>
              <a:t>Calculation of Financial Ratios for Ffion Ltd.</a:t>
            </a:r>
            <a:br>
              <a:rPr lang="en-US" sz="5400"/>
            </a:br>
            <a:endParaRPr lang="en-US" sz="5400"/>
          </a:p>
        </p:txBody>
      </p:sp>
    </p:spTree>
    <p:extLst>
      <p:ext uri="{BB962C8B-B14F-4D97-AF65-F5344CB8AC3E}">
        <p14:creationId xmlns:p14="http://schemas.microsoft.com/office/powerpoint/2010/main" val="4053421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1976BAAA-75A1-48AA-B7DE-B6B8070992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Freeform: Shape 8">
            <a:extLst>
              <a:ext uri="{FF2B5EF4-FFF2-40B4-BE49-F238E27FC236}">
                <a16:creationId xmlns:a16="http://schemas.microsoft.com/office/drawing/2014/main" id="{65A5F259-CDF7-4A15-A66C-A9939D23E3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8386486" cy="6858002"/>
          </a:xfrm>
          <a:custGeom>
            <a:avLst/>
            <a:gdLst>
              <a:gd name="connsiteX0" fmla="*/ 0 w 6088489"/>
              <a:gd name="connsiteY0" fmla="*/ 0 h 6858002"/>
              <a:gd name="connsiteX1" fmla="*/ 3563332 w 6088489"/>
              <a:gd name="connsiteY1" fmla="*/ 0 h 6858002"/>
              <a:gd name="connsiteX2" fmla="*/ 3563332 w 6088489"/>
              <a:gd name="connsiteY2" fmla="*/ 3 h 6858002"/>
              <a:gd name="connsiteX3" fmla="*/ 5842099 w 6088489"/>
              <a:gd name="connsiteY3" fmla="*/ 3 h 6858002"/>
              <a:gd name="connsiteX4" fmla="*/ 5842099 w 6088489"/>
              <a:gd name="connsiteY4" fmla="*/ 4 h 6858002"/>
              <a:gd name="connsiteX5" fmla="*/ 5835346 w 6088489"/>
              <a:gd name="connsiteY5" fmla="*/ 4 h 6858002"/>
              <a:gd name="connsiteX6" fmla="*/ 5841229 w 6088489"/>
              <a:gd name="connsiteY6" fmla="*/ 40466 h 6858002"/>
              <a:gd name="connsiteX7" fmla="*/ 5858543 w 6088489"/>
              <a:gd name="connsiteY7" fmla="*/ 159110 h 6858002"/>
              <a:gd name="connsiteX8" fmla="*/ 5870645 w 6088489"/>
              <a:gd name="connsiteY8" fmla="*/ 245521 h 6858002"/>
              <a:gd name="connsiteX9" fmla="*/ 5883420 w 6088489"/>
              <a:gd name="connsiteY9" fmla="*/ 348391 h 6858002"/>
              <a:gd name="connsiteX10" fmla="*/ 5898716 w 6088489"/>
              <a:gd name="connsiteY10" fmla="*/ 470463 h 6858002"/>
              <a:gd name="connsiteX11" fmla="*/ 5914853 w 6088489"/>
              <a:gd name="connsiteY11" fmla="*/ 605566 h 6858002"/>
              <a:gd name="connsiteX12" fmla="*/ 5931830 w 6088489"/>
              <a:gd name="connsiteY12" fmla="*/ 757813 h 6858002"/>
              <a:gd name="connsiteX13" fmla="*/ 5949815 w 6088489"/>
              <a:gd name="connsiteY13" fmla="*/ 923777 h 6858002"/>
              <a:gd name="connsiteX14" fmla="*/ 5967801 w 6088489"/>
              <a:gd name="connsiteY14" fmla="*/ 1104142 h 6858002"/>
              <a:gd name="connsiteX15" fmla="*/ 5986122 w 6088489"/>
              <a:gd name="connsiteY15" fmla="*/ 1296166 h 6858002"/>
              <a:gd name="connsiteX16" fmla="*/ 6003099 w 6088489"/>
              <a:gd name="connsiteY16" fmla="*/ 1503278 h 6858002"/>
              <a:gd name="connsiteX17" fmla="*/ 6019404 w 6088489"/>
              <a:gd name="connsiteY17" fmla="*/ 1719991 h 6858002"/>
              <a:gd name="connsiteX18" fmla="*/ 6034196 w 6088489"/>
              <a:gd name="connsiteY18" fmla="*/ 1949048 h 6858002"/>
              <a:gd name="connsiteX19" fmla="*/ 6048315 w 6088489"/>
              <a:gd name="connsiteY19" fmla="*/ 2187706 h 6858002"/>
              <a:gd name="connsiteX20" fmla="*/ 6061595 w 6088489"/>
              <a:gd name="connsiteY20" fmla="*/ 2436652 h 6858002"/>
              <a:gd name="connsiteX21" fmla="*/ 6066301 w 6088489"/>
              <a:gd name="connsiteY21" fmla="*/ 2564211 h 6858002"/>
              <a:gd name="connsiteX22" fmla="*/ 6071512 w 6088489"/>
              <a:gd name="connsiteY22" fmla="*/ 2694512 h 6858002"/>
              <a:gd name="connsiteX23" fmla="*/ 6076386 w 6088489"/>
              <a:gd name="connsiteY23" fmla="*/ 2826871 h 6858002"/>
              <a:gd name="connsiteX24" fmla="*/ 6079580 w 6088489"/>
              <a:gd name="connsiteY24" fmla="*/ 2959917 h 6858002"/>
              <a:gd name="connsiteX25" fmla="*/ 6082438 w 6088489"/>
              <a:gd name="connsiteY25" fmla="*/ 3095705 h 6858002"/>
              <a:gd name="connsiteX26" fmla="*/ 6085463 w 6088489"/>
              <a:gd name="connsiteY26" fmla="*/ 3232865 h 6858002"/>
              <a:gd name="connsiteX27" fmla="*/ 6087480 w 6088489"/>
              <a:gd name="connsiteY27" fmla="*/ 3372768 h 6858002"/>
              <a:gd name="connsiteX28" fmla="*/ 6087480 w 6088489"/>
              <a:gd name="connsiteY28" fmla="*/ 3514043 h 6858002"/>
              <a:gd name="connsiteX29" fmla="*/ 6088489 w 6088489"/>
              <a:gd name="connsiteY29" fmla="*/ 3656689 h 6858002"/>
              <a:gd name="connsiteX30" fmla="*/ 6087480 w 6088489"/>
              <a:gd name="connsiteY30" fmla="*/ 3800707 h 6858002"/>
              <a:gd name="connsiteX31" fmla="*/ 6085463 w 6088489"/>
              <a:gd name="connsiteY31" fmla="*/ 3946783 h 6858002"/>
              <a:gd name="connsiteX32" fmla="*/ 6083614 w 6088489"/>
              <a:gd name="connsiteY32" fmla="*/ 4092858 h 6858002"/>
              <a:gd name="connsiteX33" fmla="*/ 6079580 w 6088489"/>
              <a:gd name="connsiteY33" fmla="*/ 4240991 h 6858002"/>
              <a:gd name="connsiteX34" fmla="*/ 6075378 w 6088489"/>
              <a:gd name="connsiteY34" fmla="*/ 4390495 h 6858002"/>
              <a:gd name="connsiteX35" fmla="*/ 6070503 w 6088489"/>
              <a:gd name="connsiteY35" fmla="*/ 4540000 h 6858002"/>
              <a:gd name="connsiteX36" fmla="*/ 6063612 w 6088489"/>
              <a:gd name="connsiteY36" fmla="*/ 4690876 h 6858002"/>
              <a:gd name="connsiteX37" fmla="*/ 6055375 w 6088489"/>
              <a:gd name="connsiteY37" fmla="*/ 4843123 h 6858002"/>
              <a:gd name="connsiteX38" fmla="*/ 6047475 w 6088489"/>
              <a:gd name="connsiteY38" fmla="*/ 4996057 h 6858002"/>
              <a:gd name="connsiteX39" fmla="*/ 6037390 w 6088489"/>
              <a:gd name="connsiteY39" fmla="*/ 5148990 h 6858002"/>
              <a:gd name="connsiteX40" fmla="*/ 6025287 w 6088489"/>
              <a:gd name="connsiteY40" fmla="*/ 5303981 h 6858002"/>
              <a:gd name="connsiteX41" fmla="*/ 6013185 w 6088489"/>
              <a:gd name="connsiteY41" fmla="*/ 5456914 h 6858002"/>
              <a:gd name="connsiteX42" fmla="*/ 5999233 w 6088489"/>
              <a:gd name="connsiteY42" fmla="*/ 5612591 h 6858002"/>
              <a:gd name="connsiteX43" fmla="*/ 5983937 w 6088489"/>
              <a:gd name="connsiteY43" fmla="*/ 5768953 h 6858002"/>
              <a:gd name="connsiteX44" fmla="*/ 5967801 w 6088489"/>
              <a:gd name="connsiteY44" fmla="*/ 5923258 h 6858002"/>
              <a:gd name="connsiteX45" fmla="*/ 5948975 w 6088489"/>
              <a:gd name="connsiteY45" fmla="*/ 6079621 h 6858002"/>
              <a:gd name="connsiteX46" fmla="*/ 5928804 w 6088489"/>
              <a:gd name="connsiteY46" fmla="*/ 6235297 h 6858002"/>
              <a:gd name="connsiteX47" fmla="*/ 5908801 w 6088489"/>
              <a:gd name="connsiteY47" fmla="*/ 6391660 h 6858002"/>
              <a:gd name="connsiteX48" fmla="*/ 5885437 w 6088489"/>
              <a:gd name="connsiteY48" fmla="*/ 6547336 h 6858002"/>
              <a:gd name="connsiteX49" fmla="*/ 5861568 w 6088489"/>
              <a:gd name="connsiteY49" fmla="*/ 6702327 h 6858002"/>
              <a:gd name="connsiteX50" fmla="*/ 5836524 w 6088489"/>
              <a:gd name="connsiteY50" fmla="*/ 6858002 h 6858002"/>
              <a:gd name="connsiteX51" fmla="*/ 3563332 w 6088489"/>
              <a:gd name="connsiteY51" fmla="*/ 6858002 h 6858002"/>
              <a:gd name="connsiteX52" fmla="*/ 1223490 w 6088489"/>
              <a:gd name="connsiteY52" fmla="*/ 6858002 h 6858002"/>
              <a:gd name="connsiteX53" fmla="*/ 0 w 6088489"/>
              <a:gd name="connsiteY53" fmla="*/ 6858002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Lst>
            <a:rect l="l" t="t" r="r" b="b"/>
            <a:pathLst>
              <a:path w="6088489" h="6858002">
                <a:moveTo>
                  <a:pt x="0" y="0"/>
                </a:moveTo>
                <a:lnTo>
                  <a:pt x="3563332" y="0"/>
                </a:lnTo>
                <a:lnTo>
                  <a:pt x="3563332" y="3"/>
                </a:lnTo>
                <a:lnTo>
                  <a:pt x="5842099" y="3"/>
                </a:lnTo>
                <a:lnTo>
                  <a:pt x="5842099" y="4"/>
                </a:lnTo>
                <a:lnTo>
                  <a:pt x="5835346" y="4"/>
                </a:lnTo>
                <a:lnTo>
                  <a:pt x="5841229" y="40466"/>
                </a:lnTo>
                <a:lnTo>
                  <a:pt x="5858543" y="159110"/>
                </a:lnTo>
                <a:lnTo>
                  <a:pt x="5870645" y="245521"/>
                </a:lnTo>
                <a:lnTo>
                  <a:pt x="5883420" y="348391"/>
                </a:lnTo>
                <a:lnTo>
                  <a:pt x="5898716" y="470463"/>
                </a:lnTo>
                <a:lnTo>
                  <a:pt x="5914853" y="605566"/>
                </a:lnTo>
                <a:lnTo>
                  <a:pt x="5931830" y="757813"/>
                </a:lnTo>
                <a:lnTo>
                  <a:pt x="5949815" y="923777"/>
                </a:lnTo>
                <a:lnTo>
                  <a:pt x="5967801" y="1104142"/>
                </a:lnTo>
                <a:lnTo>
                  <a:pt x="5986122" y="1296166"/>
                </a:lnTo>
                <a:lnTo>
                  <a:pt x="6003099" y="1503278"/>
                </a:lnTo>
                <a:lnTo>
                  <a:pt x="6019404" y="1719991"/>
                </a:lnTo>
                <a:lnTo>
                  <a:pt x="6034196" y="1949048"/>
                </a:lnTo>
                <a:lnTo>
                  <a:pt x="6048315" y="2187706"/>
                </a:lnTo>
                <a:lnTo>
                  <a:pt x="6061595" y="2436652"/>
                </a:lnTo>
                <a:lnTo>
                  <a:pt x="6066301" y="2564211"/>
                </a:lnTo>
                <a:lnTo>
                  <a:pt x="6071512" y="2694512"/>
                </a:lnTo>
                <a:lnTo>
                  <a:pt x="6076386" y="2826871"/>
                </a:lnTo>
                <a:lnTo>
                  <a:pt x="6079580" y="2959917"/>
                </a:lnTo>
                <a:lnTo>
                  <a:pt x="6082438" y="3095705"/>
                </a:lnTo>
                <a:lnTo>
                  <a:pt x="6085463" y="3232865"/>
                </a:lnTo>
                <a:lnTo>
                  <a:pt x="6087480" y="3372768"/>
                </a:lnTo>
                <a:lnTo>
                  <a:pt x="6087480" y="3514043"/>
                </a:lnTo>
                <a:lnTo>
                  <a:pt x="6088489" y="3656689"/>
                </a:lnTo>
                <a:lnTo>
                  <a:pt x="6087480" y="3800707"/>
                </a:lnTo>
                <a:lnTo>
                  <a:pt x="6085463" y="3946783"/>
                </a:lnTo>
                <a:lnTo>
                  <a:pt x="6083614" y="4092858"/>
                </a:lnTo>
                <a:lnTo>
                  <a:pt x="6079580" y="4240991"/>
                </a:lnTo>
                <a:lnTo>
                  <a:pt x="6075378" y="4390495"/>
                </a:lnTo>
                <a:lnTo>
                  <a:pt x="6070503" y="4540000"/>
                </a:lnTo>
                <a:lnTo>
                  <a:pt x="6063612" y="4690876"/>
                </a:lnTo>
                <a:lnTo>
                  <a:pt x="6055375" y="4843123"/>
                </a:lnTo>
                <a:lnTo>
                  <a:pt x="6047475" y="4996057"/>
                </a:lnTo>
                <a:lnTo>
                  <a:pt x="6037390" y="5148990"/>
                </a:lnTo>
                <a:lnTo>
                  <a:pt x="6025287" y="5303981"/>
                </a:lnTo>
                <a:lnTo>
                  <a:pt x="6013185" y="5456914"/>
                </a:lnTo>
                <a:lnTo>
                  <a:pt x="5999233" y="5612591"/>
                </a:lnTo>
                <a:lnTo>
                  <a:pt x="5983937" y="5768953"/>
                </a:lnTo>
                <a:lnTo>
                  <a:pt x="5967801" y="5923258"/>
                </a:lnTo>
                <a:lnTo>
                  <a:pt x="5948975" y="6079621"/>
                </a:lnTo>
                <a:lnTo>
                  <a:pt x="5928804" y="6235297"/>
                </a:lnTo>
                <a:lnTo>
                  <a:pt x="5908801" y="6391660"/>
                </a:lnTo>
                <a:lnTo>
                  <a:pt x="5885437" y="6547336"/>
                </a:lnTo>
                <a:lnTo>
                  <a:pt x="5861568" y="6702327"/>
                </a:lnTo>
                <a:lnTo>
                  <a:pt x="5836524" y="6858002"/>
                </a:lnTo>
                <a:lnTo>
                  <a:pt x="3563332" y="6858002"/>
                </a:lnTo>
                <a:lnTo>
                  <a:pt x="1223490" y="6858002"/>
                </a:lnTo>
                <a:lnTo>
                  <a:pt x="0" y="6858002"/>
                </a:lnTo>
                <a:close/>
              </a:path>
            </a:pathLst>
          </a:custGeom>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EB788E-7C09-5F43-9299-A52BE48EC9C9}"/>
              </a:ext>
            </a:extLst>
          </p:cNvPr>
          <p:cNvSpPr>
            <a:spLocks noGrp="1"/>
          </p:cNvSpPr>
          <p:nvPr>
            <p:ph type="title"/>
          </p:nvPr>
        </p:nvSpPr>
        <p:spPr>
          <a:xfrm>
            <a:off x="2084316" y="1255594"/>
            <a:ext cx="5842000" cy="5363570"/>
          </a:xfrm>
        </p:spPr>
        <p:txBody>
          <a:bodyPr vert="horz" lIns="91440" tIns="45720" rIns="91440" bIns="45720" rtlCol="0" anchor="ctr">
            <a:normAutofit fontScale="90000"/>
          </a:bodyPr>
          <a:lstStyle/>
          <a:p>
            <a:pPr algn="l"/>
            <a:r>
              <a:rPr lang="en-GB" sz="3200" b="1" dirty="0">
                <a:effectLst/>
              </a:rPr>
              <a:t>Profitability Ratios</a:t>
            </a:r>
            <a:br>
              <a:rPr lang="en-GB" sz="3200" b="1" dirty="0">
                <a:effectLst/>
              </a:rPr>
            </a:br>
            <a:r>
              <a:rPr lang="en-GB" sz="1600" b="1" dirty="0">
                <a:effectLst/>
                <a:latin typeface="Arial" panose="020B0604020202020204" pitchFamily="34" charset="0"/>
                <a:cs typeface="Arial" panose="020B0604020202020204" pitchFamily="34" charset="0"/>
              </a:rPr>
              <a:t>Cross Profit Margin</a:t>
            </a:r>
            <a:br>
              <a:rPr lang="en-GB" sz="1600" b="1" dirty="0">
                <a:effectLst/>
                <a:latin typeface="Arial" panose="020B0604020202020204" pitchFamily="34" charset="0"/>
                <a:cs typeface="Arial" panose="020B0604020202020204" pitchFamily="34" charset="0"/>
              </a:rPr>
            </a:br>
            <a:r>
              <a:rPr lang="en-GB" sz="1600" b="1" dirty="0">
                <a:effectLst/>
                <a:latin typeface="Arial" panose="020B0604020202020204" pitchFamily="34" charset="0"/>
                <a:cs typeface="Arial" panose="020B0604020202020204" pitchFamily="34" charset="0"/>
              </a:rPr>
              <a:t>Net Profit Margin</a:t>
            </a:r>
            <a:br>
              <a:rPr lang="en-GB" sz="1600" b="1" dirty="0">
                <a:effectLst/>
                <a:latin typeface="Arial" panose="020B0604020202020204" pitchFamily="34" charset="0"/>
                <a:cs typeface="Arial" panose="020B0604020202020204" pitchFamily="34" charset="0"/>
              </a:rPr>
            </a:br>
            <a:r>
              <a:rPr lang="en-GB" sz="1600" b="1" dirty="0">
                <a:effectLst/>
                <a:latin typeface="Arial" panose="020B0604020202020204" pitchFamily="34" charset="0"/>
                <a:cs typeface="Arial" panose="020B0604020202020204" pitchFamily="34" charset="0"/>
              </a:rPr>
              <a:t>ROCE(Return on Capital Employed)</a:t>
            </a:r>
            <a:br>
              <a:rPr lang="en-GB" sz="1600" b="1" dirty="0">
                <a:effectLst/>
                <a:latin typeface="Arial" panose="020B0604020202020204" pitchFamily="34" charset="0"/>
                <a:cs typeface="Arial" panose="020B0604020202020204" pitchFamily="34" charset="0"/>
              </a:rPr>
            </a:br>
            <a:r>
              <a:rPr lang="en-GB" sz="1600" b="1" dirty="0">
                <a:effectLst/>
                <a:latin typeface="Arial" panose="020B0604020202020204" pitchFamily="34" charset="0"/>
                <a:cs typeface="Arial" panose="020B0604020202020204" pitchFamily="34" charset="0"/>
              </a:rPr>
              <a:t>Asset Turnover</a:t>
            </a:r>
            <a:br>
              <a:rPr lang="en-GB" sz="1600" b="1" dirty="0">
                <a:effectLst/>
                <a:latin typeface="Arial" panose="020B0604020202020204" pitchFamily="34" charset="0"/>
                <a:cs typeface="Arial" panose="020B0604020202020204" pitchFamily="34" charset="0"/>
              </a:rPr>
            </a:br>
            <a:r>
              <a:rPr lang="en-GB" sz="1600" b="1" dirty="0">
                <a:effectLst/>
                <a:latin typeface="Arial" panose="020B0604020202020204" pitchFamily="34" charset="0"/>
                <a:cs typeface="Arial" panose="020B0604020202020204" pitchFamily="34" charset="0"/>
              </a:rPr>
              <a:t>Fixed Assets Ratio</a:t>
            </a:r>
            <a:br>
              <a:rPr lang="en-GB" sz="1600" b="1" dirty="0">
                <a:effectLst/>
                <a:latin typeface="Arial" panose="020B0604020202020204" pitchFamily="34" charset="0"/>
                <a:cs typeface="Arial" panose="020B0604020202020204" pitchFamily="34" charset="0"/>
              </a:rPr>
            </a:br>
            <a:r>
              <a:rPr lang="en-GB" sz="1600" b="1" dirty="0">
                <a:effectLst/>
                <a:latin typeface="Arial" panose="020B0604020202020204" pitchFamily="34" charset="0"/>
                <a:cs typeface="Arial" panose="020B0604020202020204" pitchFamily="34" charset="0"/>
              </a:rPr>
              <a:t>Working Capital Turnover</a:t>
            </a:r>
            <a:br>
              <a:rPr lang="en-GB" sz="1600" b="1" dirty="0">
                <a:effectLst/>
                <a:latin typeface="Arial" panose="020B0604020202020204" pitchFamily="34" charset="0"/>
                <a:cs typeface="Arial" panose="020B0604020202020204" pitchFamily="34" charset="0"/>
              </a:rPr>
            </a:br>
            <a:br>
              <a:rPr lang="en-GB" dirty="0">
                <a:effectLst/>
              </a:rPr>
            </a:br>
            <a:r>
              <a:rPr lang="en-GB" sz="3200" b="1" dirty="0">
                <a:effectLst/>
              </a:rPr>
              <a:t>Liquidity Ratios </a:t>
            </a:r>
            <a:br>
              <a:rPr lang="en-GB" sz="3200" b="1" dirty="0">
                <a:effectLst/>
              </a:rPr>
            </a:br>
            <a:r>
              <a:rPr lang="en-GB" sz="1800" b="1" dirty="0">
                <a:effectLst/>
                <a:latin typeface="Arial" panose="020B0604020202020204" pitchFamily="34" charset="0"/>
                <a:cs typeface="Arial" panose="020B0604020202020204" pitchFamily="34" charset="0"/>
              </a:rPr>
              <a:t>Current Ratio</a:t>
            </a:r>
            <a:br>
              <a:rPr lang="en-GB" sz="1800" b="1" dirty="0">
                <a:effectLst/>
                <a:latin typeface="Arial" panose="020B0604020202020204" pitchFamily="34" charset="0"/>
                <a:cs typeface="Arial" panose="020B0604020202020204" pitchFamily="34" charset="0"/>
              </a:rPr>
            </a:br>
            <a:r>
              <a:rPr lang="en-GB" sz="1800" b="1" dirty="0">
                <a:effectLst/>
                <a:latin typeface="Arial" panose="020B0604020202020204" pitchFamily="34" charset="0"/>
                <a:cs typeface="Arial" panose="020B0604020202020204" pitchFamily="34" charset="0"/>
              </a:rPr>
              <a:t>Debtor Days</a:t>
            </a:r>
            <a:br>
              <a:rPr lang="en-GB" sz="1800" b="1" dirty="0">
                <a:effectLst/>
                <a:latin typeface="Arial" panose="020B0604020202020204" pitchFamily="34" charset="0"/>
                <a:cs typeface="Arial" panose="020B0604020202020204" pitchFamily="34" charset="0"/>
              </a:rPr>
            </a:br>
            <a:r>
              <a:rPr lang="en-GB" sz="1800" b="1" dirty="0">
                <a:effectLst/>
                <a:latin typeface="Arial" panose="020B0604020202020204" pitchFamily="34" charset="0"/>
                <a:cs typeface="Arial" panose="020B0604020202020204" pitchFamily="34" charset="0"/>
              </a:rPr>
              <a:t>Creditor Days</a:t>
            </a:r>
            <a:br>
              <a:rPr lang="en-GB" sz="1800" b="1" dirty="0">
                <a:effectLst/>
                <a:latin typeface="Arial" panose="020B0604020202020204" pitchFamily="34" charset="0"/>
                <a:cs typeface="Arial" panose="020B0604020202020204" pitchFamily="34" charset="0"/>
              </a:rPr>
            </a:br>
            <a:br>
              <a:rPr lang="en-GB" dirty="0">
                <a:effectLst/>
              </a:rPr>
            </a:br>
            <a:r>
              <a:rPr lang="en-GB" sz="3200" b="1" dirty="0">
                <a:effectLst/>
              </a:rPr>
              <a:t>Gearing Ratios</a:t>
            </a:r>
            <a:br>
              <a:rPr lang="en-GB" sz="1600" b="1" dirty="0">
                <a:effectLst/>
                <a:latin typeface="Arial" panose="020B0604020202020204" pitchFamily="34" charset="0"/>
                <a:cs typeface="Arial" panose="020B0604020202020204" pitchFamily="34" charset="0"/>
              </a:rPr>
            </a:br>
            <a:r>
              <a:rPr lang="en-GB" sz="1600" b="1" dirty="0">
                <a:effectLst/>
                <a:latin typeface="Arial" panose="020B0604020202020204" pitchFamily="34" charset="0"/>
                <a:cs typeface="Arial" panose="020B0604020202020204" pitchFamily="34" charset="0"/>
              </a:rPr>
              <a:t>Debt Ratio</a:t>
            </a:r>
            <a:br>
              <a:rPr lang="en-GB" sz="1600" b="1" dirty="0">
                <a:effectLst/>
                <a:latin typeface="Arial" panose="020B0604020202020204" pitchFamily="34" charset="0"/>
                <a:cs typeface="Arial" panose="020B0604020202020204" pitchFamily="34" charset="0"/>
              </a:rPr>
            </a:br>
            <a:r>
              <a:rPr lang="en-GB" sz="1600" b="1" dirty="0">
                <a:effectLst/>
                <a:latin typeface="Arial" panose="020B0604020202020204" pitchFamily="34" charset="0"/>
                <a:cs typeface="Arial" panose="020B0604020202020204" pitchFamily="34" charset="0"/>
              </a:rPr>
              <a:t>Interest Cover</a:t>
            </a:r>
            <a:br>
              <a:rPr lang="en-GB" dirty="0">
                <a:effectLst/>
              </a:rPr>
            </a:br>
            <a:br>
              <a:rPr lang="en-GB" dirty="0">
                <a:effectLst/>
              </a:rPr>
            </a:br>
            <a:endParaRPr lang="en-US" sz="5400" dirty="0"/>
          </a:p>
        </p:txBody>
      </p:sp>
      <p:graphicFrame>
        <p:nvGraphicFramePr>
          <p:cNvPr id="3" name="Diagram 2">
            <a:extLst>
              <a:ext uri="{FF2B5EF4-FFF2-40B4-BE49-F238E27FC236}">
                <a16:creationId xmlns:a16="http://schemas.microsoft.com/office/drawing/2014/main" id="{2D3EE66E-0BC6-FD49-BAE3-449B870D794E}"/>
              </a:ext>
            </a:extLst>
          </p:cNvPr>
          <p:cNvGraphicFramePr/>
          <p:nvPr>
            <p:extLst>
              <p:ext uri="{D42A27DB-BD31-4B8C-83A1-F6EECF244321}">
                <p14:modId xmlns:p14="http://schemas.microsoft.com/office/powerpoint/2010/main" val="2345223727"/>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4" name="Diagram 3">
            <a:extLst>
              <a:ext uri="{FF2B5EF4-FFF2-40B4-BE49-F238E27FC236}">
                <a16:creationId xmlns:a16="http://schemas.microsoft.com/office/drawing/2014/main" id="{94D5DD8C-50BD-0C4A-800D-0BACBEBAA24F}"/>
              </a:ext>
            </a:extLst>
          </p:cNvPr>
          <p:cNvGraphicFramePr/>
          <p:nvPr>
            <p:extLst>
              <p:ext uri="{D42A27DB-BD31-4B8C-83A1-F6EECF244321}">
                <p14:modId xmlns:p14="http://schemas.microsoft.com/office/powerpoint/2010/main" val="1610150268"/>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15838395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1976BAAA-75A1-48AA-B7DE-B6B8070992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Freeform: Shape 21">
            <a:extLst>
              <a:ext uri="{FF2B5EF4-FFF2-40B4-BE49-F238E27FC236}">
                <a16:creationId xmlns:a16="http://schemas.microsoft.com/office/drawing/2014/main" id="{65A5F259-CDF7-4A15-A66C-A9939D23E3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8386486" cy="6858002"/>
          </a:xfrm>
          <a:custGeom>
            <a:avLst/>
            <a:gdLst>
              <a:gd name="connsiteX0" fmla="*/ 0 w 6088489"/>
              <a:gd name="connsiteY0" fmla="*/ 0 h 6858002"/>
              <a:gd name="connsiteX1" fmla="*/ 3563332 w 6088489"/>
              <a:gd name="connsiteY1" fmla="*/ 0 h 6858002"/>
              <a:gd name="connsiteX2" fmla="*/ 3563332 w 6088489"/>
              <a:gd name="connsiteY2" fmla="*/ 3 h 6858002"/>
              <a:gd name="connsiteX3" fmla="*/ 5842099 w 6088489"/>
              <a:gd name="connsiteY3" fmla="*/ 3 h 6858002"/>
              <a:gd name="connsiteX4" fmla="*/ 5842099 w 6088489"/>
              <a:gd name="connsiteY4" fmla="*/ 4 h 6858002"/>
              <a:gd name="connsiteX5" fmla="*/ 5835346 w 6088489"/>
              <a:gd name="connsiteY5" fmla="*/ 4 h 6858002"/>
              <a:gd name="connsiteX6" fmla="*/ 5841229 w 6088489"/>
              <a:gd name="connsiteY6" fmla="*/ 40466 h 6858002"/>
              <a:gd name="connsiteX7" fmla="*/ 5858543 w 6088489"/>
              <a:gd name="connsiteY7" fmla="*/ 159110 h 6858002"/>
              <a:gd name="connsiteX8" fmla="*/ 5870645 w 6088489"/>
              <a:gd name="connsiteY8" fmla="*/ 245521 h 6858002"/>
              <a:gd name="connsiteX9" fmla="*/ 5883420 w 6088489"/>
              <a:gd name="connsiteY9" fmla="*/ 348391 h 6858002"/>
              <a:gd name="connsiteX10" fmla="*/ 5898716 w 6088489"/>
              <a:gd name="connsiteY10" fmla="*/ 470463 h 6858002"/>
              <a:gd name="connsiteX11" fmla="*/ 5914853 w 6088489"/>
              <a:gd name="connsiteY11" fmla="*/ 605566 h 6858002"/>
              <a:gd name="connsiteX12" fmla="*/ 5931830 w 6088489"/>
              <a:gd name="connsiteY12" fmla="*/ 757813 h 6858002"/>
              <a:gd name="connsiteX13" fmla="*/ 5949815 w 6088489"/>
              <a:gd name="connsiteY13" fmla="*/ 923777 h 6858002"/>
              <a:gd name="connsiteX14" fmla="*/ 5967801 w 6088489"/>
              <a:gd name="connsiteY14" fmla="*/ 1104142 h 6858002"/>
              <a:gd name="connsiteX15" fmla="*/ 5986122 w 6088489"/>
              <a:gd name="connsiteY15" fmla="*/ 1296166 h 6858002"/>
              <a:gd name="connsiteX16" fmla="*/ 6003099 w 6088489"/>
              <a:gd name="connsiteY16" fmla="*/ 1503278 h 6858002"/>
              <a:gd name="connsiteX17" fmla="*/ 6019404 w 6088489"/>
              <a:gd name="connsiteY17" fmla="*/ 1719991 h 6858002"/>
              <a:gd name="connsiteX18" fmla="*/ 6034196 w 6088489"/>
              <a:gd name="connsiteY18" fmla="*/ 1949048 h 6858002"/>
              <a:gd name="connsiteX19" fmla="*/ 6048315 w 6088489"/>
              <a:gd name="connsiteY19" fmla="*/ 2187706 h 6858002"/>
              <a:gd name="connsiteX20" fmla="*/ 6061595 w 6088489"/>
              <a:gd name="connsiteY20" fmla="*/ 2436652 h 6858002"/>
              <a:gd name="connsiteX21" fmla="*/ 6066301 w 6088489"/>
              <a:gd name="connsiteY21" fmla="*/ 2564211 h 6858002"/>
              <a:gd name="connsiteX22" fmla="*/ 6071512 w 6088489"/>
              <a:gd name="connsiteY22" fmla="*/ 2694512 h 6858002"/>
              <a:gd name="connsiteX23" fmla="*/ 6076386 w 6088489"/>
              <a:gd name="connsiteY23" fmla="*/ 2826871 h 6858002"/>
              <a:gd name="connsiteX24" fmla="*/ 6079580 w 6088489"/>
              <a:gd name="connsiteY24" fmla="*/ 2959917 h 6858002"/>
              <a:gd name="connsiteX25" fmla="*/ 6082438 w 6088489"/>
              <a:gd name="connsiteY25" fmla="*/ 3095705 h 6858002"/>
              <a:gd name="connsiteX26" fmla="*/ 6085463 w 6088489"/>
              <a:gd name="connsiteY26" fmla="*/ 3232865 h 6858002"/>
              <a:gd name="connsiteX27" fmla="*/ 6087480 w 6088489"/>
              <a:gd name="connsiteY27" fmla="*/ 3372768 h 6858002"/>
              <a:gd name="connsiteX28" fmla="*/ 6087480 w 6088489"/>
              <a:gd name="connsiteY28" fmla="*/ 3514043 h 6858002"/>
              <a:gd name="connsiteX29" fmla="*/ 6088489 w 6088489"/>
              <a:gd name="connsiteY29" fmla="*/ 3656689 h 6858002"/>
              <a:gd name="connsiteX30" fmla="*/ 6087480 w 6088489"/>
              <a:gd name="connsiteY30" fmla="*/ 3800707 h 6858002"/>
              <a:gd name="connsiteX31" fmla="*/ 6085463 w 6088489"/>
              <a:gd name="connsiteY31" fmla="*/ 3946783 h 6858002"/>
              <a:gd name="connsiteX32" fmla="*/ 6083614 w 6088489"/>
              <a:gd name="connsiteY32" fmla="*/ 4092858 h 6858002"/>
              <a:gd name="connsiteX33" fmla="*/ 6079580 w 6088489"/>
              <a:gd name="connsiteY33" fmla="*/ 4240991 h 6858002"/>
              <a:gd name="connsiteX34" fmla="*/ 6075378 w 6088489"/>
              <a:gd name="connsiteY34" fmla="*/ 4390495 h 6858002"/>
              <a:gd name="connsiteX35" fmla="*/ 6070503 w 6088489"/>
              <a:gd name="connsiteY35" fmla="*/ 4540000 h 6858002"/>
              <a:gd name="connsiteX36" fmla="*/ 6063612 w 6088489"/>
              <a:gd name="connsiteY36" fmla="*/ 4690876 h 6858002"/>
              <a:gd name="connsiteX37" fmla="*/ 6055375 w 6088489"/>
              <a:gd name="connsiteY37" fmla="*/ 4843123 h 6858002"/>
              <a:gd name="connsiteX38" fmla="*/ 6047475 w 6088489"/>
              <a:gd name="connsiteY38" fmla="*/ 4996057 h 6858002"/>
              <a:gd name="connsiteX39" fmla="*/ 6037390 w 6088489"/>
              <a:gd name="connsiteY39" fmla="*/ 5148990 h 6858002"/>
              <a:gd name="connsiteX40" fmla="*/ 6025287 w 6088489"/>
              <a:gd name="connsiteY40" fmla="*/ 5303981 h 6858002"/>
              <a:gd name="connsiteX41" fmla="*/ 6013185 w 6088489"/>
              <a:gd name="connsiteY41" fmla="*/ 5456914 h 6858002"/>
              <a:gd name="connsiteX42" fmla="*/ 5999233 w 6088489"/>
              <a:gd name="connsiteY42" fmla="*/ 5612591 h 6858002"/>
              <a:gd name="connsiteX43" fmla="*/ 5983937 w 6088489"/>
              <a:gd name="connsiteY43" fmla="*/ 5768953 h 6858002"/>
              <a:gd name="connsiteX44" fmla="*/ 5967801 w 6088489"/>
              <a:gd name="connsiteY44" fmla="*/ 5923258 h 6858002"/>
              <a:gd name="connsiteX45" fmla="*/ 5948975 w 6088489"/>
              <a:gd name="connsiteY45" fmla="*/ 6079621 h 6858002"/>
              <a:gd name="connsiteX46" fmla="*/ 5928804 w 6088489"/>
              <a:gd name="connsiteY46" fmla="*/ 6235297 h 6858002"/>
              <a:gd name="connsiteX47" fmla="*/ 5908801 w 6088489"/>
              <a:gd name="connsiteY47" fmla="*/ 6391660 h 6858002"/>
              <a:gd name="connsiteX48" fmla="*/ 5885437 w 6088489"/>
              <a:gd name="connsiteY48" fmla="*/ 6547336 h 6858002"/>
              <a:gd name="connsiteX49" fmla="*/ 5861568 w 6088489"/>
              <a:gd name="connsiteY49" fmla="*/ 6702327 h 6858002"/>
              <a:gd name="connsiteX50" fmla="*/ 5836524 w 6088489"/>
              <a:gd name="connsiteY50" fmla="*/ 6858002 h 6858002"/>
              <a:gd name="connsiteX51" fmla="*/ 3563332 w 6088489"/>
              <a:gd name="connsiteY51" fmla="*/ 6858002 h 6858002"/>
              <a:gd name="connsiteX52" fmla="*/ 1223490 w 6088489"/>
              <a:gd name="connsiteY52" fmla="*/ 6858002 h 6858002"/>
              <a:gd name="connsiteX53" fmla="*/ 0 w 6088489"/>
              <a:gd name="connsiteY53" fmla="*/ 6858002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Lst>
            <a:rect l="l" t="t" r="r" b="b"/>
            <a:pathLst>
              <a:path w="6088489" h="6858002">
                <a:moveTo>
                  <a:pt x="0" y="0"/>
                </a:moveTo>
                <a:lnTo>
                  <a:pt x="3563332" y="0"/>
                </a:lnTo>
                <a:lnTo>
                  <a:pt x="3563332" y="3"/>
                </a:lnTo>
                <a:lnTo>
                  <a:pt x="5842099" y="3"/>
                </a:lnTo>
                <a:lnTo>
                  <a:pt x="5842099" y="4"/>
                </a:lnTo>
                <a:lnTo>
                  <a:pt x="5835346" y="4"/>
                </a:lnTo>
                <a:lnTo>
                  <a:pt x="5841229" y="40466"/>
                </a:lnTo>
                <a:lnTo>
                  <a:pt x="5858543" y="159110"/>
                </a:lnTo>
                <a:lnTo>
                  <a:pt x="5870645" y="245521"/>
                </a:lnTo>
                <a:lnTo>
                  <a:pt x="5883420" y="348391"/>
                </a:lnTo>
                <a:lnTo>
                  <a:pt x="5898716" y="470463"/>
                </a:lnTo>
                <a:lnTo>
                  <a:pt x="5914853" y="605566"/>
                </a:lnTo>
                <a:lnTo>
                  <a:pt x="5931830" y="757813"/>
                </a:lnTo>
                <a:lnTo>
                  <a:pt x="5949815" y="923777"/>
                </a:lnTo>
                <a:lnTo>
                  <a:pt x="5967801" y="1104142"/>
                </a:lnTo>
                <a:lnTo>
                  <a:pt x="5986122" y="1296166"/>
                </a:lnTo>
                <a:lnTo>
                  <a:pt x="6003099" y="1503278"/>
                </a:lnTo>
                <a:lnTo>
                  <a:pt x="6019404" y="1719991"/>
                </a:lnTo>
                <a:lnTo>
                  <a:pt x="6034196" y="1949048"/>
                </a:lnTo>
                <a:lnTo>
                  <a:pt x="6048315" y="2187706"/>
                </a:lnTo>
                <a:lnTo>
                  <a:pt x="6061595" y="2436652"/>
                </a:lnTo>
                <a:lnTo>
                  <a:pt x="6066301" y="2564211"/>
                </a:lnTo>
                <a:lnTo>
                  <a:pt x="6071512" y="2694512"/>
                </a:lnTo>
                <a:lnTo>
                  <a:pt x="6076386" y="2826871"/>
                </a:lnTo>
                <a:lnTo>
                  <a:pt x="6079580" y="2959917"/>
                </a:lnTo>
                <a:lnTo>
                  <a:pt x="6082438" y="3095705"/>
                </a:lnTo>
                <a:lnTo>
                  <a:pt x="6085463" y="3232865"/>
                </a:lnTo>
                <a:lnTo>
                  <a:pt x="6087480" y="3372768"/>
                </a:lnTo>
                <a:lnTo>
                  <a:pt x="6087480" y="3514043"/>
                </a:lnTo>
                <a:lnTo>
                  <a:pt x="6088489" y="3656689"/>
                </a:lnTo>
                <a:lnTo>
                  <a:pt x="6087480" y="3800707"/>
                </a:lnTo>
                <a:lnTo>
                  <a:pt x="6085463" y="3946783"/>
                </a:lnTo>
                <a:lnTo>
                  <a:pt x="6083614" y="4092858"/>
                </a:lnTo>
                <a:lnTo>
                  <a:pt x="6079580" y="4240991"/>
                </a:lnTo>
                <a:lnTo>
                  <a:pt x="6075378" y="4390495"/>
                </a:lnTo>
                <a:lnTo>
                  <a:pt x="6070503" y="4540000"/>
                </a:lnTo>
                <a:lnTo>
                  <a:pt x="6063612" y="4690876"/>
                </a:lnTo>
                <a:lnTo>
                  <a:pt x="6055375" y="4843123"/>
                </a:lnTo>
                <a:lnTo>
                  <a:pt x="6047475" y="4996057"/>
                </a:lnTo>
                <a:lnTo>
                  <a:pt x="6037390" y="5148990"/>
                </a:lnTo>
                <a:lnTo>
                  <a:pt x="6025287" y="5303981"/>
                </a:lnTo>
                <a:lnTo>
                  <a:pt x="6013185" y="5456914"/>
                </a:lnTo>
                <a:lnTo>
                  <a:pt x="5999233" y="5612591"/>
                </a:lnTo>
                <a:lnTo>
                  <a:pt x="5983937" y="5768953"/>
                </a:lnTo>
                <a:lnTo>
                  <a:pt x="5967801" y="5923258"/>
                </a:lnTo>
                <a:lnTo>
                  <a:pt x="5948975" y="6079621"/>
                </a:lnTo>
                <a:lnTo>
                  <a:pt x="5928804" y="6235297"/>
                </a:lnTo>
                <a:lnTo>
                  <a:pt x="5908801" y="6391660"/>
                </a:lnTo>
                <a:lnTo>
                  <a:pt x="5885437" y="6547336"/>
                </a:lnTo>
                <a:lnTo>
                  <a:pt x="5861568" y="6702327"/>
                </a:lnTo>
                <a:lnTo>
                  <a:pt x="5836524" y="6858002"/>
                </a:lnTo>
                <a:lnTo>
                  <a:pt x="3563332" y="6858002"/>
                </a:lnTo>
                <a:lnTo>
                  <a:pt x="1223490" y="6858002"/>
                </a:lnTo>
                <a:lnTo>
                  <a:pt x="0" y="6858002"/>
                </a:lnTo>
                <a:close/>
              </a:path>
            </a:pathLst>
          </a:custGeom>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75BA70-7C0E-5741-AB02-C344847B14C2}"/>
              </a:ext>
            </a:extLst>
          </p:cNvPr>
          <p:cNvSpPr>
            <a:spLocks noGrp="1"/>
          </p:cNvSpPr>
          <p:nvPr>
            <p:ph type="title"/>
          </p:nvPr>
        </p:nvSpPr>
        <p:spPr>
          <a:xfrm>
            <a:off x="913795" y="1257301"/>
            <a:ext cx="6672865" cy="4343399"/>
          </a:xfrm>
        </p:spPr>
        <p:txBody>
          <a:bodyPr vert="horz" lIns="91440" tIns="45720" rIns="91440" bIns="45720" rtlCol="0" anchor="ctr">
            <a:normAutofit/>
          </a:bodyPr>
          <a:lstStyle/>
          <a:p>
            <a:pPr algn="l"/>
            <a:r>
              <a:rPr lang="en-US" sz="2200"/>
              <a:t>Gross Profit (2017) = 2100 / 9000 x 100 = 23.33%</a:t>
            </a:r>
            <a:br>
              <a:rPr lang="en-US" sz="2200"/>
            </a:br>
            <a:r>
              <a:rPr lang="en-US" sz="2200"/>
              <a:t>Gross Profit (2018) = 1850 / 9500 x 100 = 19.47%</a:t>
            </a:r>
            <a:br>
              <a:rPr lang="en-US" sz="2200"/>
            </a:br>
            <a:br>
              <a:rPr lang="en-US" sz="2200"/>
            </a:br>
            <a:br>
              <a:rPr lang="en-US" sz="2200"/>
            </a:br>
            <a:r>
              <a:rPr lang="en-US" sz="2200"/>
              <a:t> </a:t>
            </a:r>
            <a:br>
              <a:rPr lang="en-US" sz="2200"/>
            </a:br>
            <a:r>
              <a:rPr lang="en-US" sz="2200"/>
              <a:t>We can see that over the second financial year (2018), there has been almost a 4% decrease in Gross Profit margin for Ffion Ltd., where more sales have been made, but with lower profit. This means the cost of goods sold could be higher during 2018. </a:t>
            </a:r>
            <a:br>
              <a:rPr lang="en-US" sz="2200"/>
            </a:br>
            <a:endParaRPr lang="en-US" sz="2200"/>
          </a:p>
        </p:txBody>
      </p:sp>
      <p:sp>
        <p:nvSpPr>
          <p:cNvPr id="4" name="Rectangle 3">
            <a:extLst>
              <a:ext uri="{FF2B5EF4-FFF2-40B4-BE49-F238E27FC236}">
                <a16:creationId xmlns:a16="http://schemas.microsoft.com/office/drawing/2014/main" id="{DBF6E3A2-C91C-404D-9E02-38C62C962EFD}"/>
              </a:ext>
            </a:extLst>
          </p:cNvPr>
          <p:cNvSpPr/>
          <p:nvPr/>
        </p:nvSpPr>
        <p:spPr>
          <a:xfrm>
            <a:off x="8494160" y="2598002"/>
            <a:ext cx="2574960" cy="830997"/>
          </a:xfrm>
          <a:prstGeom prst="rect">
            <a:avLst/>
          </a:prstGeom>
        </p:spPr>
        <p:txBody>
          <a:bodyPr wrap="square">
            <a:spAutoFit/>
          </a:bodyPr>
          <a:lstStyle/>
          <a:p>
            <a:pPr lvl="0">
              <a:spcAft>
                <a:spcPts val="600"/>
              </a:spcAft>
            </a:pPr>
            <a:r>
              <a:rPr lang="en-GB" sz="2400" dirty="0">
                <a:latin typeface="Calibri" panose="020F0502020204030204" pitchFamily="34" charset="0"/>
                <a:ea typeface="Calibri" panose="020F0502020204030204" pitchFamily="34" charset="0"/>
                <a:cs typeface="Times New Roman" panose="02020603050405020304" pitchFamily="18" charset="0"/>
              </a:rPr>
              <a:t>Gross Profit Margin</a:t>
            </a:r>
            <a:endParaRPr lang="en-GB" sz="2400">
              <a:latin typeface="Calibri" panose="020F0502020204030204" pitchFamily="34" charset="0"/>
              <a:ea typeface="Calibri" panose="020F0502020204030204" pitchFamily="34" charset="0"/>
              <a:cs typeface="Times New Roman" panose="02020603050405020304" pitchFamily="18" charset="0"/>
            </a:endParaRPr>
          </a:p>
        </p:txBody>
      </p:sp>
      <p:sp>
        <p:nvSpPr>
          <p:cNvPr id="5" name="Rectangle 4">
            <a:extLst>
              <a:ext uri="{FF2B5EF4-FFF2-40B4-BE49-F238E27FC236}">
                <a16:creationId xmlns:a16="http://schemas.microsoft.com/office/drawing/2014/main" id="{72FA519A-D1C1-A543-A6BC-DC17710FFEA5}"/>
              </a:ext>
            </a:extLst>
          </p:cNvPr>
          <p:cNvSpPr/>
          <p:nvPr/>
        </p:nvSpPr>
        <p:spPr>
          <a:xfrm>
            <a:off x="4525357" y="347913"/>
            <a:ext cx="3839703" cy="584775"/>
          </a:xfrm>
          <a:prstGeom prst="rect">
            <a:avLst/>
          </a:prstGeom>
        </p:spPr>
        <p:txBody>
          <a:bodyPr wrap="square">
            <a:spAutoFit/>
          </a:bodyPr>
          <a:lstStyle/>
          <a:p>
            <a:pPr>
              <a:spcAft>
                <a:spcPts val="600"/>
              </a:spcAft>
            </a:pPr>
            <a:r>
              <a:rPr lang="en-GB" sz="3200" b="1" dirty="0"/>
              <a:t>Profitability Ratios</a:t>
            </a:r>
            <a:endParaRPr lang="en-GB" sz="3200"/>
          </a:p>
        </p:txBody>
      </p:sp>
    </p:spTree>
    <p:extLst>
      <p:ext uri="{BB962C8B-B14F-4D97-AF65-F5344CB8AC3E}">
        <p14:creationId xmlns:p14="http://schemas.microsoft.com/office/powerpoint/2010/main" val="41208271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1976BAAA-75A1-48AA-B7DE-B6B8070992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Freeform: Shape 17">
            <a:extLst>
              <a:ext uri="{FF2B5EF4-FFF2-40B4-BE49-F238E27FC236}">
                <a16:creationId xmlns:a16="http://schemas.microsoft.com/office/drawing/2014/main" id="{65A5F259-CDF7-4A15-A66C-A9939D23E3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8386486" cy="6858002"/>
          </a:xfrm>
          <a:custGeom>
            <a:avLst/>
            <a:gdLst>
              <a:gd name="connsiteX0" fmla="*/ 0 w 6088489"/>
              <a:gd name="connsiteY0" fmla="*/ 0 h 6858002"/>
              <a:gd name="connsiteX1" fmla="*/ 3563332 w 6088489"/>
              <a:gd name="connsiteY1" fmla="*/ 0 h 6858002"/>
              <a:gd name="connsiteX2" fmla="*/ 3563332 w 6088489"/>
              <a:gd name="connsiteY2" fmla="*/ 3 h 6858002"/>
              <a:gd name="connsiteX3" fmla="*/ 5842099 w 6088489"/>
              <a:gd name="connsiteY3" fmla="*/ 3 h 6858002"/>
              <a:gd name="connsiteX4" fmla="*/ 5842099 w 6088489"/>
              <a:gd name="connsiteY4" fmla="*/ 4 h 6858002"/>
              <a:gd name="connsiteX5" fmla="*/ 5835346 w 6088489"/>
              <a:gd name="connsiteY5" fmla="*/ 4 h 6858002"/>
              <a:gd name="connsiteX6" fmla="*/ 5841229 w 6088489"/>
              <a:gd name="connsiteY6" fmla="*/ 40466 h 6858002"/>
              <a:gd name="connsiteX7" fmla="*/ 5858543 w 6088489"/>
              <a:gd name="connsiteY7" fmla="*/ 159110 h 6858002"/>
              <a:gd name="connsiteX8" fmla="*/ 5870645 w 6088489"/>
              <a:gd name="connsiteY8" fmla="*/ 245521 h 6858002"/>
              <a:gd name="connsiteX9" fmla="*/ 5883420 w 6088489"/>
              <a:gd name="connsiteY9" fmla="*/ 348391 h 6858002"/>
              <a:gd name="connsiteX10" fmla="*/ 5898716 w 6088489"/>
              <a:gd name="connsiteY10" fmla="*/ 470463 h 6858002"/>
              <a:gd name="connsiteX11" fmla="*/ 5914853 w 6088489"/>
              <a:gd name="connsiteY11" fmla="*/ 605566 h 6858002"/>
              <a:gd name="connsiteX12" fmla="*/ 5931830 w 6088489"/>
              <a:gd name="connsiteY12" fmla="*/ 757813 h 6858002"/>
              <a:gd name="connsiteX13" fmla="*/ 5949815 w 6088489"/>
              <a:gd name="connsiteY13" fmla="*/ 923777 h 6858002"/>
              <a:gd name="connsiteX14" fmla="*/ 5967801 w 6088489"/>
              <a:gd name="connsiteY14" fmla="*/ 1104142 h 6858002"/>
              <a:gd name="connsiteX15" fmla="*/ 5986122 w 6088489"/>
              <a:gd name="connsiteY15" fmla="*/ 1296166 h 6858002"/>
              <a:gd name="connsiteX16" fmla="*/ 6003099 w 6088489"/>
              <a:gd name="connsiteY16" fmla="*/ 1503278 h 6858002"/>
              <a:gd name="connsiteX17" fmla="*/ 6019404 w 6088489"/>
              <a:gd name="connsiteY17" fmla="*/ 1719991 h 6858002"/>
              <a:gd name="connsiteX18" fmla="*/ 6034196 w 6088489"/>
              <a:gd name="connsiteY18" fmla="*/ 1949048 h 6858002"/>
              <a:gd name="connsiteX19" fmla="*/ 6048315 w 6088489"/>
              <a:gd name="connsiteY19" fmla="*/ 2187706 h 6858002"/>
              <a:gd name="connsiteX20" fmla="*/ 6061595 w 6088489"/>
              <a:gd name="connsiteY20" fmla="*/ 2436652 h 6858002"/>
              <a:gd name="connsiteX21" fmla="*/ 6066301 w 6088489"/>
              <a:gd name="connsiteY21" fmla="*/ 2564211 h 6858002"/>
              <a:gd name="connsiteX22" fmla="*/ 6071512 w 6088489"/>
              <a:gd name="connsiteY22" fmla="*/ 2694512 h 6858002"/>
              <a:gd name="connsiteX23" fmla="*/ 6076386 w 6088489"/>
              <a:gd name="connsiteY23" fmla="*/ 2826871 h 6858002"/>
              <a:gd name="connsiteX24" fmla="*/ 6079580 w 6088489"/>
              <a:gd name="connsiteY24" fmla="*/ 2959917 h 6858002"/>
              <a:gd name="connsiteX25" fmla="*/ 6082438 w 6088489"/>
              <a:gd name="connsiteY25" fmla="*/ 3095705 h 6858002"/>
              <a:gd name="connsiteX26" fmla="*/ 6085463 w 6088489"/>
              <a:gd name="connsiteY26" fmla="*/ 3232865 h 6858002"/>
              <a:gd name="connsiteX27" fmla="*/ 6087480 w 6088489"/>
              <a:gd name="connsiteY27" fmla="*/ 3372768 h 6858002"/>
              <a:gd name="connsiteX28" fmla="*/ 6087480 w 6088489"/>
              <a:gd name="connsiteY28" fmla="*/ 3514043 h 6858002"/>
              <a:gd name="connsiteX29" fmla="*/ 6088489 w 6088489"/>
              <a:gd name="connsiteY29" fmla="*/ 3656689 h 6858002"/>
              <a:gd name="connsiteX30" fmla="*/ 6087480 w 6088489"/>
              <a:gd name="connsiteY30" fmla="*/ 3800707 h 6858002"/>
              <a:gd name="connsiteX31" fmla="*/ 6085463 w 6088489"/>
              <a:gd name="connsiteY31" fmla="*/ 3946783 h 6858002"/>
              <a:gd name="connsiteX32" fmla="*/ 6083614 w 6088489"/>
              <a:gd name="connsiteY32" fmla="*/ 4092858 h 6858002"/>
              <a:gd name="connsiteX33" fmla="*/ 6079580 w 6088489"/>
              <a:gd name="connsiteY33" fmla="*/ 4240991 h 6858002"/>
              <a:gd name="connsiteX34" fmla="*/ 6075378 w 6088489"/>
              <a:gd name="connsiteY34" fmla="*/ 4390495 h 6858002"/>
              <a:gd name="connsiteX35" fmla="*/ 6070503 w 6088489"/>
              <a:gd name="connsiteY35" fmla="*/ 4540000 h 6858002"/>
              <a:gd name="connsiteX36" fmla="*/ 6063612 w 6088489"/>
              <a:gd name="connsiteY36" fmla="*/ 4690876 h 6858002"/>
              <a:gd name="connsiteX37" fmla="*/ 6055375 w 6088489"/>
              <a:gd name="connsiteY37" fmla="*/ 4843123 h 6858002"/>
              <a:gd name="connsiteX38" fmla="*/ 6047475 w 6088489"/>
              <a:gd name="connsiteY38" fmla="*/ 4996057 h 6858002"/>
              <a:gd name="connsiteX39" fmla="*/ 6037390 w 6088489"/>
              <a:gd name="connsiteY39" fmla="*/ 5148990 h 6858002"/>
              <a:gd name="connsiteX40" fmla="*/ 6025287 w 6088489"/>
              <a:gd name="connsiteY40" fmla="*/ 5303981 h 6858002"/>
              <a:gd name="connsiteX41" fmla="*/ 6013185 w 6088489"/>
              <a:gd name="connsiteY41" fmla="*/ 5456914 h 6858002"/>
              <a:gd name="connsiteX42" fmla="*/ 5999233 w 6088489"/>
              <a:gd name="connsiteY42" fmla="*/ 5612591 h 6858002"/>
              <a:gd name="connsiteX43" fmla="*/ 5983937 w 6088489"/>
              <a:gd name="connsiteY43" fmla="*/ 5768953 h 6858002"/>
              <a:gd name="connsiteX44" fmla="*/ 5967801 w 6088489"/>
              <a:gd name="connsiteY44" fmla="*/ 5923258 h 6858002"/>
              <a:gd name="connsiteX45" fmla="*/ 5948975 w 6088489"/>
              <a:gd name="connsiteY45" fmla="*/ 6079621 h 6858002"/>
              <a:gd name="connsiteX46" fmla="*/ 5928804 w 6088489"/>
              <a:gd name="connsiteY46" fmla="*/ 6235297 h 6858002"/>
              <a:gd name="connsiteX47" fmla="*/ 5908801 w 6088489"/>
              <a:gd name="connsiteY47" fmla="*/ 6391660 h 6858002"/>
              <a:gd name="connsiteX48" fmla="*/ 5885437 w 6088489"/>
              <a:gd name="connsiteY48" fmla="*/ 6547336 h 6858002"/>
              <a:gd name="connsiteX49" fmla="*/ 5861568 w 6088489"/>
              <a:gd name="connsiteY49" fmla="*/ 6702327 h 6858002"/>
              <a:gd name="connsiteX50" fmla="*/ 5836524 w 6088489"/>
              <a:gd name="connsiteY50" fmla="*/ 6858002 h 6858002"/>
              <a:gd name="connsiteX51" fmla="*/ 3563332 w 6088489"/>
              <a:gd name="connsiteY51" fmla="*/ 6858002 h 6858002"/>
              <a:gd name="connsiteX52" fmla="*/ 1223490 w 6088489"/>
              <a:gd name="connsiteY52" fmla="*/ 6858002 h 6858002"/>
              <a:gd name="connsiteX53" fmla="*/ 0 w 6088489"/>
              <a:gd name="connsiteY53" fmla="*/ 6858002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Lst>
            <a:rect l="l" t="t" r="r" b="b"/>
            <a:pathLst>
              <a:path w="6088489" h="6858002">
                <a:moveTo>
                  <a:pt x="0" y="0"/>
                </a:moveTo>
                <a:lnTo>
                  <a:pt x="3563332" y="0"/>
                </a:lnTo>
                <a:lnTo>
                  <a:pt x="3563332" y="3"/>
                </a:lnTo>
                <a:lnTo>
                  <a:pt x="5842099" y="3"/>
                </a:lnTo>
                <a:lnTo>
                  <a:pt x="5842099" y="4"/>
                </a:lnTo>
                <a:lnTo>
                  <a:pt x="5835346" y="4"/>
                </a:lnTo>
                <a:lnTo>
                  <a:pt x="5841229" y="40466"/>
                </a:lnTo>
                <a:lnTo>
                  <a:pt x="5858543" y="159110"/>
                </a:lnTo>
                <a:lnTo>
                  <a:pt x="5870645" y="245521"/>
                </a:lnTo>
                <a:lnTo>
                  <a:pt x="5883420" y="348391"/>
                </a:lnTo>
                <a:lnTo>
                  <a:pt x="5898716" y="470463"/>
                </a:lnTo>
                <a:lnTo>
                  <a:pt x="5914853" y="605566"/>
                </a:lnTo>
                <a:lnTo>
                  <a:pt x="5931830" y="757813"/>
                </a:lnTo>
                <a:lnTo>
                  <a:pt x="5949815" y="923777"/>
                </a:lnTo>
                <a:lnTo>
                  <a:pt x="5967801" y="1104142"/>
                </a:lnTo>
                <a:lnTo>
                  <a:pt x="5986122" y="1296166"/>
                </a:lnTo>
                <a:lnTo>
                  <a:pt x="6003099" y="1503278"/>
                </a:lnTo>
                <a:lnTo>
                  <a:pt x="6019404" y="1719991"/>
                </a:lnTo>
                <a:lnTo>
                  <a:pt x="6034196" y="1949048"/>
                </a:lnTo>
                <a:lnTo>
                  <a:pt x="6048315" y="2187706"/>
                </a:lnTo>
                <a:lnTo>
                  <a:pt x="6061595" y="2436652"/>
                </a:lnTo>
                <a:lnTo>
                  <a:pt x="6066301" y="2564211"/>
                </a:lnTo>
                <a:lnTo>
                  <a:pt x="6071512" y="2694512"/>
                </a:lnTo>
                <a:lnTo>
                  <a:pt x="6076386" y="2826871"/>
                </a:lnTo>
                <a:lnTo>
                  <a:pt x="6079580" y="2959917"/>
                </a:lnTo>
                <a:lnTo>
                  <a:pt x="6082438" y="3095705"/>
                </a:lnTo>
                <a:lnTo>
                  <a:pt x="6085463" y="3232865"/>
                </a:lnTo>
                <a:lnTo>
                  <a:pt x="6087480" y="3372768"/>
                </a:lnTo>
                <a:lnTo>
                  <a:pt x="6087480" y="3514043"/>
                </a:lnTo>
                <a:lnTo>
                  <a:pt x="6088489" y="3656689"/>
                </a:lnTo>
                <a:lnTo>
                  <a:pt x="6087480" y="3800707"/>
                </a:lnTo>
                <a:lnTo>
                  <a:pt x="6085463" y="3946783"/>
                </a:lnTo>
                <a:lnTo>
                  <a:pt x="6083614" y="4092858"/>
                </a:lnTo>
                <a:lnTo>
                  <a:pt x="6079580" y="4240991"/>
                </a:lnTo>
                <a:lnTo>
                  <a:pt x="6075378" y="4390495"/>
                </a:lnTo>
                <a:lnTo>
                  <a:pt x="6070503" y="4540000"/>
                </a:lnTo>
                <a:lnTo>
                  <a:pt x="6063612" y="4690876"/>
                </a:lnTo>
                <a:lnTo>
                  <a:pt x="6055375" y="4843123"/>
                </a:lnTo>
                <a:lnTo>
                  <a:pt x="6047475" y="4996057"/>
                </a:lnTo>
                <a:lnTo>
                  <a:pt x="6037390" y="5148990"/>
                </a:lnTo>
                <a:lnTo>
                  <a:pt x="6025287" y="5303981"/>
                </a:lnTo>
                <a:lnTo>
                  <a:pt x="6013185" y="5456914"/>
                </a:lnTo>
                <a:lnTo>
                  <a:pt x="5999233" y="5612591"/>
                </a:lnTo>
                <a:lnTo>
                  <a:pt x="5983937" y="5768953"/>
                </a:lnTo>
                <a:lnTo>
                  <a:pt x="5967801" y="5923258"/>
                </a:lnTo>
                <a:lnTo>
                  <a:pt x="5948975" y="6079621"/>
                </a:lnTo>
                <a:lnTo>
                  <a:pt x="5928804" y="6235297"/>
                </a:lnTo>
                <a:lnTo>
                  <a:pt x="5908801" y="6391660"/>
                </a:lnTo>
                <a:lnTo>
                  <a:pt x="5885437" y="6547336"/>
                </a:lnTo>
                <a:lnTo>
                  <a:pt x="5861568" y="6702327"/>
                </a:lnTo>
                <a:lnTo>
                  <a:pt x="5836524" y="6858002"/>
                </a:lnTo>
                <a:lnTo>
                  <a:pt x="3563332" y="6858002"/>
                </a:lnTo>
                <a:lnTo>
                  <a:pt x="1223490" y="6858002"/>
                </a:lnTo>
                <a:lnTo>
                  <a:pt x="0" y="6858002"/>
                </a:lnTo>
                <a:close/>
              </a:path>
            </a:pathLst>
          </a:custGeom>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E790A1-1637-644C-A0DB-F82BBC593BED}"/>
              </a:ext>
            </a:extLst>
          </p:cNvPr>
          <p:cNvSpPr>
            <a:spLocks noGrp="1"/>
          </p:cNvSpPr>
          <p:nvPr>
            <p:ph type="title"/>
          </p:nvPr>
        </p:nvSpPr>
        <p:spPr>
          <a:xfrm>
            <a:off x="913795" y="1257301"/>
            <a:ext cx="6672865" cy="4343399"/>
          </a:xfrm>
        </p:spPr>
        <p:txBody>
          <a:bodyPr vert="horz" lIns="91440" tIns="45720" rIns="91440" bIns="45720" rtlCol="0" anchor="ctr">
            <a:normAutofit/>
          </a:bodyPr>
          <a:lstStyle/>
          <a:p>
            <a:pPr algn="l"/>
            <a:r>
              <a:rPr lang="en-US" sz="2200"/>
              <a:t>Net Profit (2017) = 623 / 9000 x 100 = 6.92%</a:t>
            </a:r>
            <a:br>
              <a:rPr lang="en-US" sz="2200"/>
            </a:br>
            <a:r>
              <a:rPr lang="en-US" sz="2200"/>
              <a:t>Net Profit (2018) = 307 / 9500 x 100 = 3.23%</a:t>
            </a:r>
            <a:br>
              <a:rPr lang="en-US" sz="2200"/>
            </a:br>
            <a:br>
              <a:rPr lang="en-US" sz="2200"/>
            </a:br>
            <a:br>
              <a:rPr lang="en-US" sz="2200"/>
            </a:br>
            <a:br>
              <a:rPr lang="en-US" sz="2200"/>
            </a:br>
            <a:r>
              <a:rPr lang="en-US" sz="2200"/>
              <a:t> </a:t>
            </a:r>
            <a:br>
              <a:rPr lang="en-US" sz="2200"/>
            </a:br>
            <a:r>
              <a:rPr lang="en-US" sz="2200"/>
              <a:t>We can see more than 50% decrease in the Profit Margin between the 2 years, speaking for a rise in expenses. This means the financial management would have to compare lines in the profit and loss statement to view areas that need expenditure reduction. </a:t>
            </a:r>
            <a:br>
              <a:rPr lang="en-US" sz="2200"/>
            </a:br>
            <a:endParaRPr lang="en-US" sz="2200"/>
          </a:p>
        </p:txBody>
      </p:sp>
      <p:sp>
        <p:nvSpPr>
          <p:cNvPr id="4" name="Rectangle 3">
            <a:extLst>
              <a:ext uri="{FF2B5EF4-FFF2-40B4-BE49-F238E27FC236}">
                <a16:creationId xmlns:a16="http://schemas.microsoft.com/office/drawing/2014/main" id="{F99634C1-C4D6-514B-857B-CF7E2475F114}"/>
              </a:ext>
            </a:extLst>
          </p:cNvPr>
          <p:cNvSpPr/>
          <p:nvPr/>
        </p:nvSpPr>
        <p:spPr>
          <a:xfrm>
            <a:off x="8388778" y="2896672"/>
            <a:ext cx="2357120" cy="461665"/>
          </a:xfrm>
          <a:prstGeom prst="rect">
            <a:avLst/>
          </a:prstGeom>
        </p:spPr>
        <p:txBody>
          <a:bodyPr wrap="none">
            <a:spAutoFit/>
          </a:bodyPr>
          <a:lstStyle/>
          <a:p>
            <a:pPr lvl="0">
              <a:spcAft>
                <a:spcPts val="600"/>
              </a:spcAft>
            </a:pPr>
            <a:r>
              <a:rPr lang="en-GB" sz="2400" dirty="0">
                <a:latin typeface="Calibri" panose="020F0502020204030204" pitchFamily="34" charset="0"/>
                <a:ea typeface="Calibri" panose="020F0502020204030204" pitchFamily="34" charset="0"/>
                <a:cs typeface="Times New Roman" panose="02020603050405020304" pitchFamily="18" charset="0"/>
              </a:rPr>
              <a:t>Net Profit Margin</a:t>
            </a:r>
            <a:endParaRPr lang="en-GB" sz="240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1533855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1976BAAA-75A1-48AA-B7DE-B6B8070992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Freeform: Shape 17">
            <a:extLst>
              <a:ext uri="{FF2B5EF4-FFF2-40B4-BE49-F238E27FC236}">
                <a16:creationId xmlns:a16="http://schemas.microsoft.com/office/drawing/2014/main" id="{65A5F259-CDF7-4A15-A66C-A9939D23E3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8386486" cy="6858002"/>
          </a:xfrm>
          <a:custGeom>
            <a:avLst/>
            <a:gdLst>
              <a:gd name="connsiteX0" fmla="*/ 0 w 6088489"/>
              <a:gd name="connsiteY0" fmla="*/ 0 h 6858002"/>
              <a:gd name="connsiteX1" fmla="*/ 3563332 w 6088489"/>
              <a:gd name="connsiteY1" fmla="*/ 0 h 6858002"/>
              <a:gd name="connsiteX2" fmla="*/ 3563332 w 6088489"/>
              <a:gd name="connsiteY2" fmla="*/ 3 h 6858002"/>
              <a:gd name="connsiteX3" fmla="*/ 5842099 w 6088489"/>
              <a:gd name="connsiteY3" fmla="*/ 3 h 6858002"/>
              <a:gd name="connsiteX4" fmla="*/ 5842099 w 6088489"/>
              <a:gd name="connsiteY4" fmla="*/ 4 h 6858002"/>
              <a:gd name="connsiteX5" fmla="*/ 5835346 w 6088489"/>
              <a:gd name="connsiteY5" fmla="*/ 4 h 6858002"/>
              <a:gd name="connsiteX6" fmla="*/ 5841229 w 6088489"/>
              <a:gd name="connsiteY6" fmla="*/ 40466 h 6858002"/>
              <a:gd name="connsiteX7" fmla="*/ 5858543 w 6088489"/>
              <a:gd name="connsiteY7" fmla="*/ 159110 h 6858002"/>
              <a:gd name="connsiteX8" fmla="*/ 5870645 w 6088489"/>
              <a:gd name="connsiteY8" fmla="*/ 245521 h 6858002"/>
              <a:gd name="connsiteX9" fmla="*/ 5883420 w 6088489"/>
              <a:gd name="connsiteY9" fmla="*/ 348391 h 6858002"/>
              <a:gd name="connsiteX10" fmla="*/ 5898716 w 6088489"/>
              <a:gd name="connsiteY10" fmla="*/ 470463 h 6858002"/>
              <a:gd name="connsiteX11" fmla="*/ 5914853 w 6088489"/>
              <a:gd name="connsiteY11" fmla="*/ 605566 h 6858002"/>
              <a:gd name="connsiteX12" fmla="*/ 5931830 w 6088489"/>
              <a:gd name="connsiteY12" fmla="*/ 757813 h 6858002"/>
              <a:gd name="connsiteX13" fmla="*/ 5949815 w 6088489"/>
              <a:gd name="connsiteY13" fmla="*/ 923777 h 6858002"/>
              <a:gd name="connsiteX14" fmla="*/ 5967801 w 6088489"/>
              <a:gd name="connsiteY14" fmla="*/ 1104142 h 6858002"/>
              <a:gd name="connsiteX15" fmla="*/ 5986122 w 6088489"/>
              <a:gd name="connsiteY15" fmla="*/ 1296166 h 6858002"/>
              <a:gd name="connsiteX16" fmla="*/ 6003099 w 6088489"/>
              <a:gd name="connsiteY16" fmla="*/ 1503278 h 6858002"/>
              <a:gd name="connsiteX17" fmla="*/ 6019404 w 6088489"/>
              <a:gd name="connsiteY17" fmla="*/ 1719991 h 6858002"/>
              <a:gd name="connsiteX18" fmla="*/ 6034196 w 6088489"/>
              <a:gd name="connsiteY18" fmla="*/ 1949048 h 6858002"/>
              <a:gd name="connsiteX19" fmla="*/ 6048315 w 6088489"/>
              <a:gd name="connsiteY19" fmla="*/ 2187706 h 6858002"/>
              <a:gd name="connsiteX20" fmla="*/ 6061595 w 6088489"/>
              <a:gd name="connsiteY20" fmla="*/ 2436652 h 6858002"/>
              <a:gd name="connsiteX21" fmla="*/ 6066301 w 6088489"/>
              <a:gd name="connsiteY21" fmla="*/ 2564211 h 6858002"/>
              <a:gd name="connsiteX22" fmla="*/ 6071512 w 6088489"/>
              <a:gd name="connsiteY22" fmla="*/ 2694512 h 6858002"/>
              <a:gd name="connsiteX23" fmla="*/ 6076386 w 6088489"/>
              <a:gd name="connsiteY23" fmla="*/ 2826871 h 6858002"/>
              <a:gd name="connsiteX24" fmla="*/ 6079580 w 6088489"/>
              <a:gd name="connsiteY24" fmla="*/ 2959917 h 6858002"/>
              <a:gd name="connsiteX25" fmla="*/ 6082438 w 6088489"/>
              <a:gd name="connsiteY25" fmla="*/ 3095705 h 6858002"/>
              <a:gd name="connsiteX26" fmla="*/ 6085463 w 6088489"/>
              <a:gd name="connsiteY26" fmla="*/ 3232865 h 6858002"/>
              <a:gd name="connsiteX27" fmla="*/ 6087480 w 6088489"/>
              <a:gd name="connsiteY27" fmla="*/ 3372768 h 6858002"/>
              <a:gd name="connsiteX28" fmla="*/ 6087480 w 6088489"/>
              <a:gd name="connsiteY28" fmla="*/ 3514043 h 6858002"/>
              <a:gd name="connsiteX29" fmla="*/ 6088489 w 6088489"/>
              <a:gd name="connsiteY29" fmla="*/ 3656689 h 6858002"/>
              <a:gd name="connsiteX30" fmla="*/ 6087480 w 6088489"/>
              <a:gd name="connsiteY30" fmla="*/ 3800707 h 6858002"/>
              <a:gd name="connsiteX31" fmla="*/ 6085463 w 6088489"/>
              <a:gd name="connsiteY31" fmla="*/ 3946783 h 6858002"/>
              <a:gd name="connsiteX32" fmla="*/ 6083614 w 6088489"/>
              <a:gd name="connsiteY32" fmla="*/ 4092858 h 6858002"/>
              <a:gd name="connsiteX33" fmla="*/ 6079580 w 6088489"/>
              <a:gd name="connsiteY33" fmla="*/ 4240991 h 6858002"/>
              <a:gd name="connsiteX34" fmla="*/ 6075378 w 6088489"/>
              <a:gd name="connsiteY34" fmla="*/ 4390495 h 6858002"/>
              <a:gd name="connsiteX35" fmla="*/ 6070503 w 6088489"/>
              <a:gd name="connsiteY35" fmla="*/ 4540000 h 6858002"/>
              <a:gd name="connsiteX36" fmla="*/ 6063612 w 6088489"/>
              <a:gd name="connsiteY36" fmla="*/ 4690876 h 6858002"/>
              <a:gd name="connsiteX37" fmla="*/ 6055375 w 6088489"/>
              <a:gd name="connsiteY37" fmla="*/ 4843123 h 6858002"/>
              <a:gd name="connsiteX38" fmla="*/ 6047475 w 6088489"/>
              <a:gd name="connsiteY38" fmla="*/ 4996057 h 6858002"/>
              <a:gd name="connsiteX39" fmla="*/ 6037390 w 6088489"/>
              <a:gd name="connsiteY39" fmla="*/ 5148990 h 6858002"/>
              <a:gd name="connsiteX40" fmla="*/ 6025287 w 6088489"/>
              <a:gd name="connsiteY40" fmla="*/ 5303981 h 6858002"/>
              <a:gd name="connsiteX41" fmla="*/ 6013185 w 6088489"/>
              <a:gd name="connsiteY41" fmla="*/ 5456914 h 6858002"/>
              <a:gd name="connsiteX42" fmla="*/ 5999233 w 6088489"/>
              <a:gd name="connsiteY42" fmla="*/ 5612591 h 6858002"/>
              <a:gd name="connsiteX43" fmla="*/ 5983937 w 6088489"/>
              <a:gd name="connsiteY43" fmla="*/ 5768953 h 6858002"/>
              <a:gd name="connsiteX44" fmla="*/ 5967801 w 6088489"/>
              <a:gd name="connsiteY44" fmla="*/ 5923258 h 6858002"/>
              <a:gd name="connsiteX45" fmla="*/ 5948975 w 6088489"/>
              <a:gd name="connsiteY45" fmla="*/ 6079621 h 6858002"/>
              <a:gd name="connsiteX46" fmla="*/ 5928804 w 6088489"/>
              <a:gd name="connsiteY46" fmla="*/ 6235297 h 6858002"/>
              <a:gd name="connsiteX47" fmla="*/ 5908801 w 6088489"/>
              <a:gd name="connsiteY47" fmla="*/ 6391660 h 6858002"/>
              <a:gd name="connsiteX48" fmla="*/ 5885437 w 6088489"/>
              <a:gd name="connsiteY48" fmla="*/ 6547336 h 6858002"/>
              <a:gd name="connsiteX49" fmla="*/ 5861568 w 6088489"/>
              <a:gd name="connsiteY49" fmla="*/ 6702327 h 6858002"/>
              <a:gd name="connsiteX50" fmla="*/ 5836524 w 6088489"/>
              <a:gd name="connsiteY50" fmla="*/ 6858002 h 6858002"/>
              <a:gd name="connsiteX51" fmla="*/ 3563332 w 6088489"/>
              <a:gd name="connsiteY51" fmla="*/ 6858002 h 6858002"/>
              <a:gd name="connsiteX52" fmla="*/ 1223490 w 6088489"/>
              <a:gd name="connsiteY52" fmla="*/ 6858002 h 6858002"/>
              <a:gd name="connsiteX53" fmla="*/ 0 w 6088489"/>
              <a:gd name="connsiteY53" fmla="*/ 6858002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Lst>
            <a:rect l="l" t="t" r="r" b="b"/>
            <a:pathLst>
              <a:path w="6088489" h="6858002">
                <a:moveTo>
                  <a:pt x="0" y="0"/>
                </a:moveTo>
                <a:lnTo>
                  <a:pt x="3563332" y="0"/>
                </a:lnTo>
                <a:lnTo>
                  <a:pt x="3563332" y="3"/>
                </a:lnTo>
                <a:lnTo>
                  <a:pt x="5842099" y="3"/>
                </a:lnTo>
                <a:lnTo>
                  <a:pt x="5842099" y="4"/>
                </a:lnTo>
                <a:lnTo>
                  <a:pt x="5835346" y="4"/>
                </a:lnTo>
                <a:lnTo>
                  <a:pt x="5841229" y="40466"/>
                </a:lnTo>
                <a:lnTo>
                  <a:pt x="5858543" y="159110"/>
                </a:lnTo>
                <a:lnTo>
                  <a:pt x="5870645" y="245521"/>
                </a:lnTo>
                <a:lnTo>
                  <a:pt x="5883420" y="348391"/>
                </a:lnTo>
                <a:lnTo>
                  <a:pt x="5898716" y="470463"/>
                </a:lnTo>
                <a:lnTo>
                  <a:pt x="5914853" y="605566"/>
                </a:lnTo>
                <a:lnTo>
                  <a:pt x="5931830" y="757813"/>
                </a:lnTo>
                <a:lnTo>
                  <a:pt x="5949815" y="923777"/>
                </a:lnTo>
                <a:lnTo>
                  <a:pt x="5967801" y="1104142"/>
                </a:lnTo>
                <a:lnTo>
                  <a:pt x="5986122" y="1296166"/>
                </a:lnTo>
                <a:lnTo>
                  <a:pt x="6003099" y="1503278"/>
                </a:lnTo>
                <a:lnTo>
                  <a:pt x="6019404" y="1719991"/>
                </a:lnTo>
                <a:lnTo>
                  <a:pt x="6034196" y="1949048"/>
                </a:lnTo>
                <a:lnTo>
                  <a:pt x="6048315" y="2187706"/>
                </a:lnTo>
                <a:lnTo>
                  <a:pt x="6061595" y="2436652"/>
                </a:lnTo>
                <a:lnTo>
                  <a:pt x="6066301" y="2564211"/>
                </a:lnTo>
                <a:lnTo>
                  <a:pt x="6071512" y="2694512"/>
                </a:lnTo>
                <a:lnTo>
                  <a:pt x="6076386" y="2826871"/>
                </a:lnTo>
                <a:lnTo>
                  <a:pt x="6079580" y="2959917"/>
                </a:lnTo>
                <a:lnTo>
                  <a:pt x="6082438" y="3095705"/>
                </a:lnTo>
                <a:lnTo>
                  <a:pt x="6085463" y="3232865"/>
                </a:lnTo>
                <a:lnTo>
                  <a:pt x="6087480" y="3372768"/>
                </a:lnTo>
                <a:lnTo>
                  <a:pt x="6087480" y="3514043"/>
                </a:lnTo>
                <a:lnTo>
                  <a:pt x="6088489" y="3656689"/>
                </a:lnTo>
                <a:lnTo>
                  <a:pt x="6087480" y="3800707"/>
                </a:lnTo>
                <a:lnTo>
                  <a:pt x="6085463" y="3946783"/>
                </a:lnTo>
                <a:lnTo>
                  <a:pt x="6083614" y="4092858"/>
                </a:lnTo>
                <a:lnTo>
                  <a:pt x="6079580" y="4240991"/>
                </a:lnTo>
                <a:lnTo>
                  <a:pt x="6075378" y="4390495"/>
                </a:lnTo>
                <a:lnTo>
                  <a:pt x="6070503" y="4540000"/>
                </a:lnTo>
                <a:lnTo>
                  <a:pt x="6063612" y="4690876"/>
                </a:lnTo>
                <a:lnTo>
                  <a:pt x="6055375" y="4843123"/>
                </a:lnTo>
                <a:lnTo>
                  <a:pt x="6047475" y="4996057"/>
                </a:lnTo>
                <a:lnTo>
                  <a:pt x="6037390" y="5148990"/>
                </a:lnTo>
                <a:lnTo>
                  <a:pt x="6025287" y="5303981"/>
                </a:lnTo>
                <a:lnTo>
                  <a:pt x="6013185" y="5456914"/>
                </a:lnTo>
                <a:lnTo>
                  <a:pt x="5999233" y="5612591"/>
                </a:lnTo>
                <a:lnTo>
                  <a:pt x="5983937" y="5768953"/>
                </a:lnTo>
                <a:lnTo>
                  <a:pt x="5967801" y="5923258"/>
                </a:lnTo>
                <a:lnTo>
                  <a:pt x="5948975" y="6079621"/>
                </a:lnTo>
                <a:lnTo>
                  <a:pt x="5928804" y="6235297"/>
                </a:lnTo>
                <a:lnTo>
                  <a:pt x="5908801" y="6391660"/>
                </a:lnTo>
                <a:lnTo>
                  <a:pt x="5885437" y="6547336"/>
                </a:lnTo>
                <a:lnTo>
                  <a:pt x="5861568" y="6702327"/>
                </a:lnTo>
                <a:lnTo>
                  <a:pt x="5836524" y="6858002"/>
                </a:lnTo>
                <a:lnTo>
                  <a:pt x="3563332" y="6858002"/>
                </a:lnTo>
                <a:lnTo>
                  <a:pt x="1223490" y="6858002"/>
                </a:lnTo>
                <a:lnTo>
                  <a:pt x="0" y="6858002"/>
                </a:lnTo>
                <a:close/>
              </a:path>
            </a:pathLst>
          </a:custGeom>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8E2E97-E97D-A14D-8414-1F36A3E5B880}"/>
              </a:ext>
            </a:extLst>
          </p:cNvPr>
          <p:cNvSpPr>
            <a:spLocks noGrp="1"/>
          </p:cNvSpPr>
          <p:nvPr>
            <p:ph type="title"/>
          </p:nvPr>
        </p:nvSpPr>
        <p:spPr>
          <a:xfrm>
            <a:off x="913795" y="1257301"/>
            <a:ext cx="6672865" cy="4343399"/>
          </a:xfrm>
        </p:spPr>
        <p:txBody>
          <a:bodyPr vert="horz" lIns="91440" tIns="45720" rIns="91440" bIns="45720" rtlCol="0" anchor="ctr">
            <a:normAutofit/>
          </a:bodyPr>
          <a:lstStyle/>
          <a:p>
            <a:pPr algn="l"/>
            <a:r>
              <a:rPr lang="en-US" sz="2200"/>
              <a:t>ROCE (2017) = (623 + 10) / 2684 x 100 =23.58%</a:t>
            </a:r>
            <a:br>
              <a:rPr lang="en-US" sz="2200"/>
            </a:br>
            <a:r>
              <a:rPr lang="en-US" sz="2200"/>
              <a:t>ROCE (2018) = (307 + 9) / 3014 x 100 = 10.48%</a:t>
            </a:r>
            <a:br>
              <a:rPr lang="en-US" sz="2200"/>
            </a:br>
            <a:br>
              <a:rPr lang="en-US" sz="2200"/>
            </a:br>
            <a:br>
              <a:rPr lang="en-US" sz="2200"/>
            </a:br>
            <a:r>
              <a:rPr lang="en-US" sz="2200"/>
              <a:t> </a:t>
            </a:r>
            <a:br>
              <a:rPr lang="en-US" sz="2200"/>
            </a:br>
            <a:r>
              <a:rPr lang="en-US" sz="2200"/>
              <a:t>Ffion Ltd. Accounts just above 13% decrease over the 2-year period, which means that the higher percentage in 2017 could be due to the organisation investing more of its profits back into the firm. Consistency is key for this ratio and looking at the cash flow would be a benefit to determine factors of the decrease in 2018. </a:t>
            </a:r>
            <a:br>
              <a:rPr lang="en-US" sz="2200"/>
            </a:br>
            <a:endParaRPr lang="en-US" sz="2200"/>
          </a:p>
        </p:txBody>
      </p:sp>
      <p:sp>
        <p:nvSpPr>
          <p:cNvPr id="3" name="Rectangle 2">
            <a:extLst>
              <a:ext uri="{FF2B5EF4-FFF2-40B4-BE49-F238E27FC236}">
                <a16:creationId xmlns:a16="http://schemas.microsoft.com/office/drawing/2014/main" id="{A0D0E39F-F087-964B-9CF7-06C4FE806817}"/>
              </a:ext>
            </a:extLst>
          </p:cNvPr>
          <p:cNvSpPr/>
          <p:nvPr/>
        </p:nvSpPr>
        <p:spPr>
          <a:xfrm>
            <a:off x="8412074" y="3228944"/>
            <a:ext cx="3862019" cy="400110"/>
          </a:xfrm>
          <a:prstGeom prst="rect">
            <a:avLst/>
          </a:prstGeom>
        </p:spPr>
        <p:txBody>
          <a:bodyPr wrap="none">
            <a:spAutoFit/>
          </a:bodyPr>
          <a:lstStyle/>
          <a:p>
            <a:pPr lvl="0">
              <a:spcAft>
                <a:spcPts val="600"/>
              </a:spcAft>
            </a:pPr>
            <a:r>
              <a:rPr lang="en-GB" sz="2000" dirty="0">
                <a:latin typeface="Calibri" panose="020F0502020204030204" pitchFamily="34" charset="0"/>
                <a:ea typeface="Calibri" panose="020F0502020204030204" pitchFamily="34" charset="0"/>
                <a:cs typeface="Times New Roman" panose="02020603050405020304" pitchFamily="18" charset="0"/>
              </a:rPr>
              <a:t>ROCE (Return on Capital Employed</a:t>
            </a:r>
            <a:r>
              <a:rPr lang="en-GB" dirty="0">
                <a:latin typeface="Calibri" panose="020F0502020204030204" pitchFamily="34" charset="0"/>
                <a:ea typeface="Calibri" panose="020F0502020204030204" pitchFamily="34" charset="0"/>
                <a:cs typeface="Times New Roman" panose="02020603050405020304" pitchFamily="18" charset="0"/>
              </a:rPr>
              <a:t>)</a:t>
            </a:r>
            <a:endParaRPr lang="en-GB">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8154831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1976BAAA-75A1-48AA-B7DE-B6B8070992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Freeform: Shape 17">
            <a:extLst>
              <a:ext uri="{FF2B5EF4-FFF2-40B4-BE49-F238E27FC236}">
                <a16:creationId xmlns:a16="http://schemas.microsoft.com/office/drawing/2014/main" id="{65A5F259-CDF7-4A15-A66C-A9939D23E3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8386486" cy="6858002"/>
          </a:xfrm>
          <a:custGeom>
            <a:avLst/>
            <a:gdLst>
              <a:gd name="connsiteX0" fmla="*/ 0 w 6088489"/>
              <a:gd name="connsiteY0" fmla="*/ 0 h 6858002"/>
              <a:gd name="connsiteX1" fmla="*/ 3563332 w 6088489"/>
              <a:gd name="connsiteY1" fmla="*/ 0 h 6858002"/>
              <a:gd name="connsiteX2" fmla="*/ 3563332 w 6088489"/>
              <a:gd name="connsiteY2" fmla="*/ 3 h 6858002"/>
              <a:gd name="connsiteX3" fmla="*/ 5842099 w 6088489"/>
              <a:gd name="connsiteY3" fmla="*/ 3 h 6858002"/>
              <a:gd name="connsiteX4" fmla="*/ 5842099 w 6088489"/>
              <a:gd name="connsiteY4" fmla="*/ 4 h 6858002"/>
              <a:gd name="connsiteX5" fmla="*/ 5835346 w 6088489"/>
              <a:gd name="connsiteY5" fmla="*/ 4 h 6858002"/>
              <a:gd name="connsiteX6" fmla="*/ 5841229 w 6088489"/>
              <a:gd name="connsiteY6" fmla="*/ 40466 h 6858002"/>
              <a:gd name="connsiteX7" fmla="*/ 5858543 w 6088489"/>
              <a:gd name="connsiteY7" fmla="*/ 159110 h 6858002"/>
              <a:gd name="connsiteX8" fmla="*/ 5870645 w 6088489"/>
              <a:gd name="connsiteY8" fmla="*/ 245521 h 6858002"/>
              <a:gd name="connsiteX9" fmla="*/ 5883420 w 6088489"/>
              <a:gd name="connsiteY9" fmla="*/ 348391 h 6858002"/>
              <a:gd name="connsiteX10" fmla="*/ 5898716 w 6088489"/>
              <a:gd name="connsiteY10" fmla="*/ 470463 h 6858002"/>
              <a:gd name="connsiteX11" fmla="*/ 5914853 w 6088489"/>
              <a:gd name="connsiteY11" fmla="*/ 605566 h 6858002"/>
              <a:gd name="connsiteX12" fmla="*/ 5931830 w 6088489"/>
              <a:gd name="connsiteY12" fmla="*/ 757813 h 6858002"/>
              <a:gd name="connsiteX13" fmla="*/ 5949815 w 6088489"/>
              <a:gd name="connsiteY13" fmla="*/ 923777 h 6858002"/>
              <a:gd name="connsiteX14" fmla="*/ 5967801 w 6088489"/>
              <a:gd name="connsiteY14" fmla="*/ 1104142 h 6858002"/>
              <a:gd name="connsiteX15" fmla="*/ 5986122 w 6088489"/>
              <a:gd name="connsiteY15" fmla="*/ 1296166 h 6858002"/>
              <a:gd name="connsiteX16" fmla="*/ 6003099 w 6088489"/>
              <a:gd name="connsiteY16" fmla="*/ 1503278 h 6858002"/>
              <a:gd name="connsiteX17" fmla="*/ 6019404 w 6088489"/>
              <a:gd name="connsiteY17" fmla="*/ 1719991 h 6858002"/>
              <a:gd name="connsiteX18" fmla="*/ 6034196 w 6088489"/>
              <a:gd name="connsiteY18" fmla="*/ 1949048 h 6858002"/>
              <a:gd name="connsiteX19" fmla="*/ 6048315 w 6088489"/>
              <a:gd name="connsiteY19" fmla="*/ 2187706 h 6858002"/>
              <a:gd name="connsiteX20" fmla="*/ 6061595 w 6088489"/>
              <a:gd name="connsiteY20" fmla="*/ 2436652 h 6858002"/>
              <a:gd name="connsiteX21" fmla="*/ 6066301 w 6088489"/>
              <a:gd name="connsiteY21" fmla="*/ 2564211 h 6858002"/>
              <a:gd name="connsiteX22" fmla="*/ 6071512 w 6088489"/>
              <a:gd name="connsiteY22" fmla="*/ 2694512 h 6858002"/>
              <a:gd name="connsiteX23" fmla="*/ 6076386 w 6088489"/>
              <a:gd name="connsiteY23" fmla="*/ 2826871 h 6858002"/>
              <a:gd name="connsiteX24" fmla="*/ 6079580 w 6088489"/>
              <a:gd name="connsiteY24" fmla="*/ 2959917 h 6858002"/>
              <a:gd name="connsiteX25" fmla="*/ 6082438 w 6088489"/>
              <a:gd name="connsiteY25" fmla="*/ 3095705 h 6858002"/>
              <a:gd name="connsiteX26" fmla="*/ 6085463 w 6088489"/>
              <a:gd name="connsiteY26" fmla="*/ 3232865 h 6858002"/>
              <a:gd name="connsiteX27" fmla="*/ 6087480 w 6088489"/>
              <a:gd name="connsiteY27" fmla="*/ 3372768 h 6858002"/>
              <a:gd name="connsiteX28" fmla="*/ 6087480 w 6088489"/>
              <a:gd name="connsiteY28" fmla="*/ 3514043 h 6858002"/>
              <a:gd name="connsiteX29" fmla="*/ 6088489 w 6088489"/>
              <a:gd name="connsiteY29" fmla="*/ 3656689 h 6858002"/>
              <a:gd name="connsiteX30" fmla="*/ 6087480 w 6088489"/>
              <a:gd name="connsiteY30" fmla="*/ 3800707 h 6858002"/>
              <a:gd name="connsiteX31" fmla="*/ 6085463 w 6088489"/>
              <a:gd name="connsiteY31" fmla="*/ 3946783 h 6858002"/>
              <a:gd name="connsiteX32" fmla="*/ 6083614 w 6088489"/>
              <a:gd name="connsiteY32" fmla="*/ 4092858 h 6858002"/>
              <a:gd name="connsiteX33" fmla="*/ 6079580 w 6088489"/>
              <a:gd name="connsiteY33" fmla="*/ 4240991 h 6858002"/>
              <a:gd name="connsiteX34" fmla="*/ 6075378 w 6088489"/>
              <a:gd name="connsiteY34" fmla="*/ 4390495 h 6858002"/>
              <a:gd name="connsiteX35" fmla="*/ 6070503 w 6088489"/>
              <a:gd name="connsiteY35" fmla="*/ 4540000 h 6858002"/>
              <a:gd name="connsiteX36" fmla="*/ 6063612 w 6088489"/>
              <a:gd name="connsiteY36" fmla="*/ 4690876 h 6858002"/>
              <a:gd name="connsiteX37" fmla="*/ 6055375 w 6088489"/>
              <a:gd name="connsiteY37" fmla="*/ 4843123 h 6858002"/>
              <a:gd name="connsiteX38" fmla="*/ 6047475 w 6088489"/>
              <a:gd name="connsiteY38" fmla="*/ 4996057 h 6858002"/>
              <a:gd name="connsiteX39" fmla="*/ 6037390 w 6088489"/>
              <a:gd name="connsiteY39" fmla="*/ 5148990 h 6858002"/>
              <a:gd name="connsiteX40" fmla="*/ 6025287 w 6088489"/>
              <a:gd name="connsiteY40" fmla="*/ 5303981 h 6858002"/>
              <a:gd name="connsiteX41" fmla="*/ 6013185 w 6088489"/>
              <a:gd name="connsiteY41" fmla="*/ 5456914 h 6858002"/>
              <a:gd name="connsiteX42" fmla="*/ 5999233 w 6088489"/>
              <a:gd name="connsiteY42" fmla="*/ 5612591 h 6858002"/>
              <a:gd name="connsiteX43" fmla="*/ 5983937 w 6088489"/>
              <a:gd name="connsiteY43" fmla="*/ 5768953 h 6858002"/>
              <a:gd name="connsiteX44" fmla="*/ 5967801 w 6088489"/>
              <a:gd name="connsiteY44" fmla="*/ 5923258 h 6858002"/>
              <a:gd name="connsiteX45" fmla="*/ 5948975 w 6088489"/>
              <a:gd name="connsiteY45" fmla="*/ 6079621 h 6858002"/>
              <a:gd name="connsiteX46" fmla="*/ 5928804 w 6088489"/>
              <a:gd name="connsiteY46" fmla="*/ 6235297 h 6858002"/>
              <a:gd name="connsiteX47" fmla="*/ 5908801 w 6088489"/>
              <a:gd name="connsiteY47" fmla="*/ 6391660 h 6858002"/>
              <a:gd name="connsiteX48" fmla="*/ 5885437 w 6088489"/>
              <a:gd name="connsiteY48" fmla="*/ 6547336 h 6858002"/>
              <a:gd name="connsiteX49" fmla="*/ 5861568 w 6088489"/>
              <a:gd name="connsiteY49" fmla="*/ 6702327 h 6858002"/>
              <a:gd name="connsiteX50" fmla="*/ 5836524 w 6088489"/>
              <a:gd name="connsiteY50" fmla="*/ 6858002 h 6858002"/>
              <a:gd name="connsiteX51" fmla="*/ 3563332 w 6088489"/>
              <a:gd name="connsiteY51" fmla="*/ 6858002 h 6858002"/>
              <a:gd name="connsiteX52" fmla="*/ 1223490 w 6088489"/>
              <a:gd name="connsiteY52" fmla="*/ 6858002 h 6858002"/>
              <a:gd name="connsiteX53" fmla="*/ 0 w 6088489"/>
              <a:gd name="connsiteY53" fmla="*/ 6858002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Lst>
            <a:rect l="l" t="t" r="r" b="b"/>
            <a:pathLst>
              <a:path w="6088489" h="6858002">
                <a:moveTo>
                  <a:pt x="0" y="0"/>
                </a:moveTo>
                <a:lnTo>
                  <a:pt x="3563332" y="0"/>
                </a:lnTo>
                <a:lnTo>
                  <a:pt x="3563332" y="3"/>
                </a:lnTo>
                <a:lnTo>
                  <a:pt x="5842099" y="3"/>
                </a:lnTo>
                <a:lnTo>
                  <a:pt x="5842099" y="4"/>
                </a:lnTo>
                <a:lnTo>
                  <a:pt x="5835346" y="4"/>
                </a:lnTo>
                <a:lnTo>
                  <a:pt x="5841229" y="40466"/>
                </a:lnTo>
                <a:lnTo>
                  <a:pt x="5858543" y="159110"/>
                </a:lnTo>
                <a:lnTo>
                  <a:pt x="5870645" y="245521"/>
                </a:lnTo>
                <a:lnTo>
                  <a:pt x="5883420" y="348391"/>
                </a:lnTo>
                <a:lnTo>
                  <a:pt x="5898716" y="470463"/>
                </a:lnTo>
                <a:lnTo>
                  <a:pt x="5914853" y="605566"/>
                </a:lnTo>
                <a:lnTo>
                  <a:pt x="5931830" y="757813"/>
                </a:lnTo>
                <a:lnTo>
                  <a:pt x="5949815" y="923777"/>
                </a:lnTo>
                <a:lnTo>
                  <a:pt x="5967801" y="1104142"/>
                </a:lnTo>
                <a:lnTo>
                  <a:pt x="5986122" y="1296166"/>
                </a:lnTo>
                <a:lnTo>
                  <a:pt x="6003099" y="1503278"/>
                </a:lnTo>
                <a:lnTo>
                  <a:pt x="6019404" y="1719991"/>
                </a:lnTo>
                <a:lnTo>
                  <a:pt x="6034196" y="1949048"/>
                </a:lnTo>
                <a:lnTo>
                  <a:pt x="6048315" y="2187706"/>
                </a:lnTo>
                <a:lnTo>
                  <a:pt x="6061595" y="2436652"/>
                </a:lnTo>
                <a:lnTo>
                  <a:pt x="6066301" y="2564211"/>
                </a:lnTo>
                <a:lnTo>
                  <a:pt x="6071512" y="2694512"/>
                </a:lnTo>
                <a:lnTo>
                  <a:pt x="6076386" y="2826871"/>
                </a:lnTo>
                <a:lnTo>
                  <a:pt x="6079580" y="2959917"/>
                </a:lnTo>
                <a:lnTo>
                  <a:pt x="6082438" y="3095705"/>
                </a:lnTo>
                <a:lnTo>
                  <a:pt x="6085463" y="3232865"/>
                </a:lnTo>
                <a:lnTo>
                  <a:pt x="6087480" y="3372768"/>
                </a:lnTo>
                <a:lnTo>
                  <a:pt x="6087480" y="3514043"/>
                </a:lnTo>
                <a:lnTo>
                  <a:pt x="6088489" y="3656689"/>
                </a:lnTo>
                <a:lnTo>
                  <a:pt x="6087480" y="3800707"/>
                </a:lnTo>
                <a:lnTo>
                  <a:pt x="6085463" y="3946783"/>
                </a:lnTo>
                <a:lnTo>
                  <a:pt x="6083614" y="4092858"/>
                </a:lnTo>
                <a:lnTo>
                  <a:pt x="6079580" y="4240991"/>
                </a:lnTo>
                <a:lnTo>
                  <a:pt x="6075378" y="4390495"/>
                </a:lnTo>
                <a:lnTo>
                  <a:pt x="6070503" y="4540000"/>
                </a:lnTo>
                <a:lnTo>
                  <a:pt x="6063612" y="4690876"/>
                </a:lnTo>
                <a:lnTo>
                  <a:pt x="6055375" y="4843123"/>
                </a:lnTo>
                <a:lnTo>
                  <a:pt x="6047475" y="4996057"/>
                </a:lnTo>
                <a:lnTo>
                  <a:pt x="6037390" y="5148990"/>
                </a:lnTo>
                <a:lnTo>
                  <a:pt x="6025287" y="5303981"/>
                </a:lnTo>
                <a:lnTo>
                  <a:pt x="6013185" y="5456914"/>
                </a:lnTo>
                <a:lnTo>
                  <a:pt x="5999233" y="5612591"/>
                </a:lnTo>
                <a:lnTo>
                  <a:pt x="5983937" y="5768953"/>
                </a:lnTo>
                <a:lnTo>
                  <a:pt x="5967801" y="5923258"/>
                </a:lnTo>
                <a:lnTo>
                  <a:pt x="5948975" y="6079621"/>
                </a:lnTo>
                <a:lnTo>
                  <a:pt x="5928804" y="6235297"/>
                </a:lnTo>
                <a:lnTo>
                  <a:pt x="5908801" y="6391660"/>
                </a:lnTo>
                <a:lnTo>
                  <a:pt x="5885437" y="6547336"/>
                </a:lnTo>
                <a:lnTo>
                  <a:pt x="5861568" y="6702327"/>
                </a:lnTo>
                <a:lnTo>
                  <a:pt x="5836524" y="6858002"/>
                </a:lnTo>
                <a:lnTo>
                  <a:pt x="3563332" y="6858002"/>
                </a:lnTo>
                <a:lnTo>
                  <a:pt x="1223490" y="6858002"/>
                </a:lnTo>
                <a:lnTo>
                  <a:pt x="0" y="6858002"/>
                </a:lnTo>
                <a:close/>
              </a:path>
            </a:pathLst>
          </a:custGeom>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70FFAB-627E-2F43-9444-72A0D59701EF}"/>
              </a:ext>
            </a:extLst>
          </p:cNvPr>
          <p:cNvSpPr>
            <a:spLocks noGrp="1"/>
          </p:cNvSpPr>
          <p:nvPr>
            <p:ph type="title"/>
          </p:nvPr>
        </p:nvSpPr>
        <p:spPr>
          <a:xfrm>
            <a:off x="913795" y="1257301"/>
            <a:ext cx="6672865" cy="4343399"/>
          </a:xfrm>
        </p:spPr>
        <p:txBody>
          <a:bodyPr vert="horz" lIns="91440" tIns="45720" rIns="91440" bIns="45720" rtlCol="0" anchor="ctr">
            <a:normAutofit/>
          </a:bodyPr>
          <a:lstStyle/>
          <a:p>
            <a:pPr algn="l"/>
            <a:r>
              <a:rPr lang="en-US" sz="2200"/>
              <a:t>Asset Turnover (2017) = 9000 / 2684 = 3.35%</a:t>
            </a:r>
            <a:br>
              <a:rPr lang="en-US" sz="2200"/>
            </a:br>
            <a:r>
              <a:rPr lang="en-US" sz="2200"/>
              <a:t>Asset Turnover (2018) = 9500 / 3014 = 3.15%</a:t>
            </a:r>
            <a:br>
              <a:rPr lang="en-US" sz="2200"/>
            </a:br>
            <a:br>
              <a:rPr lang="en-US" sz="2200"/>
            </a:br>
            <a:br>
              <a:rPr lang="en-US" sz="2200"/>
            </a:br>
            <a:br>
              <a:rPr lang="en-US" sz="2200"/>
            </a:br>
            <a:r>
              <a:rPr lang="en-US" sz="2200"/>
              <a:t> </a:t>
            </a:r>
            <a:br>
              <a:rPr lang="en-US" sz="2200"/>
            </a:br>
            <a:r>
              <a:rPr lang="en-US" sz="2200"/>
              <a:t>What this means, is that, for every pound worth of assets, Ffion Ltd. generated £3.35 worth of revenue for 2017 and £3.15 for 2018, respectively. What this shows is that, the company has decreased its revenue for the latter year, as it has been more asset-intensive over 2018.</a:t>
            </a:r>
            <a:br>
              <a:rPr lang="en-US" sz="2200"/>
            </a:br>
            <a:endParaRPr lang="en-US" sz="2200"/>
          </a:p>
        </p:txBody>
      </p:sp>
      <p:sp>
        <p:nvSpPr>
          <p:cNvPr id="3" name="Rectangle 2">
            <a:extLst>
              <a:ext uri="{FF2B5EF4-FFF2-40B4-BE49-F238E27FC236}">
                <a16:creationId xmlns:a16="http://schemas.microsoft.com/office/drawing/2014/main" id="{D7C3491C-03D2-7C41-BDCE-82DFAD78E5C2}"/>
              </a:ext>
            </a:extLst>
          </p:cNvPr>
          <p:cNvSpPr/>
          <p:nvPr/>
        </p:nvSpPr>
        <p:spPr>
          <a:xfrm>
            <a:off x="8549084" y="3226046"/>
            <a:ext cx="2116798" cy="461665"/>
          </a:xfrm>
          <a:prstGeom prst="rect">
            <a:avLst/>
          </a:prstGeom>
        </p:spPr>
        <p:txBody>
          <a:bodyPr wrap="none">
            <a:spAutoFit/>
          </a:bodyPr>
          <a:lstStyle/>
          <a:p>
            <a:pPr lvl="0">
              <a:spcAft>
                <a:spcPts val="600"/>
              </a:spcAft>
            </a:pPr>
            <a:r>
              <a:rPr lang="en-GB" sz="2400" dirty="0">
                <a:latin typeface="Calibri" panose="020F0502020204030204" pitchFamily="34" charset="0"/>
                <a:ea typeface="Calibri" panose="020F0502020204030204" pitchFamily="34" charset="0"/>
                <a:cs typeface="Times New Roman" panose="02020603050405020304" pitchFamily="18" charset="0"/>
              </a:rPr>
              <a:t>Asset Turnover </a:t>
            </a:r>
            <a:endParaRPr lang="en-GB" sz="240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6204628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1976BAAA-75A1-48AA-B7DE-B6B8070992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Freeform: Shape 17">
            <a:extLst>
              <a:ext uri="{FF2B5EF4-FFF2-40B4-BE49-F238E27FC236}">
                <a16:creationId xmlns:a16="http://schemas.microsoft.com/office/drawing/2014/main" id="{65A5F259-CDF7-4A15-A66C-A9939D23E3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8386486" cy="6858002"/>
          </a:xfrm>
          <a:custGeom>
            <a:avLst/>
            <a:gdLst>
              <a:gd name="connsiteX0" fmla="*/ 0 w 6088489"/>
              <a:gd name="connsiteY0" fmla="*/ 0 h 6858002"/>
              <a:gd name="connsiteX1" fmla="*/ 3563332 w 6088489"/>
              <a:gd name="connsiteY1" fmla="*/ 0 h 6858002"/>
              <a:gd name="connsiteX2" fmla="*/ 3563332 w 6088489"/>
              <a:gd name="connsiteY2" fmla="*/ 3 h 6858002"/>
              <a:gd name="connsiteX3" fmla="*/ 5842099 w 6088489"/>
              <a:gd name="connsiteY3" fmla="*/ 3 h 6858002"/>
              <a:gd name="connsiteX4" fmla="*/ 5842099 w 6088489"/>
              <a:gd name="connsiteY4" fmla="*/ 4 h 6858002"/>
              <a:gd name="connsiteX5" fmla="*/ 5835346 w 6088489"/>
              <a:gd name="connsiteY5" fmla="*/ 4 h 6858002"/>
              <a:gd name="connsiteX6" fmla="*/ 5841229 w 6088489"/>
              <a:gd name="connsiteY6" fmla="*/ 40466 h 6858002"/>
              <a:gd name="connsiteX7" fmla="*/ 5858543 w 6088489"/>
              <a:gd name="connsiteY7" fmla="*/ 159110 h 6858002"/>
              <a:gd name="connsiteX8" fmla="*/ 5870645 w 6088489"/>
              <a:gd name="connsiteY8" fmla="*/ 245521 h 6858002"/>
              <a:gd name="connsiteX9" fmla="*/ 5883420 w 6088489"/>
              <a:gd name="connsiteY9" fmla="*/ 348391 h 6858002"/>
              <a:gd name="connsiteX10" fmla="*/ 5898716 w 6088489"/>
              <a:gd name="connsiteY10" fmla="*/ 470463 h 6858002"/>
              <a:gd name="connsiteX11" fmla="*/ 5914853 w 6088489"/>
              <a:gd name="connsiteY11" fmla="*/ 605566 h 6858002"/>
              <a:gd name="connsiteX12" fmla="*/ 5931830 w 6088489"/>
              <a:gd name="connsiteY12" fmla="*/ 757813 h 6858002"/>
              <a:gd name="connsiteX13" fmla="*/ 5949815 w 6088489"/>
              <a:gd name="connsiteY13" fmla="*/ 923777 h 6858002"/>
              <a:gd name="connsiteX14" fmla="*/ 5967801 w 6088489"/>
              <a:gd name="connsiteY14" fmla="*/ 1104142 h 6858002"/>
              <a:gd name="connsiteX15" fmla="*/ 5986122 w 6088489"/>
              <a:gd name="connsiteY15" fmla="*/ 1296166 h 6858002"/>
              <a:gd name="connsiteX16" fmla="*/ 6003099 w 6088489"/>
              <a:gd name="connsiteY16" fmla="*/ 1503278 h 6858002"/>
              <a:gd name="connsiteX17" fmla="*/ 6019404 w 6088489"/>
              <a:gd name="connsiteY17" fmla="*/ 1719991 h 6858002"/>
              <a:gd name="connsiteX18" fmla="*/ 6034196 w 6088489"/>
              <a:gd name="connsiteY18" fmla="*/ 1949048 h 6858002"/>
              <a:gd name="connsiteX19" fmla="*/ 6048315 w 6088489"/>
              <a:gd name="connsiteY19" fmla="*/ 2187706 h 6858002"/>
              <a:gd name="connsiteX20" fmla="*/ 6061595 w 6088489"/>
              <a:gd name="connsiteY20" fmla="*/ 2436652 h 6858002"/>
              <a:gd name="connsiteX21" fmla="*/ 6066301 w 6088489"/>
              <a:gd name="connsiteY21" fmla="*/ 2564211 h 6858002"/>
              <a:gd name="connsiteX22" fmla="*/ 6071512 w 6088489"/>
              <a:gd name="connsiteY22" fmla="*/ 2694512 h 6858002"/>
              <a:gd name="connsiteX23" fmla="*/ 6076386 w 6088489"/>
              <a:gd name="connsiteY23" fmla="*/ 2826871 h 6858002"/>
              <a:gd name="connsiteX24" fmla="*/ 6079580 w 6088489"/>
              <a:gd name="connsiteY24" fmla="*/ 2959917 h 6858002"/>
              <a:gd name="connsiteX25" fmla="*/ 6082438 w 6088489"/>
              <a:gd name="connsiteY25" fmla="*/ 3095705 h 6858002"/>
              <a:gd name="connsiteX26" fmla="*/ 6085463 w 6088489"/>
              <a:gd name="connsiteY26" fmla="*/ 3232865 h 6858002"/>
              <a:gd name="connsiteX27" fmla="*/ 6087480 w 6088489"/>
              <a:gd name="connsiteY27" fmla="*/ 3372768 h 6858002"/>
              <a:gd name="connsiteX28" fmla="*/ 6087480 w 6088489"/>
              <a:gd name="connsiteY28" fmla="*/ 3514043 h 6858002"/>
              <a:gd name="connsiteX29" fmla="*/ 6088489 w 6088489"/>
              <a:gd name="connsiteY29" fmla="*/ 3656689 h 6858002"/>
              <a:gd name="connsiteX30" fmla="*/ 6087480 w 6088489"/>
              <a:gd name="connsiteY30" fmla="*/ 3800707 h 6858002"/>
              <a:gd name="connsiteX31" fmla="*/ 6085463 w 6088489"/>
              <a:gd name="connsiteY31" fmla="*/ 3946783 h 6858002"/>
              <a:gd name="connsiteX32" fmla="*/ 6083614 w 6088489"/>
              <a:gd name="connsiteY32" fmla="*/ 4092858 h 6858002"/>
              <a:gd name="connsiteX33" fmla="*/ 6079580 w 6088489"/>
              <a:gd name="connsiteY33" fmla="*/ 4240991 h 6858002"/>
              <a:gd name="connsiteX34" fmla="*/ 6075378 w 6088489"/>
              <a:gd name="connsiteY34" fmla="*/ 4390495 h 6858002"/>
              <a:gd name="connsiteX35" fmla="*/ 6070503 w 6088489"/>
              <a:gd name="connsiteY35" fmla="*/ 4540000 h 6858002"/>
              <a:gd name="connsiteX36" fmla="*/ 6063612 w 6088489"/>
              <a:gd name="connsiteY36" fmla="*/ 4690876 h 6858002"/>
              <a:gd name="connsiteX37" fmla="*/ 6055375 w 6088489"/>
              <a:gd name="connsiteY37" fmla="*/ 4843123 h 6858002"/>
              <a:gd name="connsiteX38" fmla="*/ 6047475 w 6088489"/>
              <a:gd name="connsiteY38" fmla="*/ 4996057 h 6858002"/>
              <a:gd name="connsiteX39" fmla="*/ 6037390 w 6088489"/>
              <a:gd name="connsiteY39" fmla="*/ 5148990 h 6858002"/>
              <a:gd name="connsiteX40" fmla="*/ 6025287 w 6088489"/>
              <a:gd name="connsiteY40" fmla="*/ 5303981 h 6858002"/>
              <a:gd name="connsiteX41" fmla="*/ 6013185 w 6088489"/>
              <a:gd name="connsiteY41" fmla="*/ 5456914 h 6858002"/>
              <a:gd name="connsiteX42" fmla="*/ 5999233 w 6088489"/>
              <a:gd name="connsiteY42" fmla="*/ 5612591 h 6858002"/>
              <a:gd name="connsiteX43" fmla="*/ 5983937 w 6088489"/>
              <a:gd name="connsiteY43" fmla="*/ 5768953 h 6858002"/>
              <a:gd name="connsiteX44" fmla="*/ 5967801 w 6088489"/>
              <a:gd name="connsiteY44" fmla="*/ 5923258 h 6858002"/>
              <a:gd name="connsiteX45" fmla="*/ 5948975 w 6088489"/>
              <a:gd name="connsiteY45" fmla="*/ 6079621 h 6858002"/>
              <a:gd name="connsiteX46" fmla="*/ 5928804 w 6088489"/>
              <a:gd name="connsiteY46" fmla="*/ 6235297 h 6858002"/>
              <a:gd name="connsiteX47" fmla="*/ 5908801 w 6088489"/>
              <a:gd name="connsiteY47" fmla="*/ 6391660 h 6858002"/>
              <a:gd name="connsiteX48" fmla="*/ 5885437 w 6088489"/>
              <a:gd name="connsiteY48" fmla="*/ 6547336 h 6858002"/>
              <a:gd name="connsiteX49" fmla="*/ 5861568 w 6088489"/>
              <a:gd name="connsiteY49" fmla="*/ 6702327 h 6858002"/>
              <a:gd name="connsiteX50" fmla="*/ 5836524 w 6088489"/>
              <a:gd name="connsiteY50" fmla="*/ 6858002 h 6858002"/>
              <a:gd name="connsiteX51" fmla="*/ 3563332 w 6088489"/>
              <a:gd name="connsiteY51" fmla="*/ 6858002 h 6858002"/>
              <a:gd name="connsiteX52" fmla="*/ 1223490 w 6088489"/>
              <a:gd name="connsiteY52" fmla="*/ 6858002 h 6858002"/>
              <a:gd name="connsiteX53" fmla="*/ 0 w 6088489"/>
              <a:gd name="connsiteY53" fmla="*/ 6858002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Lst>
            <a:rect l="l" t="t" r="r" b="b"/>
            <a:pathLst>
              <a:path w="6088489" h="6858002">
                <a:moveTo>
                  <a:pt x="0" y="0"/>
                </a:moveTo>
                <a:lnTo>
                  <a:pt x="3563332" y="0"/>
                </a:lnTo>
                <a:lnTo>
                  <a:pt x="3563332" y="3"/>
                </a:lnTo>
                <a:lnTo>
                  <a:pt x="5842099" y="3"/>
                </a:lnTo>
                <a:lnTo>
                  <a:pt x="5842099" y="4"/>
                </a:lnTo>
                <a:lnTo>
                  <a:pt x="5835346" y="4"/>
                </a:lnTo>
                <a:lnTo>
                  <a:pt x="5841229" y="40466"/>
                </a:lnTo>
                <a:lnTo>
                  <a:pt x="5858543" y="159110"/>
                </a:lnTo>
                <a:lnTo>
                  <a:pt x="5870645" y="245521"/>
                </a:lnTo>
                <a:lnTo>
                  <a:pt x="5883420" y="348391"/>
                </a:lnTo>
                <a:lnTo>
                  <a:pt x="5898716" y="470463"/>
                </a:lnTo>
                <a:lnTo>
                  <a:pt x="5914853" y="605566"/>
                </a:lnTo>
                <a:lnTo>
                  <a:pt x="5931830" y="757813"/>
                </a:lnTo>
                <a:lnTo>
                  <a:pt x="5949815" y="923777"/>
                </a:lnTo>
                <a:lnTo>
                  <a:pt x="5967801" y="1104142"/>
                </a:lnTo>
                <a:lnTo>
                  <a:pt x="5986122" y="1296166"/>
                </a:lnTo>
                <a:lnTo>
                  <a:pt x="6003099" y="1503278"/>
                </a:lnTo>
                <a:lnTo>
                  <a:pt x="6019404" y="1719991"/>
                </a:lnTo>
                <a:lnTo>
                  <a:pt x="6034196" y="1949048"/>
                </a:lnTo>
                <a:lnTo>
                  <a:pt x="6048315" y="2187706"/>
                </a:lnTo>
                <a:lnTo>
                  <a:pt x="6061595" y="2436652"/>
                </a:lnTo>
                <a:lnTo>
                  <a:pt x="6066301" y="2564211"/>
                </a:lnTo>
                <a:lnTo>
                  <a:pt x="6071512" y="2694512"/>
                </a:lnTo>
                <a:lnTo>
                  <a:pt x="6076386" y="2826871"/>
                </a:lnTo>
                <a:lnTo>
                  <a:pt x="6079580" y="2959917"/>
                </a:lnTo>
                <a:lnTo>
                  <a:pt x="6082438" y="3095705"/>
                </a:lnTo>
                <a:lnTo>
                  <a:pt x="6085463" y="3232865"/>
                </a:lnTo>
                <a:lnTo>
                  <a:pt x="6087480" y="3372768"/>
                </a:lnTo>
                <a:lnTo>
                  <a:pt x="6087480" y="3514043"/>
                </a:lnTo>
                <a:lnTo>
                  <a:pt x="6088489" y="3656689"/>
                </a:lnTo>
                <a:lnTo>
                  <a:pt x="6087480" y="3800707"/>
                </a:lnTo>
                <a:lnTo>
                  <a:pt x="6085463" y="3946783"/>
                </a:lnTo>
                <a:lnTo>
                  <a:pt x="6083614" y="4092858"/>
                </a:lnTo>
                <a:lnTo>
                  <a:pt x="6079580" y="4240991"/>
                </a:lnTo>
                <a:lnTo>
                  <a:pt x="6075378" y="4390495"/>
                </a:lnTo>
                <a:lnTo>
                  <a:pt x="6070503" y="4540000"/>
                </a:lnTo>
                <a:lnTo>
                  <a:pt x="6063612" y="4690876"/>
                </a:lnTo>
                <a:lnTo>
                  <a:pt x="6055375" y="4843123"/>
                </a:lnTo>
                <a:lnTo>
                  <a:pt x="6047475" y="4996057"/>
                </a:lnTo>
                <a:lnTo>
                  <a:pt x="6037390" y="5148990"/>
                </a:lnTo>
                <a:lnTo>
                  <a:pt x="6025287" y="5303981"/>
                </a:lnTo>
                <a:lnTo>
                  <a:pt x="6013185" y="5456914"/>
                </a:lnTo>
                <a:lnTo>
                  <a:pt x="5999233" y="5612591"/>
                </a:lnTo>
                <a:lnTo>
                  <a:pt x="5983937" y="5768953"/>
                </a:lnTo>
                <a:lnTo>
                  <a:pt x="5967801" y="5923258"/>
                </a:lnTo>
                <a:lnTo>
                  <a:pt x="5948975" y="6079621"/>
                </a:lnTo>
                <a:lnTo>
                  <a:pt x="5928804" y="6235297"/>
                </a:lnTo>
                <a:lnTo>
                  <a:pt x="5908801" y="6391660"/>
                </a:lnTo>
                <a:lnTo>
                  <a:pt x="5885437" y="6547336"/>
                </a:lnTo>
                <a:lnTo>
                  <a:pt x="5861568" y="6702327"/>
                </a:lnTo>
                <a:lnTo>
                  <a:pt x="5836524" y="6858002"/>
                </a:lnTo>
                <a:lnTo>
                  <a:pt x="3563332" y="6858002"/>
                </a:lnTo>
                <a:lnTo>
                  <a:pt x="1223490" y="6858002"/>
                </a:lnTo>
                <a:lnTo>
                  <a:pt x="0" y="6858002"/>
                </a:lnTo>
                <a:close/>
              </a:path>
            </a:pathLst>
          </a:custGeom>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FB4EF8-7B44-104E-86DB-7395824F8AF8}"/>
              </a:ext>
            </a:extLst>
          </p:cNvPr>
          <p:cNvSpPr>
            <a:spLocks noGrp="1"/>
          </p:cNvSpPr>
          <p:nvPr>
            <p:ph type="title"/>
          </p:nvPr>
        </p:nvSpPr>
        <p:spPr>
          <a:xfrm>
            <a:off x="913795" y="1257301"/>
            <a:ext cx="6672865" cy="4343399"/>
          </a:xfrm>
        </p:spPr>
        <p:txBody>
          <a:bodyPr vert="horz" lIns="91440" tIns="45720" rIns="91440" bIns="45720" rtlCol="0" anchor="ctr">
            <a:normAutofit/>
          </a:bodyPr>
          <a:lstStyle/>
          <a:p>
            <a:pPr algn="l"/>
            <a:r>
              <a:rPr lang="en-US" sz="2600"/>
              <a:t>Fixed Assets Ratio (2017) = 9000 / 1700 = 5.29</a:t>
            </a:r>
            <a:br>
              <a:rPr lang="en-US" sz="2600"/>
            </a:br>
            <a:r>
              <a:rPr lang="en-US" sz="2600"/>
              <a:t>Fixed Assets Ratio (2018) = 9500 / 1750 = 5.43</a:t>
            </a:r>
            <a:br>
              <a:rPr lang="en-US" sz="2600"/>
            </a:br>
            <a:r>
              <a:rPr lang="en-US" sz="2600"/>
              <a:t> </a:t>
            </a:r>
            <a:br>
              <a:rPr lang="en-US" sz="2600"/>
            </a:br>
            <a:br>
              <a:rPr lang="en-US" sz="2600"/>
            </a:br>
            <a:r>
              <a:rPr lang="en-US" sz="2600"/>
              <a:t>To consider this asset ratio high or low, it would be best to compare with other peer companies in the industry, but this generally means, that for every pound invested in fixed assets, Ffion generated £5.29 for 2017 and £5.43 respectively. </a:t>
            </a:r>
            <a:br>
              <a:rPr lang="en-US" sz="2600"/>
            </a:br>
            <a:endParaRPr lang="en-US" sz="2600"/>
          </a:p>
        </p:txBody>
      </p:sp>
      <p:sp>
        <p:nvSpPr>
          <p:cNvPr id="3" name="Rectangle 2">
            <a:extLst>
              <a:ext uri="{FF2B5EF4-FFF2-40B4-BE49-F238E27FC236}">
                <a16:creationId xmlns:a16="http://schemas.microsoft.com/office/drawing/2014/main" id="{D7582F81-8AC2-6644-9A51-F240866244D8}"/>
              </a:ext>
            </a:extLst>
          </p:cNvPr>
          <p:cNvSpPr/>
          <p:nvPr/>
        </p:nvSpPr>
        <p:spPr>
          <a:xfrm>
            <a:off x="8979408" y="3171182"/>
            <a:ext cx="2505456" cy="461665"/>
          </a:xfrm>
          <a:prstGeom prst="rect">
            <a:avLst/>
          </a:prstGeom>
        </p:spPr>
        <p:txBody>
          <a:bodyPr wrap="square">
            <a:spAutoFit/>
          </a:bodyPr>
          <a:lstStyle/>
          <a:p>
            <a:pPr lvl="0">
              <a:spcAft>
                <a:spcPts val="600"/>
              </a:spcAft>
            </a:pPr>
            <a:r>
              <a:rPr lang="en-GB" sz="2400" dirty="0">
                <a:latin typeface="Calibri" panose="020F0502020204030204" pitchFamily="34" charset="0"/>
                <a:ea typeface="Calibri" panose="020F0502020204030204" pitchFamily="34" charset="0"/>
                <a:cs typeface="Times New Roman" panose="02020603050405020304" pitchFamily="18" charset="0"/>
              </a:rPr>
              <a:t>Fixed Assets Ratio</a:t>
            </a:r>
          </a:p>
        </p:txBody>
      </p:sp>
    </p:spTree>
    <p:extLst>
      <p:ext uri="{BB962C8B-B14F-4D97-AF65-F5344CB8AC3E}">
        <p14:creationId xmlns:p14="http://schemas.microsoft.com/office/powerpoint/2010/main" val="16019244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1976BAAA-75A1-48AA-B7DE-B6B8070992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Freeform: Shape 17">
            <a:extLst>
              <a:ext uri="{FF2B5EF4-FFF2-40B4-BE49-F238E27FC236}">
                <a16:creationId xmlns:a16="http://schemas.microsoft.com/office/drawing/2014/main" id="{65A5F259-CDF7-4A15-A66C-A9939D23E3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8386486" cy="6858002"/>
          </a:xfrm>
          <a:custGeom>
            <a:avLst/>
            <a:gdLst>
              <a:gd name="connsiteX0" fmla="*/ 0 w 6088489"/>
              <a:gd name="connsiteY0" fmla="*/ 0 h 6858002"/>
              <a:gd name="connsiteX1" fmla="*/ 3563332 w 6088489"/>
              <a:gd name="connsiteY1" fmla="*/ 0 h 6858002"/>
              <a:gd name="connsiteX2" fmla="*/ 3563332 w 6088489"/>
              <a:gd name="connsiteY2" fmla="*/ 3 h 6858002"/>
              <a:gd name="connsiteX3" fmla="*/ 5842099 w 6088489"/>
              <a:gd name="connsiteY3" fmla="*/ 3 h 6858002"/>
              <a:gd name="connsiteX4" fmla="*/ 5842099 w 6088489"/>
              <a:gd name="connsiteY4" fmla="*/ 4 h 6858002"/>
              <a:gd name="connsiteX5" fmla="*/ 5835346 w 6088489"/>
              <a:gd name="connsiteY5" fmla="*/ 4 h 6858002"/>
              <a:gd name="connsiteX6" fmla="*/ 5841229 w 6088489"/>
              <a:gd name="connsiteY6" fmla="*/ 40466 h 6858002"/>
              <a:gd name="connsiteX7" fmla="*/ 5858543 w 6088489"/>
              <a:gd name="connsiteY7" fmla="*/ 159110 h 6858002"/>
              <a:gd name="connsiteX8" fmla="*/ 5870645 w 6088489"/>
              <a:gd name="connsiteY8" fmla="*/ 245521 h 6858002"/>
              <a:gd name="connsiteX9" fmla="*/ 5883420 w 6088489"/>
              <a:gd name="connsiteY9" fmla="*/ 348391 h 6858002"/>
              <a:gd name="connsiteX10" fmla="*/ 5898716 w 6088489"/>
              <a:gd name="connsiteY10" fmla="*/ 470463 h 6858002"/>
              <a:gd name="connsiteX11" fmla="*/ 5914853 w 6088489"/>
              <a:gd name="connsiteY11" fmla="*/ 605566 h 6858002"/>
              <a:gd name="connsiteX12" fmla="*/ 5931830 w 6088489"/>
              <a:gd name="connsiteY12" fmla="*/ 757813 h 6858002"/>
              <a:gd name="connsiteX13" fmla="*/ 5949815 w 6088489"/>
              <a:gd name="connsiteY13" fmla="*/ 923777 h 6858002"/>
              <a:gd name="connsiteX14" fmla="*/ 5967801 w 6088489"/>
              <a:gd name="connsiteY14" fmla="*/ 1104142 h 6858002"/>
              <a:gd name="connsiteX15" fmla="*/ 5986122 w 6088489"/>
              <a:gd name="connsiteY15" fmla="*/ 1296166 h 6858002"/>
              <a:gd name="connsiteX16" fmla="*/ 6003099 w 6088489"/>
              <a:gd name="connsiteY16" fmla="*/ 1503278 h 6858002"/>
              <a:gd name="connsiteX17" fmla="*/ 6019404 w 6088489"/>
              <a:gd name="connsiteY17" fmla="*/ 1719991 h 6858002"/>
              <a:gd name="connsiteX18" fmla="*/ 6034196 w 6088489"/>
              <a:gd name="connsiteY18" fmla="*/ 1949048 h 6858002"/>
              <a:gd name="connsiteX19" fmla="*/ 6048315 w 6088489"/>
              <a:gd name="connsiteY19" fmla="*/ 2187706 h 6858002"/>
              <a:gd name="connsiteX20" fmla="*/ 6061595 w 6088489"/>
              <a:gd name="connsiteY20" fmla="*/ 2436652 h 6858002"/>
              <a:gd name="connsiteX21" fmla="*/ 6066301 w 6088489"/>
              <a:gd name="connsiteY21" fmla="*/ 2564211 h 6858002"/>
              <a:gd name="connsiteX22" fmla="*/ 6071512 w 6088489"/>
              <a:gd name="connsiteY22" fmla="*/ 2694512 h 6858002"/>
              <a:gd name="connsiteX23" fmla="*/ 6076386 w 6088489"/>
              <a:gd name="connsiteY23" fmla="*/ 2826871 h 6858002"/>
              <a:gd name="connsiteX24" fmla="*/ 6079580 w 6088489"/>
              <a:gd name="connsiteY24" fmla="*/ 2959917 h 6858002"/>
              <a:gd name="connsiteX25" fmla="*/ 6082438 w 6088489"/>
              <a:gd name="connsiteY25" fmla="*/ 3095705 h 6858002"/>
              <a:gd name="connsiteX26" fmla="*/ 6085463 w 6088489"/>
              <a:gd name="connsiteY26" fmla="*/ 3232865 h 6858002"/>
              <a:gd name="connsiteX27" fmla="*/ 6087480 w 6088489"/>
              <a:gd name="connsiteY27" fmla="*/ 3372768 h 6858002"/>
              <a:gd name="connsiteX28" fmla="*/ 6087480 w 6088489"/>
              <a:gd name="connsiteY28" fmla="*/ 3514043 h 6858002"/>
              <a:gd name="connsiteX29" fmla="*/ 6088489 w 6088489"/>
              <a:gd name="connsiteY29" fmla="*/ 3656689 h 6858002"/>
              <a:gd name="connsiteX30" fmla="*/ 6087480 w 6088489"/>
              <a:gd name="connsiteY30" fmla="*/ 3800707 h 6858002"/>
              <a:gd name="connsiteX31" fmla="*/ 6085463 w 6088489"/>
              <a:gd name="connsiteY31" fmla="*/ 3946783 h 6858002"/>
              <a:gd name="connsiteX32" fmla="*/ 6083614 w 6088489"/>
              <a:gd name="connsiteY32" fmla="*/ 4092858 h 6858002"/>
              <a:gd name="connsiteX33" fmla="*/ 6079580 w 6088489"/>
              <a:gd name="connsiteY33" fmla="*/ 4240991 h 6858002"/>
              <a:gd name="connsiteX34" fmla="*/ 6075378 w 6088489"/>
              <a:gd name="connsiteY34" fmla="*/ 4390495 h 6858002"/>
              <a:gd name="connsiteX35" fmla="*/ 6070503 w 6088489"/>
              <a:gd name="connsiteY35" fmla="*/ 4540000 h 6858002"/>
              <a:gd name="connsiteX36" fmla="*/ 6063612 w 6088489"/>
              <a:gd name="connsiteY36" fmla="*/ 4690876 h 6858002"/>
              <a:gd name="connsiteX37" fmla="*/ 6055375 w 6088489"/>
              <a:gd name="connsiteY37" fmla="*/ 4843123 h 6858002"/>
              <a:gd name="connsiteX38" fmla="*/ 6047475 w 6088489"/>
              <a:gd name="connsiteY38" fmla="*/ 4996057 h 6858002"/>
              <a:gd name="connsiteX39" fmla="*/ 6037390 w 6088489"/>
              <a:gd name="connsiteY39" fmla="*/ 5148990 h 6858002"/>
              <a:gd name="connsiteX40" fmla="*/ 6025287 w 6088489"/>
              <a:gd name="connsiteY40" fmla="*/ 5303981 h 6858002"/>
              <a:gd name="connsiteX41" fmla="*/ 6013185 w 6088489"/>
              <a:gd name="connsiteY41" fmla="*/ 5456914 h 6858002"/>
              <a:gd name="connsiteX42" fmla="*/ 5999233 w 6088489"/>
              <a:gd name="connsiteY42" fmla="*/ 5612591 h 6858002"/>
              <a:gd name="connsiteX43" fmla="*/ 5983937 w 6088489"/>
              <a:gd name="connsiteY43" fmla="*/ 5768953 h 6858002"/>
              <a:gd name="connsiteX44" fmla="*/ 5967801 w 6088489"/>
              <a:gd name="connsiteY44" fmla="*/ 5923258 h 6858002"/>
              <a:gd name="connsiteX45" fmla="*/ 5948975 w 6088489"/>
              <a:gd name="connsiteY45" fmla="*/ 6079621 h 6858002"/>
              <a:gd name="connsiteX46" fmla="*/ 5928804 w 6088489"/>
              <a:gd name="connsiteY46" fmla="*/ 6235297 h 6858002"/>
              <a:gd name="connsiteX47" fmla="*/ 5908801 w 6088489"/>
              <a:gd name="connsiteY47" fmla="*/ 6391660 h 6858002"/>
              <a:gd name="connsiteX48" fmla="*/ 5885437 w 6088489"/>
              <a:gd name="connsiteY48" fmla="*/ 6547336 h 6858002"/>
              <a:gd name="connsiteX49" fmla="*/ 5861568 w 6088489"/>
              <a:gd name="connsiteY49" fmla="*/ 6702327 h 6858002"/>
              <a:gd name="connsiteX50" fmla="*/ 5836524 w 6088489"/>
              <a:gd name="connsiteY50" fmla="*/ 6858002 h 6858002"/>
              <a:gd name="connsiteX51" fmla="*/ 3563332 w 6088489"/>
              <a:gd name="connsiteY51" fmla="*/ 6858002 h 6858002"/>
              <a:gd name="connsiteX52" fmla="*/ 1223490 w 6088489"/>
              <a:gd name="connsiteY52" fmla="*/ 6858002 h 6858002"/>
              <a:gd name="connsiteX53" fmla="*/ 0 w 6088489"/>
              <a:gd name="connsiteY53" fmla="*/ 6858002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Lst>
            <a:rect l="l" t="t" r="r" b="b"/>
            <a:pathLst>
              <a:path w="6088489" h="6858002">
                <a:moveTo>
                  <a:pt x="0" y="0"/>
                </a:moveTo>
                <a:lnTo>
                  <a:pt x="3563332" y="0"/>
                </a:lnTo>
                <a:lnTo>
                  <a:pt x="3563332" y="3"/>
                </a:lnTo>
                <a:lnTo>
                  <a:pt x="5842099" y="3"/>
                </a:lnTo>
                <a:lnTo>
                  <a:pt x="5842099" y="4"/>
                </a:lnTo>
                <a:lnTo>
                  <a:pt x="5835346" y="4"/>
                </a:lnTo>
                <a:lnTo>
                  <a:pt x="5841229" y="40466"/>
                </a:lnTo>
                <a:lnTo>
                  <a:pt x="5858543" y="159110"/>
                </a:lnTo>
                <a:lnTo>
                  <a:pt x="5870645" y="245521"/>
                </a:lnTo>
                <a:lnTo>
                  <a:pt x="5883420" y="348391"/>
                </a:lnTo>
                <a:lnTo>
                  <a:pt x="5898716" y="470463"/>
                </a:lnTo>
                <a:lnTo>
                  <a:pt x="5914853" y="605566"/>
                </a:lnTo>
                <a:lnTo>
                  <a:pt x="5931830" y="757813"/>
                </a:lnTo>
                <a:lnTo>
                  <a:pt x="5949815" y="923777"/>
                </a:lnTo>
                <a:lnTo>
                  <a:pt x="5967801" y="1104142"/>
                </a:lnTo>
                <a:lnTo>
                  <a:pt x="5986122" y="1296166"/>
                </a:lnTo>
                <a:lnTo>
                  <a:pt x="6003099" y="1503278"/>
                </a:lnTo>
                <a:lnTo>
                  <a:pt x="6019404" y="1719991"/>
                </a:lnTo>
                <a:lnTo>
                  <a:pt x="6034196" y="1949048"/>
                </a:lnTo>
                <a:lnTo>
                  <a:pt x="6048315" y="2187706"/>
                </a:lnTo>
                <a:lnTo>
                  <a:pt x="6061595" y="2436652"/>
                </a:lnTo>
                <a:lnTo>
                  <a:pt x="6066301" y="2564211"/>
                </a:lnTo>
                <a:lnTo>
                  <a:pt x="6071512" y="2694512"/>
                </a:lnTo>
                <a:lnTo>
                  <a:pt x="6076386" y="2826871"/>
                </a:lnTo>
                <a:lnTo>
                  <a:pt x="6079580" y="2959917"/>
                </a:lnTo>
                <a:lnTo>
                  <a:pt x="6082438" y="3095705"/>
                </a:lnTo>
                <a:lnTo>
                  <a:pt x="6085463" y="3232865"/>
                </a:lnTo>
                <a:lnTo>
                  <a:pt x="6087480" y="3372768"/>
                </a:lnTo>
                <a:lnTo>
                  <a:pt x="6087480" y="3514043"/>
                </a:lnTo>
                <a:lnTo>
                  <a:pt x="6088489" y="3656689"/>
                </a:lnTo>
                <a:lnTo>
                  <a:pt x="6087480" y="3800707"/>
                </a:lnTo>
                <a:lnTo>
                  <a:pt x="6085463" y="3946783"/>
                </a:lnTo>
                <a:lnTo>
                  <a:pt x="6083614" y="4092858"/>
                </a:lnTo>
                <a:lnTo>
                  <a:pt x="6079580" y="4240991"/>
                </a:lnTo>
                <a:lnTo>
                  <a:pt x="6075378" y="4390495"/>
                </a:lnTo>
                <a:lnTo>
                  <a:pt x="6070503" y="4540000"/>
                </a:lnTo>
                <a:lnTo>
                  <a:pt x="6063612" y="4690876"/>
                </a:lnTo>
                <a:lnTo>
                  <a:pt x="6055375" y="4843123"/>
                </a:lnTo>
                <a:lnTo>
                  <a:pt x="6047475" y="4996057"/>
                </a:lnTo>
                <a:lnTo>
                  <a:pt x="6037390" y="5148990"/>
                </a:lnTo>
                <a:lnTo>
                  <a:pt x="6025287" y="5303981"/>
                </a:lnTo>
                <a:lnTo>
                  <a:pt x="6013185" y="5456914"/>
                </a:lnTo>
                <a:lnTo>
                  <a:pt x="5999233" y="5612591"/>
                </a:lnTo>
                <a:lnTo>
                  <a:pt x="5983937" y="5768953"/>
                </a:lnTo>
                <a:lnTo>
                  <a:pt x="5967801" y="5923258"/>
                </a:lnTo>
                <a:lnTo>
                  <a:pt x="5948975" y="6079621"/>
                </a:lnTo>
                <a:lnTo>
                  <a:pt x="5928804" y="6235297"/>
                </a:lnTo>
                <a:lnTo>
                  <a:pt x="5908801" y="6391660"/>
                </a:lnTo>
                <a:lnTo>
                  <a:pt x="5885437" y="6547336"/>
                </a:lnTo>
                <a:lnTo>
                  <a:pt x="5861568" y="6702327"/>
                </a:lnTo>
                <a:lnTo>
                  <a:pt x="5836524" y="6858002"/>
                </a:lnTo>
                <a:lnTo>
                  <a:pt x="3563332" y="6858002"/>
                </a:lnTo>
                <a:lnTo>
                  <a:pt x="1223490" y="6858002"/>
                </a:lnTo>
                <a:lnTo>
                  <a:pt x="0" y="6858002"/>
                </a:lnTo>
                <a:close/>
              </a:path>
            </a:pathLst>
          </a:custGeom>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FF3592-4A6F-324F-8532-B6FBE4A9ED70}"/>
              </a:ext>
            </a:extLst>
          </p:cNvPr>
          <p:cNvSpPr>
            <a:spLocks noGrp="1"/>
          </p:cNvSpPr>
          <p:nvPr>
            <p:ph type="title"/>
          </p:nvPr>
        </p:nvSpPr>
        <p:spPr>
          <a:xfrm>
            <a:off x="913795" y="1257301"/>
            <a:ext cx="6672865" cy="4343399"/>
          </a:xfrm>
        </p:spPr>
        <p:txBody>
          <a:bodyPr vert="horz" lIns="91440" tIns="45720" rIns="91440" bIns="45720" rtlCol="0" anchor="ctr">
            <a:normAutofit/>
          </a:bodyPr>
          <a:lstStyle/>
          <a:p>
            <a:pPr algn="l"/>
            <a:r>
              <a:rPr lang="en-US" sz="2200"/>
              <a:t>Working Capital Turnover (2017) = 9000 / 984 = 9.14</a:t>
            </a:r>
            <a:br>
              <a:rPr lang="en-US" sz="2200"/>
            </a:br>
            <a:r>
              <a:rPr lang="en-US" sz="2200"/>
              <a:t>Working Capital Turnover (2018) = 9500 / 1264 = 7.52</a:t>
            </a:r>
            <a:br>
              <a:rPr lang="en-US" sz="2200"/>
            </a:br>
            <a:r>
              <a:rPr lang="en-US" sz="2200"/>
              <a:t> </a:t>
            </a:r>
            <a:br>
              <a:rPr lang="en-US" sz="2200"/>
            </a:br>
            <a:br>
              <a:rPr lang="en-US" sz="2200"/>
            </a:br>
            <a:br>
              <a:rPr lang="en-US" sz="2200"/>
            </a:br>
            <a:r>
              <a:rPr lang="en-US" sz="2200"/>
              <a:t>This ratio reveals how efficiently capital is used in the day to day trading operations and shows short-term financial health. High result for this ratio is not always a good thing, because it could indicate that there is too much stock or that excess cash is not being invested. By looking further into the above will determine which, indeed, is the factor.</a:t>
            </a:r>
            <a:br>
              <a:rPr lang="en-US" sz="2200"/>
            </a:br>
            <a:endParaRPr lang="en-US" sz="2200"/>
          </a:p>
        </p:txBody>
      </p:sp>
      <p:sp>
        <p:nvSpPr>
          <p:cNvPr id="3" name="Rectangle 2">
            <a:extLst>
              <a:ext uri="{FF2B5EF4-FFF2-40B4-BE49-F238E27FC236}">
                <a16:creationId xmlns:a16="http://schemas.microsoft.com/office/drawing/2014/main" id="{3BE6E46E-31FB-6B4B-8CF7-D0C4F81717F7}"/>
              </a:ext>
            </a:extLst>
          </p:cNvPr>
          <p:cNvSpPr/>
          <p:nvPr/>
        </p:nvSpPr>
        <p:spPr>
          <a:xfrm>
            <a:off x="8345395" y="3059667"/>
            <a:ext cx="3419398" cy="461665"/>
          </a:xfrm>
          <a:prstGeom prst="rect">
            <a:avLst/>
          </a:prstGeom>
        </p:spPr>
        <p:txBody>
          <a:bodyPr wrap="none">
            <a:spAutoFit/>
          </a:bodyPr>
          <a:lstStyle/>
          <a:p>
            <a:pPr lvl="0">
              <a:spcAft>
                <a:spcPts val="600"/>
              </a:spcAft>
            </a:pPr>
            <a:r>
              <a:rPr lang="en-GB" sz="2400" dirty="0">
                <a:latin typeface="Calibri" panose="020F0502020204030204" pitchFamily="34" charset="0"/>
                <a:ea typeface="Calibri" panose="020F0502020204030204" pitchFamily="34" charset="0"/>
                <a:cs typeface="Times New Roman" panose="02020603050405020304" pitchFamily="18" charset="0"/>
              </a:rPr>
              <a:t>Working Capital Turnover </a:t>
            </a:r>
            <a:endParaRPr lang="en-GB" sz="240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7563943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8F5951-DDE8-0548-9D0A-0D6E4BE06E91}"/>
              </a:ext>
            </a:extLst>
          </p:cNvPr>
          <p:cNvSpPr>
            <a:spLocks noGrp="1"/>
          </p:cNvSpPr>
          <p:nvPr>
            <p:ph type="title"/>
          </p:nvPr>
        </p:nvSpPr>
        <p:spPr>
          <a:xfrm>
            <a:off x="913795" y="609599"/>
            <a:ext cx="10353762" cy="1276349"/>
          </a:xfrm>
        </p:spPr>
        <p:txBody>
          <a:bodyPr>
            <a:normAutofit fontScale="90000"/>
          </a:bodyPr>
          <a:lstStyle/>
          <a:p>
            <a:r>
              <a:rPr lang="en-GB" b="1" dirty="0">
                <a:effectLst/>
              </a:rPr>
              <a:t>Liquidity Ratios  </a:t>
            </a:r>
            <a:br>
              <a:rPr lang="en-GB" dirty="0">
                <a:effectLst/>
              </a:rPr>
            </a:br>
            <a:endParaRPr lang="en-GB" dirty="0"/>
          </a:p>
        </p:txBody>
      </p:sp>
      <p:sp>
        <p:nvSpPr>
          <p:cNvPr id="3" name="Text Placeholder 2">
            <a:extLst>
              <a:ext uri="{FF2B5EF4-FFF2-40B4-BE49-F238E27FC236}">
                <a16:creationId xmlns:a16="http://schemas.microsoft.com/office/drawing/2014/main" id="{862DC42F-9301-A242-9222-07884C562F3E}"/>
              </a:ext>
            </a:extLst>
          </p:cNvPr>
          <p:cNvSpPr>
            <a:spLocks noGrp="1"/>
          </p:cNvSpPr>
          <p:nvPr>
            <p:ph type="body" idx="1"/>
          </p:nvPr>
        </p:nvSpPr>
        <p:spPr>
          <a:xfrm>
            <a:off x="913795" y="1514901"/>
            <a:ext cx="3300984" cy="1023583"/>
          </a:xfrm>
        </p:spPr>
        <p:txBody>
          <a:bodyPr/>
          <a:lstStyle/>
          <a:p>
            <a:r>
              <a:rPr lang="en-GB" dirty="0">
                <a:effectLst/>
              </a:rPr>
              <a:t>Current Ratio</a:t>
            </a:r>
          </a:p>
          <a:p>
            <a:endParaRPr lang="en-GB" dirty="0"/>
          </a:p>
        </p:txBody>
      </p:sp>
      <p:sp>
        <p:nvSpPr>
          <p:cNvPr id="4" name="Text Placeholder 3">
            <a:extLst>
              <a:ext uri="{FF2B5EF4-FFF2-40B4-BE49-F238E27FC236}">
                <a16:creationId xmlns:a16="http://schemas.microsoft.com/office/drawing/2014/main" id="{F258FD33-2ADC-204C-9AE6-52D96C73639F}"/>
              </a:ext>
            </a:extLst>
          </p:cNvPr>
          <p:cNvSpPr>
            <a:spLocks noGrp="1"/>
          </p:cNvSpPr>
          <p:nvPr>
            <p:ph type="body" sz="quarter" idx="3"/>
          </p:nvPr>
        </p:nvSpPr>
        <p:spPr>
          <a:xfrm>
            <a:off x="4289119" y="1763119"/>
            <a:ext cx="3300984" cy="764783"/>
          </a:xfrm>
        </p:spPr>
        <p:txBody>
          <a:bodyPr/>
          <a:lstStyle/>
          <a:p>
            <a:r>
              <a:rPr lang="en-GB" dirty="0">
                <a:effectLst/>
              </a:rPr>
              <a:t>Debtor Days</a:t>
            </a:r>
          </a:p>
          <a:p>
            <a:endParaRPr lang="en-GB" dirty="0"/>
          </a:p>
        </p:txBody>
      </p:sp>
      <p:sp>
        <p:nvSpPr>
          <p:cNvPr id="5" name="Text Placeholder 4">
            <a:extLst>
              <a:ext uri="{FF2B5EF4-FFF2-40B4-BE49-F238E27FC236}">
                <a16:creationId xmlns:a16="http://schemas.microsoft.com/office/drawing/2014/main" id="{7C5A4415-275E-134D-8546-DD445310F733}"/>
              </a:ext>
            </a:extLst>
          </p:cNvPr>
          <p:cNvSpPr>
            <a:spLocks noGrp="1"/>
          </p:cNvSpPr>
          <p:nvPr>
            <p:ph type="body" sz="quarter" idx="13"/>
          </p:nvPr>
        </p:nvSpPr>
        <p:spPr>
          <a:xfrm>
            <a:off x="7966572" y="1885950"/>
            <a:ext cx="3300984" cy="652534"/>
          </a:xfrm>
        </p:spPr>
        <p:txBody>
          <a:bodyPr/>
          <a:lstStyle/>
          <a:p>
            <a:r>
              <a:rPr lang="en-GB" dirty="0">
                <a:effectLst/>
              </a:rPr>
              <a:t>Creditor Days </a:t>
            </a:r>
          </a:p>
          <a:p>
            <a:endParaRPr lang="en-GB" dirty="0"/>
          </a:p>
        </p:txBody>
      </p:sp>
      <p:sp>
        <p:nvSpPr>
          <p:cNvPr id="6" name="Text Placeholder 5">
            <a:extLst>
              <a:ext uri="{FF2B5EF4-FFF2-40B4-BE49-F238E27FC236}">
                <a16:creationId xmlns:a16="http://schemas.microsoft.com/office/drawing/2014/main" id="{7737AA38-B205-2841-BAD1-994D147A80D3}"/>
              </a:ext>
            </a:extLst>
          </p:cNvPr>
          <p:cNvSpPr>
            <a:spLocks noGrp="1"/>
          </p:cNvSpPr>
          <p:nvPr>
            <p:ph type="body" sz="half" idx="15"/>
          </p:nvPr>
        </p:nvSpPr>
        <p:spPr/>
        <p:txBody>
          <a:bodyPr>
            <a:normAutofit lnSpcReduction="10000"/>
          </a:bodyPr>
          <a:lstStyle/>
          <a:p>
            <a:r>
              <a:rPr lang="en-GB" dirty="0">
                <a:effectLst/>
              </a:rPr>
              <a:t>Current Ratio (2017) = 1839 / 855 = 2.15</a:t>
            </a:r>
          </a:p>
          <a:p>
            <a:r>
              <a:rPr lang="en-GB" dirty="0">
                <a:effectLst/>
              </a:rPr>
              <a:t>Current Ratio (2018) = 2152 / 888 = 2.42 </a:t>
            </a:r>
          </a:p>
          <a:p>
            <a:r>
              <a:rPr lang="en-GB" dirty="0">
                <a:effectLst/>
              </a:rPr>
              <a:t> </a:t>
            </a:r>
          </a:p>
          <a:p>
            <a:r>
              <a:rPr lang="en-GB" dirty="0">
                <a:effectLst/>
              </a:rPr>
              <a:t>Similarly to the Fixed Assets Ratio, it would be good to compare to peers in the industry to determine Ffion’s position here. If the ratio is very high compared to the peer group, it shows that management might not be using their assets efficiently. If it is too low against the peer group, this might indicate a higher risk of destress or default. </a:t>
            </a:r>
          </a:p>
          <a:p>
            <a:endParaRPr lang="en-GB" dirty="0"/>
          </a:p>
        </p:txBody>
      </p:sp>
      <p:sp>
        <p:nvSpPr>
          <p:cNvPr id="7" name="Text Placeholder 6">
            <a:extLst>
              <a:ext uri="{FF2B5EF4-FFF2-40B4-BE49-F238E27FC236}">
                <a16:creationId xmlns:a16="http://schemas.microsoft.com/office/drawing/2014/main" id="{16D9400B-BA18-604B-987E-81DC765AC8A0}"/>
              </a:ext>
            </a:extLst>
          </p:cNvPr>
          <p:cNvSpPr>
            <a:spLocks noGrp="1"/>
          </p:cNvSpPr>
          <p:nvPr>
            <p:ph type="body" sz="half" idx="16"/>
          </p:nvPr>
        </p:nvSpPr>
        <p:spPr/>
        <p:txBody>
          <a:bodyPr>
            <a:normAutofit fontScale="92500"/>
          </a:bodyPr>
          <a:lstStyle/>
          <a:p>
            <a:r>
              <a:rPr lang="en-GB" dirty="0">
                <a:effectLst/>
              </a:rPr>
              <a:t>Debtor Days (2017) = 649 x 365 / 9000 = 26.32 days </a:t>
            </a:r>
          </a:p>
          <a:p>
            <a:r>
              <a:rPr lang="en-GB" dirty="0">
                <a:effectLst/>
              </a:rPr>
              <a:t>Debtor Days (2018) = 870 x 365 / 9500 = 33.42 days </a:t>
            </a:r>
          </a:p>
          <a:p>
            <a:r>
              <a:rPr lang="en-GB" dirty="0">
                <a:effectLst/>
              </a:rPr>
              <a:t> </a:t>
            </a:r>
          </a:p>
          <a:p>
            <a:r>
              <a:rPr lang="en-GB" dirty="0">
                <a:effectLst/>
              </a:rPr>
              <a:t>This ratio shows the number of days it takes for Ffion Ltd. To receive its payment from debtors. Although in 2018, it still falls under the acceptable 30-36 days, this area should be monitored closely and evaluated why there is such a high increase in comparison to 2017. </a:t>
            </a:r>
          </a:p>
          <a:p>
            <a:endParaRPr lang="en-GB" dirty="0"/>
          </a:p>
        </p:txBody>
      </p:sp>
      <p:sp>
        <p:nvSpPr>
          <p:cNvPr id="8" name="Text Placeholder 7">
            <a:extLst>
              <a:ext uri="{FF2B5EF4-FFF2-40B4-BE49-F238E27FC236}">
                <a16:creationId xmlns:a16="http://schemas.microsoft.com/office/drawing/2014/main" id="{F9B8D488-6F5B-F24C-8710-D2C444EBB479}"/>
              </a:ext>
            </a:extLst>
          </p:cNvPr>
          <p:cNvSpPr>
            <a:spLocks noGrp="1"/>
          </p:cNvSpPr>
          <p:nvPr>
            <p:ph type="body" sz="half" idx="17"/>
          </p:nvPr>
        </p:nvSpPr>
        <p:spPr>
          <a:xfrm>
            <a:off x="7966572" y="2429302"/>
            <a:ext cx="3300984" cy="3361898"/>
          </a:xfrm>
        </p:spPr>
        <p:txBody>
          <a:bodyPr>
            <a:normAutofit fontScale="92500"/>
          </a:bodyPr>
          <a:lstStyle/>
          <a:p>
            <a:r>
              <a:rPr lang="en-GB" dirty="0">
                <a:effectLst/>
              </a:rPr>
              <a:t> </a:t>
            </a:r>
          </a:p>
          <a:p>
            <a:r>
              <a:rPr lang="en-GB" dirty="0">
                <a:effectLst/>
              </a:rPr>
              <a:t>Creditor days (2017) = 660 x 365 / 6500 = 37.06 days </a:t>
            </a:r>
          </a:p>
          <a:p>
            <a:r>
              <a:rPr lang="en-GB" dirty="0">
                <a:effectLst/>
              </a:rPr>
              <a:t>Creditor days (2018) = 690 x 365 / 7700 = 32.70 days </a:t>
            </a:r>
          </a:p>
          <a:p>
            <a:r>
              <a:rPr lang="en-GB" dirty="0">
                <a:effectLst/>
              </a:rPr>
              <a:t> </a:t>
            </a:r>
          </a:p>
          <a:p>
            <a:r>
              <a:rPr lang="en-GB" dirty="0">
                <a:effectLst/>
              </a:rPr>
              <a:t>There has also been a decrease in the number of days it has taken for the organisation to pay its creditors.  This is above the expected payment timeframe of 30 days, which means the company is taking advantage of the trade credit available to them. </a:t>
            </a:r>
          </a:p>
          <a:p>
            <a:endParaRPr lang="en-GB" dirty="0"/>
          </a:p>
        </p:txBody>
      </p:sp>
    </p:spTree>
    <p:extLst>
      <p:ext uri="{BB962C8B-B14F-4D97-AF65-F5344CB8AC3E}">
        <p14:creationId xmlns:p14="http://schemas.microsoft.com/office/powerpoint/2010/main" val="34516500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62056-5AEE-264E-8B85-6671F1EAF076}"/>
              </a:ext>
            </a:extLst>
          </p:cNvPr>
          <p:cNvSpPr>
            <a:spLocks noGrp="1"/>
          </p:cNvSpPr>
          <p:nvPr>
            <p:ph type="title"/>
          </p:nvPr>
        </p:nvSpPr>
        <p:spPr>
          <a:xfrm>
            <a:off x="913795" y="609600"/>
            <a:ext cx="10353762" cy="796119"/>
          </a:xfrm>
        </p:spPr>
        <p:txBody>
          <a:bodyPr>
            <a:normAutofit fontScale="90000"/>
          </a:bodyPr>
          <a:lstStyle/>
          <a:p>
            <a:r>
              <a:rPr lang="en-GB" b="1" dirty="0">
                <a:effectLst/>
              </a:rPr>
              <a:t>Gearing Ratios</a:t>
            </a:r>
            <a:br>
              <a:rPr lang="en-GB" dirty="0">
                <a:effectLst/>
              </a:rPr>
            </a:br>
            <a:endParaRPr lang="en-GB" dirty="0"/>
          </a:p>
        </p:txBody>
      </p:sp>
      <p:sp>
        <p:nvSpPr>
          <p:cNvPr id="3" name="Text Placeholder 2">
            <a:extLst>
              <a:ext uri="{FF2B5EF4-FFF2-40B4-BE49-F238E27FC236}">
                <a16:creationId xmlns:a16="http://schemas.microsoft.com/office/drawing/2014/main" id="{28DC5438-8FB4-994B-A16E-70204C63E557}"/>
              </a:ext>
            </a:extLst>
          </p:cNvPr>
          <p:cNvSpPr>
            <a:spLocks noGrp="1"/>
          </p:cNvSpPr>
          <p:nvPr>
            <p:ph type="body" idx="1"/>
          </p:nvPr>
        </p:nvSpPr>
        <p:spPr>
          <a:xfrm>
            <a:off x="1046013" y="1855153"/>
            <a:ext cx="4764764" cy="1065468"/>
          </a:xfrm>
        </p:spPr>
        <p:txBody>
          <a:bodyPr/>
          <a:lstStyle/>
          <a:p>
            <a:r>
              <a:rPr lang="en-GB" dirty="0">
                <a:effectLst/>
              </a:rPr>
              <a:t>Debt Ratio</a:t>
            </a:r>
          </a:p>
          <a:p>
            <a:endParaRPr lang="en-GB" dirty="0"/>
          </a:p>
        </p:txBody>
      </p:sp>
      <p:sp>
        <p:nvSpPr>
          <p:cNvPr id="4" name="Content Placeholder 3">
            <a:extLst>
              <a:ext uri="{FF2B5EF4-FFF2-40B4-BE49-F238E27FC236}">
                <a16:creationId xmlns:a16="http://schemas.microsoft.com/office/drawing/2014/main" id="{EBCAB0CA-D35B-8344-9F77-A13E8B73D974}"/>
              </a:ext>
            </a:extLst>
          </p:cNvPr>
          <p:cNvSpPr>
            <a:spLocks noGrp="1"/>
          </p:cNvSpPr>
          <p:nvPr>
            <p:ph sz="half" idx="2"/>
          </p:nvPr>
        </p:nvSpPr>
        <p:spPr>
          <a:xfrm>
            <a:off x="1064070" y="2387887"/>
            <a:ext cx="4764764" cy="3220800"/>
          </a:xfrm>
        </p:spPr>
        <p:txBody>
          <a:bodyPr>
            <a:normAutofit fontScale="85000" lnSpcReduction="20000"/>
          </a:bodyPr>
          <a:lstStyle/>
          <a:p>
            <a:pPr marL="36900" indent="0">
              <a:buNone/>
            </a:pPr>
            <a:r>
              <a:rPr lang="en-GB" dirty="0">
                <a:effectLst/>
              </a:rPr>
              <a:t>  </a:t>
            </a:r>
          </a:p>
          <a:p>
            <a:r>
              <a:rPr lang="en-GB" dirty="0">
                <a:effectLst/>
              </a:rPr>
              <a:t>Debt Ratio (2017) = (1839 + 150) / (2684 + 855) = 1989 / 3539 = 56.20%</a:t>
            </a:r>
          </a:p>
          <a:p>
            <a:r>
              <a:rPr lang="en-GB" dirty="0">
                <a:effectLst/>
              </a:rPr>
              <a:t>Debt Ratio (2018) = (2152 + 150) / (3014 + 888) = 2302 / 3902 = 58.99%</a:t>
            </a:r>
          </a:p>
          <a:p>
            <a:pPr marL="36900" indent="0">
              <a:buNone/>
            </a:pPr>
            <a:endParaRPr lang="en-GB" dirty="0">
              <a:effectLst/>
            </a:endParaRPr>
          </a:p>
          <a:p>
            <a:r>
              <a:rPr lang="en-GB" dirty="0">
                <a:effectLst/>
              </a:rPr>
              <a:t>Debt is not always a bad thing as borrowing can finance growth. Taking on debt can increase earnings beyond the level that would have been possible with shareholder capital. As long as the company is able to increase earnings by greater amount than the costs and interest payments for debt, this will generate value to Ffion Ltd. </a:t>
            </a:r>
          </a:p>
          <a:p>
            <a:endParaRPr lang="en-GB" dirty="0"/>
          </a:p>
        </p:txBody>
      </p:sp>
      <p:sp>
        <p:nvSpPr>
          <p:cNvPr id="5" name="Text Placeholder 4">
            <a:extLst>
              <a:ext uri="{FF2B5EF4-FFF2-40B4-BE49-F238E27FC236}">
                <a16:creationId xmlns:a16="http://schemas.microsoft.com/office/drawing/2014/main" id="{F5ED5E98-F2D6-1D41-859A-A82BECC3759E}"/>
              </a:ext>
            </a:extLst>
          </p:cNvPr>
          <p:cNvSpPr>
            <a:spLocks noGrp="1"/>
          </p:cNvSpPr>
          <p:nvPr>
            <p:ph type="body" sz="quarter" idx="3"/>
          </p:nvPr>
        </p:nvSpPr>
        <p:spPr>
          <a:xfrm>
            <a:off x="6363166" y="1855153"/>
            <a:ext cx="4779582" cy="1065468"/>
          </a:xfrm>
        </p:spPr>
        <p:txBody>
          <a:bodyPr/>
          <a:lstStyle/>
          <a:p>
            <a:r>
              <a:rPr lang="en-GB" dirty="0">
                <a:effectLst/>
              </a:rPr>
              <a:t>Interest Cover </a:t>
            </a:r>
          </a:p>
          <a:p>
            <a:endParaRPr lang="en-GB" dirty="0"/>
          </a:p>
        </p:txBody>
      </p:sp>
      <p:sp>
        <p:nvSpPr>
          <p:cNvPr id="6" name="Content Placeholder 5">
            <a:extLst>
              <a:ext uri="{FF2B5EF4-FFF2-40B4-BE49-F238E27FC236}">
                <a16:creationId xmlns:a16="http://schemas.microsoft.com/office/drawing/2014/main" id="{B2FFD0F5-60A9-4E4B-BD83-A19D29F6EB08}"/>
              </a:ext>
            </a:extLst>
          </p:cNvPr>
          <p:cNvSpPr>
            <a:spLocks noGrp="1"/>
          </p:cNvSpPr>
          <p:nvPr>
            <p:ph sz="quarter" idx="4"/>
          </p:nvPr>
        </p:nvSpPr>
        <p:spPr>
          <a:xfrm>
            <a:off x="6363167" y="3070746"/>
            <a:ext cx="4779581" cy="2674890"/>
          </a:xfrm>
        </p:spPr>
        <p:txBody>
          <a:bodyPr>
            <a:normAutofit fontScale="85000" lnSpcReduction="20000"/>
          </a:bodyPr>
          <a:lstStyle/>
          <a:p>
            <a:r>
              <a:rPr lang="en-GB" dirty="0">
                <a:effectLst/>
              </a:rPr>
              <a:t>Interest Cover (2017) = 633 / 10 = 63.30</a:t>
            </a:r>
          </a:p>
          <a:p>
            <a:r>
              <a:rPr lang="en-GB" dirty="0">
                <a:effectLst/>
              </a:rPr>
              <a:t>Interest Cover (2018) = 316 / 9 = 35.11 </a:t>
            </a:r>
          </a:p>
          <a:p>
            <a:pPr marL="36900" indent="0">
              <a:buNone/>
            </a:pPr>
            <a:r>
              <a:rPr lang="en-GB" dirty="0">
                <a:effectLst/>
              </a:rPr>
              <a:t> </a:t>
            </a:r>
          </a:p>
          <a:p>
            <a:r>
              <a:rPr lang="en-GB" dirty="0">
                <a:effectLst/>
              </a:rPr>
              <a:t>A large interest coverage ratio shows that a Ffion will be able to pay interest on its debt even if its earnings were to decrease.  The company has decreased its coverage to 35.11 which shows that is reducing its ability to pay interest on its debts.</a:t>
            </a:r>
          </a:p>
          <a:p>
            <a:endParaRPr lang="en-GB" dirty="0"/>
          </a:p>
        </p:txBody>
      </p:sp>
    </p:spTree>
    <p:extLst>
      <p:ext uri="{BB962C8B-B14F-4D97-AF65-F5344CB8AC3E}">
        <p14:creationId xmlns:p14="http://schemas.microsoft.com/office/powerpoint/2010/main" val="18241302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1976BAAA-75A1-48AA-B7DE-B6B8070992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Freeform: Shape 8">
            <a:extLst>
              <a:ext uri="{FF2B5EF4-FFF2-40B4-BE49-F238E27FC236}">
                <a16:creationId xmlns:a16="http://schemas.microsoft.com/office/drawing/2014/main" id="{65A5F259-CDF7-4A15-A66C-A9939D23E3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8386486" cy="6858002"/>
          </a:xfrm>
          <a:custGeom>
            <a:avLst/>
            <a:gdLst>
              <a:gd name="connsiteX0" fmla="*/ 0 w 6088489"/>
              <a:gd name="connsiteY0" fmla="*/ 0 h 6858002"/>
              <a:gd name="connsiteX1" fmla="*/ 3563332 w 6088489"/>
              <a:gd name="connsiteY1" fmla="*/ 0 h 6858002"/>
              <a:gd name="connsiteX2" fmla="*/ 3563332 w 6088489"/>
              <a:gd name="connsiteY2" fmla="*/ 3 h 6858002"/>
              <a:gd name="connsiteX3" fmla="*/ 5842099 w 6088489"/>
              <a:gd name="connsiteY3" fmla="*/ 3 h 6858002"/>
              <a:gd name="connsiteX4" fmla="*/ 5842099 w 6088489"/>
              <a:gd name="connsiteY4" fmla="*/ 4 h 6858002"/>
              <a:gd name="connsiteX5" fmla="*/ 5835346 w 6088489"/>
              <a:gd name="connsiteY5" fmla="*/ 4 h 6858002"/>
              <a:gd name="connsiteX6" fmla="*/ 5841229 w 6088489"/>
              <a:gd name="connsiteY6" fmla="*/ 40466 h 6858002"/>
              <a:gd name="connsiteX7" fmla="*/ 5858543 w 6088489"/>
              <a:gd name="connsiteY7" fmla="*/ 159110 h 6858002"/>
              <a:gd name="connsiteX8" fmla="*/ 5870645 w 6088489"/>
              <a:gd name="connsiteY8" fmla="*/ 245521 h 6858002"/>
              <a:gd name="connsiteX9" fmla="*/ 5883420 w 6088489"/>
              <a:gd name="connsiteY9" fmla="*/ 348391 h 6858002"/>
              <a:gd name="connsiteX10" fmla="*/ 5898716 w 6088489"/>
              <a:gd name="connsiteY10" fmla="*/ 470463 h 6858002"/>
              <a:gd name="connsiteX11" fmla="*/ 5914853 w 6088489"/>
              <a:gd name="connsiteY11" fmla="*/ 605566 h 6858002"/>
              <a:gd name="connsiteX12" fmla="*/ 5931830 w 6088489"/>
              <a:gd name="connsiteY12" fmla="*/ 757813 h 6858002"/>
              <a:gd name="connsiteX13" fmla="*/ 5949815 w 6088489"/>
              <a:gd name="connsiteY13" fmla="*/ 923777 h 6858002"/>
              <a:gd name="connsiteX14" fmla="*/ 5967801 w 6088489"/>
              <a:gd name="connsiteY14" fmla="*/ 1104142 h 6858002"/>
              <a:gd name="connsiteX15" fmla="*/ 5986122 w 6088489"/>
              <a:gd name="connsiteY15" fmla="*/ 1296166 h 6858002"/>
              <a:gd name="connsiteX16" fmla="*/ 6003099 w 6088489"/>
              <a:gd name="connsiteY16" fmla="*/ 1503278 h 6858002"/>
              <a:gd name="connsiteX17" fmla="*/ 6019404 w 6088489"/>
              <a:gd name="connsiteY17" fmla="*/ 1719991 h 6858002"/>
              <a:gd name="connsiteX18" fmla="*/ 6034196 w 6088489"/>
              <a:gd name="connsiteY18" fmla="*/ 1949048 h 6858002"/>
              <a:gd name="connsiteX19" fmla="*/ 6048315 w 6088489"/>
              <a:gd name="connsiteY19" fmla="*/ 2187706 h 6858002"/>
              <a:gd name="connsiteX20" fmla="*/ 6061595 w 6088489"/>
              <a:gd name="connsiteY20" fmla="*/ 2436652 h 6858002"/>
              <a:gd name="connsiteX21" fmla="*/ 6066301 w 6088489"/>
              <a:gd name="connsiteY21" fmla="*/ 2564211 h 6858002"/>
              <a:gd name="connsiteX22" fmla="*/ 6071512 w 6088489"/>
              <a:gd name="connsiteY22" fmla="*/ 2694512 h 6858002"/>
              <a:gd name="connsiteX23" fmla="*/ 6076386 w 6088489"/>
              <a:gd name="connsiteY23" fmla="*/ 2826871 h 6858002"/>
              <a:gd name="connsiteX24" fmla="*/ 6079580 w 6088489"/>
              <a:gd name="connsiteY24" fmla="*/ 2959917 h 6858002"/>
              <a:gd name="connsiteX25" fmla="*/ 6082438 w 6088489"/>
              <a:gd name="connsiteY25" fmla="*/ 3095705 h 6858002"/>
              <a:gd name="connsiteX26" fmla="*/ 6085463 w 6088489"/>
              <a:gd name="connsiteY26" fmla="*/ 3232865 h 6858002"/>
              <a:gd name="connsiteX27" fmla="*/ 6087480 w 6088489"/>
              <a:gd name="connsiteY27" fmla="*/ 3372768 h 6858002"/>
              <a:gd name="connsiteX28" fmla="*/ 6087480 w 6088489"/>
              <a:gd name="connsiteY28" fmla="*/ 3514043 h 6858002"/>
              <a:gd name="connsiteX29" fmla="*/ 6088489 w 6088489"/>
              <a:gd name="connsiteY29" fmla="*/ 3656689 h 6858002"/>
              <a:gd name="connsiteX30" fmla="*/ 6087480 w 6088489"/>
              <a:gd name="connsiteY30" fmla="*/ 3800707 h 6858002"/>
              <a:gd name="connsiteX31" fmla="*/ 6085463 w 6088489"/>
              <a:gd name="connsiteY31" fmla="*/ 3946783 h 6858002"/>
              <a:gd name="connsiteX32" fmla="*/ 6083614 w 6088489"/>
              <a:gd name="connsiteY32" fmla="*/ 4092858 h 6858002"/>
              <a:gd name="connsiteX33" fmla="*/ 6079580 w 6088489"/>
              <a:gd name="connsiteY33" fmla="*/ 4240991 h 6858002"/>
              <a:gd name="connsiteX34" fmla="*/ 6075378 w 6088489"/>
              <a:gd name="connsiteY34" fmla="*/ 4390495 h 6858002"/>
              <a:gd name="connsiteX35" fmla="*/ 6070503 w 6088489"/>
              <a:gd name="connsiteY35" fmla="*/ 4540000 h 6858002"/>
              <a:gd name="connsiteX36" fmla="*/ 6063612 w 6088489"/>
              <a:gd name="connsiteY36" fmla="*/ 4690876 h 6858002"/>
              <a:gd name="connsiteX37" fmla="*/ 6055375 w 6088489"/>
              <a:gd name="connsiteY37" fmla="*/ 4843123 h 6858002"/>
              <a:gd name="connsiteX38" fmla="*/ 6047475 w 6088489"/>
              <a:gd name="connsiteY38" fmla="*/ 4996057 h 6858002"/>
              <a:gd name="connsiteX39" fmla="*/ 6037390 w 6088489"/>
              <a:gd name="connsiteY39" fmla="*/ 5148990 h 6858002"/>
              <a:gd name="connsiteX40" fmla="*/ 6025287 w 6088489"/>
              <a:gd name="connsiteY40" fmla="*/ 5303981 h 6858002"/>
              <a:gd name="connsiteX41" fmla="*/ 6013185 w 6088489"/>
              <a:gd name="connsiteY41" fmla="*/ 5456914 h 6858002"/>
              <a:gd name="connsiteX42" fmla="*/ 5999233 w 6088489"/>
              <a:gd name="connsiteY42" fmla="*/ 5612591 h 6858002"/>
              <a:gd name="connsiteX43" fmla="*/ 5983937 w 6088489"/>
              <a:gd name="connsiteY43" fmla="*/ 5768953 h 6858002"/>
              <a:gd name="connsiteX44" fmla="*/ 5967801 w 6088489"/>
              <a:gd name="connsiteY44" fmla="*/ 5923258 h 6858002"/>
              <a:gd name="connsiteX45" fmla="*/ 5948975 w 6088489"/>
              <a:gd name="connsiteY45" fmla="*/ 6079621 h 6858002"/>
              <a:gd name="connsiteX46" fmla="*/ 5928804 w 6088489"/>
              <a:gd name="connsiteY46" fmla="*/ 6235297 h 6858002"/>
              <a:gd name="connsiteX47" fmla="*/ 5908801 w 6088489"/>
              <a:gd name="connsiteY47" fmla="*/ 6391660 h 6858002"/>
              <a:gd name="connsiteX48" fmla="*/ 5885437 w 6088489"/>
              <a:gd name="connsiteY48" fmla="*/ 6547336 h 6858002"/>
              <a:gd name="connsiteX49" fmla="*/ 5861568 w 6088489"/>
              <a:gd name="connsiteY49" fmla="*/ 6702327 h 6858002"/>
              <a:gd name="connsiteX50" fmla="*/ 5836524 w 6088489"/>
              <a:gd name="connsiteY50" fmla="*/ 6858002 h 6858002"/>
              <a:gd name="connsiteX51" fmla="*/ 3563332 w 6088489"/>
              <a:gd name="connsiteY51" fmla="*/ 6858002 h 6858002"/>
              <a:gd name="connsiteX52" fmla="*/ 1223490 w 6088489"/>
              <a:gd name="connsiteY52" fmla="*/ 6858002 h 6858002"/>
              <a:gd name="connsiteX53" fmla="*/ 0 w 6088489"/>
              <a:gd name="connsiteY53" fmla="*/ 6858002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Lst>
            <a:rect l="l" t="t" r="r" b="b"/>
            <a:pathLst>
              <a:path w="6088489" h="6858002">
                <a:moveTo>
                  <a:pt x="0" y="0"/>
                </a:moveTo>
                <a:lnTo>
                  <a:pt x="3563332" y="0"/>
                </a:lnTo>
                <a:lnTo>
                  <a:pt x="3563332" y="3"/>
                </a:lnTo>
                <a:lnTo>
                  <a:pt x="5842099" y="3"/>
                </a:lnTo>
                <a:lnTo>
                  <a:pt x="5842099" y="4"/>
                </a:lnTo>
                <a:lnTo>
                  <a:pt x="5835346" y="4"/>
                </a:lnTo>
                <a:lnTo>
                  <a:pt x="5841229" y="40466"/>
                </a:lnTo>
                <a:lnTo>
                  <a:pt x="5858543" y="159110"/>
                </a:lnTo>
                <a:lnTo>
                  <a:pt x="5870645" y="245521"/>
                </a:lnTo>
                <a:lnTo>
                  <a:pt x="5883420" y="348391"/>
                </a:lnTo>
                <a:lnTo>
                  <a:pt x="5898716" y="470463"/>
                </a:lnTo>
                <a:lnTo>
                  <a:pt x="5914853" y="605566"/>
                </a:lnTo>
                <a:lnTo>
                  <a:pt x="5931830" y="757813"/>
                </a:lnTo>
                <a:lnTo>
                  <a:pt x="5949815" y="923777"/>
                </a:lnTo>
                <a:lnTo>
                  <a:pt x="5967801" y="1104142"/>
                </a:lnTo>
                <a:lnTo>
                  <a:pt x="5986122" y="1296166"/>
                </a:lnTo>
                <a:lnTo>
                  <a:pt x="6003099" y="1503278"/>
                </a:lnTo>
                <a:lnTo>
                  <a:pt x="6019404" y="1719991"/>
                </a:lnTo>
                <a:lnTo>
                  <a:pt x="6034196" y="1949048"/>
                </a:lnTo>
                <a:lnTo>
                  <a:pt x="6048315" y="2187706"/>
                </a:lnTo>
                <a:lnTo>
                  <a:pt x="6061595" y="2436652"/>
                </a:lnTo>
                <a:lnTo>
                  <a:pt x="6066301" y="2564211"/>
                </a:lnTo>
                <a:lnTo>
                  <a:pt x="6071512" y="2694512"/>
                </a:lnTo>
                <a:lnTo>
                  <a:pt x="6076386" y="2826871"/>
                </a:lnTo>
                <a:lnTo>
                  <a:pt x="6079580" y="2959917"/>
                </a:lnTo>
                <a:lnTo>
                  <a:pt x="6082438" y="3095705"/>
                </a:lnTo>
                <a:lnTo>
                  <a:pt x="6085463" y="3232865"/>
                </a:lnTo>
                <a:lnTo>
                  <a:pt x="6087480" y="3372768"/>
                </a:lnTo>
                <a:lnTo>
                  <a:pt x="6087480" y="3514043"/>
                </a:lnTo>
                <a:lnTo>
                  <a:pt x="6088489" y="3656689"/>
                </a:lnTo>
                <a:lnTo>
                  <a:pt x="6087480" y="3800707"/>
                </a:lnTo>
                <a:lnTo>
                  <a:pt x="6085463" y="3946783"/>
                </a:lnTo>
                <a:lnTo>
                  <a:pt x="6083614" y="4092858"/>
                </a:lnTo>
                <a:lnTo>
                  <a:pt x="6079580" y="4240991"/>
                </a:lnTo>
                <a:lnTo>
                  <a:pt x="6075378" y="4390495"/>
                </a:lnTo>
                <a:lnTo>
                  <a:pt x="6070503" y="4540000"/>
                </a:lnTo>
                <a:lnTo>
                  <a:pt x="6063612" y="4690876"/>
                </a:lnTo>
                <a:lnTo>
                  <a:pt x="6055375" y="4843123"/>
                </a:lnTo>
                <a:lnTo>
                  <a:pt x="6047475" y="4996057"/>
                </a:lnTo>
                <a:lnTo>
                  <a:pt x="6037390" y="5148990"/>
                </a:lnTo>
                <a:lnTo>
                  <a:pt x="6025287" y="5303981"/>
                </a:lnTo>
                <a:lnTo>
                  <a:pt x="6013185" y="5456914"/>
                </a:lnTo>
                <a:lnTo>
                  <a:pt x="5999233" y="5612591"/>
                </a:lnTo>
                <a:lnTo>
                  <a:pt x="5983937" y="5768953"/>
                </a:lnTo>
                <a:lnTo>
                  <a:pt x="5967801" y="5923258"/>
                </a:lnTo>
                <a:lnTo>
                  <a:pt x="5948975" y="6079621"/>
                </a:lnTo>
                <a:lnTo>
                  <a:pt x="5928804" y="6235297"/>
                </a:lnTo>
                <a:lnTo>
                  <a:pt x="5908801" y="6391660"/>
                </a:lnTo>
                <a:lnTo>
                  <a:pt x="5885437" y="6547336"/>
                </a:lnTo>
                <a:lnTo>
                  <a:pt x="5861568" y="6702327"/>
                </a:lnTo>
                <a:lnTo>
                  <a:pt x="5836524" y="6858002"/>
                </a:lnTo>
                <a:lnTo>
                  <a:pt x="3563332" y="6858002"/>
                </a:lnTo>
                <a:lnTo>
                  <a:pt x="1223490" y="6858002"/>
                </a:lnTo>
                <a:lnTo>
                  <a:pt x="0" y="6858002"/>
                </a:lnTo>
                <a:close/>
              </a:path>
            </a:pathLst>
          </a:custGeom>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ECCF93-39E5-894B-B0C1-828BB7C88F27}"/>
              </a:ext>
            </a:extLst>
          </p:cNvPr>
          <p:cNvSpPr>
            <a:spLocks noGrp="1"/>
          </p:cNvSpPr>
          <p:nvPr>
            <p:ph type="title"/>
          </p:nvPr>
        </p:nvSpPr>
        <p:spPr>
          <a:xfrm flipH="1">
            <a:off x="8386486" y="0"/>
            <a:ext cx="3805512" cy="6857999"/>
          </a:xfrm>
        </p:spPr>
        <p:txBody>
          <a:bodyPr vert="horz" lIns="91440" tIns="45720" rIns="91440" bIns="45720" rtlCol="0" anchor="ctr">
            <a:normAutofit/>
          </a:bodyPr>
          <a:lstStyle/>
          <a:p>
            <a:pPr algn="l"/>
            <a:r>
              <a:rPr lang="en-GB" b="1">
                <a:effectLst/>
              </a:rPr>
              <a:t>Conclusions about the profitability, liquidity and gearing of Ffion Ltd. </a:t>
            </a:r>
            <a:br>
              <a:rPr lang="en-GB">
                <a:effectLst/>
              </a:rPr>
            </a:br>
            <a:endParaRPr lang="en-US" sz="5400" dirty="0"/>
          </a:p>
        </p:txBody>
      </p:sp>
      <p:sp>
        <p:nvSpPr>
          <p:cNvPr id="3" name="Rectangle 2">
            <a:extLst>
              <a:ext uri="{FF2B5EF4-FFF2-40B4-BE49-F238E27FC236}">
                <a16:creationId xmlns:a16="http://schemas.microsoft.com/office/drawing/2014/main" id="{1DAC7A61-AF92-7E44-94CB-B1C39F151E09}"/>
              </a:ext>
            </a:extLst>
          </p:cNvPr>
          <p:cNvSpPr/>
          <p:nvPr/>
        </p:nvSpPr>
        <p:spPr>
          <a:xfrm>
            <a:off x="-1" y="320005"/>
            <a:ext cx="8247888" cy="5909310"/>
          </a:xfrm>
          <a:prstGeom prst="rect">
            <a:avLst/>
          </a:prstGeom>
        </p:spPr>
        <p:txBody>
          <a:bodyPr wrap="square">
            <a:spAutoFit/>
          </a:bodyPr>
          <a:lstStyle/>
          <a:p>
            <a:pPr>
              <a:spcAft>
                <a:spcPts val="0"/>
              </a:spcAft>
            </a:pPr>
            <a:r>
              <a:rPr lang="en-GB" b="1">
                <a:latin typeface="Calibri" panose="020F0502020204030204" pitchFamily="34" charset="0"/>
                <a:ea typeface="Calibri" panose="020F0502020204030204" pitchFamily="34" charset="0"/>
                <a:cs typeface="Times New Roman" panose="02020603050405020304" pitchFamily="18" charset="0"/>
              </a:rPr>
              <a:t> </a:t>
            </a:r>
            <a:endParaRPr lang="en-GB">
              <a:latin typeface="Calibri" panose="020F0502020204030204" pitchFamily="34" charset="0"/>
              <a:ea typeface="Calibri" panose="020F0502020204030204" pitchFamily="34" charset="0"/>
              <a:cs typeface="Times New Roman" panose="02020603050405020304" pitchFamily="18" charset="0"/>
            </a:endParaRPr>
          </a:p>
          <a:p>
            <a:pPr marL="228600">
              <a:spcAft>
                <a:spcPts val="0"/>
              </a:spcAft>
            </a:pPr>
            <a:r>
              <a:rPr lang="en-GB">
                <a:latin typeface="Calibri" panose="020F0502020204030204" pitchFamily="34" charset="0"/>
                <a:ea typeface="Calibri" panose="020F0502020204030204" pitchFamily="34" charset="0"/>
                <a:cs typeface="Times New Roman" panose="02020603050405020304" pitchFamily="18" charset="0"/>
              </a:rPr>
              <a:t>To summarise, the profitability ratios show that there has been a decrease in both the Gross and Net Profit Margins in 2018, compared to 2017. This is due to the increase of Purchases and Increase of Expenses such as salaries, repairs, advertising and others. The ROCE ratio explains the total amount of capital spent for the acquisition of profit. Capital employed is a good way to measure the total resources that Ffion Ltd. has available, and since that figure has drastically reduced, management ought to investigate further why and how this can be improved. Apart from the Fixed Asset Turnover which has increased, the trend is that Ffion has reduced its profitability, and management needs to take measure to reduce costs and increase Sales profits. </a:t>
            </a:r>
          </a:p>
          <a:p>
            <a:pPr>
              <a:spcAft>
                <a:spcPts val="0"/>
              </a:spcAft>
            </a:pPr>
            <a:r>
              <a:rPr lang="en-GB">
                <a:latin typeface="Calibri" panose="020F0502020204030204" pitchFamily="34" charset="0"/>
                <a:ea typeface="Calibri" panose="020F0502020204030204" pitchFamily="34" charset="0"/>
                <a:cs typeface="Times New Roman" panose="02020603050405020304" pitchFamily="18" charset="0"/>
              </a:rPr>
              <a:t> </a:t>
            </a:r>
          </a:p>
          <a:p>
            <a:pPr marL="228600">
              <a:spcAft>
                <a:spcPts val="0"/>
              </a:spcAft>
            </a:pPr>
            <a:r>
              <a:rPr lang="en-GB">
                <a:latin typeface="Calibri" panose="020F0502020204030204" pitchFamily="34" charset="0"/>
                <a:ea typeface="Calibri" panose="020F0502020204030204" pitchFamily="34" charset="0"/>
                <a:cs typeface="Times New Roman" panose="02020603050405020304" pitchFamily="18" charset="0"/>
              </a:rPr>
              <a:t>In terms of liquidity, management has to focus here too, as the ratio results show that Ffion has a higher current ratio and increased number of days to receive payment from debtors. The creditor days also show that they are taking advantage of payment terms and need longer to repay their creditors. </a:t>
            </a:r>
          </a:p>
          <a:p>
            <a:pPr marL="228600">
              <a:spcAft>
                <a:spcPts val="0"/>
              </a:spcAft>
            </a:pPr>
            <a:r>
              <a:rPr lang="en-GB">
                <a:latin typeface="Calibri" panose="020F0502020204030204" pitchFamily="34" charset="0"/>
                <a:ea typeface="Calibri" panose="020F0502020204030204" pitchFamily="34" charset="0"/>
                <a:cs typeface="Times New Roman" panose="02020603050405020304" pitchFamily="18" charset="0"/>
              </a:rPr>
              <a:t> </a:t>
            </a:r>
          </a:p>
          <a:p>
            <a:pPr marL="228600">
              <a:spcAft>
                <a:spcPts val="0"/>
              </a:spcAft>
            </a:pPr>
            <a:r>
              <a:rPr lang="en-GB">
                <a:latin typeface="Calibri" panose="020F0502020204030204" pitchFamily="34" charset="0"/>
                <a:ea typeface="Calibri" panose="020F0502020204030204" pitchFamily="34" charset="0"/>
                <a:cs typeface="Times New Roman" panose="02020603050405020304" pitchFamily="18" charset="0"/>
              </a:rPr>
              <a:t>In addition, the gearing ratios show that debt has increased, while the interest cover has decreased, therefore to better the company’s financial position the management should closely monitor those ratios to ensure they are able to repay their debt.</a:t>
            </a:r>
            <a:endParaRPr lang="en-GB"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4505320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1976BAAA-75A1-48AA-B7DE-B6B8070992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Freeform: Shape 8">
            <a:extLst>
              <a:ext uri="{FF2B5EF4-FFF2-40B4-BE49-F238E27FC236}">
                <a16:creationId xmlns:a16="http://schemas.microsoft.com/office/drawing/2014/main" id="{65A5F259-CDF7-4A15-A66C-A9939D23E3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8386486" cy="6858002"/>
          </a:xfrm>
          <a:custGeom>
            <a:avLst/>
            <a:gdLst>
              <a:gd name="connsiteX0" fmla="*/ 0 w 6088489"/>
              <a:gd name="connsiteY0" fmla="*/ 0 h 6858002"/>
              <a:gd name="connsiteX1" fmla="*/ 3563332 w 6088489"/>
              <a:gd name="connsiteY1" fmla="*/ 0 h 6858002"/>
              <a:gd name="connsiteX2" fmla="*/ 3563332 w 6088489"/>
              <a:gd name="connsiteY2" fmla="*/ 3 h 6858002"/>
              <a:gd name="connsiteX3" fmla="*/ 5842099 w 6088489"/>
              <a:gd name="connsiteY3" fmla="*/ 3 h 6858002"/>
              <a:gd name="connsiteX4" fmla="*/ 5842099 w 6088489"/>
              <a:gd name="connsiteY4" fmla="*/ 4 h 6858002"/>
              <a:gd name="connsiteX5" fmla="*/ 5835346 w 6088489"/>
              <a:gd name="connsiteY5" fmla="*/ 4 h 6858002"/>
              <a:gd name="connsiteX6" fmla="*/ 5841229 w 6088489"/>
              <a:gd name="connsiteY6" fmla="*/ 40466 h 6858002"/>
              <a:gd name="connsiteX7" fmla="*/ 5858543 w 6088489"/>
              <a:gd name="connsiteY7" fmla="*/ 159110 h 6858002"/>
              <a:gd name="connsiteX8" fmla="*/ 5870645 w 6088489"/>
              <a:gd name="connsiteY8" fmla="*/ 245521 h 6858002"/>
              <a:gd name="connsiteX9" fmla="*/ 5883420 w 6088489"/>
              <a:gd name="connsiteY9" fmla="*/ 348391 h 6858002"/>
              <a:gd name="connsiteX10" fmla="*/ 5898716 w 6088489"/>
              <a:gd name="connsiteY10" fmla="*/ 470463 h 6858002"/>
              <a:gd name="connsiteX11" fmla="*/ 5914853 w 6088489"/>
              <a:gd name="connsiteY11" fmla="*/ 605566 h 6858002"/>
              <a:gd name="connsiteX12" fmla="*/ 5931830 w 6088489"/>
              <a:gd name="connsiteY12" fmla="*/ 757813 h 6858002"/>
              <a:gd name="connsiteX13" fmla="*/ 5949815 w 6088489"/>
              <a:gd name="connsiteY13" fmla="*/ 923777 h 6858002"/>
              <a:gd name="connsiteX14" fmla="*/ 5967801 w 6088489"/>
              <a:gd name="connsiteY14" fmla="*/ 1104142 h 6858002"/>
              <a:gd name="connsiteX15" fmla="*/ 5986122 w 6088489"/>
              <a:gd name="connsiteY15" fmla="*/ 1296166 h 6858002"/>
              <a:gd name="connsiteX16" fmla="*/ 6003099 w 6088489"/>
              <a:gd name="connsiteY16" fmla="*/ 1503278 h 6858002"/>
              <a:gd name="connsiteX17" fmla="*/ 6019404 w 6088489"/>
              <a:gd name="connsiteY17" fmla="*/ 1719991 h 6858002"/>
              <a:gd name="connsiteX18" fmla="*/ 6034196 w 6088489"/>
              <a:gd name="connsiteY18" fmla="*/ 1949048 h 6858002"/>
              <a:gd name="connsiteX19" fmla="*/ 6048315 w 6088489"/>
              <a:gd name="connsiteY19" fmla="*/ 2187706 h 6858002"/>
              <a:gd name="connsiteX20" fmla="*/ 6061595 w 6088489"/>
              <a:gd name="connsiteY20" fmla="*/ 2436652 h 6858002"/>
              <a:gd name="connsiteX21" fmla="*/ 6066301 w 6088489"/>
              <a:gd name="connsiteY21" fmla="*/ 2564211 h 6858002"/>
              <a:gd name="connsiteX22" fmla="*/ 6071512 w 6088489"/>
              <a:gd name="connsiteY22" fmla="*/ 2694512 h 6858002"/>
              <a:gd name="connsiteX23" fmla="*/ 6076386 w 6088489"/>
              <a:gd name="connsiteY23" fmla="*/ 2826871 h 6858002"/>
              <a:gd name="connsiteX24" fmla="*/ 6079580 w 6088489"/>
              <a:gd name="connsiteY24" fmla="*/ 2959917 h 6858002"/>
              <a:gd name="connsiteX25" fmla="*/ 6082438 w 6088489"/>
              <a:gd name="connsiteY25" fmla="*/ 3095705 h 6858002"/>
              <a:gd name="connsiteX26" fmla="*/ 6085463 w 6088489"/>
              <a:gd name="connsiteY26" fmla="*/ 3232865 h 6858002"/>
              <a:gd name="connsiteX27" fmla="*/ 6087480 w 6088489"/>
              <a:gd name="connsiteY27" fmla="*/ 3372768 h 6858002"/>
              <a:gd name="connsiteX28" fmla="*/ 6087480 w 6088489"/>
              <a:gd name="connsiteY28" fmla="*/ 3514043 h 6858002"/>
              <a:gd name="connsiteX29" fmla="*/ 6088489 w 6088489"/>
              <a:gd name="connsiteY29" fmla="*/ 3656689 h 6858002"/>
              <a:gd name="connsiteX30" fmla="*/ 6087480 w 6088489"/>
              <a:gd name="connsiteY30" fmla="*/ 3800707 h 6858002"/>
              <a:gd name="connsiteX31" fmla="*/ 6085463 w 6088489"/>
              <a:gd name="connsiteY31" fmla="*/ 3946783 h 6858002"/>
              <a:gd name="connsiteX32" fmla="*/ 6083614 w 6088489"/>
              <a:gd name="connsiteY32" fmla="*/ 4092858 h 6858002"/>
              <a:gd name="connsiteX33" fmla="*/ 6079580 w 6088489"/>
              <a:gd name="connsiteY33" fmla="*/ 4240991 h 6858002"/>
              <a:gd name="connsiteX34" fmla="*/ 6075378 w 6088489"/>
              <a:gd name="connsiteY34" fmla="*/ 4390495 h 6858002"/>
              <a:gd name="connsiteX35" fmla="*/ 6070503 w 6088489"/>
              <a:gd name="connsiteY35" fmla="*/ 4540000 h 6858002"/>
              <a:gd name="connsiteX36" fmla="*/ 6063612 w 6088489"/>
              <a:gd name="connsiteY36" fmla="*/ 4690876 h 6858002"/>
              <a:gd name="connsiteX37" fmla="*/ 6055375 w 6088489"/>
              <a:gd name="connsiteY37" fmla="*/ 4843123 h 6858002"/>
              <a:gd name="connsiteX38" fmla="*/ 6047475 w 6088489"/>
              <a:gd name="connsiteY38" fmla="*/ 4996057 h 6858002"/>
              <a:gd name="connsiteX39" fmla="*/ 6037390 w 6088489"/>
              <a:gd name="connsiteY39" fmla="*/ 5148990 h 6858002"/>
              <a:gd name="connsiteX40" fmla="*/ 6025287 w 6088489"/>
              <a:gd name="connsiteY40" fmla="*/ 5303981 h 6858002"/>
              <a:gd name="connsiteX41" fmla="*/ 6013185 w 6088489"/>
              <a:gd name="connsiteY41" fmla="*/ 5456914 h 6858002"/>
              <a:gd name="connsiteX42" fmla="*/ 5999233 w 6088489"/>
              <a:gd name="connsiteY42" fmla="*/ 5612591 h 6858002"/>
              <a:gd name="connsiteX43" fmla="*/ 5983937 w 6088489"/>
              <a:gd name="connsiteY43" fmla="*/ 5768953 h 6858002"/>
              <a:gd name="connsiteX44" fmla="*/ 5967801 w 6088489"/>
              <a:gd name="connsiteY44" fmla="*/ 5923258 h 6858002"/>
              <a:gd name="connsiteX45" fmla="*/ 5948975 w 6088489"/>
              <a:gd name="connsiteY45" fmla="*/ 6079621 h 6858002"/>
              <a:gd name="connsiteX46" fmla="*/ 5928804 w 6088489"/>
              <a:gd name="connsiteY46" fmla="*/ 6235297 h 6858002"/>
              <a:gd name="connsiteX47" fmla="*/ 5908801 w 6088489"/>
              <a:gd name="connsiteY47" fmla="*/ 6391660 h 6858002"/>
              <a:gd name="connsiteX48" fmla="*/ 5885437 w 6088489"/>
              <a:gd name="connsiteY48" fmla="*/ 6547336 h 6858002"/>
              <a:gd name="connsiteX49" fmla="*/ 5861568 w 6088489"/>
              <a:gd name="connsiteY49" fmla="*/ 6702327 h 6858002"/>
              <a:gd name="connsiteX50" fmla="*/ 5836524 w 6088489"/>
              <a:gd name="connsiteY50" fmla="*/ 6858002 h 6858002"/>
              <a:gd name="connsiteX51" fmla="*/ 3563332 w 6088489"/>
              <a:gd name="connsiteY51" fmla="*/ 6858002 h 6858002"/>
              <a:gd name="connsiteX52" fmla="*/ 1223490 w 6088489"/>
              <a:gd name="connsiteY52" fmla="*/ 6858002 h 6858002"/>
              <a:gd name="connsiteX53" fmla="*/ 0 w 6088489"/>
              <a:gd name="connsiteY53" fmla="*/ 6858002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Lst>
            <a:rect l="l" t="t" r="r" b="b"/>
            <a:pathLst>
              <a:path w="6088489" h="6858002">
                <a:moveTo>
                  <a:pt x="0" y="0"/>
                </a:moveTo>
                <a:lnTo>
                  <a:pt x="3563332" y="0"/>
                </a:lnTo>
                <a:lnTo>
                  <a:pt x="3563332" y="3"/>
                </a:lnTo>
                <a:lnTo>
                  <a:pt x="5842099" y="3"/>
                </a:lnTo>
                <a:lnTo>
                  <a:pt x="5842099" y="4"/>
                </a:lnTo>
                <a:lnTo>
                  <a:pt x="5835346" y="4"/>
                </a:lnTo>
                <a:lnTo>
                  <a:pt x="5841229" y="40466"/>
                </a:lnTo>
                <a:lnTo>
                  <a:pt x="5858543" y="159110"/>
                </a:lnTo>
                <a:lnTo>
                  <a:pt x="5870645" y="245521"/>
                </a:lnTo>
                <a:lnTo>
                  <a:pt x="5883420" y="348391"/>
                </a:lnTo>
                <a:lnTo>
                  <a:pt x="5898716" y="470463"/>
                </a:lnTo>
                <a:lnTo>
                  <a:pt x="5914853" y="605566"/>
                </a:lnTo>
                <a:lnTo>
                  <a:pt x="5931830" y="757813"/>
                </a:lnTo>
                <a:lnTo>
                  <a:pt x="5949815" y="923777"/>
                </a:lnTo>
                <a:lnTo>
                  <a:pt x="5967801" y="1104142"/>
                </a:lnTo>
                <a:lnTo>
                  <a:pt x="5986122" y="1296166"/>
                </a:lnTo>
                <a:lnTo>
                  <a:pt x="6003099" y="1503278"/>
                </a:lnTo>
                <a:lnTo>
                  <a:pt x="6019404" y="1719991"/>
                </a:lnTo>
                <a:lnTo>
                  <a:pt x="6034196" y="1949048"/>
                </a:lnTo>
                <a:lnTo>
                  <a:pt x="6048315" y="2187706"/>
                </a:lnTo>
                <a:lnTo>
                  <a:pt x="6061595" y="2436652"/>
                </a:lnTo>
                <a:lnTo>
                  <a:pt x="6066301" y="2564211"/>
                </a:lnTo>
                <a:lnTo>
                  <a:pt x="6071512" y="2694512"/>
                </a:lnTo>
                <a:lnTo>
                  <a:pt x="6076386" y="2826871"/>
                </a:lnTo>
                <a:lnTo>
                  <a:pt x="6079580" y="2959917"/>
                </a:lnTo>
                <a:lnTo>
                  <a:pt x="6082438" y="3095705"/>
                </a:lnTo>
                <a:lnTo>
                  <a:pt x="6085463" y="3232865"/>
                </a:lnTo>
                <a:lnTo>
                  <a:pt x="6087480" y="3372768"/>
                </a:lnTo>
                <a:lnTo>
                  <a:pt x="6087480" y="3514043"/>
                </a:lnTo>
                <a:lnTo>
                  <a:pt x="6088489" y="3656689"/>
                </a:lnTo>
                <a:lnTo>
                  <a:pt x="6087480" y="3800707"/>
                </a:lnTo>
                <a:lnTo>
                  <a:pt x="6085463" y="3946783"/>
                </a:lnTo>
                <a:lnTo>
                  <a:pt x="6083614" y="4092858"/>
                </a:lnTo>
                <a:lnTo>
                  <a:pt x="6079580" y="4240991"/>
                </a:lnTo>
                <a:lnTo>
                  <a:pt x="6075378" y="4390495"/>
                </a:lnTo>
                <a:lnTo>
                  <a:pt x="6070503" y="4540000"/>
                </a:lnTo>
                <a:lnTo>
                  <a:pt x="6063612" y="4690876"/>
                </a:lnTo>
                <a:lnTo>
                  <a:pt x="6055375" y="4843123"/>
                </a:lnTo>
                <a:lnTo>
                  <a:pt x="6047475" y="4996057"/>
                </a:lnTo>
                <a:lnTo>
                  <a:pt x="6037390" y="5148990"/>
                </a:lnTo>
                <a:lnTo>
                  <a:pt x="6025287" y="5303981"/>
                </a:lnTo>
                <a:lnTo>
                  <a:pt x="6013185" y="5456914"/>
                </a:lnTo>
                <a:lnTo>
                  <a:pt x="5999233" y="5612591"/>
                </a:lnTo>
                <a:lnTo>
                  <a:pt x="5983937" y="5768953"/>
                </a:lnTo>
                <a:lnTo>
                  <a:pt x="5967801" y="5923258"/>
                </a:lnTo>
                <a:lnTo>
                  <a:pt x="5948975" y="6079621"/>
                </a:lnTo>
                <a:lnTo>
                  <a:pt x="5928804" y="6235297"/>
                </a:lnTo>
                <a:lnTo>
                  <a:pt x="5908801" y="6391660"/>
                </a:lnTo>
                <a:lnTo>
                  <a:pt x="5885437" y="6547336"/>
                </a:lnTo>
                <a:lnTo>
                  <a:pt x="5861568" y="6702327"/>
                </a:lnTo>
                <a:lnTo>
                  <a:pt x="5836524" y="6858002"/>
                </a:lnTo>
                <a:lnTo>
                  <a:pt x="3563332" y="6858002"/>
                </a:lnTo>
                <a:lnTo>
                  <a:pt x="1223490" y="6858002"/>
                </a:lnTo>
                <a:lnTo>
                  <a:pt x="0" y="6858002"/>
                </a:lnTo>
                <a:close/>
              </a:path>
            </a:pathLst>
          </a:custGeom>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C63233-B2C7-7C4E-B212-C5977C87771E}"/>
              </a:ext>
            </a:extLst>
          </p:cNvPr>
          <p:cNvSpPr>
            <a:spLocks noGrp="1"/>
          </p:cNvSpPr>
          <p:nvPr>
            <p:ph type="title"/>
          </p:nvPr>
        </p:nvSpPr>
        <p:spPr>
          <a:xfrm>
            <a:off x="913795" y="1501254"/>
            <a:ext cx="6672865" cy="4099446"/>
          </a:xfrm>
        </p:spPr>
        <p:txBody>
          <a:bodyPr vert="horz" lIns="91440" tIns="45720" rIns="91440" bIns="45720" rtlCol="0" anchor="ctr">
            <a:normAutofit fontScale="90000"/>
          </a:bodyPr>
          <a:lstStyle/>
          <a:p>
            <a:br>
              <a:rPr lang="en-GB" sz="1800" dirty="0">
                <a:effectLst/>
              </a:rPr>
            </a:br>
            <a:r>
              <a:rPr lang="en-GB" sz="1800" dirty="0">
                <a:effectLst/>
              </a:rPr>
              <a:t> </a:t>
            </a:r>
            <a:br>
              <a:rPr lang="en-GB" sz="1800" dirty="0">
                <a:effectLst/>
              </a:rPr>
            </a:br>
            <a:r>
              <a:rPr lang="en-GB" sz="1800" dirty="0">
                <a:effectLst/>
              </a:rPr>
              <a:t> </a:t>
            </a:r>
            <a:br>
              <a:rPr lang="en-GB" sz="1800" dirty="0">
                <a:effectLst/>
              </a:rPr>
            </a:br>
            <a:r>
              <a:rPr lang="en-GB" sz="1800" dirty="0">
                <a:effectLst/>
              </a:rPr>
              <a:t> </a:t>
            </a:r>
            <a:br>
              <a:rPr lang="en-GB" sz="1800" dirty="0">
                <a:effectLst/>
              </a:rPr>
            </a:br>
            <a:r>
              <a:rPr lang="en-GB" sz="1800" u="sng" dirty="0">
                <a:effectLst/>
                <a:hlinkClick r:id="rId3"/>
              </a:rPr>
              <a:t>https://www.toppr.com/guides/accountancy/accounting-ratios/meaning-objectives-advantages-and-limitations-of-ratio-analysis/</a:t>
            </a:r>
            <a:br>
              <a:rPr lang="en-GB" sz="1800" dirty="0">
                <a:effectLst/>
              </a:rPr>
            </a:br>
            <a:r>
              <a:rPr lang="en-GB" sz="1800" dirty="0">
                <a:effectLst/>
              </a:rPr>
              <a:t> </a:t>
            </a:r>
            <a:br>
              <a:rPr lang="en-GB" sz="1800" dirty="0">
                <a:effectLst/>
              </a:rPr>
            </a:br>
            <a:r>
              <a:rPr lang="en-GB" sz="1800" u="sng" dirty="0">
                <a:effectLst/>
                <a:hlinkClick r:id="rId4"/>
              </a:rPr>
              <a:t>https://www.accountingtools.com/articles/ratio-analysis.html</a:t>
            </a:r>
            <a:r>
              <a:rPr lang="en-GB" sz="1800" dirty="0">
                <a:effectLst/>
              </a:rPr>
              <a:t>	</a:t>
            </a:r>
            <a:br>
              <a:rPr lang="en-GB" sz="1800" dirty="0">
                <a:effectLst/>
              </a:rPr>
            </a:br>
            <a:r>
              <a:rPr lang="en-GB" sz="1800" dirty="0">
                <a:effectLst/>
              </a:rPr>
              <a:t> </a:t>
            </a:r>
            <a:br>
              <a:rPr lang="en-GB" sz="1800" dirty="0">
                <a:effectLst/>
              </a:rPr>
            </a:br>
            <a:r>
              <a:rPr lang="en-GB" sz="1800" u="sng" dirty="0">
                <a:effectLst/>
                <a:hlinkClick r:id="rId5"/>
              </a:rPr>
              <a:t>https://smallbusiness.chron.com/mean-company-high-fixedasset-turnover-ratio-61387.html</a:t>
            </a:r>
            <a:br>
              <a:rPr lang="en-GB" sz="1800" dirty="0">
                <a:effectLst/>
              </a:rPr>
            </a:br>
            <a:r>
              <a:rPr lang="en-GB" sz="1800" dirty="0">
                <a:effectLst/>
              </a:rPr>
              <a:t> </a:t>
            </a:r>
            <a:br>
              <a:rPr lang="en-GB" sz="1800" dirty="0">
                <a:effectLst/>
              </a:rPr>
            </a:br>
            <a:r>
              <a:rPr lang="en-GB" sz="1800" u="sng" dirty="0">
                <a:effectLst/>
                <a:hlinkClick r:id="rId6"/>
              </a:rPr>
              <a:t>https://smallbusiness.chron.com/companys-asset-turnover-ratio-mean-60811.html</a:t>
            </a:r>
            <a:br>
              <a:rPr lang="en-GB" sz="1800" dirty="0">
                <a:effectLst/>
              </a:rPr>
            </a:br>
            <a:r>
              <a:rPr lang="en-GB" sz="1800" dirty="0">
                <a:effectLst/>
              </a:rPr>
              <a:t> </a:t>
            </a:r>
            <a:br>
              <a:rPr lang="en-GB" sz="1800" dirty="0">
                <a:effectLst/>
              </a:rPr>
            </a:br>
            <a:r>
              <a:rPr lang="en-GB" sz="1800" u="sng" dirty="0">
                <a:effectLst/>
                <a:hlinkClick r:id="rId7"/>
              </a:rPr>
              <a:t>https://www.tutor2u.net/business/reference/return-on-capital-employed</a:t>
            </a:r>
            <a:br>
              <a:rPr lang="en-GB" sz="1800" dirty="0">
                <a:effectLst/>
              </a:rPr>
            </a:br>
            <a:r>
              <a:rPr lang="en-GB" sz="1800" dirty="0">
                <a:effectLst/>
              </a:rPr>
              <a:t> </a:t>
            </a:r>
            <a:br>
              <a:rPr lang="en-GB" sz="1800" dirty="0">
                <a:effectLst/>
              </a:rPr>
            </a:br>
            <a:r>
              <a:rPr lang="en-GB" sz="1800" u="sng" dirty="0">
                <a:effectLst/>
                <a:hlinkClick r:id="rId8"/>
              </a:rPr>
              <a:t>https://www.investopedia.com/terms/c/currentratio.asp</a:t>
            </a:r>
            <a:br>
              <a:rPr lang="en-GB" sz="1800" dirty="0">
                <a:effectLst/>
              </a:rPr>
            </a:br>
            <a:r>
              <a:rPr lang="en-GB" sz="1800" dirty="0">
                <a:effectLst/>
              </a:rPr>
              <a:t> </a:t>
            </a:r>
            <a:br>
              <a:rPr lang="en-GB" sz="1800" dirty="0">
                <a:effectLst/>
              </a:rPr>
            </a:br>
            <a:r>
              <a:rPr lang="en-GB" sz="1800" dirty="0">
                <a:effectLst/>
              </a:rPr>
              <a:t>Kensington Analysis coursework</a:t>
            </a:r>
            <a:br>
              <a:rPr lang="en-GB" dirty="0">
                <a:effectLst/>
              </a:rPr>
            </a:br>
            <a:endParaRPr lang="en-US" sz="5400" dirty="0"/>
          </a:p>
        </p:txBody>
      </p:sp>
      <p:sp>
        <p:nvSpPr>
          <p:cNvPr id="3" name="Rectangle 2">
            <a:extLst>
              <a:ext uri="{FF2B5EF4-FFF2-40B4-BE49-F238E27FC236}">
                <a16:creationId xmlns:a16="http://schemas.microsoft.com/office/drawing/2014/main" id="{754D1F15-8709-9649-B4B5-44D992275D5D}"/>
              </a:ext>
            </a:extLst>
          </p:cNvPr>
          <p:cNvSpPr/>
          <p:nvPr/>
        </p:nvSpPr>
        <p:spPr>
          <a:xfrm>
            <a:off x="8789158" y="3167997"/>
            <a:ext cx="2489047" cy="646331"/>
          </a:xfrm>
          <a:prstGeom prst="rect">
            <a:avLst/>
          </a:prstGeom>
        </p:spPr>
        <p:txBody>
          <a:bodyPr wrap="square">
            <a:spAutoFit/>
          </a:bodyPr>
          <a:lstStyle/>
          <a:p>
            <a:r>
              <a:rPr lang="en-GB" sz="3600" dirty="0"/>
              <a:t>Reference:</a:t>
            </a:r>
          </a:p>
        </p:txBody>
      </p:sp>
    </p:spTree>
    <p:extLst>
      <p:ext uri="{BB962C8B-B14F-4D97-AF65-F5344CB8AC3E}">
        <p14:creationId xmlns:p14="http://schemas.microsoft.com/office/powerpoint/2010/main" val="20893724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1976BAAA-75A1-48AA-B7DE-B6B8070992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Freeform: Shape 8">
            <a:extLst>
              <a:ext uri="{FF2B5EF4-FFF2-40B4-BE49-F238E27FC236}">
                <a16:creationId xmlns:a16="http://schemas.microsoft.com/office/drawing/2014/main" id="{65A5F259-CDF7-4A15-A66C-A9939D23E3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8386486" cy="6858002"/>
          </a:xfrm>
          <a:custGeom>
            <a:avLst/>
            <a:gdLst>
              <a:gd name="connsiteX0" fmla="*/ 0 w 6088489"/>
              <a:gd name="connsiteY0" fmla="*/ 0 h 6858002"/>
              <a:gd name="connsiteX1" fmla="*/ 3563332 w 6088489"/>
              <a:gd name="connsiteY1" fmla="*/ 0 h 6858002"/>
              <a:gd name="connsiteX2" fmla="*/ 3563332 w 6088489"/>
              <a:gd name="connsiteY2" fmla="*/ 3 h 6858002"/>
              <a:gd name="connsiteX3" fmla="*/ 5842099 w 6088489"/>
              <a:gd name="connsiteY3" fmla="*/ 3 h 6858002"/>
              <a:gd name="connsiteX4" fmla="*/ 5842099 w 6088489"/>
              <a:gd name="connsiteY4" fmla="*/ 4 h 6858002"/>
              <a:gd name="connsiteX5" fmla="*/ 5835346 w 6088489"/>
              <a:gd name="connsiteY5" fmla="*/ 4 h 6858002"/>
              <a:gd name="connsiteX6" fmla="*/ 5841229 w 6088489"/>
              <a:gd name="connsiteY6" fmla="*/ 40466 h 6858002"/>
              <a:gd name="connsiteX7" fmla="*/ 5858543 w 6088489"/>
              <a:gd name="connsiteY7" fmla="*/ 159110 h 6858002"/>
              <a:gd name="connsiteX8" fmla="*/ 5870645 w 6088489"/>
              <a:gd name="connsiteY8" fmla="*/ 245521 h 6858002"/>
              <a:gd name="connsiteX9" fmla="*/ 5883420 w 6088489"/>
              <a:gd name="connsiteY9" fmla="*/ 348391 h 6858002"/>
              <a:gd name="connsiteX10" fmla="*/ 5898716 w 6088489"/>
              <a:gd name="connsiteY10" fmla="*/ 470463 h 6858002"/>
              <a:gd name="connsiteX11" fmla="*/ 5914853 w 6088489"/>
              <a:gd name="connsiteY11" fmla="*/ 605566 h 6858002"/>
              <a:gd name="connsiteX12" fmla="*/ 5931830 w 6088489"/>
              <a:gd name="connsiteY12" fmla="*/ 757813 h 6858002"/>
              <a:gd name="connsiteX13" fmla="*/ 5949815 w 6088489"/>
              <a:gd name="connsiteY13" fmla="*/ 923777 h 6858002"/>
              <a:gd name="connsiteX14" fmla="*/ 5967801 w 6088489"/>
              <a:gd name="connsiteY14" fmla="*/ 1104142 h 6858002"/>
              <a:gd name="connsiteX15" fmla="*/ 5986122 w 6088489"/>
              <a:gd name="connsiteY15" fmla="*/ 1296166 h 6858002"/>
              <a:gd name="connsiteX16" fmla="*/ 6003099 w 6088489"/>
              <a:gd name="connsiteY16" fmla="*/ 1503278 h 6858002"/>
              <a:gd name="connsiteX17" fmla="*/ 6019404 w 6088489"/>
              <a:gd name="connsiteY17" fmla="*/ 1719991 h 6858002"/>
              <a:gd name="connsiteX18" fmla="*/ 6034196 w 6088489"/>
              <a:gd name="connsiteY18" fmla="*/ 1949048 h 6858002"/>
              <a:gd name="connsiteX19" fmla="*/ 6048315 w 6088489"/>
              <a:gd name="connsiteY19" fmla="*/ 2187706 h 6858002"/>
              <a:gd name="connsiteX20" fmla="*/ 6061595 w 6088489"/>
              <a:gd name="connsiteY20" fmla="*/ 2436652 h 6858002"/>
              <a:gd name="connsiteX21" fmla="*/ 6066301 w 6088489"/>
              <a:gd name="connsiteY21" fmla="*/ 2564211 h 6858002"/>
              <a:gd name="connsiteX22" fmla="*/ 6071512 w 6088489"/>
              <a:gd name="connsiteY22" fmla="*/ 2694512 h 6858002"/>
              <a:gd name="connsiteX23" fmla="*/ 6076386 w 6088489"/>
              <a:gd name="connsiteY23" fmla="*/ 2826871 h 6858002"/>
              <a:gd name="connsiteX24" fmla="*/ 6079580 w 6088489"/>
              <a:gd name="connsiteY24" fmla="*/ 2959917 h 6858002"/>
              <a:gd name="connsiteX25" fmla="*/ 6082438 w 6088489"/>
              <a:gd name="connsiteY25" fmla="*/ 3095705 h 6858002"/>
              <a:gd name="connsiteX26" fmla="*/ 6085463 w 6088489"/>
              <a:gd name="connsiteY26" fmla="*/ 3232865 h 6858002"/>
              <a:gd name="connsiteX27" fmla="*/ 6087480 w 6088489"/>
              <a:gd name="connsiteY27" fmla="*/ 3372768 h 6858002"/>
              <a:gd name="connsiteX28" fmla="*/ 6087480 w 6088489"/>
              <a:gd name="connsiteY28" fmla="*/ 3514043 h 6858002"/>
              <a:gd name="connsiteX29" fmla="*/ 6088489 w 6088489"/>
              <a:gd name="connsiteY29" fmla="*/ 3656689 h 6858002"/>
              <a:gd name="connsiteX30" fmla="*/ 6087480 w 6088489"/>
              <a:gd name="connsiteY30" fmla="*/ 3800707 h 6858002"/>
              <a:gd name="connsiteX31" fmla="*/ 6085463 w 6088489"/>
              <a:gd name="connsiteY31" fmla="*/ 3946783 h 6858002"/>
              <a:gd name="connsiteX32" fmla="*/ 6083614 w 6088489"/>
              <a:gd name="connsiteY32" fmla="*/ 4092858 h 6858002"/>
              <a:gd name="connsiteX33" fmla="*/ 6079580 w 6088489"/>
              <a:gd name="connsiteY33" fmla="*/ 4240991 h 6858002"/>
              <a:gd name="connsiteX34" fmla="*/ 6075378 w 6088489"/>
              <a:gd name="connsiteY34" fmla="*/ 4390495 h 6858002"/>
              <a:gd name="connsiteX35" fmla="*/ 6070503 w 6088489"/>
              <a:gd name="connsiteY35" fmla="*/ 4540000 h 6858002"/>
              <a:gd name="connsiteX36" fmla="*/ 6063612 w 6088489"/>
              <a:gd name="connsiteY36" fmla="*/ 4690876 h 6858002"/>
              <a:gd name="connsiteX37" fmla="*/ 6055375 w 6088489"/>
              <a:gd name="connsiteY37" fmla="*/ 4843123 h 6858002"/>
              <a:gd name="connsiteX38" fmla="*/ 6047475 w 6088489"/>
              <a:gd name="connsiteY38" fmla="*/ 4996057 h 6858002"/>
              <a:gd name="connsiteX39" fmla="*/ 6037390 w 6088489"/>
              <a:gd name="connsiteY39" fmla="*/ 5148990 h 6858002"/>
              <a:gd name="connsiteX40" fmla="*/ 6025287 w 6088489"/>
              <a:gd name="connsiteY40" fmla="*/ 5303981 h 6858002"/>
              <a:gd name="connsiteX41" fmla="*/ 6013185 w 6088489"/>
              <a:gd name="connsiteY41" fmla="*/ 5456914 h 6858002"/>
              <a:gd name="connsiteX42" fmla="*/ 5999233 w 6088489"/>
              <a:gd name="connsiteY42" fmla="*/ 5612591 h 6858002"/>
              <a:gd name="connsiteX43" fmla="*/ 5983937 w 6088489"/>
              <a:gd name="connsiteY43" fmla="*/ 5768953 h 6858002"/>
              <a:gd name="connsiteX44" fmla="*/ 5967801 w 6088489"/>
              <a:gd name="connsiteY44" fmla="*/ 5923258 h 6858002"/>
              <a:gd name="connsiteX45" fmla="*/ 5948975 w 6088489"/>
              <a:gd name="connsiteY45" fmla="*/ 6079621 h 6858002"/>
              <a:gd name="connsiteX46" fmla="*/ 5928804 w 6088489"/>
              <a:gd name="connsiteY46" fmla="*/ 6235297 h 6858002"/>
              <a:gd name="connsiteX47" fmla="*/ 5908801 w 6088489"/>
              <a:gd name="connsiteY47" fmla="*/ 6391660 h 6858002"/>
              <a:gd name="connsiteX48" fmla="*/ 5885437 w 6088489"/>
              <a:gd name="connsiteY48" fmla="*/ 6547336 h 6858002"/>
              <a:gd name="connsiteX49" fmla="*/ 5861568 w 6088489"/>
              <a:gd name="connsiteY49" fmla="*/ 6702327 h 6858002"/>
              <a:gd name="connsiteX50" fmla="*/ 5836524 w 6088489"/>
              <a:gd name="connsiteY50" fmla="*/ 6858002 h 6858002"/>
              <a:gd name="connsiteX51" fmla="*/ 3563332 w 6088489"/>
              <a:gd name="connsiteY51" fmla="*/ 6858002 h 6858002"/>
              <a:gd name="connsiteX52" fmla="*/ 1223490 w 6088489"/>
              <a:gd name="connsiteY52" fmla="*/ 6858002 h 6858002"/>
              <a:gd name="connsiteX53" fmla="*/ 0 w 6088489"/>
              <a:gd name="connsiteY53" fmla="*/ 6858002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Lst>
            <a:rect l="l" t="t" r="r" b="b"/>
            <a:pathLst>
              <a:path w="6088489" h="6858002">
                <a:moveTo>
                  <a:pt x="0" y="0"/>
                </a:moveTo>
                <a:lnTo>
                  <a:pt x="3563332" y="0"/>
                </a:lnTo>
                <a:lnTo>
                  <a:pt x="3563332" y="3"/>
                </a:lnTo>
                <a:lnTo>
                  <a:pt x="5842099" y="3"/>
                </a:lnTo>
                <a:lnTo>
                  <a:pt x="5842099" y="4"/>
                </a:lnTo>
                <a:lnTo>
                  <a:pt x="5835346" y="4"/>
                </a:lnTo>
                <a:lnTo>
                  <a:pt x="5841229" y="40466"/>
                </a:lnTo>
                <a:lnTo>
                  <a:pt x="5858543" y="159110"/>
                </a:lnTo>
                <a:lnTo>
                  <a:pt x="5870645" y="245521"/>
                </a:lnTo>
                <a:lnTo>
                  <a:pt x="5883420" y="348391"/>
                </a:lnTo>
                <a:lnTo>
                  <a:pt x="5898716" y="470463"/>
                </a:lnTo>
                <a:lnTo>
                  <a:pt x="5914853" y="605566"/>
                </a:lnTo>
                <a:lnTo>
                  <a:pt x="5931830" y="757813"/>
                </a:lnTo>
                <a:lnTo>
                  <a:pt x="5949815" y="923777"/>
                </a:lnTo>
                <a:lnTo>
                  <a:pt x="5967801" y="1104142"/>
                </a:lnTo>
                <a:lnTo>
                  <a:pt x="5986122" y="1296166"/>
                </a:lnTo>
                <a:lnTo>
                  <a:pt x="6003099" y="1503278"/>
                </a:lnTo>
                <a:lnTo>
                  <a:pt x="6019404" y="1719991"/>
                </a:lnTo>
                <a:lnTo>
                  <a:pt x="6034196" y="1949048"/>
                </a:lnTo>
                <a:lnTo>
                  <a:pt x="6048315" y="2187706"/>
                </a:lnTo>
                <a:lnTo>
                  <a:pt x="6061595" y="2436652"/>
                </a:lnTo>
                <a:lnTo>
                  <a:pt x="6066301" y="2564211"/>
                </a:lnTo>
                <a:lnTo>
                  <a:pt x="6071512" y="2694512"/>
                </a:lnTo>
                <a:lnTo>
                  <a:pt x="6076386" y="2826871"/>
                </a:lnTo>
                <a:lnTo>
                  <a:pt x="6079580" y="2959917"/>
                </a:lnTo>
                <a:lnTo>
                  <a:pt x="6082438" y="3095705"/>
                </a:lnTo>
                <a:lnTo>
                  <a:pt x="6085463" y="3232865"/>
                </a:lnTo>
                <a:lnTo>
                  <a:pt x="6087480" y="3372768"/>
                </a:lnTo>
                <a:lnTo>
                  <a:pt x="6087480" y="3514043"/>
                </a:lnTo>
                <a:lnTo>
                  <a:pt x="6088489" y="3656689"/>
                </a:lnTo>
                <a:lnTo>
                  <a:pt x="6087480" y="3800707"/>
                </a:lnTo>
                <a:lnTo>
                  <a:pt x="6085463" y="3946783"/>
                </a:lnTo>
                <a:lnTo>
                  <a:pt x="6083614" y="4092858"/>
                </a:lnTo>
                <a:lnTo>
                  <a:pt x="6079580" y="4240991"/>
                </a:lnTo>
                <a:lnTo>
                  <a:pt x="6075378" y="4390495"/>
                </a:lnTo>
                <a:lnTo>
                  <a:pt x="6070503" y="4540000"/>
                </a:lnTo>
                <a:lnTo>
                  <a:pt x="6063612" y="4690876"/>
                </a:lnTo>
                <a:lnTo>
                  <a:pt x="6055375" y="4843123"/>
                </a:lnTo>
                <a:lnTo>
                  <a:pt x="6047475" y="4996057"/>
                </a:lnTo>
                <a:lnTo>
                  <a:pt x="6037390" y="5148990"/>
                </a:lnTo>
                <a:lnTo>
                  <a:pt x="6025287" y="5303981"/>
                </a:lnTo>
                <a:lnTo>
                  <a:pt x="6013185" y="5456914"/>
                </a:lnTo>
                <a:lnTo>
                  <a:pt x="5999233" y="5612591"/>
                </a:lnTo>
                <a:lnTo>
                  <a:pt x="5983937" y="5768953"/>
                </a:lnTo>
                <a:lnTo>
                  <a:pt x="5967801" y="5923258"/>
                </a:lnTo>
                <a:lnTo>
                  <a:pt x="5948975" y="6079621"/>
                </a:lnTo>
                <a:lnTo>
                  <a:pt x="5928804" y="6235297"/>
                </a:lnTo>
                <a:lnTo>
                  <a:pt x="5908801" y="6391660"/>
                </a:lnTo>
                <a:lnTo>
                  <a:pt x="5885437" y="6547336"/>
                </a:lnTo>
                <a:lnTo>
                  <a:pt x="5861568" y="6702327"/>
                </a:lnTo>
                <a:lnTo>
                  <a:pt x="5836524" y="6858002"/>
                </a:lnTo>
                <a:lnTo>
                  <a:pt x="3563332" y="6858002"/>
                </a:lnTo>
                <a:lnTo>
                  <a:pt x="1223490" y="6858002"/>
                </a:lnTo>
                <a:lnTo>
                  <a:pt x="0" y="6858002"/>
                </a:lnTo>
                <a:close/>
              </a:path>
            </a:pathLst>
          </a:custGeom>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573708-C598-AE41-A67C-308AF57B5441}"/>
              </a:ext>
            </a:extLst>
          </p:cNvPr>
          <p:cNvSpPr>
            <a:spLocks noGrp="1"/>
          </p:cNvSpPr>
          <p:nvPr>
            <p:ph type="title"/>
          </p:nvPr>
        </p:nvSpPr>
        <p:spPr>
          <a:xfrm>
            <a:off x="913795" y="1257301"/>
            <a:ext cx="6672865" cy="4343399"/>
          </a:xfrm>
        </p:spPr>
        <p:txBody>
          <a:bodyPr vert="horz" lIns="91440" tIns="45720" rIns="91440" bIns="45720" rtlCol="0" anchor="ctr">
            <a:normAutofit/>
          </a:bodyPr>
          <a:lstStyle/>
          <a:p>
            <a:pPr algn="l"/>
            <a:r>
              <a:rPr lang="en-US" sz="5400"/>
              <a:t>THANK YOU</a:t>
            </a:r>
          </a:p>
        </p:txBody>
      </p:sp>
    </p:spTree>
    <p:extLst>
      <p:ext uri="{BB962C8B-B14F-4D97-AF65-F5344CB8AC3E}">
        <p14:creationId xmlns:p14="http://schemas.microsoft.com/office/powerpoint/2010/main" val="198860212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VTI">
  <a:themeElements>
    <a:clrScheme name="AnalogousFromDarkSeedLeftStep">
      <a:dk1>
        <a:srgbClr val="000000"/>
      </a:dk1>
      <a:lt1>
        <a:srgbClr val="FFFFFF"/>
      </a:lt1>
      <a:dk2>
        <a:srgbClr val="412434"/>
      </a:dk2>
      <a:lt2>
        <a:srgbClr val="E2E8E7"/>
      </a:lt2>
      <a:accent1>
        <a:srgbClr val="C34D5F"/>
      </a:accent1>
      <a:accent2>
        <a:srgbClr val="B13B7E"/>
      </a:accent2>
      <a:accent3>
        <a:srgbClr val="C34DC2"/>
      </a:accent3>
      <a:accent4>
        <a:srgbClr val="813BB1"/>
      </a:accent4>
      <a:accent5>
        <a:srgbClr val="624DC3"/>
      </a:accent5>
      <a:accent6>
        <a:srgbClr val="3B57B1"/>
      </a:accent6>
      <a:hlink>
        <a:srgbClr val="8763CB"/>
      </a:hlink>
      <a:folHlink>
        <a:srgbClr val="7F7F7F"/>
      </a:folHlink>
    </a:clrScheme>
    <a:fontScheme name="Slate">
      <a:majorFont>
        <a:latin typeface="Bodoni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oudy Old Style"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VTI" id="{35C4A07C-0176-4A32-9BCB-B016516853F0}" vid="{9B70D35C-BCA8-4715-BB49-8BE54A7FC07C}"/>
    </a:ext>
  </a:extLst>
</a:theme>
</file>

<file path=docProps/app.xml><?xml version="1.0" encoding="utf-8"?>
<Properties xmlns="http://schemas.openxmlformats.org/officeDocument/2006/extended-properties" xmlns:vt="http://schemas.openxmlformats.org/officeDocument/2006/docPropsVTypes">
  <TotalTime>1</TotalTime>
  <Words>1584</Words>
  <Application>Microsoft Macintosh PowerPoint</Application>
  <PresentationFormat>Widescreen</PresentationFormat>
  <Paragraphs>58</Paragraphs>
  <Slides>15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Bodoni MT</vt:lpstr>
      <vt:lpstr>Calibri</vt:lpstr>
      <vt:lpstr>Goudy Old Style</vt:lpstr>
      <vt:lpstr>Wingdings 2</vt:lpstr>
      <vt:lpstr>SlateVTI</vt:lpstr>
      <vt:lpstr>FFION LIMITITED</vt:lpstr>
      <vt:lpstr>The following lines will make a financial analysis of a company operating in the world of tourism and in particular the hotel industry. The company is called FFION LIMITED. Let's first say what financial analysis is and why companies do it. Financial analysis is very important for every company, because through this analysis the company can see whether its management approach is in the right direction or there are some gaps that need to be corrected. financially, whether it works at a loss or a profit. And it is good for every company or business to do such an analysis every two or three years. Now let's see how our company has done in a year. </vt:lpstr>
      <vt:lpstr>Calculation of Financial Ratios for Ffion Ltd. </vt:lpstr>
      <vt:lpstr>Profitability Ratios Cross Profit Margin Net Profit Margin ROCE(Return on Capital Employed) Asset Turnover Fixed Assets Ratio Working Capital Turnover  Liquidity Ratios  Current Ratio Debtor Days Creditor Days  Gearing Ratios Debt Ratio Interest Cover  </vt:lpstr>
      <vt:lpstr>Gross Profit (2017) = 2100 / 9000 x 100 = 23.33% Gross Profit (2018) = 1850 / 9500 x 100 = 19.47%     We can see that over the second financial year (2018), there has been almost a 4% decrease in Gross Profit margin for Ffion Ltd., where more sales have been made, but with lower profit. This means the cost of goods sold could be higher during 2018.  </vt:lpstr>
      <vt:lpstr>Net Profit (2017) = 623 / 9000 x 100 = 6.92% Net Profit (2018) = 307 / 9500 x 100 = 3.23%      We can see more than 50% decrease in the Profit Margin between the 2 years, speaking for a rise in expenses. This means the financial management would have to compare lines in the profit and loss statement to view areas that need expenditure reduction.  </vt:lpstr>
      <vt:lpstr>ROCE (2017) = (623 + 10) / 2684 x 100 =23.58% ROCE (2018) = (307 + 9) / 3014 x 100 = 10.48%     Ffion Ltd. Accounts just above 13% decrease over the 2-year period, which means that the higher percentage in 2017 could be due to the organisation investing more of its profits back into the firm. Consistency is key for this ratio and looking at the cash flow would be a benefit to determine factors of the decrease in 2018.  </vt:lpstr>
      <vt:lpstr>Asset Turnover (2017) = 9000 / 2684 = 3.35% Asset Turnover (2018) = 9500 / 3014 = 3.15%      What this means, is that, for every pound worth of assets, Ffion Ltd. generated £3.35 worth of revenue for 2017 and £3.15 for 2018, respectively. What this shows is that, the company has decreased its revenue for the latter year, as it has been more asset-intensive over 2018. </vt:lpstr>
      <vt:lpstr>Fixed Assets Ratio (2017) = 9000 / 1700 = 5.29 Fixed Assets Ratio (2018) = 9500 / 1750 = 5.43    To consider this asset ratio high or low, it would be best to compare with other peer companies in the industry, but this generally means, that for every pound invested in fixed assets, Ffion generated £5.29 for 2017 and £5.43 respectively.  </vt:lpstr>
      <vt:lpstr>Working Capital Turnover (2017) = 9000 / 984 = 9.14 Working Capital Turnover (2018) = 9500 / 1264 = 7.52     This ratio reveals how efficiently capital is used in the day to day trading operations and shows short-term financial health. High result for this ratio is not always a good thing, because it could indicate that there is too much stock or that excess cash is not being invested. By looking further into the above will determine which, indeed, is the factor. </vt:lpstr>
      <vt:lpstr>Liquidity Ratios   </vt:lpstr>
      <vt:lpstr>Gearing Ratios </vt:lpstr>
      <vt:lpstr>Conclusions about the profitability, liquidity and gearing of Ffion Ltd.  </vt:lpstr>
      <vt:lpstr>       https://www.toppr.com/guides/accountancy/accounting-ratios/meaning-objectives-advantages-and-limitations-of-ratio-analysis/   https://www.accountingtools.com/articles/ratio-analysis.html    https://smallbusiness.chron.com/mean-company-high-fixedasset-turnover-ratio-61387.html   https://smallbusiness.chron.com/companys-asset-turnover-ratio-mean-60811.html   https://www.tutor2u.net/business/reference/return-on-capital-employed   https://www.investopedia.com/terms/c/currentratio.asp   Kensington Analysis coursework </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FFION LIMITITED</dc:title>
  <dc:creator>Margarit Tsekov</dc:creator>
  <cp:lastModifiedBy>Margarit Tsekov</cp:lastModifiedBy>
  <cp:revision>1</cp:revision>
  <dcterms:created xsi:type="dcterms:W3CDTF">2019-11-22T16:08:25Z</dcterms:created>
  <dcterms:modified xsi:type="dcterms:W3CDTF">2019-11-22T16:09:31Z</dcterms:modified>
</cp:coreProperties>
</file>