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8288000" cy="10287000"/>
  <p:notesSz cx="10287000" cy="18288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AAC8DF-E606-4B71-B586-46B250825380}" v="3" dt="2026-05-01T10:07:16.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3995" autoAdjust="0"/>
  </p:normalViewPr>
  <p:slideViewPr>
    <p:cSldViewPr snapToGrid="0" snapToObjects="1">
      <p:cViewPr varScale="1">
        <p:scale>
          <a:sx n="40" d="100"/>
          <a:sy n="40" d="100"/>
        </p:scale>
        <p:origin x="2514" y="54"/>
      </p:cViewPr>
      <p:guideLst/>
    </p:cSldViewPr>
  </p:slideViewPr>
  <p:notesTextViewPr>
    <p:cViewPr>
      <p:scale>
        <a:sx n="1" d="1"/>
        <a:sy n="1" d="1"/>
      </p:scale>
      <p:origin x="0" y="-2214"/>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lieve Okwokwo" userId="066505ebbd9cc4ef" providerId="LiveId" clId="{901D7600-DDE4-4073-841B-4EDE894E027D}"/>
    <pc:docChg chg="undo custSel addSld delSld modSld">
      <pc:chgData name="Believe Okwokwo" userId="066505ebbd9cc4ef" providerId="LiveId" clId="{901D7600-DDE4-4073-841B-4EDE894E027D}" dt="2026-05-01T10:07:15.523" v="75" actId="6549"/>
      <pc:docMkLst>
        <pc:docMk/>
      </pc:docMkLst>
      <pc:sldChg chg="delSp modSp mod modNotesTx">
        <pc:chgData name="Believe Okwokwo" userId="066505ebbd9cc4ef" providerId="LiveId" clId="{901D7600-DDE4-4073-841B-4EDE894E027D}" dt="2026-05-01T10:07:15.523" v="75" actId="6549"/>
        <pc:sldMkLst>
          <pc:docMk/>
          <pc:sldMk cId="0" sldId="256"/>
        </pc:sldMkLst>
        <pc:spChg chg="mod">
          <ac:chgData name="Believe Okwokwo" userId="066505ebbd9cc4ef" providerId="LiveId" clId="{901D7600-DDE4-4073-841B-4EDE894E027D}" dt="2026-05-01T09:56:37.091" v="49" actId="14100"/>
          <ac:spMkLst>
            <pc:docMk/>
            <pc:sldMk cId="0" sldId="256"/>
            <ac:spMk id="39" creationId="{00000000-0000-0000-0000-000000000000}"/>
          </ac:spMkLst>
        </pc:spChg>
        <pc:spChg chg="del">
          <ac:chgData name="Believe Okwokwo" userId="066505ebbd9cc4ef" providerId="LiveId" clId="{901D7600-DDE4-4073-841B-4EDE894E027D}" dt="2026-05-01T09:20:00.956" v="4" actId="478"/>
          <ac:spMkLst>
            <pc:docMk/>
            <pc:sldMk cId="0" sldId="256"/>
            <ac:spMk id="40" creationId="{00000000-0000-0000-0000-000000000000}"/>
          </ac:spMkLst>
        </pc:spChg>
      </pc:sldChg>
      <pc:sldChg chg="addSp modSp new del mod">
        <pc:chgData name="Believe Okwokwo" userId="066505ebbd9cc4ef" providerId="LiveId" clId="{901D7600-DDE4-4073-841B-4EDE894E027D}" dt="2026-05-01T10:00:47.919" v="61" actId="47"/>
        <pc:sldMkLst>
          <pc:docMk/>
          <pc:sldMk cId="3255128910" sldId="257"/>
        </pc:sldMkLst>
        <pc:spChg chg="add mod">
          <ac:chgData name="Believe Okwokwo" userId="066505ebbd9cc4ef" providerId="LiveId" clId="{901D7600-DDE4-4073-841B-4EDE894E027D}" dt="2026-05-01T09:53:38.745" v="46" actId="6549"/>
          <ac:spMkLst>
            <pc:docMk/>
            <pc:sldMk cId="3255128910" sldId="257"/>
            <ac:spMk id="3" creationId="{A4F4500C-98C7-56CF-C15F-A2DB82F466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6115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addresses persistent loneliness and social isolation among older adults by blending simple digital tools with human support. In 2023/24 about seven per cent of adults in England roughly 3.1 million people said they felt lonely often or always. At the same time, many older people are not online: less than half of those aged 75 and over use the internet and more than two fifths never do. Among older people who want to get online, lack of skills and trust are major barriers. As health services move to digital booking and remote consultations, people without access or confidence risk being left behind.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innovation’s guiding principle is that technology should enhance, not replace, human connection. </a:t>
            </a:r>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combines an accessible app and website with a telephone service and a network of link workers and volunteers. People can join through GP practices, social prescribing teams or self‑referral. Once registered, they complete a wellbeing assessment and agree a personal plan with a link worker. Plans might include regular calls, help with digital tasks, assistance booking appointments, or referrals to local groups. The aim is to create a single point of contact that weaves together health, social and community support.</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tackles overlapping challenges: widespread loneliness, significant digital exclusion and fragmented services. Loneliness remains at 5–7 % and is higher among disabled adults and those in deprived areas. Digital non‑use is common among people aged over 75, often because of a lack of skills and confidence. Despite NHS commitments to personalised care and social prescribing, there is no single portal that brings together medical appointments, community activities and digital assistance. </a:t>
            </a:r>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seeks to fill that gap by offering multiple access points and follow‑up support.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main beneficiaries are people aged 65 and over who are lonely, bereaved or living with long‑term conditions, particularly those who lack digital confidence. By providing both digital and telephone routes, the service aims to reduce loneliness, improve wellbeing and help people navigate services, thereby reducing avoidable GP visits and emergency admissions. Carers may also benefit from a simplified resource for information and referrals.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one‑year pilot will be run within a single integrated care system. Primary Care Networks will host the project and work with local authorities, voluntary organisations and pharmacies. A team of link workers, care coordinators, digital inclusion workers, volunteers and safeguarding leads will deliver the service. The pilot will involve co‑design, platform development, staff training, phased launch and evaluation. Continuous feedback will keep the service aligned with users’ needs.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Technology functions as a facilitator rather than a replacement for human support. The digital platform will use clear navigation and large text and will allow users with internet access to view their support plan and receive reminders. People who do not use the internet can call a dedicated number for the same assistance. Artificial intelligence may prioritise requests or suggest local services, but care decisions will always be made by professionals.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proposal embeds legal and ethical obligations. The UK General Data Protection Regulation and Data Protection Act 2018 require organisations to process personal data lawfully, for specified purposes, and with appropriate security measures. </a:t>
            </a:r>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will collect only necessary data, seek consent and safeguard privacy. Safeguarding will follow the six principles promoted by the Social Care Institute for Excellence empowerment, prevention, proportionality, protection, partnership and accountability. The service will also meet the requirements of the Equality Act 2010 and the Care Act 2014 to ensure accessibility, non‑discrimination and promotion of wellbeing.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Promotion will rely on local partnerships and public involvement. GP practices and social prescribing teams will help identify participants. Local councils, community centres, libraries, pharmacies, faith groups and charities such as Age UK will raise awareness through posters, local media and community events. Members of the public will be invited to volunteer as befrienders and digital buddies and to contribute ideas through co‑design sessions, helping to build trust and relevance.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Value will be created at multiple levels. For older adults, </a:t>
            </a:r>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offers companionship, practical help and support to use digital tools where appropriate. Communities benefit through mobilising volunteers and strengthening local networks. For the health system, early support may prevent crises and reduce demand on GPs and emergency departments. The innovation is distinctive because it blends simple technology with human support and co‑production; many digital services fail because they do not include people who are offline. Success depends on funding, inclusive access, strong partnerships and effective evaluation. The pilot will track referrals, changes in loneliness and wellbeing scores, user satisfaction and feedback from professionals, with an eye toward scaling if results are positive.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need for this innovation is clear. Loneliness remains stubbornly high and digital exclusion is common among the oldest age groups. NHS England describes social prescribing as connecting people to community activities and notes that it benefits those who are lonely or isolated. Integrated care systems provide a framework for testing new models, and the voluntary sector has experience supporting older people. By aligning with these agendas and focusing on co‑production and accessibility, </a:t>
            </a:r>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can make a persuasive case for support.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summary, </a:t>
            </a:r>
            <a:r>
              <a:rPr lang="en-GB" sz="1200" kern="1200" dirty="0" err="1">
                <a:solidFill>
                  <a:schemeClr val="tx1"/>
                </a:solidFill>
                <a:effectLst/>
                <a:latin typeface="+mn-lt"/>
                <a:ea typeface="+mn-ea"/>
                <a:cs typeface="+mn-cs"/>
              </a:rPr>
              <a:t>CareConnect</a:t>
            </a:r>
            <a:r>
              <a:rPr lang="en-GB" sz="1200" kern="1200" dirty="0">
                <a:solidFill>
                  <a:schemeClr val="tx1"/>
                </a:solidFill>
                <a:effectLst/>
                <a:latin typeface="+mn-lt"/>
                <a:ea typeface="+mn-ea"/>
                <a:cs typeface="+mn-cs"/>
              </a:rPr>
              <a:t> UK offers a human‑led, digitally enabled solution to loneliness and digital exclusion among older adults. By blending an accessible platform with telephone support, social prescribing and volunteer networks, it provides personalised, holistic care. Adherence to data protection, safeguarding and equality legislation ensures users’ privacy, dignity and safety. With careful implementation and evaluation, the service could be scaled across integrated care systems, improving wellbeing, reducing pressure on health services and fostering more connected communities.</a:t>
            </a:r>
          </a:p>
          <a:p>
            <a:r>
              <a:rPr lang="en-GB" sz="1200" kern="1200">
                <a:solidFill>
                  <a:schemeClr val="tx1"/>
                </a:solidFill>
                <a:effectLst/>
                <a:latin typeface="+mn-lt"/>
                <a:ea typeface="+mn-ea"/>
                <a:cs typeface="+mn-cs"/>
              </a:rPr>
              <a:t> </a:t>
            </a:r>
          </a:p>
          <a:p>
            <a:pPr>
              <a:lnSpc>
                <a:spcPct val="20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411480" y="256032"/>
            <a:ext cx="4572000" cy="502920"/>
          </a:xfrm>
          <a:prstGeom prst="rect">
            <a:avLst/>
          </a:prstGeom>
          <a:solidFill>
            <a:srgbClr val="12314D"/>
          </a:solidFill>
          <a:ln w="12700">
            <a:solidFill>
              <a:srgbClr val="12314D"/>
            </a:solidFill>
          </a:ln>
        </p:spPr>
        <p:txBody>
          <a:bodyPr wrap="square" lIns="508" tIns="508" rIns="508" bIns="508" rtlCol="0" anchor="ctr">
            <a:normAutofit/>
          </a:bodyPr>
          <a:lstStyle/>
          <a:p>
            <a:pPr marL="0" indent="0" algn="ctr">
              <a:buNone/>
            </a:pPr>
            <a:r>
              <a:rPr lang="en-US" sz="3000" b="1" dirty="0">
                <a:solidFill>
                  <a:srgbClr val="FFFFFF"/>
                </a:solidFill>
                <a:latin typeface="Arial" pitchFamily="34" charset="0"/>
                <a:ea typeface="Arial" pitchFamily="34" charset="-122"/>
                <a:cs typeface="Arial" pitchFamily="34" charset="-120"/>
              </a:rPr>
              <a:t>CareConnect UK</a:t>
            </a:r>
            <a:endParaRPr lang="en-US" sz="3000" dirty="0"/>
          </a:p>
        </p:txBody>
      </p:sp>
      <p:sp>
        <p:nvSpPr>
          <p:cNvPr id="3" name="Text 1"/>
          <p:cNvSpPr/>
          <p:nvPr/>
        </p:nvSpPr>
        <p:spPr>
          <a:xfrm>
            <a:off x="5120640" y="256032"/>
            <a:ext cx="12755880" cy="502920"/>
          </a:xfrm>
          <a:prstGeom prst="rect">
            <a:avLst/>
          </a:prstGeom>
          <a:solidFill>
            <a:srgbClr val="0E7C86"/>
          </a:solidFill>
          <a:ln w="12700">
            <a:solidFill>
              <a:srgbClr val="0E7C86"/>
            </a:solidFill>
          </a:ln>
        </p:spPr>
        <p:txBody>
          <a:bodyPr wrap="square" lIns="1016" tIns="1016" rIns="1016" bIns="1016" rtlCol="0" anchor="ctr">
            <a:normAutofit/>
          </a:bodyPr>
          <a:lstStyle/>
          <a:p>
            <a:pPr marL="0" indent="0" algn="l">
              <a:buNone/>
            </a:pPr>
            <a:r>
              <a:rPr lang="en-US" sz="1500" dirty="0">
                <a:solidFill>
                  <a:srgbClr val="FFFFFF"/>
                </a:solidFill>
                <a:latin typeface="Arial" pitchFamily="34" charset="0"/>
                <a:ea typeface="Arial" pitchFamily="34" charset="-122"/>
                <a:cs typeface="Arial" pitchFamily="34" charset="-120"/>
              </a:rPr>
              <a:t>A human-led digital and community support innovation to reduce loneliness and improve access to health and social care for older adults</a:t>
            </a:r>
            <a:endParaRPr lang="en-US" sz="1500" dirty="0"/>
          </a:p>
        </p:txBody>
      </p:sp>
      <p:sp>
        <p:nvSpPr>
          <p:cNvPr id="4" name="Text 2"/>
          <p:cNvSpPr/>
          <p:nvPr/>
        </p:nvSpPr>
        <p:spPr>
          <a:xfrm>
            <a:off x="411480" y="832104"/>
            <a:ext cx="17465040" cy="228600"/>
          </a:xfrm>
          <a:prstGeom prst="rect">
            <a:avLst/>
          </a:prstGeom>
          <a:noFill/>
          <a:ln/>
        </p:spPr>
        <p:txBody>
          <a:bodyPr wrap="square" lIns="1016" tIns="1016" rIns="1016" bIns="1016" rtlCol="0" anchor="t">
            <a:noAutofit/>
          </a:bodyPr>
          <a:lstStyle/>
          <a:p>
            <a:pPr marL="0" indent="0" algn="ctr">
              <a:buNone/>
            </a:pPr>
            <a:r>
              <a:rPr lang="en-US" dirty="0">
                <a:solidFill>
                  <a:srgbClr val="475569"/>
                </a:solidFill>
                <a:latin typeface="Arial" pitchFamily="34" charset="0"/>
                <a:ea typeface="Arial" pitchFamily="34" charset="-122"/>
                <a:cs typeface="Arial" pitchFamily="34" charset="-120"/>
              </a:rPr>
              <a:t>BMHP5014 Changemakers: Creativity and Value Creation  •  Poster component (1,000-word equivalent)</a:t>
            </a:r>
            <a:endParaRPr lang="en-US" dirty="0"/>
          </a:p>
        </p:txBody>
      </p:sp>
      <p:sp>
        <p:nvSpPr>
          <p:cNvPr id="5" name="Text 3"/>
          <p:cNvSpPr/>
          <p:nvPr/>
        </p:nvSpPr>
        <p:spPr>
          <a:xfrm>
            <a:off x="411480" y="1207008"/>
            <a:ext cx="5577840" cy="320040"/>
          </a:xfrm>
          <a:prstGeom prst="rect">
            <a:avLst/>
          </a:prstGeom>
          <a:solidFill>
            <a:srgbClr val="0E7C86"/>
          </a:solidFill>
          <a:ln w="12700">
            <a:solidFill>
              <a:srgbClr val="0E7C86"/>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Innovation overview</a:t>
            </a:r>
            <a:endParaRPr lang="en-US" sz="1250" dirty="0"/>
          </a:p>
        </p:txBody>
      </p:sp>
      <p:sp>
        <p:nvSpPr>
          <p:cNvPr id="6" name="Text 4"/>
          <p:cNvSpPr/>
          <p:nvPr/>
        </p:nvSpPr>
        <p:spPr>
          <a:xfrm>
            <a:off x="411480" y="1527048"/>
            <a:ext cx="5779008" cy="1339598"/>
          </a:xfrm>
          <a:prstGeom prst="rect">
            <a:avLst/>
          </a:prstGeom>
          <a:solidFill>
            <a:srgbClr val="DDF7F5"/>
          </a:solidFill>
          <a:ln w="12700">
            <a:solidFill>
              <a:srgbClr val="0E7C86"/>
            </a:solidFill>
          </a:ln>
        </p:spPr>
        <p:txBody>
          <a:bodyPr wrap="square" lIns="1270" tIns="1270" rIns="1270" bIns="1270" rtlCol="0" anchor="t">
            <a:normAutofit/>
          </a:bodyPr>
          <a:lstStyle/>
          <a:p>
            <a:pPr marL="0" indent="0" algn="l">
              <a:buNone/>
            </a:pPr>
            <a:r>
              <a:rPr lang="en-US" sz="1200" dirty="0">
                <a:solidFill>
                  <a:srgbClr val="1E293B"/>
                </a:solidFill>
                <a:latin typeface="+mj-lt"/>
                <a:ea typeface="Arial" pitchFamily="34" charset="-122"/>
                <a:cs typeface="Arial" pitchFamily="34" charset="-120"/>
              </a:rPr>
              <a:t>CareConnect UK is a proposed blended-access support platform for adults aged 65+ who are lonely, socially isolated, digitally excluded, or struggling to navigate services. It combines an accessible app/web portal, telephone support, social prescribing referrals and local volunteer networks.</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Core idea: technology strengthens human connection; it does not replace it.</a:t>
            </a:r>
            <a:endParaRPr lang="en-US" sz="1200" dirty="0">
              <a:latin typeface="+mj-lt"/>
            </a:endParaRPr>
          </a:p>
        </p:txBody>
      </p:sp>
      <p:sp>
        <p:nvSpPr>
          <p:cNvPr id="7" name="Text 5"/>
          <p:cNvSpPr/>
          <p:nvPr/>
        </p:nvSpPr>
        <p:spPr>
          <a:xfrm>
            <a:off x="411480" y="2871216"/>
            <a:ext cx="5760720" cy="320040"/>
          </a:xfrm>
          <a:prstGeom prst="rect">
            <a:avLst/>
          </a:prstGeom>
          <a:solidFill>
            <a:srgbClr val="12314D"/>
          </a:solidFill>
          <a:ln w="12700">
            <a:solidFill>
              <a:srgbClr val="12314D"/>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Issue / gap in care</a:t>
            </a:r>
            <a:endParaRPr lang="en-US" sz="1250" dirty="0"/>
          </a:p>
        </p:txBody>
      </p:sp>
      <p:sp>
        <p:nvSpPr>
          <p:cNvPr id="8" name="Text 6"/>
          <p:cNvSpPr/>
          <p:nvPr/>
        </p:nvSpPr>
        <p:spPr>
          <a:xfrm>
            <a:off x="411479" y="3191256"/>
            <a:ext cx="5760721" cy="1709928"/>
          </a:xfrm>
          <a:prstGeom prst="rect">
            <a:avLst/>
          </a:prstGeom>
          <a:solidFill>
            <a:srgbClr val="E8F2FF"/>
          </a:solidFill>
          <a:ln w="12700">
            <a:solidFill>
              <a:srgbClr val="12314D"/>
            </a:solidFill>
          </a:ln>
        </p:spPr>
        <p:txBody>
          <a:bodyPr wrap="square" lIns="1270" tIns="1270" rIns="1270" bIns="1270" rtlCol="0" anchor="t">
            <a:normAutofit/>
          </a:bodyPr>
          <a:lstStyle/>
          <a:p>
            <a:pPr marL="0" indent="0" algn="l">
              <a:buNone/>
            </a:pPr>
            <a:r>
              <a:rPr lang="en-US" sz="1200" dirty="0">
                <a:solidFill>
                  <a:srgbClr val="1E293B"/>
                </a:solidFill>
                <a:latin typeface="+mj-lt"/>
                <a:ea typeface="Arial" pitchFamily="34" charset="-122"/>
                <a:cs typeface="Arial" pitchFamily="34" charset="-120"/>
              </a:rPr>
              <a:t>Why it is needed:</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Loneliness is a public health and wellbeing issue in later life.</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Digital-first services can exclude people without devices, skills or confidence.</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NHS, local authority and voluntary-sector support can feel fragmented.</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Social prescribing is valuable, but follow-up capacity and local visibility can vary.</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Evidence base: Age UK; NHS England; The King’s Fund; Community Life Survey.</a:t>
            </a:r>
            <a:endParaRPr lang="en-US" sz="1200" dirty="0">
              <a:latin typeface="+mj-lt"/>
            </a:endParaRPr>
          </a:p>
        </p:txBody>
      </p:sp>
      <p:sp>
        <p:nvSpPr>
          <p:cNvPr id="9" name="Text 7"/>
          <p:cNvSpPr/>
          <p:nvPr/>
        </p:nvSpPr>
        <p:spPr>
          <a:xfrm>
            <a:off x="411480" y="4956048"/>
            <a:ext cx="5577840" cy="320040"/>
          </a:xfrm>
          <a:prstGeom prst="rect">
            <a:avLst/>
          </a:prstGeom>
          <a:solidFill>
            <a:srgbClr val="237A57"/>
          </a:solidFill>
          <a:ln w="12700">
            <a:solidFill>
              <a:srgbClr val="237A57"/>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Target audience and impact</a:t>
            </a:r>
            <a:endParaRPr lang="en-US" sz="1250" dirty="0"/>
          </a:p>
        </p:txBody>
      </p:sp>
      <p:sp>
        <p:nvSpPr>
          <p:cNvPr id="10" name="Text 8"/>
          <p:cNvSpPr/>
          <p:nvPr/>
        </p:nvSpPr>
        <p:spPr>
          <a:xfrm>
            <a:off x="411480" y="5276088"/>
            <a:ext cx="5733288" cy="2048258"/>
          </a:xfrm>
          <a:prstGeom prst="rect">
            <a:avLst/>
          </a:prstGeom>
          <a:solidFill>
            <a:srgbClr val="EAF7EF"/>
          </a:solidFill>
          <a:ln w="12700">
            <a:solidFill>
              <a:srgbClr val="237A57"/>
            </a:solidFill>
          </a:ln>
        </p:spPr>
        <p:txBody>
          <a:bodyPr wrap="square" lIns="1270" tIns="1270" rIns="1270" bIns="1270" rtlCol="0" anchor="t">
            <a:noAutofit/>
          </a:bodyPr>
          <a:lstStyle/>
          <a:p>
            <a:pPr marL="0" indent="0" algn="l">
              <a:buNone/>
            </a:pPr>
            <a:r>
              <a:rPr lang="en-US" sz="1100" dirty="0">
                <a:solidFill>
                  <a:srgbClr val="1E293B"/>
                </a:solidFill>
                <a:latin typeface="+mj-lt"/>
                <a:ea typeface="Arial" pitchFamily="34" charset="-122"/>
                <a:cs typeface="Arial" pitchFamily="34" charset="-120"/>
              </a:rPr>
              <a:t>Primary beneficiaries: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Older adults aged 65+</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People living alone or recently bereaved</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People discharged from hospital</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People with long-term conditions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Digitally excluded or low-confidence users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Expected value:</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Reduced loneliness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Better service navigation</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Earlier support before crisis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Improved wellbeing and confidence</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Less avoidable pressure on GPs and emergency services</a:t>
            </a:r>
            <a:endParaRPr lang="en-US" sz="1100" dirty="0">
              <a:latin typeface="+mj-lt"/>
            </a:endParaRPr>
          </a:p>
        </p:txBody>
      </p:sp>
      <p:sp>
        <p:nvSpPr>
          <p:cNvPr id="11" name="Text 9"/>
          <p:cNvSpPr/>
          <p:nvPr/>
        </p:nvSpPr>
        <p:spPr>
          <a:xfrm>
            <a:off x="6263640" y="1207008"/>
            <a:ext cx="5577840" cy="256032"/>
          </a:xfrm>
          <a:prstGeom prst="rect">
            <a:avLst/>
          </a:prstGeom>
          <a:solidFill>
            <a:srgbClr val="12314D"/>
          </a:solidFill>
          <a:ln w="12700">
            <a:solidFill>
              <a:srgbClr val="12314D"/>
            </a:solidFill>
          </a:ln>
        </p:spPr>
        <p:txBody>
          <a:bodyPr wrap="square" lIns="635" tIns="635" rIns="635" bIns="635" rtlCol="0" anchor="ctr">
            <a:normAutofit/>
          </a:bodyPr>
          <a:lstStyle/>
          <a:p>
            <a:pPr marL="0" indent="0" algn="l">
              <a:buNone/>
            </a:pPr>
            <a:r>
              <a:rPr lang="en-US" sz="1000" b="1" dirty="0">
                <a:solidFill>
                  <a:srgbClr val="FFFFFF"/>
                </a:solidFill>
                <a:latin typeface="Arial" pitchFamily="34" charset="0"/>
                <a:ea typeface="Arial" pitchFamily="34" charset="-122"/>
                <a:cs typeface="Arial" pitchFamily="34" charset="-120"/>
              </a:rPr>
              <a:t>How CareConnect UK works</a:t>
            </a:r>
            <a:endParaRPr lang="en-US" sz="1000" dirty="0"/>
          </a:p>
        </p:txBody>
      </p:sp>
      <p:sp>
        <p:nvSpPr>
          <p:cNvPr id="12" name="Text 10"/>
          <p:cNvSpPr/>
          <p:nvPr/>
        </p:nvSpPr>
        <p:spPr>
          <a:xfrm>
            <a:off x="6309360" y="1600200"/>
            <a:ext cx="1143000" cy="384048"/>
          </a:xfrm>
          <a:prstGeom prst="rect">
            <a:avLst/>
          </a:prstGeom>
          <a:solidFill>
            <a:srgbClr val="12314D"/>
          </a:solidFill>
          <a:ln w="12700">
            <a:solidFill>
              <a:srgbClr val="12314D"/>
            </a:solidFill>
          </a:ln>
        </p:spPr>
        <p:txBody>
          <a:bodyPr wrap="square" lIns="1016" tIns="1016" rIns="1016" bIns="1016" rtlCol="0" anchor="ctr">
            <a:normAutofit/>
          </a:bodyPr>
          <a:lstStyle/>
          <a:p>
            <a:pPr marL="0" indent="0" algn="ctr">
              <a:buNone/>
            </a:pPr>
            <a:r>
              <a:rPr lang="en-US" sz="800" b="1" dirty="0">
                <a:solidFill>
                  <a:srgbClr val="FFFFFF"/>
                </a:solidFill>
                <a:latin typeface="Arial" pitchFamily="34" charset="0"/>
                <a:ea typeface="Arial" pitchFamily="34" charset="-122"/>
                <a:cs typeface="Arial" pitchFamily="34" charset="-120"/>
              </a:rPr>
              <a:t>Referral / self-referral</a:t>
            </a:r>
            <a:endParaRPr lang="en-US" sz="800" dirty="0"/>
          </a:p>
        </p:txBody>
      </p:sp>
      <p:sp>
        <p:nvSpPr>
          <p:cNvPr id="13" name="Text 11"/>
          <p:cNvSpPr/>
          <p:nvPr/>
        </p:nvSpPr>
        <p:spPr>
          <a:xfrm>
            <a:off x="7498080" y="1645920"/>
            <a:ext cx="256032" cy="256032"/>
          </a:xfrm>
          <a:prstGeom prst="rect">
            <a:avLst/>
          </a:prstGeom>
          <a:noFill/>
          <a:ln/>
        </p:spPr>
        <p:txBody>
          <a:bodyPr wrap="square" lIns="1016" tIns="1016" rIns="1016" bIns="1016" rtlCol="0" anchor="t">
            <a:normAutofit/>
          </a:bodyPr>
          <a:lstStyle/>
          <a:p>
            <a:pPr marL="0" indent="0" algn="ctr">
              <a:buNone/>
            </a:pPr>
            <a:r>
              <a:rPr lang="en-US" sz="1400" b="1" dirty="0">
                <a:solidFill>
                  <a:srgbClr val="12314D"/>
                </a:solidFill>
                <a:latin typeface="Arial" pitchFamily="34" charset="0"/>
                <a:ea typeface="Arial" pitchFamily="34" charset="-122"/>
                <a:cs typeface="Arial" pitchFamily="34" charset="-120"/>
              </a:rPr>
              <a:t>→</a:t>
            </a:r>
            <a:endParaRPr lang="en-US" sz="1400" dirty="0"/>
          </a:p>
        </p:txBody>
      </p:sp>
      <p:sp>
        <p:nvSpPr>
          <p:cNvPr id="14" name="Text 12"/>
          <p:cNvSpPr/>
          <p:nvPr/>
        </p:nvSpPr>
        <p:spPr>
          <a:xfrm>
            <a:off x="7772400" y="1600200"/>
            <a:ext cx="1234440" cy="384048"/>
          </a:xfrm>
          <a:prstGeom prst="rect">
            <a:avLst/>
          </a:prstGeom>
          <a:solidFill>
            <a:srgbClr val="0E7C86"/>
          </a:solidFill>
          <a:ln w="12700">
            <a:solidFill>
              <a:srgbClr val="0E7C86"/>
            </a:solidFill>
          </a:ln>
        </p:spPr>
        <p:txBody>
          <a:bodyPr wrap="square" lIns="1016" tIns="1016" rIns="1016" bIns="1016" rtlCol="0" anchor="ctr">
            <a:normAutofit/>
          </a:bodyPr>
          <a:lstStyle/>
          <a:p>
            <a:pPr marL="0" indent="0" algn="ctr">
              <a:buNone/>
            </a:pPr>
            <a:r>
              <a:rPr lang="en-US" sz="800" b="1" dirty="0">
                <a:solidFill>
                  <a:srgbClr val="FFFFFF"/>
                </a:solidFill>
                <a:latin typeface="Arial" pitchFamily="34" charset="0"/>
                <a:ea typeface="Arial" pitchFamily="34" charset="-122"/>
                <a:cs typeface="Arial" pitchFamily="34" charset="-120"/>
              </a:rPr>
              <a:t>Wellbeing assessment</a:t>
            </a:r>
            <a:endParaRPr lang="en-US" sz="800" dirty="0"/>
          </a:p>
        </p:txBody>
      </p:sp>
      <p:sp>
        <p:nvSpPr>
          <p:cNvPr id="15" name="Text 13"/>
          <p:cNvSpPr/>
          <p:nvPr/>
        </p:nvSpPr>
        <p:spPr>
          <a:xfrm>
            <a:off x="9079992" y="1645920"/>
            <a:ext cx="256032" cy="256032"/>
          </a:xfrm>
          <a:prstGeom prst="rect">
            <a:avLst/>
          </a:prstGeom>
          <a:noFill/>
          <a:ln/>
        </p:spPr>
        <p:txBody>
          <a:bodyPr wrap="square" lIns="1016" tIns="1016" rIns="1016" bIns="1016" rtlCol="0" anchor="t">
            <a:normAutofit/>
          </a:bodyPr>
          <a:lstStyle/>
          <a:p>
            <a:pPr marL="0" indent="0" algn="ctr">
              <a:buNone/>
            </a:pPr>
            <a:r>
              <a:rPr lang="en-US" sz="1400" b="1" dirty="0">
                <a:solidFill>
                  <a:srgbClr val="12314D"/>
                </a:solidFill>
                <a:latin typeface="Arial" pitchFamily="34" charset="0"/>
                <a:ea typeface="Arial" pitchFamily="34" charset="-122"/>
                <a:cs typeface="Arial" pitchFamily="34" charset="-120"/>
              </a:rPr>
              <a:t>→</a:t>
            </a:r>
            <a:endParaRPr lang="en-US" sz="1400" dirty="0"/>
          </a:p>
        </p:txBody>
      </p:sp>
      <p:sp>
        <p:nvSpPr>
          <p:cNvPr id="16" name="Text 14"/>
          <p:cNvSpPr/>
          <p:nvPr/>
        </p:nvSpPr>
        <p:spPr>
          <a:xfrm>
            <a:off x="9354312" y="1600200"/>
            <a:ext cx="1005840" cy="384048"/>
          </a:xfrm>
          <a:prstGeom prst="rect">
            <a:avLst/>
          </a:prstGeom>
          <a:solidFill>
            <a:srgbClr val="237A57"/>
          </a:solidFill>
          <a:ln w="12700">
            <a:solidFill>
              <a:srgbClr val="237A57"/>
            </a:solidFill>
          </a:ln>
        </p:spPr>
        <p:txBody>
          <a:bodyPr wrap="square" lIns="1016" tIns="1016" rIns="1016" bIns="1016" rtlCol="0" anchor="ctr">
            <a:normAutofit/>
          </a:bodyPr>
          <a:lstStyle/>
          <a:p>
            <a:pPr marL="0" indent="0" algn="ctr">
              <a:buNone/>
            </a:pPr>
            <a:r>
              <a:rPr lang="en-US" sz="800" b="1" dirty="0">
                <a:solidFill>
                  <a:srgbClr val="FFFFFF"/>
                </a:solidFill>
                <a:latin typeface="Arial" pitchFamily="34" charset="0"/>
                <a:ea typeface="Arial" pitchFamily="34" charset="-122"/>
                <a:cs typeface="Arial" pitchFamily="34" charset="-120"/>
              </a:rPr>
              <a:t>Support plan</a:t>
            </a:r>
            <a:endParaRPr lang="en-US" sz="800" dirty="0"/>
          </a:p>
        </p:txBody>
      </p:sp>
      <p:sp>
        <p:nvSpPr>
          <p:cNvPr id="17" name="Text 15"/>
          <p:cNvSpPr/>
          <p:nvPr/>
        </p:nvSpPr>
        <p:spPr>
          <a:xfrm>
            <a:off x="10424160" y="1645920"/>
            <a:ext cx="256032" cy="256032"/>
          </a:xfrm>
          <a:prstGeom prst="rect">
            <a:avLst/>
          </a:prstGeom>
          <a:noFill/>
          <a:ln/>
        </p:spPr>
        <p:txBody>
          <a:bodyPr wrap="square" lIns="1016" tIns="1016" rIns="1016" bIns="1016" rtlCol="0" anchor="t">
            <a:normAutofit/>
          </a:bodyPr>
          <a:lstStyle/>
          <a:p>
            <a:pPr marL="0" indent="0" algn="ctr">
              <a:buNone/>
            </a:pPr>
            <a:r>
              <a:rPr lang="en-US" sz="1400" b="1" dirty="0">
                <a:solidFill>
                  <a:srgbClr val="12314D"/>
                </a:solidFill>
                <a:latin typeface="Arial" pitchFamily="34" charset="0"/>
                <a:ea typeface="Arial" pitchFamily="34" charset="-122"/>
                <a:cs typeface="Arial" pitchFamily="34" charset="-120"/>
              </a:rPr>
              <a:t>→</a:t>
            </a:r>
            <a:endParaRPr lang="en-US" sz="1400" dirty="0"/>
          </a:p>
        </p:txBody>
      </p:sp>
      <p:sp>
        <p:nvSpPr>
          <p:cNvPr id="18" name="Text 16"/>
          <p:cNvSpPr/>
          <p:nvPr/>
        </p:nvSpPr>
        <p:spPr>
          <a:xfrm>
            <a:off x="10698480" y="1600200"/>
            <a:ext cx="1005840" cy="384048"/>
          </a:xfrm>
          <a:prstGeom prst="rect">
            <a:avLst/>
          </a:prstGeom>
          <a:solidFill>
            <a:srgbClr val="7C3AED"/>
          </a:solidFill>
          <a:ln w="12700">
            <a:solidFill>
              <a:srgbClr val="7C3AED"/>
            </a:solidFill>
          </a:ln>
        </p:spPr>
        <p:txBody>
          <a:bodyPr wrap="square" lIns="1016" tIns="1016" rIns="1016" bIns="1016" rtlCol="0" anchor="ctr">
            <a:normAutofit/>
          </a:bodyPr>
          <a:lstStyle/>
          <a:p>
            <a:pPr marL="0" indent="0" algn="ctr">
              <a:buNone/>
            </a:pPr>
            <a:r>
              <a:rPr lang="en-US" sz="800" b="1" dirty="0">
                <a:solidFill>
                  <a:srgbClr val="FFFFFF"/>
                </a:solidFill>
                <a:latin typeface="Arial" pitchFamily="34" charset="0"/>
                <a:ea typeface="Arial" pitchFamily="34" charset="-122"/>
                <a:cs typeface="Arial" pitchFamily="34" charset="-120"/>
              </a:rPr>
              <a:t>Follow-up</a:t>
            </a:r>
            <a:endParaRPr lang="en-US" sz="800" dirty="0"/>
          </a:p>
        </p:txBody>
      </p:sp>
      <p:sp>
        <p:nvSpPr>
          <p:cNvPr id="19" name="Text 17"/>
          <p:cNvSpPr/>
          <p:nvPr/>
        </p:nvSpPr>
        <p:spPr>
          <a:xfrm>
            <a:off x="6263640" y="2103120"/>
            <a:ext cx="5577840" cy="548640"/>
          </a:xfrm>
          <a:prstGeom prst="rect">
            <a:avLst/>
          </a:prstGeom>
          <a:solidFill>
            <a:srgbClr val="E8F2FF"/>
          </a:solidFill>
          <a:ln w="12700">
            <a:solidFill>
              <a:srgbClr val="12314D"/>
            </a:solidFill>
          </a:ln>
        </p:spPr>
        <p:txBody>
          <a:bodyPr wrap="square" lIns="1016" tIns="1016" rIns="1016" bIns="1016" rtlCol="0" anchor="t">
            <a:noAutofit/>
          </a:bodyPr>
          <a:lstStyle/>
          <a:p>
            <a:pPr marL="0" indent="0" algn="l">
              <a:buNone/>
            </a:pPr>
            <a:r>
              <a:rPr lang="en-US" sz="1200" dirty="0">
                <a:solidFill>
                  <a:srgbClr val="1E293B"/>
                </a:solidFill>
                <a:latin typeface="Arial" pitchFamily="34" charset="0"/>
                <a:ea typeface="Arial" pitchFamily="34" charset="-122"/>
                <a:cs typeface="Arial" pitchFamily="34" charset="-120"/>
              </a:rPr>
              <a:t>Entry routes: GP practices, Primary Care Networks, social prescribing link workers, hospitals, care homes, community pharmacies, charities, libraries, community centres and self-referral.</a:t>
            </a:r>
            <a:endParaRPr lang="en-US" sz="1200" dirty="0"/>
          </a:p>
        </p:txBody>
      </p:sp>
      <p:sp>
        <p:nvSpPr>
          <p:cNvPr id="20" name="Text 18"/>
          <p:cNvSpPr/>
          <p:nvPr/>
        </p:nvSpPr>
        <p:spPr>
          <a:xfrm>
            <a:off x="6263640" y="2898648"/>
            <a:ext cx="5577840" cy="320040"/>
          </a:xfrm>
          <a:prstGeom prst="rect">
            <a:avLst/>
          </a:prstGeom>
          <a:solidFill>
            <a:srgbClr val="0E7C86"/>
          </a:solidFill>
          <a:ln w="12700">
            <a:solidFill>
              <a:srgbClr val="0E7C86"/>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Implementation model</a:t>
            </a:r>
            <a:endParaRPr lang="en-US" sz="1250" dirty="0"/>
          </a:p>
        </p:txBody>
      </p:sp>
      <p:sp>
        <p:nvSpPr>
          <p:cNvPr id="21" name="Text 19"/>
          <p:cNvSpPr/>
          <p:nvPr/>
        </p:nvSpPr>
        <p:spPr>
          <a:xfrm>
            <a:off x="6263640" y="3218688"/>
            <a:ext cx="5577840" cy="1554480"/>
          </a:xfrm>
          <a:prstGeom prst="rect">
            <a:avLst/>
          </a:prstGeom>
          <a:solidFill>
            <a:srgbClr val="DDF7F5"/>
          </a:solidFill>
          <a:ln w="12700">
            <a:solidFill>
              <a:srgbClr val="0E7C86"/>
            </a:solidFill>
          </a:ln>
        </p:spPr>
        <p:txBody>
          <a:bodyPr wrap="square" lIns="1270" tIns="1270" rIns="1270" bIns="1270" rtlCol="0" anchor="t">
            <a:normAutofit/>
          </a:bodyPr>
          <a:lstStyle/>
          <a:p>
            <a:pPr marL="0" indent="0" algn="l">
              <a:buNone/>
            </a:pPr>
            <a:r>
              <a:rPr lang="en-US" sz="1200" dirty="0">
                <a:solidFill>
                  <a:srgbClr val="1E293B"/>
                </a:solidFill>
                <a:latin typeface="+mj-lt"/>
                <a:ea typeface="Arial" pitchFamily="34" charset="-122"/>
                <a:cs typeface="Arial" pitchFamily="34" charset="-120"/>
              </a:rPr>
              <a:t>Pilot setting: one Integrated Care System area, delivered through Primary Care Networks and local authority/voluntary-sector partnerships.</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Delivery team: social prescribing link workers, care coordinators, digital inclusion workers, trained volunteers, community pharmacists and safeguarding leads.</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Practical approach: app/web access for digitally confident users; telephone access and community support for digitally excluded users.</a:t>
            </a:r>
            <a:endParaRPr lang="en-US" sz="1200" dirty="0">
              <a:latin typeface="+mj-lt"/>
            </a:endParaRPr>
          </a:p>
        </p:txBody>
      </p:sp>
      <p:sp>
        <p:nvSpPr>
          <p:cNvPr id="22" name="Text 20"/>
          <p:cNvSpPr/>
          <p:nvPr/>
        </p:nvSpPr>
        <p:spPr>
          <a:xfrm>
            <a:off x="6263640" y="5047488"/>
            <a:ext cx="5577840" cy="256032"/>
          </a:xfrm>
          <a:prstGeom prst="rect">
            <a:avLst/>
          </a:prstGeom>
          <a:solidFill>
            <a:srgbClr val="237A57"/>
          </a:solidFill>
          <a:ln w="12700">
            <a:solidFill>
              <a:srgbClr val="237A57"/>
            </a:solidFill>
          </a:ln>
        </p:spPr>
        <p:txBody>
          <a:bodyPr wrap="square" lIns="635" tIns="635" rIns="635" bIns="635" rtlCol="0" anchor="ctr">
            <a:normAutofit/>
          </a:bodyPr>
          <a:lstStyle/>
          <a:p>
            <a:pPr marL="0" indent="0" algn="l">
              <a:buNone/>
            </a:pPr>
            <a:r>
              <a:rPr lang="en-US" sz="1000" b="1" dirty="0">
                <a:solidFill>
                  <a:srgbClr val="FFFFFF"/>
                </a:solidFill>
                <a:latin typeface="Arial" pitchFamily="34" charset="0"/>
                <a:ea typeface="Arial" pitchFamily="34" charset="-122"/>
                <a:cs typeface="Arial" pitchFamily="34" charset="-120"/>
              </a:rPr>
              <a:t>12-month rollout timeline</a:t>
            </a:r>
            <a:endParaRPr lang="en-US" sz="1000" dirty="0"/>
          </a:p>
        </p:txBody>
      </p:sp>
      <p:sp>
        <p:nvSpPr>
          <p:cNvPr id="23" name="Text 21"/>
          <p:cNvSpPr/>
          <p:nvPr/>
        </p:nvSpPr>
        <p:spPr>
          <a:xfrm>
            <a:off x="6263640" y="5431536"/>
            <a:ext cx="1005840" cy="713232"/>
          </a:xfrm>
          <a:prstGeom prst="rect">
            <a:avLst/>
          </a:prstGeom>
          <a:solidFill>
            <a:srgbClr val="EAF7EF"/>
          </a:solidFill>
          <a:ln w="12700">
            <a:solidFill>
              <a:srgbClr val="237A57"/>
            </a:solidFill>
          </a:ln>
        </p:spPr>
        <p:txBody>
          <a:bodyPr wrap="square" lIns="1016" tIns="1016" rIns="1016" bIns="1016" rtlCol="0" anchor="ctr">
            <a:normAutofit/>
          </a:bodyPr>
          <a:lstStyle/>
          <a:p>
            <a:pPr marL="0" indent="0" algn="ctr">
              <a:buNone/>
            </a:pPr>
            <a:r>
              <a:rPr lang="en-US" sz="800" b="1" dirty="0">
                <a:solidFill>
                  <a:srgbClr val="1E293B"/>
                </a:solidFill>
                <a:latin typeface="Arial" pitchFamily="34" charset="0"/>
                <a:ea typeface="Arial" pitchFamily="34" charset="-122"/>
                <a:cs typeface="Arial" pitchFamily="34" charset="-120"/>
              </a:rPr>
              <a:t>1–2</a:t>
            </a:r>
            <a:endParaRPr lang="en-US" sz="800" dirty="0"/>
          </a:p>
          <a:p>
            <a:pPr marL="0" indent="0" algn="ctr">
              <a:buNone/>
            </a:pPr>
            <a:r>
              <a:rPr lang="en-US" sz="800" b="1" dirty="0">
                <a:solidFill>
                  <a:srgbClr val="1E293B"/>
                </a:solidFill>
                <a:latin typeface="Arial" pitchFamily="34" charset="0"/>
                <a:ea typeface="Arial" pitchFamily="34" charset="-122"/>
                <a:cs typeface="Arial" pitchFamily="34" charset="-120"/>
              </a:rPr>
              <a:t>Co-design</a:t>
            </a:r>
            <a:endParaRPr lang="en-US" sz="800" dirty="0"/>
          </a:p>
        </p:txBody>
      </p:sp>
      <p:sp>
        <p:nvSpPr>
          <p:cNvPr id="24" name="Text 22"/>
          <p:cNvSpPr/>
          <p:nvPr/>
        </p:nvSpPr>
        <p:spPr>
          <a:xfrm>
            <a:off x="7388352" y="5431536"/>
            <a:ext cx="1005840" cy="713232"/>
          </a:xfrm>
          <a:prstGeom prst="rect">
            <a:avLst/>
          </a:prstGeom>
          <a:solidFill>
            <a:srgbClr val="EAF7EF"/>
          </a:solidFill>
          <a:ln w="12700">
            <a:solidFill>
              <a:srgbClr val="237A57"/>
            </a:solidFill>
          </a:ln>
        </p:spPr>
        <p:txBody>
          <a:bodyPr wrap="square" lIns="1016" tIns="1016" rIns="1016" bIns="1016" rtlCol="0" anchor="ctr">
            <a:normAutofit/>
          </a:bodyPr>
          <a:lstStyle/>
          <a:p>
            <a:pPr marL="0" indent="0" algn="ctr">
              <a:buNone/>
            </a:pPr>
            <a:r>
              <a:rPr lang="en-US" sz="800" b="1" dirty="0">
                <a:solidFill>
                  <a:srgbClr val="1E293B"/>
                </a:solidFill>
                <a:latin typeface="Arial" pitchFamily="34" charset="0"/>
                <a:ea typeface="Arial" pitchFamily="34" charset="-122"/>
                <a:cs typeface="Arial" pitchFamily="34" charset="-120"/>
              </a:rPr>
              <a:t>3–4</a:t>
            </a:r>
            <a:endParaRPr lang="en-US" sz="800" dirty="0"/>
          </a:p>
          <a:p>
            <a:pPr marL="0" indent="0" algn="ctr">
              <a:buNone/>
            </a:pPr>
            <a:r>
              <a:rPr lang="en-US" sz="800" b="1" dirty="0">
                <a:solidFill>
                  <a:srgbClr val="1E293B"/>
                </a:solidFill>
                <a:latin typeface="Arial" pitchFamily="34" charset="0"/>
                <a:ea typeface="Arial" pitchFamily="34" charset="-122"/>
                <a:cs typeface="Arial" pitchFamily="34" charset="-120"/>
              </a:rPr>
              <a:t>Build &amp; train</a:t>
            </a:r>
            <a:endParaRPr lang="en-US" sz="800" dirty="0"/>
          </a:p>
        </p:txBody>
      </p:sp>
      <p:sp>
        <p:nvSpPr>
          <p:cNvPr id="25" name="Text 23"/>
          <p:cNvSpPr/>
          <p:nvPr/>
        </p:nvSpPr>
        <p:spPr>
          <a:xfrm>
            <a:off x="8513064" y="5431536"/>
            <a:ext cx="1005840" cy="713232"/>
          </a:xfrm>
          <a:prstGeom prst="rect">
            <a:avLst/>
          </a:prstGeom>
          <a:solidFill>
            <a:srgbClr val="EAF7EF"/>
          </a:solidFill>
          <a:ln w="12700">
            <a:solidFill>
              <a:srgbClr val="237A57"/>
            </a:solidFill>
          </a:ln>
        </p:spPr>
        <p:txBody>
          <a:bodyPr wrap="square" lIns="1016" tIns="1016" rIns="1016" bIns="1016" rtlCol="0" anchor="ctr">
            <a:normAutofit/>
          </a:bodyPr>
          <a:lstStyle/>
          <a:p>
            <a:pPr marL="0" indent="0" algn="ctr">
              <a:buNone/>
            </a:pPr>
            <a:r>
              <a:rPr lang="en-US" sz="800" b="1" dirty="0">
                <a:solidFill>
                  <a:srgbClr val="1E293B"/>
                </a:solidFill>
                <a:latin typeface="Arial" pitchFamily="34" charset="0"/>
                <a:ea typeface="Arial" pitchFamily="34" charset="-122"/>
                <a:cs typeface="Arial" pitchFamily="34" charset="-120"/>
              </a:rPr>
              <a:t>5–7</a:t>
            </a:r>
            <a:endParaRPr lang="en-US" sz="800" dirty="0"/>
          </a:p>
          <a:p>
            <a:pPr marL="0" indent="0" algn="ctr">
              <a:buNone/>
            </a:pPr>
            <a:r>
              <a:rPr lang="en-US" sz="800" b="1" dirty="0">
                <a:solidFill>
                  <a:srgbClr val="1E293B"/>
                </a:solidFill>
                <a:latin typeface="Arial" pitchFamily="34" charset="0"/>
                <a:ea typeface="Arial" pitchFamily="34" charset="-122"/>
                <a:cs typeface="Arial" pitchFamily="34" charset="-120"/>
              </a:rPr>
              <a:t>Pilot launch</a:t>
            </a:r>
            <a:endParaRPr lang="en-US" sz="800" dirty="0"/>
          </a:p>
        </p:txBody>
      </p:sp>
      <p:sp>
        <p:nvSpPr>
          <p:cNvPr id="26" name="Text 24"/>
          <p:cNvSpPr/>
          <p:nvPr/>
        </p:nvSpPr>
        <p:spPr>
          <a:xfrm>
            <a:off x="9637776" y="5431536"/>
            <a:ext cx="1005840" cy="713232"/>
          </a:xfrm>
          <a:prstGeom prst="rect">
            <a:avLst/>
          </a:prstGeom>
          <a:solidFill>
            <a:srgbClr val="EAF7EF"/>
          </a:solidFill>
          <a:ln w="12700">
            <a:solidFill>
              <a:srgbClr val="237A57"/>
            </a:solidFill>
          </a:ln>
        </p:spPr>
        <p:txBody>
          <a:bodyPr wrap="square" lIns="1016" tIns="1016" rIns="1016" bIns="1016" rtlCol="0" anchor="ctr">
            <a:normAutofit/>
          </a:bodyPr>
          <a:lstStyle/>
          <a:p>
            <a:pPr marL="0" indent="0" algn="ctr">
              <a:buNone/>
            </a:pPr>
            <a:r>
              <a:rPr lang="en-US" sz="800" b="1" dirty="0">
                <a:solidFill>
                  <a:srgbClr val="1E293B"/>
                </a:solidFill>
                <a:latin typeface="Arial" pitchFamily="34" charset="0"/>
                <a:ea typeface="Arial" pitchFamily="34" charset="-122"/>
                <a:cs typeface="Arial" pitchFamily="34" charset="-120"/>
              </a:rPr>
              <a:t>8–10</a:t>
            </a:r>
            <a:endParaRPr lang="en-US" sz="800" dirty="0"/>
          </a:p>
          <a:p>
            <a:pPr marL="0" indent="0" algn="ctr">
              <a:buNone/>
            </a:pPr>
            <a:r>
              <a:rPr lang="en-US" sz="800" b="1" dirty="0">
                <a:solidFill>
                  <a:srgbClr val="1E293B"/>
                </a:solidFill>
                <a:latin typeface="Arial" pitchFamily="34" charset="0"/>
                <a:ea typeface="Arial" pitchFamily="34" charset="-122"/>
                <a:cs typeface="Arial" pitchFamily="34" charset="-120"/>
              </a:rPr>
              <a:t>Evaluate</a:t>
            </a:r>
            <a:endParaRPr lang="en-US" sz="800" dirty="0"/>
          </a:p>
        </p:txBody>
      </p:sp>
      <p:sp>
        <p:nvSpPr>
          <p:cNvPr id="27" name="Text 25"/>
          <p:cNvSpPr/>
          <p:nvPr/>
        </p:nvSpPr>
        <p:spPr>
          <a:xfrm>
            <a:off x="10762488" y="5431536"/>
            <a:ext cx="1005840" cy="713232"/>
          </a:xfrm>
          <a:prstGeom prst="rect">
            <a:avLst/>
          </a:prstGeom>
          <a:solidFill>
            <a:srgbClr val="EAF7EF"/>
          </a:solidFill>
          <a:ln w="12700">
            <a:solidFill>
              <a:srgbClr val="237A57"/>
            </a:solidFill>
          </a:ln>
        </p:spPr>
        <p:txBody>
          <a:bodyPr wrap="square" lIns="1016" tIns="1016" rIns="1016" bIns="1016" rtlCol="0" anchor="ctr">
            <a:normAutofit/>
          </a:bodyPr>
          <a:lstStyle/>
          <a:p>
            <a:pPr marL="0" indent="0" algn="ctr">
              <a:buNone/>
            </a:pPr>
            <a:r>
              <a:rPr lang="en-US" sz="800" b="1" dirty="0">
                <a:solidFill>
                  <a:srgbClr val="1E293B"/>
                </a:solidFill>
                <a:latin typeface="Arial" pitchFamily="34" charset="0"/>
                <a:ea typeface="Arial" pitchFamily="34" charset="-122"/>
                <a:cs typeface="Arial" pitchFamily="34" charset="-120"/>
              </a:rPr>
              <a:t>11–12</a:t>
            </a:r>
            <a:endParaRPr lang="en-US" sz="800" dirty="0"/>
          </a:p>
          <a:p>
            <a:pPr marL="0" indent="0" algn="ctr">
              <a:buNone/>
            </a:pPr>
            <a:r>
              <a:rPr lang="en-US" sz="800" b="1" dirty="0">
                <a:solidFill>
                  <a:srgbClr val="1E293B"/>
                </a:solidFill>
                <a:latin typeface="Arial" pitchFamily="34" charset="0"/>
                <a:ea typeface="Arial" pitchFamily="34" charset="-122"/>
                <a:cs typeface="Arial" pitchFamily="34" charset="-120"/>
              </a:rPr>
              <a:t>Refine &amp; scale</a:t>
            </a:r>
            <a:endParaRPr lang="en-US" sz="800" dirty="0"/>
          </a:p>
        </p:txBody>
      </p:sp>
      <p:sp>
        <p:nvSpPr>
          <p:cNvPr id="28" name="Text 26"/>
          <p:cNvSpPr/>
          <p:nvPr/>
        </p:nvSpPr>
        <p:spPr>
          <a:xfrm>
            <a:off x="6210964" y="6281927"/>
            <a:ext cx="5760721" cy="786385"/>
          </a:xfrm>
          <a:prstGeom prst="rect">
            <a:avLst/>
          </a:prstGeom>
          <a:solidFill>
            <a:srgbClr val="F8E9B0"/>
          </a:solidFill>
          <a:ln w="12700">
            <a:solidFill>
              <a:srgbClr val="D69E2E"/>
            </a:solidFill>
          </a:ln>
        </p:spPr>
        <p:txBody>
          <a:bodyPr wrap="square" lIns="1016" tIns="1016" rIns="1016" bIns="1016" rtlCol="0" anchor="t">
            <a:normAutofit/>
          </a:bodyPr>
          <a:lstStyle/>
          <a:p>
            <a:pPr marL="0" indent="0" algn="l">
              <a:buNone/>
            </a:pPr>
            <a:r>
              <a:rPr lang="en-US" sz="1100" dirty="0">
                <a:solidFill>
                  <a:srgbClr val="1E293B"/>
                </a:solidFill>
                <a:latin typeface="Arial" pitchFamily="34" charset="0"/>
                <a:ea typeface="Arial" pitchFamily="34" charset="-122"/>
                <a:cs typeface="Arial" pitchFamily="34" charset="-120"/>
              </a:rPr>
              <a:t>Co-production should continue throughout the pilot to avoid designing a digital service that does not fit older adults’ real lives.</a:t>
            </a:r>
            <a:endParaRPr lang="en-US" sz="1100" dirty="0"/>
          </a:p>
        </p:txBody>
      </p:sp>
      <p:sp>
        <p:nvSpPr>
          <p:cNvPr id="29" name="Text 27"/>
          <p:cNvSpPr/>
          <p:nvPr/>
        </p:nvSpPr>
        <p:spPr>
          <a:xfrm>
            <a:off x="12115800" y="1207008"/>
            <a:ext cx="5577840" cy="320040"/>
          </a:xfrm>
          <a:prstGeom prst="rect">
            <a:avLst/>
          </a:prstGeom>
          <a:solidFill>
            <a:srgbClr val="6D28D9"/>
          </a:solidFill>
          <a:ln w="12700">
            <a:solidFill>
              <a:srgbClr val="6D28D9"/>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Technology integration</a:t>
            </a:r>
            <a:endParaRPr lang="en-US" sz="1250" dirty="0"/>
          </a:p>
        </p:txBody>
      </p:sp>
      <p:sp>
        <p:nvSpPr>
          <p:cNvPr id="30" name="Text 28"/>
          <p:cNvSpPr/>
          <p:nvPr/>
        </p:nvSpPr>
        <p:spPr>
          <a:xfrm>
            <a:off x="12115800" y="1527048"/>
            <a:ext cx="5577840" cy="1737360"/>
          </a:xfrm>
          <a:prstGeom prst="rect">
            <a:avLst/>
          </a:prstGeom>
          <a:solidFill>
            <a:srgbClr val="F1EAFE"/>
          </a:solidFill>
          <a:ln w="12700">
            <a:solidFill>
              <a:srgbClr val="6D28D9"/>
            </a:solidFill>
          </a:ln>
        </p:spPr>
        <p:txBody>
          <a:bodyPr wrap="square" lIns="1270" tIns="1270" rIns="1270" bIns="1270" rtlCol="0" anchor="t">
            <a:normAutofit/>
          </a:bodyPr>
          <a:lstStyle/>
          <a:p>
            <a:pPr marL="0" indent="0" algn="l">
              <a:buNone/>
            </a:pPr>
            <a:r>
              <a:rPr lang="en-US" sz="1200" dirty="0">
                <a:solidFill>
                  <a:srgbClr val="1E293B"/>
                </a:solidFill>
                <a:ea typeface="Arial" pitchFamily="34" charset="-122"/>
                <a:cs typeface="Arial" pitchFamily="34" charset="-120"/>
              </a:rPr>
              <a:t>Accessible digital platform:</a:t>
            </a:r>
            <a:endParaRPr lang="en-US" sz="1200" dirty="0"/>
          </a:p>
          <a:p>
            <a:pPr marL="0" indent="0" algn="l">
              <a:buNone/>
            </a:pPr>
            <a:r>
              <a:rPr lang="en-US" sz="1200" dirty="0">
                <a:solidFill>
                  <a:srgbClr val="1E293B"/>
                </a:solidFill>
                <a:ea typeface="Arial" pitchFamily="34" charset="-122"/>
                <a:cs typeface="Arial" pitchFamily="34" charset="-120"/>
              </a:rPr>
              <a:t>• large text, simple navigation and multilingual information</a:t>
            </a:r>
            <a:endParaRPr lang="en-US" sz="1200" dirty="0"/>
          </a:p>
          <a:p>
            <a:pPr marL="0" indent="0" algn="l">
              <a:buNone/>
            </a:pPr>
            <a:r>
              <a:rPr lang="en-US" sz="1200" dirty="0">
                <a:solidFill>
                  <a:srgbClr val="1E293B"/>
                </a:solidFill>
                <a:ea typeface="Arial" pitchFamily="34" charset="-122"/>
                <a:cs typeface="Arial" pitchFamily="34" charset="-120"/>
              </a:rPr>
              <a:t>• secure user records and encrypted data handling</a:t>
            </a:r>
            <a:endParaRPr lang="en-US" sz="1200" dirty="0"/>
          </a:p>
          <a:p>
            <a:pPr marL="0" indent="0" algn="l">
              <a:buNone/>
            </a:pPr>
            <a:r>
              <a:rPr lang="en-US" sz="1200" dirty="0">
                <a:solidFill>
                  <a:srgbClr val="1E293B"/>
                </a:solidFill>
                <a:ea typeface="Arial" pitchFamily="34" charset="-122"/>
                <a:cs typeface="Arial" pitchFamily="34" charset="-120"/>
              </a:rPr>
              <a:t>• automated appointment/activity reminders</a:t>
            </a:r>
            <a:endParaRPr lang="en-US" sz="1200" dirty="0"/>
          </a:p>
          <a:p>
            <a:pPr marL="0" indent="0" algn="l">
              <a:buNone/>
            </a:pPr>
            <a:r>
              <a:rPr lang="en-US" sz="1200" dirty="0">
                <a:solidFill>
                  <a:srgbClr val="1E293B"/>
                </a:solidFill>
                <a:ea typeface="Arial" pitchFamily="34" charset="-122"/>
                <a:cs typeface="Arial" pitchFamily="34" charset="-120"/>
              </a:rPr>
              <a:t>• telephone-accessible database for non-digital users</a:t>
            </a:r>
            <a:endParaRPr lang="en-US" sz="1200" dirty="0"/>
          </a:p>
          <a:p>
            <a:pPr marL="0" indent="0" algn="l">
              <a:buNone/>
            </a:pPr>
            <a:r>
              <a:rPr lang="en-US" sz="1200" dirty="0">
                <a:solidFill>
                  <a:srgbClr val="1E293B"/>
                </a:solidFill>
                <a:ea typeface="Arial" pitchFamily="34" charset="-122"/>
                <a:cs typeface="Arial" pitchFamily="34" charset="-120"/>
              </a:rPr>
              <a:t>• optional AI-assisted signposting to local services</a:t>
            </a:r>
            <a:endParaRPr lang="en-US" sz="1200" dirty="0"/>
          </a:p>
          <a:p>
            <a:pPr marL="0" indent="0" algn="l">
              <a:buNone/>
            </a:pPr>
            <a:endParaRPr lang="en-US" sz="1200" dirty="0"/>
          </a:p>
          <a:p>
            <a:pPr marL="0" indent="0" algn="l">
              <a:buNone/>
            </a:pPr>
            <a:r>
              <a:rPr lang="en-US" sz="1200" dirty="0">
                <a:solidFill>
                  <a:srgbClr val="1E293B"/>
                </a:solidFill>
                <a:ea typeface="Arial" pitchFamily="34" charset="-122"/>
                <a:cs typeface="Arial" pitchFamily="34" charset="-120"/>
              </a:rPr>
              <a:t>Safeguard: AI supports triage and navigation only; professionals retain decision-making for complex or safeguarding concerns.</a:t>
            </a:r>
            <a:endParaRPr lang="en-US" sz="1200" dirty="0"/>
          </a:p>
        </p:txBody>
      </p:sp>
      <p:sp>
        <p:nvSpPr>
          <p:cNvPr id="31" name="Text 29"/>
          <p:cNvSpPr/>
          <p:nvPr/>
        </p:nvSpPr>
        <p:spPr>
          <a:xfrm>
            <a:off x="12115800" y="3511296"/>
            <a:ext cx="5577840" cy="320040"/>
          </a:xfrm>
          <a:prstGeom prst="rect">
            <a:avLst/>
          </a:prstGeom>
          <a:solidFill>
            <a:srgbClr val="12314D"/>
          </a:solidFill>
          <a:ln w="12700">
            <a:solidFill>
              <a:srgbClr val="12314D"/>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Regulations and standards</a:t>
            </a:r>
            <a:endParaRPr lang="en-US" sz="1250" dirty="0"/>
          </a:p>
        </p:txBody>
      </p:sp>
      <p:sp>
        <p:nvSpPr>
          <p:cNvPr id="32" name="Text 30"/>
          <p:cNvSpPr/>
          <p:nvPr/>
        </p:nvSpPr>
        <p:spPr>
          <a:xfrm>
            <a:off x="12115800" y="3831336"/>
            <a:ext cx="5577840" cy="1554480"/>
          </a:xfrm>
          <a:prstGeom prst="rect">
            <a:avLst/>
          </a:prstGeom>
          <a:solidFill>
            <a:srgbClr val="E8F2FF"/>
          </a:solidFill>
          <a:ln w="12700">
            <a:solidFill>
              <a:srgbClr val="12314D"/>
            </a:solidFill>
          </a:ln>
        </p:spPr>
        <p:txBody>
          <a:bodyPr wrap="square" lIns="1270" tIns="1270" rIns="1270" bIns="1270" rtlCol="0" anchor="t">
            <a:noAutofit/>
          </a:bodyPr>
          <a:lstStyle/>
          <a:p>
            <a:pPr marL="0" indent="0" algn="l">
              <a:buNone/>
            </a:pPr>
            <a:r>
              <a:rPr lang="en-US" sz="1200" dirty="0">
                <a:solidFill>
                  <a:srgbClr val="1E293B"/>
                </a:solidFill>
                <a:latin typeface="+mj-lt"/>
                <a:ea typeface="Arial" pitchFamily="34" charset="-122"/>
                <a:cs typeface="Arial" pitchFamily="34" charset="-120"/>
              </a:rPr>
              <a:t>CareConnect UK must comply with:</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UK GDPR and Data Protection Act 2018</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Care Act 2014 safeguarding duties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Equality Act 2010 accessibility and non-discrimination</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NHS confidentiality and information governance principles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professional boundaries for staff and volunteers</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Ethical priority: protect dignity, consent, privacy, accessibility and safety.</a:t>
            </a:r>
            <a:endParaRPr lang="en-US" sz="1200" dirty="0">
              <a:latin typeface="+mj-lt"/>
            </a:endParaRPr>
          </a:p>
        </p:txBody>
      </p:sp>
      <p:sp>
        <p:nvSpPr>
          <p:cNvPr id="33" name="Text 31"/>
          <p:cNvSpPr/>
          <p:nvPr/>
        </p:nvSpPr>
        <p:spPr>
          <a:xfrm>
            <a:off x="12115800" y="5367528"/>
            <a:ext cx="5577840" cy="320040"/>
          </a:xfrm>
          <a:prstGeom prst="rect">
            <a:avLst/>
          </a:prstGeom>
          <a:solidFill>
            <a:srgbClr val="237A57"/>
          </a:solidFill>
          <a:ln w="12700">
            <a:solidFill>
              <a:srgbClr val="237A57"/>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Dissemination and public involvement</a:t>
            </a:r>
            <a:endParaRPr lang="en-US" sz="1250" dirty="0"/>
          </a:p>
        </p:txBody>
      </p:sp>
      <p:sp>
        <p:nvSpPr>
          <p:cNvPr id="34" name="Text 32"/>
          <p:cNvSpPr/>
          <p:nvPr/>
        </p:nvSpPr>
        <p:spPr>
          <a:xfrm>
            <a:off x="12115800" y="5687568"/>
            <a:ext cx="5577840" cy="1490472"/>
          </a:xfrm>
          <a:prstGeom prst="rect">
            <a:avLst/>
          </a:prstGeom>
          <a:solidFill>
            <a:srgbClr val="EAF7EF"/>
          </a:solidFill>
          <a:ln w="12700">
            <a:solidFill>
              <a:srgbClr val="237A57"/>
            </a:solidFill>
          </a:ln>
        </p:spPr>
        <p:txBody>
          <a:bodyPr wrap="square" lIns="1270" tIns="1270" rIns="1270" bIns="1270" rtlCol="0" anchor="t">
            <a:noAutofit/>
          </a:bodyPr>
          <a:lstStyle/>
          <a:p>
            <a:pPr marL="0" indent="0" algn="l">
              <a:buNone/>
            </a:pPr>
            <a:r>
              <a:rPr lang="en-US" sz="1200" dirty="0">
                <a:solidFill>
                  <a:srgbClr val="1E293B"/>
                </a:solidFill>
                <a:latin typeface="+mj-lt"/>
                <a:ea typeface="Arial" pitchFamily="34" charset="-122"/>
                <a:cs typeface="Arial" pitchFamily="34" charset="-120"/>
              </a:rPr>
              <a:t>Promotion routes: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GP surgeries and NHS social prescribing teams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local councils and adult social care services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care homes, pharmacies, libraries and community centres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Age UK, faith groups and voluntary-sector partners</a:t>
            </a: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 local radio, posters, digital campaigns and community workshops</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Public role: volunteering, co-design feedback, befriending support and local awareness-raising.</a:t>
            </a:r>
            <a:endParaRPr lang="en-US" sz="1200" dirty="0">
              <a:latin typeface="+mj-lt"/>
            </a:endParaRPr>
          </a:p>
        </p:txBody>
      </p:sp>
      <p:sp>
        <p:nvSpPr>
          <p:cNvPr id="35" name="Text 33"/>
          <p:cNvSpPr/>
          <p:nvPr/>
        </p:nvSpPr>
        <p:spPr>
          <a:xfrm>
            <a:off x="411480" y="7328916"/>
            <a:ext cx="11338560" cy="320040"/>
          </a:xfrm>
          <a:prstGeom prst="rect">
            <a:avLst/>
          </a:prstGeom>
          <a:solidFill>
            <a:srgbClr val="0E7C86"/>
          </a:solidFill>
          <a:ln w="12700">
            <a:solidFill>
              <a:srgbClr val="0E7C86"/>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Value creation for the common good</a:t>
            </a:r>
            <a:endParaRPr lang="en-US" sz="1250" dirty="0"/>
          </a:p>
        </p:txBody>
      </p:sp>
      <p:sp>
        <p:nvSpPr>
          <p:cNvPr id="36" name="Text 34"/>
          <p:cNvSpPr/>
          <p:nvPr/>
        </p:nvSpPr>
        <p:spPr>
          <a:xfrm>
            <a:off x="411480" y="7653526"/>
            <a:ext cx="11338560" cy="1014985"/>
          </a:xfrm>
          <a:prstGeom prst="rect">
            <a:avLst/>
          </a:prstGeom>
          <a:solidFill>
            <a:srgbClr val="FFFFFF"/>
          </a:solidFill>
          <a:ln w="12700">
            <a:solidFill>
              <a:srgbClr val="0E7C86"/>
            </a:solidFill>
          </a:ln>
        </p:spPr>
        <p:txBody>
          <a:bodyPr wrap="square" lIns="1270" tIns="1270" rIns="1270" bIns="1270" rtlCol="0" anchor="t">
            <a:normAutofit/>
          </a:bodyPr>
          <a:lstStyle/>
          <a:p>
            <a:pPr marL="0" indent="0" algn="l">
              <a:buNone/>
            </a:pPr>
            <a:r>
              <a:rPr lang="en-US" sz="1200" dirty="0">
                <a:solidFill>
                  <a:srgbClr val="1E293B"/>
                </a:solidFill>
                <a:latin typeface="+mj-lt"/>
                <a:ea typeface="Arial" pitchFamily="34" charset="-122"/>
                <a:cs typeface="Arial" pitchFamily="34" charset="-120"/>
              </a:rPr>
              <a:t>CareConnect UK creates social, health and system value by connecting older adults to timely support before loneliness, unmet needs or poor service navigation escalate. Its originality lies in blending digital innovation with human support, co-production, safeguarding and community assets.</a:t>
            </a:r>
            <a:endParaRPr lang="en-US" sz="1200" dirty="0">
              <a:latin typeface="+mj-lt"/>
            </a:endParaRPr>
          </a:p>
          <a:p>
            <a:pPr marL="0" indent="0" algn="l">
              <a:buNone/>
            </a:pPr>
            <a:endParaRPr lang="en-US" sz="1200" dirty="0">
              <a:latin typeface="+mj-lt"/>
            </a:endParaRPr>
          </a:p>
          <a:p>
            <a:pPr marL="0" indent="0" algn="l">
              <a:buNone/>
            </a:pPr>
            <a:r>
              <a:rPr lang="en-US" sz="1200" dirty="0">
                <a:solidFill>
                  <a:srgbClr val="1E293B"/>
                </a:solidFill>
                <a:latin typeface="+mj-lt"/>
                <a:ea typeface="Arial" pitchFamily="34" charset="-122"/>
                <a:cs typeface="Arial" pitchFamily="34" charset="-120"/>
              </a:rPr>
              <a:t>Critical limitation: the innovation will fail if it becomes digital-only. Success depends on sustained funding, inclusive access, local partnerships, professional oversight and measurable outcomes.</a:t>
            </a:r>
            <a:endParaRPr lang="en-US" sz="1200" dirty="0">
              <a:latin typeface="+mj-lt"/>
            </a:endParaRPr>
          </a:p>
        </p:txBody>
      </p:sp>
      <p:sp>
        <p:nvSpPr>
          <p:cNvPr id="37" name="Text 35"/>
          <p:cNvSpPr/>
          <p:nvPr/>
        </p:nvSpPr>
        <p:spPr>
          <a:xfrm>
            <a:off x="12115800" y="7159752"/>
            <a:ext cx="5577840" cy="320040"/>
          </a:xfrm>
          <a:prstGeom prst="rect">
            <a:avLst/>
          </a:prstGeom>
          <a:solidFill>
            <a:srgbClr val="12314D"/>
          </a:solidFill>
          <a:ln w="12700">
            <a:solidFill>
              <a:srgbClr val="12314D"/>
            </a:solidFill>
          </a:ln>
        </p:spPr>
        <p:txBody>
          <a:bodyPr wrap="square" lIns="889" tIns="889" rIns="889" bIns="889" rtlCol="0" anchor="ctr">
            <a:normAutofit/>
          </a:bodyPr>
          <a:lstStyle/>
          <a:p>
            <a:pPr marL="0" indent="0" algn="l">
              <a:buNone/>
            </a:pPr>
            <a:r>
              <a:rPr lang="en-US" sz="1250" b="1" dirty="0">
                <a:solidFill>
                  <a:srgbClr val="FFFFFF"/>
                </a:solidFill>
                <a:latin typeface="Arial" pitchFamily="34" charset="0"/>
                <a:ea typeface="Arial" pitchFamily="34" charset="-122"/>
                <a:cs typeface="Arial" pitchFamily="34" charset="-120"/>
              </a:rPr>
              <a:t>📊  Evaluation measures</a:t>
            </a:r>
            <a:endParaRPr lang="en-US" sz="1250" dirty="0"/>
          </a:p>
        </p:txBody>
      </p:sp>
      <p:sp>
        <p:nvSpPr>
          <p:cNvPr id="38" name="Text 36"/>
          <p:cNvSpPr/>
          <p:nvPr/>
        </p:nvSpPr>
        <p:spPr>
          <a:xfrm>
            <a:off x="11841480" y="7479792"/>
            <a:ext cx="5852160" cy="1435607"/>
          </a:xfrm>
          <a:prstGeom prst="rect">
            <a:avLst/>
          </a:prstGeom>
          <a:solidFill>
            <a:srgbClr val="FFFFFF"/>
          </a:solidFill>
          <a:ln w="12700">
            <a:solidFill>
              <a:srgbClr val="12314D"/>
            </a:solidFill>
          </a:ln>
        </p:spPr>
        <p:txBody>
          <a:bodyPr wrap="square" lIns="1270" tIns="1270" rIns="1270" bIns="1270" rtlCol="0" anchor="t">
            <a:noAutofit/>
          </a:bodyPr>
          <a:lstStyle/>
          <a:p>
            <a:pPr marL="0" indent="0" algn="l">
              <a:buNone/>
            </a:pPr>
            <a:r>
              <a:rPr lang="en-US" sz="1100" dirty="0">
                <a:solidFill>
                  <a:srgbClr val="1E293B"/>
                </a:solidFill>
                <a:latin typeface="+mj-lt"/>
                <a:ea typeface="Arial" pitchFamily="34" charset="-122"/>
                <a:cs typeface="Arial" pitchFamily="34" charset="-120"/>
              </a:rPr>
              <a:t>Pilot success indicators: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uptake and referral completion</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wellbeing and loneliness scores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attendance at community activities</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user/carer satisfaction</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safeguarding incidents identified and managed</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professional workload feedback</a:t>
            </a:r>
            <a:endParaRPr lang="en-US" sz="1100" dirty="0">
              <a:latin typeface="+mj-lt"/>
            </a:endParaRPr>
          </a:p>
          <a:p>
            <a:pPr marL="0" indent="0" algn="l">
              <a:buNone/>
            </a:pPr>
            <a:r>
              <a:rPr lang="en-US" sz="1100" dirty="0">
                <a:solidFill>
                  <a:srgbClr val="1E293B"/>
                </a:solidFill>
                <a:latin typeface="+mj-lt"/>
                <a:ea typeface="Arial" pitchFamily="34" charset="-122"/>
                <a:cs typeface="Arial" pitchFamily="34" charset="-120"/>
              </a:rPr>
              <a:t>• equality monitoring for digital inclusion</a:t>
            </a:r>
            <a:endParaRPr lang="en-US" sz="1100" dirty="0">
              <a:latin typeface="+mj-lt"/>
            </a:endParaRPr>
          </a:p>
        </p:txBody>
      </p:sp>
      <p:sp>
        <p:nvSpPr>
          <p:cNvPr id="39" name="Text 37"/>
          <p:cNvSpPr/>
          <p:nvPr/>
        </p:nvSpPr>
        <p:spPr>
          <a:xfrm>
            <a:off x="411480" y="8668510"/>
            <a:ext cx="11338560" cy="1613917"/>
          </a:xfrm>
          <a:prstGeom prst="rect">
            <a:avLst/>
          </a:prstGeom>
          <a:solidFill>
            <a:srgbClr val="F1F5F9"/>
          </a:solidFill>
          <a:ln w="12700">
            <a:solidFill>
              <a:srgbClr val="E2E8F0"/>
            </a:solidFill>
          </a:ln>
        </p:spPr>
        <p:txBody>
          <a:bodyPr wrap="square" lIns="1016" tIns="1016" rIns="1016" bIns="1016" rtlCol="0" anchor="t">
            <a:noAutofit/>
          </a:bodyPr>
          <a:lstStyle/>
          <a:p>
            <a:r>
              <a:rPr lang="en-US" sz="1050" dirty="0">
                <a:solidFill>
                  <a:srgbClr val="475569"/>
                </a:solidFill>
                <a:latin typeface="Arial" pitchFamily="34" charset="0"/>
                <a:ea typeface="Arial" pitchFamily="34" charset="-122"/>
                <a:cs typeface="Arial" pitchFamily="34" charset="-120"/>
              </a:rPr>
              <a:t>Loneliness / older adults: (Age UK, 2024)</a:t>
            </a:r>
          </a:p>
          <a:p>
            <a:r>
              <a:rPr lang="en-US" sz="1050" dirty="0">
                <a:solidFill>
                  <a:srgbClr val="475569"/>
                </a:solidFill>
                <a:latin typeface="Arial" pitchFamily="34" charset="0"/>
                <a:ea typeface="Arial" pitchFamily="34" charset="-122"/>
                <a:cs typeface="Arial" pitchFamily="34" charset="-120"/>
              </a:rPr>
              <a:t>Loneliness data: (Department for Culture, Media and Sport, 2025)</a:t>
            </a:r>
          </a:p>
          <a:p>
            <a:r>
              <a:rPr lang="en-US" sz="1050" dirty="0">
                <a:solidFill>
                  <a:srgbClr val="475569"/>
                </a:solidFill>
                <a:latin typeface="Arial" pitchFamily="34" charset="0"/>
                <a:ea typeface="Arial" pitchFamily="34" charset="-122"/>
                <a:cs typeface="Arial" pitchFamily="34" charset="-120"/>
              </a:rPr>
              <a:t>Social prescribing: (NHS England, no date)</a:t>
            </a:r>
          </a:p>
          <a:p>
            <a:r>
              <a:rPr lang="en-US" sz="1050" dirty="0">
                <a:solidFill>
                  <a:srgbClr val="475569"/>
                </a:solidFill>
                <a:latin typeface="Arial" pitchFamily="34" charset="0"/>
                <a:ea typeface="Arial" pitchFamily="34" charset="-122"/>
                <a:cs typeface="Arial" pitchFamily="34" charset="-120"/>
              </a:rPr>
              <a:t>Integrated/community care: (The King’s Fund, 2024)</a:t>
            </a:r>
          </a:p>
          <a:p>
            <a:r>
              <a:rPr lang="en-US" sz="1050" dirty="0">
                <a:solidFill>
                  <a:srgbClr val="475569"/>
                </a:solidFill>
                <a:latin typeface="Arial" pitchFamily="34" charset="0"/>
                <a:ea typeface="Arial" pitchFamily="34" charset="-122"/>
                <a:cs typeface="Arial" pitchFamily="34" charset="-120"/>
              </a:rPr>
              <a:t>Care Act / safeguarding: (Legislation.gov.uk, 2014)</a:t>
            </a:r>
          </a:p>
          <a:p>
            <a:r>
              <a:rPr lang="en-US" sz="1050" dirty="0">
                <a:solidFill>
                  <a:srgbClr val="475569"/>
                </a:solidFill>
                <a:latin typeface="Arial" pitchFamily="34" charset="0"/>
                <a:ea typeface="Arial" pitchFamily="34" charset="-122"/>
                <a:cs typeface="Arial" pitchFamily="34" charset="-120"/>
              </a:rPr>
              <a:t>Equality and accessibility: (Legislation.gov.uk, 2010)</a:t>
            </a:r>
          </a:p>
          <a:p>
            <a:r>
              <a:rPr lang="en-US" sz="1050" dirty="0">
                <a:solidFill>
                  <a:srgbClr val="475569"/>
                </a:solidFill>
                <a:latin typeface="Arial" pitchFamily="34" charset="0"/>
                <a:ea typeface="Arial" pitchFamily="34" charset="-122"/>
                <a:cs typeface="Arial" pitchFamily="34" charset="-120"/>
              </a:rPr>
              <a:t>Data protection: (GOV.UK, no date)</a:t>
            </a:r>
          </a:p>
          <a:p>
            <a:r>
              <a:rPr lang="en-US" sz="1050" dirty="0">
                <a:solidFill>
                  <a:srgbClr val="475569"/>
                </a:solidFill>
                <a:latin typeface="Arial" pitchFamily="34" charset="0"/>
                <a:ea typeface="Arial" pitchFamily="34" charset="-122"/>
                <a:cs typeface="Arial" pitchFamily="34" charset="-120"/>
              </a:rPr>
              <a:t>Data protection principles: (Information Commissioner’s Office, no date)</a:t>
            </a:r>
          </a:p>
          <a:p>
            <a:r>
              <a:rPr lang="en-US" sz="1050" dirty="0">
                <a:solidFill>
                  <a:srgbClr val="475569"/>
                </a:solidFill>
                <a:latin typeface="Arial" pitchFamily="34" charset="0"/>
                <a:ea typeface="Arial" pitchFamily="34" charset="-122"/>
                <a:cs typeface="Arial" pitchFamily="34" charset="-120"/>
              </a:rPr>
              <a:t>Digital health technology standards: (NHS England, 2026)</a:t>
            </a:r>
          </a:p>
          <a:p>
            <a:r>
              <a:rPr lang="en-US" sz="1050" dirty="0">
                <a:solidFill>
                  <a:srgbClr val="475569"/>
                </a:solidFill>
                <a:latin typeface="Arial" pitchFamily="34" charset="0"/>
                <a:ea typeface="Arial" pitchFamily="34" charset="-122"/>
                <a:cs typeface="Arial" pitchFamily="34" charset="-120"/>
              </a:rPr>
              <a:t>Digital exclusion: (Seifert, Cotten and Xie, 2021)</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TotalTime>
  <Words>1916</Words>
  <Application>Microsoft Office PowerPoint</Application>
  <PresentationFormat>Custom</PresentationFormat>
  <Paragraphs>128</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CareConnect UK Poster</dc:title>
  <dc:subject>BMHP5014 Poster</dc:subject>
  <dc:creator>OpenAI</dc:creator>
  <cp:lastModifiedBy>Believe Okwokwo</cp:lastModifiedBy>
  <cp:revision>2</cp:revision>
  <dcterms:created xsi:type="dcterms:W3CDTF">2026-05-01T08:38:00Z</dcterms:created>
  <dcterms:modified xsi:type="dcterms:W3CDTF">2026-05-01T10:07:24Z</dcterms:modified>
</cp:coreProperties>
</file>