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sldIdLst>
    <p:sldId id="257" r:id="rId5"/>
    <p:sldId id="258" r:id="rId6"/>
    <p:sldId id="259" r:id="rId7"/>
    <p:sldId id="260"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00993B-5BB2-454A-ACF8-8BA3D7735F57}" type="datetimeFigureOut">
              <a:rPr lang="en-GB" smtClean="0"/>
              <a:t>11/10/2025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8343D3-890C-47FC-85BF-8B7C38EF11A6}" type="slidenum">
              <a:rPr lang="en-GB" smtClean="0"/>
              <a:t>‹#›</a:t>
            </a:fld>
            <a:endParaRPr lang="en-GB"/>
          </a:p>
        </p:txBody>
      </p:sp>
    </p:spTree>
    <p:extLst>
      <p:ext uri="{BB962C8B-B14F-4D97-AF65-F5344CB8AC3E}">
        <p14:creationId xmlns:p14="http://schemas.microsoft.com/office/powerpoint/2010/main" val="364815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CF3874D-A20A-4B3E-9C12-F524953D5B76}" type="slidenum">
              <a:rPr lang="en-GB" smtClean="0"/>
              <a:t>1</a:t>
            </a:fld>
            <a:endParaRPr lang="en-GB"/>
          </a:p>
        </p:txBody>
      </p:sp>
    </p:spTree>
    <p:extLst>
      <p:ext uri="{BB962C8B-B14F-4D97-AF65-F5344CB8AC3E}">
        <p14:creationId xmlns:p14="http://schemas.microsoft.com/office/powerpoint/2010/main" val="1244747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CF3874D-A20A-4B3E-9C12-F524953D5B76}" type="slidenum">
              <a:rPr lang="en-GB" smtClean="0"/>
              <a:t>2</a:t>
            </a:fld>
            <a:endParaRPr lang="en-GB"/>
          </a:p>
        </p:txBody>
      </p:sp>
    </p:spTree>
    <p:extLst>
      <p:ext uri="{BB962C8B-B14F-4D97-AF65-F5344CB8AC3E}">
        <p14:creationId xmlns:p14="http://schemas.microsoft.com/office/powerpoint/2010/main" val="16602451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CF3874D-A20A-4B3E-9C12-F524953D5B76}" type="slidenum">
              <a:rPr lang="en-GB" smtClean="0"/>
              <a:t>3</a:t>
            </a:fld>
            <a:endParaRPr lang="en-GB"/>
          </a:p>
        </p:txBody>
      </p:sp>
    </p:spTree>
    <p:extLst>
      <p:ext uri="{BB962C8B-B14F-4D97-AF65-F5344CB8AC3E}">
        <p14:creationId xmlns:p14="http://schemas.microsoft.com/office/powerpoint/2010/main" val="9337846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CF3874D-A20A-4B3E-9C12-F524953D5B76}" type="slidenum">
              <a:rPr lang="en-GB" smtClean="0"/>
              <a:t>4</a:t>
            </a:fld>
            <a:endParaRPr lang="en-GB"/>
          </a:p>
        </p:txBody>
      </p:sp>
    </p:spTree>
    <p:extLst>
      <p:ext uri="{BB962C8B-B14F-4D97-AF65-F5344CB8AC3E}">
        <p14:creationId xmlns:p14="http://schemas.microsoft.com/office/powerpoint/2010/main" val="2317388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CF3874D-A20A-4B3E-9C12-F524953D5B76}" type="slidenum">
              <a:rPr lang="en-GB" smtClean="0"/>
              <a:t>5</a:t>
            </a:fld>
            <a:endParaRPr lang="en-GB"/>
          </a:p>
        </p:txBody>
      </p:sp>
    </p:spTree>
    <p:extLst>
      <p:ext uri="{BB962C8B-B14F-4D97-AF65-F5344CB8AC3E}">
        <p14:creationId xmlns:p14="http://schemas.microsoft.com/office/powerpoint/2010/main" val="23790023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CF3874D-A20A-4B3E-9C12-F524953D5B76}" type="slidenum">
              <a:rPr lang="en-GB" smtClean="0"/>
              <a:t>6</a:t>
            </a:fld>
            <a:endParaRPr lang="en-GB"/>
          </a:p>
        </p:txBody>
      </p:sp>
    </p:spTree>
    <p:extLst>
      <p:ext uri="{BB962C8B-B14F-4D97-AF65-F5344CB8AC3E}">
        <p14:creationId xmlns:p14="http://schemas.microsoft.com/office/powerpoint/2010/main" val="3363329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4E176-FE33-D537-F85B-30D7FC035C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700B1DA-DFB2-3898-1CAA-1369F15661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2A905B-313A-F14D-3280-543E0CC51ABF}"/>
              </a:ext>
            </a:extLst>
          </p:cNvPr>
          <p:cNvSpPr>
            <a:spLocks noGrp="1"/>
          </p:cNvSpPr>
          <p:nvPr>
            <p:ph type="dt" sz="half" idx="10"/>
          </p:nvPr>
        </p:nvSpPr>
        <p:spPr/>
        <p:txBody>
          <a:bodyPr/>
          <a:lstStyle/>
          <a:p>
            <a:fld id="{FC6D59A5-2A40-43CE-BA04-2A0BF81DB5DC}" type="datetimeFigureOut">
              <a:rPr lang="en-GB" smtClean="0"/>
              <a:t>11/10/2025</a:t>
            </a:fld>
            <a:endParaRPr lang="en-GB"/>
          </a:p>
        </p:txBody>
      </p:sp>
      <p:sp>
        <p:nvSpPr>
          <p:cNvPr id="5" name="Footer Placeholder 4">
            <a:extLst>
              <a:ext uri="{FF2B5EF4-FFF2-40B4-BE49-F238E27FC236}">
                <a16:creationId xmlns:a16="http://schemas.microsoft.com/office/drawing/2014/main" id="{29C90F1D-68A1-E3FD-26F8-9E35789237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AE2901-D46A-A9C3-7B6C-699773465705}"/>
              </a:ext>
            </a:extLst>
          </p:cNvPr>
          <p:cNvSpPr>
            <a:spLocks noGrp="1"/>
          </p:cNvSpPr>
          <p:nvPr>
            <p:ph type="sldNum" sz="quarter" idx="12"/>
          </p:nvPr>
        </p:nvSpPr>
        <p:spPr/>
        <p:txBody>
          <a:bodyPr/>
          <a:lstStyle/>
          <a:p>
            <a:fld id="{3DC7D48B-E879-4A5A-8BEB-07A55510254E}" type="slidenum">
              <a:rPr lang="en-GB" smtClean="0"/>
              <a:t>‹#›</a:t>
            </a:fld>
            <a:endParaRPr lang="en-GB"/>
          </a:p>
        </p:txBody>
      </p:sp>
    </p:spTree>
    <p:extLst>
      <p:ext uri="{BB962C8B-B14F-4D97-AF65-F5344CB8AC3E}">
        <p14:creationId xmlns:p14="http://schemas.microsoft.com/office/powerpoint/2010/main" val="19743495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941AB-6B97-7168-A6A6-03FE7D0BC1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4537D7-712E-4E47-5F63-7B6D2233A1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AFF6EE-CA4F-243F-37DC-EFB81A7B1360}"/>
              </a:ext>
            </a:extLst>
          </p:cNvPr>
          <p:cNvSpPr>
            <a:spLocks noGrp="1"/>
          </p:cNvSpPr>
          <p:nvPr>
            <p:ph type="dt" sz="half" idx="10"/>
          </p:nvPr>
        </p:nvSpPr>
        <p:spPr/>
        <p:txBody>
          <a:bodyPr/>
          <a:lstStyle/>
          <a:p>
            <a:fld id="{FC6D59A5-2A40-43CE-BA04-2A0BF81DB5DC}" type="datetimeFigureOut">
              <a:rPr lang="en-GB" smtClean="0"/>
              <a:t>11/10/2025</a:t>
            </a:fld>
            <a:endParaRPr lang="en-GB"/>
          </a:p>
        </p:txBody>
      </p:sp>
      <p:sp>
        <p:nvSpPr>
          <p:cNvPr id="5" name="Footer Placeholder 4">
            <a:extLst>
              <a:ext uri="{FF2B5EF4-FFF2-40B4-BE49-F238E27FC236}">
                <a16:creationId xmlns:a16="http://schemas.microsoft.com/office/drawing/2014/main" id="{6D494435-69BA-3203-15F4-8B7DA8145E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55402-4D23-D513-1146-B25124A117A3}"/>
              </a:ext>
            </a:extLst>
          </p:cNvPr>
          <p:cNvSpPr>
            <a:spLocks noGrp="1"/>
          </p:cNvSpPr>
          <p:nvPr>
            <p:ph type="sldNum" sz="quarter" idx="12"/>
          </p:nvPr>
        </p:nvSpPr>
        <p:spPr/>
        <p:txBody>
          <a:bodyPr/>
          <a:lstStyle/>
          <a:p>
            <a:fld id="{3DC7D48B-E879-4A5A-8BEB-07A55510254E}" type="slidenum">
              <a:rPr lang="en-GB" smtClean="0"/>
              <a:t>‹#›</a:t>
            </a:fld>
            <a:endParaRPr lang="en-GB"/>
          </a:p>
        </p:txBody>
      </p:sp>
    </p:spTree>
    <p:extLst>
      <p:ext uri="{BB962C8B-B14F-4D97-AF65-F5344CB8AC3E}">
        <p14:creationId xmlns:p14="http://schemas.microsoft.com/office/powerpoint/2010/main" val="2135089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BAAD8-D1CB-1984-7670-E34A7D182A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98DB19-AD21-7D2F-4A42-204E21B59B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B80603-00FE-20B0-30D4-28B530463A8C}"/>
              </a:ext>
            </a:extLst>
          </p:cNvPr>
          <p:cNvSpPr>
            <a:spLocks noGrp="1"/>
          </p:cNvSpPr>
          <p:nvPr>
            <p:ph type="dt" sz="half" idx="10"/>
          </p:nvPr>
        </p:nvSpPr>
        <p:spPr/>
        <p:txBody>
          <a:bodyPr/>
          <a:lstStyle/>
          <a:p>
            <a:fld id="{FC6D59A5-2A40-43CE-BA04-2A0BF81DB5DC}" type="datetimeFigureOut">
              <a:rPr lang="en-GB" smtClean="0"/>
              <a:t>11/10/2025</a:t>
            </a:fld>
            <a:endParaRPr lang="en-GB"/>
          </a:p>
        </p:txBody>
      </p:sp>
      <p:sp>
        <p:nvSpPr>
          <p:cNvPr id="5" name="Footer Placeholder 4">
            <a:extLst>
              <a:ext uri="{FF2B5EF4-FFF2-40B4-BE49-F238E27FC236}">
                <a16:creationId xmlns:a16="http://schemas.microsoft.com/office/drawing/2014/main" id="{D36994A3-420B-2EA6-7314-D92FC6B2AA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BAFF25-3ED4-9E75-4289-0E6F27676875}"/>
              </a:ext>
            </a:extLst>
          </p:cNvPr>
          <p:cNvSpPr>
            <a:spLocks noGrp="1"/>
          </p:cNvSpPr>
          <p:nvPr>
            <p:ph type="sldNum" sz="quarter" idx="12"/>
          </p:nvPr>
        </p:nvSpPr>
        <p:spPr/>
        <p:txBody>
          <a:bodyPr/>
          <a:lstStyle/>
          <a:p>
            <a:fld id="{3DC7D48B-E879-4A5A-8BEB-07A55510254E}" type="slidenum">
              <a:rPr lang="en-GB" smtClean="0"/>
              <a:t>‹#›</a:t>
            </a:fld>
            <a:endParaRPr lang="en-GB"/>
          </a:p>
        </p:txBody>
      </p:sp>
    </p:spTree>
    <p:extLst>
      <p:ext uri="{BB962C8B-B14F-4D97-AF65-F5344CB8AC3E}">
        <p14:creationId xmlns:p14="http://schemas.microsoft.com/office/powerpoint/2010/main" val="2613645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29DE7-906E-3272-DA0D-F6D7C528ED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5EC823-25C0-65E1-168B-25C962B92C6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F230AD-4AB0-F3CC-710C-BD6902D78C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CB1789-3F7F-1F6C-1409-DBDC637658E6}"/>
              </a:ext>
            </a:extLst>
          </p:cNvPr>
          <p:cNvSpPr>
            <a:spLocks noGrp="1"/>
          </p:cNvSpPr>
          <p:nvPr>
            <p:ph type="dt" sz="half" idx="10"/>
          </p:nvPr>
        </p:nvSpPr>
        <p:spPr/>
        <p:txBody>
          <a:bodyPr/>
          <a:lstStyle/>
          <a:p>
            <a:fld id="{FC6D59A5-2A40-43CE-BA04-2A0BF81DB5DC}" type="datetimeFigureOut">
              <a:rPr lang="en-GB" smtClean="0"/>
              <a:t>11/10/2025</a:t>
            </a:fld>
            <a:endParaRPr lang="en-GB"/>
          </a:p>
        </p:txBody>
      </p:sp>
      <p:sp>
        <p:nvSpPr>
          <p:cNvPr id="6" name="Footer Placeholder 5">
            <a:extLst>
              <a:ext uri="{FF2B5EF4-FFF2-40B4-BE49-F238E27FC236}">
                <a16:creationId xmlns:a16="http://schemas.microsoft.com/office/drawing/2014/main" id="{B3E3FE07-052E-1667-D174-0E028BD83E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4A086E-6127-0954-A603-27A8D1593FE0}"/>
              </a:ext>
            </a:extLst>
          </p:cNvPr>
          <p:cNvSpPr>
            <a:spLocks noGrp="1"/>
          </p:cNvSpPr>
          <p:nvPr>
            <p:ph type="sldNum" sz="quarter" idx="12"/>
          </p:nvPr>
        </p:nvSpPr>
        <p:spPr/>
        <p:txBody>
          <a:bodyPr/>
          <a:lstStyle/>
          <a:p>
            <a:fld id="{3DC7D48B-E879-4A5A-8BEB-07A55510254E}" type="slidenum">
              <a:rPr lang="en-GB" smtClean="0"/>
              <a:t>‹#›</a:t>
            </a:fld>
            <a:endParaRPr lang="en-GB"/>
          </a:p>
        </p:txBody>
      </p:sp>
    </p:spTree>
    <p:extLst>
      <p:ext uri="{BB962C8B-B14F-4D97-AF65-F5344CB8AC3E}">
        <p14:creationId xmlns:p14="http://schemas.microsoft.com/office/powerpoint/2010/main" val="28183706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01C88-6136-F936-BAA8-C70D66E98E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C6D668-3FB7-901B-28EC-45D5CA2DC2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8EE9AE-0D8C-B954-AF8A-5613B271D6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2E803FE-A85A-F32F-A11B-7C62685BAA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98B828-C6B1-5CE6-4A31-281D96C25C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3E77853-07D9-F9D0-FE40-41218A095937}"/>
              </a:ext>
            </a:extLst>
          </p:cNvPr>
          <p:cNvSpPr>
            <a:spLocks noGrp="1"/>
          </p:cNvSpPr>
          <p:nvPr>
            <p:ph type="dt" sz="half" idx="10"/>
          </p:nvPr>
        </p:nvSpPr>
        <p:spPr/>
        <p:txBody>
          <a:bodyPr/>
          <a:lstStyle/>
          <a:p>
            <a:fld id="{FC6D59A5-2A40-43CE-BA04-2A0BF81DB5DC}" type="datetimeFigureOut">
              <a:rPr lang="en-GB" smtClean="0"/>
              <a:t>11/10/2025</a:t>
            </a:fld>
            <a:endParaRPr lang="en-GB"/>
          </a:p>
        </p:txBody>
      </p:sp>
      <p:sp>
        <p:nvSpPr>
          <p:cNvPr id="8" name="Footer Placeholder 7">
            <a:extLst>
              <a:ext uri="{FF2B5EF4-FFF2-40B4-BE49-F238E27FC236}">
                <a16:creationId xmlns:a16="http://schemas.microsoft.com/office/drawing/2014/main" id="{C7E5EE9B-C693-DF75-E06A-B6E619F7AE7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7AC8791-2072-7531-EED6-15A20DBDDB28}"/>
              </a:ext>
            </a:extLst>
          </p:cNvPr>
          <p:cNvSpPr>
            <a:spLocks noGrp="1"/>
          </p:cNvSpPr>
          <p:nvPr>
            <p:ph type="sldNum" sz="quarter" idx="12"/>
          </p:nvPr>
        </p:nvSpPr>
        <p:spPr/>
        <p:txBody>
          <a:bodyPr/>
          <a:lstStyle/>
          <a:p>
            <a:fld id="{3DC7D48B-E879-4A5A-8BEB-07A55510254E}" type="slidenum">
              <a:rPr lang="en-GB" smtClean="0"/>
              <a:t>‹#›</a:t>
            </a:fld>
            <a:endParaRPr lang="en-GB"/>
          </a:p>
        </p:txBody>
      </p:sp>
    </p:spTree>
    <p:extLst>
      <p:ext uri="{BB962C8B-B14F-4D97-AF65-F5344CB8AC3E}">
        <p14:creationId xmlns:p14="http://schemas.microsoft.com/office/powerpoint/2010/main" val="953238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E110F-19C4-EFC5-DD70-A1DA2612FE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1C282A-C370-2EEB-2573-94A2423E23EB}"/>
              </a:ext>
            </a:extLst>
          </p:cNvPr>
          <p:cNvSpPr>
            <a:spLocks noGrp="1"/>
          </p:cNvSpPr>
          <p:nvPr>
            <p:ph type="dt" sz="half" idx="10"/>
          </p:nvPr>
        </p:nvSpPr>
        <p:spPr/>
        <p:txBody>
          <a:bodyPr/>
          <a:lstStyle/>
          <a:p>
            <a:fld id="{FC6D59A5-2A40-43CE-BA04-2A0BF81DB5DC}" type="datetimeFigureOut">
              <a:rPr lang="en-GB" smtClean="0"/>
              <a:t>11/10/2025</a:t>
            </a:fld>
            <a:endParaRPr lang="en-GB"/>
          </a:p>
        </p:txBody>
      </p:sp>
      <p:sp>
        <p:nvSpPr>
          <p:cNvPr id="4" name="Footer Placeholder 3">
            <a:extLst>
              <a:ext uri="{FF2B5EF4-FFF2-40B4-BE49-F238E27FC236}">
                <a16:creationId xmlns:a16="http://schemas.microsoft.com/office/drawing/2014/main" id="{091C3553-9ED7-A233-BBA4-E7867BC07E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3B9A75-12F0-B8E7-1CC8-A88E2180DAF0}"/>
              </a:ext>
            </a:extLst>
          </p:cNvPr>
          <p:cNvSpPr>
            <a:spLocks noGrp="1"/>
          </p:cNvSpPr>
          <p:nvPr>
            <p:ph type="sldNum" sz="quarter" idx="12"/>
          </p:nvPr>
        </p:nvSpPr>
        <p:spPr/>
        <p:txBody>
          <a:bodyPr/>
          <a:lstStyle/>
          <a:p>
            <a:fld id="{3DC7D48B-E879-4A5A-8BEB-07A55510254E}" type="slidenum">
              <a:rPr lang="en-GB" smtClean="0"/>
              <a:t>‹#›</a:t>
            </a:fld>
            <a:endParaRPr lang="en-GB"/>
          </a:p>
        </p:txBody>
      </p:sp>
    </p:spTree>
    <p:extLst>
      <p:ext uri="{BB962C8B-B14F-4D97-AF65-F5344CB8AC3E}">
        <p14:creationId xmlns:p14="http://schemas.microsoft.com/office/powerpoint/2010/main" val="463790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EEE305-ECF3-77E1-3F7B-6B7F757E90F5}"/>
              </a:ext>
            </a:extLst>
          </p:cNvPr>
          <p:cNvSpPr>
            <a:spLocks noGrp="1"/>
          </p:cNvSpPr>
          <p:nvPr>
            <p:ph type="dt" sz="half" idx="10"/>
          </p:nvPr>
        </p:nvSpPr>
        <p:spPr/>
        <p:txBody>
          <a:bodyPr/>
          <a:lstStyle/>
          <a:p>
            <a:fld id="{FC6D59A5-2A40-43CE-BA04-2A0BF81DB5DC}" type="datetimeFigureOut">
              <a:rPr lang="en-GB" smtClean="0"/>
              <a:t>11/10/2025</a:t>
            </a:fld>
            <a:endParaRPr lang="en-GB"/>
          </a:p>
        </p:txBody>
      </p:sp>
      <p:sp>
        <p:nvSpPr>
          <p:cNvPr id="3" name="Footer Placeholder 2">
            <a:extLst>
              <a:ext uri="{FF2B5EF4-FFF2-40B4-BE49-F238E27FC236}">
                <a16:creationId xmlns:a16="http://schemas.microsoft.com/office/drawing/2014/main" id="{7EC9E887-4FB5-39B1-B49C-1725B07EDF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83287B-3CF8-C619-9203-91832F705ED2}"/>
              </a:ext>
            </a:extLst>
          </p:cNvPr>
          <p:cNvSpPr>
            <a:spLocks noGrp="1"/>
          </p:cNvSpPr>
          <p:nvPr>
            <p:ph type="sldNum" sz="quarter" idx="12"/>
          </p:nvPr>
        </p:nvSpPr>
        <p:spPr/>
        <p:txBody>
          <a:bodyPr/>
          <a:lstStyle/>
          <a:p>
            <a:fld id="{3DC7D48B-E879-4A5A-8BEB-07A55510254E}" type="slidenum">
              <a:rPr lang="en-GB" smtClean="0"/>
              <a:t>‹#›</a:t>
            </a:fld>
            <a:endParaRPr lang="en-GB"/>
          </a:p>
        </p:txBody>
      </p:sp>
    </p:spTree>
    <p:extLst>
      <p:ext uri="{BB962C8B-B14F-4D97-AF65-F5344CB8AC3E}">
        <p14:creationId xmlns:p14="http://schemas.microsoft.com/office/powerpoint/2010/main" val="3765414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5B46C-C0FB-4894-E357-4D93412709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6360449-D462-9A5B-ECDB-26982E1417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D18DDF-2D78-5F0F-D64F-AC674C1B94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87AF38-C6DC-12A0-11E8-2005AA178400}"/>
              </a:ext>
            </a:extLst>
          </p:cNvPr>
          <p:cNvSpPr>
            <a:spLocks noGrp="1"/>
          </p:cNvSpPr>
          <p:nvPr>
            <p:ph type="dt" sz="half" idx="10"/>
          </p:nvPr>
        </p:nvSpPr>
        <p:spPr/>
        <p:txBody>
          <a:bodyPr/>
          <a:lstStyle/>
          <a:p>
            <a:fld id="{FC6D59A5-2A40-43CE-BA04-2A0BF81DB5DC}" type="datetimeFigureOut">
              <a:rPr lang="en-GB" smtClean="0"/>
              <a:t>11/10/2025</a:t>
            </a:fld>
            <a:endParaRPr lang="en-GB"/>
          </a:p>
        </p:txBody>
      </p:sp>
      <p:sp>
        <p:nvSpPr>
          <p:cNvPr id="6" name="Footer Placeholder 5">
            <a:extLst>
              <a:ext uri="{FF2B5EF4-FFF2-40B4-BE49-F238E27FC236}">
                <a16:creationId xmlns:a16="http://schemas.microsoft.com/office/drawing/2014/main" id="{A255067C-C61C-ADCE-51BE-B07B9A62C7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385B38-BB02-9BC7-E742-B6A387FD9BD8}"/>
              </a:ext>
            </a:extLst>
          </p:cNvPr>
          <p:cNvSpPr>
            <a:spLocks noGrp="1"/>
          </p:cNvSpPr>
          <p:nvPr>
            <p:ph type="sldNum" sz="quarter" idx="12"/>
          </p:nvPr>
        </p:nvSpPr>
        <p:spPr/>
        <p:txBody>
          <a:bodyPr/>
          <a:lstStyle/>
          <a:p>
            <a:fld id="{3DC7D48B-E879-4A5A-8BEB-07A55510254E}" type="slidenum">
              <a:rPr lang="en-GB" smtClean="0"/>
              <a:t>‹#›</a:t>
            </a:fld>
            <a:endParaRPr lang="en-GB"/>
          </a:p>
        </p:txBody>
      </p:sp>
    </p:spTree>
    <p:extLst>
      <p:ext uri="{BB962C8B-B14F-4D97-AF65-F5344CB8AC3E}">
        <p14:creationId xmlns:p14="http://schemas.microsoft.com/office/powerpoint/2010/main" val="1268185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1B75A-3E8A-45DF-A233-2668AF789F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01D217-D771-1518-A0A2-53880BE342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0D000F-4D2E-0B4C-0A33-F7D2D0EC79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FCD365-BB60-E6CF-3B91-7C48E247E48F}"/>
              </a:ext>
            </a:extLst>
          </p:cNvPr>
          <p:cNvSpPr>
            <a:spLocks noGrp="1"/>
          </p:cNvSpPr>
          <p:nvPr>
            <p:ph type="dt" sz="half" idx="10"/>
          </p:nvPr>
        </p:nvSpPr>
        <p:spPr/>
        <p:txBody>
          <a:bodyPr/>
          <a:lstStyle/>
          <a:p>
            <a:fld id="{FC6D59A5-2A40-43CE-BA04-2A0BF81DB5DC}" type="datetimeFigureOut">
              <a:rPr lang="en-GB" smtClean="0"/>
              <a:t>11/10/2025</a:t>
            </a:fld>
            <a:endParaRPr lang="en-GB"/>
          </a:p>
        </p:txBody>
      </p:sp>
      <p:sp>
        <p:nvSpPr>
          <p:cNvPr id="6" name="Footer Placeholder 5">
            <a:extLst>
              <a:ext uri="{FF2B5EF4-FFF2-40B4-BE49-F238E27FC236}">
                <a16:creationId xmlns:a16="http://schemas.microsoft.com/office/drawing/2014/main" id="{8D905024-7AD3-A2AD-817C-F542EDEFDF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3A0654-88F1-AAAC-94A8-EA45BA6E2AEF}"/>
              </a:ext>
            </a:extLst>
          </p:cNvPr>
          <p:cNvSpPr>
            <a:spLocks noGrp="1"/>
          </p:cNvSpPr>
          <p:nvPr>
            <p:ph type="sldNum" sz="quarter" idx="12"/>
          </p:nvPr>
        </p:nvSpPr>
        <p:spPr/>
        <p:txBody>
          <a:bodyPr/>
          <a:lstStyle/>
          <a:p>
            <a:fld id="{3DC7D48B-E879-4A5A-8BEB-07A55510254E}" type="slidenum">
              <a:rPr lang="en-GB" smtClean="0"/>
              <a:t>‹#›</a:t>
            </a:fld>
            <a:endParaRPr lang="en-GB"/>
          </a:p>
        </p:txBody>
      </p:sp>
    </p:spTree>
    <p:extLst>
      <p:ext uri="{BB962C8B-B14F-4D97-AF65-F5344CB8AC3E}">
        <p14:creationId xmlns:p14="http://schemas.microsoft.com/office/powerpoint/2010/main" val="338081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CF06E-5CE9-FEA2-6403-99EB62879D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5A6C10-4850-481A-C183-5C52FDBCE4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A569B3-B186-A32B-0F95-61039B833357}"/>
              </a:ext>
            </a:extLst>
          </p:cNvPr>
          <p:cNvSpPr>
            <a:spLocks noGrp="1"/>
          </p:cNvSpPr>
          <p:nvPr>
            <p:ph type="dt" sz="half" idx="10"/>
          </p:nvPr>
        </p:nvSpPr>
        <p:spPr/>
        <p:txBody>
          <a:bodyPr/>
          <a:lstStyle/>
          <a:p>
            <a:fld id="{FC6D59A5-2A40-43CE-BA04-2A0BF81DB5DC}" type="datetimeFigureOut">
              <a:rPr lang="en-GB" smtClean="0"/>
              <a:t>11/10/2025</a:t>
            </a:fld>
            <a:endParaRPr lang="en-GB"/>
          </a:p>
        </p:txBody>
      </p:sp>
      <p:sp>
        <p:nvSpPr>
          <p:cNvPr id="5" name="Footer Placeholder 4">
            <a:extLst>
              <a:ext uri="{FF2B5EF4-FFF2-40B4-BE49-F238E27FC236}">
                <a16:creationId xmlns:a16="http://schemas.microsoft.com/office/drawing/2014/main" id="{F857066E-B5F1-0D9A-ECE6-961F810A78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930F65-2A9E-9A73-CD83-4F2AFB7F7372}"/>
              </a:ext>
            </a:extLst>
          </p:cNvPr>
          <p:cNvSpPr>
            <a:spLocks noGrp="1"/>
          </p:cNvSpPr>
          <p:nvPr>
            <p:ph type="sldNum" sz="quarter" idx="12"/>
          </p:nvPr>
        </p:nvSpPr>
        <p:spPr/>
        <p:txBody>
          <a:bodyPr/>
          <a:lstStyle/>
          <a:p>
            <a:fld id="{3DC7D48B-E879-4A5A-8BEB-07A55510254E}" type="slidenum">
              <a:rPr lang="en-GB" smtClean="0"/>
              <a:t>‹#›</a:t>
            </a:fld>
            <a:endParaRPr lang="en-GB"/>
          </a:p>
        </p:txBody>
      </p:sp>
    </p:spTree>
    <p:extLst>
      <p:ext uri="{BB962C8B-B14F-4D97-AF65-F5344CB8AC3E}">
        <p14:creationId xmlns:p14="http://schemas.microsoft.com/office/powerpoint/2010/main" val="2475009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55FA96-F019-E32D-954C-20ACCDE9177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49956A-8CC6-B7FC-CAFC-E5BE1DB215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B4FEF1-FFAD-A915-74B6-1476C66A7A86}"/>
              </a:ext>
            </a:extLst>
          </p:cNvPr>
          <p:cNvSpPr>
            <a:spLocks noGrp="1"/>
          </p:cNvSpPr>
          <p:nvPr>
            <p:ph type="dt" sz="half" idx="10"/>
          </p:nvPr>
        </p:nvSpPr>
        <p:spPr/>
        <p:txBody>
          <a:bodyPr/>
          <a:lstStyle/>
          <a:p>
            <a:fld id="{FC6D59A5-2A40-43CE-BA04-2A0BF81DB5DC}" type="datetimeFigureOut">
              <a:rPr lang="en-GB" smtClean="0"/>
              <a:t>11/10/2025</a:t>
            </a:fld>
            <a:endParaRPr lang="en-GB"/>
          </a:p>
        </p:txBody>
      </p:sp>
      <p:sp>
        <p:nvSpPr>
          <p:cNvPr id="5" name="Footer Placeholder 4">
            <a:extLst>
              <a:ext uri="{FF2B5EF4-FFF2-40B4-BE49-F238E27FC236}">
                <a16:creationId xmlns:a16="http://schemas.microsoft.com/office/drawing/2014/main" id="{6F94296D-7E18-F20E-EEB8-A950C62BAD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6FEEC2-57CD-B05D-A4E0-0DBA0DE7FBB2}"/>
              </a:ext>
            </a:extLst>
          </p:cNvPr>
          <p:cNvSpPr>
            <a:spLocks noGrp="1"/>
          </p:cNvSpPr>
          <p:nvPr>
            <p:ph type="sldNum" sz="quarter" idx="12"/>
          </p:nvPr>
        </p:nvSpPr>
        <p:spPr/>
        <p:txBody>
          <a:bodyPr/>
          <a:lstStyle/>
          <a:p>
            <a:fld id="{3DC7D48B-E879-4A5A-8BEB-07A55510254E}" type="slidenum">
              <a:rPr lang="en-GB" smtClean="0"/>
              <a:t>‹#›</a:t>
            </a:fld>
            <a:endParaRPr lang="en-GB"/>
          </a:p>
        </p:txBody>
      </p:sp>
    </p:spTree>
    <p:extLst>
      <p:ext uri="{BB962C8B-B14F-4D97-AF65-F5344CB8AC3E}">
        <p14:creationId xmlns:p14="http://schemas.microsoft.com/office/powerpoint/2010/main" val="14452335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and Gallery ">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0394" y="3128470"/>
            <a:ext cx="3024000" cy="1906565"/>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7873638" y="5144980"/>
            <a:ext cx="3036438" cy="807405"/>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DA889398-08E9-4F89-9268-640DE18F12F9}" type="datetime1">
              <a:rPr lang="en-GB" noProof="0" smtClean="0"/>
              <a:t>11/10/2025</a:t>
            </a:fld>
            <a:endParaRPr lang="en-GB" noProof="0"/>
          </a:p>
        </p:txBody>
      </p:sp>
      <p:sp>
        <p:nvSpPr>
          <p:cNvPr id="6" name="Footer Placeholder 5"/>
          <p:cNvSpPr>
            <a:spLocks noGrp="1"/>
          </p:cNvSpPr>
          <p:nvPr>
            <p:ph type="ftr" sz="quarter" idx="11"/>
          </p:nvPr>
        </p:nvSpPr>
        <p:spPr/>
        <p:txBody>
          <a:bodyPr rtlCol="0"/>
          <a:lstStyle/>
          <a:p>
            <a:pPr rtl="0"/>
            <a:r>
              <a:rPr lang="en-GB" noProof="0"/>
              <a:t>Add Footer Here</a:t>
            </a:r>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Content Placeholder 2">
            <a:extLst>
              <a:ext uri="{FF2B5EF4-FFF2-40B4-BE49-F238E27FC236}">
                <a16:creationId xmlns:a16="http://schemas.microsoft.com/office/drawing/2014/main" id="{9DE9A20D-024F-4A17-9B20-526AA4037253}"/>
              </a:ext>
            </a:extLst>
          </p:cNvPr>
          <p:cNvSpPr>
            <a:spLocks noGrp="1"/>
          </p:cNvSpPr>
          <p:nvPr>
            <p:ph idx="12"/>
          </p:nvPr>
        </p:nvSpPr>
        <p:spPr>
          <a:xfrm>
            <a:off x="4602108" y="3128470"/>
            <a:ext cx="3024000" cy="1906565"/>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Content Placeholder 2">
            <a:extLst>
              <a:ext uri="{FF2B5EF4-FFF2-40B4-BE49-F238E27FC236}">
                <a16:creationId xmlns:a16="http://schemas.microsoft.com/office/drawing/2014/main" id="{37D8F60F-F9DD-4AAC-BF28-C004CCDF2D69}"/>
              </a:ext>
            </a:extLst>
          </p:cNvPr>
          <p:cNvSpPr>
            <a:spLocks noGrp="1"/>
          </p:cNvSpPr>
          <p:nvPr>
            <p:ph idx="13"/>
          </p:nvPr>
        </p:nvSpPr>
        <p:spPr>
          <a:xfrm>
            <a:off x="7873638" y="3128470"/>
            <a:ext cx="3024000" cy="1906565"/>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Text Placeholder 3">
            <a:extLst>
              <a:ext uri="{FF2B5EF4-FFF2-40B4-BE49-F238E27FC236}">
                <a16:creationId xmlns:a16="http://schemas.microsoft.com/office/drawing/2014/main" id="{8F09FDD8-5B1C-4AAA-8EEC-0A77C9E477D1}"/>
              </a:ext>
            </a:extLst>
          </p:cNvPr>
          <p:cNvSpPr>
            <a:spLocks noGrp="1"/>
          </p:cNvSpPr>
          <p:nvPr>
            <p:ph type="body" sz="half" idx="14"/>
          </p:nvPr>
        </p:nvSpPr>
        <p:spPr>
          <a:xfrm>
            <a:off x="4595889" y="5144979"/>
            <a:ext cx="3036438" cy="807405"/>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2" name="Text Placeholder 3">
            <a:extLst>
              <a:ext uri="{FF2B5EF4-FFF2-40B4-BE49-F238E27FC236}">
                <a16:creationId xmlns:a16="http://schemas.microsoft.com/office/drawing/2014/main" id="{E6DF0B7E-E17E-4875-966D-4DE67F755B71}"/>
              </a:ext>
            </a:extLst>
          </p:cNvPr>
          <p:cNvSpPr>
            <a:spLocks noGrp="1"/>
          </p:cNvSpPr>
          <p:nvPr>
            <p:ph type="body" sz="half" idx="15"/>
          </p:nvPr>
        </p:nvSpPr>
        <p:spPr>
          <a:xfrm>
            <a:off x="1306587" y="5144978"/>
            <a:ext cx="3036438" cy="807405"/>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5685D963-B130-47E9-AFCC-AEBED2B1155B}"/>
              </a:ext>
            </a:extLst>
          </p:cNvPr>
          <p:cNvCxnSpPr>
            <a:cxnSpLocks/>
          </p:cNvCxnSpPr>
          <p:nvPr userDrawn="1"/>
        </p:nvCxnSpPr>
        <p:spPr>
          <a:xfrm>
            <a:off x="448407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2FA9B6CF-713A-4942-BE35-A61AFCDDFD3D}"/>
              </a:ext>
            </a:extLst>
          </p:cNvPr>
          <p:cNvCxnSpPr>
            <a:cxnSpLocks/>
          </p:cNvCxnSpPr>
          <p:nvPr userDrawn="1"/>
        </p:nvCxnSpPr>
        <p:spPr>
          <a:xfrm>
            <a:off x="775774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sp>
        <p:nvSpPr>
          <p:cNvPr id="19" name="Text Placeholder 18">
            <a:extLst>
              <a:ext uri="{FF2B5EF4-FFF2-40B4-BE49-F238E27FC236}">
                <a16:creationId xmlns:a16="http://schemas.microsoft.com/office/drawing/2014/main" id="{93809A32-C7A4-4739-994B-BE492F855ACC}"/>
              </a:ext>
            </a:extLst>
          </p:cNvPr>
          <p:cNvSpPr>
            <a:spLocks noGrp="1"/>
          </p:cNvSpPr>
          <p:nvPr>
            <p:ph type="body" sz="quarter" idx="16"/>
          </p:nvPr>
        </p:nvSpPr>
        <p:spPr>
          <a:xfrm>
            <a:off x="1290908" y="1617663"/>
            <a:ext cx="9618391" cy="1336675"/>
          </a:xfrm>
        </p:spPr>
        <p:txBody>
          <a:bodyPr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Title 6">
            <a:extLst>
              <a:ext uri="{FF2B5EF4-FFF2-40B4-BE49-F238E27FC236}">
                <a16:creationId xmlns:a16="http://schemas.microsoft.com/office/drawing/2014/main" id="{2C1ABD52-D5FE-4FC2-8449-5DA0E52853E1}"/>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8907357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rtlCol="0"/>
          <a:lstStyle/>
          <a:p>
            <a:pPr rtl="0"/>
            <a:fld id="{CACDF440-2E41-4B25-8E82-B21392874E92}" type="datetime1">
              <a:rPr lang="en-GB" noProof="0" smtClean="0"/>
              <a:t>11/10/2025</a:t>
            </a:fld>
            <a:endParaRPr lang="en-GB" noProof="0"/>
          </a:p>
        </p:txBody>
      </p:sp>
      <p:sp>
        <p:nvSpPr>
          <p:cNvPr id="4" name="Footer Placeholder 3"/>
          <p:cNvSpPr>
            <a:spLocks noGrp="1"/>
          </p:cNvSpPr>
          <p:nvPr>
            <p:ph type="ftr" sz="quarter" idx="11"/>
          </p:nvPr>
        </p:nvSpPr>
        <p:spPr/>
        <p:txBody>
          <a:bodyPr rtlCol="0"/>
          <a:lstStyle/>
          <a:p>
            <a:pPr rtl="0"/>
            <a:r>
              <a:rPr lang="en-GB" noProof="0"/>
              <a:t>Add Footer Here</a:t>
            </a:r>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rtlCol="0"/>
          <a:lstStyle/>
          <a:p>
            <a:pPr rtl="0"/>
            <a:r>
              <a:rPr lang="en-US" noProof="0"/>
              <a:t>Click to edit Master title style</a:t>
            </a:r>
            <a:endParaRPr lang="en-GB" noProof="0"/>
          </a:p>
        </p:txBody>
      </p:sp>
      <p:sp>
        <p:nvSpPr>
          <p:cNvPr id="6" name="Text Placeholder 5">
            <a:extLst>
              <a:ext uri="{FF2B5EF4-FFF2-40B4-BE49-F238E27FC236}">
                <a16:creationId xmlns:a16="http://schemas.microsoft.com/office/drawing/2014/main" id="{A5A680F6-C147-410B-94DF-19850752D7DF}"/>
              </a:ext>
            </a:extLst>
          </p:cNvPr>
          <p:cNvSpPr>
            <a:spLocks noGrp="1"/>
          </p:cNvSpPr>
          <p:nvPr>
            <p:ph type="body" sz="quarter" idx="12"/>
          </p:nvPr>
        </p:nvSpPr>
        <p:spPr>
          <a:xfrm>
            <a:off x="1694656" y="1865037"/>
            <a:ext cx="8802688" cy="3127927"/>
          </a:xfrm>
        </p:spPr>
        <p:txBody>
          <a:bodyPr rtlCol="0" anchor="ctr">
            <a:normAutofit/>
          </a:bodyPr>
          <a:lstStyle>
            <a:lvl1pPr marL="0" indent="0" algn="ctr">
              <a:buNone/>
              <a:defRPr sz="6000"/>
            </a:lvl1pPr>
            <a:lvl2pPr marL="457200" indent="0">
              <a:buNone/>
              <a:defRPr/>
            </a:lvl2pPr>
          </a:lstStyle>
          <a:p>
            <a:pPr lvl="0" rtl="0"/>
            <a:r>
              <a:rPr lang="en-US" noProof="0"/>
              <a:t>Click to edit Master text styles</a:t>
            </a:r>
          </a:p>
        </p:txBody>
      </p:sp>
    </p:spTree>
    <p:extLst>
      <p:ext uri="{BB962C8B-B14F-4D97-AF65-F5344CB8AC3E}">
        <p14:creationId xmlns:p14="http://schemas.microsoft.com/office/powerpoint/2010/main" val="3154398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E5EDD9-AF1C-75AA-5EA4-41AD1D93CA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194BA8-04BB-57DC-9B4A-662C3A1D36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FC7DD0-B6AC-5BDF-3365-67994B9AF3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C6D59A5-2A40-43CE-BA04-2A0BF81DB5DC}" type="datetimeFigureOut">
              <a:rPr lang="en-GB" smtClean="0"/>
              <a:t>11/10/2025</a:t>
            </a:fld>
            <a:endParaRPr lang="en-GB"/>
          </a:p>
        </p:txBody>
      </p:sp>
      <p:sp>
        <p:nvSpPr>
          <p:cNvPr id="5" name="Footer Placeholder 4">
            <a:extLst>
              <a:ext uri="{FF2B5EF4-FFF2-40B4-BE49-F238E27FC236}">
                <a16:creationId xmlns:a16="http://schemas.microsoft.com/office/drawing/2014/main" id="{3107ED54-6EAE-FDB4-97AC-944FD00840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52D5068-7F62-8640-7710-A8402F9682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DC7D48B-E879-4A5A-8BEB-07A55510254E}" type="slidenum">
              <a:rPr lang="en-GB" smtClean="0"/>
              <a:t>‹#›</a:t>
            </a:fld>
            <a:endParaRPr lang="en-GB"/>
          </a:p>
        </p:txBody>
      </p:sp>
    </p:spTree>
    <p:extLst>
      <p:ext uri="{BB962C8B-B14F-4D97-AF65-F5344CB8AC3E}">
        <p14:creationId xmlns:p14="http://schemas.microsoft.com/office/powerpoint/2010/main" val="39530552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9.svg"/></Relationships>
</file>

<file path=ppt/slides/_rels/slide6.xml.rels><?xml version="1.0" encoding="UTF-8" standalone="yes"?>
<Relationships xmlns="http://schemas.openxmlformats.org/package/2006/relationships"><Relationship Id="rId3" Type="http://schemas.openxmlformats.org/officeDocument/2006/relationships/hyperlink" Target="https://support.microsoft.com/en-GB/office/edit-your-school-presentation-44445997-6769-4d44-8b30-f9e3050adbfb?ui=en-GB&amp;rs=en-GB&amp;ad=GB" TargetMode="External"/><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1294363" y="804519"/>
            <a:ext cx="9603275" cy="1049235"/>
          </a:xfrm>
        </p:spPr>
        <p:txBody>
          <a:bodyPr rtlCol="0"/>
          <a:lstStyle/>
          <a:p>
            <a:pPr rtl="0"/>
            <a:r>
              <a:rPr lang="en-GB" dirty="0"/>
              <a:t>introduction</a:t>
            </a:r>
          </a:p>
        </p:txBody>
      </p:sp>
      <p:sp>
        <p:nvSpPr>
          <p:cNvPr id="3" name="Content Placeholder 2">
            <a:extLst>
              <a:ext uri="{FF2B5EF4-FFF2-40B4-BE49-F238E27FC236}">
                <a16:creationId xmlns:a16="http://schemas.microsoft.com/office/drawing/2014/main" id="{C3C0199F-A274-44C6-BF37-784A855E6EEA}"/>
              </a:ext>
            </a:extLst>
          </p:cNvPr>
          <p:cNvSpPr>
            <a:spLocks noGrp="1"/>
          </p:cNvSpPr>
          <p:nvPr>
            <p:ph idx="1"/>
          </p:nvPr>
        </p:nvSpPr>
        <p:spPr/>
        <p:txBody>
          <a:bodyPr rtlCol="0">
            <a:normAutofit fontScale="85000" lnSpcReduction="20000"/>
          </a:bodyPr>
          <a:lstStyle/>
          <a:p>
            <a:pPr marL="0" lvl="0" indent="0">
              <a:buNone/>
            </a:pPr>
            <a:r>
              <a:rPr lang="en-GB" dirty="0"/>
              <a:t>In this presentation, I will focus on Bowlby’s attachment theory to understand and support Amira, a 3-year-old child who has recently joined our nursery. Amira is showing signs of anxiety when separated from her carers, limited verbal communication, and difficulty engaging in group play. Using Bowlby’s theory, I will explore how early emotional bonds and the concept of a secure base can help explain her behaviour. I will also consider how both her environment (nurture), such as the relationships and support she receives at nursery, and her biology (nature), including her temperament and developmental stage, influence her emotional and social responses. This approach will guide the development of a support plan that promotes Amira’s emotional security, social skills, cognitive growth, and physical well-being. </a:t>
            </a:r>
          </a:p>
          <a:p>
            <a:pPr marL="0" lvl="0" indent="0">
              <a:buNone/>
            </a:pPr>
            <a:r>
              <a:rPr lang="en-GB" dirty="0"/>
              <a:t>The theory talks about different attachment styles, like secure attachment, where the child trusts their caregiver and feels safe, and insecure attachment, where the child might feel anxious or unsure. These attachment styles can really shape how a child behaves and relates to others.</a:t>
            </a:r>
          </a:p>
          <a:p>
            <a:pPr rtl="0"/>
            <a:endParaRPr lang="en-GB" dirty="0"/>
          </a:p>
        </p:txBody>
      </p:sp>
    </p:spTree>
    <p:extLst>
      <p:ext uri="{BB962C8B-B14F-4D97-AF65-F5344CB8AC3E}">
        <p14:creationId xmlns:p14="http://schemas.microsoft.com/office/powerpoint/2010/main" val="209429828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1294363" y="804519"/>
            <a:ext cx="9603275" cy="1049235"/>
          </a:xfrm>
        </p:spPr>
        <p:txBody>
          <a:bodyPr rtlCol="0"/>
          <a:lstStyle/>
          <a:p>
            <a:pPr rtl="0"/>
            <a:r>
              <a:rPr lang="en-GB" dirty="0"/>
              <a:t>Bowlby's Attachment theory</a:t>
            </a:r>
          </a:p>
        </p:txBody>
      </p:sp>
      <p:pic>
        <p:nvPicPr>
          <p:cNvPr id="5" name="Graphic 4" descr="Man and Woman icon">
            <a:extLst>
              <a:ext uri="{FF2B5EF4-FFF2-40B4-BE49-F238E27FC236}">
                <a16:creationId xmlns:a16="http://schemas.microsoft.com/office/drawing/2014/main" id="{2DED0F48-76A7-437D-9746-E2DF97A1CB0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53742" y="216211"/>
            <a:ext cx="1122450" cy="1122450"/>
          </a:xfrm>
          <a:prstGeom prst="rect">
            <a:avLst/>
          </a:prstGeom>
        </p:spPr>
      </p:pic>
      <p:sp>
        <p:nvSpPr>
          <p:cNvPr id="3" name="Content Placeholder 2">
            <a:extLst>
              <a:ext uri="{FF2B5EF4-FFF2-40B4-BE49-F238E27FC236}">
                <a16:creationId xmlns:a16="http://schemas.microsoft.com/office/drawing/2014/main" id="{C3C0199F-A274-44C6-BF37-784A855E6EEA}"/>
              </a:ext>
            </a:extLst>
          </p:cNvPr>
          <p:cNvSpPr>
            <a:spLocks noGrp="1"/>
          </p:cNvSpPr>
          <p:nvPr>
            <p:ph idx="1"/>
          </p:nvPr>
        </p:nvSpPr>
        <p:spPr/>
        <p:txBody>
          <a:bodyPr rtlCol="0">
            <a:normAutofit fontScale="85000" lnSpcReduction="20000"/>
          </a:bodyPr>
          <a:lstStyle/>
          <a:p>
            <a:pPr marL="0" lvl="0" indent="0">
              <a:buNone/>
            </a:pPr>
            <a:r>
              <a:rPr lang="en-GB" dirty="0"/>
              <a:t>Bowlby’s attachment theory focuses on the idea that the early bond between a child and their primary caregiver is really important for the child’s emotional security and overall development. According to Bowlby, when a child feels safe and cared for, they develop a “secure base” from which they can confidently explore their environment. This secure attachment helps the child feel protected and supported.</a:t>
            </a:r>
            <a:br>
              <a:rPr lang="en-GB" dirty="0"/>
            </a:br>
            <a:br>
              <a:rPr lang="en-GB" dirty="0"/>
            </a:br>
            <a:r>
              <a:rPr lang="en-GB" dirty="0"/>
              <a:t>This theory is super relevant to early years development because it explains how children’s emotional responses and social behaviours are shaped by their early relationships. For example, a child with a secure attachment is more likely to feel confident in new situations and form healthy relationships, while a child with insecure attachment may show anxiety, difficulty trusting others, or struggle in social settings. Understanding this helps practitioners support children like Amira, who may be showing signs of anxiety and difficulty engaging, by focusing on building trust and emotional security.</a:t>
            </a:r>
            <a:endParaRPr lang="en-GB" dirty="0">
              <a:solidFill>
                <a:srgbClr val="000000"/>
              </a:solidFill>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449431650"/>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nodeType="clickEffect">
                                  <p:stCondLst>
                                    <p:cond delay="0"/>
                                  </p:stCondLst>
                                  <p:childTnLst>
                                    <p:anim calcmode="lin" valueType="num">
                                      <p:cBhvr additive="base">
                                        <p:cTn id="24" dur="500"/>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5" dur="500"/>
                                        <p:tgtEl>
                                          <p:spTgt spid="3">
                                            <p:txEl>
                                              <p:pRg st="0" end="0"/>
                                            </p:txEl>
                                          </p:spTgt>
                                        </p:tgtEl>
                                        <p:attrNameLst>
                                          <p:attrName>ppt_y</p:attrName>
                                        </p:attrNameLst>
                                      </p:cBhvr>
                                      <p:tavLst>
                                        <p:tav tm="0">
                                          <p:val>
                                            <p:strVal val="ppt_y"/>
                                          </p:val>
                                        </p:tav>
                                        <p:tav tm="100000">
                                          <p:val>
                                            <p:strVal val="1+ppt_h/2"/>
                                          </p:val>
                                        </p:tav>
                                      </p:tavLst>
                                    </p:anim>
                                    <p:set>
                                      <p:cBhvr>
                                        <p:cTn id="26"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1294363" y="804519"/>
            <a:ext cx="9603275" cy="1049235"/>
          </a:xfrm>
        </p:spPr>
        <p:txBody>
          <a:bodyPr rtlCol="0"/>
          <a:lstStyle/>
          <a:p>
            <a:pPr rtl="0"/>
            <a:r>
              <a:rPr lang="en-GB" dirty="0"/>
              <a:t>Key Concepts</a:t>
            </a:r>
          </a:p>
        </p:txBody>
      </p:sp>
      <p:pic>
        <p:nvPicPr>
          <p:cNvPr id="6" name="Graphic 5" descr="Tools icon">
            <a:extLst>
              <a:ext uri="{FF2B5EF4-FFF2-40B4-BE49-F238E27FC236}">
                <a16:creationId xmlns:a16="http://schemas.microsoft.com/office/drawing/2014/main" id="{A0524D64-7C99-4DD6-A26E-C33BE01EC43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84045" y="340011"/>
            <a:ext cx="1044000" cy="1044000"/>
          </a:xfrm>
          <a:prstGeom prst="rect">
            <a:avLst/>
          </a:prstGeom>
        </p:spPr>
      </p:pic>
      <p:sp>
        <p:nvSpPr>
          <p:cNvPr id="3" name="Content Placeholder 2">
            <a:extLst>
              <a:ext uri="{FF2B5EF4-FFF2-40B4-BE49-F238E27FC236}">
                <a16:creationId xmlns:a16="http://schemas.microsoft.com/office/drawing/2014/main" id="{C3C0199F-A274-44C6-BF37-784A855E6EEA}"/>
              </a:ext>
            </a:extLst>
          </p:cNvPr>
          <p:cNvSpPr>
            <a:spLocks noGrp="1"/>
          </p:cNvSpPr>
          <p:nvPr>
            <p:ph idx="1"/>
          </p:nvPr>
        </p:nvSpPr>
        <p:spPr>
          <a:xfrm>
            <a:off x="205273" y="1754155"/>
            <a:ext cx="11765903" cy="3993501"/>
          </a:xfrm>
        </p:spPr>
        <p:txBody>
          <a:bodyPr rtlCol="0">
            <a:normAutofit/>
          </a:bodyPr>
          <a:lstStyle/>
          <a:p>
            <a:pPr marL="0" lvl="0" indent="0">
              <a:buNone/>
            </a:pPr>
            <a:r>
              <a:rPr lang="en-GB" sz="1400" dirty="0"/>
              <a:t>Some key concepts from Bowlby’s attachment theory include:</a:t>
            </a:r>
            <a:br>
              <a:rPr lang="en-GB" sz="1400" dirty="0"/>
            </a:br>
            <a:br>
              <a:rPr lang="en-GB" sz="1400" dirty="0"/>
            </a:br>
            <a:r>
              <a:rPr lang="en-GB" sz="1400" dirty="0"/>
              <a:t>1. Secure Base: This means the caregiver provides a safe and reliable place for the child. When the child feels secure, they are more willing to explore their surroundings and learn new things because they know they can return to the caregiver for comfort.</a:t>
            </a:r>
            <a:br>
              <a:rPr lang="en-GB" sz="1400" dirty="0"/>
            </a:br>
            <a:br>
              <a:rPr lang="en-GB" sz="1400" dirty="0"/>
            </a:br>
            <a:r>
              <a:rPr lang="en-GB" sz="1400" dirty="0"/>
              <a:t>2. Internal Working Model: This is the mental framework a child develops based on their early experiences with caregivers. It shapes how they expect relationships to work and influences their future social interactions.</a:t>
            </a:r>
            <a:br>
              <a:rPr lang="en-GB" sz="1400" dirty="0"/>
            </a:br>
            <a:br>
              <a:rPr lang="en-GB" sz="1400" dirty="0"/>
            </a:br>
            <a:r>
              <a:rPr lang="en-GB" sz="1400" dirty="0"/>
              <a:t>3. Attachment Styles: Bowlby identified different patterns of attachment:</a:t>
            </a:r>
            <a:br>
              <a:rPr lang="en-GB" sz="1400" dirty="0"/>
            </a:br>
            <a:r>
              <a:rPr lang="en-GB" sz="1400" dirty="0"/>
              <a:t>- Secure attachment: The child feels safe and confident because their caregiver is responsive and reliable.</a:t>
            </a:r>
            <a:br>
              <a:rPr lang="en-GB" sz="1400" dirty="0"/>
            </a:br>
            <a:r>
              <a:rPr lang="en-GB" sz="1400" dirty="0"/>
              <a:t>- Insecure attachment: This can be avoidant, ambivalent, or disorganized, where the child may feel anxious, uncertain, or fearful due to inconsistent or unresponsive caregiving.</a:t>
            </a:r>
            <a:br>
              <a:rPr lang="en-GB" sz="1400" dirty="0"/>
            </a:br>
            <a:br>
              <a:rPr lang="en-GB" sz="1400" dirty="0"/>
            </a:br>
            <a:r>
              <a:rPr lang="en-GB" sz="1400" dirty="0"/>
              <a:t>4. Separation Anxiety: This is the distress a child feels when separated from their primary caregiver. It’s a natural response but can be more intense if the attachment is insecure.</a:t>
            </a:r>
            <a:br>
              <a:rPr lang="en-GB" sz="1400" dirty="0"/>
            </a:br>
            <a:br>
              <a:rPr lang="en-GB" sz="1400" dirty="0"/>
            </a:br>
            <a:r>
              <a:rPr lang="en-GB" sz="1400" dirty="0"/>
              <a:t>These concepts are important because they help explain why children like Amira might show anxiety when separated from carers and struggle with social interactions. Understanding these ideas helps adults provide the right support to build secure attachments and promote healthy emotional and social development.</a:t>
            </a:r>
          </a:p>
        </p:txBody>
      </p:sp>
    </p:spTree>
    <p:extLst>
      <p:ext uri="{BB962C8B-B14F-4D97-AF65-F5344CB8AC3E}">
        <p14:creationId xmlns:p14="http://schemas.microsoft.com/office/powerpoint/2010/main" val="271293652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9E978-9605-417C-951F-53F4926CFF1A}"/>
              </a:ext>
            </a:extLst>
          </p:cNvPr>
          <p:cNvSpPr>
            <a:spLocks noGrp="1"/>
          </p:cNvSpPr>
          <p:nvPr>
            <p:ph type="title"/>
          </p:nvPr>
        </p:nvSpPr>
        <p:spPr>
          <a:xfrm>
            <a:off x="1290909" y="798974"/>
            <a:ext cx="9610182" cy="601226"/>
          </a:xfrm>
        </p:spPr>
        <p:txBody>
          <a:bodyPr rtlCol="0"/>
          <a:lstStyle/>
          <a:p>
            <a:pPr rtl="0"/>
            <a:r>
              <a:rPr lang="en-GB" dirty="0"/>
              <a:t>Applying theory to Amira’s situation</a:t>
            </a:r>
          </a:p>
        </p:txBody>
      </p:sp>
      <p:pic>
        <p:nvPicPr>
          <p:cNvPr id="7" name="Graphic 6" descr="Gears icon">
            <a:extLst>
              <a:ext uri="{FF2B5EF4-FFF2-40B4-BE49-F238E27FC236}">
                <a16:creationId xmlns:a16="http://schemas.microsoft.com/office/drawing/2014/main" id="{DA9595F8-50AF-4C85-9BC5-B52646E113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916904" y="243287"/>
            <a:ext cx="1122450" cy="1122450"/>
          </a:xfrm>
          <a:prstGeom prst="rect">
            <a:avLst/>
          </a:prstGeom>
        </p:spPr>
      </p:pic>
      <p:sp>
        <p:nvSpPr>
          <p:cNvPr id="4" name="Text Placeholder 3">
            <a:extLst>
              <a:ext uri="{FF2B5EF4-FFF2-40B4-BE49-F238E27FC236}">
                <a16:creationId xmlns:a16="http://schemas.microsoft.com/office/drawing/2014/main" id="{4986B87E-83DC-455A-94FE-389658903147}"/>
              </a:ext>
            </a:extLst>
          </p:cNvPr>
          <p:cNvSpPr>
            <a:spLocks noGrp="1"/>
          </p:cNvSpPr>
          <p:nvPr>
            <p:ph type="body" sz="half" idx="2"/>
          </p:nvPr>
        </p:nvSpPr>
        <p:spPr>
          <a:xfrm>
            <a:off x="1290908" y="1645522"/>
            <a:ext cx="10101769" cy="3836725"/>
          </a:xfrm>
        </p:spPr>
        <p:txBody>
          <a:bodyPr rtlCol="0">
            <a:normAutofit/>
          </a:bodyPr>
          <a:lstStyle/>
          <a:p>
            <a:r>
              <a:rPr lang="en-GB" dirty="0"/>
              <a:t>Bowlby’s attachment theory emphasizes the importance of a secure emotional bond between a child and their primary caregiver. This bond provides the child with a sense of safety and security, which is essential for healthy emotional and social development. In Amira’s case, her anxiety when separated from her carers suggests she may be experiencing insecure attachment or difficulty adjusting to the new environment. This theory helps explain her limited verbal communication and reluctance to engage in group play as protective behaviours, as she might feel uncertain or unsafe without a familiar caregiver nearby.</a:t>
            </a:r>
            <a:br>
              <a:rPr lang="en-GB" dirty="0"/>
            </a:br>
            <a:br>
              <a:rPr lang="en-GB" dirty="0"/>
            </a:br>
            <a:r>
              <a:rPr lang="en-GB" dirty="0"/>
              <a:t>Biologically, Bowlby’s theory acknowledges that infants are born with an innate drive to form attachments as a survival mechanism. Environmentally, the quality of care and consistency from caregivers plays a critical role in shaping the child’s attachment style. Amira’s behaviour likely reflects both her biological need for security and the environmental challenge of adapting to a new setting with unfamiliar adults and peers.</a:t>
            </a:r>
            <a:br>
              <a:rPr lang="en-GB" dirty="0"/>
            </a:br>
            <a:br>
              <a:rPr lang="en-GB" dirty="0"/>
            </a:br>
            <a:r>
              <a:rPr lang="en-GB" dirty="0"/>
              <a:t>Understanding Amira’s behaviour through Bowlby’s attachment theory allows practitioners to create a support plan that fosters secure attachments by providing consistent, responsive care and gradually helping her feel safe and confident in the nursery environment. This approach promotes her emotional well-being and supports her social and cognitive development as she becomes more comfortable and engaged.</a:t>
            </a:r>
          </a:p>
        </p:txBody>
      </p:sp>
    </p:spTree>
    <p:extLst>
      <p:ext uri="{BB962C8B-B14F-4D97-AF65-F5344CB8AC3E}">
        <p14:creationId xmlns:p14="http://schemas.microsoft.com/office/powerpoint/2010/main" val="416409836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F222A-0050-42E6-8C3E-86E3C365C411}"/>
              </a:ext>
            </a:extLst>
          </p:cNvPr>
          <p:cNvSpPr>
            <a:spLocks noGrp="1"/>
          </p:cNvSpPr>
          <p:nvPr>
            <p:ph type="title"/>
          </p:nvPr>
        </p:nvSpPr>
        <p:spPr>
          <a:xfrm>
            <a:off x="1290909" y="798974"/>
            <a:ext cx="9610182" cy="601226"/>
          </a:xfrm>
        </p:spPr>
        <p:txBody>
          <a:bodyPr rtlCol="0">
            <a:normAutofit fontScale="90000"/>
          </a:bodyPr>
          <a:lstStyle/>
          <a:p>
            <a:pPr rtl="0"/>
            <a:r>
              <a:rPr lang="en-GB" dirty="0"/>
              <a:t>STRATEGIES</a:t>
            </a:r>
          </a:p>
        </p:txBody>
      </p:sp>
      <p:pic>
        <p:nvPicPr>
          <p:cNvPr id="10" name="Graphic 9" descr="Star icon">
            <a:extLst>
              <a:ext uri="{FF2B5EF4-FFF2-40B4-BE49-F238E27FC236}">
                <a16:creationId xmlns:a16="http://schemas.microsoft.com/office/drawing/2014/main" id="{F76D2371-447B-414B-9273-61F2CA39ACA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97703" y="280289"/>
            <a:ext cx="1044000" cy="1044000"/>
          </a:xfrm>
          <a:prstGeom prst="rect">
            <a:avLst/>
          </a:prstGeom>
        </p:spPr>
      </p:pic>
      <p:sp>
        <p:nvSpPr>
          <p:cNvPr id="9" name="Text Placeholder 8">
            <a:extLst>
              <a:ext uri="{FF2B5EF4-FFF2-40B4-BE49-F238E27FC236}">
                <a16:creationId xmlns:a16="http://schemas.microsoft.com/office/drawing/2014/main" id="{1BD5DDD4-B30F-43B5-9BA0-190CC29E9665}"/>
              </a:ext>
            </a:extLst>
          </p:cNvPr>
          <p:cNvSpPr>
            <a:spLocks noGrp="1"/>
          </p:cNvSpPr>
          <p:nvPr>
            <p:ph type="body" sz="quarter" idx="16"/>
          </p:nvPr>
        </p:nvSpPr>
        <p:spPr>
          <a:xfrm>
            <a:off x="102637" y="1617663"/>
            <a:ext cx="12008497" cy="4288615"/>
          </a:xfrm>
        </p:spPr>
        <p:txBody>
          <a:bodyPr rtlCol="0"/>
          <a:lstStyle/>
          <a:p>
            <a:pPr marL="0" indent="0">
              <a:buNone/>
            </a:pPr>
            <a:r>
              <a:rPr lang="en-GB" sz="1400" dirty="0"/>
              <a:t>Focusing on Bowlby’s attachment theory, which highlights the importance of a secure emotional bond between a child and their caregiver, here are some practical strategies to support Amira in the nursery:</a:t>
            </a:r>
            <a:br>
              <a:rPr lang="en-GB" sz="1400" dirty="0"/>
            </a:br>
            <a:r>
              <a:rPr lang="en-GB" sz="1400" dirty="0"/>
              <a:t>1. Consistent Key Person: Assign Amira a consistent key person in the nursery who she can build a trusting relationship with. This helps her feel secure and reduces anxiety when separated from her carers.</a:t>
            </a:r>
            <a:br>
              <a:rPr lang="en-GB" sz="1400" dirty="0"/>
            </a:br>
            <a:r>
              <a:rPr lang="en-GB" sz="1400" dirty="0"/>
              <a:t>2. Gradual Separation: Introduce Amira to the nursery environment gradually, allowing her to get used to the setting and staff at her own pace, which can ease separation anxiety.</a:t>
            </a:r>
            <a:br>
              <a:rPr lang="en-GB" sz="1400" dirty="0"/>
            </a:br>
            <a:r>
              <a:rPr lang="en-GB" sz="1400" dirty="0"/>
              <a:t>3. Responsive Caregiving: Encourage staff to respond sensitively to Amira’s emotional cues, offering comfort and reassurance when she seems distressed to promote her emotional well-being.</a:t>
            </a:r>
            <a:br>
              <a:rPr lang="en-GB" sz="1400" dirty="0"/>
            </a:br>
            <a:r>
              <a:rPr lang="en-GB" sz="1400" dirty="0"/>
              <a:t>4. Small Group Activities: Facilitate small, structured group play where Amira can engage with peers in a less overwhelming environment, helping her develop social skills and confidence.</a:t>
            </a:r>
            <a:br>
              <a:rPr lang="en-GB" sz="1400" dirty="0"/>
            </a:br>
            <a:r>
              <a:rPr lang="en-GB" sz="1400" dirty="0"/>
              <a:t>5. Familiar Objects: Allow Amira to bring a comfort object from home, such as a toy or blanket, to provide a sense of security.</a:t>
            </a:r>
            <a:br>
              <a:rPr lang="en-GB" sz="1400" dirty="0"/>
            </a:br>
            <a:r>
              <a:rPr lang="en-GB" sz="1400" dirty="0"/>
              <a:t>6. Environment Setup: Create a calm, predictable nursery environment with clear routines, which supports her sense of stability and safety.</a:t>
            </a:r>
            <a:br>
              <a:rPr lang="en-GB" sz="1400" dirty="0"/>
            </a:br>
            <a:br>
              <a:rPr lang="en-GB" sz="1400" dirty="0"/>
            </a:br>
            <a:r>
              <a:rPr lang="en-GB" sz="1400" dirty="0"/>
              <a:t>These strategies consider both biological factors (Amira’s need for secure attachment as part of her emotional development) and environmental influences (the nursery setting and caregiver interactions), aligning well with Bowlby’s theory to support her overall development.</a:t>
            </a:r>
          </a:p>
        </p:txBody>
      </p:sp>
    </p:spTree>
    <p:extLst>
      <p:ext uri="{BB962C8B-B14F-4D97-AF65-F5344CB8AC3E}">
        <p14:creationId xmlns:p14="http://schemas.microsoft.com/office/powerpoint/2010/main" val="2412294028"/>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rtlCol="0"/>
          <a:lstStyle/>
          <a:p>
            <a:pPr rtl="0"/>
            <a:r>
              <a:rPr lang="en-GB" dirty="0"/>
              <a:t>EVAULATE THEORY</a:t>
            </a:r>
          </a:p>
        </p:txBody>
      </p:sp>
      <p:sp>
        <p:nvSpPr>
          <p:cNvPr id="2" name="Text Placeholder 1">
            <a:extLst>
              <a:ext uri="{FF2B5EF4-FFF2-40B4-BE49-F238E27FC236}">
                <a16:creationId xmlns:a16="http://schemas.microsoft.com/office/drawing/2014/main" id="{0BDCED45-CA91-495F-8329-49163D40BC0B}"/>
              </a:ext>
            </a:extLst>
          </p:cNvPr>
          <p:cNvSpPr>
            <a:spLocks noGrp="1"/>
          </p:cNvSpPr>
          <p:nvPr>
            <p:ph type="body" sz="quarter" idx="12"/>
          </p:nvPr>
        </p:nvSpPr>
        <p:spPr>
          <a:xfrm>
            <a:off x="242595" y="1734407"/>
            <a:ext cx="11569959" cy="4134547"/>
          </a:xfrm>
        </p:spPr>
        <p:txBody>
          <a:bodyPr rtlCol="0">
            <a:normAutofit lnSpcReduction="10000"/>
          </a:bodyPr>
          <a:lstStyle/>
          <a:p>
            <a:pPr algn="l">
              <a:lnSpc>
                <a:spcPct val="100000"/>
              </a:lnSpc>
            </a:pPr>
            <a:r>
              <a:rPr lang="en-GB" sz="1800" dirty="0"/>
              <a:t>Bowlby’s attachment theory has several strengths when applied to Amira’s case. It emphasizes the crucial role of a secure emotional bond in early childhood, which directly relates to Amira’s anxiety and difficulty separating from her carers. The theory helps practitioners understand the importance of consistent, sensitive caregiving and a stable environment to support her emotional and social development. It also integrates both biological needs for attachment and environmental factors like caregiver responsiveness, making it a comprehensive approach for early years settings.</a:t>
            </a:r>
            <a:br>
              <a:rPr lang="en-GB" sz="800" dirty="0"/>
            </a:br>
            <a:br>
              <a:rPr lang="en-GB" sz="800" dirty="0"/>
            </a:br>
            <a:r>
              <a:rPr lang="en-GB" sz="1800" dirty="0"/>
              <a:t>However, there are limitations. Bowlby’s theory focuses mainly on emotional bonds and may not fully address other aspects of Amira’s development, such as her limited verbal communication or cognitive challenges. It also places less emphasis on the child’s active role in learning and social interaction beyond attachment figures.</a:t>
            </a:r>
            <a:br>
              <a:rPr lang="en-GB" sz="800" dirty="0"/>
            </a:br>
            <a:br>
              <a:rPr lang="en-GB" sz="800" dirty="0"/>
            </a:br>
            <a:r>
              <a:rPr lang="en-GB" sz="1800" dirty="0"/>
              <a:t>Other theories like Vygotsky’s sociocultural theory might be useful alongside Bowlby’s. Vygotsky emphasizes the importance of social interaction and language development within the child’s cultural context, which could help address Amira’s limited verbal communication and group play difficulties by promoting scaffolding and guided participation. Piaget’s cognitive development theory could also provide insight into her cognitive stage and how to support her learning through play and exploration.</a:t>
            </a:r>
            <a:endParaRPr lang="en-GB" sz="800" u="sng" dirty="0">
              <a:solidFill>
                <a:srgbClr val="0070C0"/>
              </a:solidFill>
              <a:hlinkClick r:id="rId3">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239459820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2">
                                            <p:txEl>
                                              <p:pRg st="0" end="0"/>
                                            </p:txEl>
                                          </p:spTgt>
                                        </p:tgtEl>
                                        <p:attrNameLst>
                                          <p:attrName>style.visibility</p:attrName>
                                        </p:attrNameLst>
                                      </p:cBhvr>
                                      <p:to>
                                        <p:strVal val="visible"/>
                                      </p:to>
                                    </p:set>
                                    <p:animEffect transition="in" filter="randombar(horizontal)">
                                      <p:cBhvr>
                                        <p:cTn id="25"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D2C2D-E6CB-B8F8-7E74-4B9E8CA68437}"/>
              </a:ext>
            </a:extLst>
          </p:cNvPr>
          <p:cNvSpPr>
            <a:spLocks noGrp="1"/>
          </p:cNvSpPr>
          <p:nvPr>
            <p:ph type="title"/>
          </p:nvPr>
        </p:nvSpPr>
        <p:spPr/>
        <p:txBody>
          <a:bodyPr/>
          <a:lstStyle/>
          <a:p>
            <a:r>
              <a:rPr lang="en-GB" dirty="0"/>
              <a:t>CONCLUSION</a:t>
            </a:r>
          </a:p>
        </p:txBody>
      </p:sp>
      <p:sp>
        <p:nvSpPr>
          <p:cNvPr id="3" name="Text Placeholder 2">
            <a:extLst>
              <a:ext uri="{FF2B5EF4-FFF2-40B4-BE49-F238E27FC236}">
                <a16:creationId xmlns:a16="http://schemas.microsoft.com/office/drawing/2014/main" id="{9E377600-7E5B-D8D1-DD7F-88BB14870EF3}"/>
              </a:ext>
            </a:extLst>
          </p:cNvPr>
          <p:cNvSpPr>
            <a:spLocks noGrp="1"/>
          </p:cNvSpPr>
          <p:nvPr>
            <p:ph type="body" sz="quarter" idx="12"/>
          </p:nvPr>
        </p:nvSpPr>
        <p:spPr>
          <a:xfrm>
            <a:off x="102637" y="1865037"/>
            <a:ext cx="11943183" cy="4059902"/>
          </a:xfrm>
        </p:spPr>
        <p:txBody>
          <a:bodyPr>
            <a:normAutofit/>
          </a:bodyPr>
          <a:lstStyle/>
          <a:p>
            <a:pPr algn="l"/>
            <a:r>
              <a:rPr lang="en-GB" sz="1600" dirty="0"/>
              <a:t>Overall, Bowlby’s attachment theory is very useful for understanding Amira’s emotional difficulties and guiding practical support in the nursery. It highlights how important secure relationships and consistent caregiving are for her sense of safety and confidence. This focus on emotional bonds helps explain why Amira struggles with separation and limited social interaction, making the theory highly relevant.</a:t>
            </a:r>
            <a:br>
              <a:rPr lang="en-GB" sz="1600" dirty="0"/>
            </a:br>
            <a:br>
              <a:rPr lang="en-GB" sz="1600" dirty="0"/>
            </a:br>
            <a:r>
              <a:rPr lang="en-GB" sz="1600" dirty="0"/>
              <a:t>However, it’s clear that attachment alone doesn’t cover all aspects of her development, such as her verbal communication and cognitive skills. That’s why combining Bowlby’s theory with others, like Vygotsky’s sociocultural theory, can provide a fuller picture and more effective support.</a:t>
            </a:r>
            <a:br>
              <a:rPr lang="en-GB" sz="1600" dirty="0"/>
            </a:br>
            <a:br>
              <a:rPr lang="en-GB" sz="1600" dirty="0"/>
            </a:br>
            <a:r>
              <a:rPr lang="en-GB" sz="1600" dirty="0"/>
              <a:t>Regarding nature versus nurture, in Amira’s case, nurture seems to have the biggest influence on her development. Her environment, relationships, and experiences in the nursery play a crucial role in shaping her emotional security and social skills. While biology (nature) sets the foundation for attachment needs, it’s the nurturing environment that helps her thrive or struggle.</a:t>
            </a:r>
            <a:br>
              <a:rPr lang="en-GB" sz="1600" dirty="0"/>
            </a:br>
            <a:br>
              <a:rPr lang="en-GB" sz="1600" dirty="0"/>
            </a:br>
            <a:r>
              <a:rPr lang="en-GB" sz="1600" dirty="0"/>
              <a:t>So, Bowlby’s theory is a strong foundation for understanding Amira’s needs, but nurturing factors in her environment have the greatest impact on her overall development.</a:t>
            </a:r>
          </a:p>
        </p:txBody>
      </p:sp>
    </p:spTree>
    <p:extLst>
      <p:ext uri="{BB962C8B-B14F-4D97-AF65-F5344CB8AC3E}">
        <p14:creationId xmlns:p14="http://schemas.microsoft.com/office/powerpoint/2010/main" val="2541839000"/>
      </p:ext>
    </p:extLst>
  </p:cSld>
  <p:clrMapOvr>
    <a:masterClrMapping/>
  </p:clrMapOvr>
  <p:transition spd="slow">
    <p:randomBar dir="vert"/>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c5b5ae6358332c52dab89550efc47068">
  <xsd:schema xmlns:xsd="http://www.w3.org/2001/XMLSchema" xmlns:xs="http://www.w3.org/2001/XMLSchema" xmlns:p="http://schemas.microsoft.com/office/2006/metadata/properties" xmlns:ns3="ccfc14db-0f45-423b-b2f5-752f8f8a0ada" targetNamespace="http://schemas.microsoft.com/office/2006/metadata/properties" ma:root="true" ma:fieldsID="169c65b08299a9792330c926df48d6ba"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11F01AE2-DD45-45DD-BC96-C71BAA4E08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01F5D6-F707-4FB3-A604-950DE5FAB5A8}">
  <ds:schemaRefs>
    <ds:schemaRef ds:uri="http://schemas.microsoft.com/sharepoint/v3/contenttype/forms"/>
  </ds:schemaRefs>
</ds:datastoreItem>
</file>

<file path=customXml/itemProps3.xml><?xml version="1.0" encoding="utf-8"?>
<ds:datastoreItem xmlns:ds="http://schemas.openxmlformats.org/officeDocument/2006/customXml" ds:itemID="{4EF7C898-51F3-47B5-8351-01C2C9A5258E}">
  <ds:schemaRefs>
    <ds:schemaRef ds:uri="http://www.w3.org/XML/1998/namespace"/>
    <ds:schemaRef ds:uri="http://purl.org/dc/terms/"/>
    <ds:schemaRef ds:uri="http://schemas.microsoft.com/office/2006/documentManagement/types"/>
    <ds:schemaRef ds:uri="http://purl.org/dc/dcmitype/"/>
    <ds:schemaRef ds:uri="http://purl.org/dc/elements/1.1/"/>
    <ds:schemaRef ds:uri="http://schemas.microsoft.com/office/infopath/2007/PartnerControls"/>
    <ds:schemaRef ds:uri="ccfc14db-0f45-423b-b2f5-752f8f8a0ada"/>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9</TotalTime>
  <Words>1556</Words>
  <Application>Microsoft Office PowerPoint</Application>
  <PresentationFormat>Widescreen</PresentationFormat>
  <Paragraphs>21</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Tahoma</vt:lpstr>
      <vt:lpstr>Office Theme</vt:lpstr>
      <vt:lpstr>introduction</vt:lpstr>
      <vt:lpstr>Bowlby's Attachment theory</vt:lpstr>
      <vt:lpstr>Key Concepts</vt:lpstr>
      <vt:lpstr>Applying theory to Amira’s situation</vt:lpstr>
      <vt:lpstr>STRATEGIES</vt:lpstr>
      <vt:lpstr>EVAULATE THEORY</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Cerdiyaa Khan (2325009)</dc:creator>
  <cp:lastModifiedBy>Cerdiyaa Khan (2325009)</cp:lastModifiedBy>
  <cp:revision>2</cp:revision>
  <dcterms:created xsi:type="dcterms:W3CDTF">2025-10-11T01:08:03Z</dcterms:created>
  <dcterms:modified xsi:type="dcterms:W3CDTF">2025-10-11T01:17:22Z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