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1" r:id="rId6"/>
    <p:sldId id="259" r:id="rId7"/>
    <p:sldId id="263" r:id="rId8"/>
    <p:sldId id="264" r:id="rId9"/>
    <p:sldId id="266" r:id="rId10"/>
    <p:sldId id="26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1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5/8/2020</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5/8/2020</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5/8/2020</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5/8/2020</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1D8BD707-D9CF-40AE-B4C6-C98DA3205C09}" type="datetimeFigureOut">
              <a:rPr lang="en-US" smtClean="0"/>
              <a:pPr/>
              <a:t>5/8/2020</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5/8/2020</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courses.lumenlearning.com/boundless-management/chapter/defining-teams-and-teamwork/" TargetMode="External"/><Relationship Id="rId2" Type="http://schemas.openxmlformats.org/officeDocument/2006/relationships/hyperlink" Target="https://www.hosthealthcare.com/blog/top-20-advantages-and-disadvantages-of-being-a-nurse/" TargetMode="External"/><Relationship Id="rId1" Type="http://schemas.openxmlformats.org/officeDocument/2006/relationships/slideLayout" Target="../slideLayouts/slideLayout2.xml"/><Relationship Id="rId6" Type="http://schemas.openxmlformats.org/officeDocument/2006/relationships/hyperlink" Target="https://www.marketing91.com/formal-team-types-formal-teams/" TargetMode="External"/><Relationship Id="rId5" Type="http://schemas.openxmlformats.org/officeDocument/2006/relationships/hyperlink" Target="https://www.businesshorsepower.com/5-habits-highly-effective-teams/" TargetMode="External"/><Relationship Id="rId4" Type="http://schemas.openxmlformats.org/officeDocument/2006/relationships/hyperlink" Target="https://www.belbin.com/about/why-use-belb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5000" y="609600"/>
            <a:ext cx="7024468" cy="2868168"/>
          </a:xfrm>
        </p:spPr>
        <p:txBody>
          <a:bodyPr/>
          <a:lstStyle/>
          <a:p>
            <a:pPr algn="ctr"/>
            <a:r>
              <a:rPr lang="en-GB" dirty="0" smtClean="0"/>
              <a:t>BMSK4002</a:t>
            </a:r>
            <a:br>
              <a:rPr lang="en-GB" dirty="0" smtClean="0"/>
            </a:br>
            <a:r>
              <a:rPr lang="en-GB" dirty="0" smtClean="0"/>
              <a:t>EFFECTIVE TEAM WORKING AND COMMUNICATION</a:t>
            </a:r>
            <a:endParaRPr lang="en-GB" dirty="0"/>
          </a:p>
        </p:txBody>
      </p:sp>
      <p:sp>
        <p:nvSpPr>
          <p:cNvPr id="3" name="Subtitle 2"/>
          <p:cNvSpPr>
            <a:spLocks noGrp="1"/>
          </p:cNvSpPr>
          <p:nvPr>
            <p:ph type="subTitle" idx="1"/>
          </p:nvPr>
        </p:nvSpPr>
        <p:spPr>
          <a:xfrm>
            <a:off x="3581400" y="4876800"/>
            <a:ext cx="5114778" cy="1101248"/>
          </a:xfrm>
        </p:spPr>
        <p:txBody>
          <a:bodyPr>
            <a:normAutofit/>
          </a:bodyPr>
          <a:lstStyle/>
          <a:p>
            <a:r>
              <a:rPr lang="en-GB" dirty="0" smtClean="0"/>
              <a:t>MAJORANT IUSTINA PETRONELA </a:t>
            </a:r>
          </a:p>
          <a:p>
            <a:r>
              <a:rPr lang="en-GB" dirty="0" smtClean="0"/>
              <a:t>STUDENT NUMBER:2005323</a:t>
            </a:r>
            <a:endParaRPr lang="en-GB" dirty="0"/>
          </a:p>
        </p:txBody>
      </p:sp>
    </p:spTree>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team work </a:t>
            </a:r>
            <a:endParaRPr lang="en-GB" dirty="0"/>
          </a:p>
        </p:txBody>
      </p:sp>
      <p:pic>
        <p:nvPicPr>
          <p:cNvPr id="4" name="Content Placeholder 3" descr="e7eaa177cbe6d53858a4c5d625964c60--teamwork-quotes-team-quotes.jpg"/>
          <p:cNvPicPr>
            <a:picLocks noGrp="1" noChangeAspect="1"/>
          </p:cNvPicPr>
          <p:nvPr>
            <p:ph idx="1"/>
          </p:nvPr>
        </p:nvPicPr>
        <p:blipFill>
          <a:blip r:embed="rId2" cstate="print"/>
          <a:stretch>
            <a:fillRect/>
          </a:stretch>
        </p:blipFill>
        <p:spPr>
          <a:xfrm>
            <a:off x="0" y="1828800"/>
            <a:ext cx="8001000" cy="4648200"/>
          </a:xfrm>
        </p:spPr>
      </p:pic>
    </p:spTree>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Team work definition </a:t>
            </a:r>
            <a:endParaRPr lang="en-GB" dirty="0"/>
          </a:p>
        </p:txBody>
      </p:sp>
      <p:pic>
        <p:nvPicPr>
          <p:cNvPr id="7" name="Content Placeholder 6" descr="EffectiveTeam.jpg"/>
          <p:cNvPicPr>
            <a:picLocks noGrp="1" noChangeAspect="1"/>
          </p:cNvPicPr>
          <p:nvPr>
            <p:ph sz="half" idx="1"/>
          </p:nvPr>
        </p:nvPicPr>
        <p:blipFill>
          <a:blip r:embed="rId2" cstate="print"/>
          <a:stretch>
            <a:fillRect/>
          </a:stretch>
        </p:blipFill>
        <p:spPr>
          <a:xfrm>
            <a:off x="457200" y="2762557"/>
            <a:ext cx="3521075" cy="2201249"/>
          </a:xfrm>
        </p:spPr>
      </p:pic>
      <p:sp>
        <p:nvSpPr>
          <p:cNvPr id="6" name="Content Placeholder 5"/>
          <p:cNvSpPr>
            <a:spLocks noGrp="1"/>
          </p:cNvSpPr>
          <p:nvPr>
            <p:ph sz="half" idx="2"/>
          </p:nvPr>
        </p:nvSpPr>
        <p:spPr/>
        <p:txBody>
          <a:bodyPr>
            <a:normAutofit fontScale="70000" lnSpcReduction="20000"/>
          </a:bodyPr>
          <a:lstStyle/>
          <a:p>
            <a:r>
              <a:rPr lang="en-GB" dirty="0" smtClean="0"/>
              <a:t>Teamwork replies upon individuals working together in a cooperative environment to achieve common team goals through sharing knowledge and skills. The literature consistently highlights that one of the essential elements of a team is its focus toward a common goal and a clear purpose (Fisher, Hunter, &amp; </a:t>
            </a:r>
            <a:r>
              <a:rPr lang="en-GB" dirty="0" err="1" smtClean="0"/>
              <a:t>Macrosson</a:t>
            </a:r>
            <a:r>
              <a:rPr lang="en-GB" dirty="0" smtClean="0"/>
              <a:t>, 1997; Johnson &amp; Johnson, 1995, 1999; Parker, 1990; Harris &amp; Harris, 1996).</a:t>
            </a:r>
            <a:endParaRPr lang="en-GB" dirty="0"/>
          </a:p>
        </p:txBody>
      </p:sp>
    </p:spTree>
  </p:cSld>
  <p:clrMapOvr>
    <a:masterClrMapping/>
  </p:clrMapOvr>
  <p:transition>
    <p:wheel spokes="8"/>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TEAM</a:t>
            </a:r>
            <a:endParaRPr lang="en-GB" dirty="0"/>
          </a:p>
        </p:txBody>
      </p:sp>
      <p:pic>
        <p:nvPicPr>
          <p:cNvPr id="5" name="Content Placeholder 4" descr="aad140c212bfda784bdadd398331841a--teamwork-team-building.jpg"/>
          <p:cNvPicPr>
            <a:picLocks noGrp="1" noChangeAspect="1"/>
          </p:cNvPicPr>
          <p:nvPr>
            <p:ph sz="half" idx="1"/>
          </p:nvPr>
        </p:nvPicPr>
        <p:blipFill>
          <a:blip r:embed="rId2" cstate="print"/>
          <a:stretch>
            <a:fillRect/>
          </a:stretch>
        </p:blipFill>
        <p:spPr>
          <a:xfrm>
            <a:off x="381000" y="1752600"/>
            <a:ext cx="3505199" cy="4191000"/>
          </a:xfrm>
        </p:spPr>
      </p:pic>
      <p:sp>
        <p:nvSpPr>
          <p:cNvPr id="4" name="Content Placeholder 3"/>
          <p:cNvSpPr>
            <a:spLocks noGrp="1"/>
          </p:cNvSpPr>
          <p:nvPr>
            <p:ph sz="half" idx="2"/>
          </p:nvPr>
        </p:nvSpPr>
        <p:spPr/>
        <p:txBody>
          <a:bodyPr/>
          <a:lstStyle/>
          <a:p>
            <a:r>
              <a:rPr lang="en-GB" dirty="0" smtClean="0"/>
              <a:t>The primary role of a team is to combine resources ,competencies and skills to achieve organizational objectives.</a:t>
            </a:r>
            <a:endParaRPr lang="en-GB" dirty="0"/>
          </a:p>
        </p:txBody>
      </p:sp>
    </p:spTree>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 </a:t>
            </a:r>
            <a:r>
              <a:rPr lang="en-GB" smtClean="0"/>
              <a:t>work characteristics</a:t>
            </a:r>
            <a:endParaRPr lang="en-GB"/>
          </a:p>
        </p:txBody>
      </p:sp>
      <p:pic>
        <p:nvPicPr>
          <p:cNvPr id="4" name="Content Placeholder 3" descr="teamwork_components.jpg"/>
          <p:cNvPicPr>
            <a:picLocks noGrp="1" noChangeAspect="1"/>
          </p:cNvPicPr>
          <p:nvPr>
            <p:ph idx="1"/>
          </p:nvPr>
        </p:nvPicPr>
        <p:blipFill>
          <a:blip r:embed="rId2" cstate="print"/>
          <a:stretch>
            <a:fillRect/>
          </a:stretch>
        </p:blipFill>
        <p:spPr>
          <a:xfrm>
            <a:off x="628816" y="1609725"/>
            <a:ext cx="6895768" cy="4846638"/>
          </a:xfrm>
        </p:spPr>
      </p:pic>
    </p:spTree>
  </p:cSld>
  <p:clrMapOvr>
    <a:masterClrMapping/>
  </p:clrMapOvr>
  <p:transition>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HABITS OF HIGHLY EFFECTIVE TEAM WORK </a:t>
            </a:r>
            <a:endParaRPr lang="en-GB" dirty="0"/>
          </a:p>
        </p:txBody>
      </p:sp>
      <p:pic>
        <p:nvPicPr>
          <p:cNvPr id="5" name="Content Placeholder 4" descr="teamwork-gears2.png"/>
          <p:cNvPicPr>
            <a:picLocks noGrp="1" noChangeAspect="1"/>
          </p:cNvPicPr>
          <p:nvPr>
            <p:ph sz="half" idx="1"/>
          </p:nvPr>
        </p:nvPicPr>
        <p:blipFill>
          <a:blip r:embed="rId2" cstate="print"/>
          <a:stretch>
            <a:fillRect/>
          </a:stretch>
        </p:blipFill>
        <p:spPr>
          <a:xfrm>
            <a:off x="457200" y="1676400"/>
            <a:ext cx="3521075" cy="4267199"/>
          </a:xfrm>
        </p:spPr>
      </p:pic>
      <p:sp>
        <p:nvSpPr>
          <p:cNvPr id="4" name="Content Placeholder 3"/>
          <p:cNvSpPr>
            <a:spLocks noGrp="1"/>
          </p:cNvSpPr>
          <p:nvPr>
            <p:ph sz="half" idx="2"/>
          </p:nvPr>
        </p:nvSpPr>
        <p:spPr>
          <a:xfrm>
            <a:off x="4178808" y="1143000"/>
            <a:ext cx="3520440" cy="4983163"/>
          </a:xfrm>
        </p:spPr>
        <p:txBody>
          <a:bodyPr>
            <a:normAutofit lnSpcReduction="10000"/>
          </a:bodyPr>
          <a:lstStyle/>
          <a:p>
            <a:r>
              <a:rPr lang="en-GB" sz="1400" b="1" dirty="0" smtClean="0"/>
              <a:t>SHARED LEADERSHIP-</a:t>
            </a:r>
            <a:r>
              <a:rPr lang="en-GB" sz="1200" b="1" dirty="0" smtClean="0"/>
              <a:t>Leadership is no longer the bastion of just those at the top and everyone within the team needs to be a leader of sorts. ;</a:t>
            </a:r>
          </a:p>
          <a:p>
            <a:r>
              <a:rPr lang="en-GB" sz="1400" b="1" dirty="0" smtClean="0"/>
              <a:t>CLARITY OF </a:t>
            </a:r>
            <a:r>
              <a:rPr lang="en-GB" sz="1200" b="1" dirty="0" smtClean="0"/>
              <a:t>PURPOSE-Teams work best in a compelling context when they have a shared vision.;</a:t>
            </a:r>
          </a:p>
          <a:p>
            <a:r>
              <a:rPr lang="en-GB" sz="1400" b="1" dirty="0" smtClean="0"/>
              <a:t>OPEN AND HONEST CONVERSATIONS-</a:t>
            </a:r>
            <a:r>
              <a:rPr lang="en-GB" sz="1200" b="1" dirty="0" smtClean="0"/>
              <a:t>For teams to be effective everyone needs to feel heard and be able to express an opinion.  Through honest conversations new ideas are created and innovation ensues. ;</a:t>
            </a:r>
          </a:p>
          <a:p>
            <a:r>
              <a:rPr lang="en-GB" sz="1400" b="1" dirty="0" smtClean="0"/>
              <a:t>UNDERSTAND YOUR STRENGHTS AND VALUES-  </a:t>
            </a:r>
            <a:r>
              <a:rPr lang="en-GB" sz="1200" b="1" dirty="0" smtClean="0"/>
              <a:t>Teams work best when everyone is working to their strengths and the team is in flow. There are no egos in an effective team, everyone values the contribution of each other ;</a:t>
            </a:r>
          </a:p>
          <a:p>
            <a:r>
              <a:rPr lang="en-GB" sz="1400" b="1" dirty="0" smtClean="0"/>
              <a:t>TRUSTWORTHINESS AND  TRANSPARENCY</a:t>
            </a:r>
            <a:r>
              <a:rPr lang="en-GB" sz="1200" b="1" dirty="0" smtClean="0"/>
              <a:t>-Great teams are built on trust and it is this that enables the honest conversations to occur and for the team to leverage the strengths of its team members. ;</a:t>
            </a:r>
            <a:endParaRPr lang="en-GB" sz="1200" b="1" dirty="0"/>
          </a:p>
        </p:txBody>
      </p:sp>
    </p:spTree>
  </p:cSld>
  <p:clrMapOvr>
    <a:masterClrMapping/>
  </p:clrMapOvr>
  <p:transition>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Belbin’s</a:t>
            </a:r>
            <a:r>
              <a:rPr lang="en-GB" dirty="0" smtClean="0"/>
              <a:t> team role theory</a:t>
            </a:r>
            <a:endParaRPr lang="en-GB" dirty="0"/>
          </a:p>
        </p:txBody>
      </p:sp>
      <p:pic>
        <p:nvPicPr>
          <p:cNvPr id="5" name="Content Placeholder 4" descr="IC-Belbins-Team-Roles.jpg"/>
          <p:cNvPicPr>
            <a:picLocks noGrp="1" noChangeAspect="1"/>
          </p:cNvPicPr>
          <p:nvPr>
            <p:ph sz="half" idx="1"/>
          </p:nvPr>
        </p:nvPicPr>
        <p:blipFill>
          <a:blip r:embed="rId2" cstate="print"/>
          <a:stretch>
            <a:fillRect/>
          </a:stretch>
        </p:blipFill>
        <p:spPr>
          <a:xfrm>
            <a:off x="457200" y="2041025"/>
            <a:ext cx="3521075" cy="3644313"/>
          </a:xfrm>
        </p:spPr>
      </p:pic>
      <p:sp>
        <p:nvSpPr>
          <p:cNvPr id="4" name="Content Placeholder 3"/>
          <p:cNvSpPr>
            <a:spLocks noGrp="1"/>
          </p:cNvSpPr>
          <p:nvPr>
            <p:ph sz="half" idx="2"/>
          </p:nvPr>
        </p:nvSpPr>
        <p:spPr/>
        <p:txBody>
          <a:bodyPr/>
          <a:lstStyle/>
          <a:p>
            <a:r>
              <a:rPr lang="en-GB" dirty="0" err="1" smtClean="0"/>
              <a:t>Belbin</a:t>
            </a:r>
            <a:r>
              <a:rPr lang="en-GB" dirty="0" smtClean="0"/>
              <a:t> team role are using to identify behavioural </a:t>
            </a:r>
            <a:r>
              <a:rPr lang="en-GB" dirty="0" err="1" smtClean="0"/>
              <a:t>strenghts</a:t>
            </a:r>
            <a:r>
              <a:rPr lang="en-GB" dirty="0" smtClean="0"/>
              <a:t> and weaknesses in the workplace ;</a:t>
            </a:r>
            <a:endParaRPr lang="en-GB" dirty="0"/>
          </a:p>
        </p:txBody>
      </p:sp>
    </p:spTree>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BELBIN’S THEORY APPLIED TO IUSTINA’S EXPERIENCE AS A TEAM MEMBER AT CARDIOLOGY WARD ,PRINCESS OF WALES HOSPITAL </a:t>
            </a:r>
            <a:endParaRPr lang="en-GB" sz="2400" dirty="0"/>
          </a:p>
        </p:txBody>
      </p:sp>
      <p:sp>
        <p:nvSpPr>
          <p:cNvPr id="3" name="Content Placeholder 2"/>
          <p:cNvSpPr>
            <a:spLocks noGrp="1"/>
          </p:cNvSpPr>
          <p:nvPr>
            <p:ph sz="half" idx="1"/>
          </p:nvPr>
        </p:nvSpPr>
        <p:spPr/>
        <p:txBody>
          <a:bodyPr/>
          <a:lstStyle/>
          <a:p>
            <a:r>
              <a:rPr lang="en-GB" dirty="0" smtClean="0"/>
              <a:t>STRENGHTS:</a:t>
            </a:r>
          </a:p>
          <a:p>
            <a:r>
              <a:rPr lang="en-GB" sz="2000" dirty="0" smtClean="0"/>
              <a:t>Knowledge, </a:t>
            </a:r>
            <a:r>
              <a:rPr lang="en-GB" sz="2000" dirty="0" err="1" smtClean="0"/>
              <a:t>trainings,hard</a:t>
            </a:r>
            <a:r>
              <a:rPr lang="en-GB" sz="2000" dirty="0" smtClean="0"/>
              <a:t>-working skills ,multi tasking skills ,empathy, compassion ,communication , curiosity about learning new things , problem-solving skills ,job  growth, calm under pressure ,support each </a:t>
            </a:r>
            <a:r>
              <a:rPr lang="en-GB" sz="2000" dirty="0" err="1" smtClean="0"/>
              <a:t>other,respect,loyality,confidence</a:t>
            </a:r>
            <a:r>
              <a:rPr lang="en-GB" sz="2000" dirty="0" smtClean="0"/>
              <a:t> ,team </a:t>
            </a:r>
            <a:r>
              <a:rPr lang="en-GB" sz="2000" dirty="0" err="1" smtClean="0"/>
              <a:t>trust,longevity</a:t>
            </a:r>
            <a:r>
              <a:rPr lang="en-GB" sz="2000" dirty="0" smtClean="0"/>
              <a:t> ;</a:t>
            </a:r>
            <a:endParaRPr lang="en-GB" sz="2000" dirty="0"/>
          </a:p>
        </p:txBody>
      </p:sp>
      <p:sp>
        <p:nvSpPr>
          <p:cNvPr id="4" name="Content Placeholder 3"/>
          <p:cNvSpPr>
            <a:spLocks noGrp="1"/>
          </p:cNvSpPr>
          <p:nvPr>
            <p:ph sz="half" idx="2"/>
          </p:nvPr>
        </p:nvSpPr>
        <p:spPr/>
        <p:txBody>
          <a:bodyPr/>
          <a:lstStyle/>
          <a:p>
            <a:r>
              <a:rPr lang="en-GB" dirty="0" smtClean="0"/>
              <a:t>WEAKNESSES:</a:t>
            </a:r>
          </a:p>
          <a:p>
            <a:r>
              <a:rPr lang="en-GB" sz="2000" dirty="0" smtClean="0"/>
              <a:t>Lack of experience, tiredness, short staff allocated ,spending too long on paperwork, time-management skills ,difficult patients, stress, difficult co-workers , exposed to infections;</a:t>
            </a:r>
          </a:p>
        </p:txBody>
      </p:sp>
    </p:spTree>
  </p:cSld>
  <p:clrMapOvr>
    <a:masterClrMapping/>
  </p:clrMapOvr>
  <p:transition>
    <p:wedg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 work </a:t>
            </a:r>
            <a:endParaRPr lang="en-GB" dirty="0"/>
          </a:p>
        </p:txBody>
      </p:sp>
      <p:pic>
        <p:nvPicPr>
          <p:cNvPr id="5" name="Content Placeholder 4" descr="10bb177.jpg"/>
          <p:cNvPicPr>
            <a:picLocks noGrp="1" noChangeAspect="1"/>
          </p:cNvPicPr>
          <p:nvPr>
            <p:ph sz="half" idx="1"/>
          </p:nvPr>
        </p:nvPicPr>
        <p:blipFill>
          <a:blip r:embed="rId2" cstate="print"/>
          <a:stretch>
            <a:fillRect/>
          </a:stretch>
        </p:blipFill>
        <p:spPr>
          <a:xfrm>
            <a:off x="457200" y="1828800"/>
            <a:ext cx="3521075" cy="3657600"/>
          </a:xfrm>
        </p:spPr>
      </p:pic>
      <p:sp>
        <p:nvSpPr>
          <p:cNvPr id="4" name="Content Placeholder 3"/>
          <p:cNvSpPr>
            <a:spLocks noGrp="1"/>
          </p:cNvSpPr>
          <p:nvPr>
            <p:ph sz="half" idx="2"/>
          </p:nvPr>
        </p:nvSpPr>
        <p:spPr/>
        <p:txBody>
          <a:bodyPr/>
          <a:lstStyle/>
          <a:p>
            <a:r>
              <a:rPr lang="en-GB" dirty="0" err="1" smtClean="0"/>
              <a:t>Iustina</a:t>
            </a:r>
            <a:r>
              <a:rPr lang="en-GB" dirty="0" smtClean="0"/>
              <a:t> believes that ,her team operate </a:t>
            </a:r>
            <a:r>
              <a:rPr lang="en-GB" dirty="0" err="1" smtClean="0"/>
              <a:t>strict,organisational</a:t>
            </a:r>
            <a:r>
              <a:rPr lang="en-GB" dirty="0" smtClean="0"/>
              <a:t> </a:t>
            </a:r>
            <a:r>
              <a:rPr lang="en-GB" dirty="0" smtClean="0"/>
              <a:t>,following the protocol ,rules , members who occupies certain position in a formal role;</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solidFill>
            <a:schemeClr val="bg1"/>
          </a:solidFill>
          <a:ln>
            <a:solidFill>
              <a:schemeClr val="tx1"/>
            </a:solidFill>
          </a:ln>
        </p:spPr>
        <p:txBody>
          <a:bodyPr>
            <a:noAutofit/>
          </a:bodyPr>
          <a:lstStyle/>
          <a:p>
            <a:r>
              <a:rPr lang="en-GB" sz="1200" dirty="0" smtClean="0"/>
              <a:t>Morgan ,P.  (2017)</a:t>
            </a:r>
            <a:r>
              <a:rPr lang="en-GB" sz="1200" i="1" dirty="0" smtClean="0"/>
              <a:t>The business student’s guide to study and employability-Los Angeles ,SAGE,p.207;</a:t>
            </a:r>
          </a:p>
          <a:p>
            <a:r>
              <a:rPr lang="en-GB" sz="1200" dirty="0" err="1" smtClean="0"/>
              <a:t>Maund,A</a:t>
            </a:r>
            <a:r>
              <a:rPr lang="en-GB" sz="1200" dirty="0" smtClean="0"/>
              <a:t>. ,</a:t>
            </a:r>
            <a:r>
              <a:rPr lang="en-GB" sz="1200" dirty="0" err="1" smtClean="0"/>
              <a:t>Schriek</a:t>
            </a:r>
            <a:r>
              <a:rPr lang="en-GB" sz="1200" dirty="0" smtClean="0"/>
              <a:t>, M. ,</a:t>
            </a:r>
            <a:r>
              <a:rPr lang="en-GB" sz="1200" dirty="0" err="1" smtClean="0"/>
              <a:t>Tinkler</a:t>
            </a:r>
            <a:r>
              <a:rPr lang="en-GB" sz="1200" dirty="0" smtClean="0"/>
              <a:t> K.P. ,(2017) </a:t>
            </a:r>
            <a:r>
              <a:rPr lang="en-GB" sz="1200" i="1" dirty="0" smtClean="0"/>
              <a:t>Certificate in Higher Education  :Skills for the workplace Student Yearbook,-Los Angeles-SAGE,p.21</a:t>
            </a:r>
          </a:p>
          <a:p>
            <a:r>
              <a:rPr lang="en-GB" sz="1200" i="1" dirty="0" smtClean="0"/>
              <a:t>Advantages and disadvantages of being a nurse-Available at: </a:t>
            </a:r>
            <a:r>
              <a:rPr lang="en-GB" sz="1200" dirty="0" smtClean="0">
                <a:hlinkClick r:id="rId2"/>
              </a:rPr>
              <a:t>https://www.hosthealthcare.com/blog/top-20-advantages-and-disadvantages-of-being-a-nurse/</a:t>
            </a:r>
            <a:r>
              <a:rPr lang="en-GB" sz="1200" dirty="0" smtClean="0"/>
              <a:t>  -Accessed  1 May 2020;</a:t>
            </a:r>
          </a:p>
          <a:p>
            <a:r>
              <a:rPr lang="en-GB" sz="1200" dirty="0" smtClean="0"/>
              <a:t>Boundless management-defining teams and teamwork –Available at:  </a:t>
            </a:r>
            <a:r>
              <a:rPr lang="en-GB" sz="1200" dirty="0" smtClean="0">
                <a:hlinkClick r:id="rId3"/>
              </a:rPr>
              <a:t>https://courses.lumenlearning.com/boundless-management/chapter/defining-teams-and-teamwork/</a:t>
            </a:r>
            <a:r>
              <a:rPr lang="en-GB" sz="1200" dirty="0" smtClean="0"/>
              <a:t> -Accessed 1 May 2020;</a:t>
            </a:r>
          </a:p>
          <a:p>
            <a:r>
              <a:rPr lang="en-GB" sz="1200" i="1" dirty="0" err="1" smtClean="0"/>
              <a:t>Belbin’s</a:t>
            </a:r>
            <a:r>
              <a:rPr lang="en-GB" sz="1200" i="1" dirty="0" smtClean="0"/>
              <a:t> team role –Available at : </a:t>
            </a:r>
            <a:r>
              <a:rPr lang="en-GB" sz="1200" dirty="0" smtClean="0">
                <a:hlinkClick r:id="rId4"/>
              </a:rPr>
              <a:t>https://www.belbin.com/about/why-use-belbin/</a:t>
            </a:r>
            <a:r>
              <a:rPr lang="en-GB" sz="1200" dirty="0" smtClean="0"/>
              <a:t> -</a:t>
            </a:r>
            <a:r>
              <a:rPr lang="en-GB" sz="1200" dirty="0" err="1" smtClean="0"/>
              <a:t>Accesssed</a:t>
            </a:r>
            <a:r>
              <a:rPr lang="en-GB" sz="1200" dirty="0" smtClean="0"/>
              <a:t> 1 May 2020;</a:t>
            </a:r>
          </a:p>
          <a:p>
            <a:r>
              <a:rPr lang="en-GB" sz="1200" dirty="0" smtClean="0"/>
              <a:t>Morgan ,P.  (2017)</a:t>
            </a:r>
            <a:r>
              <a:rPr lang="en-GB" sz="1200" i="1" dirty="0" smtClean="0"/>
              <a:t>The business student’s guide to study and employability-Los Angeles ,SAGE,p.210;</a:t>
            </a:r>
          </a:p>
          <a:p>
            <a:endParaRPr lang="en-GB" sz="1200" i="1" dirty="0" smtClean="0">
              <a:solidFill>
                <a:schemeClr val="bg1"/>
              </a:solidFill>
            </a:endParaRPr>
          </a:p>
          <a:p>
            <a:r>
              <a:rPr lang="en-GB" sz="1200" dirty="0" err="1" smtClean="0"/>
              <a:t>Maund</a:t>
            </a:r>
            <a:r>
              <a:rPr lang="en-GB" sz="1200" dirty="0" smtClean="0"/>
              <a:t> ,</a:t>
            </a:r>
            <a:r>
              <a:rPr lang="en-GB" sz="1200" dirty="0" smtClean="0"/>
              <a:t>A. ,</a:t>
            </a:r>
            <a:r>
              <a:rPr lang="en-GB" sz="1200" dirty="0" err="1" smtClean="0"/>
              <a:t>Schriek</a:t>
            </a:r>
            <a:r>
              <a:rPr lang="en-GB" sz="1200" dirty="0" smtClean="0"/>
              <a:t> , </a:t>
            </a:r>
            <a:r>
              <a:rPr lang="en-GB" sz="1200" dirty="0" smtClean="0"/>
              <a:t>M. ,</a:t>
            </a:r>
            <a:r>
              <a:rPr lang="en-GB" sz="1200" dirty="0" err="1" smtClean="0"/>
              <a:t>Tinkler</a:t>
            </a:r>
            <a:r>
              <a:rPr lang="en-GB" sz="1200" dirty="0" smtClean="0"/>
              <a:t>  </a:t>
            </a:r>
            <a:r>
              <a:rPr lang="en-GB" sz="1200" dirty="0" smtClean="0"/>
              <a:t>K.P. ,(2017) </a:t>
            </a:r>
            <a:r>
              <a:rPr lang="en-GB" sz="1200" i="1" dirty="0" smtClean="0"/>
              <a:t>Certificate in Higher Education  :Skills for the workplace Student Yearbook,-Los Angeles-SAGE,p.24</a:t>
            </a:r>
          </a:p>
          <a:p>
            <a:endParaRPr lang="en-GB" sz="1200" dirty="0" smtClean="0"/>
          </a:p>
          <a:p>
            <a:r>
              <a:rPr lang="en-GB" sz="1200" dirty="0" smtClean="0"/>
              <a:t>5 Habits highly effective teams – Available at : </a:t>
            </a:r>
            <a:r>
              <a:rPr lang="en-GB" sz="1200" u="sng" dirty="0" smtClean="0">
                <a:hlinkClick r:id="rId5"/>
              </a:rPr>
              <a:t>https://www.businesshorsepower.com/5-habits-highly-effective-teams/</a:t>
            </a:r>
            <a:r>
              <a:rPr lang="en-GB" sz="1200" u="sng" dirty="0" smtClean="0"/>
              <a:t> -Accessed 1 May 2020 ;</a:t>
            </a:r>
          </a:p>
          <a:p>
            <a:r>
              <a:rPr lang="en-GB" sz="1200" i="1" dirty="0" smtClean="0"/>
              <a:t>Formal team –Available at :v  </a:t>
            </a:r>
            <a:r>
              <a:rPr lang="en-GB" sz="1200" dirty="0" smtClean="0">
                <a:hlinkClick r:id="rId6"/>
              </a:rPr>
              <a:t>https://www.marketing91.com/formal-team-types-formal-teams/</a:t>
            </a:r>
            <a:r>
              <a:rPr lang="en-GB" sz="1200" dirty="0" smtClean="0"/>
              <a:t>   -Accessed 2 May 2020;</a:t>
            </a:r>
            <a:endParaRPr lang="en-GB" sz="1200" i="1"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285</TotalTime>
  <Words>465</Words>
  <Application>Microsoft Office PowerPoint</Application>
  <PresentationFormat>On-screen Show (4:3)</PresentationFormat>
  <Paragraphs>36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Opulent</vt:lpstr>
      <vt:lpstr>BMSK4002 EFFECTIVE TEAM WORKING AND COMMUNICATION</vt:lpstr>
      <vt:lpstr>Effective team work </vt:lpstr>
      <vt:lpstr>Team work definition </vt:lpstr>
      <vt:lpstr>THE ROLE OF TEAM</vt:lpstr>
      <vt:lpstr>Team work characteristics</vt:lpstr>
      <vt:lpstr>5 HABITS OF HIGHLY EFFECTIVE TEAM WORK </vt:lpstr>
      <vt:lpstr>Belbin’s team role theory</vt:lpstr>
      <vt:lpstr>BELBIN’S THEORY APPLIED TO IUSTINA’S EXPERIENCE AS A TEAM MEMBER AT CARDIOLOGY WARD ,PRINCESS OF WALES HOSPITAL </vt:lpstr>
      <vt:lpstr>Team work </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BMSK4002 EFFECTIVE TEAM WORKING AND COMMUNICATION</dc:title>
  <dc:creator>User</dc:creator>
  <cp:lastModifiedBy>User</cp:lastModifiedBy>
  <cp:revision>29</cp:revision>
  <dcterms:created xsi:type="dcterms:W3CDTF">2006-08-16T00:00:00Z</dcterms:created>
  <dcterms:modified xsi:type="dcterms:W3CDTF">2020-05-08T11:04:04Z</dcterms:modified>
</cp:coreProperties>
</file>