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7" r:id="rId1"/>
  </p:sldMasterIdLst>
  <p:handoutMasterIdLst>
    <p:handoutMasterId r:id="rId31"/>
  </p:handoutMasterIdLst>
  <p:sldIdLst>
    <p:sldId id="256" r:id="rId2"/>
    <p:sldId id="299" r:id="rId3"/>
    <p:sldId id="300" r:id="rId4"/>
    <p:sldId id="298" r:id="rId5"/>
    <p:sldId id="301" r:id="rId6"/>
    <p:sldId id="302" r:id="rId7"/>
    <p:sldId id="281" r:id="rId8"/>
    <p:sldId id="303" r:id="rId9"/>
    <p:sldId id="288" r:id="rId10"/>
    <p:sldId id="291" r:id="rId11"/>
    <p:sldId id="304" r:id="rId12"/>
    <p:sldId id="292" r:id="rId13"/>
    <p:sldId id="293" r:id="rId14"/>
    <p:sldId id="305" r:id="rId15"/>
    <p:sldId id="274" r:id="rId16"/>
    <p:sldId id="306" r:id="rId17"/>
    <p:sldId id="275" r:id="rId18"/>
    <p:sldId id="276" r:id="rId19"/>
    <p:sldId id="277" r:id="rId20"/>
    <p:sldId id="278" r:id="rId21"/>
    <p:sldId id="279" r:id="rId22"/>
    <p:sldId id="280" r:id="rId23"/>
    <p:sldId id="258" r:id="rId24"/>
    <p:sldId id="260" r:id="rId25"/>
    <p:sldId id="285" r:id="rId26"/>
    <p:sldId id="262" r:id="rId27"/>
    <p:sldId id="307" r:id="rId28"/>
    <p:sldId id="264" r:id="rId29"/>
    <p:sldId id="308" r:id="rId30"/>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207ACD81-38A4-455C-910F-915E4A326D6D}" type="datetimeFigureOut">
              <a:rPr lang="en-GB" smtClean="0"/>
              <a:t>26/01/2019</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8DD04207-3093-4285-91EF-F7A5D13A7377}" type="slidenum">
              <a:rPr lang="en-GB" smtClean="0"/>
              <a:t>‹#›</a:t>
            </a:fld>
            <a:endParaRPr lang="en-GB"/>
          </a:p>
        </p:txBody>
      </p:sp>
    </p:spTree>
    <p:extLst>
      <p:ext uri="{BB962C8B-B14F-4D97-AF65-F5344CB8AC3E}">
        <p14:creationId xmlns:p14="http://schemas.microsoft.com/office/powerpoint/2010/main" val="3426154205"/>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FBBFD35D-C184-4015-A11E-BD70AF28FF55}" type="datetimeFigureOut">
              <a:rPr lang="en-GB" smtClean="0"/>
              <a:t>26/01/2019</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1441811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BFD35D-C184-4015-A11E-BD70AF28FF55}" type="datetimeFigureOut">
              <a:rPr lang="en-GB" smtClean="0"/>
              <a:t>26/01/2019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28496240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FBBFD35D-C184-4015-A11E-BD70AF28FF55}" type="datetimeFigureOut">
              <a:rPr lang="en-GB" smtClean="0"/>
              <a:t>26/01/2019</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2994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BBFD35D-C184-4015-A11E-BD70AF28FF55}" type="datetimeFigureOut">
              <a:rPr lang="en-GB" smtClean="0"/>
              <a:t>26/01/2019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3537221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BBFD35D-C184-4015-A11E-BD70AF28FF55}" type="datetimeFigureOut">
              <a:rPr lang="en-GB" smtClean="0"/>
              <a:t>26/01/2019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29891932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BBFD35D-C184-4015-A11E-BD70AF28FF55}" type="datetimeFigureOut">
              <a:rPr lang="en-GB" smtClean="0"/>
              <a:t>26/01/2019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3470528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BFD35D-C184-4015-A11E-BD70AF28FF55}" type="datetimeFigureOut">
              <a:rPr lang="en-GB" smtClean="0"/>
              <a:t>26/01/2019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36353277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BBFD35D-C184-4015-A11E-BD70AF28FF55}" type="datetimeFigureOut">
              <a:rPr lang="en-GB" smtClean="0"/>
              <a:t>26/01/2019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19061178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BBFD35D-C184-4015-A11E-BD70AF28FF55}" type="datetimeFigureOut">
              <a:rPr lang="en-GB" smtClean="0"/>
              <a:t>26/01/2019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9224920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BBFD35D-C184-4015-A11E-BD70AF28FF55}" type="datetimeFigureOut">
              <a:rPr lang="en-GB" smtClean="0"/>
              <a:t>26/01/2019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3080522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FBBFD35D-C184-4015-A11E-BD70AF28FF55}" type="datetimeFigureOut">
              <a:rPr lang="en-GB" smtClean="0"/>
              <a:t>26/01/2019</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2370658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FBBFD35D-C184-4015-A11E-BD70AF28FF55}" type="datetimeFigureOut">
              <a:rPr lang="en-GB" smtClean="0"/>
              <a:t>26/01/2019</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3D28676C-F5DD-4C41-9656-4F206A9CC004}"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6625146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FBBFD35D-C184-4015-A11E-BD70AF28FF55}" type="datetimeFigureOut">
              <a:rPr lang="en-GB" smtClean="0"/>
              <a:t>26/01/2019</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37468380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FBBFD35D-C184-4015-A11E-BD70AF28FF55}" type="datetimeFigureOut">
              <a:rPr lang="en-GB" smtClean="0"/>
              <a:t>26/01/2019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4818004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FBBFD35D-C184-4015-A11E-BD70AF28FF55}" type="datetimeFigureOut">
              <a:rPr lang="en-GB" smtClean="0"/>
              <a:t>26/01/2019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15959091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BFD35D-C184-4015-A11E-BD70AF28FF55}" type="datetimeFigureOut">
              <a:rPr lang="en-GB" smtClean="0"/>
              <a:t>26/01/2019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17779741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FBBFD35D-C184-4015-A11E-BD70AF28FF55}" type="datetimeFigureOut">
              <a:rPr lang="en-GB" smtClean="0"/>
              <a:t>26/01/2019</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10844522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BBFD35D-C184-4015-A11E-BD70AF28FF55}" type="datetimeFigureOut">
              <a:rPr lang="en-GB" smtClean="0"/>
              <a:t>26/01/2019</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D28676C-F5DD-4C41-9656-4F206A9CC004}" type="slidenum">
              <a:rPr lang="en-GB" smtClean="0"/>
              <a:t>‹#›</a:t>
            </a:fld>
            <a:endParaRPr lang="en-GB"/>
          </a:p>
        </p:txBody>
      </p:sp>
    </p:spTree>
    <p:extLst>
      <p:ext uri="{BB962C8B-B14F-4D97-AF65-F5344CB8AC3E}">
        <p14:creationId xmlns:p14="http://schemas.microsoft.com/office/powerpoint/2010/main" val="2165595898"/>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 id="2147483720" r:id="rId13"/>
    <p:sldLayoutId id="2147483721" r:id="rId14"/>
    <p:sldLayoutId id="2147483722" r:id="rId15"/>
    <p:sldLayoutId id="2147483723" r:id="rId16"/>
    <p:sldLayoutId id="2147483724"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72180" y="1987379"/>
            <a:ext cx="7766936" cy="1441621"/>
          </a:xfrm>
        </p:spPr>
        <p:txBody>
          <a:bodyPr/>
          <a:lstStyle/>
          <a:p>
            <a:r>
              <a:rPr lang="en-GB" dirty="0">
                <a:solidFill>
                  <a:srgbClr val="FF0000"/>
                </a:solidFill>
              </a:rPr>
              <a:t>Health and Safety</a:t>
            </a:r>
          </a:p>
        </p:txBody>
      </p:sp>
      <p:sp>
        <p:nvSpPr>
          <p:cNvPr id="3" name="TextBox 2">
            <a:extLst>
              <a:ext uri="{FF2B5EF4-FFF2-40B4-BE49-F238E27FC236}">
                <a16:creationId xmlns:a16="http://schemas.microsoft.com/office/drawing/2014/main" id="{B7180FA5-563A-4E25-AE4C-673B681AD491}"/>
              </a:ext>
            </a:extLst>
          </p:cNvPr>
          <p:cNvSpPr txBox="1"/>
          <p:nvPr/>
        </p:nvSpPr>
        <p:spPr>
          <a:xfrm>
            <a:off x="2451652" y="3843130"/>
            <a:ext cx="4929809" cy="1477328"/>
          </a:xfrm>
          <a:prstGeom prst="rect">
            <a:avLst/>
          </a:prstGeom>
          <a:noFill/>
        </p:spPr>
        <p:txBody>
          <a:bodyPr wrap="square" rtlCol="0">
            <a:spAutoFit/>
          </a:bodyPr>
          <a:lstStyle/>
          <a:p>
            <a:r>
              <a:rPr lang="en-GB" sz="3000" dirty="0"/>
              <a:t>ASSESSMENT TWO: TUTORIAL AND VITAL INFORMATION </a:t>
            </a:r>
          </a:p>
        </p:txBody>
      </p:sp>
    </p:spTree>
    <p:extLst>
      <p:ext uri="{BB962C8B-B14F-4D97-AF65-F5344CB8AC3E}">
        <p14:creationId xmlns:p14="http://schemas.microsoft.com/office/powerpoint/2010/main" val="5488842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90D3E-F3C2-4849-951E-B853C20B4144}"/>
              </a:ext>
            </a:extLst>
          </p:cNvPr>
          <p:cNvSpPr>
            <a:spLocks noGrp="1"/>
          </p:cNvSpPr>
          <p:nvPr>
            <p:ph type="title"/>
          </p:nvPr>
        </p:nvSpPr>
        <p:spPr/>
        <p:txBody>
          <a:bodyPr/>
          <a:lstStyle/>
          <a:p>
            <a:r>
              <a:rPr lang="en-GB" dirty="0"/>
              <a:t>WARNING</a:t>
            </a:r>
          </a:p>
        </p:txBody>
      </p:sp>
      <p:sp>
        <p:nvSpPr>
          <p:cNvPr id="3" name="Content Placeholder 2">
            <a:extLst>
              <a:ext uri="{FF2B5EF4-FFF2-40B4-BE49-F238E27FC236}">
                <a16:creationId xmlns:a16="http://schemas.microsoft.com/office/drawing/2014/main" id="{7055B912-E57B-41C5-B5D6-A5C7501E1100}"/>
              </a:ext>
            </a:extLst>
          </p:cNvPr>
          <p:cNvSpPr>
            <a:spLocks noGrp="1"/>
          </p:cNvSpPr>
          <p:nvPr>
            <p:ph idx="1"/>
          </p:nvPr>
        </p:nvSpPr>
        <p:spPr/>
        <p:txBody>
          <a:bodyPr/>
          <a:lstStyle/>
          <a:p>
            <a:r>
              <a:rPr lang="en-GB" dirty="0"/>
              <a:t>Some people find this topic extremely ‘dry’ and BORING</a:t>
            </a:r>
          </a:p>
          <a:p>
            <a:r>
              <a:rPr lang="en-GB" dirty="0"/>
              <a:t>The truth is that without it, many would be hurt or harmed or even killed</a:t>
            </a:r>
          </a:p>
          <a:p>
            <a:r>
              <a:rPr lang="en-GB" dirty="0"/>
              <a:t>As a health professional you MUST ensure that as well as preserving life to the best of your abilities AT ALL TIMES, all reasonable adjustments are made to keep people safe </a:t>
            </a:r>
          </a:p>
          <a:p>
            <a:r>
              <a:rPr lang="en-GB" dirty="0"/>
              <a:t>This means thinking about situations and events from a slightly different perspective </a:t>
            </a:r>
          </a:p>
          <a:p>
            <a:endParaRPr lang="en-GB" dirty="0"/>
          </a:p>
        </p:txBody>
      </p:sp>
    </p:spTree>
    <p:extLst>
      <p:ext uri="{BB962C8B-B14F-4D97-AF65-F5344CB8AC3E}">
        <p14:creationId xmlns:p14="http://schemas.microsoft.com/office/powerpoint/2010/main" val="28713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01708-8CAD-4A51-9C52-C59ACB38B6C9}"/>
              </a:ext>
            </a:extLst>
          </p:cNvPr>
          <p:cNvSpPr>
            <a:spLocks noGrp="1"/>
          </p:cNvSpPr>
          <p:nvPr>
            <p:ph type="title"/>
          </p:nvPr>
        </p:nvSpPr>
        <p:spPr/>
        <p:txBody>
          <a:bodyPr/>
          <a:lstStyle/>
          <a:p>
            <a:r>
              <a:rPr lang="en-GB" dirty="0"/>
              <a:t>Questions</a:t>
            </a:r>
          </a:p>
        </p:txBody>
      </p:sp>
      <p:sp>
        <p:nvSpPr>
          <p:cNvPr id="3" name="Content Placeholder 2">
            <a:extLst>
              <a:ext uri="{FF2B5EF4-FFF2-40B4-BE49-F238E27FC236}">
                <a16:creationId xmlns:a16="http://schemas.microsoft.com/office/drawing/2014/main" id="{BE6C7971-6C0E-44E8-A86A-8A5C0EC3B563}"/>
              </a:ext>
            </a:extLst>
          </p:cNvPr>
          <p:cNvSpPr>
            <a:spLocks noGrp="1"/>
          </p:cNvSpPr>
          <p:nvPr>
            <p:ph idx="1"/>
          </p:nvPr>
        </p:nvSpPr>
        <p:spPr/>
        <p:txBody>
          <a:bodyPr/>
          <a:lstStyle/>
          <a:p>
            <a:r>
              <a:rPr lang="en-GB" dirty="0"/>
              <a:t>What is a hazard?</a:t>
            </a:r>
          </a:p>
          <a:p>
            <a:r>
              <a:rPr lang="en-GB" dirty="0"/>
              <a:t>What is a risk?</a:t>
            </a:r>
          </a:p>
          <a:p>
            <a:endParaRPr lang="en-GB" dirty="0"/>
          </a:p>
          <a:p>
            <a:endParaRPr lang="en-GB" dirty="0"/>
          </a:p>
          <a:p>
            <a:r>
              <a:rPr lang="en-GB" dirty="0"/>
              <a:t>HINT: These are two different things, but they link</a:t>
            </a:r>
          </a:p>
        </p:txBody>
      </p:sp>
    </p:spTree>
    <p:extLst>
      <p:ext uri="{BB962C8B-B14F-4D97-AF65-F5344CB8AC3E}">
        <p14:creationId xmlns:p14="http://schemas.microsoft.com/office/powerpoint/2010/main" val="14452811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D9E5808-16C5-45BA-B327-AFFB89D7C0A3}"/>
              </a:ext>
            </a:extLst>
          </p:cNvPr>
          <p:cNvSpPr>
            <a:spLocks noGrp="1"/>
          </p:cNvSpPr>
          <p:nvPr>
            <p:ph type="title"/>
          </p:nvPr>
        </p:nvSpPr>
        <p:spPr/>
        <p:txBody>
          <a:bodyPr/>
          <a:lstStyle/>
          <a:p>
            <a:r>
              <a:rPr lang="en-GB" dirty="0"/>
              <a:t>WHAT IS A RISK ASSESSMENT </a:t>
            </a:r>
          </a:p>
        </p:txBody>
      </p:sp>
      <p:sp>
        <p:nvSpPr>
          <p:cNvPr id="2" name="Content Placeholder 1">
            <a:extLst>
              <a:ext uri="{FF2B5EF4-FFF2-40B4-BE49-F238E27FC236}">
                <a16:creationId xmlns:a16="http://schemas.microsoft.com/office/drawing/2014/main" id="{56FE031B-A979-4022-9F7C-E6AEBC682125}"/>
              </a:ext>
            </a:extLst>
          </p:cNvPr>
          <p:cNvSpPr>
            <a:spLocks noGrp="1"/>
          </p:cNvSpPr>
          <p:nvPr>
            <p:ph idx="1"/>
          </p:nvPr>
        </p:nvSpPr>
        <p:spPr/>
        <p:txBody>
          <a:bodyPr>
            <a:normAutofit/>
          </a:bodyPr>
          <a:lstStyle/>
          <a:p>
            <a:r>
              <a:rPr lang="en-GB" dirty="0"/>
              <a:t>A risk assessment is nothing more than a careful examination of what, in work, could cause harm to people. </a:t>
            </a:r>
          </a:p>
          <a:p>
            <a:r>
              <a:rPr lang="en-GB" dirty="0"/>
              <a:t>They are carried out before any work/activity that presents a risk of injury or ill health. </a:t>
            </a:r>
          </a:p>
          <a:p>
            <a:r>
              <a:rPr lang="en-GB" dirty="0"/>
              <a:t>There are different types of risk assessment depending on what the situation is. </a:t>
            </a:r>
          </a:p>
          <a:p>
            <a:r>
              <a:rPr lang="en-GB" dirty="0"/>
              <a:t>This includes risk assessments for the various environments, when employees are on and off site, the use of equipment and the protection of vulnerable groups or protected characteristics </a:t>
            </a:r>
          </a:p>
        </p:txBody>
      </p:sp>
    </p:spTree>
    <p:extLst>
      <p:ext uri="{BB962C8B-B14F-4D97-AF65-F5344CB8AC3E}">
        <p14:creationId xmlns:p14="http://schemas.microsoft.com/office/powerpoint/2010/main" val="33394710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AAD33-2DE9-4317-BD32-9BB330989195}"/>
              </a:ext>
            </a:extLst>
          </p:cNvPr>
          <p:cNvSpPr>
            <a:spLocks noGrp="1"/>
          </p:cNvSpPr>
          <p:nvPr>
            <p:ph type="title"/>
          </p:nvPr>
        </p:nvSpPr>
        <p:spPr/>
        <p:txBody>
          <a:bodyPr/>
          <a:lstStyle/>
          <a:p>
            <a:r>
              <a:rPr lang="en-GB" dirty="0"/>
              <a:t>RISK ASSESSING EVENTS</a:t>
            </a:r>
          </a:p>
        </p:txBody>
      </p:sp>
      <p:sp>
        <p:nvSpPr>
          <p:cNvPr id="3" name="Content Placeholder 2">
            <a:extLst>
              <a:ext uri="{FF2B5EF4-FFF2-40B4-BE49-F238E27FC236}">
                <a16:creationId xmlns:a16="http://schemas.microsoft.com/office/drawing/2014/main" id="{0C54A048-C7B6-4DA5-8AE6-B1CA895338A0}"/>
              </a:ext>
            </a:extLst>
          </p:cNvPr>
          <p:cNvSpPr>
            <a:spLocks noGrp="1"/>
          </p:cNvSpPr>
          <p:nvPr>
            <p:ph idx="1"/>
          </p:nvPr>
        </p:nvSpPr>
        <p:spPr/>
        <p:txBody>
          <a:bodyPr>
            <a:normAutofit/>
          </a:bodyPr>
          <a:lstStyle/>
          <a:p>
            <a:r>
              <a:rPr lang="en-GB" dirty="0"/>
              <a:t>​All events must be organised and planned well in advance. </a:t>
            </a:r>
          </a:p>
          <a:p>
            <a:r>
              <a:rPr lang="en-GB" dirty="0"/>
              <a:t>Part of the planning will include assessing the risks to those involved in the event by means of a risk assessment. </a:t>
            </a:r>
          </a:p>
          <a:p>
            <a:r>
              <a:rPr lang="en-GB" dirty="0"/>
              <a:t>The risk assessment should take into consideration the location of the event, the activities (including travelling to/from, setting up, and any planned activities), the persons who will be involved (staff, children, members of the public etc.) What control measures will be required to reduce the likelihood of harm or injury to those involved. </a:t>
            </a:r>
          </a:p>
          <a:p>
            <a:r>
              <a:rPr lang="en-GB" dirty="0"/>
              <a:t>It could also advisable to check if the insurance company needs notifying (e.g. to drive company vehicles, activities being undertaken i.e. outdoor pursuits.)</a:t>
            </a:r>
          </a:p>
        </p:txBody>
      </p:sp>
    </p:spTree>
    <p:extLst>
      <p:ext uri="{BB962C8B-B14F-4D97-AF65-F5344CB8AC3E}">
        <p14:creationId xmlns:p14="http://schemas.microsoft.com/office/powerpoint/2010/main" val="23210420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6BD17-A154-4605-9831-A1732185AF17}"/>
              </a:ext>
            </a:extLst>
          </p:cNvPr>
          <p:cNvSpPr>
            <a:spLocks noGrp="1"/>
          </p:cNvSpPr>
          <p:nvPr>
            <p:ph type="title"/>
          </p:nvPr>
        </p:nvSpPr>
        <p:spPr/>
        <p:txBody>
          <a:bodyPr/>
          <a:lstStyle/>
          <a:p>
            <a:r>
              <a:rPr lang="en-GB" dirty="0"/>
              <a:t>EVALUATING RISK ASSESSMENTS </a:t>
            </a:r>
          </a:p>
        </p:txBody>
      </p:sp>
      <p:sp>
        <p:nvSpPr>
          <p:cNvPr id="3" name="Content Placeholder 2">
            <a:extLst>
              <a:ext uri="{FF2B5EF4-FFF2-40B4-BE49-F238E27FC236}">
                <a16:creationId xmlns:a16="http://schemas.microsoft.com/office/drawing/2014/main" id="{60E58C61-ADC0-417F-9FFF-9E7C8118F251}"/>
              </a:ext>
            </a:extLst>
          </p:cNvPr>
          <p:cNvSpPr>
            <a:spLocks noGrp="1"/>
          </p:cNvSpPr>
          <p:nvPr>
            <p:ph idx="1"/>
          </p:nvPr>
        </p:nvSpPr>
        <p:spPr/>
        <p:txBody>
          <a:bodyPr/>
          <a:lstStyle/>
          <a:p>
            <a:r>
              <a:rPr lang="en-GB" dirty="0"/>
              <a:t>​Risk Assessments are then evaluated for effectiveness </a:t>
            </a:r>
          </a:p>
          <a:p>
            <a:r>
              <a:rPr lang="en-GB" dirty="0"/>
              <a:t>The pros and cons are weighted in order to assess whether or not it worked in keeping people safe</a:t>
            </a:r>
          </a:p>
          <a:p>
            <a:r>
              <a:rPr lang="en-GB" dirty="0"/>
              <a:t>Recommendations for how to improve the process should also be included in any risk assessment evaluation </a:t>
            </a:r>
          </a:p>
          <a:p>
            <a:pPr marL="0" indent="0">
              <a:buNone/>
            </a:pPr>
            <a:endParaRPr lang="en-GB" dirty="0"/>
          </a:p>
        </p:txBody>
      </p:sp>
    </p:spTree>
    <p:extLst>
      <p:ext uri="{BB962C8B-B14F-4D97-AF65-F5344CB8AC3E}">
        <p14:creationId xmlns:p14="http://schemas.microsoft.com/office/powerpoint/2010/main" val="8118139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Workplace health and safety </a:t>
            </a:r>
          </a:p>
        </p:txBody>
      </p:sp>
      <p:sp>
        <p:nvSpPr>
          <p:cNvPr id="3" name="Content Placeholder 2"/>
          <p:cNvSpPr>
            <a:spLocks noGrp="1"/>
          </p:cNvSpPr>
          <p:nvPr>
            <p:ph idx="1"/>
          </p:nvPr>
        </p:nvSpPr>
        <p:spPr>
          <a:xfrm>
            <a:off x="838200" y="2508421"/>
            <a:ext cx="10515600" cy="3676779"/>
          </a:xfrm>
        </p:spPr>
        <p:txBody>
          <a:bodyPr/>
          <a:lstStyle/>
          <a:p>
            <a:pPr marL="0" indent="0">
              <a:buNone/>
            </a:pPr>
            <a:r>
              <a:rPr lang="en-GB" sz="2400" dirty="0"/>
              <a:t>Workplace (or occupational) health and safety refers to the right of every employee, regardless of industry, to carry out daily work in a safe environment</a:t>
            </a:r>
          </a:p>
          <a:p>
            <a:pPr marL="0" indent="0">
              <a:buNone/>
            </a:pPr>
            <a:endParaRPr lang="en-GB" sz="2400" dirty="0"/>
          </a:p>
          <a:p>
            <a:pPr marL="0" indent="0">
              <a:buNone/>
            </a:pPr>
            <a:r>
              <a:rPr lang="en-GB" sz="2400" dirty="0"/>
              <a:t> There are various laws and legislations that dictate what employers </a:t>
            </a:r>
          </a:p>
          <a:p>
            <a:pPr marL="0" indent="0">
              <a:buNone/>
            </a:pPr>
            <a:r>
              <a:rPr lang="en-GB" sz="2400" dirty="0"/>
              <a:t>must do to facilitate this to minimise accidents, injuries and fatalities.</a:t>
            </a:r>
          </a:p>
          <a:p>
            <a:endParaRPr lang="en-GB" dirty="0"/>
          </a:p>
        </p:txBody>
      </p:sp>
    </p:spTree>
    <p:extLst>
      <p:ext uri="{BB962C8B-B14F-4D97-AF65-F5344CB8AC3E}">
        <p14:creationId xmlns:p14="http://schemas.microsoft.com/office/powerpoint/2010/main" val="22416947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275B3-6833-4D61-A86A-C6881B4C1927}"/>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836919BE-6104-469A-8E84-97DB1F74558A}"/>
              </a:ext>
            </a:extLst>
          </p:cNvPr>
          <p:cNvSpPr>
            <a:spLocks noGrp="1"/>
          </p:cNvSpPr>
          <p:nvPr>
            <p:ph idx="1"/>
          </p:nvPr>
        </p:nvSpPr>
        <p:spPr/>
        <p:txBody>
          <a:bodyPr/>
          <a:lstStyle/>
          <a:p>
            <a:r>
              <a:rPr lang="en-GB" dirty="0"/>
              <a:t>Who here has ever had health and safety training?</a:t>
            </a:r>
          </a:p>
          <a:p>
            <a:endParaRPr lang="en-GB" dirty="0"/>
          </a:p>
          <a:p>
            <a:r>
              <a:rPr lang="en-GB" dirty="0"/>
              <a:t>What did it include?</a:t>
            </a:r>
          </a:p>
          <a:p>
            <a:endParaRPr lang="en-GB" dirty="0"/>
          </a:p>
          <a:p>
            <a:r>
              <a:rPr lang="en-GB" dirty="0"/>
              <a:t>Did you find it beneficial? </a:t>
            </a:r>
          </a:p>
        </p:txBody>
      </p:sp>
    </p:spTree>
    <p:extLst>
      <p:ext uri="{BB962C8B-B14F-4D97-AF65-F5344CB8AC3E}">
        <p14:creationId xmlns:p14="http://schemas.microsoft.com/office/powerpoint/2010/main" val="33127908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HSAWA 1974</a:t>
            </a:r>
          </a:p>
        </p:txBody>
      </p:sp>
      <p:sp>
        <p:nvSpPr>
          <p:cNvPr id="3" name="Content Placeholder 2"/>
          <p:cNvSpPr>
            <a:spLocks noGrp="1"/>
          </p:cNvSpPr>
          <p:nvPr>
            <p:ph idx="1"/>
          </p:nvPr>
        </p:nvSpPr>
        <p:spPr>
          <a:xfrm>
            <a:off x="677334" y="2248930"/>
            <a:ext cx="11172796" cy="3792432"/>
          </a:xfrm>
        </p:spPr>
        <p:txBody>
          <a:bodyPr>
            <a:normAutofit/>
          </a:bodyPr>
          <a:lstStyle/>
          <a:p>
            <a:r>
              <a:rPr lang="en-GB" sz="2000" dirty="0"/>
              <a:t>Primary piece of legislation covering occupational health and safety in Great Britain.</a:t>
            </a:r>
          </a:p>
          <a:p>
            <a:r>
              <a:rPr lang="en-GB" sz="2000" dirty="0"/>
              <a:t>HSAWA requires that a risk assessment is completed this demonstrates that the event organisers have acted responsibly and done everything possible to prevent harm to the participants , this is exercising ‘due diligence’.</a:t>
            </a:r>
          </a:p>
          <a:p>
            <a:r>
              <a:rPr lang="en-GB" sz="2000" dirty="0"/>
              <a:t>Sets out general duties which employers have towards employees and general public.</a:t>
            </a:r>
          </a:p>
          <a:p>
            <a:r>
              <a:rPr lang="en-GB" sz="2000" dirty="0"/>
              <a:t>Duty sets out so far as reasonably practicable so you do not have to take action to avoid risk if it is technical impossible. It requires that you look at the risks and take sensible measures to avoid them</a:t>
            </a:r>
            <a:r>
              <a:rPr lang="en-GB" dirty="0"/>
              <a:t>.</a:t>
            </a:r>
          </a:p>
        </p:txBody>
      </p:sp>
    </p:spTree>
    <p:extLst>
      <p:ext uri="{BB962C8B-B14F-4D97-AF65-F5344CB8AC3E}">
        <p14:creationId xmlns:p14="http://schemas.microsoft.com/office/powerpoint/2010/main" val="20826384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employers must do for you </a:t>
            </a:r>
            <a:endParaRPr lang="en-GB" dirty="0"/>
          </a:p>
        </p:txBody>
      </p:sp>
      <p:sp>
        <p:nvSpPr>
          <p:cNvPr id="3" name="Content Placeholder 2"/>
          <p:cNvSpPr>
            <a:spLocks noGrp="1"/>
          </p:cNvSpPr>
          <p:nvPr>
            <p:ph idx="1"/>
          </p:nvPr>
        </p:nvSpPr>
        <p:spPr/>
        <p:txBody>
          <a:bodyPr>
            <a:normAutofit/>
          </a:bodyPr>
          <a:lstStyle/>
          <a:p>
            <a:pPr marL="0" indent="0">
              <a:buNone/>
            </a:pPr>
            <a:r>
              <a:rPr lang="en-GB" dirty="0"/>
              <a:t> </a:t>
            </a:r>
          </a:p>
          <a:p>
            <a:r>
              <a:rPr lang="en-GB" sz="2000" dirty="0"/>
              <a:t>Decide what could harm you in your job and the precautions to stop it. This is part of risk assessment. </a:t>
            </a:r>
          </a:p>
          <a:p>
            <a:r>
              <a:rPr lang="en-GB" sz="2000" dirty="0"/>
              <a:t>In a way you can understand, explain how risks will be controlled and tell you who is responsible for this. </a:t>
            </a:r>
          </a:p>
          <a:p>
            <a:r>
              <a:rPr lang="en-GB" sz="2000" dirty="0"/>
              <a:t>Consult and work with you and your health and safety representatives in protecting everyone from harm in the workplace. </a:t>
            </a:r>
          </a:p>
          <a:p>
            <a:r>
              <a:rPr lang="en-GB" sz="2000" dirty="0"/>
              <a:t>Free of charge, give you the health and safety training you need to do your job. </a:t>
            </a:r>
          </a:p>
          <a:p>
            <a:r>
              <a:rPr lang="en-GB" sz="2000" dirty="0"/>
              <a:t>Free of charge, provide you with any equipment and protective clothing you need, and ensure it is properly looked after. </a:t>
            </a:r>
          </a:p>
          <a:p>
            <a:pPr marL="0" indent="0">
              <a:buNone/>
            </a:pPr>
            <a:endParaRPr lang="en-GB" sz="2000" dirty="0"/>
          </a:p>
        </p:txBody>
      </p:sp>
    </p:spTree>
    <p:extLst>
      <p:ext uri="{BB962C8B-B14F-4D97-AF65-F5344CB8AC3E}">
        <p14:creationId xmlns:p14="http://schemas.microsoft.com/office/powerpoint/2010/main" val="31010615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3D26C-4227-470B-976C-FF02616D3251}"/>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B355118A-0B49-4B46-BDE1-9681D014C255}"/>
              </a:ext>
            </a:extLst>
          </p:cNvPr>
          <p:cNvSpPr>
            <a:spLocks noGrp="1"/>
          </p:cNvSpPr>
          <p:nvPr>
            <p:ph idx="1"/>
          </p:nvPr>
        </p:nvSpPr>
        <p:spPr/>
        <p:txBody>
          <a:bodyPr/>
          <a:lstStyle/>
          <a:p>
            <a:r>
              <a:rPr lang="en-GB" dirty="0"/>
              <a:t>What sort of provisions or equipment or policies might this include?</a:t>
            </a:r>
          </a:p>
        </p:txBody>
      </p:sp>
    </p:spTree>
    <p:extLst>
      <p:ext uri="{BB962C8B-B14F-4D97-AF65-F5344CB8AC3E}">
        <p14:creationId xmlns:p14="http://schemas.microsoft.com/office/powerpoint/2010/main" val="25317624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answer</a:t>
            </a:r>
          </a:p>
        </p:txBody>
      </p:sp>
      <p:sp>
        <p:nvSpPr>
          <p:cNvPr id="3" name="Content Placeholder 2"/>
          <p:cNvSpPr>
            <a:spLocks noGrp="1"/>
          </p:cNvSpPr>
          <p:nvPr>
            <p:ph idx="1"/>
          </p:nvPr>
        </p:nvSpPr>
        <p:spPr/>
        <p:txBody>
          <a:bodyPr>
            <a:normAutofit/>
          </a:bodyPr>
          <a:lstStyle/>
          <a:p>
            <a:r>
              <a:rPr lang="en-GB" dirty="0"/>
              <a:t>Provide toilets, washing facilities and drinking water. </a:t>
            </a:r>
          </a:p>
          <a:p>
            <a:r>
              <a:rPr lang="en-GB" dirty="0"/>
              <a:t>Provide adequate first-aid facilities. </a:t>
            </a:r>
          </a:p>
          <a:p>
            <a:r>
              <a:rPr lang="en-GB" dirty="0"/>
              <a:t>Report major injuries and fatalities at work. Report other injuries, diseases and dangerous incidents.</a:t>
            </a:r>
          </a:p>
          <a:p>
            <a:r>
              <a:rPr lang="en-GB" dirty="0"/>
              <a:t>Have insurance that covers you in case you get hurt at work or ill through work. Display a hard copy or electronic copy of the current insurance certificate where you can easily read it. </a:t>
            </a:r>
          </a:p>
          <a:p>
            <a:r>
              <a:rPr lang="en-GB" dirty="0"/>
              <a:t>Work with any other employers or contractors sharing the workplace or providing employees (such as agency workers), so that everyone’s health and safety is protected</a:t>
            </a:r>
          </a:p>
        </p:txBody>
      </p:sp>
    </p:spTree>
    <p:extLst>
      <p:ext uri="{BB962C8B-B14F-4D97-AF65-F5344CB8AC3E}">
        <p14:creationId xmlns:p14="http://schemas.microsoft.com/office/powerpoint/2010/main" val="37682142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you must do </a:t>
            </a:r>
            <a:br>
              <a:rPr lang="en-GB" dirty="0"/>
            </a:br>
            <a:endParaRPr lang="en-GB" dirty="0"/>
          </a:p>
        </p:txBody>
      </p:sp>
      <p:sp>
        <p:nvSpPr>
          <p:cNvPr id="3" name="Content Placeholder 2"/>
          <p:cNvSpPr>
            <a:spLocks noGrp="1"/>
          </p:cNvSpPr>
          <p:nvPr>
            <p:ph idx="1"/>
          </p:nvPr>
        </p:nvSpPr>
        <p:spPr/>
        <p:txBody>
          <a:bodyPr/>
          <a:lstStyle/>
          <a:p>
            <a:endParaRPr lang="en-GB" dirty="0"/>
          </a:p>
          <a:p>
            <a:r>
              <a:rPr lang="en-GB" sz="2000" dirty="0"/>
              <a:t>Follow the training you have received when using any work items your employer has given you. </a:t>
            </a:r>
          </a:p>
          <a:p>
            <a:r>
              <a:rPr lang="en-GB" sz="2000" dirty="0"/>
              <a:t>Take reasonable care of your own and other people’s health and safety. </a:t>
            </a:r>
          </a:p>
          <a:p>
            <a:r>
              <a:rPr lang="en-GB" sz="2000" dirty="0"/>
              <a:t>Co-operate with your employer on health and safety. </a:t>
            </a:r>
          </a:p>
          <a:p>
            <a:r>
              <a:rPr lang="en-GB" sz="2000" dirty="0"/>
              <a:t>Tell someone (your employer, supervisor, or health and safety representative) if you think the work or inadequate precautions are putting anyone’s health and safety at serious risk.</a:t>
            </a:r>
          </a:p>
        </p:txBody>
      </p:sp>
    </p:spTree>
    <p:extLst>
      <p:ext uri="{BB962C8B-B14F-4D97-AF65-F5344CB8AC3E}">
        <p14:creationId xmlns:p14="http://schemas.microsoft.com/office/powerpoint/2010/main" val="23419084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DD859-C613-4B52-BF33-1482CFE31927}"/>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D843D8E2-36B6-4DC0-96E7-73B11B69563E}"/>
              </a:ext>
            </a:extLst>
          </p:cNvPr>
          <p:cNvSpPr>
            <a:spLocks noGrp="1"/>
          </p:cNvSpPr>
          <p:nvPr>
            <p:ph idx="1"/>
          </p:nvPr>
        </p:nvSpPr>
        <p:spPr/>
        <p:txBody>
          <a:bodyPr/>
          <a:lstStyle/>
          <a:p>
            <a:r>
              <a:rPr lang="en-GB" dirty="0"/>
              <a:t>Do you feel confident you can adhere to this?</a:t>
            </a:r>
          </a:p>
          <a:p>
            <a:r>
              <a:rPr lang="en-GB" dirty="0"/>
              <a:t>Explain your answer </a:t>
            </a:r>
          </a:p>
        </p:txBody>
      </p:sp>
    </p:spTree>
    <p:extLst>
      <p:ext uri="{BB962C8B-B14F-4D97-AF65-F5344CB8AC3E}">
        <p14:creationId xmlns:p14="http://schemas.microsoft.com/office/powerpoint/2010/main" val="12245309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Hazards</a:t>
            </a:r>
          </a:p>
        </p:txBody>
      </p:sp>
      <p:sp>
        <p:nvSpPr>
          <p:cNvPr id="3" name="Content Placeholder 2"/>
          <p:cNvSpPr>
            <a:spLocks noGrp="1"/>
          </p:cNvSpPr>
          <p:nvPr>
            <p:ph idx="1"/>
          </p:nvPr>
        </p:nvSpPr>
        <p:spPr/>
        <p:txBody>
          <a:bodyPr>
            <a:normAutofit/>
          </a:bodyPr>
          <a:lstStyle/>
          <a:p>
            <a:r>
              <a:rPr lang="en-GB" sz="2400" dirty="0"/>
              <a:t>Hazards exist in every workplace</a:t>
            </a:r>
          </a:p>
          <a:p>
            <a:r>
              <a:rPr lang="en-GB" sz="2400" dirty="0"/>
              <a:t>By identifying hazards you will be better prepared to control or eliminate them and prevent accidents, injuries, property damage and downtime</a:t>
            </a:r>
          </a:p>
        </p:txBody>
      </p:sp>
    </p:spTree>
    <p:extLst>
      <p:ext uri="{BB962C8B-B14F-4D97-AF65-F5344CB8AC3E}">
        <p14:creationId xmlns:p14="http://schemas.microsoft.com/office/powerpoint/2010/main" val="29167168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A1511-27FC-45C9-9A94-4B87BB2809AF}"/>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D782B3AE-CCF8-4DAE-B5FD-EE244B010061}"/>
              </a:ext>
            </a:extLst>
          </p:cNvPr>
          <p:cNvSpPr>
            <a:spLocks noGrp="1"/>
          </p:cNvSpPr>
          <p:nvPr>
            <p:ph idx="1"/>
          </p:nvPr>
        </p:nvSpPr>
        <p:spPr/>
        <p:txBody>
          <a:bodyPr/>
          <a:lstStyle/>
          <a:p>
            <a:r>
              <a:rPr lang="en-GB" dirty="0"/>
              <a:t>Have you ever had an accident at work or witnessed one?</a:t>
            </a:r>
          </a:p>
          <a:p>
            <a:r>
              <a:rPr lang="en-GB" dirty="0"/>
              <a:t>What happened?</a:t>
            </a:r>
          </a:p>
          <a:p>
            <a:r>
              <a:rPr lang="en-GB" dirty="0"/>
              <a:t>What was the process?</a:t>
            </a:r>
          </a:p>
        </p:txBody>
      </p:sp>
    </p:spTree>
    <p:extLst>
      <p:ext uri="{BB962C8B-B14F-4D97-AF65-F5344CB8AC3E}">
        <p14:creationId xmlns:p14="http://schemas.microsoft.com/office/powerpoint/2010/main" val="42467668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Safety Hazards:</a:t>
            </a:r>
            <a:br>
              <a:rPr lang="en-GB" b="1" dirty="0"/>
            </a:br>
            <a:endParaRPr lang="en-GB" dirty="0"/>
          </a:p>
        </p:txBody>
      </p:sp>
      <p:sp>
        <p:nvSpPr>
          <p:cNvPr id="3" name="Content Placeholder 2"/>
          <p:cNvSpPr>
            <a:spLocks noGrp="1"/>
          </p:cNvSpPr>
          <p:nvPr>
            <p:ph idx="1"/>
          </p:nvPr>
        </p:nvSpPr>
        <p:spPr/>
        <p:txBody>
          <a:bodyPr>
            <a:normAutofit lnSpcReduction="10000"/>
          </a:bodyPr>
          <a:lstStyle/>
          <a:p>
            <a:r>
              <a:rPr lang="en-GB" dirty="0"/>
              <a:t>Safety Hazards are unsafe working conditions that that can cause injury, illness and death. Safety hazards are the most common workplace hazards.</a:t>
            </a:r>
          </a:p>
          <a:p>
            <a:r>
              <a:rPr lang="en-GB" i="1" dirty="0"/>
              <a:t>They include:</a:t>
            </a:r>
            <a:endParaRPr lang="en-GB" dirty="0"/>
          </a:p>
          <a:p>
            <a:r>
              <a:rPr lang="en-GB" dirty="0"/>
              <a:t>Anything that can cause spills or tripping such as cords running across the floor or ice</a:t>
            </a:r>
          </a:p>
          <a:p>
            <a:r>
              <a:rPr lang="en-GB" dirty="0"/>
              <a:t>Anything that can cause falls such as working from heights, including ladders, scaffolds, roofs, or any raised work area</a:t>
            </a:r>
          </a:p>
          <a:p>
            <a:r>
              <a:rPr lang="en-GB" dirty="0"/>
              <a:t>Unguarded machinery and moving machinery parts that a worker can accidentally touch</a:t>
            </a:r>
          </a:p>
          <a:p>
            <a:r>
              <a:rPr lang="en-GB" dirty="0"/>
              <a:t>Electrical hazards like frayed cords, missing ground pins, improper wiring</a:t>
            </a:r>
          </a:p>
          <a:p>
            <a:r>
              <a:rPr lang="en-GB" dirty="0"/>
              <a:t>Confined spaces</a:t>
            </a:r>
          </a:p>
          <a:p>
            <a:endParaRPr lang="en-GB" dirty="0"/>
          </a:p>
        </p:txBody>
      </p:sp>
    </p:spTree>
    <p:extLst>
      <p:ext uri="{BB962C8B-B14F-4D97-AF65-F5344CB8AC3E}">
        <p14:creationId xmlns:p14="http://schemas.microsoft.com/office/powerpoint/2010/main" val="29556438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Biological Hazards:</a:t>
            </a:r>
            <a:br>
              <a:rPr lang="en-GB" b="1" dirty="0"/>
            </a:br>
            <a:endParaRPr lang="en-GB" dirty="0"/>
          </a:p>
        </p:txBody>
      </p:sp>
      <p:sp>
        <p:nvSpPr>
          <p:cNvPr id="3" name="Content Placeholder 2"/>
          <p:cNvSpPr>
            <a:spLocks noGrp="1"/>
          </p:cNvSpPr>
          <p:nvPr>
            <p:ph idx="1"/>
          </p:nvPr>
        </p:nvSpPr>
        <p:spPr>
          <a:xfrm>
            <a:off x="677333" y="2347783"/>
            <a:ext cx="11284007" cy="4349579"/>
          </a:xfrm>
        </p:spPr>
        <p:txBody>
          <a:bodyPr>
            <a:noAutofit/>
          </a:bodyPr>
          <a:lstStyle/>
          <a:p>
            <a:r>
              <a:rPr lang="en-GB" sz="2000" dirty="0"/>
              <a:t>Include exposure to harm or disease associated with working with animals, people, or infectious plant materials. Workplaces with these kinds of hazards include, but are not limited to, work in schools, day care facilities, colleges and universities, hospitals, emergency response, nursing homes, or various outdoor occupations.</a:t>
            </a:r>
          </a:p>
          <a:p>
            <a:r>
              <a:rPr lang="en-GB" sz="2000" i="1" dirty="0"/>
              <a:t>Types of things you may be exposed to include:</a:t>
            </a:r>
            <a:endParaRPr lang="en-GB" sz="2000" dirty="0"/>
          </a:p>
          <a:p>
            <a:r>
              <a:rPr lang="en-GB" sz="2000" dirty="0"/>
              <a:t>Blood and other body fluids</a:t>
            </a:r>
          </a:p>
          <a:p>
            <a:r>
              <a:rPr lang="en-GB" sz="2000" dirty="0"/>
              <a:t>Fungi/mould</a:t>
            </a:r>
          </a:p>
          <a:p>
            <a:r>
              <a:rPr lang="en-GB" sz="2000" dirty="0"/>
              <a:t>Bacteria and viruses</a:t>
            </a:r>
          </a:p>
          <a:p>
            <a:r>
              <a:rPr lang="en-GB" sz="2000" dirty="0"/>
              <a:t>Plants</a:t>
            </a:r>
          </a:p>
          <a:p>
            <a:r>
              <a:rPr lang="en-GB" sz="2000" dirty="0"/>
              <a:t>Insect bites</a:t>
            </a:r>
          </a:p>
          <a:p>
            <a:r>
              <a:rPr lang="en-GB" sz="2000" dirty="0"/>
              <a:t>Animal and bird droppings</a:t>
            </a:r>
          </a:p>
        </p:txBody>
      </p:sp>
    </p:spTree>
    <p:extLst>
      <p:ext uri="{BB962C8B-B14F-4D97-AF65-F5344CB8AC3E}">
        <p14:creationId xmlns:p14="http://schemas.microsoft.com/office/powerpoint/2010/main" val="42035162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Physical Hazards:</a:t>
            </a:r>
            <a:br>
              <a:rPr lang="en-GB" b="1" dirty="0"/>
            </a:br>
            <a:endParaRPr lang="en-GB" dirty="0"/>
          </a:p>
        </p:txBody>
      </p:sp>
      <p:sp>
        <p:nvSpPr>
          <p:cNvPr id="3" name="Content Placeholder 2"/>
          <p:cNvSpPr>
            <a:spLocks noGrp="1"/>
          </p:cNvSpPr>
          <p:nvPr>
            <p:ph idx="1"/>
          </p:nvPr>
        </p:nvSpPr>
        <p:spPr/>
        <p:txBody>
          <a:bodyPr>
            <a:normAutofit/>
          </a:bodyPr>
          <a:lstStyle/>
          <a:p>
            <a:r>
              <a:rPr lang="en-GB" sz="2000" dirty="0"/>
              <a:t>Physical hazards can be any factors within the environment that can harm the body without necessarily touching it.</a:t>
            </a:r>
          </a:p>
          <a:p>
            <a:r>
              <a:rPr lang="en-GB" sz="2000" i="1" dirty="0"/>
              <a:t>They include:</a:t>
            </a:r>
            <a:endParaRPr lang="en-GB" sz="2000" dirty="0"/>
          </a:p>
          <a:p>
            <a:r>
              <a:rPr lang="en-GB" sz="2000" dirty="0"/>
              <a:t>Radiation: including ionizing, non-ionizing (EMF’s, microwaves, </a:t>
            </a:r>
            <a:r>
              <a:rPr lang="en-GB" sz="2000" dirty="0" err="1"/>
              <a:t>radiowaves</a:t>
            </a:r>
            <a:r>
              <a:rPr lang="en-GB" sz="2000" dirty="0"/>
              <a:t>, etc.)</a:t>
            </a:r>
          </a:p>
          <a:p>
            <a:r>
              <a:rPr lang="en-GB" sz="2000" dirty="0"/>
              <a:t>High exposure to sunlight / ultraviolet rays</a:t>
            </a:r>
          </a:p>
          <a:p>
            <a:r>
              <a:rPr lang="en-GB" sz="2000" dirty="0"/>
              <a:t>Temperature extremes – hot and cold</a:t>
            </a:r>
          </a:p>
          <a:p>
            <a:r>
              <a:rPr lang="en-GB" sz="2000" dirty="0"/>
              <a:t>Constant loud noise</a:t>
            </a:r>
          </a:p>
        </p:txBody>
      </p:sp>
    </p:spTree>
    <p:extLst>
      <p:ext uri="{BB962C8B-B14F-4D97-AF65-F5344CB8AC3E}">
        <p14:creationId xmlns:p14="http://schemas.microsoft.com/office/powerpoint/2010/main" val="3827846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Ergonomic Hazards:</a:t>
            </a:r>
            <a:br>
              <a:rPr lang="en-GB" b="1" dirty="0"/>
            </a:br>
            <a:endParaRPr lang="en-GB" dirty="0"/>
          </a:p>
        </p:txBody>
      </p:sp>
      <p:sp>
        <p:nvSpPr>
          <p:cNvPr id="3" name="Content Placeholder 2"/>
          <p:cNvSpPr>
            <a:spLocks noGrp="1"/>
          </p:cNvSpPr>
          <p:nvPr>
            <p:ph idx="1"/>
          </p:nvPr>
        </p:nvSpPr>
        <p:spPr>
          <a:xfrm>
            <a:off x="677334" y="2137718"/>
            <a:ext cx="10975088" cy="4361935"/>
          </a:xfrm>
        </p:spPr>
        <p:txBody>
          <a:bodyPr>
            <a:noAutofit/>
          </a:bodyPr>
          <a:lstStyle/>
          <a:p>
            <a:r>
              <a:rPr lang="en-GB" sz="2000" dirty="0"/>
              <a:t>Occur when the type of work, body positions and working conditions put a strain on your body.  They are the hardest to spot since you don’t always immediately notice the strain on your body or the harm that these hazards pose.  Short-term exposure may result in “sore muscles” the next day or in the days following the exposure, but long term exposure can result in serious long-term illness.</a:t>
            </a:r>
          </a:p>
          <a:p>
            <a:r>
              <a:rPr lang="en-GB" sz="2000" i="1" dirty="0"/>
              <a:t>Ergonomic Hazards include:</a:t>
            </a:r>
            <a:endParaRPr lang="en-GB" sz="2000" dirty="0"/>
          </a:p>
          <a:p>
            <a:r>
              <a:rPr lang="en-GB" sz="2000" dirty="0"/>
              <a:t>Improperly adjusted workstations and chairs</a:t>
            </a:r>
          </a:p>
          <a:p>
            <a:r>
              <a:rPr lang="en-GB" sz="2000" dirty="0"/>
              <a:t>Frequent lifting</a:t>
            </a:r>
          </a:p>
          <a:p>
            <a:r>
              <a:rPr lang="en-GB" sz="2000" dirty="0"/>
              <a:t>Poor posture</a:t>
            </a:r>
          </a:p>
          <a:p>
            <a:r>
              <a:rPr lang="en-GB" sz="2000" dirty="0"/>
              <a:t>Awkward movements, especially if they are repetitive</a:t>
            </a:r>
          </a:p>
          <a:p>
            <a:r>
              <a:rPr lang="en-GB" sz="2000" dirty="0"/>
              <a:t>Having to use too much force, especially if you have to do it frequently</a:t>
            </a:r>
          </a:p>
          <a:p>
            <a:r>
              <a:rPr lang="en-GB" sz="2000" dirty="0"/>
              <a:t>Vibration</a:t>
            </a:r>
          </a:p>
          <a:p>
            <a:endParaRPr lang="en-GB" sz="2000" dirty="0"/>
          </a:p>
        </p:txBody>
      </p:sp>
    </p:spTree>
    <p:extLst>
      <p:ext uri="{BB962C8B-B14F-4D97-AF65-F5344CB8AC3E}">
        <p14:creationId xmlns:p14="http://schemas.microsoft.com/office/powerpoint/2010/main" val="16506885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Chemical Hazards:</a:t>
            </a:r>
            <a:br>
              <a:rPr lang="en-GB" b="1" dirty="0"/>
            </a:br>
            <a:endParaRPr lang="en-GB" dirty="0"/>
          </a:p>
        </p:txBody>
      </p:sp>
      <p:sp>
        <p:nvSpPr>
          <p:cNvPr id="3" name="Content Placeholder 2"/>
          <p:cNvSpPr>
            <a:spLocks noGrp="1"/>
          </p:cNvSpPr>
          <p:nvPr>
            <p:ph idx="1"/>
          </p:nvPr>
        </p:nvSpPr>
        <p:spPr>
          <a:xfrm>
            <a:off x="743237" y="2335427"/>
            <a:ext cx="10797974" cy="4098324"/>
          </a:xfrm>
        </p:spPr>
        <p:txBody>
          <a:bodyPr>
            <a:normAutofit/>
          </a:bodyPr>
          <a:lstStyle/>
          <a:p>
            <a:r>
              <a:rPr lang="en-GB" sz="2000" dirty="0"/>
              <a:t>Are present when a worker is exposed to any chemical preparation in the workplace in any form (solid, liquid or gas).  Some are safer than others, but to some workers who are more sensitive to chemicals, even common solutions can cause illness, skin irritation, or breathing problems.</a:t>
            </a:r>
          </a:p>
          <a:p>
            <a:r>
              <a:rPr lang="en-GB" sz="2000" i="1" dirty="0"/>
              <a:t>Beware of:</a:t>
            </a:r>
            <a:endParaRPr lang="en-GB" sz="2000" dirty="0"/>
          </a:p>
          <a:p>
            <a:r>
              <a:rPr lang="en-GB" sz="2000" dirty="0"/>
              <a:t>Liquids like cleaning products, paints, acids, solvents – ESPECIALLY if chemicals are in an unlabelled container!</a:t>
            </a:r>
          </a:p>
          <a:p>
            <a:r>
              <a:rPr lang="en-GB" sz="2000" dirty="0"/>
              <a:t>Vapours and fumes that come from welding or exposure to solvents</a:t>
            </a:r>
          </a:p>
          <a:p>
            <a:r>
              <a:rPr lang="en-GB" sz="2000" dirty="0"/>
              <a:t>Gases like acetylene, propane, carbon monoxide and helium</a:t>
            </a:r>
          </a:p>
          <a:p>
            <a:r>
              <a:rPr lang="en-GB" sz="2000" dirty="0"/>
              <a:t>Flammable materials like gasoline, solvents, and explosive chemicals</a:t>
            </a:r>
          </a:p>
          <a:p>
            <a:r>
              <a:rPr lang="en-GB" sz="2000" dirty="0"/>
              <a:t>Pesticides</a:t>
            </a:r>
          </a:p>
          <a:p>
            <a:endParaRPr lang="en-GB" dirty="0"/>
          </a:p>
        </p:txBody>
      </p:sp>
    </p:spTree>
    <p:extLst>
      <p:ext uri="{BB962C8B-B14F-4D97-AF65-F5344CB8AC3E}">
        <p14:creationId xmlns:p14="http://schemas.microsoft.com/office/powerpoint/2010/main" val="9253626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Work Organization Hazards:</a:t>
            </a:r>
            <a:br>
              <a:rPr lang="en-GB" b="1" dirty="0"/>
            </a:br>
            <a:endParaRPr lang="en-GB" dirty="0"/>
          </a:p>
        </p:txBody>
      </p:sp>
      <p:sp>
        <p:nvSpPr>
          <p:cNvPr id="3" name="Content Placeholder 2"/>
          <p:cNvSpPr>
            <a:spLocks noGrp="1"/>
          </p:cNvSpPr>
          <p:nvPr>
            <p:ph idx="1"/>
          </p:nvPr>
        </p:nvSpPr>
        <p:spPr>
          <a:xfrm>
            <a:off x="677333" y="2298357"/>
            <a:ext cx="10999801" cy="4184821"/>
          </a:xfrm>
        </p:spPr>
        <p:txBody>
          <a:bodyPr>
            <a:normAutofit lnSpcReduction="10000"/>
          </a:bodyPr>
          <a:lstStyle/>
          <a:p>
            <a:r>
              <a:rPr lang="en-GB" sz="2000" dirty="0"/>
              <a:t>Hazards or stressors that cause stress (short term effects) and strain (long term effects).  These are hazards associated with workplace issues such as workload, lack of control and/or respect, etc.</a:t>
            </a:r>
          </a:p>
          <a:p>
            <a:r>
              <a:rPr lang="en-GB" sz="2000" i="1" dirty="0"/>
              <a:t>Examples include:</a:t>
            </a:r>
            <a:endParaRPr lang="en-GB" sz="2000" dirty="0"/>
          </a:p>
          <a:p>
            <a:r>
              <a:rPr lang="en-GB" sz="2000" dirty="0"/>
              <a:t>Workload demands</a:t>
            </a:r>
          </a:p>
          <a:p>
            <a:r>
              <a:rPr lang="en-GB" sz="2000" dirty="0"/>
              <a:t>Workplace violence</a:t>
            </a:r>
          </a:p>
          <a:p>
            <a:r>
              <a:rPr lang="en-GB" sz="2000" dirty="0"/>
              <a:t>Intensity and/or pace</a:t>
            </a:r>
          </a:p>
          <a:p>
            <a:r>
              <a:rPr lang="en-GB" sz="2000" dirty="0"/>
              <a:t>Respect (or lack thereof)</a:t>
            </a:r>
          </a:p>
          <a:p>
            <a:r>
              <a:rPr lang="en-GB" sz="2000" dirty="0"/>
              <a:t>Flexibility</a:t>
            </a:r>
          </a:p>
          <a:p>
            <a:r>
              <a:rPr lang="en-GB" sz="2000" dirty="0"/>
              <a:t>Control or say about things</a:t>
            </a:r>
          </a:p>
          <a:p>
            <a:r>
              <a:rPr lang="en-GB" sz="2000" dirty="0"/>
              <a:t>Social support or relations</a:t>
            </a:r>
          </a:p>
          <a:p>
            <a:r>
              <a:rPr lang="en-GB" sz="2000" dirty="0"/>
              <a:t>Sexual harassment</a:t>
            </a:r>
          </a:p>
          <a:p>
            <a:endParaRPr lang="en-GB" dirty="0"/>
          </a:p>
        </p:txBody>
      </p:sp>
    </p:spTree>
    <p:extLst>
      <p:ext uri="{BB962C8B-B14F-4D97-AF65-F5344CB8AC3E}">
        <p14:creationId xmlns:p14="http://schemas.microsoft.com/office/powerpoint/2010/main" val="40238286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Definitions: </a:t>
            </a:r>
            <a:r>
              <a:rPr lang="en-GB" b="1" dirty="0"/>
              <a:t>Hazard </a:t>
            </a:r>
            <a:br>
              <a:rPr lang="en-GB" b="1" dirty="0"/>
            </a:br>
            <a:endParaRPr lang="en-GB" dirty="0"/>
          </a:p>
        </p:txBody>
      </p:sp>
      <p:sp>
        <p:nvSpPr>
          <p:cNvPr id="3" name="Content Placeholder 2"/>
          <p:cNvSpPr>
            <a:spLocks noGrp="1"/>
          </p:cNvSpPr>
          <p:nvPr>
            <p:ph idx="1"/>
          </p:nvPr>
        </p:nvSpPr>
        <p:spPr/>
        <p:txBody>
          <a:bodyPr>
            <a:normAutofit/>
          </a:bodyPr>
          <a:lstStyle/>
          <a:p>
            <a:r>
              <a:rPr lang="en-GB" sz="2000" dirty="0"/>
              <a:t>A Hazard is anything with the potential to cause harm: e.g. inclement weather, moving vehicles, alcohol, poor housekeeping, chemicals etc. </a:t>
            </a:r>
          </a:p>
          <a:p>
            <a:r>
              <a:rPr lang="en-GB" sz="2000" dirty="0"/>
              <a:t> </a:t>
            </a:r>
            <a:r>
              <a:rPr lang="en-GB" sz="2000" b="1" dirty="0"/>
              <a:t>Hazardous Event </a:t>
            </a:r>
          </a:p>
          <a:p>
            <a:r>
              <a:rPr lang="en-GB" sz="2000" dirty="0"/>
              <a:t>A hazardous event is an unplanned or unwanted event: e.g. a fire, slip, trip, fall, damage to equipment, an injury etc. </a:t>
            </a:r>
          </a:p>
          <a:p>
            <a:endParaRPr lang="en-GB" sz="2000" dirty="0"/>
          </a:p>
          <a:p>
            <a:endParaRPr lang="en-GB" sz="2000" dirty="0"/>
          </a:p>
          <a:p>
            <a:r>
              <a:rPr lang="en-GB" sz="2000" dirty="0"/>
              <a:t>GIVE ONE EXAMPLE OF A HAZARD YOU HAVE ENCOUNTERED TODAY </a:t>
            </a:r>
          </a:p>
          <a:p>
            <a:pPr marL="0" indent="0">
              <a:buNone/>
            </a:pPr>
            <a:r>
              <a:rPr lang="en-GB" dirty="0"/>
              <a:t> </a:t>
            </a:r>
          </a:p>
        </p:txBody>
      </p:sp>
    </p:spTree>
    <p:extLst>
      <p:ext uri="{BB962C8B-B14F-4D97-AF65-F5344CB8AC3E}">
        <p14:creationId xmlns:p14="http://schemas.microsoft.com/office/powerpoint/2010/main" val="8822093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Controls</a:t>
            </a:r>
            <a:r>
              <a:rPr lang="en-GB" dirty="0"/>
              <a:t> </a:t>
            </a:r>
            <a:br>
              <a:rPr lang="en-GB" dirty="0"/>
            </a:br>
            <a:endParaRPr lang="en-GB" dirty="0"/>
          </a:p>
        </p:txBody>
      </p:sp>
      <p:sp>
        <p:nvSpPr>
          <p:cNvPr id="3" name="Content Placeholder 2"/>
          <p:cNvSpPr>
            <a:spLocks noGrp="1"/>
          </p:cNvSpPr>
          <p:nvPr>
            <p:ph idx="1"/>
          </p:nvPr>
        </p:nvSpPr>
        <p:spPr/>
        <p:txBody>
          <a:bodyPr>
            <a:normAutofit/>
          </a:bodyPr>
          <a:lstStyle/>
          <a:p>
            <a:r>
              <a:rPr lang="en-GB" sz="2000" dirty="0"/>
              <a:t>A control is a measure or action necessary to eliminate or mitigate the risk associated with an activity or part of an activity.</a:t>
            </a:r>
          </a:p>
          <a:p>
            <a:endParaRPr lang="en-GB" sz="2000" dirty="0"/>
          </a:p>
          <a:p>
            <a:endParaRPr lang="en-GB" sz="2000" dirty="0"/>
          </a:p>
          <a:p>
            <a:r>
              <a:rPr lang="en-GB" sz="2000" dirty="0"/>
              <a:t>GIVE ONE EXAMPLE OF A CONTROL YOU HAVE SEEN TODAY </a:t>
            </a:r>
          </a:p>
        </p:txBody>
      </p:sp>
    </p:spTree>
    <p:extLst>
      <p:ext uri="{BB962C8B-B14F-4D97-AF65-F5344CB8AC3E}">
        <p14:creationId xmlns:p14="http://schemas.microsoft.com/office/powerpoint/2010/main" val="37577640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Regulations under HSAWA 1974</a:t>
            </a:r>
          </a:p>
        </p:txBody>
      </p:sp>
      <p:sp>
        <p:nvSpPr>
          <p:cNvPr id="3" name="Content Placeholder 2"/>
          <p:cNvSpPr>
            <a:spLocks noGrp="1"/>
          </p:cNvSpPr>
          <p:nvPr>
            <p:ph idx="1"/>
          </p:nvPr>
        </p:nvSpPr>
        <p:spPr/>
        <p:txBody>
          <a:bodyPr/>
          <a:lstStyle/>
          <a:p>
            <a:r>
              <a:rPr lang="en-GB" sz="2000" dirty="0"/>
              <a:t>All stem from the HSAWA 1974</a:t>
            </a:r>
          </a:p>
          <a:p>
            <a:r>
              <a:rPr lang="en-GB" sz="2000" dirty="0"/>
              <a:t>Are law</a:t>
            </a:r>
          </a:p>
          <a:p>
            <a:r>
              <a:rPr lang="en-GB" sz="2000" dirty="0"/>
              <a:t>Approved by parliament</a:t>
            </a:r>
          </a:p>
          <a:p>
            <a:endParaRPr lang="en-GB" dirty="0"/>
          </a:p>
        </p:txBody>
      </p:sp>
    </p:spTree>
    <p:extLst>
      <p:ext uri="{BB962C8B-B14F-4D97-AF65-F5344CB8AC3E}">
        <p14:creationId xmlns:p14="http://schemas.microsoft.com/office/powerpoint/2010/main" val="29713418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HEALTH AND SAFETY LEGISLATION </a:t>
            </a:r>
            <a:br>
              <a:rPr lang="en-GB" dirty="0"/>
            </a:br>
            <a:endParaRPr lang="en-GB" dirty="0"/>
          </a:p>
        </p:txBody>
      </p:sp>
      <p:sp>
        <p:nvSpPr>
          <p:cNvPr id="3" name="Content Placeholder 2"/>
          <p:cNvSpPr>
            <a:spLocks noGrp="1"/>
          </p:cNvSpPr>
          <p:nvPr>
            <p:ph idx="1"/>
          </p:nvPr>
        </p:nvSpPr>
        <p:spPr/>
        <p:txBody>
          <a:bodyPr>
            <a:normAutofit/>
          </a:bodyPr>
          <a:lstStyle/>
          <a:p>
            <a:pPr marL="0" indent="0">
              <a:buNone/>
            </a:pPr>
            <a:r>
              <a:rPr lang="en-GB" sz="2000" dirty="0"/>
              <a:t> </a:t>
            </a:r>
          </a:p>
          <a:p>
            <a:r>
              <a:rPr lang="en-GB" sz="2000" dirty="0"/>
              <a:t>Food Safety Act 1990</a:t>
            </a:r>
          </a:p>
          <a:p>
            <a:r>
              <a:rPr lang="en-GB" sz="2000" dirty="0"/>
              <a:t>Reporting of Injuries, Diseases and Dangerous Occurrences Regulations 1995</a:t>
            </a:r>
          </a:p>
          <a:p>
            <a:r>
              <a:rPr lang="en-GB" sz="2000" dirty="0"/>
              <a:t>Manual Handling Operations Regulations 1992</a:t>
            </a:r>
          </a:p>
          <a:p>
            <a:r>
              <a:rPr lang="en-GB" sz="2000" dirty="0"/>
              <a:t>Food Safety (General Food Hygiene) Regulations 1995</a:t>
            </a:r>
          </a:p>
          <a:p>
            <a:r>
              <a:rPr lang="en-GB" sz="2000" dirty="0"/>
              <a:t>The Management of Health and Safety at Work Regulations 1999</a:t>
            </a:r>
          </a:p>
          <a:p>
            <a:r>
              <a:rPr lang="en-GB" sz="2000" dirty="0"/>
              <a:t>Health and Safety (First Aid) Regulations 1981</a:t>
            </a:r>
          </a:p>
          <a:p>
            <a:r>
              <a:rPr lang="en-GB" sz="2000" dirty="0"/>
              <a:t>Reporting Injuries Diseases and dangerous Occurrences Regulation RIDDOR</a:t>
            </a:r>
          </a:p>
          <a:p>
            <a:r>
              <a:rPr lang="en-GB" sz="2000" dirty="0"/>
              <a:t>Control of Substances Hazardous to Health</a:t>
            </a:r>
            <a:br>
              <a:rPr lang="en-GB" sz="2000" dirty="0"/>
            </a:br>
            <a:r>
              <a:rPr lang="en-GB" sz="2000" dirty="0"/>
              <a:t>COSHH</a:t>
            </a:r>
          </a:p>
          <a:p>
            <a:endParaRPr lang="en-GB" sz="2000" dirty="0"/>
          </a:p>
          <a:p>
            <a:endParaRPr lang="en-GB" sz="2000" dirty="0"/>
          </a:p>
          <a:p>
            <a:endParaRPr lang="en-GB" sz="2000" dirty="0"/>
          </a:p>
        </p:txBody>
      </p:sp>
    </p:spTree>
    <p:extLst>
      <p:ext uri="{BB962C8B-B14F-4D97-AF65-F5344CB8AC3E}">
        <p14:creationId xmlns:p14="http://schemas.microsoft.com/office/powerpoint/2010/main" val="3455009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8FFF5-F8F9-4947-9841-38D5763EDBB4}"/>
              </a:ext>
            </a:extLst>
          </p:cNvPr>
          <p:cNvSpPr>
            <a:spLocks noGrp="1"/>
          </p:cNvSpPr>
          <p:nvPr>
            <p:ph type="title"/>
          </p:nvPr>
        </p:nvSpPr>
        <p:spPr/>
        <p:txBody>
          <a:bodyPr/>
          <a:lstStyle/>
          <a:p>
            <a:r>
              <a:rPr lang="en-GB" dirty="0"/>
              <a:t>For your assignment </a:t>
            </a:r>
          </a:p>
        </p:txBody>
      </p:sp>
      <p:sp>
        <p:nvSpPr>
          <p:cNvPr id="3" name="Content Placeholder 2">
            <a:extLst>
              <a:ext uri="{FF2B5EF4-FFF2-40B4-BE49-F238E27FC236}">
                <a16:creationId xmlns:a16="http://schemas.microsoft.com/office/drawing/2014/main" id="{6C894183-3EF1-4B6B-9252-48FA16CFCB34}"/>
              </a:ext>
            </a:extLst>
          </p:cNvPr>
          <p:cNvSpPr>
            <a:spLocks noGrp="1"/>
          </p:cNvSpPr>
          <p:nvPr>
            <p:ph idx="1"/>
          </p:nvPr>
        </p:nvSpPr>
        <p:spPr/>
        <p:txBody>
          <a:bodyPr/>
          <a:lstStyle/>
          <a:p>
            <a:r>
              <a:rPr lang="en-GB" dirty="0"/>
              <a:t>Use the template given</a:t>
            </a:r>
          </a:p>
          <a:p>
            <a:r>
              <a:rPr lang="en-GB" dirty="0"/>
              <a:t>Consider all sections included </a:t>
            </a:r>
          </a:p>
          <a:p>
            <a:r>
              <a:rPr lang="en-GB" dirty="0"/>
              <a:t>Decide which legislations are related to the event</a:t>
            </a:r>
          </a:p>
          <a:p>
            <a:r>
              <a:rPr lang="en-GB" dirty="0"/>
              <a:t>Afterwards, evaluate how useful the risk assessment was </a:t>
            </a:r>
          </a:p>
        </p:txBody>
      </p:sp>
    </p:spTree>
    <p:extLst>
      <p:ext uri="{BB962C8B-B14F-4D97-AF65-F5344CB8AC3E}">
        <p14:creationId xmlns:p14="http://schemas.microsoft.com/office/powerpoint/2010/main" val="5867399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Write down the following 5 steps</a:t>
            </a:r>
          </a:p>
        </p:txBody>
      </p:sp>
      <p:sp>
        <p:nvSpPr>
          <p:cNvPr id="3" name="Content Placeholder 2"/>
          <p:cNvSpPr>
            <a:spLocks noGrp="1"/>
          </p:cNvSpPr>
          <p:nvPr>
            <p:ph idx="1"/>
          </p:nvPr>
        </p:nvSpPr>
        <p:spPr/>
        <p:txBody>
          <a:bodyPr>
            <a:noAutofit/>
          </a:bodyPr>
          <a:lstStyle/>
          <a:p>
            <a:r>
              <a:rPr lang="en-GB" sz="2000" dirty="0"/>
              <a:t>Step 1 Identify the hazards associated with activities contributing to the event, where the activities are carried out and how the activities are to be undertaken</a:t>
            </a:r>
          </a:p>
          <a:p>
            <a:r>
              <a:rPr lang="en-GB" sz="2000" dirty="0"/>
              <a:t>Step 2 Identify those people who may be harmed and how</a:t>
            </a:r>
          </a:p>
          <a:p>
            <a:r>
              <a:rPr lang="en-GB" sz="2000" dirty="0"/>
              <a:t>Step 3 Identify existing precautions, </a:t>
            </a:r>
            <a:r>
              <a:rPr lang="en-GB" sz="2000" dirty="0" err="1"/>
              <a:t>eg</a:t>
            </a:r>
            <a:r>
              <a:rPr lang="en-GB" sz="2000" dirty="0"/>
              <a:t> venue design, operational procedures or existing ‘safe systems of work’</a:t>
            </a:r>
          </a:p>
          <a:p>
            <a:r>
              <a:rPr lang="en-GB" sz="2000" dirty="0"/>
              <a:t>Step 4 Evaluate the risks</a:t>
            </a:r>
          </a:p>
          <a:p>
            <a:r>
              <a:rPr lang="en-GB" sz="2000" dirty="0"/>
              <a:t>Step 5 Decide what further actions may be required, </a:t>
            </a:r>
            <a:r>
              <a:rPr lang="en-GB" sz="2000" dirty="0" err="1"/>
              <a:t>eg</a:t>
            </a:r>
            <a:r>
              <a:rPr lang="en-GB" sz="2000" dirty="0"/>
              <a:t> improvement in venue design, safe systems of work, </a:t>
            </a:r>
            <a:r>
              <a:rPr lang="en-GB" sz="2000" dirty="0" err="1"/>
              <a:t>etc</a:t>
            </a:r>
            <a:endParaRPr lang="en-GB" sz="2000" dirty="0"/>
          </a:p>
        </p:txBody>
      </p:sp>
    </p:spTree>
    <p:extLst>
      <p:ext uri="{BB962C8B-B14F-4D97-AF65-F5344CB8AC3E}">
        <p14:creationId xmlns:p14="http://schemas.microsoft.com/office/powerpoint/2010/main" val="5484279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78465-E45A-4999-B9ED-E33780F2ED50}"/>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4633E23C-4A96-430E-ABC9-FC1AF6DD16E4}"/>
              </a:ext>
            </a:extLst>
          </p:cNvPr>
          <p:cNvSpPr>
            <a:spLocks noGrp="1"/>
          </p:cNvSpPr>
          <p:nvPr>
            <p:ph idx="1"/>
          </p:nvPr>
        </p:nvSpPr>
        <p:spPr/>
        <p:txBody>
          <a:bodyPr/>
          <a:lstStyle/>
          <a:p>
            <a:r>
              <a:rPr lang="en-GB" dirty="0"/>
              <a:t>You have been asked to risk assess a night out in Wind Street for the class</a:t>
            </a:r>
          </a:p>
          <a:p>
            <a:r>
              <a:rPr lang="en-GB" dirty="0"/>
              <a:t>Go through the five steps you have just written down</a:t>
            </a:r>
          </a:p>
          <a:p>
            <a:r>
              <a:rPr lang="en-GB" dirty="0"/>
              <a:t>How will you keep </a:t>
            </a:r>
            <a:r>
              <a:rPr lang="en-GB"/>
              <a:t>everyone safe?!</a:t>
            </a:r>
          </a:p>
        </p:txBody>
      </p:sp>
    </p:spTree>
    <p:extLst>
      <p:ext uri="{BB962C8B-B14F-4D97-AF65-F5344CB8AC3E}">
        <p14:creationId xmlns:p14="http://schemas.microsoft.com/office/powerpoint/2010/main" val="2161388250"/>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Vapor Trail</Template>
  <TotalTime>668</TotalTime>
  <Words>1466</Words>
  <Application>Microsoft Office PowerPoint</Application>
  <PresentationFormat>Widescreen</PresentationFormat>
  <Paragraphs>169</Paragraphs>
  <Slides>29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Arial</vt:lpstr>
      <vt:lpstr>Calibri</vt:lpstr>
      <vt:lpstr>Century Gothic</vt:lpstr>
      <vt:lpstr>Vapor Trail</vt:lpstr>
      <vt:lpstr>Health and Safety</vt:lpstr>
      <vt:lpstr>WARNING</vt:lpstr>
      <vt:lpstr>Questions</vt:lpstr>
      <vt:lpstr>WHAT IS A RISK ASSESSMENT </vt:lpstr>
      <vt:lpstr>RISK ASSESSING EVENTS</vt:lpstr>
      <vt:lpstr>EVALUATING RISK ASSESSMENTS </vt:lpstr>
      <vt:lpstr>Workplace health and safety </vt:lpstr>
      <vt:lpstr>question</vt:lpstr>
      <vt:lpstr>HSAWA 1974</vt:lpstr>
      <vt:lpstr>What employers must do for you </vt:lpstr>
      <vt:lpstr>question</vt:lpstr>
      <vt:lpstr>answer</vt:lpstr>
      <vt:lpstr>What you must do  </vt:lpstr>
      <vt:lpstr>question</vt:lpstr>
      <vt:lpstr>Hazards</vt:lpstr>
      <vt:lpstr>question</vt:lpstr>
      <vt:lpstr>Safety Hazards: </vt:lpstr>
      <vt:lpstr>Biological Hazards: </vt:lpstr>
      <vt:lpstr>Physical Hazards: </vt:lpstr>
      <vt:lpstr>Ergonomic Hazards: </vt:lpstr>
      <vt:lpstr>Chemical Hazards: </vt:lpstr>
      <vt:lpstr>Work Organization Hazards: </vt:lpstr>
      <vt:lpstr>Definitions: Hazard  </vt:lpstr>
      <vt:lpstr>Controls  </vt:lpstr>
      <vt:lpstr>Regulations under HSAWA 1974</vt:lpstr>
      <vt:lpstr>HEALTH AND SAFETY LEGISLATION  </vt:lpstr>
      <vt:lpstr>For your assignment </vt:lpstr>
      <vt:lpstr>Write down the following 5 steps</vt:lpstr>
      <vt:lpstr>activity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and Safety</dc:title>
  <dc:creator>Karen Burton</dc:creator>
  <cp:lastModifiedBy>Tania Davies</cp:lastModifiedBy>
  <cp:revision>14</cp:revision>
  <cp:lastPrinted>2017-03-09T09:09:01Z</cp:lastPrinted>
  <dcterms:created xsi:type="dcterms:W3CDTF">2016-04-13T10:45:37Z</dcterms:created>
  <dcterms:modified xsi:type="dcterms:W3CDTF">2019-01-26T23:30:36Z</dcterms:modified>
</cp:coreProperties>
</file>