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7" r:id="rId3"/>
    <p:sldId id="268" r:id="rId4"/>
    <p:sldId id="257" r:id="rId5"/>
    <p:sldId id="258" r:id="rId6"/>
    <p:sldId id="269" r:id="rId7"/>
    <p:sldId id="259" r:id="rId8"/>
    <p:sldId id="270" r:id="rId9"/>
    <p:sldId id="261" r:id="rId10"/>
    <p:sldId id="271" r:id="rId11"/>
    <p:sldId id="263" r:id="rId12"/>
    <p:sldId id="272" r:id="rId13"/>
    <p:sldId id="266" r:id="rId14"/>
    <p:sldId id="260" r:id="rId15"/>
    <p:sldId id="262" r:id="rId16"/>
    <p:sldId id="264" r:id="rId17"/>
    <p:sldId id="287" r:id="rId18"/>
    <p:sldId id="277" r:id="rId19"/>
    <p:sldId id="286" r:id="rId20"/>
    <p:sldId id="278" r:id="rId21"/>
    <p:sldId id="279" r:id="rId22"/>
    <p:sldId id="280" r:id="rId23"/>
    <p:sldId id="281" r:id="rId24"/>
    <p:sldId id="282" r:id="rId25"/>
    <p:sldId id="283" r:id="rId26"/>
    <p:sldId id="275" r:id="rId27"/>
    <p:sldId id="273" r:id="rId28"/>
    <p:sldId id="274" r:id="rId29"/>
    <p:sldId id="284" r:id="rId30"/>
    <p:sldId id="285" r:id="rId31"/>
    <p:sldId id="276" r:id="rId3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644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1BDCAA-BADE-4051-B996-F3CBB3E37CE5}" type="datetimeFigureOut">
              <a:rPr lang="en-GB" smtClean="0"/>
              <a:t>15/10/2018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5F03BD-3E2C-4AE1-A9DC-AB67F214B5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56398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1BDCAA-BADE-4051-B996-F3CBB3E37CE5}" type="datetimeFigureOut">
              <a:rPr lang="en-GB" smtClean="0"/>
              <a:t>15/10/2018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5F03BD-3E2C-4AE1-A9DC-AB67F214B5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01097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1BDCAA-BADE-4051-B996-F3CBB3E37CE5}" type="datetimeFigureOut">
              <a:rPr lang="en-GB" smtClean="0"/>
              <a:t>15/10/2018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5F03BD-3E2C-4AE1-A9DC-AB67F214B5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11258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1BDCAA-BADE-4051-B996-F3CBB3E37CE5}" type="datetimeFigureOut">
              <a:rPr lang="en-GB" smtClean="0"/>
              <a:t>15/10/2018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5F03BD-3E2C-4AE1-A9DC-AB67F214B5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24542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1BDCAA-BADE-4051-B996-F3CBB3E37CE5}" type="datetimeFigureOut">
              <a:rPr lang="en-GB" smtClean="0"/>
              <a:t>15/10/2018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5F03BD-3E2C-4AE1-A9DC-AB67F214B5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95395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1BDCAA-BADE-4051-B996-F3CBB3E37CE5}" type="datetimeFigureOut">
              <a:rPr lang="en-GB" smtClean="0"/>
              <a:t>15/10/2018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5F03BD-3E2C-4AE1-A9DC-AB67F214B5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63347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1BDCAA-BADE-4051-B996-F3CBB3E37CE5}" type="datetimeFigureOut">
              <a:rPr lang="en-GB" smtClean="0"/>
              <a:t>15/10/2018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5F03BD-3E2C-4AE1-A9DC-AB67F214B5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01102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1BDCAA-BADE-4051-B996-F3CBB3E37CE5}" type="datetimeFigureOut">
              <a:rPr lang="en-GB" smtClean="0"/>
              <a:t>15/10/2018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5F03BD-3E2C-4AE1-A9DC-AB67F214B5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04725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1BDCAA-BADE-4051-B996-F3CBB3E37CE5}" type="datetimeFigureOut">
              <a:rPr lang="en-GB" smtClean="0"/>
              <a:t>15/10/2018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5F03BD-3E2C-4AE1-A9DC-AB67F214B5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21450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1BDCAA-BADE-4051-B996-F3CBB3E37CE5}" type="datetimeFigureOut">
              <a:rPr lang="en-GB" smtClean="0"/>
              <a:t>15/10/2018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5F03BD-3E2C-4AE1-A9DC-AB67F214B5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25589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1BDCAA-BADE-4051-B996-F3CBB3E37CE5}" type="datetimeFigureOut">
              <a:rPr lang="en-GB" smtClean="0"/>
              <a:t>15/10/2018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5F03BD-3E2C-4AE1-A9DC-AB67F214B5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28326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61BDCAA-BADE-4051-B996-F3CBB3E37CE5}" type="datetimeFigureOut">
              <a:rPr lang="en-GB" smtClean="0"/>
              <a:t>15/10/2018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5F03BD-3E2C-4AE1-A9DC-AB67F214B5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97607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2483768" y="1556792"/>
            <a:ext cx="4608512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 smtClean="0">
                <a:solidFill>
                  <a:schemeClr val="bg1"/>
                </a:solidFill>
              </a:rPr>
              <a:t>Business Level Strategy - </a:t>
            </a:r>
          </a:p>
          <a:p>
            <a:pPr algn="ctr"/>
            <a:r>
              <a:rPr lang="en-GB" sz="3200" b="1" dirty="0" smtClean="0">
                <a:solidFill>
                  <a:schemeClr val="bg1"/>
                </a:solidFill>
              </a:rPr>
              <a:t>Generic </a:t>
            </a:r>
            <a:r>
              <a:rPr lang="en-GB" sz="3200" b="1" dirty="0" smtClean="0">
                <a:solidFill>
                  <a:schemeClr val="bg1"/>
                </a:solidFill>
              </a:rPr>
              <a:t>Strategies</a:t>
            </a:r>
          </a:p>
          <a:p>
            <a:pPr algn="ctr"/>
            <a:endParaRPr lang="en-GB" sz="3200" b="1" dirty="0">
              <a:solidFill>
                <a:schemeClr val="bg1"/>
              </a:solidFill>
            </a:endParaRPr>
          </a:p>
          <a:p>
            <a:pPr algn="ctr"/>
            <a:r>
              <a:rPr lang="en-GB" sz="3200" b="1" dirty="0" smtClean="0">
                <a:solidFill>
                  <a:schemeClr val="bg1"/>
                </a:solidFill>
              </a:rPr>
              <a:t>Dr Gareth Hughes</a:t>
            </a:r>
          </a:p>
          <a:p>
            <a:pPr algn="ctr"/>
            <a:endParaRPr lang="en-GB" sz="3200" b="1" dirty="0">
              <a:solidFill>
                <a:schemeClr val="bg1"/>
              </a:solidFill>
            </a:endParaRPr>
          </a:p>
          <a:p>
            <a:pPr algn="ctr"/>
            <a:r>
              <a:rPr lang="en-GB" sz="3200" b="1" dirty="0" smtClean="0">
                <a:solidFill>
                  <a:schemeClr val="bg1"/>
                </a:solidFill>
              </a:rPr>
              <a:t>October 2018</a:t>
            </a:r>
            <a:endParaRPr lang="en-GB" sz="3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889253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251520" y="260648"/>
            <a:ext cx="46085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u="sng" dirty="0" smtClean="0">
                <a:solidFill>
                  <a:schemeClr val="bg1"/>
                </a:solidFill>
              </a:rPr>
              <a:t>Learning Outcomes</a:t>
            </a:r>
            <a:endParaRPr lang="en-GB" sz="3200" b="1" u="sng" dirty="0">
              <a:solidFill>
                <a:schemeClr val="bg1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390082" y="1196752"/>
            <a:ext cx="8142358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GB" sz="3200" b="1" dirty="0" smtClean="0">
                <a:solidFill>
                  <a:schemeClr val="bg1"/>
                </a:solidFill>
              </a:rPr>
              <a:t>Porter’s Generic Strategies</a:t>
            </a:r>
          </a:p>
          <a:p>
            <a:pPr marL="457200" indent="-45720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GB" sz="3200" b="1" dirty="0" smtClean="0">
                <a:solidFill>
                  <a:schemeClr val="bg1"/>
                </a:solidFill>
              </a:rPr>
              <a:t>Inconsistent Strategies - Stuck in the Middle</a:t>
            </a:r>
          </a:p>
          <a:p>
            <a:pPr marL="457200" indent="-45720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GB" sz="3200" b="1" dirty="0">
                <a:solidFill>
                  <a:schemeClr val="bg1"/>
                </a:solidFill>
              </a:rPr>
              <a:t>Advantages and </a:t>
            </a:r>
            <a:r>
              <a:rPr lang="en-GB" sz="3200" b="1" dirty="0" smtClean="0">
                <a:solidFill>
                  <a:schemeClr val="bg1"/>
                </a:solidFill>
              </a:rPr>
              <a:t>Disadvantages </a:t>
            </a:r>
            <a:r>
              <a:rPr lang="en-GB" sz="3200" b="1" dirty="0" smtClean="0">
                <a:solidFill>
                  <a:schemeClr val="bg1"/>
                </a:solidFill>
              </a:rPr>
              <a:t>– </a:t>
            </a:r>
            <a:r>
              <a:rPr lang="en-GB" sz="3200" b="1" dirty="0" smtClean="0">
                <a:solidFill>
                  <a:srgbClr val="FF0000"/>
                </a:solidFill>
              </a:rPr>
              <a:t>This is important </a:t>
            </a:r>
            <a:r>
              <a:rPr lang="en-GB" sz="3200" b="1" dirty="0" smtClean="0">
                <a:solidFill>
                  <a:srgbClr val="FF0000"/>
                </a:solidFill>
              </a:rPr>
              <a:t>for your Assignment!!!</a:t>
            </a:r>
            <a:endParaRPr lang="en-GB" sz="3200" b="1" dirty="0">
              <a:solidFill>
                <a:srgbClr val="FF0000"/>
              </a:solidFill>
            </a:endParaRPr>
          </a:p>
          <a:p>
            <a:pPr marL="457200" indent="-457200">
              <a:lnSpc>
                <a:spcPct val="200000"/>
              </a:lnSpc>
              <a:buFont typeface="Wingdings" panose="05000000000000000000" pitchFamily="2" charset="2"/>
              <a:buChar char="Ø"/>
            </a:pPr>
            <a:endParaRPr lang="en-GB" sz="3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558922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/>
          <p:cNvSpPr txBox="1">
            <a:spLocks/>
          </p:cNvSpPr>
          <p:nvPr/>
        </p:nvSpPr>
        <p:spPr>
          <a:xfrm>
            <a:off x="467544" y="794997"/>
            <a:ext cx="8229600" cy="4525963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algn="just">
              <a:lnSpc>
                <a:spcPct val="170000"/>
              </a:lnSpc>
              <a:buFont typeface="Wingdings" panose="05000000000000000000" pitchFamily="2" charset="2"/>
              <a:buChar char="Ø"/>
            </a:pPr>
            <a:r>
              <a:rPr lang="en-GB" sz="1800" b="1" dirty="0">
                <a:solidFill>
                  <a:schemeClr val="bg1"/>
                </a:solidFill>
              </a:rPr>
              <a:t>In the 1980s, Professor Michael Porter argued that there were only four fundamental strategic options available to all companies: Porter’s Generic Strategy Options.</a:t>
            </a:r>
          </a:p>
          <a:p>
            <a:pPr marL="457200" indent="-457200" algn="just">
              <a:lnSpc>
                <a:spcPct val="170000"/>
              </a:lnSpc>
              <a:buFont typeface="Wingdings" panose="05000000000000000000" pitchFamily="2" charset="2"/>
              <a:buChar char="Ø"/>
            </a:pPr>
            <a:r>
              <a:rPr lang="en-GB" sz="1800" b="1" dirty="0">
                <a:solidFill>
                  <a:schemeClr val="bg1"/>
                </a:solidFill>
              </a:rPr>
              <a:t>Although this approach has subsequently been challenged, it does help in developing market–based opportunities.</a:t>
            </a:r>
          </a:p>
          <a:p>
            <a:pPr marL="457200" indent="-457200" algn="just">
              <a:lnSpc>
                <a:spcPct val="170000"/>
              </a:lnSpc>
              <a:buFont typeface="Wingdings" panose="05000000000000000000" pitchFamily="2" charset="2"/>
              <a:buChar char="Ø"/>
            </a:pPr>
            <a:r>
              <a:rPr lang="en-GB" sz="1800" b="1" dirty="0">
                <a:solidFill>
                  <a:schemeClr val="bg1"/>
                </a:solidFill>
              </a:rPr>
              <a:t>Porter’s conceptual economic starting point: the need to establish the prices and costs of an organisation in comparison with its competitors.</a:t>
            </a:r>
          </a:p>
          <a:p>
            <a:endParaRPr lang="en-GB" sz="3500" b="1" dirty="0">
              <a:solidFill>
                <a:schemeClr val="bg1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252093" y="210222"/>
            <a:ext cx="461478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b="1" u="sng" dirty="0">
                <a:solidFill>
                  <a:schemeClr val="bg1"/>
                </a:solidFill>
              </a:rPr>
              <a:t>Porter’s</a:t>
            </a:r>
            <a:r>
              <a:rPr lang="en-GB" b="1" u="sng" dirty="0" smtClean="0">
                <a:solidFill>
                  <a:schemeClr val="bg1"/>
                </a:solidFill>
              </a:rPr>
              <a:t> </a:t>
            </a:r>
            <a:r>
              <a:rPr lang="en-GB" sz="3200" b="1" u="sng" dirty="0">
                <a:solidFill>
                  <a:schemeClr val="bg1"/>
                </a:solidFill>
              </a:rPr>
              <a:t>Generic</a:t>
            </a:r>
            <a:r>
              <a:rPr lang="en-GB" b="1" u="sng" dirty="0" smtClean="0">
                <a:solidFill>
                  <a:schemeClr val="bg1"/>
                </a:solidFill>
              </a:rPr>
              <a:t> </a:t>
            </a:r>
            <a:r>
              <a:rPr lang="en-GB" sz="3200" b="1" u="sng" dirty="0">
                <a:solidFill>
                  <a:schemeClr val="bg1"/>
                </a:solidFill>
              </a:rPr>
              <a:t>Strategies</a:t>
            </a:r>
          </a:p>
        </p:txBody>
      </p:sp>
      <p:pic>
        <p:nvPicPr>
          <p:cNvPr id="1026" name="Picture 2" descr="Image result for michael porter black and white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EFEFE"/>
              </a:clrFrom>
              <a:clrTo>
                <a:srgbClr val="FEFEFE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221088"/>
            <a:ext cx="2144689" cy="26369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clrChange>
              <a:clrFrom>
                <a:srgbClr val="000000"/>
              </a:clrFrom>
              <a:clrTo>
                <a:srgbClr val="00000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4866882" y="4577073"/>
            <a:ext cx="3965114" cy="22500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05345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52093" y="210222"/>
            <a:ext cx="461478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b="1" u="sng" dirty="0">
                <a:solidFill>
                  <a:schemeClr val="bg1"/>
                </a:solidFill>
              </a:rPr>
              <a:t>Porter’s</a:t>
            </a:r>
            <a:r>
              <a:rPr lang="en-GB" b="1" u="sng" dirty="0" smtClean="0">
                <a:solidFill>
                  <a:schemeClr val="bg1"/>
                </a:solidFill>
              </a:rPr>
              <a:t> </a:t>
            </a:r>
            <a:r>
              <a:rPr lang="en-GB" sz="3200" b="1" u="sng" dirty="0">
                <a:solidFill>
                  <a:schemeClr val="bg1"/>
                </a:solidFill>
              </a:rPr>
              <a:t>Generic</a:t>
            </a:r>
            <a:r>
              <a:rPr lang="en-GB" b="1" u="sng" dirty="0" smtClean="0">
                <a:solidFill>
                  <a:schemeClr val="bg1"/>
                </a:solidFill>
              </a:rPr>
              <a:t> </a:t>
            </a:r>
            <a:r>
              <a:rPr lang="en-GB" sz="3200" b="1" u="sng" dirty="0">
                <a:solidFill>
                  <a:schemeClr val="bg1"/>
                </a:solidFill>
              </a:rPr>
              <a:t>Strategies</a:t>
            </a:r>
          </a:p>
        </p:txBody>
      </p:sp>
      <p:sp>
        <p:nvSpPr>
          <p:cNvPr id="5" name="Freeform 4"/>
          <p:cNvSpPr/>
          <p:nvPr/>
        </p:nvSpPr>
        <p:spPr>
          <a:xfrm>
            <a:off x="6527624" y="5075626"/>
            <a:ext cx="1255360" cy="435745"/>
          </a:xfrm>
          <a:custGeom>
            <a:avLst/>
            <a:gdLst/>
            <a:ahLst/>
            <a:cxnLst/>
            <a:rect l="0" t="0" r="0" b="0"/>
            <a:pathLst>
              <a:path>
                <a:moveTo>
                  <a:pt x="0" y="0"/>
                </a:moveTo>
                <a:lnTo>
                  <a:pt x="0" y="217872"/>
                </a:lnTo>
                <a:lnTo>
                  <a:pt x="1255360" y="217872"/>
                </a:lnTo>
                <a:lnTo>
                  <a:pt x="1255360" y="435745"/>
                </a:lnTo>
              </a:path>
            </a:pathLst>
          </a:cu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sp>
      <p:sp>
        <p:nvSpPr>
          <p:cNvPr id="6" name="Freeform 5"/>
          <p:cNvSpPr/>
          <p:nvPr/>
        </p:nvSpPr>
        <p:spPr>
          <a:xfrm>
            <a:off x="5272263" y="5075626"/>
            <a:ext cx="1255360" cy="435745"/>
          </a:xfrm>
          <a:custGeom>
            <a:avLst/>
            <a:gdLst/>
            <a:ahLst/>
            <a:cxnLst/>
            <a:rect l="0" t="0" r="0" b="0"/>
            <a:pathLst>
              <a:path>
                <a:moveTo>
                  <a:pt x="1255360" y="0"/>
                </a:moveTo>
                <a:lnTo>
                  <a:pt x="1255360" y="217872"/>
                </a:lnTo>
                <a:lnTo>
                  <a:pt x="0" y="217872"/>
                </a:lnTo>
                <a:lnTo>
                  <a:pt x="0" y="435745"/>
                </a:lnTo>
              </a:path>
            </a:pathLst>
          </a:cu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sp>
      <p:sp>
        <p:nvSpPr>
          <p:cNvPr id="7" name="Freeform 6"/>
          <p:cNvSpPr/>
          <p:nvPr/>
        </p:nvSpPr>
        <p:spPr>
          <a:xfrm>
            <a:off x="4016902" y="3602392"/>
            <a:ext cx="2510721" cy="435745"/>
          </a:xfrm>
          <a:custGeom>
            <a:avLst/>
            <a:gdLst/>
            <a:ahLst/>
            <a:cxnLst/>
            <a:rect l="0" t="0" r="0" b="0"/>
            <a:pathLst>
              <a:path>
                <a:moveTo>
                  <a:pt x="0" y="0"/>
                </a:moveTo>
                <a:lnTo>
                  <a:pt x="0" y="217872"/>
                </a:lnTo>
                <a:lnTo>
                  <a:pt x="2510721" y="217872"/>
                </a:lnTo>
                <a:lnTo>
                  <a:pt x="2510721" y="435745"/>
                </a:lnTo>
              </a:path>
            </a:pathLst>
          </a:cu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sp>
      <p:sp>
        <p:nvSpPr>
          <p:cNvPr id="8" name="Freeform 7"/>
          <p:cNvSpPr/>
          <p:nvPr/>
        </p:nvSpPr>
        <p:spPr>
          <a:xfrm>
            <a:off x="3971182" y="3602392"/>
            <a:ext cx="91440" cy="435745"/>
          </a:xfrm>
          <a:custGeom>
            <a:avLst/>
            <a:gdLst/>
            <a:ahLst/>
            <a:cxnLst/>
            <a:rect l="0" t="0" r="0" b="0"/>
            <a:pathLst>
              <a:path>
                <a:moveTo>
                  <a:pt x="45720" y="0"/>
                </a:moveTo>
                <a:lnTo>
                  <a:pt x="45720" y="435745"/>
                </a:lnTo>
              </a:path>
            </a:pathLst>
          </a:cu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sp>
      <p:sp>
        <p:nvSpPr>
          <p:cNvPr id="9" name="Freeform 8"/>
          <p:cNvSpPr/>
          <p:nvPr/>
        </p:nvSpPr>
        <p:spPr>
          <a:xfrm>
            <a:off x="1506180" y="3602392"/>
            <a:ext cx="2510721" cy="435745"/>
          </a:xfrm>
          <a:custGeom>
            <a:avLst/>
            <a:gdLst/>
            <a:ahLst/>
            <a:cxnLst/>
            <a:rect l="0" t="0" r="0" b="0"/>
            <a:pathLst>
              <a:path>
                <a:moveTo>
                  <a:pt x="2510721" y="0"/>
                </a:moveTo>
                <a:lnTo>
                  <a:pt x="2510721" y="217872"/>
                </a:lnTo>
                <a:lnTo>
                  <a:pt x="0" y="217872"/>
                </a:lnTo>
                <a:lnTo>
                  <a:pt x="0" y="435745"/>
                </a:lnTo>
              </a:path>
            </a:pathLst>
          </a:cu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sp>
      <p:sp>
        <p:nvSpPr>
          <p:cNvPr id="10" name="Freeform 9"/>
          <p:cNvSpPr/>
          <p:nvPr/>
        </p:nvSpPr>
        <p:spPr>
          <a:xfrm>
            <a:off x="2979414" y="2564904"/>
            <a:ext cx="2074976" cy="1037488"/>
          </a:xfrm>
          <a:custGeom>
            <a:avLst/>
            <a:gdLst>
              <a:gd name="connsiteX0" fmla="*/ 0 w 2074976"/>
              <a:gd name="connsiteY0" fmla="*/ 172918 h 1037488"/>
              <a:gd name="connsiteX1" fmla="*/ 172918 w 2074976"/>
              <a:gd name="connsiteY1" fmla="*/ 0 h 1037488"/>
              <a:gd name="connsiteX2" fmla="*/ 1902058 w 2074976"/>
              <a:gd name="connsiteY2" fmla="*/ 0 h 1037488"/>
              <a:gd name="connsiteX3" fmla="*/ 2074976 w 2074976"/>
              <a:gd name="connsiteY3" fmla="*/ 172918 h 1037488"/>
              <a:gd name="connsiteX4" fmla="*/ 2074976 w 2074976"/>
              <a:gd name="connsiteY4" fmla="*/ 864570 h 1037488"/>
              <a:gd name="connsiteX5" fmla="*/ 1902058 w 2074976"/>
              <a:gd name="connsiteY5" fmla="*/ 1037488 h 1037488"/>
              <a:gd name="connsiteX6" fmla="*/ 172918 w 2074976"/>
              <a:gd name="connsiteY6" fmla="*/ 1037488 h 1037488"/>
              <a:gd name="connsiteX7" fmla="*/ 0 w 2074976"/>
              <a:gd name="connsiteY7" fmla="*/ 864570 h 1037488"/>
              <a:gd name="connsiteX8" fmla="*/ 0 w 2074976"/>
              <a:gd name="connsiteY8" fmla="*/ 172918 h 10374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074976" h="1037488">
                <a:moveTo>
                  <a:pt x="0" y="172918"/>
                </a:moveTo>
                <a:cubicBezTo>
                  <a:pt x="0" y="77418"/>
                  <a:pt x="77418" y="0"/>
                  <a:pt x="172918" y="0"/>
                </a:cubicBezTo>
                <a:lnTo>
                  <a:pt x="1902058" y="0"/>
                </a:lnTo>
                <a:cubicBezTo>
                  <a:pt x="1997558" y="0"/>
                  <a:pt x="2074976" y="77418"/>
                  <a:pt x="2074976" y="172918"/>
                </a:cubicBezTo>
                <a:lnTo>
                  <a:pt x="2074976" y="864570"/>
                </a:lnTo>
                <a:cubicBezTo>
                  <a:pt x="2074976" y="960070"/>
                  <a:pt x="1997558" y="1037488"/>
                  <a:pt x="1902058" y="1037488"/>
                </a:cubicBezTo>
                <a:lnTo>
                  <a:pt x="172918" y="1037488"/>
                </a:lnTo>
                <a:cubicBezTo>
                  <a:pt x="77418" y="1037488"/>
                  <a:pt x="0" y="960070"/>
                  <a:pt x="0" y="864570"/>
                </a:cubicBezTo>
                <a:lnTo>
                  <a:pt x="0" y="172918"/>
                </a:lnTo>
                <a:close/>
              </a:path>
            </a:pathLst>
          </a:cu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spcFirstLastPara="0" vert="horz" wrap="square" lIns="65251" tIns="65251" rIns="65251" bIns="65251" numCol="1" spcCol="1270" anchor="ctr" anchorCtr="0">
            <a:noAutofit/>
          </a:bodyPr>
          <a:lstStyle/>
          <a:p>
            <a:pPr lvl="0" algn="ctr" defTabSz="10223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2300" kern="1200" dirty="0" smtClean="0">
                <a:solidFill>
                  <a:schemeClr val="bg1"/>
                </a:solidFill>
              </a:rPr>
              <a:t>Porter’s Generic Strategies</a:t>
            </a:r>
            <a:endParaRPr lang="en-GB" sz="2300" kern="1200" dirty="0">
              <a:solidFill>
                <a:schemeClr val="bg1"/>
              </a:solidFill>
            </a:endParaRPr>
          </a:p>
        </p:txBody>
      </p:sp>
      <p:sp>
        <p:nvSpPr>
          <p:cNvPr id="11" name="Freeform 10"/>
          <p:cNvSpPr/>
          <p:nvPr/>
        </p:nvSpPr>
        <p:spPr>
          <a:xfrm>
            <a:off x="468692" y="4038137"/>
            <a:ext cx="2074976" cy="1037488"/>
          </a:xfrm>
          <a:custGeom>
            <a:avLst/>
            <a:gdLst>
              <a:gd name="connsiteX0" fmla="*/ 0 w 2074976"/>
              <a:gd name="connsiteY0" fmla="*/ 172918 h 1037488"/>
              <a:gd name="connsiteX1" fmla="*/ 172918 w 2074976"/>
              <a:gd name="connsiteY1" fmla="*/ 0 h 1037488"/>
              <a:gd name="connsiteX2" fmla="*/ 1902058 w 2074976"/>
              <a:gd name="connsiteY2" fmla="*/ 0 h 1037488"/>
              <a:gd name="connsiteX3" fmla="*/ 2074976 w 2074976"/>
              <a:gd name="connsiteY3" fmla="*/ 172918 h 1037488"/>
              <a:gd name="connsiteX4" fmla="*/ 2074976 w 2074976"/>
              <a:gd name="connsiteY4" fmla="*/ 864570 h 1037488"/>
              <a:gd name="connsiteX5" fmla="*/ 1902058 w 2074976"/>
              <a:gd name="connsiteY5" fmla="*/ 1037488 h 1037488"/>
              <a:gd name="connsiteX6" fmla="*/ 172918 w 2074976"/>
              <a:gd name="connsiteY6" fmla="*/ 1037488 h 1037488"/>
              <a:gd name="connsiteX7" fmla="*/ 0 w 2074976"/>
              <a:gd name="connsiteY7" fmla="*/ 864570 h 1037488"/>
              <a:gd name="connsiteX8" fmla="*/ 0 w 2074976"/>
              <a:gd name="connsiteY8" fmla="*/ 172918 h 10374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074976" h="1037488">
                <a:moveTo>
                  <a:pt x="0" y="172918"/>
                </a:moveTo>
                <a:cubicBezTo>
                  <a:pt x="0" y="77418"/>
                  <a:pt x="77418" y="0"/>
                  <a:pt x="172918" y="0"/>
                </a:cubicBezTo>
                <a:lnTo>
                  <a:pt x="1902058" y="0"/>
                </a:lnTo>
                <a:cubicBezTo>
                  <a:pt x="1997558" y="0"/>
                  <a:pt x="2074976" y="77418"/>
                  <a:pt x="2074976" y="172918"/>
                </a:cubicBezTo>
                <a:lnTo>
                  <a:pt x="2074976" y="864570"/>
                </a:lnTo>
                <a:cubicBezTo>
                  <a:pt x="2074976" y="960070"/>
                  <a:pt x="1997558" y="1037488"/>
                  <a:pt x="1902058" y="1037488"/>
                </a:cubicBezTo>
                <a:lnTo>
                  <a:pt x="172918" y="1037488"/>
                </a:lnTo>
                <a:cubicBezTo>
                  <a:pt x="77418" y="1037488"/>
                  <a:pt x="0" y="960070"/>
                  <a:pt x="0" y="864570"/>
                </a:cubicBezTo>
                <a:lnTo>
                  <a:pt x="0" y="172918"/>
                </a:lnTo>
                <a:close/>
              </a:path>
            </a:pathLst>
          </a:cu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spcFirstLastPara="0" vert="horz" wrap="square" lIns="65251" tIns="65251" rIns="65251" bIns="65251" numCol="1" spcCol="1270" anchor="ctr" anchorCtr="0">
            <a:noAutofit/>
          </a:bodyPr>
          <a:lstStyle/>
          <a:p>
            <a:pPr lvl="0" algn="ctr" defTabSz="10223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2300" kern="1200" dirty="0" smtClean="0">
                <a:solidFill>
                  <a:schemeClr val="bg1"/>
                </a:solidFill>
              </a:rPr>
              <a:t>Cost Leadership</a:t>
            </a:r>
            <a:endParaRPr lang="en-GB" sz="2300" kern="1200" dirty="0">
              <a:solidFill>
                <a:schemeClr val="bg1"/>
              </a:solidFill>
            </a:endParaRPr>
          </a:p>
        </p:txBody>
      </p:sp>
      <p:sp>
        <p:nvSpPr>
          <p:cNvPr id="12" name="Freeform 11"/>
          <p:cNvSpPr/>
          <p:nvPr/>
        </p:nvSpPr>
        <p:spPr>
          <a:xfrm>
            <a:off x="2979414" y="4038137"/>
            <a:ext cx="2074976" cy="1037488"/>
          </a:xfrm>
          <a:custGeom>
            <a:avLst/>
            <a:gdLst>
              <a:gd name="connsiteX0" fmla="*/ 0 w 2074976"/>
              <a:gd name="connsiteY0" fmla="*/ 172918 h 1037488"/>
              <a:gd name="connsiteX1" fmla="*/ 172918 w 2074976"/>
              <a:gd name="connsiteY1" fmla="*/ 0 h 1037488"/>
              <a:gd name="connsiteX2" fmla="*/ 1902058 w 2074976"/>
              <a:gd name="connsiteY2" fmla="*/ 0 h 1037488"/>
              <a:gd name="connsiteX3" fmla="*/ 2074976 w 2074976"/>
              <a:gd name="connsiteY3" fmla="*/ 172918 h 1037488"/>
              <a:gd name="connsiteX4" fmla="*/ 2074976 w 2074976"/>
              <a:gd name="connsiteY4" fmla="*/ 864570 h 1037488"/>
              <a:gd name="connsiteX5" fmla="*/ 1902058 w 2074976"/>
              <a:gd name="connsiteY5" fmla="*/ 1037488 h 1037488"/>
              <a:gd name="connsiteX6" fmla="*/ 172918 w 2074976"/>
              <a:gd name="connsiteY6" fmla="*/ 1037488 h 1037488"/>
              <a:gd name="connsiteX7" fmla="*/ 0 w 2074976"/>
              <a:gd name="connsiteY7" fmla="*/ 864570 h 1037488"/>
              <a:gd name="connsiteX8" fmla="*/ 0 w 2074976"/>
              <a:gd name="connsiteY8" fmla="*/ 172918 h 10374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074976" h="1037488">
                <a:moveTo>
                  <a:pt x="0" y="172918"/>
                </a:moveTo>
                <a:cubicBezTo>
                  <a:pt x="0" y="77418"/>
                  <a:pt x="77418" y="0"/>
                  <a:pt x="172918" y="0"/>
                </a:cubicBezTo>
                <a:lnTo>
                  <a:pt x="1902058" y="0"/>
                </a:lnTo>
                <a:cubicBezTo>
                  <a:pt x="1997558" y="0"/>
                  <a:pt x="2074976" y="77418"/>
                  <a:pt x="2074976" y="172918"/>
                </a:cubicBezTo>
                <a:lnTo>
                  <a:pt x="2074976" y="864570"/>
                </a:lnTo>
                <a:cubicBezTo>
                  <a:pt x="2074976" y="960070"/>
                  <a:pt x="1997558" y="1037488"/>
                  <a:pt x="1902058" y="1037488"/>
                </a:cubicBezTo>
                <a:lnTo>
                  <a:pt x="172918" y="1037488"/>
                </a:lnTo>
                <a:cubicBezTo>
                  <a:pt x="77418" y="1037488"/>
                  <a:pt x="0" y="960070"/>
                  <a:pt x="0" y="864570"/>
                </a:cubicBezTo>
                <a:lnTo>
                  <a:pt x="0" y="172918"/>
                </a:lnTo>
                <a:close/>
              </a:path>
            </a:pathLst>
          </a:cu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spcFirstLastPara="0" vert="horz" wrap="square" lIns="65251" tIns="65251" rIns="65251" bIns="65251" numCol="1" spcCol="1270" anchor="ctr" anchorCtr="0">
            <a:noAutofit/>
          </a:bodyPr>
          <a:lstStyle/>
          <a:p>
            <a:pPr lvl="0" algn="ctr" defTabSz="10223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2300" kern="1200" dirty="0" smtClean="0">
                <a:solidFill>
                  <a:schemeClr val="bg1"/>
                </a:solidFill>
              </a:rPr>
              <a:t>Differentiation</a:t>
            </a:r>
            <a:endParaRPr lang="en-GB" sz="2300" kern="1200" dirty="0">
              <a:solidFill>
                <a:schemeClr val="bg1"/>
              </a:solidFill>
            </a:endParaRPr>
          </a:p>
        </p:txBody>
      </p:sp>
      <p:sp>
        <p:nvSpPr>
          <p:cNvPr id="13" name="Freeform 12"/>
          <p:cNvSpPr/>
          <p:nvPr/>
        </p:nvSpPr>
        <p:spPr>
          <a:xfrm>
            <a:off x="5490135" y="4038137"/>
            <a:ext cx="2074976" cy="1037488"/>
          </a:xfrm>
          <a:custGeom>
            <a:avLst/>
            <a:gdLst>
              <a:gd name="connsiteX0" fmla="*/ 0 w 2074976"/>
              <a:gd name="connsiteY0" fmla="*/ 172918 h 1037488"/>
              <a:gd name="connsiteX1" fmla="*/ 172918 w 2074976"/>
              <a:gd name="connsiteY1" fmla="*/ 0 h 1037488"/>
              <a:gd name="connsiteX2" fmla="*/ 1902058 w 2074976"/>
              <a:gd name="connsiteY2" fmla="*/ 0 h 1037488"/>
              <a:gd name="connsiteX3" fmla="*/ 2074976 w 2074976"/>
              <a:gd name="connsiteY3" fmla="*/ 172918 h 1037488"/>
              <a:gd name="connsiteX4" fmla="*/ 2074976 w 2074976"/>
              <a:gd name="connsiteY4" fmla="*/ 864570 h 1037488"/>
              <a:gd name="connsiteX5" fmla="*/ 1902058 w 2074976"/>
              <a:gd name="connsiteY5" fmla="*/ 1037488 h 1037488"/>
              <a:gd name="connsiteX6" fmla="*/ 172918 w 2074976"/>
              <a:gd name="connsiteY6" fmla="*/ 1037488 h 1037488"/>
              <a:gd name="connsiteX7" fmla="*/ 0 w 2074976"/>
              <a:gd name="connsiteY7" fmla="*/ 864570 h 1037488"/>
              <a:gd name="connsiteX8" fmla="*/ 0 w 2074976"/>
              <a:gd name="connsiteY8" fmla="*/ 172918 h 10374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074976" h="1037488">
                <a:moveTo>
                  <a:pt x="0" y="172918"/>
                </a:moveTo>
                <a:cubicBezTo>
                  <a:pt x="0" y="77418"/>
                  <a:pt x="77418" y="0"/>
                  <a:pt x="172918" y="0"/>
                </a:cubicBezTo>
                <a:lnTo>
                  <a:pt x="1902058" y="0"/>
                </a:lnTo>
                <a:cubicBezTo>
                  <a:pt x="1997558" y="0"/>
                  <a:pt x="2074976" y="77418"/>
                  <a:pt x="2074976" y="172918"/>
                </a:cubicBezTo>
                <a:lnTo>
                  <a:pt x="2074976" y="864570"/>
                </a:lnTo>
                <a:cubicBezTo>
                  <a:pt x="2074976" y="960070"/>
                  <a:pt x="1997558" y="1037488"/>
                  <a:pt x="1902058" y="1037488"/>
                </a:cubicBezTo>
                <a:lnTo>
                  <a:pt x="172918" y="1037488"/>
                </a:lnTo>
                <a:cubicBezTo>
                  <a:pt x="77418" y="1037488"/>
                  <a:pt x="0" y="960070"/>
                  <a:pt x="0" y="864570"/>
                </a:cubicBezTo>
                <a:lnTo>
                  <a:pt x="0" y="172918"/>
                </a:lnTo>
                <a:close/>
              </a:path>
            </a:pathLst>
          </a:cu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spcFirstLastPara="0" vert="horz" wrap="square" lIns="65251" tIns="65251" rIns="65251" bIns="65251" numCol="1" spcCol="1270" anchor="ctr" anchorCtr="0">
            <a:noAutofit/>
          </a:bodyPr>
          <a:lstStyle/>
          <a:p>
            <a:pPr lvl="0" algn="ctr" defTabSz="10223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2300" kern="1200" dirty="0" smtClean="0">
                <a:solidFill>
                  <a:schemeClr val="bg1"/>
                </a:solidFill>
              </a:rPr>
              <a:t>Focus</a:t>
            </a:r>
            <a:endParaRPr lang="en-GB" sz="2300" kern="1200" dirty="0">
              <a:solidFill>
                <a:schemeClr val="bg1"/>
              </a:solidFill>
            </a:endParaRPr>
          </a:p>
        </p:txBody>
      </p:sp>
      <p:sp>
        <p:nvSpPr>
          <p:cNvPr id="14" name="Freeform 13"/>
          <p:cNvSpPr/>
          <p:nvPr/>
        </p:nvSpPr>
        <p:spPr>
          <a:xfrm>
            <a:off x="4234775" y="5511371"/>
            <a:ext cx="2074976" cy="1037488"/>
          </a:xfrm>
          <a:custGeom>
            <a:avLst/>
            <a:gdLst>
              <a:gd name="connsiteX0" fmla="*/ 0 w 2074976"/>
              <a:gd name="connsiteY0" fmla="*/ 172918 h 1037488"/>
              <a:gd name="connsiteX1" fmla="*/ 172918 w 2074976"/>
              <a:gd name="connsiteY1" fmla="*/ 0 h 1037488"/>
              <a:gd name="connsiteX2" fmla="*/ 1902058 w 2074976"/>
              <a:gd name="connsiteY2" fmla="*/ 0 h 1037488"/>
              <a:gd name="connsiteX3" fmla="*/ 2074976 w 2074976"/>
              <a:gd name="connsiteY3" fmla="*/ 172918 h 1037488"/>
              <a:gd name="connsiteX4" fmla="*/ 2074976 w 2074976"/>
              <a:gd name="connsiteY4" fmla="*/ 864570 h 1037488"/>
              <a:gd name="connsiteX5" fmla="*/ 1902058 w 2074976"/>
              <a:gd name="connsiteY5" fmla="*/ 1037488 h 1037488"/>
              <a:gd name="connsiteX6" fmla="*/ 172918 w 2074976"/>
              <a:gd name="connsiteY6" fmla="*/ 1037488 h 1037488"/>
              <a:gd name="connsiteX7" fmla="*/ 0 w 2074976"/>
              <a:gd name="connsiteY7" fmla="*/ 864570 h 1037488"/>
              <a:gd name="connsiteX8" fmla="*/ 0 w 2074976"/>
              <a:gd name="connsiteY8" fmla="*/ 172918 h 10374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074976" h="1037488">
                <a:moveTo>
                  <a:pt x="0" y="172918"/>
                </a:moveTo>
                <a:cubicBezTo>
                  <a:pt x="0" y="77418"/>
                  <a:pt x="77418" y="0"/>
                  <a:pt x="172918" y="0"/>
                </a:cubicBezTo>
                <a:lnTo>
                  <a:pt x="1902058" y="0"/>
                </a:lnTo>
                <a:cubicBezTo>
                  <a:pt x="1997558" y="0"/>
                  <a:pt x="2074976" y="77418"/>
                  <a:pt x="2074976" y="172918"/>
                </a:cubicBezTo>
                <a:lnTo>
                  <a:pt x="2074976" y="864570"/>
                </a:lnTo>
                <a:cubicBezTo>
                  <a:pt x="2074976" y="960070"/>
                  <a:pt x="1997558" y="1037488"/>
                  <a:pt x="1902058" y="1037488"/>
                </a:cubicBezTo>
                <a:lnTo>
                  <a:pt x="172918" y="1037488"/>
                </a:lnTo>
                <a:cubicBezTo>
                  <a:pt x="77418" y="1037488"/>
                  <a:pt x="0" y="960070"/>
                  <a:pt x="0" y="864570"/>
                </a:cubicBezTo>
                <a:lnTo>
                  <a:pt x="0" y="172918"/>
                </a:lnTo>
                <a:close/>
              </a:path>
            </a:pathLst>
          </a:cu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spcFirstLastPara="0" vert="horz" wrap="square" lIns="65251" tIns="65251" rIns="65251" bIns="65251" numCol="1" spcCol="1270" anchor="ctr" anchorCtr="0">
            <a:noAutofit/>
          </a:bodyPr>
          <a:lstStyle/>
          <a:p>
            <a:pPr lvl="0" algn="ctr" defTabSz="10223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2300" kern="1200" dirty="0" smtClean="0">
                <a:solidFill>
                  <a:schemeClr val="bg1"/>
                </a:solidFill>
              </a:rPr>
              <a:t>Focus Cost Leadership</a:t>
            </a:r>
            <a:endParaRPr lang="en-GB" sz="2300" kern="1200" dirty="0">
              <a:solidFill>
                <a:schemeClr val="bg1"/>
              </a:solidFill>
            </a:endParaRPr>
          </a:p>
        </p:txBody>
      </p:sp>
      <p:sp>
        <p:nvSpPr>
          <p:cNvPr id="15" name="Freeform 14"/>
          <p:cNvSpPr/>
          <p:nvPr/>
        </p:nvSpPr>
        <p:spPr>
          <a:xfrm>
            <a:off x="6745496" y="5511371"/>
            <a:ext cx="2074976" cy="1037488"/>
          </a:xfrm>
          <a:custGeom>
            <a:avLst/>
            <a:gdLst>
              <a:gd name="connsiteX0" fmla="*/ 0 w 2074976"/>
              <a:gd name="connsiteY0" fmla="*/ 172918 h 1037488"/>
              <a:gd name="connsiteX1" fmla="*/ 172918 w 2074976"/>
              <a:gd name="connsiteY1" fmla="*/ 0 h 1037488"/>
              <a:gd name="connsiteX2" fmla="*/ 1902058 w 2074976"/>
              <a:gd name="connsiteY2" fmla="*/ 0 h 1037488"/>
              <a:gd name="connsiteX3" fmla="*/ 2074976 w 2074976"/>
              <a:gd name="connsiteY3" fmla="*/ 172918 h 1037488"/>
              <a:gd name="connsiteX4" fmla="*/ 2074976 w 2074976"/>
              <a:gd name="connsiteY4" fmla="*/ 864570 h 1037488"/>
              <a:gd name="connsiteX5" fmla="*/ 1902058 w 2074976"/>
              <a:gd name="connsiteY5" fmla="*/ 1037488 h 1037488"/>
              <a:gd name="connsiteX6" fmla="*/ 172918 w 2074976"/>
              <a:gd name="connsiteY6" fmla="*/ 1037488 h 1037488"/>
              <a:gd name="connsiteX7" fmla="*/ 0 w 2074976"/>
              <a:gd name="connsiteY7" fmla="*/ 864570 h 1037488"/>
              <a:gd name="connsiteX8" fmla="*/ 0 w 2074976"/>
              <a:gd name="connsiteY8" fmla="*/ 172918 h 10374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074976" h="1037488">
                <a:moveTo>
                  <a:pt x="0" y="172918"/>
                </a:moveTo>
                <a:cubicBezTo>
                  <a:pt x="0" y="77418"/>
                  <a:pt x="77418" y="0"/>
                  <a:pt x="172918" y="0"/>
                </a:cubicBezTo>
                <a:lnTo>
                  <a:pt x="1902058" y="0"/>
                </a:lnTo>
                <a:cubicBezTo>
                  <a:pt x="1997558" y="0"/>
                  <a:pt x="2074976" y="77418"/>
                  <a:pt x="2074976" y="172918"/>
                </a:cubicBezTo>
                <a:lnTo>
                  <a:pt x="2074976" y="864570"/>
                </a:lnTo>
                <a:cubicBezTo>
                  <a:pt x="2074976" y="960070"/>
                  <a:pt x="1997558" y="1037488"/>
                  <a:pt x="1902058" y="1037488"/>
                </a:cubicBezTo>
                <a:lnTo>
                  <a:pt x="172918" y="1037488"/>
                </a:lnTo>
                <a:cubicBezTo>
                  <a:pt x="77418" y="1037488"/>
                  <a:pt x="0" y="960070"/>
                  <a:pt x="0" y="864570"/>
                </a:cubicBezTo>
                <a:lnTo>
                  <a:pt x="0" y="172918"/>
                </a:lnTo>
                <a:close/>
              </a:path>
            </a:pathLst>
          </a:cu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spcFirstLastPara="0" vert="horz" wrap="square" lIns="65251" tIns="65251" rIns="65251" bIns="65251" numCol="1" spcCol="1270" anchor="ctr" anchorCtr="0">
            <a:noAutofit/>
          </a:bodyPr>
          <a:lstStyle/>
          <a:p>
            <a:pPr lvl="0" algn="ctr" defTabSz="10223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2300" kern="1200" dirty="0" smtClean="0">
                <a:solidFill>
                  <a:schemeClr val="bg1"/>
                </a:solidFill>
              </a:rPr>
              <a:t>Focus Differentiation</a:t>
            </a:r>
            <a:endParaRPr lang="en-GB" sz="2300" kern="1200" dirty="0">
              <a:solidFill>
                <a:schemeClr val="bg1"/>
              </a:solidFill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252093" y="859217"/>
            <a:ext cx="7475597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 algn="just">
              <a:lnSpc>
                <a:spcPct val="150000"/>
              </a:lnSpc>
              <a:spcBef>
                <a:spcPct val="20000"/>
              </a:spcBef>
              <a:buFont typeface="Wingdings" panose="05000000000000000000" pitchFamily="2" charset="2"/>
              <a:buChar char="Ø"/>
            </a:pPr>
            <a:r>
              <a:rPr lang="en-GB" sz="2800" b="1" dirty="0">
                <a:solidFill>
                  <a:schemeClr val="bg1"/>
                </a:solidFill>
              </a:rPr>
              <a:t>Porter (1980) identified four primary sources of competitive advantage </a:t>
            </a:r>
          </a:p>
        </p:txBody>
      </p:sp>
    </p:spTree>
    <p:extLst>
      <p:ext uri="{BB962C8B-B14F-4D97-AF65-F5344CB8AC3E}">
        <p14:creationId xmlns:p14="http://schemas.microsoft.com/office/powerpoint/2010/main" val="27620037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07504" y="188640"/>
            <a:ext cx="27140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u="sng" dirty="0" smtClean="0">
                <a:solidFill>
                  <a:schemeClr val="bg1"/>
                </a:solidFill>
              </a:rPr>
              <a:t>Porter’s Generic Strategies</a:t>
            </a:r>
            <a:endParaRPr lang="en-GB" b="1" u="sng" dirty="0">
              <a:solidFill>
                <a:schemeClr val="bg1"/>
              </a:solidFill>
            </a:endParaRPr>
          </a:p>
        </p:txBody>
      </p:sp>
      <p:sp>
        <p:nvSpPr>
          <p:cNvPr id="5" name="Rounded Rectangle 4"/>
          <p:cNvSpPr/>
          <p:nvPr/>
        </p:nvSpPr>
        <p:spPr>
          <a:xfrm>
            <a:off x="2851549" y="2478707"/>
            <a:ext cx="2788366" cy="1635037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spcFirstLastPara="0" vert="horz" wrap="square" lIns="247650" tIns="247650" rIns="247650" bIns="247650" numCol="1" spcCol="1270" anchor="ctr" anchorCtr="0">
            <a:noAutofit/>
          </a:bodyPr>
          <a:lstStyle/>
          <a:p>
            <a:pPr lvl="0" algn="ctr" defTabSz="28892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2800" kern="1200" dirty="0" smtClean="0">
                <a:solidFill>
                  <a:schemeClr val="bg1"/>
                </a:solidFill>
              </a:rPr>
              <a:t>Differentiation</a:t>
            </a:r>
            <a:endParaRPr lang="en-GB" sz="2800" kern="1200" dirty="0">
              <a:solidFill>
                <a:schemeClr val="bg1"/>
              </a:solidFill>
            </a:endParaRPr>
          </a:p>
        </p:txBody>
      </p:sp>
      <p:sp>
        <p:nvSpPr>
          <p:cNvPr id="6" name="Rounded Rectangle 5"/>
          <p:cNvSpPr/>
          <p:nvPr/>
        </p:nvSpPr>
        <p:spPr>
          <a:xfrm>
            <a:off x="5918751" y="2478707"/>
            <a:ext cx="2788366" cy="1635037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spcFirstLastPara="0" vert="horz" wrap="square" lIns="247650" tIns="247650" rIns="247650" bIns="247650" numCol="1" spcCol="1270" anchor="ctr" anchorCtr="0">
            <a:noAutofit/>
          </a:bodyPr>
          <a:lstStyle/>
          <a:p>
            <a:pPr lvl="0" algn="ctr" defTabSz="28892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3200" kern="1200" dirty="0" smtClean="0">
                <a:solidFill>
                  <a:schemeClr val="bg1"/>
                </a:solidFill>
              </a:rPr>
              <a:t>Overall Cost Leadership</a:t>
            </a:r>
            <a:endParaRPr lang="en-GB" sz="3200" kern="1200" dirty="0">
              <a:solidFill>
                <a:schemeClr val="bg1"/>
              </a:solidFill>
            </a:endParaRPr>
          </a:p>
        </p:txBody>
      </p:sp>
      <p:sp>
        <p:nvSpPr>
          <p:cNvPr id="7" name="Rounded Rectangle 6"/>
          <p:cNvSpPr/>
          <p:nvPr/>
        </p:nvSpPr>
        <p:spPr>
          <a:xfrm>
            <a:off x="2851549" y="4386251"/>
            <a:ext cx="2788366" cy="1635037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spcFirstLastPara="0" vert="horz" wrap="square" lIns="247650" tIns="247650" rIns="247650" bIns="247650" numCol="1" spcCol="1270" anchor="ctr" anchorCtr="0">
            <a:noAutofit/>
          </a:bodyPr>
          <a:lstStyle/>
          <a:p>
            <a:pPr lvl="0" algn="ctr" defTabSz="28892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2800" kern="1200" dirty="0" smtClean="0">
                <a:solidFill>
                  <a:schemeClr val="bg1"/>
                </a:solidFill>
              </a:rPr>
              <a:t>Focus Differentiation</a:t>
            </a:r>
            <a:endParaRPr lang="en-GB" sz="2800" kern="1200" dirty="0">
              <a:solidFill>
                <a:schemeClr val="bg1"/>
              </a:solidFill>
            </a:endParaRPr>
          </a:p>
        </p:txBody>
      </p:sp>
      <p:sp>
        <p:nvSpPr>
          <p:cNvPr id="8" name="Rounded Rectangle 7"/>
          <p:cNvSpPr/>
          <p:nvPr/>
        </p:nvSpPr>
        <p:spPr>
          <a:xfrm>
            <a:off x="5918751" y="4386251"/>
            <a:ext cx="2788366" cy="1635037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spcFirstLastPara="0" vert="horz" wrap="square" lIns="247650" tIns="247650" rIns="247650" bIns="247650" numCol="1" spcCol="1270" anchor="ctr" anchorCtr="0">
            <a:noAutofit/>
          </a:bodyPr>
          <a:lstStyle/>
          <a:p>
            <a:pPr lvl="0" algn="ctr" defTabSz="28892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3200" kern="1200" dirty="0" smtClean="0">
                <a:solidFill>
                  <a:schemeClr val="bg1"/>
                </a:solidFill>
              </a:rPr>
              <a:t>Focus Cost Leadership</a:t>
            </a:r>
            <a:endParaRPr lang="en-GB" sz="3200" kern="1200" dirty="0">
              <a:solidFill>
                <a:schemeClr val="bg1"/>
              </a:solidFill>
            </a:endParaRPr>
          </a:p>
        </p:txBody>
      </p:sp>
      <p:sp>
        <p:nvSpPr>
          <p:cNvPr id="9" name="Rounded Rectangle 8"/>
          <p:cNvSpPr/>
          <p:nvPr/>
        </p:nvSpPr>
        <p:spPr>
          <a:xfrm>
            <a:off x="1339381" y="2910755"/>
            <a:ext cx="1368152" cy="648072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spcFirstLastPara="0" vert="horz" wrap="square" lIns="247650" tIns="247650" rIns="247650" bIns="247650" numCol="1" spcCol="1270" anchor="ctr" anchorCtr="0">
            <a:noAutofit/>
          </a:bodyPr>
          <a:lstStyle/>
          <a:p>
            <a:pPr algn="ctr" defTabSz="28892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600" b="1" dirty="0" smtClean="0">
                <a:solidFill>
                  <a:schemeClr val="bg1"/>
                </a:solidFill>
              </a:rPr>
              <a:t>Industry Wide</a:t>
            </a:r>
            <a:endParaRPr lang="en-GB" sz="1600" b="1" dirty="0">
              <a:solidFill>
                <a:schemeClr val="bg1"/>
              </a:solidFill>
            </a:endParaRPr>
          </a:p>
        </p:txBody>
      </p:sp>
      <p:sp>
        <p:nvSpPr>
          <p:cNvPr id="10" name="Rounded Rectangle 9"/>
          <p:cNvSpPr/>
          <p:nvPr/>
        </p:nvSpPr>
        <p:spPr>
          <a:xfrm>
            <a:off x="1339381" y="4879733"/>
            <a:ext cx="1368152" cy="648072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spcFirstLastPara="0" vert="horz" wrap="square" lIns="247650" tIns="247650" rIns="247650" bIns="247650" numCol="1" spcCol="1270" anchor="ctr" anchorCtr="0">
            <a:noAutofit/>
          </a:bodyPr>
          <a:lstStyle/>
          <a:p>
            <a:pPr algn="ctr" defTabSz="28892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600" b="1" dirty="0" smtClean="0">
                <a:solidFill>
                  <a:schemeClr val="bg1"/>
                </a:solidFill>
              </a:rPr>
              <a:t>Segment Only</a:t>
            </a:r>
            <a:endParaRPr lang="en-GB" sz="1600" b="1" dirty="0">
              <a:solidFill>
                <a:schemeClr val="bg1"/>
              </a:solidFill>
            </a:endParaRPr>
          </a:p>
        </p:txBody>
      </p:sp>
      <p:sp>
        <p:nvSpPr>
          <p:cNvPr id="11" name="Rounded Rectangle 10"/>
          <p:cNvSpPr/>
          <p:nvPr/>
        </p:nvSpPr>
        <p:spPr>
          <a:xfrm>
            <a:off x="2851549" y="1686619"/>
            <a:ext cx="2788366" cy="648072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spcFirstLastPara="0" vert="horz" wrap="square" lIns="247650" tIns="247650" rIns="247650" bIns="247650" numCol="1" spcCol="1270" anchor="ctr" anchorCtr="0">
            <a:noAutofit/>
          </a:bodyPr>
          <a:lstStyle/>
          <a:p>
            <a:pPr algn="ctr" defTabSz="28892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600" b="1" dirty="0" smtClean="0">
                <a:solidFill>
                  <a:schemeClr val="bg1"/>
                </a:solidFill>
              </a:rPr>
              <a:t>Uniqueness Perceived by Customer</a:t>
            </a:r>
            <a:endParaRPr lang="en-GB" sz="1600" b="1" dirty="0">
              <a:solidFill>
                <a:schemeClr val="bg1"/>
              </a:solidFill>
            </a:endParaRPr>
          </a:p>
        </p:txBody>
      </p:sp>
      <p:sp>
        <p:nvSpPr>
          <p:cNvPr id="12" name="Rounded Rectangle 11"/>
          <p:cNvSpPr/>
          <p:nvPr/>
        </p:nvSpPr>
        <p:spPr>
          <a:xfrm>
            <a:off x="5960098" y="1686231"/>
            <a:ext cx="2788366" cy="648072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spcFirstLastPara="0" vert="horz" wrap="square" lIns="247650" tIns="247650" rIns="247650" bIns="247650" numCol="1" spcCol="1270" anchor="ctr" anchorCtr="0">
            <a:noAutofit/>
          </a:bodyPr>
          <a:lstStyle/>
          <a:p>
            <a:pPr algn="ctr" defTabSz="28892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600" b="1" dirty="0" smtClean="0">
                <a:solidFill>
                  <a:schemeClr val="bg1"/>
                </a:solidFill>
              </a:rPr>
              <a:t>Low Cost Position</a:t>
            </a:r>
            <a:endParaRPr lang="en-GB" sz="1600" b="1" dirty="0">
              <a:solidFill>
                <a:schemeClr val="bg1"/>
              </a:solidFill>
            </a:endParaRPr>
          </a:p>
        </p:txBody>
      </p:sp>
      <p:sp>
        <p:nvSpPr>
          <p:cNvPr id="13" name="TextBox 12"/>
          <p:cNvSpPr txBox="1"/>
          <p:nvPr/>
        </p:nvSpPr>
        <p:spPr>
          <a:xfrm rot="16200000">
            <a:off x="-1069949" y="3788043"/>
            <a:ext cx="361459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 smtClean="0">
                <a:solidFill>
                  <a:schemeClr val="bg1"/>
                </a:solidFill>
              </a:rPr>
              <a:t>Strategic Target</a:t>
            </a:r>
            <a:endParaRPr lang="en-GB" sz="4000" b="1" dirty="0">
              <a:solidFill>
                <a:schemeClr val="bg1"/>
              </a:solidFill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3851920" y="764704"/>
            <a:ext cx="439248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 smtClean="0">
                <a:solidFill>
                  <a:schemeClr val="bg1"/>
                </a:solidFill>
              </a:rPr>
              <a:t>Strategic Advantage</a:t>
            </a:r>
            <a:endParaRPr lang="en-GB" sz="40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871431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1"/>
          <p:cNvSpPr txBox="1">
            <a:spLocks noChangeArrowheads="1"/>
          </p:cNvSpPr>
          <p:nvPr/>
        </p:nvSpPr>
        <p:spPr>
          <a:xfrm>
            <a:off x="670868" y="603151"/>
            <a:ext cx="7772400" cy="920102"/>
          </a:xfrm>
          <a:prstGeom prst="rect">
            <a:avLst/>
          </a:prstGeom>
          <a:noFill/>
          <a:ln/>
        </p:spPr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b="1" smtClean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Generic Strategies</a:t>
            </a:r>
            <a:endParaRPr lang="en-GB" sz="4000" b="1" dirty="0">
              <a:solidFill>
                <a:schemeClr val="bg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3" name="Rectangle 32"/>
          <p:cNvSpPr txBox="1">
            <a:spLocks noChangeArrowheads="1"/>
          </p:cNvSpPr>
          <p:nvPr/>
        </p:nvSpPr>
        <p:spPr>
          <a:xfrm>
            <a:off x="683568" y="1412776"/>
            <a:ext cx="4038600" cy="4968552"/>
          </a:xfrm>
          <a:prstGeom prst="rect">
            <a:avLst/>
          </a:prstGeom>
          <a:noFill/>
          <a:ln/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b="1" dirty="0" smtClean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Two options based on company’s competitive advantages:</a:t>
            </a:r>
          </a:p>
          <a:p>
            <a:r>
              <a:rPr lang="en-GB" sz="2400" b="1" i="1" dirty="0" smtClean="0">
                <a:solidFill>
                  <a:schemeClr val="accent2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Cost leadership</a:t>
            </a:r>
            <a:r>
              <a:rPr lang="en-GB" sz="2400" b="1" dirty="0" smtClean="0">
                <a:solidFill>
                  <a:schemeClr val="accent2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: </a:t>
            </a:r>
            <a:r>
              <a:rPr lang="en-GB" sz="2400" b="1" dirty="0" smtClean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the lowest costs in the industry</a:t>
            </a:r>
          </a:p>
          <a:p>
            <a:r>
              <a:rPr lang="en-GB" sz="2400" b="1" i="1" dirty="0" smtClean="0">
                <a:solidFill>
                  <a:schemeClr val="accent2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Differentiation</a:t>
            </a:r>
            <a:r>
              <a:rPr lang="en-GB" sz="2400" b="1" dirty="0" smtClean="0">
                <a:solidFill>
                  <a:schemeClr val="accent2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: </a:t>
            </a:r>
            <a:r>
              <a:rPr lang="en-GB" sz="2400" b="1" dirty="0" smtClean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distinctive product so can charge higher prices</a:t>
            </a:r>
            <a:endParaRPr lang="en-GB" sz="2400" b="1" dirty="0">
              <a:solidFill>
                <a:schemeClr val="bg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4" name="Rectangle 33"/>
          <p:cNvSpPr>
            <a:spLocks noChangeArrowheads="1"/>
          </p:cNvSpPr>
          <p:nvPr/>
        </p:nvSpPr>
        <p:spPr bwMode="auto">
          <a:xfrm>
            <a:off x="4645968" y="1412776"/>
            <a:ext cx="3810000" cy="496855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lIns="90488" tIns="44450" rIns="90488" bIns="44450"/>
          <a:lstStyle/>
          <a:p>
            <a:pPr marL="342900" indent="-342900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</a:pPr>
            <a:r>
              <a:rPr lang="en-GB" sz="2400" b="1" dirty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Two options based on competitive scope in the market </a:t>
            </a:r>
            <a:r>
              <a:rPr lang="en-GB" sz="2400" b="1" dirty="0" smtClean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place:</a:t>
            </a:r>
          </a:p>
          <a:p>
            <a:pPr marL="342900" indent="-342900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</a:pPr>
            <a:r>
              <a:rPr lang="en-GB" sz="2400" b="1" i="1" dirty="0" smtClean="0">
                <a:solidFill>
                  <a:schemeClr val="accent2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Broad </a:t>
            </a:r>
            <a:r>
              <a:rPr lang="en-GB" sz="2400" b="1" i="1" dirty="0">
                <a:solidFill>
                  <a:schemeClr val="accent2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target</a:t>
            </a:r>
            <a:r>
              <a:rPr lang="en-GB" sz="2400" b="1" dirty="0">
                <a:solidFill>
                  <a:schemeClr val="accent2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: </a:t>
            </a:r>
            <a:r>
              <a:rPr lang="en-GB" sz="2400" b="1" dirty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wide-ranging across much of the </a:t>
            </a:r>
            <a:r>
              <a:rPr lang="en-GB" sz="2400" b="1" dirty="0" smtClean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market</a:t>
            </a:r>
          </a:p>
          <a:p>
            <a:pPr marL="342900" indent="-342900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</a:pPr>
            <a:r>
              <a:rPr lang="en-GB" sz="2400" b="1" i="1" dirty="0" smtClean="0">
                <a:solidFill>
                  <a:schemeClr val="accent2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Narrow </a:t>
            </a:r>
            <a:r>
              <a:rPr lang="en-GB" sz="2400" b="1" i="1" dirty="0">
                <a:solidFill>
                  <a:schemeClr val="accent2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target</a:t>
            </a:r>
            <a:r>
              <a:rPr lang="en-GB" sz="2400" b="1" dirty="0">
                <a:solidFill>
                  <a:schemeClr val="accent2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: </a:t>
            </a:r>
            <a:r>
              <a:rPr lang="en-GB" sz="2400" b="1" dirty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aimed towards a niche in the market place</a:t>
            </a:r>
          </a:p>
        </p:txBody>
      </p:sp>
    </p:spTree>
    <p:extLst>
      <p:ext uri="{BB962C8B-B14F-4D97-AF65-F5344CB8AC3E}">
        <p14:creationId xmlns:p14="http://schemas.microsoft.com/office/powerpoint/2010/main" val="25401612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07504" y="188640"/>
            <a:ext cx="16909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u="sng" dirty="0" smtClean="0">
                <a:solidFill>
                  <a:schemeClr val="bg1"/>
                </a:solidFill>
              </a:rPr>
              <a:t>Cost Leadership</a:t>
            </a:r>
            <a:endParaRPr lang="en-GB" b="1" u="sng" dirty="0">
              <a:solidFill>
                <a:schemeClr val="bg1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251520" y="908720"/>
            <a:ext cx="756084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GB" dirty="0" smtClean="0">
                <a:solidFill>
                  <a:schemeClr val="bg1">
                    <a:lumMod val="50000"/>
                  </a:schemeClr>
                </a:solidFill>
              </a:rPr>
              <a:t>Lowest Cost producer in the industry</a:t>
            </a:r>
          </a:p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GB" dirty="0" smtClean="0">
                <a:solidFill>
                  <a:schemeClr val="bg1">
                    <a:lumMod val="50000"/>
                  </a:schemeClr>
                </a:solidFill>
              </a:rPr>
              <a:t>Continual focus on cost reduction</a:t>
            </a:r>
          </a:p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GB" dirty="0" smtClean="0">
                <a:solidFill>
                  <a:schemeClr val="bg1">
                    <a:lumMod val="50000"/>
                  </a:schemeClr>
                </a:solidFill>
              </a:rPr>
              <a:t>Economies of Scale</a:t>
            </a:r>
          </a:p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GB" dirty="0" smtClean="0">
                <a:solidFill>
                  <a:schemeClr val="bg1">
                    <a:lumMod val="50000"/>
                  </a:schemeClr>
                </a:solidFill>
              </a:rPr>
              <a:t>Does not need to set the lowest price in the industry</a:t>
            </a:r>
          </a:p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GB" dirty="0" smtClean="0">
                <a:solidFill>
                  <a:schemeClr val="bg1">
                    <a:lumMod val="50000"/>
                  </a:schemeClr>
                </a:solidFill>
              </a:rPr>
              <a:t>Competitive advantage comes from being more operationally efficient</a:t>
            </a:r>
            <a:endParaRPr lang="en-GB" dirty="0">
              <a:solidFill>
                <a:schemeClr val="bg1">
                  <a:lumMod val="50000"/>
                </a:schemeClr>
              </a:solidFill>
            </a:endParaRPr>
          </a:p>
        </p:txBody>
      </p:sp>
      <p:pic>
        <p:nvPicPr>
          <p:cNvPr id="1026" name="Picture 2" descr="https://upload.wikimedia.org/wikipedia/en/thumb/b/be/Lidl_Stiftung_%26_Co._KG_logo.svg/1024px-Lidl_Stiftung_%26_Co._KG_logo.svg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3376" y="4209337"/>
            <a:ext cx="1224136" cy="1224136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www.scottishconstructionnow.com/wp-content/uploads/sites/11/2015/08/Aldi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4209337"/>
            <a:ext cx="1006927" cy="1224136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4209337"/>
            <a:ext cx="1933365" cy="1078476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4209337"/>
            <a:ext cx="1912209" cy="1322462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035869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b="1" dirty="0" smtClean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Low Cost</a:t>
            </a:r>
            <a:endParaRPr lang="en-GB" sz="4000" b="1" dirty="0">
              <a:solidFill>
                <a:schemeClr val="bg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323528" y="1340768"/>
            <a:ext cx="8229600" cy="4525963"/>
          </a:xfrm>
          <a:prstGeom prst="rect">
            <a:avLst/>
          </a:prstGeom>
        </p:spPr>
        <p:txBody>
          <a:bodyPr>
            <a:normAutofit fontScale="92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algn="just">
              <a:lnSpc>
                <a:spcPct val="180000"/>
              </a:lnSpc>
              <a:buFont typeface="Wingdings" panose="05000000000000000000" pitchFamily="2" charset="2"/>
              <a:buChar char="Ø"/>
            </a:pPr>
            <a:r>
              <a:rPr lang="en-GB" sz="2400" b="1" dirty="0" smtClean="0">
                <a:solidFill>
                  <a:schemeClr val="bg1"/>
                </a:solidFill>
              </a:rPr>
              <a:t>Generic </a:t>
            </a:r>
            <a:r>
              <a:rPr lang="en-GB" sz="2400" b="1" dirty="0">
                <a:solidFill>
                  <a:schemeClr val="bg1"/>
                </a:solidFill>
              </a:rPr>
              <a:t>strategy - low cost leadership:</a:t>
            </a:r>
          </a:p>
          <a:p>
            <a:pPr marL="457200" indent="-457200" algn="just">
              <a:lnSpc>
                <a:spcPct val="180000"/>
              </a:lnSpc>
              <a:buFont typeface="Wingdings" panose="05000000000000000000" pitchFamily="2" charset="2"/>
              <a:buChar char="Ø"/>
            </a:pPr>
            <a:r>
              <a:rPr lang="en-GB" sz="2400" b="1" dirty="0">
                <a:solidFill>
                  <a:schemeClr val="bg1"/>
                </a:solidFill>
              </a:rPr>
              <a:t>Low cost leadership – build and maintain plant and equipment plus low labour costs and working practices that deliver the lowest costs versus competitors (not necessarily the lowest prices).</a:t>
            </a:r>
          </a:p>
          <a:p>
            <a:pPr marL="457200" indent="-457200" algn="just">
              <a:lnSpc>
                <a:spcPct val="180000"/>
              </a:lnSpc>
              <a:buFont typeface="Wingdings" panose="05000000000000000000" pitchFamily="2" charset="2"/>
              <a:buChar char="Ø"/>
            </a:pPr>
            <a:r>
              <a:rPr lang="en-GB" sz="2400" b="1" dirty="0">
                <a:solidFill>
                  <a:schemeClr val="bg1"/>
                </a:solidFill>
              </a:rPr>
              <a:t>Assuming the firm with the lowest costs charges the same prices as competitors, then it will have higher profitability and sustainable competition advantage over competitors.</a:t>
            </a:r>
          </a:p>
          <a:p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5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</p:spPr>
        <p:txBody>
          <a:bodyPr/>
          <a:lstStyle/>
          <a:p>
            <a:fld id="{4D024F7B-336F-4A5A-AA37-4D900EFAEBF7}" type="slidenum">
              <a:rPr lang="en-GB" smtClean="0">
                <a:solidFill>
                  <a:schemeClr val="bg1"/>
                </a:solidFill>
              </a:rPr>
              <a:pPr/>
              <a:t>8</a:t>
            </a:fld>
            <a:endParaRPr lang="en-GB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342163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07504" y="188640"/>
            <a:ext cx="314060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u="sng" dirty="0" smtClean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Differentiation</a:t>
            </a:r>
            <a:endParaRPr lang="en-GB" sz="2800" b="1" u="sng" dirty="0">
              <a:solidFill>
                <a:schemeClr val="bg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251520" y="908720"/>
            <a:ext cx="756084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GB" dirty="0" smtClean="0">
                <a:solidFill>
                  <a:schemeClr val="bg1">
                    <a:lumMod val="50000"/>
                  </a:schemeClr>
                </a:solidFill>
              </a:rPr>
              <a:t>Offers something that is perceived as unique or better</a:t>
            </a:r>
          </a:p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GB" dirty="0" smtClean="0">
                <a:solidFill>
                  <a:schemeClr val="bg1">
                    <a:lumMod val="50000"/>
                  </a:schemeClr>
                </a:solidFill>
              </a:rPr>
              <a:t>Can come in many forms, from service to quality</a:t>
            </a:r>
          </a:p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GB" dirty="0" smtClean="0">
                <a:solidFill>
                  <a:schemeClr val="bg1">
                    <a:lumMod val="50000"/>
                  </a:schemeClr>
                </a:solidFill>
              </a:rPr>
              <a:t>Premium Price can be charged</a:t>
            </a:r>
          </a:p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bg1">
                    <a:lumMod val="50000"/>
                  </a:schemeClr>
                </a:solidFill>
              </a:rPr>
              <a:t>An offer is differentiated when it delivers augmented benefits beyond the customers’ core and actual benefits</a:t>
            </a:r>
          </a:p>
        </p:txBody>
      </p:sp>
      <p:pic>
        <p:nvPicPr>
          <p:cNvPr id="2050" name="Picture 2" descr="http://dynamo.kiev.ua/media/posts/2015/07/18/nike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375" y="4680056"/>
            <a:ext cx="1742895" cy="936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AutoShape 4" descr="Image result for plimsolls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4581128"/>
            <a:ext cx="1474469" cy="1054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51723" y="3885619"/>
            <a:ext cx="1087908" cy="18807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3625083"/>
            <a:ext cx="1307020" cy="240186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779615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b="1" dirty="0" smtClean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Differentiation</a:t>
            </a:r>
            <a:endParaRPr lang="en-GB" sz="4000" b="1" dirty="0">
              <a:solidFill>
                <a:schemeClr val="bg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>
            <a:normAutofit fontScale="850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algn="just">
              <a:lnSpc>
                <a:spcPct val="170000"/>
              </a:lnSpc>
              <a:buFont typeface="Wingdings" panose="05000000000000000000" pitchFamily="2" charset="2"/>
              <a:buChar char="Ø"/>
            </a:pPr>
            <a:r>
              <a:rPr lang="en-GB" sz="2400" b="1" dirty="0" smtClean="0">
                <a:solidFill>
                  <a:schemeClr val="bg1"/>
                </a:solidFill>
              </a:rPr>
              <a:t>Generic </a:t>
            </a:r>
            <a:r>
              <a:rPr lang="en-GB" sz="2400" b="1" dirty="0">
                <a:solidFill>
                  <a:schemeClr val="bg1"/>
                </a:solidFill>
              </a:rPr>
              <a:t>strategy – differentiation: </a:t>
            </a:r>
          </a:p>
          <a:p>
            <a:pPr marL="457200" indent="-457200" algn="just">
              <a:lnSpc>
                <a:spcPct val="170000"/>
              </a:lnSpc>
              <a:buFont typeface="Wingdings" panose="05000000000000000000" pitchFamily="2" charset="2"/>
              <a:buChar char="Ø"/>
            </a:pPr>
            <a:r>
              <a:rPr lang="en-GB" sz="2400" b="1" dirty="0">
                <a:solidFill>
                  <a:schemeClr val="bg1"/>
                </a:solidFill>
              </a:rPr>
              <a:t>Differentiation occurs when the products of an organisation meet the needs of some customers in the market place better than others:  branding, superior performance are examples of differentiation that will deliver sustainable competitive advantage.</a:t>
            </a:r>
          </a:p>
          <a:p>
            <a:pPr marL="457200" indent="-457200" algn="just">
              <a:lnSpc>
                <a:spcPct val="170000"/>
              </a:lnSpc>
              <a:buFont typeface="Wingdings" panose="05000000000000000000" pitchFamily="2" charset="2"/>
              <a:buChar char="Ø"/>
            </a:pPr>
            <a:r>
              <a:rPr lang="en-GB" sz="2400" b="1" dirty="0">
                <a:solidFill>
                  <a:schemeClr val="bg1"/>
                </a:solidFill>
              </a:rPr>
              <a:t>Assumed that such a differentiated product can then charge and maintain a higher price than its competitors, delivering higher profitability than rivals.</a:t>
            </a:r>
          </a:p>
          <a:p>
            <a:endParaRPr lang="en-GB" dirty="0">
              <a:solidFill>
                <a:schemeClr val="bg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</p:spPr>
        <p:txBody>
          <a:bodyPr/>
          <a:lstStyle/>
          <a:p>
            <a:fld id="{4D024F7B-336F-4A5A-AA37-4D900EFAEBF7}" type="slidenum">
              <a:rPr lang="en-GB" smtClean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pPr/>
              <a:t>10</a:t>
            </a:fld>
            <a:endParaRPr lang="en-GB">
              <a:solidFill>
                <a:schemeClr val="bg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522483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07504" y="188640"/>
            <a:ext cx="7220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u="sng" dirty="0" smtClean="0">
                <a:solidFill>
                  <a:schemeClr val="bg1"/>
                </a:solidFill>
              </a:rPr>
              <a:t>Focus</a:t>
            </a:r>
            <a:endParaRPr lang="en-GB" b="1" u="sng" dirty="0">
              <a:solidFill>
                <a:schemeClr val="bg1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251520" y="908720"/>
            <a:ext cx="756084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GB" dirty="0" smtClean="0">
                <a:solidFill>
                  <a:schemeClr val="bg1">
                    <a:lumMod val="50000"/>
                  </a:schemeClr>
                </a:solidFill>
              </a:rPr>
              <a:t>Concentration on one or small niche markets</a:t>
            </a:r>
          </a:p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GB" dirty="0" smtClean="0">
                <a:solidFill>
                  <a:schemeClr val="bg1">
                    <a:lumMod val="50000"/>
                  </a:schemeClr>
                </a:solidFill>
              </a:rPr>
              <a:t>Specialisation and concentration</a:t>
            </a:r>
          </a:p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GB" dirty="0" smtClean="0">
                <a:solidFill>
                  <a:schemeClr val="bg1">
                    <a:lumMod val="50000"/>
                  </a:schemeClr>
                </a:solidFill>
              </a:rPr>
              <a:t>May be geographic area, specific customer need or segment, a specific technology, particular demographic</a:t>
            </a:r>
          </a:p>
        </p:txBody>
      </p:sp>
      <p:pic>
        <p:nvPicPr>
          <p:cNvPr id="3074" name="Picture 2" descr="http://www.penrillian.com/sites/default/files/customer_logos/Saga_Logo.jpg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3266" y="3695764"/>
            <a:ext cx="3222097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31941" y="3695764"/>
            <a:ext cx="4624594" cy="13015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76085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 txBox="1">
            <a:spLocks noChangeArrowheads="1"/>
          </p:cNvSpPr>
          <p:nvPr/>
        </p:nvSpPr>
        <p:spPr>
          <a:xfrm>
            <a:off x="740569" y="188640"/>
            <a:ext cx="7772400" cy="609600"/>
          </a:xfrm>
          <a:prstGeom prst="rect">
            <a:avLst/>
          </a:prstGeom>
          <a:noFill/>
          <a:ln/>
        </p:spPr>
        <p:txBody>
          <a:bodyPr anchor="b">
            <a:normAutofit fontScale="90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 smtClean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Focus or Niche</a:t>
            </a:r>
            <a:endParaRPr lang="en-GB" b="1" dirty="0">
              <a:solidFill>
                <a:schemeClr val="bg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3" name="Rectangle 5"/>
          <p:cNvSpPr txBox="1">
            <a:spLocks noChangeArrowheads="1"/>
          </p:cNvSpPr>
          <p:nvPr/>
        </p:nvSpPr>
        <p:spPr>
          <a:xfrm>
            <a:off x="433388" y="814016"/>
            <a:ext cx="8386762" cy="5168999"/>
          </a:xfrm>
          <a:prstGeom prst="rect">
            <a:avLst/>
          </a:prstGeom>
          <a:noFill/>
          <a:ln/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algn="just">
              <a:lnSpc>
                <a:spcPct val="170000"/>
              </a:lnSpc>
              <a:buFont typeface="Wingdings" panose="05000000000000000000" pitchFamily="2" charset="2"/>
              <a:buChar char="Ø"/>
            </a:pPr>
            <a:r>
              <a:rPr lang="en-GB" sz="1800" b="1" dirty="0" smtClean="0">
                <a:solidFill>
                  <a:schemeClr val="bg1"/>
                </a:solidFill>
              </a:rPr>
              <a:t>Generic </a:t>
            </a:r>
            <a:r>
              <a:rPr lang="en-GB" sz="1800" b="1" dirty="0">
                <a:solidFill>
                  <a:schemeClr val="bg1"/>
                </a:solidFill>
              </a:rPr>
              <a:t>strategies – low cost and differentiated focus strategies :</a:t>
            </a:r>
          </a:p>
          <a:p>
            <a:pPr marL="457200" indent="-457200" algn="just">
              <a:lnSpc>
                <a:spcPct val="170000"/>
              </a:lnSpc>
              <a:buFont typeface="Wingdings" panose="05000000000000000000" pitchFamily="2" charset="2"/>
              <a:buChar char="Ø"/>
            </a:pPr>
            <a:r>
              <a:rPr lang="en-GB" sz="1800" b="1" dirty="0">
                <a:solidFill>
                  <a:schemeClr val="bg1"/>
                </a:solidFill>
              </a:rPr>
              <a:t>A focus strategy occurs when the organisation concentrates on a specific niche in the market place and develops a competitive advantage by offering products especially for that niche (or segment).</a:t>
            </a:r>
          </a:p>
          <a:p>
            <a:pPr marL="457200" indent="-457200" algn="just">
              <a:lnSpc>
                <a:spcPct val="170000"/>
              </a:lnSpc>
              <a:buFont typeface="Wingdings" panose="05000000000000000000" pitchFamily="2" charset="2"/>
              <a:buChar char="Ø"/>
            </a:pPr>
            <a:r>
              <a:rPr lang="en-GB" sz="1800" b="1" dirty="0">
                <a:solidFill>
                  <a:schemeClr val="bg1"/>
                </a:solidFill>
              </a:rPr>
              <a:t>Porter argued that the competitive advantage inside the niche could be based on either the lowest costs or some form of meaningful differentiation relevant to that niche.</a:t>
            </a:r>
          </a:p>
          <a:p>
            <a:pPr marL="457200" indent="-457200" algn="just">
              <a:lnSpc>
                <a:spcPct val="170000"/>
              </a:lnSpc>
              <a:buFont typeface="Wingdings" panose="05000000000000000000" pitchFamily="2" charset="2"/>
              <a:buChar char="Ø"/>
            </a:pPr>
            <a:r>
              <a:rPr lang="en-GB" sz="1800" b="1" dirty="0">
                <a:solidFill>
                  <a:schemeClr val="bg1"/>
                </a:solidFill>
              </a:rPr>
              <a:t>Hence two forms of focus strategy: </a:t>
            </a:r>
          </a:p>
          <a:p>
            <a:pPr marL="857250" lvl="2" indent="-457200" algn="just">
              <a:lnSpc>
                <a:spcPct val="170000"/>
              </a:lnSpc>
              <a:buFont typeface="Wingdings" panose="05000000000000000000" pitchFamily="2" charset="2"/>
              <a:buChar char="Ø"/>
            </a:pPr>
            <a:r>
              <a:rPr lang="en-GB" sz="1800" b="1" dirty="0">
                <a:solidFill>
                  <a:schemeClr val="bg1"/>
                </a:solidFill>
              </a:rPr>
              <a:t>Low cost </a:t>
            </a:r>
          </a:p>
          <a:p>
            <a:pPr marL="857250" lvl="2" indent="-457200" algn="just">
              <a:lnSpc>
                <a:spcPct val="170000"/>
              </a:lnSpc>
              <a:buFont typeface="Wingdings" panose="05000000000000000000" pitchFamily="2" charset="2"/>
              <a:buChar char="Ø"/>
            </a:pPr>
            <a:r>
              <a:rPr lang="en-GB" sz="1800" b="1" dirty="0">
                <a:solidFill>
                  <a:schemeClr val="bg1"/>
                </a:solidFill>
              </a:rPr>
              <a:t>Differentiated</a:t>
            </a:r>
          </a:p>
          <a:p>
            <a:pPr marL="457200" indent="-457200" algn="just">
              <a:lnSpc>
                <a:spcPct val="180000"/>
              </a:lnSpc>
              <a:buFont typeface="Wingdings" panose="05000000000000000000" pitchFamily="2" charset="2"/>
              <a:buChar char="Ø"/>
            </a:pPr>
            <a:r>
              <a:rPr lang="en-GB" sz="2000" b="1" dirty="0">
                <a:solidFill>
                  <a:schemeClr val="bg1"/>
                </a:solidFill>
              </a:rPr>
              <a:t>Note: ‘focus’ strategies are sometimes called ‘niche’ strategies.</a:t>
            </a:r>
          </a:p>
        </p:txBody>
      </p:sp>
    </p:spTree>
    <p:extLst>
      <p:ext uri="{BB962C8B-B14F-4D97-AF65-F5344CB8AC3E}">
        <p14:creationId xmlns:p14="http://schemas.microsoft.com/office/powerpoint/2010/main" val="23274880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07504" y="188640"/>
            <a:ext cx="23364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u="sng" dirty="0" smtClean="0">
                <a:solidFill>
                  <a:schemeClr val="bg1"/>
                </a:solidFill>
              </a:rPr>
              <a:t>Inconsistent Strategies</a:t>
            </a:r>
            <a:endParaRPr lang="en-GB" b="1" u="sng" dirty="0">
              <a:solidFill>
                <a:schemeClr val="bg1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251520" y="518653"/>
            <a:ext cx="75608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GB" dirty="0" smtClean="0">
                <a:solidFill>
                  <a:schemeClr val="bg1">
                    <a:lumMod val="50000"/>
                  </a:schemeClr>
                </a:solidFill>
              </a:rPr>
              <a:t>Generic Strategies risk being stuck in the middle</a:t>
            </a:r>
          </a:p>
          <a:p>
            <a:pPr>
              <a:lnSpc>
                <a:spcPct val="200000"/>
              </a:lnSpc>
            </a:pPr>
            <a:endParaRPr lang="en-GB" dirty="0" smtClean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6" name="Freeform 5"/>
          <p:cNvSpPr/>
          <p:nvPr/>
        </p:nvSpPr>
        <p:spPr>
          <a:xfrm>
            <a:off x="3214617" y="1340768"/>
            <a:ext cx="2544233" cy="2544233"/>
          </a:xfrm>
          <a:custGeom>
            <a:avLst/>
            <a:gdLst>
              <a:gd name="connsiteX0" fmla="*/ 0 w 2544233"/>
              <a:gd name="connsiteY0" fmla="*/ 2544233 h 2544233"/>
              <a:gd name="connsiteX1" fmla="*/ 1272117 w 2544233"/>
              <a:gd name="connsiteY1" fmla="*/ 0 h 2544233"/>
              <a:gd name="connsiteX2" fmla="*/ 2544233 w 2544233"/>
              <a:gd name="connsiteY2" fmla="*/ 2544233 h 2544233"/>
              <a:gd name="connsiteX3" fmla="*/ 0 w 2544233"/>
              <a:gd name="connsiteY3" fmla="*/ 2544233 h 25442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544233" h="2544233">
                <a:moveTo>
                  <a:pt x="0" y="2544233"/>
                </a:moveTo>
                <a:lnTo>
                  <a:pt x="1272117" y="0"/>
                </a:lnTo>
                <a:lnTo>
                  <a:pt x="2544233" y="2544233"/>
                </a:lnTo>
                <a:lnTo>
                  <a:pt x="0" y="2544233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2">
              <a:hueOff val="0"/>
              <a:satOff val="0"/>
              <a:lumOff val="0"/>
              <a:alphaOff val="0"/>
            </a:schemeClr>
          </a:fillRef>
          <a:effectRef idx="0">
            <a:schemeClr val="accent2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689398" tIns="1325457" rIns="689398" bIns="53340" numCol="1" spcCol="1270" anchor="ctr" anchorCtr="0">
            <a:noAutofit/>
          </a:bodyPr>
          <a:lstStyle/>
          <a:p>
            <a:pPr lvl="0" algn="ctr" defTabSz="6223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400" b="1" kern="1200" dirty="0" smtClean="0">
                <a:solidFill>
                  <a:schemeClr val="bg1"/>
                </a:solidFill>
              </a:rPr>
              <a:t>Cost Leadership</a:t>
            </a:r>
            <a:endParaRPr lang="en-GB" sz="1400" b="1" kern="1200" dirty="0">
              <a:solidFill>
                <a:schemeClr val="bg1"/>
              </a:solidFill>
            </a:endParaRPr>
          </a:p>
        </p:txBody>
      </p:sp>
      <p:sp>
        <p:nvSpPr>
          <p:cNvPr id="7" name="Freeform 6"/>
          <p:cNvSpPr/>
          <p:nvPr/>
        </p:nvSpPr>
        <p:spPr>
          <a:xfrm>
            <a:off x="1942500" y="3885001"/>
            <a:ext cx="2544233" cy="2544233"/>
          </a:xfrm>
          <a:custGeom>
            <a:avLst/>
            <a:gdLst>
              <a:gd name="connsiteX0" fmla="*/ 0 w 2544233"/>
              <a:gd name="connsiteY0" fmla="*/ 2544233 h 2544233"/>
              <a:gd name="connsiteX1" fmla="*/ 1272117 w 2544233"/>
              <a:gd name="connsiteY1" fmla="*/ 0 h 2544233"/>
              <a:gd name="connsiteX2" fmla="*/ 2544233 w 2544233"/>
              <a:gd name="connsiteY2" fmla="*/ 2544233 h 2544233"/>
              <a:gd name="connsiteX3" fmla="*/ 0 w 2544233"/>
              <a:gd name="connsiteY3" fmla="*/ 2544233 h 25442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544233" h="2544233">
                <a:moveTo>
                  <a:pt x="0" y="2544233"/>
                </a:moveTo>
                <a:lnTo>
                  <a:pt x="1272117" y="0"/>
                </a:lnTo>
                <a:lnTo>
                  <a:pt x="2544233" y="2544233"/>
                </a:lnTo>
                <a:lnTo>
                  <a:pt x="0" y="2544233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0"/>
              <a:satOff val="0"/>
              <a:lumOff val="0"/>
              <a:alphaOff val="0"/>
            </a:schemeClr>
          </a:fillRef>
          <a:effectRef idx="0">
            <a:schemeClr val="accent3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689398" tIns="1325457" rIns="689398" bIns="53340" numCol="1" spcCol="1270" anchor="ctr" anchorCtr="0">
            <a:noAutofit/>
          </a:bodyPr>
          <a:lstStyle/>
          <a:p>
            <a:pPr lvl="0" algn="ctr" defTabSz="6223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400" b="1" kern="1200" dirty="0" smtClean="0">
                <a:solidFill>
                  <a:schemeClr val="bg1"/>
                </a:solidFill>
              </a:rPr>
              <a:t>Focus</a:t>
            </a:r>
            <a:endParaRPr lang="en-GB" sz="1400" b="1" kern="1200" dirty="0">
              <a:solidFill>
                <a:schemeClr val="bg1"/>
              </a:solidFill>
            </a:endParaRPr>
          </a:p>
        </p:txBody>
      </p:sp>
      <p:sp>
        <p:nvSpPr>
          <p:cNvPr id="8" name="Freeform 7"/>
          <p:cNvSpPr/>
          <p:nvPr/>
        </p:nvSpPr>
        <p:spPr>
          <a:xfrm>
            <a:off x="3214617" y="3885000"/>
            <a:ext cx="2544233" cy="2544234"/>
          </a:xfrm>
          <a:custGeom>
            <a:avLst/>
            <a:gdLst>
              <a:gd name="connsiteX0" fmla="*/ 0 w 2544233"/>
              <a:gd name="connsiteY0" fmla="*/ 2544233 h 2544233"/>
              <a:gd name="connsiteX1" fmla="*/ 1272117 w 2544233"/>
              <a:gd name="connsiteY1" fmla="*/ 0 h 2544233"/>
              <a:gd name="connsiteX2" fmla="*/ 2544233 w 2544233"/>
              <a:gd name="connsiteY2" fmla="*/ 2544233 h 2544233"/>
              <a:gd name="connsiteX3" fmla="*/ 0 w 2544233"/>
              <a:gd name="connsiteY3" fmla="*/ 2544233 h 25442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544233" h="2544233">
                <a:moveTo>
                  <a:pt x="2544233" y="0"/>
                </a:moveTo>
                <a:lnTo>
                  <a:pt x="1272116" y="2544233"/>
                </a:lnTo>
                <a:lnTo>
                  <a:pt x="0" y="0"/>
                </a:lnTo>
                <a:lnTo>
                  <a:pt x="2544233" y="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4">
              <a:hueOff val="0"/>
              <a:satOff val="0"/>
              <a:lumOff val="0"/>
              <a:alphaOff val="0"/>
            </a:schemeClr>
          </a:fillRef>
          <a:effectRef idx="0">
            <a:schemeClr val="accent4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689398" tIns="53341" rIns="689398" bIns="1325457" numCol="1" spcCol="1270" anchor="ctr" anchorCtr="0">
            <a:noAutofit/>
          </a:bodyPr>
          <a:lstStyle/>
          <a:p>
            <a:pPr lvl="0" algn="ctr" defTabSz="6223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400" b="1" kern="1200" dirty="0" smtClean="0">
                <a:solidFill>
                  <a:schemeClr val="bg1"/>
                </a:solidFill>
              </a:rPr>
              <a:t>Stuck in the middle (strategic wilderness)</a:t>
            </a:r>
            <a:endParaRPr lang="en-GB" sz="1400" b="1" kern="1200" dirty="0">
              <a:solidFill>
                <a:schemeClr val="bg1"/>
              </a:solidFill>
            </a:endParaRPr>
          </a:p>
        </p:txBody>
      </p:sp>
      <p:sp>
        <p:nvSpPr>
          <p:cNvPr id="9" name="Freeform 8"/>
          <p:cNvSpPr/>
          <p:nvPr/>
        </p:nvSpPr>
        <p:spPr>
          <a:xfrm>
            <a:off x="4486734" y="3885001"/>
            <a:ext cx="2544233" cy="2544233"/>
          </a:xfrm>
          <a:custGeom>
            <a:avLst/>
            <a:gdLst>
              <a:gd name="connsiteX0" fmla="*/ 0 w 2544233"/>
              <a:gd name="connsiteY0" fmla="*/ 2544233 h 2544233"/>
              <a:gd name="connsiteX1" fmla="*/ 1272117 w 2544233"/>
              <a:gd name="connsiteY1" fmla="*/ 0 h 2544233"/>
              <a:gd name="connsiteX2" fmla="*/ 2544233 w 2544233"/>
              <a:gd name="connsiteY2" fmla="*/ 2544233 h 2544233"/>
              <a:gd name="connsiteX3" fmla="*/ 0 w 2544233"/>
              <a:gd name="connsiteY3" fmla="*/ 2544233 h 25442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544233" h="2544233">
                <a:moveTo>
                  <a:pt x="0" y="2544233"/>
                </a:moveTo>
                <a:lnTo>
                  <a:pt x="1272117" y="0"/>
                </a:lnTo>
                <a:lnTo>
                  <a:pt x="2544233" y="2544233"/>
                </a:lnTo>
                <a:lnTo>
                  <a:pt x="0" y="2544233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5">
              <a:hueOff val="0"/>
              <a:satOff val="0"/>
              <a:lumOff val="0"/>
              <a:alphaOff val="0"/>
            </a:schemeClr>
          </a:fillRef>
          <a:effectRef idx="0">
            <a:schemeClr val="accent5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689398" tIns="1325457" rIns="689398" bIns="53340" numCol="1" spcCol="1270" anchor="ctr" anchorCtr="0">
            <a:noAutofit/>
          </a:bodyPr>
          <a:lstStyle/>
          <a:p>
            <a:pPr lvl="0" algn="ctr" defTabSz="6223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400" b="1" kern="1200" dirty="0" smtClean="0">
                <a:solidFill>
                  <a:schemeClr val="bg1"/>
                </a:solidFill>
              </a:rPr>
              <a:t>Differentiation</a:t>
            </a:r>
            <a:endParaRPr lang="en-GB" sz="1400" b="1" kern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67185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771800" y="116632"/>
            <a:ext cx="354533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b="1" u="sng" dirty="0" smtClean="0">
                <a:solidFill>
                  <a:schemeClr val="bg1"/>
                </a:solidFill>
              </a:rPr>
              <a:t>Cost Leadership</a:t>
            </a:r>
            <a:endParaRPr lang="en-GB" sz="4000" b="1" u="sng" dirty="0">
              <a:solidFill>
                <a:schemeClr val="bg1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132083" y="901793"/>
            <a:ext cx="756084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GB" dirty="0" smtClean="0">
                <a:solidFill>
                  <a:schemeClr val="bg1">
                    <a:lumMod val="50000"/>
                  </a:schemeClr>
                </a:solidFill>
              </a:rPr>
              <a:t>Benefits</a:t>
            </a:r>
          </a:p>
          <a:p>
            <a:pPr marL="742950" lvl="1" indent="-28575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GB" dirty="0" smtClean="0">
                <a:solidFill>
                  <a:schemeClr val="bg1">
                    <a:lumMod val="50000"/>
                  </a:schemeClr>
                </a:solidFill>
              </a:rPr>
              <a:t>Ability to outperform rivals</a:t>
            </a:r>
          </a:p>
          <a:p>
            <a:pPr marL="742950" lvl="1" indent="-28575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GB" dirty="0" smtClean="0">
                <a:solidFill>
                  <a:schemeClr val="bg1">
                    <a:lumMod val="50000"/>
                  </a:schemeClr>
                </a:solidFill>
              </a:rPr>
              <a:t>Erect barriers to entry</a:t>
            </a:r>
          </a:p>
          <a:p>
            <a:pPr marL="742950" lvl="1" indent="-28575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bg1">
                    <a:lumMod val="50000"/>
                  </a:schemeClr>
                </a:solidFill>
              </a:rPr>
              <a:t> </a:t>
            </a:r>
            <a:r>
              <a:rPr lang="en-GB" dirty="0" smtClean="0">
                <a:solidFill>
                  <a:schemeClr val="bg1">
                    <a:lumMod val="50000"/>
                  </a:schemeClr>
                </a:solidFill>
              </a:rPr>
              <a:t>Resist the five forces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291557" y="3573016"/>
            <a:ext cx="756084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GB" dirty="0" smtClean="0">
                <a:solidFill>
                  <a:schemeClr val="bg1">
                    <a:lumMod val="50000"/>
                  </a:schemeClr>
                </a:solidFill>
              </a:rPr>
              <a:t>Problems</a:t>
            </a:r>
          </a:p>
          <a:p>
            <a:pPr marL="742950" lvl="1" indent="-28575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GB" dirty="0" smtClean="0">
                <a:solidFill>
                  <a:schemeClr val="bg1">
                    <a:lumMod val="50000"/>
                  </a:schemeClr>
                </a:solidFill>
              </a:rPr>
              <a:t>Vulnerability to Lower Cost operators</a:t>
            </a:r>
          </a:p>
          <a:p>
            <a:pPr marL="742950" lvl="1" indent="-28575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GB" dirty="0" smtClean="0">
                <a:solidFill>
                  <a:schemeClr val="bg1">
                    <a:lumMod val="50000"/>
                  </a:schemeClr>
                </a:solidFill>
              </a:rPr>
              <a:t>Possible Price Wars</a:t>
            </a:r>
          </a:p>
          <a:p>
            <a:pPr marL="742950" lvl="1" indent="-28575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bg1">
                    <a:lumMod val="50000"/>
                  </a:schemeClr>
                </a:solidFill>
              </a:rPr>
              <a:t> </a:t>
            </a:r>
            <a:r>
              <a:rPr lang="en-GB" dirty="0" smtClean="0">
                <a:solidFill>
                  <a:schemeClr val="bg1">
                    <a:lumMod val="50000"/>
                  </a:schemeClr>
                </a:solidFill>
              </a:rPr>
              <a:t>Difficulty of sustaining it long term</a:t>
            </a:r>
          </a:p>
          <a:p>
            <a:pPr marL="742950" lvl="1" indent="-28575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GB" dirty="0" smtClean="0">
                <a:solidFill>
                  <a:schemeClr val="bg1">
                    <a:lumMod val="50000"/>
                  </a:schemeClr>
                </a:solidFill>
              </a:rPr>
              <a:t>Lower Customer Loyalty</a:t>
            </a:r>
          </a:p>
          <a:p>
            <a:pPr marL="742950" lvl="1" indent="-28575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GB" dirty="0" smtClean="0">
                <a:solidFill>
                  <a:schemeClr val="bg1">
                    <a:lumMod val="50000"/>
                  </a:schemeClr>
                </a:solidFill>
              </a:rPr>
              <a:t>Association with lower quality</a:t>
            </a:r>
          </a:p>
        </p:txBody>
      </p:sp>
    </p:spTree>
    <p:extLst>
      <p:ext uri="{BB962C8B-B14F-4D97-AF65-F5344CB8AC3E}">
        <p14:creationId xmlns:p14="http://schemas.microsoft.com/office/powerpoint/2010/main" val="4713697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6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0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4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8" dur="2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2" dur="2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915816" y="15767"/>
            <a:ext cx="332308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b="1" u="sng" dirty="0">
                <a:solidFill>
                  <a:schemeClr val="bg1"/>
                </a:solidFill>
              </a:rPr>
              <a:t>Differentiation</a:t>
            </a:r>
            <a:endParaRPr lang="en-GB" sz="4000" b="1" u="sng" dirty="0">
              <a:solidFill>
                <a:schemeClr val="bg1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132083" y="901793"/>
            <a:ext cx="756084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GB" dirty="0" smtClean="0">
                <a:solidFill>
                  <a:schemeClr val="bg1">
                    <a:lumMod val="50000"/>
                  </a:schemeClr>
                </a:solidFill>
              </a:rPr>
              <a:t>Benefits</a:t>
            </a:r>
          </a:p>
          <a:p>
            <a:pPr marL="742950" lvl="1" indent="-28575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GB" dirty="0" smtClean="0">
                <a:solidFill>
                  <a:schemeClr val="bg1">
                    <a:lumMod val="50000"/>
                  </a:schemeClr>
                </a:solidFill>
              </a:rPr>
              <a:t>A distancing from others in the market place</a:t>
            </a:r>
          </a:p>
          <a:p>
            <a:pPr marL="742950" lvl="1" indent="-28575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GB" dirty="0" smtClean="0">
                <a:solidFill>
                  <a:schemeClr val="bg1">
                    <a:lumMod val="50000"/>
                  </a:schemeClr>
                </a:solidFill>
              </a:rPr>
              <a:t>The Creation of a major competitive advantage</a:t>
            </a:r>
          </a:p>
          <a:p>
            <a:pPr marL="742950" lvl="1" indent="-28575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GB" dirty="0" smtClean="0">
                <a:solidFill>
                  <a:schemeClr val="bg1">
                    <a:lumMod val="50000"/>
                  </a:schemeClr>
                </a:solidFill>
              </a:rPr>
              <a:t>Flexibility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291557" y="3573016"/>
            <a:ext cx="756084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GB" dirty="0" smtClean="0">
                <a:solidFill>
                  <a:schemeClr val="bg1">
                    <a:lumMod val="50000"/>
                  </a:schemeClr>
                </a:solidFill>
              </a:rPr>
              <a:t>Problems</a:t>
            </a:r>
          </a:p>
          <a:p>
            <a:pPr marL="742950" lvl="1" indent="-28575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GB" dirty="0" smtClean="0">
                <a:solidFill>
                  <a:schemeClr val="bg1">
                    <a:lumMod val="50000"/>
                  </a:schemeClr>
                </a:solidFill>
              </a:rPr>
              <a:t>Difficulties </a:t>
            </a:r>
            <a:r>
              <a:rPr lang="en-GB" dirty="0">
                <a:solidFill>
                  <a:schemeClr val="bg1">
                    <a:lumMod val="50000"/>
                  </a:schemeClr>
                </a:solidFill>
              </a:rPr>
              <a:t>o</a:t>
            </a:r>
            <a:r>
              <a:rPr lang="en-GB" dirty="0" smtClean="0">
                <a:solidFill>
                  <a:schemeClr val="bg1">
                    <a:lumMod val="50000"/>
                  </a:schemeClr>
                </a:solidFill>
              </a:rPr>
              <a:t>f sustaining the bases for differentiation</a:t>
            </a:r>
          </a:p>
          <a:p>
            <a:pPr marL="742950" lvl="1" indent="-28575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GB" dirty="0" smtClean="0">
                <a:solidFill>
                  <a:schemeClr val="bg1">
                    <a:lumMod val="50000"/>
                  </a:schemeClr>
                </a:solidFill>
              </a:rPr>
              <a:t>Possibly higher costs</a:t>
            </a:r>
          </a:p>
          <a:p>
            <a:pPr marL="742950" lvl="1" indent="-28575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GB" dirty="0" smtClean="0">
                <a:solidFill>
                  <a:schemeClr val="bg1">
                    <a:lumMod val="50000"/>
                  </a:schemeClr>
                </a:solidFill>
              </a:rPr>
              <a:t>The difficulty to achieving true and meaningful differentiation </a:t>
            </a:r>
          </a:p>
        </p:txBody>
      </p:sp>
    </p:spTree>
    <p:extLst>
      <p:ext uri="{BB962C8B-B14F-4D97-AF65-F5344CB8AC3E}">
        <p14:creationId xmlns:p14="http://schemas.microsoft.com/office/powerpoint/2010/main" val="26080633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6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0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4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203848" y="12458"/>
            <a:ext cx="282013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b="1" u="sng" dirty="0">
                <a:solidFill>
                  <a:schemeClr val="bg1"/>
                </a:solidFill>
              </a:rPr>
              <a:t>Focus/Niche</a:t>
            </a:r>
            <a:endParaRPr lang="en-GB" sz="4000" b="1" u="sng" dirty="0">
              <a:solidFill>
                <a:schemeClr val="bg1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132083" y="901793"/>
            <a:ext cx="756084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GB" dirty="0" smtClean="0">
                <a:solidFill>
                  <a:schemeClr val="bg1">
                    <a:lumMod val="50000"/>
                  </a:schemeClr>
                </a:solidFill>
              </a:rPr>
              <a:t>Benefits</a:t>
            </a:r>
          </a:p>
          <a:p>
            <a:pPr marL="742950" lvl="1" indent="-28575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GB" dirty="0" smtClean="0">
                <a:solidFill>
                  <a:schemeClr val="bg1">
                    <a:lumMod val="50000"/>
                  </a:schemeClr>
                </a:solidFill>
              </a:rPr>
              <a:t>A more detailed understanding of the particular segment</a:t>
            </a:r>
          </a:p>
          <a:p>
            <a:pPr marL="742950" lvl="1" indent="-28575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GB" dirty="0" smtClean="0">
                <a:solidFill>
                  <a:schemeClr val="bg1">
                    <a:lumMod val="50000"/>
                  </a:schemeClr>
                </a:solidFill>
              </a:rPr>
              <a:t>The creation of barriers to entry</a:t>
            </a:r>
          </a:p>
          <a:p>
            <a:pPr marL="742950" lvl="1" indent="-28575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GB" dirty="0" smtClean="0">
                <a:solidFill>
                  <a:schemeClr val="bg1">
                    <a:lumMod val="50000"/>
                  </a:schemeClr>
                </a:solidFill>
              </a:rPr>
              <a:t>Reputation for specialisation, ability to concentrate efforts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291557" y="3573016"/>
            <a:ext cx="756084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GB" dirty="0" smtClean="0">
                <a:solidFill>
                  <a:schemeClr val="bg1">
                    <a:lumMod val="50000"/>
                  </a:schemeClr>
                </a:solidFill>
              </a:rPr>
              <a:t>Problems</a:t>
            </a:r>
          </a:p>
          <a:p>
            <a:pPr marL="742950" lvl="1" indent="-28575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GB" dirty="0" smtClean="0">
                <a:solidFill>
                  <a:schemeClr val="bg1">
                    <a:lumMod val="50000"/>
                  </a:schemeClr>
                </a:solidFill>
              </a:rPr>
              <a:t>Limited opportunities for growth and decline of sector</a:t>
            </a:r>
          </a:p>
          <a:p>
            <a:pPr marL="742950" lvl="1" indent="-28575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GB" dirty="0" smtClean="0">
                <a:solidFill>
                  <a:schemeClr val="bg1">
                    <a:lumMod val="50000"/>
                  </a:schemeClr>
                </a:solidFill>
              </a:rPr>
              <a:t>The possibility of outgrowing the market</a:t>
            </a:r>
          </a:p>
          <a:p>
            <a:pPr marL="742950" lvl="1" indent="-28575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GB" dirty="0" smtClean="0">
                <a:solidFill>
                  <a:schemeClr val="bg1">
                    <a:lumMod val="50000"/>
                  </a:schemeClr>
                </a:solidFill>
              </a:rPr>
              <a:t>A reputation for specialisation, which inhibits growth and development in other sectors</a:t>
            </a:r>
          </a:p>
        </p:txBody>
      </p:sp>
    </p:spTree>
    <p:extLst>
      <p:ext uri="{BB962C8B-B14F-4D97-AF65-F5344CB8AC3E}">
        <p14:creationId xmlns:p14="http://schemas.microsoft.com/office/powerpoint/2010/main" val="26336331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6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0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4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539552" y="188640"/>
            <a:ext cx="8229600" cy="1143000"/>
          </a:xfrm>
          <a:prstGeom prst="rect">
            <a:avLst/>
          </a:prstGeom>
        </p:spPr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b="1" dirty="0" smtClean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The Strategy Clock</a:t>
            </a:r>
            <a:endParaRPr lang="en-GB" sz="4000" b="1" dirty="0">
              <a:solidFill>
                <a:schemeClr val="bg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</p:spPr>
        <p:txBody>
          <a:bodyPr/>
          <a:lstStyle/>
          <a:p>
            <a:fld id="{F71BF797-B1C5-45E8-9FA3-E7CAFB02E1BC}" type="slidenum">
              <a:rPr lang="en-GB" smtClean="0">
                <a:solidFill>
                  <a:schemeClr val="bg1"/>
                </a:solidFill>
              </a:rPr>
              <a:pPr/>
              <a:t>17</a:t>
            </a:fld>
            <a:endParaRPr lang="en-GB">
              <a:solidFill>
                <a:schemeClr val="bg1"/>
              </a:solidFill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3568" y="1213983"/>
            <a:ext cx="7510214" cy="52571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31007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457200" y="35080"/>
            <a:ext cx="8229600" cy="1143000"/>
          </a:xfrm>
          <a:prstGeom prst="rect">
            <a:avLst/>
          </a:prstGeom>
        </p:spPr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b="1" dirty="0" smtClean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The Strategy Clock</a:t>
            </a:r>
            <a:endParaRPr lang="en-GB" sz="4000" b="1" dirty="0">
              <a:solidFill>
                <a:schemeClr val="bg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457200" y="1199946"/>
            <a:ext cx="7640515" cy="2808312"/>
          </a:xfrm>
          <a:prstGeom prst="rect">
            <a:avLst/>
          </a:prstGeom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70000"/>
              </a:lnSpc>
            </a:pPr>
            <a:r>
              <a:rPr lang="en-GB" sz="2000" b="1" dirty="0" smtClean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These strategies are based on the principle that competitive advantage is achieved by providing customers with what they want or need.</a:t>
            </a:r>
          </a:p>
          <a:p>
            <a:pPr algn="just">
              <a:lnSpc>
                <a:spcPct val="170000"/>
              </a:lnSpc>
            </a:pPr>
            <a:r>
              <a:rPr lang="en-GB" sz="2000" b="1" dirty="0" smtClean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In a competitive situation, customers make choices on the basis of their perception of value for money, the combination of price and perceived product/service benefits.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</p:spPr>
        <p:txBody>
          <a:bodyPr/>
          <a:lstStyle/>
          <a:p>
            <a:fld id="{F71BF797-B1C5-45E8-9FA3-E7CAFB02E1BC}" type="slidenum">
              <a:rPr lang="en-GB" smtClean="0">
                <a:solidFill>
                  <a:schemeClr val="bg1"/>
                </a:solidFill>
              </a:rPr>
              <a:pPr/>
              <a:t>18</a:t>
            </a:fld>
            <a:endParaRPr lang="en-GB">
              <a:solidFill>
                <a:schemeClr val="bg1"/>
              </a:solidFill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44208" y="4866498"/>
            <a:ext cx="2649967" cy="18549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91870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457200" y="35080"/>
            <a:ext cx="8229600" cy="1143000"/>
          </a:xfrm>
          <a:prstGeom prst="rect">
            <a:avLst/>
          </a:prstGeom>
        </p:spPr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b="1" dirty="0" smtClean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The Strategy Clock</a:t>
            </a:r>
            <a:endParaRPr lang="en-GB" sz="4000" b="1" dirty="0">
              <a:solidFill>
                <a:schemeClr val="bg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491520" y="1052736"/>
            <a:ext cx="8328952" cy="4525963"/>
          </a:xfrm>
          <a:prstGeom prst="rect">
            <a:avLst/>
          </a:prstGeom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70000"/>
              </a:lnSpc>
            </a:pPr>
            <a:r>
              <a:rPr lang="en-GB" sz="2000" b="1" dirty="0" smtClean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The ‘strategy clock’ represents different positions in a market, where customers have different requirements in terms of value for money.</a:t>
            </a:r>
          </a:p>
          <a:p>
            <a:pPr algn="just">
              <a:lnSpc>
                <a:spcPct val="170000"/>
              </a:lnSpc>
            </a:pPr>
            <a:r>
              <a:rPr lang="en-GB" sz="2000" b="1" dirty="0" smtClean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It helps managers understand the changing requirements of their markets and the choices they can make about positioning and competitive advantage. (Johnson </a:t>
            </a:r>
            <a:r>
              <a:rPr lang="en-GB" sz="2000" b="1" i="1" dirty="0" smtClean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et al </a:t>
            </a:r>
            <a:r>
              <a:rPr lang="en-GB" sz="2000" b="1" dirty="0" smtClean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2011).</a:t>
            </a:r>
            <a:endParaRPr lang="en-GB" sz="2000" b="1" dirty="0">
              <a:solidFill>
                <a:schemeClr val="bg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</p:spPr>
        <p:txBody>
          <a:bodyPr/>
          <a:lstStyle/>
          <a:p>
            <a:fld id="{F71BF797-B1C5-45E8-9FA3-E7CAFB02E1BC}" type="slidenum">
              <a:rPr lang="en-GB" smtClean="0">
                <a:solidFill>
                  <a:schemeClr val="bg1"/>
                </a:solidFill>
              </a:rPr>
              <a:pPr/>
              <a:t>19</a:t>
            </a:fld>
            <a:endParaRPr lang="en-GB">
              <a:solidFill>
                <a:schemeClr val="bg1"/>
              </a:solidFill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66339" y="4889271"/>
            <a:ext cx="2649967" cy="18549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55473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reeform 2"/>
          <p:cNvSpPr/>
          <p:nvPr/>
        </p:nvSpPr>
        <p:spPr>
          <a:xfrm>
            <a:off x="4345944" y="2266840"/>
            <a:ext cx="1388214" cy="1388214"/>
          </a:xfrm>
          <a:custGeom>
            <a:avLst/>
            <a:gdLst>
              <a:gd name="connsiteX0" fmla="*/ 0 w 1388214"/>
              <a:gd name="connsiteY0" fmla="*/ 694107 h 1388214"/>
              <a:gd name="connsiteX1" fmla="*/ 694107 w 1388214"/>
              <a:gd name="connsiteY1" fmla="*/ 0 h 1388214"/>
              <a:gd name="connsiteX2" fmla="*/ 1388214 w 1388214"/>
              <a:gd name="connsiteY2" fmla="*/ 694107 h 1388214"/>
              <a:gd name="connsiteX3" fmla="*/ 694107 w 1388214"/>
              <a:gd name="connsiteY3" fmla="*/ 1388214 h 1388214"/>
              <a:gd name="connsiteX4" fmla="*/ 0 w 1388214"/>
              <a:gd name="connsiteY4" fmla="*/ 694107 h 13882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388214" h="1388214">
                <a:moveTo>
                  <a:pt x="0" y="694107"/>
                </a:moveTo>
                <a:cubicBezTo>
                  <a:pt x="0" y="310762"/>
                  <a:pt x="310762" y="0"/>
                  <a:pt x="694107" y="0"/>
                </a:cubicBezTo>
                <a:cubicBezTo>
                  <a:pt x="1077452" y="0"/>
                  <a:pt x="1388214" y="310762"/>
                  <a:pt x="1388214" y="694107"/>
                </a:cubicBezTo>
                <a:cubicBezTo>
                  <a:pt x="1388214" y="1077452"/>
                  <a:pt x="1077452" y="1388214"/>
                  <a:pt x="694107" y="1388214"/>
                </a:cubicBezTo>
                <a:cubicBezTo>
                  <a:pt x="310762" y="1388214"/>
                  <a:pt x="0" y="1077452"/>
                  <a:pt x="0" y="694107"/>
                </a:cubicBez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29969" tIns="229969" rIns="229969" bIns="229969" numCol="1" spcCol="1270" anchor="ctr" anchorCtr="0">
            <a:noAutofit/>
          </a:bodyPr>
          <a:lstStyle/>
          <a:p>
            <a:pPr lvl="0" algn="ctr" defTabSz="9334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2100" b="1" kern="1200" dirty="0" smtClean="0">
                <a:solidFill>
                  <a:schemeClr val="bg1"/>
                </a:solidFill>
              </a:rPr>
              <a:t>Strategy Clock</a:t>
            </a:r>
            <a:endParaRPr lang="en-GB" sz="2100" b="1" kern="1200" dirty="0">
              <a:solidFill>
                <a:schemeClr val="bg1"/>
              </a:solidFill>
            </a:endParaRPr>
          </a:p>
        </p:txBody>
      </p:sp>
      <p:sp>
        <p:nvSpPr>
          <p:cNvPr id="5" name="Freeform 4"/>
          <p:cNvSpPr/>
          <p:nvPr/>
        </p:nvSpPr>
        <p:spPr>
          <a:xfrm rot="16200000">
            <a:off x="4392420" y="1321234"/>
            <a:ext cx="1295263" cy="471993"/>
          </a:xfrm>
          <a:custGeom>
            <a:avLst/>
            <a:gdLst>
              <a:gd name="connsiteX0" fmla="*/ 0 w 1295263"/>
              <a:gd name="connsiteY0" fmla="*/ 94399 h 471993"/>
              <a:gd name="connsiteX1" fmla="*/ 1059267 w 1295263"/>
              <a:gd name="connsiteY1" fmla="*/ 94399 h 471993"/>
              <a:gd name="connsiteX2" fmla="*/ 1059267 w 1295263"/>
              <a:gd name="connsiteY2" fmla="*/ 0 h 471993"/>
              <a:gd name="connsiteX3" fmla="*/ 1295263 w 1295263"/>
              <a:gd name="connsiteY3" fmla="*/ 235997 h 471993"/>
              <a:gd name="connsiteX4" fmla="*/ 1059267 w 1295263"/>
              <a:gd name="connsiteY4" fmla="*/ 471993 h 471993"/>
              <a:gd name="connsiteX5" fmla="*/ 1059267 w 1295263"/>
              <a:gd name="connsiteY5" fmla="*/ 377594 h 471993"/>
              <a:gd name="connsiteX6" fmla="*/ 0 w 1295263"/>
              <a:gd name="connsiteY6" fmla="*/ 377594 h 471993"/>
              <a:gd name="connsiteX7" fmla="*/ 0 w 1295263"/>
              <a:gd name="connsiteY7" fmla="*/ 94399 h 4719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95263" h="471993">
                <a:moveTo>
                  <a:pt x="0" y="94399"/>
                </a:moveTo>
                <a:lnTo>
                  <a:pt x="1059267" y="94399"/>
                </a:lnTo>
                <a:lnTo>
                  <a:pt x="1059267" y="0"/>
                </a:lnTo>
                <a:lnTo>
                  <a:pt x="1295263" y="235997"/>
                </a:lnTo>
                <a:lnTo>
                  <a:pt x="1059267" y="471993"/>
                </a:lnTo>
                <a:lnTo>
                  <a:pt x="1059267" y="377594"/>
                </a:lnTo>
                <a:lnTo>
                  <a:pt x="0" y="377594"/>
                </a:lnTo>
                <a:lnTo>
                  <a:pt x="0" y="94399"/>
                </a:lnTo>
                <a:close/>
              </a:path>
            </a:pathLst>
          </a:cu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spcFirstLastPara="0" vert="horz" wrap="square" lIns="-1" tIns="94399" rIns="141599" bIns="94398" numCol="1" spcCol="1270" anchor="ctr" anchorCtr="0">
            <a:noAutofit/>
          </a:bodyPr>
          <a:lstStyle/>
          <a:p>
            <a:pPr lvl="0" algn="ctr" defTabSz="6223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en-GB" sz="1400" kern="1200">
              <a:solidFill>
                <a:schemeClr val="bg1"/>
              </a:solidFill>
            </a:endParaRPr>
          </a:p>
        </p:txBody>
      </p:sp>
      <p:sp>
        <p:nvSpPr>
          <p:cNvPr id="6" name="Freeform 5"/>
          <p:cNvSpPr/>
          <p:nvPr/>
        </p:nvSpPr>
        <p:spPr>
          <a:xfrm>
            <a:off x="4415355" y="188640"/>
            <a:ext cx="1249393" cy="615088"/>
          </a:xfrm>
          <a:custGeom>
            <a:avLst/>
            <a:gdLst>
              <a:gd name="connsiteX0" fmla="*/ 0 w 1249393"/>
              <a:gd name="connsiteY0" fmla="*/ 102517 h 615088"/>
              <a:gd name="connsiteX1" fmla="*/ 102517 w 1249393"/>
              <a:gd name="connsiteY1" fmla="*/ 0 h 615088"/>
              <a:gd name="connsiteX2" fmla="*/ 1146876 w 1249393"/>
              <a:gd name="connsiteY2" fmla="*/ 0 h 615088"/>
              <a:gd name="connsiteX3" fmla="*/ 1249393 w 1249393"/>
              <a:gd name="connsiteY3" fmla="*/ 102517 h 615088"/>
              <a:gd name="connsiteX4" fmla="*/ 1249393 w 1249393"/>
              <a:gd name="connsiteY4" fmla="*/ 512571 h 615088"/>
              <a:gd name="connsiteX5" fmla="*/ 1146876 w 1249393"/>
              <a:gd name="connsiteY5" fmla="*/ 615088 h 615088"/>
              <a:gd name="connsiteX6" fmla="*/ 102517 w 1249393"/>
              <a:gd name="connsiteY6" fmla="*/ 615088 h 615088"/>
              <a:gd name="connsiteX7" fmla="*/ 0 w 1249393"/>
              <a:gd name="connsiteY7" fmla="*/ 512571 h 615088"/>
              <a:gd name="connsiteX8" fmla="*/ 0 w 1249393"/>
              <a:gd name="connsiteY8" fmla="*/ 102517 h 6150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49393" h="615088">
                <a:moveTo>
                  <a:pt x="0" y="102517"/>
                </a:moveTo>
                <a:cubicBezTo>
                  <a:pt x="0" y="45898"/>
                  <a:pt x="45898" y="0"/>
                  <a:pt x="102517" y="0"/>
                </a:cubicBezTo>
                <a:lnTo>
                  <a:pt x="1146876" y="0"/>
                </a:lnTo>
                <a:cubicBezTo>
                  <a:pt x="1203495" y="0"/>
                  <a:pt x="1249393" y="45898"/>
                  <a:pt x="1249393" y="102517"/>
                </a:cubicBezTo>
                <a:lnTo>
                  <a:pt x="1249393" y="512571"/>
                </a:lnTo>
                <a:cubicBezTo>
                  <a:pt x="1249393" y="569190"/>
                  <a:pt x="1203495" y="615088"/>
                  <a:pt x="1146876" y="615088"/>
                </a:cubicBezTo>
                <a:lnTo>
                  <a:pt x="102517" y="615088"/>
                </a:lnTo>
                <a:cubicBezTo>
                  <a:pt x="45898" y="615088"/>
                  <a:pt x="0" y="569190"/>
                  <a:pt x="0" y="512571"/>
                </a:cubicBezTo>
                <a:lnTo>
                  <a:pt x="0" y="102517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47806" tIns="47806" rIns="47806" bIns="47806" numCol="1" spcCol="1270" anchor="ctr" anchorCtr="0">
            <a:noAutofit/>
          </a:bodyPr>
          <a:lstStyle/>
          <a:p>
            <a:pPr lvl="0" algn="ctr" defTabSz="6223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400" b="1" kern="1200" dirty="0" smtClean="0">
                <a:solidFill>
                  <a:schemeClr val="bg1"/>
                </a:solidFill>
              </a:rPr>
              <a:t>Differentiation</a:t>
            </a:r>
            <a:endParaRPr lang="en-GB" sz="1400" b="1" kern="1200" dirty="0">
              <a:solidFill>
                <a:schemeClr val="bg1"/>
              </a:solidFill>
            </a:endParaRPr>
          </a:p>
        </p:txBody>
      </p:sp>
      <p:sp>
        <p:nvSpPr>
          <p:cNvPr id="7" name="Freeform 6"/>
          <p:cNvSpPr/>
          <p:nvPr/>
        </p:nvSpPr>
        <p:spPr>
          <a:xfrm rot="19089473">
            <a:off x="5488945" y="1736105"/>
            <a:ext cx="1310870" cy="471993"/>
          </a:xfrm>
          <a:custGeom>
            <a:avLst/>
            <a:gdLst>
              <a:gd name="connsiteX0" fmla="*/ 0 w 1310870"/>
              <a:gd name="connsiteY0" fmla="*/ 94399 h 471993"/>
              <a:gd name="connsiteX1" fmla="*/ 1074874 w 1310870"/>
              <a:gd name="connsiteY1" fmla="*/ 94399 h 471993"/>
              <a:gd name="connsiteX2" fmla="*/ 1074874 w 1310870"/>
              <a:gd name="connsiteY2" fmla="*/ 0 h 471993"/>
              <a:gd name="connsiteX3" fmla="*/ 1310870 w 1310870"/>
              <a:gd name="connsiteY3" fmla="*/ 235997 h 471993"/>
              <a:gd name="connsiteX4" fmla="*/ 1074874 w 1310870"/>
              <a:gd name="connsiteY4" fmla="*/ 471993 h 471993"/>
              <a:gd name="connsiteX5" fmla="*/ 1074874 w 1310870"/>
              <a:gd name="connsiteY5" fmla="*/ 377594 h 471993"/>
              <a:gd name="connsiteX6" fmla="*/ 0 w 1310870"/>
              <a:gd name="connsiteY6" fmla="*/ 377594 h 471993"/>
              <a:gd name="connsiteX7" fmla="*/ 0 w 1310870"/>
              <a:gd name="connsiteY7" fmla="*/ 94399 h 4719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10870" h="471993">
                <a:moveTo>
                  <a:pt x="0" y="94399"/>
                </a:moveTo>
                <a:lnTo>
                  <a:pt x="1074874" y="94399"/>
                </a:lnTo>
                <a:lnTo>
                  <a:pt x="1074874" y="0"/>
                </a:lnTo>
                <a:lnTo>
                  <a:pt x="1310870" y="235997"/>
                </a:lnTo>
                <a:lnTo>
                  <a:pt x="1074874" y="471993"/>
                </a:lnTo>
                <a:lnTo>
                  <a:pt x="1074874" y="377594"/>
                </a:lnTo>
                <a:lnTo>
                  <a:pt x="0" y="377594"/>
                </a:lnTo>
                <a:lnTo>
                  <a:pt x="0" y="94399"/>
                </a:lnTo>
                <a:close/>
              </a:path>
            </a:pathLst>
          </a:cu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spcFirstLastPara="0" vert="horz" wrap="square" lIns="-1" tIns="94399" rIns="141598" bIns="94398" numCol="1" spcCol="1270" anchor="ctr" anchorCtr="0">
            <a:noAutofit/>
          </a:bodyPr>
          <a:lstStyle/>
          <a:p>
            <a:pPr lvl="0" algn="ctr" defTabSz="6223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en-GB" sz="1400" kern="1200">
              <a:solidFill>
                <a:schemeClr val="bg1"/>
              </a:solidFill>
            </a:endParaRPr>
          </a:p>
        </p:txBody>
      </p:sp>
      <p:sp>
        <p:nvSpPr>
          <p:cNvPr id="8" name="Freeform 7"/>
          <p:cNvSpPr/>
          <p:nvPr/>
        </p:nvSpPr>
        <p:spPr>
          <a:xfrm>
            <a:off x="6444207" y="836714"/>
            <a:ext cx="1249393" cy="615088"/>
          </a:xfrm>
          <a:custGeom>
            <a:avLst/>
            <a:gdLst>
              <a:gd name="connsiteX0" fmla="*/ 0 w 1249393"/>
              <a:gd name="connsiteY0" fmla="*/ 102517 h 615088"/>
              <a:gd name="connsiteX1" fmla="*/ 102517 w 1249393"/>
              <a:gd name="connsiteY1" fmla="*/ 0 h 615088"/>
              <a:gd name="connsiteX2" fmla="*/ 1146876 w 1249393"/>
              <a:gd name="connsiteY2" fmla="*/ 0 h 615088"/>
              <a:gd name="connsiteX3" fmla="*/ 1249393 w 1249393"/>
              <a:gd name="connsiteY3" fmla="*/ 102517 h 615088"/>
              <a:gd name="connsiteX4" fmla="*/ 1249393 w 1249393"/>
              <a:gd name="connsiteY4" fmla="*/ 512571 h 615088"/>
              <a:gd name="connsiteX5" fmla="*/ 1146876 w 1249393"/>
              <a:gd name="connsiteY5" fmla="*/ 615088 h 615088"/>
              <a:gd name="connsiteX6" fmla="*/ 102517 w 1249393"/>
              <a:gd name="connsiteY6" fmla="*/ 615088 h 615088"/>
              <a:gd name="connsiteX7" fmla="*/ 0 w 1249393"/>
              <a:gd name="connsiteY7" fmla="*/ 512571 h 615088"/>
              <a:gd name="connsiteX8" fmla="*/ 0 w 1249393"/>
              <a:gd name="connsiteY8" fmla="*/ 102517 h 6150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49393" h="615088">
                <a:moveTo>
                  <a:pt x="0" y="102517"/>
                </a:moveTo>
                <a:cubicBezTo>
                  <a:pt x="0" y="45898"/>
                  <a:pt x="45898" y="0"/>
                  <a:pt x="102517" y="0"/>
                </a:cubicBezTo>
                <a:lnTo>
                  <a:pt x="1146876" y="0"/>
                </a:lnTo>
                <a:cubicBezTo>
                  <a:pt x="1203495" y="0"/>
                  <a:pt x="1249393" y="45898"/>
                  <a:pt x="1249393" y="102517"/>
                </a:cubicBezTo>
                <a:lnTo>
                  <a:pt x="1249393" y="512571"/>
                </a:lnTo>
                <a:cubicBezTo>
                  <a:pt x="1249393" y="569190"/>
                  <a:pt x="1203495" y="615088"/>
                  <a:pt x="1146876" y="615088"/>
                </a:cubicBezTo>
                <a:lnTo>
                  <a:pt x="102517" y="615088"/>
                </a:lnTo>
                <a:cubicBezTo>
                  <a:pt x="45898" y="615088"/>
                  <a:pt x="0" y="569190"/>
                  <a:pt x="0" y="512571"/>
                </a:cubicBezTo>
                <a:lnTo>
                  <a:pt x="0" y="102517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47806" tIns="47806" rIns="47806" bIns="47806" numCol="1" spcCol="1270" anchor="ctr" anchorCtr="0">
            <a:noAutofit/>
          </a:bodyPr>
          <a:lstStyle/>
          <a:p>
            <a:pPr lvl="0" algn="ctr" defTabSz="6223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400" b="1" kern="1200" dirty="0" smtClean="0">
                <a:solidFill>
                  <a:schemeClr val="bg1"/>
                </a:solidFill>
              </a:rPr>
              <a:t>Focus Differentiation</a:t>
            </a:r>
            <a:endParaRPr lang="en-GB" sz="1400" b="1" kern="1200" dirty="0">
              <a:solidFill>
                <a:schemeClr val="bg1"/>
              </a:solidFill>
            </a:endParaRPr>
          </a:p>
        </p:txBody>
      </p:sp>
      <p:sp>
        <p:nvSpPr>
          <p:cNvPr id="9" name="Freeform 8"/>
          <p:cNvSpPr/>
          <p:nvPr/>
        </p:nvSpPr>
        <p:spPr>
          <a:xfrm>
            <a:off x="5787385" y="2724951"/>
            <a:ext cx="1205183" cy="471993"/>
          </a:xfrm>
          <a:custGeom>
            <a:avLst/>
            <a:gdLst>
              <a:gd name="connsiteX0" fmla="*/ 0 w 1205183"/>
              <a:gd name="connsiteY0" fmla="*/ 94399 h 471993"/>
              <a:gd name="connsiteX1" fmla="*/ 969187 w 1205183"/>
              <a:gd name="connsiteY1" fmla="*/ 94399 h 471993"/>
              <a:gd name="connsiteX2" fmla="*/ 969187 w 1205183"/>
              <a:gd name="connsiteY2" fmla="*/ 0 h 471993"/>
              <a:gd name="connsiteX3" fmla="*/ 1205183 w 1205183"/>
              <a:gd name="connsiteY3" fmla="*/ 235997 h 471993"/>
              <a:gd name="connsiteX4" fmla="*/ 969187 w 1205183"/>
              <a:gd name="connsiteY4" fmla="*/ 471993 h 471993"/>
              <a:gd name="connsiteX5" fmla="*/ 969187 w 1205183"/>
              <a:gd name="connsiteY5" fmla="*/ 377594 h 471993"/>
              <a:gd name="connsiteX6" fmla="*/ 0 w 1205183"/>
              <a:gd name="connsiteY6" fmla="*/ 377594 h 471993"/>
              <a:gd name="connsiteX7" fmla="*/ 0 w 1205183"/>
              <a:gd name="connsiteY7" fmla="*/ 94399 h 4719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05183" h="471993">
                <a:moveTo>
                  <a:pt x="0" y="94399"/>
                </a:moveTo>
                <a:lnTo>
                  <a:pt x="969187" y="94399"/>
                </a:lnTo>
                <a:lnTo>
                  <a:pt x="969187" y="0"/>
                </a:lnTo>
                <a:lnTo>
                  <a:pt x="1205183" y="235997"/>
                </a:lnTo>
                <a:lnTo>
                  <a:pt x="969187" y="471993"/>
                </a:lnTo>
                <a:lnTo>
                  <a:pt x="969187" y="377594"/>
                </a:lnTo>
                <a:lnTo>
                  <a:pt x="0" y="377594"/>
                </a:lnTo>
                <a:lnTo>
                  <a:pt x="0" y="94399"/>
                </a:lnTo>
                <a:close/>
              </a:path>
            </a:pathLst>
          </a:cu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spcFirstLastPara="0" vert="horz" wrap="square" lIns="0" tIns="94399" rIns="141598" bIns="94399" numCol="1" spcCol="1270" anchor="ctr" anchorCtr="0">
            <a:noAutofit/>
          </a:bodyPr>
          <a:lstStyle/>
          <a:p>
            <a:pPr lvl="0" algn="ctr" defTabSz="6223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en-GB" sz="1400" kern="1200">
              <a:solidFill>
                <a:schemeClr val="bg1"/>
              </a:solidFill>
            </a:endParaRPr>
          </a:p>
        </p:txBody>
      </p:sp>
      <p:sp>
        <p:nvSpPr>
          <p:cNvPr id="11" name="Freeform 10"/>
          <p:cNvSpPr/>
          <p:nvPr/>
        </p:nvSpPr>
        <p:spPr>
          <a:xfrm>
            <a:off x="6995010" y="2653403"/>
            <a:ext cx="1249393" cy="615088"/>
          </a:xfrm>
          <a:custGeom>
            <a:avLst/>
            <a:gdLst>
              <a:gd name="connsiteX0" fmla="*/ 0 w 1249393"/>
              <a:gd name="connsiteY0" fmla="*/ 102517 h 615088"/>
              <a:gd name="connsiteX1" fmla="*/ 102517 w 1249393"/>
              <a:gd name="connsiteY1" fmla="*/ 0 h 615088"/>
              <a:gd name="connsiteX2" fmla="*/ 1146876 w 1249393"/>
              <a:gd name="connsiteY2" fmla="*/ 0 h 615088"/>
              <a:gd name="connsiteX3" fmla="*/ 1249393 w 1249393"/>
              <a:gd name="connsiteY3" fmla="*/ 102517 h 615088"/>
              <a:gd name="connsiteX4" fmla="*/ 1249393 w 1249393"/>
              <a:gd name="connsiteY4" fmla="*/ 512571 h 615088"/>
              <a:gd name="connsiteX5" fmla="*/ 1146876 w 1249393"/>
              <a:gd name="connsiteY5" fmla="*/ 615088 h 615088"/>
              <a:gd name="connsiteX6" fmla="*/ 102517 w 1249393"/>
              <a:gd name="connsiteY6" fmla="*/ 615088 h 615088"/>
              <a:gd name="connsiteX7" fmla="*/ 0 w 1249393"/>
              <a:gd name="connsiteY7" fmla="*/ 512571 h 615088"/>
              <a:gd name="connsiteX8" fmla="*/ 0 w 1249393"/>
              <a:gd name="connsiteY8" fmla="*/ 102517 h 6150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49393" h="615088">
                <a:moveTo>
                  <a:pt x="0" y="102517"/>
                </a:moveTo>
                <a:cubicBezTo>
                  <a:pt x="0" y="45898"/>
                  <a:pt x="45898" y="0"/>
                  <a:pt x="102517" y="0"/>
                </a:cubicBezTo>
                <a:lnTo>
                  <a:pt x="1146876" y="0"/>
                </a:lnTo>
                <a:cubicBezTo>
                  <a:pt x="1203495" y="0"/>
                  <a:pt x="1249393" y="45898"/>
                  <a:pt x="1249393" y="102517"/>
                </a:cubicBezTo>
                <a:lnTo>
                  <a:pt x="1249393" y="512571"/>
                </a:lnTo>
                <a:cubicBezTo>
                  <a:pt x="1249393" y="569190"/>
                  <a:pt x="1203495" y="615088"/>
                  <a:pt x="1146876" y="615088"/>
                </a:cubicBezTo>
                <a:lnTo>
                  <a:pt x="102517" y="615088"/>
                </a:lnTo>
                <a:cubicBezTo>
                  <a:pt x="45898" y="615088"/>
                  <a:pt x="0" y="569190"/>
                  <a:pt x="0" y="512571"/>
                </a:cubicBezTo>
                <a:lnTo>
                  <a:pt x="0" y="102517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47806" tIns="47806" rIns="47806" bIns="47806" numCol="1" spcCol="1270" anchor="ctr" anchorCtr="0">
            <a:noAutofit/>
          </a:bodyPr>
          <a:lstStyle/>
          <a:p>
            <a:pPr lvl="0" algn="ctr" defTabSz="6223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en-GB" sz="1400" kern="1200">
              <a:solidFill>
                <a:schemeClr val="bg1"/>
              </a:solidFill>
            </a:endParaRPr>
          </a:p>
        </p:txBody>
      </p:sp>
      <p:sp>
        <p:nvSpPr>
          <p:cNvPr id="13" name="Freeform 12"/>
          <p:cNvSpPr/>
          <p:nvPr/>
        </p:nvSpPr>
        <p:spPr>
          <a:xfrm rot="2487280">
            <a:off x="5475489" y="3731337"/>
            <a:ext cx="1407779" cy="471993"/>
          </a:xfrm>
          <a:custGeom>
            <a:avLst/>
            <a:gdLst>
              <a:gd name="connsiteX0" fmla="*/ 0 w 1407779"/>
              <a:gd name="connsiteY0" fmla="*/ 94399 h 471993"/>
              <a:gd name="connsiteX1" fmla="*/ 1171783 w 1407779"/>
              <a:gd name="connsiteY1" fmla="*/ 94399 h 471993"/>
              <a:gd name="connsiteX2" fmla="*/ 1171783 w 1407779"/>
              <a:gd name="connsiteY2" fmla="*/ 0 h 471993"/>
              <a:gd name="connsiteX3" fmla="*/ 1407779 w 1407779"/>
              <a:gd name="connsiteY3" fmla="*/ 235997 h 471993"/>
              <a:gd name="connsiteX4" fmla="*/ 1171783 w 1407779"/>
              <a:gd name="connsiteY4" fmla="*/ 471993 h 471993"/>
              <a:gd name="connsiteX5" fmla="*/ 1171783 w 1407779"/>
              <a:gd name="connsiteY5" fmla="*/ 377594 h 471993"/>
              <a:gd name="connsiteX6" fmla="*/ 0 w 1407779"/>
              <a:gd name="connsiteY6" fmla="*/ 377594 h 471993"/>
              <a:gd name="connsiteX7" fmla="*/ 0 w 1407779"/>
              <a:gd name="connsiteY7" fmla="*/ 94399 h 4719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407779" h="471993">
                <a:moveTo>
                  <a:pt x="0" y="94399"/>
                </a:moveTo>
                <a:lnTo>
                  <a:pt x="1171783" y="94399"/>
                </a:lnTo>
                <a:lnTo>
                  <a:pt x="1171783" y="0"/>
                </a:lnTo>
                <a:lnTo>
                  <a:pt x="1407779" y="235997"/>
                </a:lnTo>
                <a:lnTo>
                  <a:pt x="1171783" y="471993"/>
                </a:lnTo>
                <a:lnTo>
                  <a:pt x="1171783" y="377594"/>
                </a:lnTo>
                <a:lnTo>
                  <a:pt x="0" y="377594"/>
                </a:lnTo>
                <a:lnTo>
                  <a:pt x="0" y="94399"/>
                </a:lnTo>
                <a:close/>
              </a:path>
            </a:pathLst>
          </a:cu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spcFirstLastPara="0" vert="horz" wrap="square" lIns="0" tIns="94398" rIns="141597" bIns="94399" numCol="1" spcCol="1270" anchor="ctr" anchorCtr="0">
            <a:noAutofit/>
          </a:bodyPr>
          <a:lstStyle/>
          <a:p>
            <a:pPr lvl="0" algn="ctr" defTabSz="6223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en-GB" sz="1400" kern="1200">
              <a:solidFill>
                <a:schemeClr val="bg1"/>
              </a:solidFill>
            </a:endParaRPr>
          </a:p>
        </p:txBody>
      </p:sp>
      <p:sp>
        <p:nvSpPr>
          <p:cNvPr id="16" name="Freeform 15"/>
          <p:cNvSpPr/>
          <p:nvPr/>
        </p:nvSpPr>
        <p:spPr>
          <a:xfrm>
            <a:off x="6516210" y="4509122"/>
            <a:ext cx="1249393" cy="615088"/>
          </a:xfrm>
          <a:custGeom>
            <a:avLst/>
            <a:gdLst>
              <a:gd name="connsiteX0" fmla="*/ 0 w 1249393"/>
              <a:gd name="connsiteY0" fmla="*/ 102517 h 615088"/>
              <a:gd name="connsiteX1" fmla="*/ 102517 w 1249393"/>
              <a:gd name="connsiteY1" fmla="*/ 0 h 615088"/>
              <a:gd name="connsiteX2" fmla="*/ 1146876 w 1249393"/>
              <a:gd name="connsiteY2" fmla="*/ 0 h 615088"/>
              <a:gd name="connsiteX3" fmla="*/ 1249393 w 1249393"/>
              <a:gd name="connsiteY3" fmla="*/ 102517 h 615088"/>
              <a:gd name="connsiteX4" fmla="*/ 1249393 w 1249393"/>
              <a:gd name="connsiteY4" fmla="*/ 512571 h 615088"/>
              <a:gd name="connsiteX5" fmla="*/ 1146876 w 1249393"/>
              <a:gd name="connsiteY5" fmla="*/ 615088 h 615088"/>
              <a:gd name="connsiteX6" fmla="*/ 102517 w 1249393"/>
              <a:gd name="connsiteY6" fmla="*/ 615088 h 615088"/>
              <a:gd name="connsiteX7" fmla="*/ 0 w 1249393"/>
              <a:gd name="connsiteY7" fmla="*/ 512571 h 615088"/>
              <a:gd name="connsiteX8" fmla="*/ 0 w 1249393"/>
              <a:gd name="connsiteY8" fmla="*/ 102517 h 6150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49393" h="615088">
                <a:moveTo>
                  <a:pt x="0" y="102517"/>
                </a:moveTo>
                <a:cubicBezTo>
                  <a:pt x="0" y="45898"/>
                  <a:pt x="45898" y="0"/>
                  <a:pt x="102517" y="0"/>
                </a:cubicBezTo>
                <a:lnTo>
                  <a:pt x="1146876" y="0"/>
                </a:lnTo>
                <a:cubicBezTo>
                  <a:pt x="1203495" y="0"/>
                  <a:pt x="1249393" y="45898"/>
                  <a:pt x="1249393" y="102517"/>
                </a:cubicBezTo>
                <a:lnTo>
                  <a:pt x="1249393" y="512571"/>
                </a:lnTo>
                <a:cubicBezTo>
                  <a:pt x="1249393" y="569190"/>
                  <a:pt x="1203495" y="615088"/>
                  <a:pt x="1146876" y="615088"/>
                </a:cubicBezTo>
                <a:lnTo>
                  <a:pt x="102517" y="615088"/>
                </a:lnTo>
                <a:cubicBezTo>
                  <a:pt x="45898" y="615088"/>
                  <a:pt x="0" y="569190"/>
                  <a:pt x="0" y="512571"/>
                </a:cubicBezTo>
                <a:lnTo>
                  <a:pt x="0" y="102517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47806" tIns="47806" rIns="47806" bIns="47806" numCol="1" spcCol="1270" anchor="ctr" anchorCtr="0">
            <a:noAutofit/>
          </a:bodyPr>
          <a:lstStyle/>
          <a:p>
            <a:pPr lvl="0" algn="ctr" defTabSz="6223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en-GB" sz="1400" kern="1200">
              <a:solidFill>
                <a:schemeClr val="bg1"/>
              </a:solidFill>
            </a:endParaRPr>
          </a:p>
        </p:txBody>
      </p:sp>
      <p:sp>
        <p:nvSpPr>
          <p:cNvPr id="17" name="Freeform 16"/>
          <p:cNvSpPr/>
          <p:nvPr/>
        </p:nvSpPr>
        <p:spPr>
          <a:xfrm rot="5400000">
            <a:off x="4392420" y="4128668"/>
            <a:ext cx="1295263" cy="471993"/>
          </a:xfrm>
          <a:custGeom>
            <a:avLst/>
            <a:gdLst>
              <a:gd name="connsiteX0" fmla="*/ 0 w 1295263"/>
              <a:gd name="connsiteY0" fmla="*/ 94399 h 471993"/>
              <a:gd name="connsiteX1" fmla="*/ 1059267 w 1295263"/>
              <a:gd name="connsiteY1" fmla="*/ 94399 h 471993"/>
              <a:gd name="connsiteX2" fmla="*/ 1059267 w 1295263"/>
              <a:gd name="connsiteY2" fmla="*/ 0 h 471993"/>
              <a:gd name="connsiteX3" fmla="*/ 1295263 w 1295263"/>
              <a:gd name="connsiteY3" fmla="*/ 235997 h 471993"/>
              <a:gd name="connsiteX4" fmla="*/ 1059267 w 1295263"/>
              <a:gd name="connsiteY4" fmla="*/ 471993 h 471993"/>
              <a:gd name="connsiteX5" fmla="*/ 1059267 w 1295263"/>
              <a:gd name="connsiteY5" fmla="*/ 377594 h 471993"/>
              <a:gd name="connsiteX6" fmla="*/ 0 w 1295263"/>
              <a:gd name="connsiteY6" fmla="*/ 377594 h 471993"/>
              <a:gd name="connsiteX7" fmla="*/ 0 w 1295263"/>
              <a:gd name="connsiteY7" fmla="*/ 94399 h 4719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95263" h="471993">
                <a:moveTo>
                  <a:pt x="0" y="94399"/>
                </a:moveTo>
                <a:lnTo>
                  <a:pt x="1059267" y="94399"/>
                </a:lnTo>
                <a:lnTo>
                  <a:pt x="1059267" y="0"/>
                </a:lnTo>
                <a:lnTo>
                  <a:pt x="1295263" y="235997"/>
                </a:lnTo>
                <a:lnTo>
                  <a:pt x="1059267" y="471993"/>
                </a:lnTo>
                <a:lnTo>
                  <a:pt x="1059267" y="377594"/>
                </a:lnTo>
                <a:lnTo>
                  <a:pt x="0" y="377594"/>
                </a:lnTo>
                <a:lnTo>
                  <a:pt x="0" y="94399"/>
                </a:lnTo>
                <a:close/>
              </a:path>
            </a:pathLst>
          </a:cu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spcFirstLastPara="0" vert="horz" wrap="square" lIns="0" tIns="94398" rIns="141598" bIns="94400" numCol="1" spcCol="1270" anchor="ctr" anchorCtr="0">
            <a:noAutofit/>
          </a:bodyPr>
          <a:lstStyle/>
          <a:p>
            <a:pPr lvl="0" algn="ctr" defTabSz="6223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en-GB" sz="1400" kern="1200">
              <a:solidFill>
                <a:schemeClr val="bg1"/>
              </a:solidFill>
            </a:endParaRPr>
          </a:p>
        </p:txBody>
      </p:sp>
      <p:sp>
        <p:nvSpPr>
          <p:cNvPr id="18" name="Freeform 17"/>
          <p:cNvSpPr/>
          <p:nvPr/>
        </p:nvSpPr>
        <p:spPr>
          <a:xfrm>
            <a:off x="4415355" y="5118167"/>
            <a:ext cx="1249393" cy="615088"/>
          </a:xfrm>
          <a:custGeom>
            <a:avLst/>
            <a:gdLst>
              <a:gd name="connsiteX0" fmla="*/ 0 w 1249393"/>
              <a:gd name="connsiteY0" fmla="*/ 102517 h 615088"/>
              <a:gd name="connsiteX1" fmla="*/ 102517 w 1249393"/>
              <a:gd name="connsiteY1" fmla="*/ 0 h 615088"/>
              <a:gd name="connsiteX2" fmla="*/ 1146876 w 1249393"/>
              <a:gd name="connsiteY2" fmla="*/ 0 h 615088"/>
              <a:gd name="connsiteX3" fmla="*/ 1249393 w 1249393"/>
              <a:gd name="connsiteY3" fmla="*/ 102517 h 615088"/>
              <a:gd name="connsiteX4" fmla="*/ 1249393 w 1249393"/>
              <a:gd name="connsiteY4" fmla="*/ 512571 h 615088"/>
              <a:gd name="connsiteX5" fmla="*/ 1146876 w 1249393"/>
              <a:gd name="connsiteY5" fmla="*/ 615088 h 615088"/>
              <a:gd name="connsiteX6" fmla="*/ 102517 w 1249393"/>
              <a:gd name="connsiteY6" fmla="*/ 615088 h 615088"/>
              <a:gd name="connsiteX7" fmla="*/ 0 w 1249393"/>
              <a:gd name="connsiteY7" fmla="*/ 512571 h 615088"/>
              <a:gd name="connsiteX8" fmla="*/ 0 w 1249393"/>
              <a:gd name="connsiteY8" fmla="*/ 102517 h 6150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49393" h="615088">
                <a:moveTo>
                  <a:pt x="0" y="102517"/>
                </a:moveTo>
                <a:cubicBezTo>
                  <a:pt x="0" y="45898"/>
                  <a:pt x="45898" y="0"/>
                  <a:pt x="102517" y="0"/>
                </a:cubicBezTo>
                <a:lnTo>
                  <a:pt x="1146876" y="0"/>
                </a:lnTo>
                <a:cubicBezTo>
                  <a:pt x="1203495" y="0"/>
                  <a:pt x="1249393" y="45898"/>
                  <a:pt x="1249393" y="102517"/>
                </a:cubicBezTo>
                <a:lnTo>
                  <a:pt x="1249393" y="512571"/>
                </a:lnTo>
                <a:cubicBezTo>
                  <a:pt x="1249393" y="569190"/>
                  <a:pt x="1203495" y="615088"/>
                  <a:pt x="1146876" y="615088"/>
                </a:cubicBezTo>
                <a:lnTo>
                  <a:pt x="102517" y="615088"/>
                </a:lnTo>
                <a:cubicBezTo>
                  <a:pt x="45898" y="615088"/>
                  <a:pt x="0" y="569190"/>
                  <a:pt x="0" y="512571"/>
                </a:cubicBezTo>
                <a:lnTo>
                  <a:pt x="0" y="102517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47806" tIns="47806" rIns="47806" bIns="47806" numCol="1" spcCol="1270" anchor="ctr" anchorCtr="0">
            <a:noAutofit/>
          </a:bodyPr>
          <a:lstStyle/>
          <a:p>
            <a:pPr lvl="0" algn="ctr" defTabSz="6223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en-GB" sz="1400" kern="1200">
              <a:solidFill>
                <a:schemeClr val="bg1"/>
              </a:solidFill>
            </a:endParaRPr>
          </a:p>
        </p:txBody>
      </p:sp>
      <p:sp>
        <p:nvSpPr>
          <p:cNvPr id="27" name="Freeform 26"/>
          <p:cNvSpPr/>
          <p:nvPr/>
        </p:nvSpPr>
        <p:spPr>
          <a:xfrm rot="18968877">
            <a:off x="3260181" y="3739877"/>
            <a:ext cx="1446876" cy="471994"/>
          </a:xfrm>
          <a:custGeom>
            <a:avLst/>
            <a:gdLst>
              <a:gd name="connsiteX0" fmla="*/ 0 w 1446875"/>
              <a:gd name="connsiteY0" fmla="*/ 94399 h 471993"/>
              <a:gd name="connsiteX1" fmla="*/ 1210879 w 1446875"/>
              <a:gd name="connsiteY1" fmla="*/ 94399 h 471993"/>
              <a:gd name="connsiteX2" fmla="*/ 1210879 w 1446875"/>
              <a:gd name="connsiteY2" fmla="*/ 0 h 471993"/>
              <a:gd name="connsiteX3" fmla="*/ 1446875 w 1446875"/>
              <a:gd name="connsiteY3" fmla="*/ 235997 h 471993"/>
              <a:gd name="connsiteX4" fmla="*/ 1210879 w 1446875"/>
              <a:gd name="connsiteY4" fmla="*/ 471993 h 471993"/>
              <a:gd name="connsiteX5" fmla="*/ 1210879 w 1446875"/>
              <a:gd name="connsiteY5" fmla="*/ 377594 h 471993"/>
              <a:gd name="connsiteX6" fmla="*/ 0 w 1446875"/>
              <a:gd name="connsiteY6" fmla="*/ 377594 h 471993"/>
              <a:gd name="connsiteX7" fmla="*/ 0 w 1446875"/>
              <a:gd name="connsiteY7" fmla="*/ 94399 h 4719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446875" h="471993">
                <a:moveTo>
                  <a:pt x="1446875" y="377593"/>
                </a:moveTo>
                <a:lnTo>
                  <a:pt x="235996" y="377593"/>
                </a:lnTo>
                <a:lnTo>
                  <a:pt x="235996" y="471992"/>
                </a:lnTo>
                <a:lnTo>
                  <a:pt x="0" y="235996"/>
                </a:lnTo>
                <a:lnTo>
                  <a:pt x="235996" y="1"/>
                </a:lnTo>
                <a:lnTo>
                  <a:pt x="235996" y="94400"/>
                </a:lnTo>
                <a:lnTo>
                  <a:pt x="1446875" y="94400"/>
                </a:lnTo>
                <a:lnTo>
                  <a:pt x="1446875" y="377593"/>
                </a:lnTo>
                <a:close/>
              </a:path>
            </a:pathLst>
          </a:cu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spcFirstLastPara="0" vert="horz" wrap="square" lIns="141597" tIns="94399" rIns="1" bIns="94399" numCol="1" spcCol="1270" anchor="ctr" anchorCtr="0">
            <a:noAutofit/>
          </a:bodyPr>
          <a:lstStyle/>
          <a:p>
            <a:pPr lvl="0" algn="ctr" defTabSz="6223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en-GB" sz="1400" kern="1200">
              <a:solidFill>
                <a:schemeClr val="bg1"/>
              </a:solidFill>
            </a:endParaRPr>
          </a:p>
        </p:txBody>
      </p:sp>
      <p:sp>
        <p:nvSpPr>
          <p:cNvPr id="28" name="Freeform 27"/>
          <p:cNvSpPr/>
          <p:nvPr/>
        </p:nvSpPr>
        <p:spPr>
          <a:xfrm>
            <a:off x="2483753" y="4509114"/>
            <a:ext cx="1249393" cy="615088"/>
          </a:xfrm>
          <a:custGeom>
            <a:avLst/>
            <a:gdLst>
              <a:gd name="connsiteX0" fmla="*/ 0 w 1249393"/>
              <a:gd name="connsiteY0" fmla="*/ 102517 h 615088"/>
              <a:gd name="connsiteX1" fmla="*/ 102517 w 1249393"/>
              <a:gd name="connsiteY1" fmla="*/ 0 h 615088"/>
              <a:gd name="connsiteX2" fmla="*/ 1146876 w 1249393"/>
              <a:gd name="connsiteY2" fmla="*/ 0 h 615088"/>
              <a:gd name="connsiteX3" fmla="*/ 1249393 w 1249393"/>
              <a:gd name="connsiteY3" fmla="*/ 102517 h 615088"/>
              <a:gd name="connsiteX4" fmla="*/ 1249393 w 1249393"/>
              <a:gd name="connsiteY4" fmla="*/ 512571 h 615088"/>
              <a:gd name="connsiteX5" fmla="*/ 1146876 w 1249393"/>
              <a:gd name="connsiteY5" fmla="*/ 615088 h 615088"/>
              <a:gd name="connsiteX6" fmla="*/ 102517 w 1249393"/>
              <a:gd name="connsiteY6" fmla="*/ 615088 h 615088"/>
              <a:gd name="connsiteX7" fmla="*/ 0 w 1249393"/>
              <a:gd name="connsiteY7" fmla="*/ 512571 h 615088"/>
              <a:gd name="connsiteX8" fmla="*/ 0 w 1249393"/>
              <a:gd name="connsiteY8" fmla="*/ 102517 h 6150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49393" h="615088">
                <a:moveTo>
                  <a:pt x="0" y="102517"/>
                </a:moveTo>
                <a:cubicBezTo>
                  <a:pt x="0" y="45898"/>
                  <a:pt x="45898" y="0"/>
                  <a:pt x="102517" y="0"/>
                </a:cubicBezTo>
                <a:lnTo>
                  <a:pt x="1146876" y="0"/>
                </a:lnTo>
                <a:cubicBezTo>
                  <a:pt x="1203495" y="0"/>
                  <a:pt x="1249393" y="45898"/>
                  <a:pt x="1249393" y="102517"/>
                </a:cubicBezTo>
                <a:lnTo>
                  <a:pt x="1249393" y="512571"/>
                </a:lnTo>
                <a:cubicBezTo>
                  <a:pt x="1249393" y="569190"/>
                  <a:pt x="1203495" y="615088"/>
                  <a:pt x="1146876" y="615088"/>
                </a:cubicBezTo>
                <a:lnTo>
                  <a:pt x="102517" y="615088"/>
                </a:lnTo>
                <a:cubicBezTo>
                  <a:pt x="45898" y="615088"/>
                  <a:pt x="0" y="569190"/>
                  <a:pt x="0" y="512571"/>
                </a:cubicBezTo>
                <a:lnTo>
                  <a:pt x="0" y="102517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47806" tIns="47806" rIns="47806" bIns="47806" numCol="1" spcCol="1270" anchor="ctr" anchorCtr="0">
            <a:noAutofit/>
          </a:bodyPr>
          <a:lstStyle/>
          <a:p>
            <a:pPr lvl="0" algn="ctr" defTabSz="6223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400" b="1" kern="1200" dirty="0" smtClean="0">
                <a:solidFill>
                  <a:schemeClr val="bg1"/>
                </a:solidFill>
              </a:rPr>
              <a:t>No Frills</a:t>
            </a:r>
            <a:endParaRPr lang="en-GB" sz="1400" b="1" kern="1200" dirty="0">
              <a:solidFill>
                <a:schemeClr val="bg1"/>
              </a:solidFill>
            </a:endParaRPr>
          </a:p>
        </p:txBody>
      </p:sp>
      <p:sp>
        <p:nvSpPr>
          <p:cNvPr id="29" name="Freeform 28"/>
          <p:cNvSpPr/>
          <p:nvPr/>
        </p:nvSpPr>
        <p:spPr>
          <a:xfrm>
            <a:off x="3131841" y="2724950"/>
            <a:ext cx="1180683" cy="471994"/>
          </a:xfrm>
          <a:custGeom>
            <a:avLst/>
            <a:gdLst>
              <a:gd name="connsiteX0" fmla="*/ 0 w 1180682"/>
              <a:gd name="connsiteY0" fmla="*/ 94399 h 471993"/>
              <a:gd name="connsiteX1" fmla="*/ 944686 w 1180682"/>
              <a:gd name="connsiteY1" fmla="*/ 94399 h 471993"/>
              <a:gd name="connsiteX2" fmla="*/ 944686 w 1180682"/>
              <a:gd name="connsiteY2" fmla="*/ 0 h 471993"/>
              <a:gd name="connsiteX3" fmla="*/ 1180682 w 1180682"/>
              <a:gd name="connsiteY3" fmla="*/ 235997 h 471993"/>
              <a:gd name="connsiteX4" fmla="*/ 944686 w 1180682"/>
              <a:gd name="connsiteY4" fmla="*/ 471993 h 471993"/>
              <a:gd name="connsiteX5" fmla="*/ 944686 w 1180682"/>
              <a:gd name="connsiteY5" fmla="*/ 377594 h 471993"/>
              <a:gd name="connsiteX6" fmla="*/ 0 w 1180682"/>
              <a:gd name="connsiteY6" fmla="*/ 377594 h 471993"/>
              <a:gd name="connsiteX7" fmla="*/ 0 w 1180682"/>
              <a:gd name="connsiteY7" fmla="*/ 94399 h 4719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80682" h="471993">
                <a:moveTo>
                  <a:pt x="1180682" y="377593"/>
                </a:moveTo>
                <a:lnTo>
                  <a:pt x="235996" y="377593"/>
                </a:lnTo>
                <a:lnTo>
                  <a:pt x="235996" y="471992"/>
                </a:lnTo>
                <a:lnTo>
                  <a:pt x="0" y="235996"/>
                </a:lnTo>
                <a:lnTo>
                  <a:pt x="235996" y="1"/>
                </a:lnTo>
                <a:lnTo>
                  <a:pt x="235996" y="94400"/>
                </a:lnTo>
                <a:lnTo>
                  <a:pt x="1180682" y="94400"/>
                </a:lnTo>
                <a:lnTo>
                  <a:pt x="1180682" y="377593"/>
                </a:lnTo>
                <a:close/>
              </a:path>
            </a:pathLst>
          </a:cu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spcFirstLastPara="0" vert="horz" wrap="square" lIns="141598" tIns="94400" rIns="1" bIns="94399" numCol="1" spcCol="1270" anchor="ctr" anchorCtr="0">
            <a:noAutofit/>
          </a:bodyPr>
          <a:lstStyle/>
          <a:p>
            <a:pPr lvl="0" algn="ctr" defTabSz="6223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en-GB" sz="1400" kern="1200">
              <a:solidFill>
                <a:schemeClr val="bg1"/>
              </a:solidFill>
            </a:endParaRPr>
          </a:p>
        </p:txBody>
      </p:sp>
      <p:sp>
        <p:nvSpPr>
          <p:cNvPr id="30" name="Freeform 29"/>
          <p:cNvSpPr/>
          <p:nvPr/>
        </p:nvSpPr>
        <p:spPr>
          <a:xfrm>
            <a:off x="1810444" y="2653403"/>
            <a:ext cx="1249393" cy="615088"/>
          </a:xfrm>
          <a:custGeom>
            <a:avLst/>
            <a:gdLst>
              <a:gd name="connsiteX0" fmla="*/ 0 w 1249393"/>
              <a:gd name="connsiteY0" fmla="*/ 102517 h 615088"/>
              <a:gd name="connsiteX1" fmla="*/ 102517 w 1249393"/>
              <a:gd name="connsiteY1" fmla="*/ 0 h 615088"/>
              <a:gd name="connsiteX2" fmla="*/ 1146876 w 1249393"/>
              <a:gd name="connsiteY2" fmla="*/ 0 h 615088"/>
              <a:gd name="connsiteX3" fmla="*/ 1249393 w 1249393"/>
              <a:gd name="connsiteY3" fmla="*/ 102517 h 615088"/>
              <a:gd name="connsiteX4" fmla="*/ 1249393 w 1249393"/>
              <a:gd name="connsiteY4" fmla="*/ 512571 h 615088"/>
              <a:gd name="connsiteX5" fmla="*/ 1146876 w 1249393"/>
              <a:gd name="connsiteY5" fmla="*/ 615088 h 615088"/>
              <a:gd name="connsiteX6" fmla="*/ 102517 w 1249393"/>
              <a:gd name="connsiteY6" fmla="*/ 615088 h 615088"/>
              <a:gd name="connsiteX7" fmla="*/ 0 w 1249393"/>
              <a:gd name="connsiteY7" fmla="*/ 512571 h 615088"/>
              <a:gd name="connsiteX8" fmla="*/ 0 w 1249393"/>
              <a:gd name="connsiteY8" fmla="*/ 102517 h 6150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49393" h="615088">
                <a:moveTo>
                  <a:pt x="0" y="102517"/>
                </a:moveTo>
                <a:cubicBezTo>
                  <a:pt x="0" y="45898"/>
                  <a:pt x="45898" y="0"/>
                  <a:pt x="102517" y="0"/>
                </a:cubicBezTo>
                <a:lnTo>
                  <a:pt x="1146876" y="0"/>
                </a:lnTo>
                <a:cubicBezTo>
                  <a:pt x="1203495" y="0"/>
                  <a:pt x="1249393" y="45898"/>
                  <a:pt x="1249393" y="102517"/>
                </a:cubicBezTo>
                <a:lnTo>
                  <a:pt x="1249393" y="512571"/>
                </a:lnTo>
                <a:cubicBezTo>
                  <a:pt x="1249393" y="569190"/>
                  <a:pt x="1203495" y="615088"/>
                  <a:pt x="1146876" y="615088"/>
                </a:cubicBezTo>
                <a:lnTo>
                  <a:pt x="102517" y="615088"/>
                </a:lnTo>
                <a:cubicBezTo>
                  <a:pt x="45898" y="615088"/>
                  <a:pt x="0" y="569190"/>
                  <a:pt x="0" y="512571"/>
                </a:cubicBezTo>
                <a:lnTo>
                  <a:pt x="0" y="102517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47806" tIns="47806" rIns="47806" bIns="47806" numCol="1" spcCol="1270" anchor="ctr" anchorCtr="0">
            <a:noAutofit/>
          </a:bodyPr>
          <a:lstStyle/>
          <a:p>
            <a:pPr lvl="0" algn="ctr" defTabSz="6223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400" b="1" kern="1200" dirty="0" smtClean="0">
                <a:solidFill>
                  <a:schemeClr val="bg1"/>
                </a:solidFill>
              </a:rPr>
              <a:t>Low Price</a:t>
            </a:r>
            <a:endParaRPr lang="en-GB" sz="1400" b="1" kern="1200" dirty="0">
              <a:solidFill>
                <a:schemeClr val="bg1"/>
              </a:solidFill>
            </a:endParaRPr>
          </a:p>
        </p:txBody>
      </p:sp>
      <p:sp>
        <p:nvSpPr>
          <p:cNvPr id="31" name="Freeform 30"/>
          <p:cNvSpPr/>
          <p:nvPr/>
        </p:nvSpPr>
        <p:spPr>
          <a:xfrm rot="2703645">
            <a:off x="3398667" y="1724704"/>
            <a:ext cx="1286513" cy="471994"/>
          </a:xfrm>
          <a:custGeom>
            <a:avLst/>
            <a:gdLst>
              <a:gd name="connsiteX0" fmla="*/ 0 w 1286512"/>
              <a:gd name="connsiteY0" fmla="*/ 94399 h 471993"/>
              <a:gd name="connsiteX1" fmla="*/ 1050516 w 1286512"/>
              <a:gd name="connsiteY1" fmla="*/ 94399 h 471993"/>
              <a:gd name="connsiteX2" fmla="*/ 1050516 w 1286512"/>
              <a:gd name="connsiteY2" fmla="*/ 0 h 471993"/>
              <a:gd name="connsiteX3" fmla="*/ 1286512 w 1286512"/>
              <a:gd name="connsiteY3" fmla="*/ 235997 h 471993"/>
              <a:gd name="connsiteX4" fmla="*/ 1050516 w 1286512"/>
              <a:gd name="connsiteY4" fmla="*/ 471993 h 471993"/>
              <a:gd name="connsiteX5" fmla="*/ 1050516 w 1286512"/>
              <a:gd name="connsiteY5" fmla="*/ 377594 h 471993"/>
              <a:gd name="connsiteX6" fmla="*/ 0 w 1286512"/>
              <a:gd name="connsiteY6" fmla="*/ 377594 h 471993"/>
              <a:gd name="connsiteX7" fmla="*/ 0 w 1286512"/>
              <a:gd name="connsiteY7" fmla="*/ 94399 h 4719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86512" h="471993">
                <a:moveTo>
                  <a:pt x="1286512" y="377593"/>
                </a:moveTo>
                <a:lnTo>
                  <a:pt x="235996" y="377593"/>
                </a:lnTo>
                <a:lnTo>
                  <a:pt x="235996" y="471992"/>
                </a:lnTo>
                <a:lnTo>
                  <a:pt x="0" y="235996"/>
                </a:lnTo>
                <a:lnTo>
                  <a:pt x="235996" y="1"/>
                </a:lnTo>
                <a:lnTo>
                  <a:pt x="235996" y="94400"/>
                </a:lnTo>
                <a:lnTo>
                  <a:pt x="1286512" y="94400"/>
                </a:lnTo>
                <a:lnTo>
                  <a:pt x="1286512" y="377593"/>
                </a:lnTo>
                <a:close/>
              </a:path>
            </a:pathLst>
          </a:cu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spcFirstLastPara="0" vert="horz" wrap="square" lIns="141597" tIns="94399" rIns="1" bIns="94399" numCol="1" spcCol="1270" anchor="ctr" anchorCtr="0">
            <a:noAutofit/>
          </a:bodyPr>
          <a:lstStyle/>
          <a:p>
            <a:pPr lvl="0" algn="ctr" defTabSz="6223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en-GB" sz="1400" kern="1200">
              <a:solidFill>
                <a:schemeClr val="bg1"/>
              </a:solidFill>
            </a:endParaRPr>
          </a:p>
        </p:txBody>
      </p:sp>
      <p:sp>
        <p:nvSpPr>
          <p:cNvPr id="32" name="Freeform 31"/>
          <p:cNvSpPr/>
          <p:nvPr/>
        </p:nvSpPr>
        <p:spPr>
          <a:xfrm>
            <a:off x="2602524" y="836723"/>
            <a:ext cx="1249393" cy="615088"/>
          </a:xfrm>
          <a:custGeom>
            <a:avLst/>
            <a:gdLst>
              <a:gd name="connsiteX0" fmla="*/ 0 w 1249393"/>
              <a:gd name="connsiteY0" fmla="*/ 102517 h 615088"/>
              <a:gd name="connsiteX1" fmla="*/ 102517 w 1249393"/>
              <a:gd name="connsiteY1" fmla="*/ 0 h 615088"/>
              <a:gd name="connsiteX2" fmla="*/ 1146876 w 1249393"/>
              <a:gd name="connsiteY2" fmla="*/ 0 h 615088"/>
              <a:gd name="connsiteX3" fmla="*/ 1249393 w 1249393"/>
              <a:gd name="connsiteY3" fmla="*/ 102517 h 615088"/>
              <a:gd name="connsiteX4" fmla="*/ 1249393 w 1249393"/>
              <a:gd name="connsiteY4" fmla="*/ 512571 h 615088"/>
              <a:gd name="connsiteX5" fmla="*/ 1146876 w 1249393"/>
              <a:gd name="connsiteY5" fmla="*/ 615088 h 615088"/>
              <a:gd name="connsiteX6" fmla="*/ 102517 w 1249393"/>
              <a:gd name="connsiteY6" fmla="*/ 615088 h 615088"/>
              <a:gd name="connsiteX7" fmla="*/ 0 w 1249393"/>
              <a:gd name="connsiteY7" fmla="*/ 512571 h 615088"/>
              <a:gd name="connsiteX8" fmla="*/ 0 w 1249393"/>
              <a:gd name="connsiteY8" fmla="*/ 102517 h 6150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49393" h="615088">
                <a:moveTo>
                  <a:pt x="0" y="102517"/>
                </a:moveTo>
                <a:cubicBezTo>
                  <a:pt x="0" y="45898"/>
                  <a:pt x="45898" y="0"/>
                  <a:pt x="102517" y="0"/>
                </a:cubicBezTo>
                <a:lnTo>
                  <a:pt x="1146876" y="0"/>
                </a:lnTo>
                <a:cubicBezTo>
                  <a:pt x="1203495" y="0"/>
                  <a:pt x="1249393" y="45898"/>
                  <a:pt x="1249393" y="102517"/>
                </a:cubicBezTo>
                <a:lnTo>
                  <a:pt x="1249393" y="512571"/>
                </a:lnTo>
                <a:cubicBezTo>
                  <a:pt x="1249393" y="569190"/>
                  <a:pt x="1203495" y="615088"/>
                  <a:pt x="1146876" y="615088"/>
                </a:cubicBezTo>
                <a:lnTo>
                  <a:pt x="102517" y="615088"/>
                </a:lnTo>
                <a:cubicBezTo>
                  <a:pt x="45898" y="615088"/>
                  <a:pt x="0" y="569190"/>
                  <a:pt x="0" y="512571"/>
                </a:cubicBezTo>
                <a:lnTo>
                  <a:pt x="0" y="102517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47806" tIns="47806" rIns="47806" bIns="47806" numCol="1" spcCol="1270" anchor="ctr" anchorCtr="0">
            <a:noAutofit/>
          </a:bodyPr>
          <a:lstStyle/>
          <a:p>
            <a:pPr lvl="0" algn="ctr" defTabSz="6223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400" b="1" kern="1200" dirty="0" smtClean="0">
                <a:solidFill>
                  <a:schemeClr val="bg1"/>
                </a:solidFill>
              </a:rPr>
              <a:t>Hybrid</a:t>
            </a:r>
            <a:endParaRPr lang="en-GB" sz="1400" b="1" kern="1200" dirty="0">
              <a:solidFill>
                <a:schemeClr val="bg1"/>
              </a:solidFill>
            </a:endParaRPr>
          </a:p>
        </p:txBody>
      </p:sp>
      <p:cxnSp>
        <p:nvCxnSpPr>
          <p:cNvPr id="10" name="Straight Connector 9"/>
          <p:cNvCxnSpPr/>
          <p:nvPr/>
        </p:nvCxnSpPr>
        <p:spPr>
          <a:xfrm flipH="1">
            <a:off x="1763688" y="5877272"/>
            <a:ext cx="6840760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 flipV="1">
            <a:off x="1763688" y="188640"/>
            <a:ext cx="0" cy="5688632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4" name="Straight Arrow Connector 13"/>
          <p:cNvCxnSpPr/>
          <p:nvPr/>
        </p:nvCxnSpPr>
        <p:spPr>
          <a:xfrm>
            <a:off x="2411760" y="6093296"/>
            <a:ext cx="5544616" cy="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5" name="Straight Arrow Connector 14"/>
          <p:cNvCxnSpPr/>
          <p:nvPr/>
        </p:nvCxnSpPr>
        <p:spPr>
          <a:xfrm flipV="1">
            <a:off x="1475656" y="620688"/>
            <a:ext cx="0" cy="4824536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19" name="TextBox 18"/>
          <p:cNvSpPr txBox="1"/>
          <p:nvPr/>
        </p:nvSpPr>
        <p:spPr>
          <a:xfrm>
            <a:off x="1731756" y="5909692"/>
            <a:ext cx="5684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Low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1206096" y="5500640"/>
            <a:ext cx="5684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Low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7910536" y="5912280"/>
            <a:ext cx="6126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High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22" name="TextBox 21"/>
          <p:cNvSpPr txBox="1"/>
          <p:nvPr/>
        </p:nvSpPr>
        <p:spPr>
          <a:xfrm>
            <a:off x="1187624" y="188640"/>
            <a:ext cx="6126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High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23" name="Freeform 22"/>
          <p:cNvSpPr/>
          <p:nvPr/>
        </p:nvSpPr>
        <p:spPr>
          <a:xfrm>
            <a:off x="4039579" y="2320871"/>
            <a:ext cx="4502241" cy="3491969"/>
          </a:xfrm>
          <a:custGeom>
            <a:avLst/>
            <a:gdLst>
              <a:gd name="connsiteX0" fmla="*/ 2906166 w 4502241"/>
              <a:gd name="connsiteY0" fmla="*/ 274547 h 3491969"/>
              <a:gd name="connsiteX1" fmla="*/ 4402457 w 4502241"/>
              <a:gd name="connsiteY1" fmla="*/ 265311 h 3491969"/>
              <a:gd name="connsiteX2" fmla="*/ 3912930 w 4502241"/>
              <a:gd name="connsiteY2" fmla="*/ 2897674 h 3491969"/>
              <a:gd name="connsiteX3" fmla="*/ 301512 w 4502241"/>
              <a:gd name="connsiteY3" fmla="*/ 3479565 h 3491969"/>
              <a:gd name="connsiteX4" fmla="*/ 449294 w 4502241"/>
              <a:gd name="connsiteY4" fmla="*/ 2583638 h 3491969"/>
              <a:gd name="connsiteX5" fmla="*/ 2453585 w 4502241"/>
              <a:gd name="connsiteY5" fmla="*/ 1890911 h 3491969"/>
              <a:gd name="connsiteX6" fmla="*/ 2906166 w 4502241"/>
              <a:gd name="connsiteY6" fmla="*/ 274547 h 349196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502241" h="3491969">
                <a:moveTo>
                  <a:pt x="2906166" y="274547"/>
                </a:moveTo>
                <a:cubicBezTo>
                  <a:pt x="3230978" y="3614"/>
                  <a:pt x="4234663" y="-171877"/>
                  <a:pt x="4402457" y="265311"/>
                </a:cubicBezTo>
                <a:cubicBezTo>
                  <a:pt x="4570251" y="702499"/>
                  <a:pt x="4596421" y="2361965"/>
                  <a:pt x="3912930" y="2897674"/>
                </a:cubicBezTo>
                <a:cubicBezTo>
                  <a:pt x="3229439" y="3433383"/>
                  <a:pt x="878785" y="3531904"/>
                  <a:pt x="301512" y="3479565"/>
                </a:cubicBezTo>
                <a:cubicBezTo>
                  <a:pt x="-275761" y="3427226"/>
                  <a:pt x="90615" y="2848414"/>
                  <a:pt x="449294" y="2583638"/>
                </a:cubicBezTo>
                <a:cubicBezTo>
                  <a:pt x="807973" y="2318862"/>
                  <a:pt x="2044106" y="2274220"/>
                  <a:pt x="2453585" y="1890911"/>
                </a:cubicBezTo>
                <a:cubicBezTo>
                  <a:pt x="2863064" y="1507602"/>
                  <a:pt x="2581354" y="545480"/>
                  <a:pt x="2906166" y="274547"/>
                </a:cubicBezTo>
                <a:close/>
              </a:path>
            </a:pathLst>
          </a:custGeom>
          <a:solidFill>
            <a:schemeClr val="accent1">
              <a:alpha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bg1"/>
              </a:solidFill>
            </a:endParaRPr>
          </a:p>
        </p:txBody>
      </p:sp>
      <p:sp>
        <p:nvSpPr>
          <p:cNvPr id="24" name="TextBox 23"/>
          <p:cNvSpPr txBox="1"/>
          <p:nvPr/>
        </p:nvSpPr>
        <p:spPr>
          <a:xfrm>
            <a:off x="4758655" y="6300028"/>
            <a:ext cx="6575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>
                <a:solidFill>
                  <a:schemeClr val="bg1"/>
                </a:solidFill>
              </a:rPr>
              <a:t>Price</a:t>
            </a: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25" name="TextBox 24"/>
          <p:cNvSpPr txBox="1"/>
          <p:nvPr/>
        </p:nvSpPr>
        <p:spPr>
          <a:xfrm>
            <a:off x="29491" y="2432791"/>
            <a:ext cx="129614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 smtClean="0">
                <a:solidFill>
                  <a:schemeClr val="bg1"/>
                </a:solidFill>
              </a:rPr>
              <a:t>Perceived Products / Service benefits</a:t>
            </a: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26" name="TextBox 25"/>
          <p:cNvSpPr txBox="1"/>
          <p:nvPr/>
        </p:nvSpPr>
        <p:spPr>
          <a:xfrm>
            <a:off x="6804248" y="3633120"/>
            <a:ext cx="15841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 smtClean="0">
                <a:solidFill>
                  <a:schemeClr val="bg1"/>
                </a:solidFill>
              </a:rPr>
              <a:t>Destined for failure</a:t>
            </a:r>
            <a:endParaRPr lang="en-GB" b="1" dirty="0">
              <a:solidFill>
                <a:schemeClr val="bg1"/>
              </a:solidFill>
            </a:endParaRPr>
          </a:p>
        </p:txBody>
      </p:sp>
      <p:pic>
        <p:nvPicPr>
          <p:cNvPr id="1026" name="Picture 2" descr="http://www.southsidewandsworth.com/images/shops/logos/poundland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37159" y="3975874"/>
            <a:ext cx="1490061" cy="4470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www.theboltonnews.co.uk/resources/images/4033268/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37709" y="73307"/>
            <a:ext cx="1193240" cy="6608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7078" y="758159"/>
            <a:ext cx="1002691" cy="7722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07065" y="47833"/>
            <a:ext cx="709146" cy="78888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31756" y="1797950"/>
            <a:ext cx="1104234" cy="8150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993203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2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3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4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8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9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5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5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8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9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8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99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0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5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8" dur="500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07504" y="188640"/>
            <a:ext cx="18017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u="sng" dirty="0" smtClean="0">
                <a:solidFill>
                  <a:schemeClr val="bg1"/>
                </a:solidFill>
              </a:rPr>
              <a:t>No Frills Strategy</a:t>
            </a:r>
            <a:endParaRPr lang="en-GB" b="1" u="sng" dirty="0">
              <a:solidFill>
                <a:schemeClr val="bg1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251520" y="908720"/>
            <a:ext cx="756084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GB" dirty="0" smtClean="0">
                <a:solidFill>
                  <a:schemeClr val="bg1">
                    <a:lumMod val="50000"/>
                  </a:schemeClr>
                </a:solidFill>
              </a:rPr>
              <a:t>Low Price combined with low perceived product benefit</a:t>
            </a:r>
          </a:p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GB" dirty="0" smtClean="0">
                <a:solidFill>
                  <a:schemeClr val="bg1">
                    <a:lumMod val="50000"/>
                  </a:schemeClr>
                </a:solidFill>
              </a:rPr>
              <a:t>Focuses on price sensitive market segments</a:t>
            </a:r>
          </a:p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GB" dirty="0" smtClean="0">
                <a:solidFill>
                  <a:schemeClr val="bg1">
                    <a:lumMod val="50000"/>
                  </a:schemeClr>
                </a:solidFill>
              </a:rPr>
              <a:t>Commodity Markets</a:t>
            </a:r>
          </a:p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GB" dirty="0" smtClean="0">
                <a:solidFill>
                  <a:schemeClr val="bg1">
                    <a:lumMod val="50000"/>
                  </a:schemeClr>
                </a:solidFill>
              </a:rPr>
              <a:t>Low switching costs among buyers</a:t>
            </a:r>
          </a:p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GB" dirty="0" smtClean="0">
                <a:solidFill>
                  <a:schemeClr val="bg1">
                    <a:lumMod val="50000"/>
                  </a:schemeClr>
                </a:solidFill>
              </a:rPr>
              <a:t>Can be associated with poor quality</a:t>
            </a:r>
            <a:endParaRPr lang="en-GB" dirty="0">
              <a:solidFill>
                <a:schemeClr val="bg1">
                  <a:lumMod val="50000"/>
                </a:schemeClr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00192" y="2780928"/>
            <a:ext cx="2086347" cy="37029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06537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07504" y="188640"/>
            <a:ext cx="16654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u="sng" dirty="0" smtClean="0">
                <a:solidFill>
                  <a:schemeClr val="bg1"/>
                </a:solidFill>
              </a:rPr>
              <a:t>Hybrid Strategy</a:t>
            </a:r>
            <a:endParaRPr lang="en-GB" b="1" u="sng" dirty="0">
              <a:solidFill>
                <a:schemeClr val="bg1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251520" y="908720"/>
            <a:ext cx="7560840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GB" dirty="0" smtClean="0">
                <a:solidFill>
                  <a:schemeClr val="bg1">
                    <a:lumMod val="50000"/>
                  </a:schemeClr>
                </a:solidFill>
              </a:rPr>
              <a:t>Looks to achieve differentiation and low price relative to competitors</a:t>
            </a:r>
          </a:p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GB" dirty="0" smtClean="0">
                <a:solidFill>
                  <a:schemeClr val="bg1">
                    <a:lumMod val="50000"/>
                  </a:schemeClr>
                </a:solidFill>
              </a:rPr>
              <a:t>Advantageous when:</a:t>
            </a:r>
          </a:p>
          <a:p>
            <a:pPr marL="742950" lvl="1" indent="-28575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GB" dirty="0" smtClean="0">
                <a:solidFill>
                  <a:schemeClr val="bg1">
                    <a:lumMod val="50000"/>
                  </a:schemeClr>
                </a:solidFill>
              </a:rPr>
              <a:t>Greater volumes can be achieved</a:t>
            </a:r>
          </a:p>
          <a:p>
            <a:pPr marL="742950" lvl="1" indent="-28575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GB" dirty="0" smtClean="0">
                <a:solidFill>
                  <a:schemeClr val="bg1">
                    <a:lumMod val="50000"/>
                  </a:schemeClr>
                </a:solidFill>
              </a:rPr>
              <a:t>Used as an entry strategy</a:t>
            </a:r>
          </a:p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GB" dirty="0" smtClean="0">
                <a:solidFill>
                  <a:schemeClr val="bg1">
                    <a:lumMod val="50000"/>
                  </a:schemeClr>
                </a:solidFill>
              </a:rPr>
              <a:t>Balance of quality and price are key</a:t>
            </a:r>
          </a:p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GB" dirty="0" smtClean="0">
                <a:solidFill>
                  <a:schemeClr val="bg1">
                    <a:lumMod val="50000"/>
                  </a:schemeClr>
                </a:solidFill>
              </a:rPr>
              <a:t>Can differentiate through brand</a:t>
            </a:r>
          </a:p>
          <a:p>
            <a:pPr>
              <a:lnSpc>
                <a:spcPct val="200000"/>
              </a:lnSpc>
            </a:pPr>
            <a:endParaRPr lang="en-GB" dirty="0">
              <a:solidFill>
                <a:schemeClr val="bg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856905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07504" y="188640"/>
            <a:ext cx="24336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u="sng" dirty="0" smtClean="0">
                <a:solidFill>
                  <a:schemeClr val="bg1"/>
                </a:solidFill>
              </a:rPr>
              <a:t>Differentiation Strategy</a:t>
            </a:r>
            <a:endParaRPr lang="en-GB" b="1" u="sng" dirty="0">
              <a:solidFill>
                <a:schemeClr val="bg1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251520" y="836712"/>
            <a:ext cx="7560840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GB" dirty="0" smtClean="0">
                <a:solidFill>
                  <a:schemeClr val="bg1">
                    <a:lumMod val="50000"/>
                  </a:schemeClr>
                </a:solidFill>
              </a:rPr>
              <a:t>Seeks to provide products that offer benefits that differ from those offered by competitors</a:t>
            </a:r>
          </a:p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GB" dirty="0" smtClean="0">
                <a:solidFill>
                  <a:schemeClr val="bg1">
                    <a:lumMod val="50000"/>
                  </a:schemeClr>
                </a:solidFill>
              </a:rPr>
              <a:t>Wide variety of methods to differentiate:</a:t>
            </a:r>
          </a:p>
          <a:p>
            <a:pPr marL="742950" lvl="1" indent="-28575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GB" dirty="0" smtClean="0">
                <a:solidFill>
                  <a:schemeClr val="bg1">
                    <a:lumMod val="50000"/>
                  </a:schemeClr>
                </a:solidFill>
              </a:rPr>
              <a:t>Branding</a:t>
            </a:r>
          </a:p>
          <a:p>
            <a:pPr marL="742950" lvl="1" indent="-28575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GB" dirty="0" smtClean="0">
                <a:solidFill>
                  <a:schemeClr val="bg1">
                    <a:lumMod val="50000"/>
                  </a:schemeClr>
                </a:solidFill>
              </a:rPr>
              <a:t>Distribution channels</a:t>
            </a:r>
          </a:p>
          <a:p>
            <a:pPr marL="742950" lvl="1" indent="-28575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GB" dirty="0" smtClean="0">
                <a:solidFill>
                  <a:schemeClr val="bg1">
                    <a:lumMod val="50000"/>
                  </a:schemeClr>
                </a:solidFill>
              </a:rPr>
              <a:t>Product Features</a:t>
            </a:r>
          </a:p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GB" dirty="0" smtClean="0">
                <a:solidFill>
                  <a:schemeClr val="bg1">
                    <a:lumMod val="50000"/>
                  </a:schemeClr>
                </a:solidFill>
              </a:rPr>
              <a:t>Dependent upon:</a:t>
            </a:r>
          </a:p>
          <a:p>
            <a:pPr marL="742950" lvl="1" indent="-28575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GB" dirty="0" smtClean="0">
                <a:solidFill>
                  <a:schemeClr val="bg1">
                    <a:lumMod val="50000"/>
                  </a:schemeClr>
                </a:solidFill>
              </a:rPr>
              <a:t>Identifying and understanding strategic customers needs</a:t>
            </a:r>
          </a:p>
          <a:p>
            <a:pPr marL="742950" lvl="1" indent="-28575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GB" dirty="0" smtClean="0">
                <a:solidFill>
                  <a:schemeClr val="bg1">
                    <a:lumMod val="50000"/>
                  </a:schemeClr>
                </a:solidFill>
              </a:rPr>
              <a:t>Identifying key competitors strategies</a:t>
            </a:r>
            <a:endParaRPr lang="en-GB" dirty="0">
              <a:solidFill>
                <a:schemeClr val="bg1">
                  <a:lumMod val="50000"/>
                </a:schemeClr>
              </a:solidFill>
            </a:endParaRPr>
          </a:p>
          <a:p>
            <a:pPr marL="742950" lvl="1" indent="-285750">
              <a:lnSpc>
                <a:spcPct val="200000"/>
              </a:lnSpc>
              <a:buFont typeface="Wingdings" panose="05000000000000000000" pitchFamily="2" charset="2"/>
              <a:buChar char="Ø"/>
            </a:pPr>
            <a:endParaRPr lang="en-GB" dirty="0" smtClean="0">
              <a:solidFill>
                <a:schemeClr val="bg1">
                  <a:lumMod val="50000"/>
                </a:schemeClr>
              </a:solidFill>
            </a:endParaRPr>
          </a:p>
          <a:p>
            <a:pPr>
              <a:lnSpc>
                <a:spcPct val="200000"/>
              </a:lnSpc>
            </a:pPr>
            <a:endParaRPr lang="en-GB" dirty="0">
              <a:solidFill>
                <a:schemeClr val="bg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82727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4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07504" y="188640"/>
            <a:ext cx="24216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u="sng" dirty="0" smtClean="0">
                <a:solidFill>
                  <a:schemeClr val="bg1"/>
                </a:solidFill>
              </a:rPr>
              <a:t>Focused Differentiation</a:t>
            </a:r>
            <a:endParaRPr lang="en-GB" b="1" u="sng" dirty="0">
              <a:solidFill>
                <a:schemeClr val="bg1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251520" y="836712"/>
            <a:ext cx="756084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GB" dirty="0" smtClean="0">
                <a:solidFill>
                  <a:schemeClr val="bg1">
                    <a:lumMod val="50000"/>
                  </a:schemeClr>
                </a:solidFill>
              </a:rPr>
              <a:t>Seeks to provide high perceived product benefits, justifying price premiums</a:t>
            </a:r>
          </a:p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GB" dirty="0" smtClean="0">
                <a:solidFill>
                  <a:schemeClr val="bg1">
                    <a:lumMod val="50000"/>
                  </a:schemeClr>
                </a:solidFill>
              </a:rPr>
              <a:t>High quality and luxury goods</a:t>
            </a:r>
          </a:p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GB" dirty="0" smtClean="0">
                <a:solidFill>
                  <a:schemeClr val="bg1">
                    <a:lumMod val="50000"/>
                  </a:schemeClr>
                </a:solidFill>
              </a:rPr>
              <a:t>Careful selection of outlets and advertisement</a:t>
            </a:r>
          </a:p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GB" dirty="0" smtClean="0">
                <a:solidFill>
                  <a:schemeClr val="bg1">
                    <a:lumMod val="50000"/>
                  </a:schemeClr>
                </a:solidFill>
              </a:rPr>
              <a:t>Cheaper goods will often provide the same outcome. i.e. a Rolex and a Casio will both tell you the time</a:t>
            </a:r>
          </a:p>
          <a:p>
            <a:pPr>
              <a:lnSpc>
                <a:spcPct val="200000"/>
              </a:lnSpc>
            </a:pPr>
            <a:endParaRPr lang="en-GB" dirty="0">
              <a:solidFill>
                <a:schemeClr val="bg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524093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07504" y="188640"/>
            <a:ext cx="19939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u="sng" dirty="0" smtClean="0">
                <a:solidFill>
                  <a:schemeClr val="bg1"/>
                </a:solidFill>
              </a:rPr>
              <a:t>6-8 Destined to fail</a:t>
            </a:r>
            <a:endParaRPr lang="en-GB" b="1" u="sng" dirty="0">
              <a:solidFill>
                <a:schemeClr val="bg1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251520" y="836712"/>
            <a:ext cx="756084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GB" dirty="0" smtClean="0">
                <a:solidFill>
                  <a:schemeClr val="bg1">
                    <a:lumMod val="50000"/>
                  </a:schemeClr>
                </a:solidFill>
              </a:rPr>
              <a:t>6 – increases price without increasing service or product benefits –Standard products with a high price will lose market share</a:t>
            </a:r>
          </a:p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GB" dirty="0" smtClean="0">
                <a:solidFill>
                  <a:schemeClr val="bg1">
                    <a:lumMod val="50000"/>
                  </a:schemeClr>
                </a:solidFill>
              </a:rPr>
              <a:t>7 – High price and low value – this can only survive in a monopoly or oligopoly </a:t>
            </a:r>
          </a:p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GB" dirty="0" smtClean="0">
                <a:solidFill>
                  <a:schemeClr val="bg1">
                    <a:lumMod val="50000"/>
                  </a:schemeClr>
                </a:solidFill>
              </a:rPr>
              <a:t>8 – Low value and a standard price will result in loss of market share</a:t>
            </a:r>
          </a:p>
          <a:p>
            <a:pPr>
              <a:lnSpc>
                <a:spcPct val="200000"/>
              </a:lnSpc>
            </a:pPr>
            <a:endParaRPr lang="en-GB" dirty="0">
              <a:solidFill>
                <a:schemeClr val="bg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055216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noFill/>
        </p:spPr>
        <p:txBody>
          <a:bodyPr/>
          <a:lstStyle/>
          <a:p>
            <a:pPr algn="just">
              <a:lnSpc>
                <a:spcPct val="150000"/>
              </a:lnSpc>
            </a:pPr>
            <a:fld id="{CA927321-6ED9-48C5-B111-0B3EE4170C15}" type="slidenum">
              <a:rPr lang="en-GB" smtClean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pPr algn="just">
                <a:lnSpc>
                  <a:spcPct val="150000"/>
                </a:lnSpc>
              </a:pPr>
              <a:t>26</a:t>
            </a:fld>
            <a:endParaRPr lang="en-GB" smtClean="0">
              <a:solidFill>
                <a:schemeClr val="bg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3" name="Rectangle 2"/>
          <p:cNvSpPr txBox="1">
            <a:spLocks noChangeArrowheads="1"/>
          </p:cNvSpPr>
          <p:nvPr/>
        </p:nvSpPr>
        <p:spPr>
          <a:xfrm>
            <a:off x="484889" y="0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just">
              <a:lnSpc>
                <a:spcPct val="150000"/>
              </a:lnSpc>
            </a:pPr>
            <a:r>
              <a:rPr lang="en-GB" sz="4000" u="sng" dirty="0" smtClean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Student Activity</a:t>
            </a:r>
          </a:p>
        </p:txBody>
      </p:sp>
      <p:sp>
        <p:nvSpPr>
          <p:cNvPr id="4" name="Rectangle 3"/>
          <p:cNvSpPr txBox="1">
            <a:spLocks noChangeArrowheads="1"/>
          </p:cNvSpPr>
          <p:nvPr/>
        </p:nvSpPr>
        <p:spPr>
          <a:xfrm>
            <a:off x="442517" y="980728"/>
            <a:ext cx="8229600" cy="4525963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GB" sz="2800" dirty="0" smtClean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A venture capital company aims to turn around the fortunes of a car manufacturer in decline by following a differentiation strategy and concentrating on the production of sports cars.</a:t>
            </a:r>
          </a:p>
          <a:p>
            <a:pPr algn="just">
              <a:lnSpc>
                <a:spcPct val="150000"/>
              </a:lnSpc>
            </a:pPr>
            <a:r>
              <a:rPr lang="en-GB" sz="2800" dirty="0" smtClean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What are the benefits and possible problems of a differentiation strategy to this company and in what ways might they achieve this most effectively.</a:t>
            </a:r>
          </a:p>
        </p:txBody>
      </p:sp>
    </p:spTree>
    <p:extLst>
      <p:ext uri="{BB962C8B-B14F-4D97-AF65-F5344CB8AC3E}">
        <p14:creationId xmlns:p14="http://schemas.microsoft.com/office/powerpoint/2010/main" val="12887295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just">
              <a:lnSpc>
                <a:spcPct val="150000"/>
              </a:lnSpc>
            </a:pPr>
            <a:r>
              <a:rPr lang="en-GB" sz="4000" smtClean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Student Activity</a:t>
            </a:r>
            <a:endParaRPr lang="en-GB" sz="4000" dirty="0">
              <a:solidFill>
                <a:schemeClr val="bg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>
            <a:normAutofit fontScale="92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GB" sz="2800" smtClean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Since the takeover by Walmart a number of years ago Asda have followed a cost leadership strategy and concentrated on the continual reduction of costs. </a:t>
            </a:r>
          </a:p>
          <a:p>
            <a:pPr algn="just">
              <a:lnSpc>
                <a:spcPct val="150000"/>
              </a:lnSpc>
            </a:pPr>
            <a:r>
              <a:rPr lang="en-GB" sz="2800" smtClean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What are the benefits and possible problems of a cost leadership strategy to Asda and in what ways might they achieve this most effectively.</a:t>
            </a:r>
          </a:p>
          <a:p>
            <a:pPr algn="just">
              <a:lnSpc>
                <a:spcPct val="150000"/>
              </a:lnSpc>
            </a:pPr>
            <a:endParaRPr lang="en-GB" dirty="0">
              <a:solidFill>
                <a:schemeClr val="bg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</p:spPr>
        <p:txBody>
          <a:bodyPr/>
          <a:lstStyle/>
          <a:p>
            <a:pPr algn="just">
              <a:lnSpc>
                <a:spcPct val="150000"/>
              </a:lnSpc>
            </a:pPr>
            <a:fld id="{4D024F7B-336F-4A5A-AA37-4D900EFAEBF7}" type="slidenum">
              <a:rPr lang="en-GB" smtClean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pPr algn="just">
                <a:lnSpc>
                  <a:spcPct val="150000"/>
                </a:lnSpc>
              </a:pPr>
              <a:t>27</a:t>
            </a:fld>
            <a:endParaRPr lang="en-GB">
              <a:solidFill>
                <a:schemeClr val="bg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193883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noFill/>
        </p:spPr>
        <p:txBody>
          <a:bodyPr/>
          <a:lstStyle/>
          <a:p>
            <a:pPr algn="just">
              <a:lnSpc>
                <a:spcPct val="150000"/>
              </a:lnSpc>
            </a:pPr>
            <a:fld id="{4DEF0BAC-1698-4E28-9833-9973F27A5132}" type="slidenum">
              <a:rPr lang="en-GB" sz="1100" smtClean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pPr algn="just">
                <a:lnSpc>
                  <a:spcPct val="150000"/>
                </a:lnSpc>
              </a:pPr>
              <a:t>28</a:t>
            </a:fld>
            <a:endParaRPr lang="en-GB" sz="1100" smtClean="0">
              <a:solidFill>
                <a:schemeClr val="bg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3" name="Rectangle 2"/>
          <p:cNvSpPr txBox="1">
            <a:spLocks noChangeArrowheads="1"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just">
              <a:lnSpc>
                <a:spcPct val="150000"/>
              </a:lnSpc>
            </a:pPr>
            <a:r>
              <a:rPr lang="en-GB" sz="3600" u="sng" dirty="0" smtClean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Student Activity</a:t>
            </a:r>
          </a:p>
        </p:txBody>
      </p:sp>
      <p:sp>
        <p:nvSpPr>
          <p:cNvPr id="4" name="Rectangle 3"/>
          <p:cNvSpPr txBox="1">
            <a:spLocks noChangeArrowheads="1"/>
          </p:cNvSpPr>
          <p:nvPr/>
        </p:nvSpPr>
        <p:spPr>
          <a:xfrm>
            <a:off x="457200" y="1268760"/>
            <a:ext cx="8229600" cy="4525963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GB" sz="2400" dirty="0" smtClean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A venture capital company aims to turn around the fortunes of a car manufacturer. It has decided to adopt a differentiation strategy in an effort to gain competitive advantage. </a:t>
            </a:r>
          </a:p>
          <a:p>
            <a:pPr algn="just">
              <a:lnSpc>
                <a:spcPct val="150000"/>
              </a:lnSpc>
            </a:pPr>
            <a:r>
              <a:rPr lang="en-GB" sz="2400" dirty="0" smtClean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What are the benefits and possible problems of a differentiation strategy for this company and in what ways might they achieve this most effectively.</a:t>
            </a:r>
          </a:p>
          <a:p>
            <a:pPr algn="just">
              <a:lnSpc>
                <a:spcPct val="150000"/>
              </a:lnSpc>
              <a:buFont typeface="Arial" panose="020B0604020202020204" pitchFamily="34" charset="0"/>
              <a:buNone/>
            </a:pPr>
            <a:endParaRPr lang="en-GB" sz="2400" dirty="0" smtClean="0">
              <a:solidFill>
                <a:schemeClr val="bg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189258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6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000" smtClean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EasyJet’s No Frills Strategy</a:t>
            </a:r>
            <a:endParaRPr lang="en-GB" sz="4000" dirty="0">
              <a:solidFill>
                <a:schemeClr val="bg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</p:spPr>
        <p:txBody>
          <a:bodyPr/>
          <a:lstStyle/>
          <a:p>
            <a:fld id="{EB224430-EB3A-4D24-A97E-C8C6A0E9D381}" type="slidenum">
              <a:rPr lang="en-GB" smtClean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pPr/>
              <a:t>29</a:t>
            </a:fld>
            <a:endParaRPr lang="en-GB">
              <a:solidFill>
                <a:schemeClr val="bg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457200" y="1628800"/>
            <a:ext cx="8143932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US" sz="2800" dirty="0" smtClean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What are the bases for </a:t>
            </a:r>
            <a:r>
              <a:rPr lang="en-US" sz="2800" dirty="0" err="1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E</a:t>
            </a:r>
            <a:r>
              <a:rPr lang="en-US" sz="2800" dirty="0" err="1" smtClean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asyJet’s</a:t>
            </a:r>
            <a:r>
              <a:rPr lang="en-US" sz="2800" dirty="0" smtClean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‘no frills’ strategy?</a:t>
            </a:r>
          </a:p>
          <a:p>
            <a:endParaRPr lang="en-US" sz="2800" dirty="0" smtClean="0">
              <a:solidFill>
                <a:schemeClr val="bg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en-US" sz="2800" dirty="0" smtClean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How easy would it be for larger airlines such as BA to imitate the strategy?</a:t>
            </a:r>
          </a:p>
          <a:p>
            <a:endParaRPr lang="en-US" sz="2800" dirty="0" smtClean="0">
              <a:solidFill>
                <a:schemeClr val="bg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en-US" sz="2800" dirty="0" smtClean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On what bases could other low-price airlines compete with </a:t>
            </a:r>
            <a:r>
              <a:rPr lang="en-US" sz="2800" dirty="0" err="1" smtClean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EasyJet</a:t>
            </a:r>
            <a:r>
              <a:rPr lang="en-US" sz="2800" dirty="0" smtClean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?</a:t>
            </a:r>
            <a:endParaRPr lang="en-US" dirty="0">
              <a:solidFill>
                <a:schemeClr val="bg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443999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reeform 2"/>
          <p:cNvSpPr/>
          <p:nvPr/>
        </p:nvSpPr>
        <p:spPr>
          <a:xfrm>
            <a:off x="4345944" y="2266840"/>
            <a:ext cx="1388214" cy="1388214"/>
          </a:xfrm>
          <a:custGeom>
            <a:avLst/>
            <a:gdLst>
              <a:gd name="connsiteX0" fmla="*/ 0 w 1388214"/>
              <a:gd name="connsiteY0" fmla="*/ 694107 h 1388214"/>
              <a:gd name="connsiteX1" fmla="*/ 694107 w 1388214"/>
              <a:gd name="connsiteY1" fmla="*/ 0 h 1388214"/>
              <a:gd name="connsiteX2" fmla="*/ 1388214 w 1388214"/>
              <a:gd name="connsiteY2" fmla="*/ 694107 h 1388214"/>
              <a:gd name="connsiteX3" fmla="*/ 694107 w 1388214"/>
              <a:gd name="connsiteY3" fmla="*/ 1388214 h 1388214"/>
              <a:gd name="connsiteX4" fmla="*/ 0 w 1388214"/>
              <a:gd name="connsiteY4" fmla="*/ 694107 h 13882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388214" h="1388214">
                <a:moveTo>
                  <a:pt x="0" y="694107"/>
                </a:moveTo>
                <a:cubicBezTo>
                  <a:pt x="0" y="310762"/>
                  <a:pt x="310762" y="0"/>
                  <a:pt x="694107" y="0"/>
                </a:cubicBezTo>
                <a:cubicBezTo>
                  <a:pt x="1077452" y="0"/>
                  <a:pt x="1388214" y="310762"/>
                  <a:pt x="1388214" y="694107"/>
                </a:cubicBezTo>
                <a:cubicBezTo>
                  <a:pt x="1388214" y="1077452"/>
                  <a:pt x="1077452" y="1388214"/>
                  <a:pt x="694107" y="1388214"/>
                </a:cubicBezTo>
                <a:cubicBezTo>
                  <a:pt x="310762" y="1388214"/>
                  <a:pt x="0" y="1077452"/>
                  <a:pt x="0" y="694107"/>
                </a:cubicBez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29969" tIns="229969" rIns="229969" bIns="229969" numCol="1" spcCol="1270" anchor="ctr" anchorCtr="0">
            <a:noAutofit/>
          </a:bodyPr>
          <a:lstStyle/>
          <a:p>
            <a:pPr lvl="0" algn="ctr" defTabSz="9334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2100" b="1" kern="1200" dirty="0" smtClean="0">
                <a:solidFill>
                  <a:schemeClr val="bg1"/>
                </a:solidFill>
              </a:rPr>
              <a:t>Strategy Clock</a:t>
            </a:r>
            <a:endParaRPr lang="en-GB" sz="2100" b="1" kern="1200" dirty="0">
              <a:solidFill>
                <a:schemeClr val="bg1"/>
              </a:solidFill>
            </a:endParaRPr>
          </a:p>
        </p:txBody>
      </p:sp>
      <p:sp>
        <p:nvSpPr>
          <p:cNvPr id="5" name="Freeform 4"/>
          <p:cNvSpPr/>
          <p:nvPr/>
        </p:nvSpPr>
        <p:spPr>
          <a:xfrm rot="16200000">
            <a:off x="4392420" y="1321234"/>
            <a:ext cx="1295263" cy="471993"/>
          </a:xfrm>
          <a:custGeom>
            <a:avLst/>
            <a:gdLst>
              <a:gd name="connsiteX0" fmla="*/ 0 w 1295263"/>
              <a:gd name="connsiteY0" fmla="*/ 94399 h 471993"/>
              <a:gd name="connsiteX1" fmla="*/ 1059267 w 1295263"/>
              <a:gd name="connsiteY1" fmla="*/ 94399 h 471993"/>
              <a:gd name="connsiteX2" fmla="*/ 1059267 w 1295263"/>
              <a:gd name="connsiteY2" fmla="*/ 0 h 471993"/>
              <a:gd name="connsiteX3" fmla="*/ 1295263 w 1295263"/>
              <a:gd name="connsiteY3" fmla="*/ 235997 h 471993"/>
              <a:gd name="connsiteX4" fmla="*/ 1059267 w 1295263"/>
              <a:gd name="connsiteY4" fmla="*/ 471993 h 471993"/>
              <a:gd name="connsiteX5" fmla="*/ 1059267 w 1295263"/>
              <a:gd name="connsiteY5" fmla="*/ 377594 h 471993"/>
              <a:gd name="connsiteX6" fmla="*/ 0 w 1295263"/>
              <a:gd name="connsiteY6" fmla="*/ 377594 h 471993"/>
              <a:gd name="connsiteX7" fmla="*/ 0 w 1295263"/>
              <a:gd name="connsiteY7" fmla="*/ 94399 h 4719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95263" h="471993">
                <a:moveTo>
                  <a:pt x="0" y="94399"/>
                </a:moveTo>
                <a:lnTo>
                  <a:pt x="1059267" y="94399"/>
                </a:lnTo>
                <a:lnTo>
                  <a:pt x="1059267" y="0"/>
                </a:lnTo>
                <a:lnTo>
                  <a:pt x="1295263" y="235997"/>
                </a:lnTo>
                <a:lnTo>
                  <a:pt x="1059267" y="471993"/>
                </a:lnTo>
                <a:lnTo>
                  <a:pt x="1059267" y="377594"/>
                </a:lnTo>
                <a:lnTo>
                  <a:pt x="0" y="377594"/>
                </a:lnTo>
                <a:lnTo>
                  <a:pt x="0" y="94399"/>
                </a:lnTo>
                <a:close/>
              </a:path>
            </a:pathLst>
          </a:cu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spcFirstLastPara="0" vert="horz" wrap="square" lIns="-1" tIns="94399" rIns="141599" bIns="94398" numCol="1" spcCol="1270" anchor="ctr" anchorCtr="0">
            <a:noAutofit/>
          </a:bodyPr>
          <a:lstStyle/>
          <a:p>
            <a:pPr lvl="0" algn="ctr" defTabSz="6223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en-GB" sz="1400" kern="1200">
              <a:solidFill>
                <a:schemeClr val="bg1"/>
              </a:solidFill>
            </a:endParaRPr>
          </a:p>
        </p:txBody>
      </p:sp>
      <p:sp>
        <p:nvSpPr>
          <p:cNvPr id="6" name="Freeform 5"/>
          <p:cNvSpPr/>
          <p:nvPr/>
        </p:nvSpPr>
        <p:spPr>
          <a:xfrm>
            <a:off x="4415355" y="188640"/>
            <a:ext cx="1249393" cy="615088"/>
          </a:xfrm>
          <a:custGeom>
            <a:avLst/>
            <a:gdLst>
              <a:gd name="connsiteX0" fmla="*/ 0 w 1249393"/>
              <a:gd name="connsiteY0" fmla="*/ 102517 h 615088"/>
              <a:gd name="connsiteX1" fmla="*/ 102517 w 1249393"/>
              <a:gd name="connsiteY1" fmla="*/ 0 h 615088"/>
              <a:gd name="connsiteX2" fmla="*/ 1146876 w 1249393"/>
              <a:gd name="connsiteY2" fmla="*/ 0 h 615088"/>
              <a:gd name="connsiteX3" fmla="*/ 1249393 w 1249393"/>
              <a:gd name="connsiteY3" fmla="*/ 102517 h 615088"/>
              <a:gd name="connsiteX4" fmla="*/ 1249393 w 1249393"/>
              <a:gd name="connsiteY4" fmla="*/ 512571 h 615088"/>
              <a:gd name="connsiteX5" fmla="*/ 1146876 w 1249393"/>
              <a:gd name="connsiteY5" fmla="*/ 615088 h 615088"/>
              <a:gd name="connsiteX6" fmla="*/ 102517 w 1249393"/>
              <a:gd name="connsiteY6" fmla="*/ 615088 h 615088"/>
              <a:gd name="connsiteX7" fmla="*/ 0 w 1249393"/>
              <a:gd name="connsiteY7" fmla="*/ 512571 h 615088"/>
              <a:gd name="connsiteX8" fmla="*/ 0 w 1249393"/>
              <a:gd name="connsiteY8" fmla="*/ 102517 h 6150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49393" h="615088">
                <a:moveTo>
                  <a:pt x="0" y="102517"/>
                </a:moveTo>
                <a:cubicBezTo>
                  <a:pt x="0" y="45898"/>
                  <a:pt x="45898" y="0"/>
                  <a:pt x="102517" y="0"/>
                </a:cubicBezTo>
                <a:lnTo>
                  <a:pt x="1146876" y="0"/>
                </a:lnTo>
                <a:cubicBezTo>
                  <a:pt x="1203495" y="0"/>
                  <a:pt x="1249393" y="45898"/>
                  <a:pt x="1249393" y="102517"/>
                </a:cubicBezTo>
                <a:lnTo>
                  <a:pt x="1249393" y="512571"/>
                </a:lnTo>
                <a:cubicBezTo>
                  <a:pt x="1249393" y="569190"/>
                  <a:pt x="1203495" y="615088"/>
                  <a:pt x="1146876" y="615088"/>
                </a:cubicBezTo>
                <a:lnTo>
                  <a:pt x="102517" y="615088"/>
                </a:lnTo>
                <a:cubicBezTo>
                  <a:pt x="45898" y="615088"/>
                  <a:pt x="0" y="569190"/>
                  <a:pt x="0" y="512571"/>
                </a:cubicBezTo>
                <a:lnTo>
                  <a:pt x="0" y="102517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47806" tIns="47806" rIns="47806" bIns="47806" numCol="1" spcCol="1270" anchor="ctr" anchorCtr="0">
            <a:noAutofit/>
          </a:bodyPr>
          <a:lstStyle/>
          <a:p>
            <a:pPr lvl="0" algn="ctr" defTabSz="6223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400" b="1" kern="1200" dirty="0" smtClean="0">
                <a:solidFill>
                  <a:schemeClr val="bg1"/>
                </a:solidFill>
              </a:rPr>
              <a:t>Differentiation</a:t>
            </a:r>
            <a:endParaRPr lang="en-GB" sz="1400" b="1" kern="1200" dirty="0">
              <a:solidFill>
                <a:schemeClr val="bg1"/>
              </a:solidFill>
            </a:endParaRPr>
          </a:p>
        </p:txBody>
      </p:sp>
      <p:sp>
        <p:nvSpPr>
          <p:cNvPr id="7" name="Freeform 6"/>
          <p:cNvSpPr/>
          <p:nvPr/>
        </p:nvSpPr>
        <p:spPr>
          <a:xfrm rot="19089473">
            <a:off x="5488945" y="1736105"/>
            <a:ext cx="1310870" cy="471993"/>
          </a:xfrm>
          <a:custGeom>
            <a:avLst/>
            <a:gdLst>
              <a:gd name="connsiteX0" fmla="*/ 0 w 1310870"/>
              <a:gd name="connsiteY0" fmla="*/ 94399 h 471993"/>
              <a:gd name="connsiteX1" fmla="*/ 1074874 w 1310870"/>
              <a:gd name="connsiteY1" fmla="*/ 94399 h 471993"/>
              <a:gd name="connsiteX2" fmla="*/ 1074874 w 1310870"/>
              <a:gd name="connsiteY2" fmla="*/ 0 h 471993"/>
              <a:gd name="connsiteX3" fmla="*/ 1310870 w 1310870"/>
              <a:gd name="connsiteY3" fmla="*/ 235997 h 471993"/>
              <a:gd name="connsiteX4" fmla="*/ 1074874 w 1310870"/>
              <a:gd name="connsiteY4" fmla="*/ 471993 h 471993"/>
              <a:gd name="connsiteX5" fmla="*/ 1074874 w 1310870"/>
              <a:gd name="connsiteY5" fmla="*/ 377594 h 471993"/>
              <a:gd name="connsiteX6" fmla="*/ 0 w 1310870"/>
              <a:gd name="connsiteY6" fmla="*/ 377594 h 471993"/>
              <a:gd name="connsiteX7" fmla="*/ 0 w 1310870"/>
              <a:gd name="connsiteY7" fmla="*/ 94399 h 4719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10870" h="471993">
                <a:moveTo>
                  <a:pt x="0" y="94399"/>
                </a:moveTo>
                <a:lnTo>
                  <a:pt x="1074874" y="94399"/>
                </a:lnTo>
                <a:lnTo>
                  <a:pt x="1074874" y="0"/>
                </a:lnTo>
                <a:lnTo>
                  <a:pt x="1310870" y="235997"/>
                </a:lnTo>
                <a:lnTo>
                  <a:pt x="1074874" y="471993"/>
                </a:lnTo>
                <a:lnTo>
                  <a:pt x="1074874" y="377594"/>
                </a:lnTo>
                <a:lnTo>
                  <a:pt x="0" y="377594"/>
                </a:lnTo>
                <a:lnTo>
                  <a:pt x="0" y="94399"/>
                </a:lnTo>
                <a:close/>
              </a:path>
            </a:pathLst>
          </a:cu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spcFirstLastPara="0" vert="horz" wrap="square" lIns="-1" tIns="94399" rIns="141598" bIns="94398" numCol="1" spcCol="1270" anchor="ctr" anchorCtr="0">
            <a:noAutofit/>
          </a:bodyPr>
          <a:lstStyle/>
          <a:p>
            <a:pPr lvl="0" algn="ctr" defTabSz="6223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en-GB" sz="1400" kern="1200">
              <a:solidFill>
                <a:schemeClr val="bg1"/>
              </a:solidFill>
            </a:endParaRPr>
          </a:p>
        </p:txBody>
      </p:sp>
      <p:sp>
        <p:nvSpPr>
          <p:cNvPr id="8" name="Freeform 7"/>
          <p:cNvSpPr/>
          <p:nvPr/>
        </p:nvSpPr>
        <p:spPr>
          <a:xfrm>
            <a:off x="6444207" y="836714"/>
            <a:ext cx="1249393" cy="615088"/>
          </a:xfrm>
          <a:custGeom>
            <a:avLst/>
            <a:gdLst>
              <a:gd name="connsiteX0" fmla="*/ 0 w 1249393"/>
              <a:gd name="connsiteY0" fmla="*/ 102517 h 615088"/>
              <a:gd name="connsiteX1" fmla="*/ 102517 w 1249393"/>
              <a:gd name="connsiteY1" fmla="*/ 0 h 615088"/>
              <a:gd name="connsiteX2" fmla="*/ 1146876 w 1249393"/>
              <a:gd name="connsiteY2" fmla="*/ 0 h 615088"/>
              <a:gd name="connsiteX3" fmla="*/ 1249393 w 1249393"/>
              <a:gd name="connsiteY3" fmla="*/ 102517 h 615088"/>
              <a:gd name="connsiteX4" fmla="*/ 1249393 w 1249393"/>
              <a:gd name="connsiteY4" fmla="*/ 512571 h 615088"/>
              <a:gd name="connsiteX5" fmla="*/ 1146876 w 1249393"/>
              <a:gd name="connsiteY5" fmla="*/ 615088 h 615088"/>
              <a:gd name="connsiteX6" fmla="*/ 102517 w 1249393"/>
              <a:gd name="connsiteY6" fmla="*/ 615088 h 615088"/>
              <a:gd name="connsiteX7" fmla="*/ 0 w 1249393"/>
              <a:gd name="connsiteY7" fmla="*/ 512571 h 615088"/>
              <a:gd name="connsiteX8" fmla="*/ 0 w 1249393"/>
              <a:gd name="connsiteY8" fmla="*/ 102517 h 6150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49393" h="615088">
                <a:moveTo>
                  <a:pt x="0" y="102517"/>
                </a:moveTo>
                <a:cubicBezTo>
                  <a:pt x="0" y="45898"/>
                  <a:pt x="45898" y="0"/>
                  <a:pt x="102517" y="0"/>
                </a:cubicBezTo>
                <a:lnTo>
                  <a:pt x="1146876" y="0"/>
                </a:lnTo>
                <a:cubicBezTo>
                  <a:pt x="1203495" y="0"/>
                  <a:pt x="1249393" y="45898"/>
                  <a:pt x="1249393" y="102517"/>
                </a:cubicBezTo>
                <a:lnTo>
                  <a:pt x="1249393" y="512571"/>
                </a:lnTo>
                <a:cubicBezTo>
                  <a:pt x="1249393" y="569190"/>
                  <a:pt x="1203495" y="615088"/>
                  <a:pt x="1146876" y="615088"/>
                </a:cubicBezTo>
                <a:lnTo>
                  <a:pt x="102517" y="615088"/>
                </a:lnTo>
                <a:cubicBezTo>
                  <a:pt x="45898" y="615088"/>
                  <a:pt x="0" y="569190"/>
                  <a:pt x="0" y="512571"/>
                </a:cubicBezTo>
                <a:lnTo>
                  <a:pt x="0" y="102517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47806" tIns="47806" rIns="47806" bIns="47806" numCol="1" spcCol="1270" anchor="ctr" anchorCtr="0">
            <a:noAutofit/>
          </a:bodyPr>
          <a:lstStyle/>
          <a:p>
            <a:pPr lvl="0" algn="ctr" defTabSz="6223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400" b="1" kern="1200" dirty="0" smtClean="0">
                <a:solidFill>
                  <a:schemeClr val="bg1"/>
                </a:solidFill>
              </a:rPr>
              <a:t>Focus Differentiation</a:t>
            </a:r>
            <a:endParaRPr lang="en-GB" sz="1400" b="1" kern="1200" dirty="0">
              <a:solidFill>
                <a:schemeClr val="bg1"/>
              </a:solidFill>
            </a:endParaRPr>
          </a:p>
        </p:txBody>
      </p:sp>
      <p:sp>
        <p:nvSpPr>
          <p:cNvPr id="9" name="Freeform 8"/>
          <p:cNvSpPr/>
          <p:nvPr/>
        </p:nvSpPr>
        <p:spPr>
          <a:xfrm>
            <a:off x="5787385" y="2724951"/>
            <a:ext cx="1205183" cy="471993"/>
          </a:xfrm>
          <a:custGeom>
            <a:avLst/>
            <a:gdLst>
              <a:gd name="connsiteX0" fmla="*/ 0 w 1205183"/>
              <a:gd name="connsiteY0" fmla="*/ 94399 h 471993"/>
              <a:gd name="connsiteX1" fmla="*/ 969187 w 1205183"/>
              <a:gd name="connsiteY1" fmla="*/ 94399 h 471993"/>
              <a:gd name="connsiteX2" fmla="*/ 969187 w 1205183"/>
              <a:gd name="connsiteY2" fmla="*/ 0 h 471993"/>
              <a:gd name="connsiteX3" fmla="*/ 1205183 w 1205183"/>
              <a:gd name="connsiteY3" fmla="*/ 235997 h 471993"/>
              <a:gd name="connsiteX4" fmla="*/ 969187 w 1205183"/>
              <a:gd name="connsiteY4" fmla="*/ 471993 h 471993"/>
              <a:gd name="connsiteX5" fmla="*/ 969187 w 1205183"/>
              <a:gd name="connsiteY5" fmla="*/ 377594 h 471993"/>
              <a:gd name="connsiteX6" fmla="*/ 0 w 1205183"/>
              <a:gd name="connsiteY6" fmla="*/ 377594 h 471993"/>
              <a:gd name="connsiteX7" fmla="*/ 0 w 1205183"/>
              <a:gd name="connsiteY7" fmla="*/ 94399 h 4719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05183" h="471993">
                <a:moveTo>
                  <a:pt x="0" y="94399"/>
                </a:moveTo>
                <a:lnTo>
                  <a:pt x="969187" y="94399"/>
                </a:lnTo>
                <a:lnTo>
                  <a:pt x="969187" y="0"/>
                </a:lnTo>
                <a:lnTo>
                  <a:pt x="1205183" y="235997"/>
                </a:lnTo>
                <a:lnTo>
                  <a:pt x="969187" y="471993"/>
                </a:lnTo>
                <a:lnTo>
                  <a:pt x="969187" y="377594"/>
                </a:lnTo>
                <a:lnTo>
                  <a:pt x="0" y="377594"/>
                </a:lnTo>
                <a:lnTo>
                  <a:pt x="0" y="94399"/>
                </a:lnTo>
                <a:close/>
              </a:path>
            </a:pathLst>
          </a:cu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spcFirstLastPara="0" vert="horz" wrap="square" lIns="0" tIns="94399" rIns="141598" bIns="94399" numCol="1" spcCol="1270" anchor="ctr" anchorCtr="0">
            <a:noAutofit/>
          </a:bodyPr>
          <a:lstStyle/>
          <a:p>
            <a:pPr lvl="0" algn="ctr" defTabSz="6223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en-GB" sz="1400" kern="1200">
              <a:solidFill>
                <a:schemeClr val="bg1"/>
              </a:solidFill>
            </a:endParaRPr>
          </a:p>
        </p:txBody>
      </p:sp>
      <p:sp>
        <p:nvSpPr>
          <p:cNvPr id="11" name="Freeform 10"/>
          <p:cNvSpPr/>
          <p:nvPr/>
        </p:nvSpPr>
        <p:spPr>
          <a:xfrm>
            <a:off x="6995010" y="2653403"/>
            <a:ext cx="1249393" cy="615088"/>
          </a:xfrm>
          <a:custGeom>
            <a:avLst/>
            <a:gdLst>
              <a:gd name="connsiteX0" fmla="*/ 0 w 1249393"/>
              <a:gd name="connsiteY0" fmla="*/ 102517 h 615088"/>
              <a:gd name="connsiteX1" fmla="*/ 102517 w 1249393"/>
              <a:gd name="connsiteY1" fmla="*/ 0 h 615088"/>
              <a:gd name="connsiteX2" fmla="*/ 1146876 w 1249393"/>
              <a:gd name="connsiteY2" fmla="*/ 0 h 615088"/>
              <a:gd name="connsiteX3" fmla="*/ 1249393 w 1249393"/>
              <a:gd name="connsiteY3" fmla="*/ 102517 h 615088"/>
              <a:gd name="connsiteX4" fmla="*/ 1249393 w 1249393"/>
              <a:gd name="connsiteY4" fmla="*/ 512571 h 615088"/>
              <a:gd name="connsiteX5" fmla="*/ 1146876 w 1249393"/>
              <a:gd name="connsiteY5" fmla="*/ 615088 h 615088"/>
              <a:gd name="connsiteX6" fmla="*/ 102517 w 1249393"/>
              <a:gd name="connsiteY6" fmla="*/ 615088 h 615088"/>
              <a:gd name="connsiteX7" fmla="*/ 0 w 1249393"/>
              <a:gd name="connsiteY7" fmla="*/ 512571 h 615088"/>
              <a:gd name="connsiteX8" fmla="*/ 0 w 1249393"/>
              <a:gd name="connsiteY8" fmla="*/ 102517 h 6150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49393" h="615088">
                <a:moveTo>
                  <a:pt x="0" y="102517"/>
                </a:moveTo>
                <a:cubicBezTo>
                  <a:pt x="0" y="45898"/>
                  <a:pt x="45898" y="0"/>
                  <a:pt x="102517" y="0"/>
                </a:cubicBezTo>
                <a:lnTo>
                  <a:pt x="1146876" y="0"/>
                </a:lnTo>
                <a:cubicBezTo>
                  <a:pt x="1203495" y="0"/>
                  <a:pt x="1249393" y="45898"/>
                  <a:pt x="1249393" y="102517"/>
                </a:cubicBezTo>
                <a:lnTo>
                  <a:pt x="1249393" y="512571"/>
                </a:lnTo>
                <a:cubicBezTo>
                  <a:pt x="1249393" y="569190"/>
                  <a:pt x="1203495" y="615088"/>
                  <a:pt x="1146876" y="615088"/>
                </a:cubicBezTo>
                <a:lnTo>
                  <a:pt x="102517" y="615088"/>
                </a:lnTo>
                <a:cubicBezTo>
                  <a:pt x="45898" y="615088"/>
                  <a:pt x="0" y="569190"/>
                  <a:pt x="0" y="512571"/>
                </a:cubicBezTo>
                <a:lnTo>
                  <a:pt x="0" y="102517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47806" tIns="47806" rIns="47806" bIns="47806" numCol="1" spcCol="1270" anchor="ctr" anchorCtr="0">
            <a:noAutofit/>
          </a:bodyPr>
          <a:lstStyle/>
          <a:p>
            <a:pPr lvl="0" algn="ctr" defTabSz="6223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en-GB" sz="1400" kern="1200">
              <a:solidFill>
                <a:schemeClr val="bg1"/>
              </a:solidFill>
            </a:endParaRPr>
          </a:p>
        </p:txBody>
      </p:sp>
      <p:sp>
        <p:nvSpPr>
          <p:cNvPr id="13" name="Freeform 12"/>
          <p:cNvSpPr/>
          <p:nvPr/>
        </p:nvSpPr>
        <p:spPr>
          <a:xfrm rot="2487280">
            <a:off x="5475489" y="3731337"/>
            <a:ext cx="1407779" cy="471993"/>
          </a:xfrm>
          <a:custGeom>
            <a:avLst/>
            <a:gdLst>
              <a:gd name="connsiteX0" fmla="*/ 0 w 1407779"/>
              <a:gd name="connsiteY0" fmla="*/ 94399 h 471993"/>
              <a:gd name="connsiteX1" fmla="*/ 1171783 w 1407779"/>
              <a:gd name="connsiteY1" fmla="*/ 94399 h 471993"/>
              <a:gd name="connsiteX2" fmla="*/ 1171783 w 1407779"/>
              <a:gd name="connsiteY2" fmla="*/ 0 h 471993"/>
              <a:gd name="connsiteX3" fmla="*/ 1407779 w 1407779"/>
              <a:gd name="connsiteY3" fmla="*/ 235997 h 471993"/>
              <a:gd name="connsiteX4" fmla="*/ 1171783 w 1407779"/>
              <a:gd name="connsiteY4" fmla="*/ 471993 h 471993"/>
              <a:gd name="connsiteX5" fmla="*/ 1171783 w 1407779"/>
              <a:gd name="connsiteY5" fmla="*/ 377594 h 471993"/>
              <a:gd name="connsiteX6" fmla="*/ 0 w 1407779"/>
              <a:gd name="connsiteY6" fmla="*/ 377594 h 471993"/>
              <a:gd name="connsiteX7" fmla="*/ 0 w 1407779"/>
              <a:gd name="connsiteY7" fmla="*/ 94399 h 4719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407779" h="471993">
                <a:moveTo>
                  <a:pt x="0" y="94399"/>
                </a:moveTo>
                <a:lnTo>
                  <a:pt x="1171783" y="94399"/>
                </a:lnTo>
                <a:lnTo>
                  <a:pt x="1171783" y="0"/>
                </a:lnTo>
                <a:lnTo>
                  <a:pt x="1407779" y="235997"/>
                </a:lnTo>
                <a:lnTo>
                  <a:pt x="1171783" y="471993"/>
                </a:lnTo>
                <a:lnTo>
                  <a:pt x="1171783" y="377594"/>
                </a:lnTo>
                <a:lnTo>
                  <a:pt x="0" y="377594"/>
                </a:lnTo>
                <a:lnTo>
                  <a:pt x="0" y="94399"/>
                </a:lnTo>
                <a:close/>
              </a:path>
            </a:pathLst>
          </a:cu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spcFirstLastPara="0" vert="horz" wrap="square" lIns="0" tIns="94398" rIns="141597" bIns="94399" numCol="1" spcCol="1270" anchor="ctr" anchorCtr="0">
            <a:noAutofit/>
          </a:bodyPr>
          <a:lstStyle/>
          <a:p>
            <a:pPr lvl="0" algn="ctr" defTabSz="6223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en-GB" sz="1400" kern="1200">
              <a:solidFill>
                <a:schemeClr val="bg1"/>
              </a:solidFill>
            </a:endParaRPr>
          </a:p>
        </p:txBody>
      </p:sp>
      <p:sp>
        <p:nvSpPr>
          <p:cNvPr id="16" name="Freeform 15"/>
          <p:cNvSpPr/>
          <p:nvPr/>
        </p:nvSpPr>
        <p:spPr>
          <a:xfrm>
            <a:off x="6516210" y="4509122"/>
            <a:ext cx="1249393" cy="615088"/>
          </a:xfrm>
          <a:custGeom>
            <a:avLst/>
            <a:gdLst>
              <a:gd name="connsiteX0" fmla="*/ 0 w 1249393"/>
              <a:gd name="connsiteY0" fmla="*/ 102517 h 615088"/>
              <a:gd name="connsiteX1" fmla="*/ 102517 w 1249393"/>
              <a:gd name="connsiteY1" fmla="*/ 0 h 615088"/>
              <a:gd name="connsiteX2" fmla="*/ 1146876 w 1249393"/>
              <a:gd name="connsiteY2" fmla="*/ 0 h 615088"/>
              <a:gd name="connsiteX3" fmla="*/ 1249393 w 1249393"/>
              <a:gd name="connsiteY3" fmla="*/ 102517 h 615088"/>
              <a:gd name="connsiteX4" fmla="*/ 1249393 w 1249393"/>
              <a:gd name="connsiteY4" fmla="*/ 512571 h 615088"/>
              <a:gd name="connsiteX5" fmla="*/ 1146876 w 1249393"/>
              <a:gd name="connsiteY5" fmla="*/ 615088 h 615088"/>
              <a:gd name="connsiteX6" fmla="*/ 102517 w 1249393"/>
              <a:gd name="connsiteY6" fmla="*/ 615088 h 615088"/>
              <a:gd name="connsiteX7" fmla="*/ 0 w 1249393"/>
              <a:gd name="connsiteY7" fmla="*/ 512571 h 615088"/>
              <a:gd name="connsiteX8" fmla="*/ 0 w 1249393"/>
              <a:gd name="connsiteY8" fmla="*/ 102517 h 6150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49393" h="615088">
                <a:moveTo>
                  <a:pt x="0" y="102517"/>
                </a:moveTo>
                <a:cubicBezTo>
                  <a:pt x="0" y="45898"/>
                  <a:pt x="45898" y="0"/>
                  <a:pt x="102517" y="0"/>
                </a:cubicBezTo>
                <a:lnTo>
                  <a:pt x="1146876" y="0"/>
                </a:lnTo>
                <a:cubicBezTo>
                  <a:pt x="1203495" y="0"/>
                  <a:pt x="1249393" y="45898"/>
                  <a:pt x="1249393" y="102517"/>
                </a:cubicBezTo>
                <a:lnTo>
                  <a:pt x="1249393" y="512571"/>
                </a:lnTo>
                <a:cubicBezTo>
                  <a:pt x="1249393" y="569190"/>
                  <a:pt x="1203495" y="615088"/>
                  <a:pt x="1146876" y="615088"/>
                </a:cubicBezTo>
                <a:lnTo>
                  <a:pt x="102517" y="615088"/>
                </a:lnTo>
                <a:cubicBezTo>
                  <a:pt x="45898" y="615088"/>
                  <a:pt x="0" y="569190"/>
                  <a:pt x="0" y="512571"/>
                </a:cubicBezTo>
                <a:lnTo>
                  <a:pt x="0" y="102517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47806" tIns="47806" rIns="47806" bIns="47806" numCol="1" spcCol="1270" anchor="ctr" anchorCtr="0">
            <a:noAutofit/>
          </a:bodyPr>
          <a:lstStyle/>
          <a:p>
            <a:pPr lvl="0" algn="ctr" defTabSz="6223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en-GB" sz="1400" kern="1200">
              <a:solidFill>
                <a:schemeClr val="bg1"/>
              </a:solidFill>
            </a:endParaRPr>
          </a:p>
        </p:txBody>
      </p:sp>
      <p:sp>
        <p:nvSpPr>
          <p:cNvPr id="17" name="Freeform 16"/>
          <p:cNvSpPr/>
          <p:nvPr/>
        </p:nvSpPr>
        <p:spPr>
          <a:xfrm rot="5400000">
            <a:off x="4392420" y="4128668"/>
            <a:ext cx="1295263" cy="471993"/>
          </a:xfrm>
          <a:custGeom>
            <a:avLst/>
            <a:gdLst>
              <a:gd name="connsiteX0" fmla="*/ 0 w 1295263"/>
              <a:gd name="connsiteY0" fmla="*/ 94399 h 471993"/>
              <a:gd name="connsiteX1" fmla="*/ 1059267 w 1295263"/>
              <a:gd name="connsiteY1" fmla="*/ 94399 h 471993"/>
              <a:gd name="connsiteX2" fmla="*/ 1059267 w 1295263"/>
              <a:gd name="connsiteY2" fmla="*/ 0 h 471993"/>
              <a:gd name="connsiteX3" fmla="*/ 1295263 w 1295263"/>
              <a:gd name="connsiteY3" fmla="*/ 235997 h 471993"/>
              <a:gd name="connsiteX4" fmla="*/ 1059267 w 1295263"/>
              <a:gd name="connsiteY4" fmla="*/ 471993 h 471993"/>
              <a:gd name="connsiteX5" fmla="*/ 1059267 w 1295263"/>
              <a:gd name="connsiteY5" fmla="*/ 377594 h 471993"/>
              <a:gd name="connsiteX6" fmla="*/ 0 w 1295263"/>
              <a:gd name="connsiteY6" fmla="*/ 377594 h 471993"/>
              <a:gd name="connsiteX7" fmla="*/ 0 w 1295263"/>
              <a:gd name="connsiteY7" fmla="*/ 94399 h 4719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95263" h="471993">
                <a:moveTo>
                  <a:pt x="0" y="94399"/>
                </a:moveTo>
                <a:lnTo>
                  <a:pt x="1059267" y="94399"/>
                </a:lnTo>
                <a:lnTo>
                  <a:pt x="1059267" y="0"/>
                </a:lnTo>
                <a:lnTo>
                  <a:pt x="1295263" y="235997"/>
                </a:lnTo>
                <a:lnTo>
                  <a:pt x="1059267" y="471993"/>
                </a:lnTo>
                <a:lnTo>
                  <a:pt x="1059267" y="377594"/>
                </a:lnTo>
                <a:lnTo>
                  <a:pt x="0" y="377594"/>
                </a:lnTo>
                <a:lnTo>
                  <a:pt x="0" y="94399"/>
                </a:lnTo>
                <a:close/>
              </a:path>
            </a:pathLst>
          </a:cu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spcFirstLastPara="0" vert="horz" wrap="square" lIns="0" tIns="94398" rIns="141598" bIns="94400" numCol="1" spcCol="1270" anchor="ctr" anchorCtr="0">
            <a:noAutofit/>
          </a:bodyPr>
          <a:lstStyle/>
          <a:p>
            <a:pPr lvl="0" algn="ctr" defTabSz="6223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en-GB" sz="1400" kern="1200">
              <a:solidFill>
                <a:schemeClr val="bg1"/>
              </a:solidFill>
            </a:endParaRPr>
          </a:p>
        </p:txBody>
      </p:sp>
      <p:sp>
        <p:nvSpPr>
          <p:cNvPr id="18" name="Freeform 17"/>
          <p:cNvSpPr/>
          <p:nvPr/>
        </p:nvSpPr>
        <p:spPr>
          <a:xfrm>
            <a:off x="4415355" y="5118167"/>
            <a:ext cx="1249393" cy="615088"/>
          </a:xfrm>
          <a:custGeom>
            <a:avLst/>
            <a:gdLst>
              <a:gd name="connsiteX0" fmla="*/ 0 w 1249393"/>
              <a:gd name="connsiteY0" fmla="*/ 102517 h 615088"/>
              <a:gd name="connsiteX1" fmla="*/ 102517 w 1249393"/>
              <a:gd name="connsiteY1" fmla="*/ 0 h 615088"/>
              <a:gd name="connsiteX2" fmla="*/ 1146876 w 1249393"/>
              <a:gd name="connsiteY2" fmla="*/ 0 h 615088"/>
              <a:gd name="connsiteX3" fmla="*/ 1249393 w 1249393"/>
              <a:gd name="connsiteY3" fmla="*/ 102517 h 615088"/>
              <a:gd name="connsiteX4" fmla="*/ 1249393 w 1249393"/>
              <a:gd name="connsiteY4" fmla="*/ 512571 h 615088"/>
              <a:gd name="connsiteX5" fmla="*/ 1146876 w 1249393"/>
              <a:gd name="connsiteY5" fmla="*/ 615088 h 615088"/>
              <a:gd name="connsiteX6" fmla="*/ 102517 w 1249393"/>
              <a:gd name="connsiteY6" fmla="*/ 615088 h 615088"/>
              <a:gd name="connsiteX7" fmla="*/ 0 w 1249393"/>
              <a:gd name="connsiteY7" fmla="*/ 512571 h 615088"/>
              <a:gd name="connsiteX8" fmla="*/ 0 w 1249393"/>
              <a:gd name="connsiteY8" fmla="*/ 102517 h 6150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49393" h="615088">
                <a:moveTo>
                  <a:pt x="0" y="102517"/>
                </a:moveTo>
                <a:cubicBezTo>
                  <a:pt x="0" y="45898"/>
                  <a:pt x="45898" y="0"/>
                  <a:pt x="102517" y="0"/>
                </a:cubicBezTo>
                <a:lnTo>
                  <a:pt x="1146876" y="0"/>
                </a:lnTo>
                <a:cubicBezTo>
                  <a:pt x="1203495" y="0"/>
                  <a:pt x="1249393" y="45898"/>
                  <a:pt x="1249393" y="102517"/>
                </a:cubicBezTo>
                <a:lnTo>
                  <a:pt x="1249393" y="512571"/>
                </a:lnTo>
                <a:cubicBezTo>
                  <a:pt x="1249393" y="569190"/>
                  <a:pt x="1203495" y="615088"/>
                  <a:pt x="1146876" y="615088"/>
                </a:cubicBezTo>
                <a:lnTo>
                  <a:pt x="102517" y="615088"/>
                </a:lnTo>
                <a:cubicBezTo>
                  <a:pt x="45898" y="615088"/>
                  <a:pt x="0" y="569190"/>
                  <a:pt x="0" y="512571"/>
                </a:cubicBezTo>
                <a:lnTo>
                  <a:pt x="0" y="102517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47806" tIns="47806" rIns="47806" bIns="47806" numCol="1" spcCol="1270" anchor="ctr" anchorCtr="0">
            <a:noAutofit/>
          </a:bodyPr>
          <a:lstStyle/>
          <a:p>
            <a:pPr lvl="0" algn="ctr" defTabSz="6223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en-GB" sz="1400" kern="1200">
              <a:solidFill>
                <a:schemeClr val="bg1"/>
              </a:solidFill>
            </a:endParaRPr>
          </a:p>
        </p:txBody>
      </p:sp>
      <p:sp>
        <p:nvSpPr>
          <p:cNvPr id="27" name="Freeform 26"/>
          <p:cNvSpPr/>
          <p:nvPr/>
        </p:nvSpPr>
        <p:spPr>
          <a:xfrm rot="18968877">
            <a:off x="3260181" y="3739877"/>
            <a:ext cx="1446876" cy="471994"/>
          </a:xfrm>
          <a:custGeom>
            <a:avLst/>
            <a:gdLst>
              <a:gd name="connsiteX0" fmla="*/ 0 w 1446875"/>
              <a:gd name="connsiteY0" fmla="*/ 94399 h 471993"/>
              <a:gd name="connsiteX1" fmla="*/ 1210879 w 1446875"/>
              <a:gd name="connsiteY1" fmla="*/ 94399 h 471993"/>
              <a:gd name="connsiteX2" fmla="*/ 1210879 w 1446875"/>
              <a:gd name="connsiteY2" fmla="*/ 0 h 471993"/>
              <a:gd name="connsiteX3" fmla="*/ 1446875 w 1446875"/>
              <a:gd name="connsiteY3" fmla="*/ 235997 h 471993"/>
              <a:gd name="connsiteX4" fmla="*/ 1210879 w 1446875"/>
              <a:gd name="connsiteY4" fmla="*/ 471993 h 471993"/>
              <a:gd name="connsiteX5" fmla="*/ 1210879 w 1446875"/>
              <a:gd name="connsiteY5" fmla="*/ 377594 h 471993"/>
              <a:gd name="connsiteX6" fmla="*/ 0 w 1446875"/>
              <a:gd name="connsiteY6" fmla="*/ 377594 h 471993"/>
              <a:gd name="connsiteX7" fmla="*/ 0 w 1446875"/>
              <a:gd name="connsiteY7" fmla="*/ 94399 h 4719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446875" h="471993">
                <a:moveTo>
                  <a:pt x="1446875" y="377593"/>
                </a:moveTo>
                <a:lnTo>
                  <a:pt x="235996" y="377593"/>
                </a:lnTo>
                <a:lnTo>
                  <a:pt x="235996" y="471992"/>
                </a:lnTo>
                <a:lnTo>
                  <a:pt x="0" y="235996"/>
                </a:lnTo>
                <a:lnTo>
                  <a:pt x="235996" y="1"/>
                </a:lnTo>
                <a:lnTo>
                  <a:pt x="235996" y="94400"/>
                </a:lnTo>
                <a:lnTo>
                  <a:pt x="1446875" y="94400"/>
                </a:lnTo>
                <a:lnTo>
                  <a:pt x="1446875" y="377593"/>
                </a:lnTo>
                <a:close/>
              </a:path>
            </a:pathLst>
          </a:cu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spcFirstLastPara="0" vert="horz" wrap="square" lIns="141597" tIns="94399" rIns="1" bIns="94399" numCol="1" spcCol="1270" anchor="ctr" anchorCtr="0">
            <a:noAutofit/>
          </a:bodyPr>
          <a:lstStyle/>
          <a:p>
            <a:pPr lvl="0" algn="ctr" defTabSz="6223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en-GB" sz="1400" kern="1200">
              <a:solidFill>
                <a:schemeClr val="bg1"/>
              </a:solidFill>
            </a:endParaRPr>
          </a:p>
        </p:txBody>
      </p:sp>
      <p:sp>
        <p:nvSpPr>
          <p:cNvPr id="28" name="Freeform 27"/>
          <p:cNvSpPr/>
          <p:nvPr/>
        </p:nvSpPr>
        <p:spPr>
          <a:xfrm>
            <a:off x="2483753" y="4509114"/>
            <a:ext cx="1249393" cy="615088"/>
          </a:xfrm>
          <a:custGeom>
            <a:avLst/>
            <a:gdLst>
              <a:gd name="connsiteX0" fmla="*/ 0 w 1249393"/>
              <a:gd name="connsiteY0" fmla="*/ 102517 h 615088"/>
              <a:gd name="connsiteX1" fmla="*/ 102517 w 1249393"/>
              <a:gd name="connsiteY1" fmla="*/ 0 h 615088"/>
              <a:gd name="connsiteX2" fmla="*/ 1146876 w 1249393"/>
              <a:gd name="connsiteY2" fmla="*/ 0 h 615088"/>
              <a:gd name="connsiteX3" fmla="*/ 1249393 w 1249393"/>
              <a:gd name="connsiteY3" fmla="*/ 102517 h 615088"/>
              <a:gd name="connsiteX4" fmla="*/ 1249393 w 1249393"/>
              <a:gd name="connsiteY4" fmla="*/ 512571 h 615088"/>
              <a:gd name="connsiteX5" fmla="*/ 1146876 w 1249393"/>
              <a:gd name="connsiteY5" fmla="*/ 615088 h 615088"/>
              <a:gd name="connsiteX6" fmla="*/ 102517 w 1249393"/>
              <a:gd name="connsiteY6" fmla="*/ 615088 h 615088"/>
              <a:gd name="connsiteX7" fmla="*/ 0 w 1249393"/>
              <a:gd name="connsiteY7" fmla="*/ 512571 h 615088"/>
              <a:gd name="connsiteX8" fmla="*/ 0 w 1249393"/>
              <a:gd name="connsiteY8" fmla="*/ 102517 h 6150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49393" h="615088">
                <a:moveTo>
                  <a:pt x="0" y="102517"/>
                </a:moveTo>
                <a:cubicBezTo>
                  <a:pt x="0" y="45898"/>
                  <a:pt x="45898" y="0"/>
                  <a:pt x="102517" y="0"/>
                </a:cubicBezTo>
                <a:lnTo>
                  <a:pt x="1146876" y="0"/>
                </a:lnTo>
                <a:cubicBezTo>
                  <a:pt x="1203495" y="0"/>
                  <a:pt x="1249393" y="45898"/>
                  <a:pt x="1249393" y="102517"/>
                </a:cubicBezTo>
                <a:lnTo>
                  <a:pt x="1249393" y="512571"/>
                </a:lnTo>
                <a:cubicBezTo>
                  <a:pt x="1249393" y="569190"/>
                  <a:pt x="1203495" y="615088"/>
                  <a:pt x="1146876" y="615088"/>
                </a:cubicBezTo>
                <a:lnTo>
                  <a:pt x="102517" y="615088"/>
                </a:lnTo>
                <a:cubicBezTo>
                  <a:pt x="45898" y="615088"/>
                  <a:pt x="0" y="569190"/>
                  <a:pt x="0" y="512571"/>
                </a:cubicBezTo>
                <a:lnTo>
                  <a:pt x="0" y="102517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47806" tIns="47806" rIns="47806" bIns="47806" numCol="1" spcCol="1270" anchor="ctr" anchorCtr="0">
            <a:noAutofit/>
          </a:bodyPr>
          <a:lstStyle/>
          <a:p>
            <a:pPr lvl="0" algn="ctr" defTabSz="6223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400" b="1" kern="1200" dirty="0" smtClean="0">
                <a:solidFill>
                  <a:schemeClr val="bg1"/>
                </a:solidFill>
              </a:rPr>
              <a:t>No Frills</a:t>
            </a:r>
            <a:endParaRPr lang="en-GB" sz="1400" b="1" kern="1200" dirty="0">
              <a:solidFill>
                <a:schemeClr val="bg1"/>
              </a:solidFill>
            </a:endParaRPr>
          </a:p>
        </p:txBody>
      </p:sp>
      <p:sp>
        <p:nvSpPr>
          <p:cNvPr id="29" name="Freeform 28"/>
          <p:cNvSpPr/>
          <p:nvPr/>
        </p:nvSpPr>
        <p:spPr>
          <a:xfrm>
            <a:off x="3131841" y="2724950"/>
            <a:ext cx="1180683" cy="471994"/>
          </a:xfrm>
          <a:custGeom>
            <a:avLst/>
            <a:gdLst>
              <a:gd name="connsiteX0" fmla="*/ 0 w 1180682"/>
              <a:gd name="connsiteY0" fmla="*/ 94399 h 471993"/>
              <a:gd name="connsiteX1" fmla="*/ 944686 w 1180682"/>
              <a:gd name="connsiteY1" fmla="*/ 94399 h 471993"/>
              <a:gd name="connsiteX2" fmla="*/ 944686 w 1180682"/>
              <a:gd name="connsiteY2" fmla="*/ 0 h 471993"/>
              <a:gd name="connsiteX3" fmla="*/ 1180682 w 1180682"/>
              <a:gd name="connsiteY3" fmla="*/ 235997 h 471993"/>
              <a:gd name="connsiteX4" fmla="*/ 944686 w 1180682"/>
              <a:gd name="connsiteY4" fmla="*/ 471993 h 471993"/>
              <a:gd name="connsiteX5" fmla="*/ 944686 w 1180682"/>
              <a:gd name="connsiteY5" fmla="*/ 377594 h 471993"/>
              <a:gd name="connsiteX6" fmla="*/ 0 w 1180682"/>
              <a:gd name="connsiteY6" fmla="*/ 377594 h 471993"/>
              <a:gd name="connsiteX7" fmla="*/ 0 w 1180682"/>
              <a:gd name="connsiteY7" fmla="*/ 94399 h 4719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80682" h="471993">
                <a:moveTo>
                  <a:pt x="1180682" y="377593"/>
                </a:moveTo>
                <a:lnTo>
                  <a:pt x="235996" y="377593"/>
                </a:lnTo>
                <a:lnTo>
                  <a:pt x="235996" y="471992"/>
                </a:lnTo>
                <a:lnTo>
                  <a:pt x="0" y="235996"/>
                </a:lnTo>
                <a:lnTo>
                  <a:pt x="235996" y="1"/>
                </a:lnTo>
                <a:lnTo>
                  <a:pt x="235996" y="94400"/>
                </a:lnTo>
                <a:lnTo>
                  <a:pt x="1180682" y="94400"/>
                </a:lnTo>
                <a:lnTo>
                  <a:pt x="1180682" y="377593"/>
                </a:lnTo>
                <a:close/>
              </a:path>
            </a:pathLst>
          </a:cu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spcFirstLastPara="0" vert="horz" wrap="square" lIns="141598" tIns="94400" rIns="1" bIns="94399" numCol="1" spcCol="1270" anchor="ctr" anchorCtr="0">
            <a:noAutofit/>
          </a:bodyPr>
          <a:lstStyle/>
          <a:p>
            <a:pPr lvl="0" algn="ctr" defTabSz="6223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en-GB" sz="1400" kern="1200">
              <a:solidFill>
                <a:schemeClr val="bg1"/>
              </a:solidFill>
            </a:endParaRPr>
          </a:p>
        </p:txBody>
      </p:sp>
      <p:sp>
        <p:nvSpPr>
          <p:cNvPr id="30" name="Freeform 29"/>
          <p:cNvSpPr/>
          <p:nvPr/>
        </p:nvSpPr>
        <p:spPr>
          <a:xfrm>
            <a:off x="1810444" y="2653403"/>
            <a:ext cx="1249393" cy="615088"/>
          </a:xfrm>
          <a:custGeom>
            <a:avLst/>
            <a:gdLst>
              <a:gd name="connsiteX0" fmla="*/ 0 w 1249393"/>
              <a:gd name="connsiteY0" fmla="*/ 102517 h 615088"/>
              <a:gd name="connsiteX1" fmla="*/ 102517 w 1249393"/>
              <a:gd name="connsiteY1" fmla="*/ 0 h 615088"/>
              <a:gd name="connsiteX2" fmla="*/ 1146876 w 1249393"/>
              <a:gd name="connsiteY2" fmla="*/ 0 h 615088"/>
              <a:gd name="connsiteX3" fmla="*/ 1249393 w 1249393"/>
              <a:gd name="connsiteY3" fmla="*/ 102517 h 615088"/>
              <a:gd name="connsiteX4" fmla="*/ 1249393 w 1249393"/>
              <a:gd name="connsiteY4" fmla="*/ 512571 h 615088"/>
              <a:gd name="connsiteX5" fmla="*/ 1146876 w 1249393"/>
              <a:gd name="connsiteY5" fmla="*/ 615088 h 615088"/>
              <a:gd name="connsiteX6" fmla="*/ 102517 w 1249393"/>
              <a:gd name="connsiteY6" fmla="*/ 615088 h 615088"/>
              <a:gd name="connsiteX7" fmla="*/ 0 w 1249393"/>
              <a:gd name="connsiteY7" fmla="*/ 512571 h 615088"/>
              <a:gd name="connsiteX8" fmla="*/ 0 w 1249393"/>
              <a:gd name="connsiteY8" fmla="*/ 102517 h 6150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49393" h="615088">
                <a:moveTo>
                  <a:pt x="0" y="102517"/>
                </a:moveTo>
                <a:cubicBezTo>
                  <a:pt x="0" y="45898"/>
                  <a:pt x="45898" y="0"/>
                  <a:pt x="102517" y="0"/>
                </a:cubicBezTo>
                <a:lnTo>
                  <a:pt x="1146876" y="0"/>
                </a:lnTo>
                <a:cubicBezTo>
                  <a:pt x="1203495" y="0"/>
                  <a:pt x="1249393" y="45898"/>
                  <a:pt x="1249393" y="102517"/>
                </a:cubicBezTo>
                <a:lnTo>
                  <a:pt x="1249393" y="512571"/>
                </a:lnTo>
                <a:cubicBezTo>
                  <a:pt x="1249393" y="569190"/>
                  <a:pt x="1203495" y="615088"/>
                  <a:pt x="1146876" y="615088"/>
                </a:cubicBezTo>
                <a:lnTo>
                  <a:pt x="102517" y="615088"/>
                </a:lnTo>
                <a:cubicBezTo>
                  <a:pt x="45898" y="615088"/>
                  <a:pt x="0" y="569190"/>
                  <a:pt x="0" y="512571"/>
                </a:cubicBezTo>
                <a:lnTo>
                  <a:pt x="0" y="102517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47806" tIns="47806" rIns="47806" bIns="47806" numCol="1" spcCol="1270" anchor="ctr" anchorCtr="0">
            <a:noAutofit/>
          </a:bodyPr>
          <a:lstStyle/>
          <a:p>
            <a:pPr lvl="0" algn="ctr" defTabSz="6223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400" b="1" kern="1200" dirty="0" smtClean="0">
                <a:solidFill>
                  <a:schemeClr val="bg1"/>
                </a:solidFill>
              </a:rPr>
              <a:t>Low Price</a:t>
            </a:r>
            <a:endParaRPr lang="en-GB" sz="1400" b="1" kern="1200" dirty="0">
              <a:solidFill>
                <a:schemeClr val="bg1"/>
              </a:solidFill>
            </a:endParaRPr>
          </a:p>
        </p:txBody>
      </p:sp>
      <p:sp>
        <p:nvSpPr>
          <p:cNvPr id="31" name="Freeform 30"/>
          <p:cNvSpPr/>
          <p:nvPr/>
        </p:nvSpPr>
        <p:spPr>
          <a:xfrm rot="2703645">
            <a:off x="3398667" y="1724704"/>
            <a:ext cx="1286513" cy="471994"/>
          </a:xfrm>
          <a:custGeom>
            <a:avLst/>
            <a:gdLst>
              <a:gd name="connsiteX0" fmla="*/ 0 w 1286512"/>
              <a:gd name="connsiteY0" fmla="*/ 94399 h 471993"/>
              <a:gd name="connsiteX1" fmla="*/ 1050516 w 1286512"/>
              <a:gd name="connsiteY1" fmla="*/ 94399 h 471993"/>
              <a:gd name="connsiteX2" fmla="*/ 1050516 w 1286512"/>
              <a:gd name="connsiteY2" fmla="*/ 0 h 471993"/>
              <a:gd name="connsiteX3" fmla="*/ 1286512 w 1286512"/>
              <a:gd name="connsiteY3" fmla="*/ 235997 h 471993"/>
              <a:gd name="connsiteX4" fmla="*/ 1050516 w 1286512"/>
              <a:gd name="connsiteY4" fmla="*/ 471993 h 471993"/>
              <a:gd name="connsiteX5" fmla="*/ 1050516 w 1286512"/>
              <a:gd name="connsiteY5" fmla="*/ 377594 h 471993"/>
              <a:gd name="connsiteX6" fmla="*/ 0 w 1286512"/>
              <a:gd name="connsiteY6" fmla="*/ 377594 h 471993"/>
              <a:gd name="connsiteX7" fmla="*/ 0 w 1286512"/>
              <a:gd name="connsiteY7" fmla="*/ 94399 h 4719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86512" h="471993">
                <a:moveTo>
                  <a:pt x="1286512" y="377593"/>
                </a:moveTo>
                <a:lnTo>
                  <a:pt x="235996" y="377593"/>
                </a:lnTo>
                <a:lnTo>
                  <a:pt x="235996" y="471992"/>
                </a:lnTo>
                <a:lnTo>
                  <a:pt x="0" y="235996"/>
                </a:lnTo>
                <a:lnTo>
                  <a:pt x="235996" y="1"/>
                </a:lnTo>
                <a:lnTo>
                  <a:pt x="235996" y="94400"/>
                </a:lnTo>
                <a:lnTo>
                  <a:pt x="1286512" y="94400"/>
                </a:lnTo>
                <a:lnTo>
                  <a:pt x="1286512" y="377593"/>
                </a:lnTo>
                <a:close/>
              </a:path>
            </a:pathLst>
          </a:cu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spcFirstLastPara="0" vert="horz" wrap="square" lIns="141597" tIns="94399" rIns="1" bIns="94399" numCol="1" spcCol="1270" anchor="ctr" anchorCtr="0">
            <a:noAutofit/>
          </a:bodyPr>
          <a:lstStyle/>
          <a:p>
            <a:pPr lvl="0" algn="ctr" defTabSz="6223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en-GB" sz="1400" kern="1200">
              <a:solidFill>
                <a:schemeClr val="bg1"/>
              </a:solidFill>
            </a:endParaRPr>
          </a:p>
        </p:txBody>
      </p:sp>
      <p:sp>
        <p:nvSpPr>
          <p:cNvPr id="32" name="Freeform 31"/>
          <p:cNvSpPr/>
          <p:nvPr/>
        </p:nvSpPr>
        <p:spPr>
          <a:xfrm>
            <a:off x="2602524" y="836723"/>
            <a:ext cx="1249393" cy="615088"/>
          </a:xfrm>
          <a:custGeom>
            <a:avLst/>
            <a:gdLst>
              <a:gd name="connsiteX0" fmla="*/ 0 w 1249393"/>
              <a:gd name="connsiteY0" fmla="*/ 102517 h 615088"/>
              <a:gd name="connsiteX1" fmla="*/ 102517 w 1249393"/>
              <a:gd name="connsiteY1" fmla="*/ 0 h 615088"/>
              <a:gd name="connsiteX2" fmla="*/ 1146876 w 1249393"/>
              <a:gd name="connsiteY2" fmla="*/ 0 h 615088"/>
              <a:gd name="connsiteX3" fmla="*/ 1249393 w 1249393"/>
              <a:gd name="connsiteY3" fmla="*/ 102517 h 615088"/>
              <a:gd name="connsiteX4" fmla="*/ 1249393 w 1249393"/>
              <a:gd name="connsiteY4" fmla="*/ 512571 h 615088"/>
              <a:gd name="connsiteX5" fmla="*/ 1146876 w 1249393"/>
              <a:gd name="connsiteY5" fmla="*/ 615088 h 615088"/>
              <a:gd name="connsiteX6" fmla="*/ 102517 w 1249393"/>
              <a:gd name="connsiteY6" fmla="*/ 615088 h 615088"/>
              <a:gd name="connsiteX7" fmla="*/ 0 w 1249393"/>
              <a:gd name="connsiteY7" fmla="*/ 512571 h 615088"/>
              <a:gd name="connsiteX8" fmla="*/ 0 w 1249393"/>
              <a:gd name="connsiteY8" fmla="*/ 102517 h 6150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49393" h="615088">
                <a:moveTo>
                  <a:pt x="0" y="102517"/>
                </a:moveTo>
                <a:cubicBezTo>
                  <a:pt x="0" y="45898"/>
                  <a:pt x="45898" y="0"/>
                  <a:pt x="102517" y="0"/>
                </a:cubicBezTo>
                <a:lnTo>
                  <a:pt x="1146876" y="0"/>
                </a:lnTo>
                <a:cubicBezTo>
                  <a:pt x="1203495" y="0"/>
                  <a:pt x="1249393" y="45898"/>
                  <a:pt x="1249393" y="102517"/>
                </a:cubicBezTo>
                <a:lnTo>
                  <a:pt x="1249393" y="512571"/>
                </a:lnTo>
                <a:cubicBezTo>
                  <a:pt x="1249393" y="569190"/>
                  <a:pt x="1203495" y="615088"/>
                  <a:pt x="1146876" y="615088"/>
                </a:cubicBezTo>
                <a:lnTo>
                  <a:pt x="102517" y="615088"/>
                </a:lnTo>
                <a:cubicBezTo>
                  <a:pt x="45898" y="615088"/>
                  <a:pt x="0" y="569190"/>
                  <a:pt x="0" y="512571"/>
                </a:cubicBezTo>
                <a:lnTo>
                  <a:pt x="0" y="102517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47806" tIns="47806" rIns="47806" bIns="47806" numCol="1" spcCol="1270" anchor="ctr" anchorCtr="0">
            <a:noAutofit/>
          </a:bodyPr>
          <a:lstStyle/>
          <a:p>
            <a:pPr lvl="0" algn="ctr" defTabSz="6223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400" b="1" kern="1200" dirty="0" smtClean="0">
                <a:solidFill>
                  <a:schemeClr val="bg1"/>
                </a:solidFill>
              </a:rPr>
              <a:t>Hybrid</a:t>
            </a:r>
            <a:endParaRPr lang="en-GB" sz="1400" b="1" kern="1200" dirty="0">
              <a:solidFill>
                <a:schemeClr val="bg1"/>
              </a:solidFill>
            </a:endParaRPr>
          </a:p>
        </p:txBody>
      </p:sp>
      <p:cxnSp>
        <p:nvCxnSpPr>
          <p:cNvPr id="10" name="Straight Connector 9"/>
          <p:cNvCxnSpPr/>
          <p:nvPr/>
        </p:nvCxnSpPr>
        <p:spPr>
          <a:xfrm flipH="1">
            <a:off x="1763688" y="5877272"/>
            <a:ext cx="6840760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 flipV="1">
            <a:off x="1763688" y="188640"/>
            <a:ext cx="0" cy="5688632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4" name="Straight Arrow Connector 13"/>
          <p:cNvCxnSpPr/>
          <p:nvPr/>
        </p:nvCxnSpPr>
        <p:spPr>
          <a:xfrm>
            <a:off x="2411760" y="6093296"/>
            <a:ext cx="5544616" cy="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5" name="Straight Arrow Connector 14"/>
          <p:cNvCxnSpPr/>
          <p:nvPr/>
        </p:nvCxnSpPr>
        <p:spPr>
          <a:xfrm flipV="1">
            <a:off x="1475656" y="620688"/>
            <a:ext cx="0" cy="4824536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19" name="TextBox 18"/>
          <p:cNvSpPr txBox="1"/>
          <p:nvPr/>
        </p:nvSpPr>
        <p:spPr>
          <a:xfrm>
            <a:off x="1731756" y="5909692"/>
            <a:ext cx="5684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Low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1206096" y="5500640"/>
            <a:ext cx="5684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Low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7910536" y="5912280"/>
            <a:ext cx="6126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High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22" name="TextBox 21"/>
          <p:cNvSpPr txBox="1"/>
          <p:nvPr/>
        </p:nvSpPr>
        <p:spPr>
          <a:xfrm>
            <a:off x="1187624" y="188640"/>
            <a:ext cx="6126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High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23" name="Freeform 22"/>
          <p:cNvSpPr/>
          <p:nvPr/>
        </p:nvSpPr>
        <p:spPr>
          <a:xfrm>
            <a:off x="4039579" y="2320871"/>
            <a:ext cx="4502241" cy="3491969"/>
          </a:xfrm>
          <a:custGeom>
            <a:avLst/>
            <a:gdLst>
              <a:gd name="connsiteX0" fmla="*/ 2906166 w 4502241"/>
              <a:gd name="connsiteY0" fmla="*/ 274547 h 3491969"/>
              <a:gd name="connsiteX1" fmla="*/ 4402457 w 4502241"/>
              <a:gd name="connsiteY1" fmla="*/ 265311 h 3491969"/>
              <a:gd name="connsiteX2" fmla="*/ 3912930 w 4502241"/>
              <a:gd name="connsiteY2" fmla="*/ 2897674 h 3491969"/>
              <a:gd name="connsiteX3" fmla="*/ 301512 w 4502241"/>
              <a:gd name="connsiteY3" fmla="*/ 3479565 h 3491969"/>
              <a:gd name="connsiteX4" fmla="*/ 449294 w 4502241"/>
              <a:gd name="connsiteY4" fmla="*/ 2583638 h 3491969"/>
              <a:gd name="connsiteX5" fmla="*/ 2453585 w 4502241"/>
              <a:gd name="connsiteY5" fmla="*/ 1890911 h 3491969"/>
              <a:gd name="connsiteX6" fmla="*/ 2906166 w 4502241"/>
              <a:gd name="connsiteY6" fmla="*/ 274547 h 349196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502241" h="3491969">
                <a:moveTo>
                  <a:pt x="2906166" y="274547"/>
                </a:moveTo>
                <a:cubicBezTo>
                  <a:pt x="3230978" y="3614"/>
                  <a:pt x="4234663" y="-171877"/>
                  <a:pt x="4402457" y="265311"/>
                </a:cubicBezTo>
                <a:cubicBezTo>
                  <a:pt x="4570251" y="702499"/>
                  <a:pt x="4596421" y="2361965"/>
                  <a:pt x="3912930" y="2897674"/>
                </a:cubicBezTo>
                <a:cubicBezTo>
                  <a:pt x="3229439" y="3433383"/>
                  <a:pt x="878785" y="3531904"/>
                  <a:pt x="301512" y="3479565"/>
                </a:cubicBezTo>
                <a:cubicBezTo>
                  <a:pt x="-275761" y="3427226"/>
                  <a:pt x="90615" y="2848414"/>
                  <a:pt x="449294" y="2583638"/>
                </a:cubicBezTo>
                <a:cubicBezTo>
                  <a:pt x="807973" y="2318862"/>
                  <a:pt x="2044106" y="2274220"/>
                  <a:pt x="2453585" y="1890911"/>
                </a:cubicBezTo>
                <a:cubicBezTo>
                  <a:pt x="2863064" y="1507602"/>
                  <a:pt x="2581354" y="545480"/>
                  <a:pt x="2906166" y="274547"/>
                </a:cubicBezTo>
                <a:close/>
              </a:path>
            </a:pathLst>
          </a:custGeom>
          <a:solidFill>
            <a:schemeClr val="accent1">
              <a:alpha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bg1"/>
              </a:solidFill>
            </a:endParaRPr>
          </a:p>
        </p:txBody>
      </p:sp>
      <p:sp>
        <p:nvSpPr>
          <p:cNvPr id="24" name="TextBox 23"/>
          <p:cNvSpPr txBox="1"/>
          <p:nvPr/>
        </p:nvSpPr>
        <p:spPr>
          <a:xfrm>
            <a:off x="4758655" y="6300028"/>
            <a:ext cx="6575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>
                <a:solidFill>
                  <a:schemeClr val="bg1"/>
                </a:solidFill>
              </a:rPr>
              <a:t>Price</a:t>
            </a: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25" name="TextBox 24"/>
          <p:cNvSpPr txBox="1"/>
          <p:nvPr/>
        </p:nvSpPr>
        <p:spPr>
          <a:xfrm>
            <a:off x="29491" y="2432791"/>
            <a:ext cx="129614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 smtClean="0">
                <a:solidFill>
                  <a:schemeClr val="bg1"/>
                </a:solidFill>
              </a:rPr>
              <a:t>Perceived Products / Service benefits</a:t>
            </a: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26" name="TextBox 25"/>
          <p:cNvSpPr txBox="1"/>
          <p:nvPr/>
        </p:nvSpPr>
        <p:spPr>
          <a:xfrm>
            <a:off x="6804248" y="3633120"/>
            <a:ext cx="15841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 smtClean="0">
                <a:solidFill>
                  <a:schemeClr val="bg1"/>
                </a:solidFill>
              </a:rPr>
              <a:t>Destined for failure</a:t>
            </a:r>
            <a:endParaRPr lang="en-GB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167660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5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6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4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5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6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5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7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5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3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64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5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00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animBg="1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Image result for any question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92" y="0"/>
            <a:ext cx="9145335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093697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11535</TotalTime>
  <Words>1290</Words>
  <Application>Microsoft Office PowerPoint</Application>
  <PresentationFormat>On-screen Show (4:3)</PresentationFormat>
  <Paragraphs>194</Paragraphs>
  <Slides>31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6" baseType="lpstr">
      <vt:lpstr>Arial</vt:lpstr>
      <vt:lpstr>Calibri</vt:lpstr>
      <vt:lpstr>Verdana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Hughes, Gareth</dc:creator>
  <cp:lastModifiedBy>Gareth Hughes</cp:lastModifiedBy>
  <cp:revision>29</cp:revision>
  <dcterms:created xsi:type="dcterms:W3CDTF">2015-02-09T16:08:59Z</dcterms:created>
  <dcterms:modified xsi:type="dcterms:W3CDTF">2018-10-22T07:54:06Z</dcterms:modified>
</cp:coreProperties>
</file>