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lvl="0">
      <a:defRPr lang="en-US"/>
    </a:defPPr>
    <a:lvl1pPr marL="0" lvl="0" algn="l" defTabSz="457200" rtl="0" eaLnBrk="1" latinLnBrk="0" hangingPunct="1">
      <a:defRPr sz="1800" kern="1200">
        <a:solidFill>
          <a:schemeClr val="tx1"/>
        </a:solidFill>
        <a:latin typeface="+mn-lt"/>
        <a:ea typeface="+mn-ea"/>
        <a:cs typeface="+mn-cs"/>
      </a:defRPr>
    </a:lvl1pPr>
    <a:lvl2pPr marL="457200" lvl="1" algn="l" defTabSz="457200" rtl="0" eaLnBrk="1" latinLnBrk="0" hangingPunct="1">
      <a:defRPr sz="1800" kern="1200">
        <a:solidFill>
          <a:schemeClr val="tx1"/>
        </a:solidFill>
        <a:latin typeface="+mn-lt"/>
        <a:ea typeface="+mn-ea"/>
        <a:cs typeface="+mn-cs"/>
      </a:defRPr>
    </a:lvl2pPr>
    <a:lvl3pPr marL="914400" lvl="2" algn="l" defTabSz="457200" rtl="0" eaLnBrk="1" latinLnBrk="0" hangingPunct="1">
      <a:defRPr sz="1800" kern="1200">
        <a:solidFill>
          <a:schemeClr val="tx1"/>
        </a:solidFill>
        <a:latin typeface="+mn-lt"/>
        <a:ea typeface="+mn-ea"/>
        <a:cs typeface="+mn-cs"/>
      </a:defRPr>
    </a:lvl3pPr>
    <a:lvl4pPr marL="1371600" lvl="3" algn="l" defTabSz="457200" rtl="0" eaLnBrk="1" latinLnBrk="0" hangingPunct="1">
      <a:defRPr sz="1800" kern="1200">
        <a:solidFill>
          <a:schemeClr val="tx1"/>
        </a:solidFill>
        <a:latin typeface="+mn-lt"/>
        <a:ea typeface="+mn-ea"/>
        <a:cs typeface="+mn-cs"/>
      </a:defRPr>
    </a:lvl4pPr>
    <a:lvl5pPr marL="1828800" lvl="4" algn="l" defTabSz="457200" rtl="0" eaLnBrk="1" latinLnBrk="0" hangingPunct="1">
      <a:defRPr sz="1800" kern="1200">
        <a:solidFill>
          <a:schemeClr val="tx1"/>
        </a:solidFill>
        <a:latin typeface="+mn-lt"/>
        <a:ea typeface="+mn-ea"/>
        <a:cs typeface="+mn-cs"/>
      </a:defRPr>
    </a:lvl5pPr>
    <a:lvl6pPr marL="2286000" lvl="5" algn="l" defTabSz="457200" rtl="0" eaLnBrk="1" latinLnBrk="0" hangingPunct="1">
      <a:defRPr sz="1800" kern="1200">
        <a:solidFill>
          <a:schemeClr val="tx1"/>
        </a:solidFill>
        <a:latin typeface="+mn-lt"/>
        <a:ea typeface="+mn-ea"/>
        <a:cs typeface="+mn-cs"/>
      </a:defRPr>
    </a:lvl6pPr>
    <a:lvl7pPr marL="2743200" lvl="6" algn="l" defTabSz="457200" rtl="0" eaLnBrk="1" latinLnBrk="0" hangingPunct="1">
      <a:defRPr sz="1800" kern="1200">
        <a:solidFill>
          <a:schemeClr val="tx1"/>
        </a:solidFill>
        <a:latin typeface="+mn-lt"/>
        <a:ea typeface="+mn-ea"/>
        <a:cs typeface="+mn-cs"/>
      </a:defRPr>
    </a:lvl7pPr>
    <a:lvl8pPr marL="3200400" lvl="7" algn="l" defTabSz="457200" rtl="0" eaLnBrk="1" latinLnBrk="0" hangingPunct="1">
      <a:defRPr sz="1800" kern="1200">
        <a:solidFill>
          <a:schemeClr val="tx1"/>
        </a:solidFill>
        <a:latin typeface="+mn-lt"/>
        <a:ea typeface="+mn-ea"/>
        <a:cs typeface="+mn-cs"/>
      </a:defRPr>
    </a:lvl8pPr>
    <a:lvl9pPr marL="3657600" lvl="8"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0651C3A-4460-11DB-9652-00E08161165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7"/>
  </p:normalViewPr>
  <p:slideViewPr>
    <p:cSldViewPr snapToGrid="0">
      <p:cViewPr varScale="1">
        <p:scale>
          <a:sx n="104" d="100"/>
          <a:sy n="104" d="100"/>
        </p:scale>
        <p:origin x="896"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61050B-861F-4951-97CD-BBBFA7112030}" type="datetimeFigureOut">
              <a:rPr lang="en-GB" smtClean="0"/>
              <a:t>10/02/2023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539818-BA9C-48B2-A658-3967E4C4309C}" type="slidenum">
              <a:rPr lang="en-GB" smtClean="0"/>
              <a:t>‹#›</a:t>
            </a:fld>
            <a:endParaRPr lang="en-GB"/>
          </a:p>
        </p:txBody>
      </p:sp>
    </p:spTree>
    <p:extLst>
      <p:ext uri="{BB962C8B-B14F-4D97-AF65-F5344CB8AC3E}">
        <p14:creationId xmlns:p14="http://schemas.microsoft.com/office/powerpoint/2010/main" val="37220489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Kimpton</a:t>
            </a:r>
            <a:r>
              <a:rPr lang="en-GB" sz="1200" kern="1200" dirty="0">
                <a:solidFill>
                  <a:schemeClr val="tx1"/>
                </a:solidFill>
                <a:effectLst/>
                <a:latin typeface="+mn-lt"/>
                <a:ea typeface="+mn-ea"/>
                <a:cs typeface="+mn-cs"/>
              </a:rPr>
              <a:t> hotel is a part of Intercontinental Hotel Group (IHG), which is a family of hotel brands. The hotel in London is located in a building that provides the look of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-century landmarks. The building is mainly occupying a full block in Bloomsbury and, therefore, also looks like an important part of the </a:t>
            </a:r>
            <a:r>
              <a:rPr lang="en-GB" sz="1200" kern="1200" dirty="0" err="1">
                <a:solidFill>
                  <a:schemeClr val="tx1"/>
                </a:solidFill>
                <a:effectLst/>
                <a:latin typeface="+mn-lt"/>
                <a:ea typeface="+mn-ea"/>
                <a:cs typeface="+mn-cs"/>
              </a:rPr>
              <a:t>grande</a:t>
            </a:r>
            <a:r>
              <a:rPr lang="en-GB" sz="1200" kern="1200" dirty="0">
                <a:solidFill>
                  <a:schemeClr val="tx1"/>
                </a:solidFill>
                <a:effectLst/>
                <a:latin typeface="+mn-lt"/>
                <a:ea typeface="+mn-ea"/>
                <a:cs typeface="+mn-cs"/>
              </a:rPr>
              <a:t> dame. The location of the hotel has proved to be extremely beneficial in terms of the presence of several attractions, specifically those associated with </a:t>
            </a:r>
            <a:r>
              <a:rPr lang="en-GB" sz="1200" kern="1200" dirty="0" err="1">
                <a:solidFill>
                  <a:schemeClr val="tx1"/>
                </a:solidFill>
                <a:effectLst/>
                <a:latin typeface="+mn-lt"/>
                <a:ea typeface="+mn-ea"/>
                <a:cs typeface="+mn-cs"/>
              </a:rPr>
              <a:t>dinings</a:t>
            </a:r>
            <a:r>
              <a:rPr lang="en-GB" sz="1200" kern="1200" dirty="0">
                <a:solidFill>
                  <a:schemeClr val="tx1"/>
                </a:solidFill>
                <a:effectLst/>
                <a:latin typeface="+mn-lt"/>
                <a:ea typeface="+mn-ea"/>
                <a:cs typeface="+mn-cs"/>
              </a:rPr>
              <a:t>, such as restaurants, bars and other important destinations (</a:t>
            </a:r>
            <a:r>
              <a:rPr lang="en-GB" sz="1200" kern="1200" dirty="0" err="1">
                <a:solidFill>
                  <a:schemeClr val="tx1"/>
                </a:solidFill>
                <a:effectLst/>
                <a:latin typeface="+mn-lt"/>
                <a:ea typeface="+mn-ea"/>
                <a:cs typeface="+mn-cs"/>
              </a:rPr>
              <a:t>Kimpton</a:t>
            </a:r>
            <a:r>
              <a:rPr lang="en-GB" sz="1200" kern="1200" dirty="0">
                <a:solidFill>
                  <a:schemeClr val="tx1"/>
                </a:solidFill>
                <a:effectLst/>
                <a:latin typeface="+mn-lt"/>
                <a:ea typeface="+mn-ea"/>
                <a:cs typeface="+mn-cs"/>
              </a:rPr>
              <a:t> Hotel, 2023a).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5539818-BA9C-48B2-A658-3967E4C4309C}" type="slidenum">
              <a:rPr lang="en-GB" smtClean="0"/>
              <a:t>3</a:t>
            </a:fld>
            <a:endParaRPr lang="en-GB"/>
          </a:p>
        </p:txBody>
      </p:sp>
    </p:spTree>
    <p:extLst>
      <p:ext uri="{BB962C8B-B14F-4D97-AF65-F5344CB8AC3E}">
        <p14:creationId xmlns:p14="http://schemas.microsoft.com/office/powerpoint/2010/main" val="3831917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table shows the segmentation of consumers of the </a:t>
            </a:r>
            <a:r>
              <a:rPr lang="en-GB" sz="1200" kern="1200" dirty="0" err="1">
                <a:solidFill>
                  <a:schemeClr val="tx1"/>
                </a:solidFill>
                <a:effectLst/>
                <a:latin typeface="+mn-lt"/>
                <a:ea typeface="+mn-ea"/>
                <a:cs typeface="+mn-cs"/>
              </a:rPr>
              <a:t>Kimpton</a:t>
            </a:r>
            <a:r>
              <a:rPr lang="en-GB" sz="1200" kern="1200" dirty="0">
                <a:solidFill>
                  <a:schemeClr val="tx1"/>
                </a:solidFill>
                <a:effectLst/>
                <a:latin typeface="+mn-lt"/>
                <a:ea typeface="+mn-ea"/>
                <a:cs typeface="+mn-cs"/>
              </a:rPr>
              <a:t> hotel, indicating that the main targeted customers of the hotel are business travellers, luxury travellers, individual tourists, tour groups and even small conference groups. This, in turn, is evident from the fact that the hotel is seeking guests that prefer luxuries, even during their stay. The aim, in this regard, is also to offer a fun experience at the most suitable price ranges. These customers do not care about the prices; rather, they are more concerned about their luxurious desires to be fulfilled during their stay (</a:t>
            </a:r>
            <a:r>
              <a:rPr lang="en-GB" sz="1200" kern="1200" dirty="0" err="1">
                <a:solidFill>
                  <a:schemeClr val="tx1"/>
                </a:solidFill>
                <a:effectLst/>
                <a:latin typeface="+mn-lt"/>
                <a:ea typeface="+mn-ea"/>
                <a:cs typeface="+mn-cs"/>
              </a:rPr>
              <a:t>Nastasoiu</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Vandenbosch</a:t>
            </a:r>
            <a:r>
              <a:rPr lang="en-GB" sz="1200" kern="1200" dirty="0">
                <a:solidFill>
                  <a:schemeClr val="tx1"/>
                </a:solidFill>
                <a:effectLst/>
                <a:latin typeface="+mn-lt"/>
                <a:ea typeface="+mn-ea"/>
                <a:cs typeface="+mn-cs"/>
              </a:rPr>
              <a:t>, 2019).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5539818-BA9C-48B2-A658-3967E4C4309C}" type="slidenum">
              <a:rPr lang="en-GB" smtClean="0"/>
              <a:t>4</a:t>
            </a:fld>
            <a:endParaRPr lang="en-GB"/>
          </a:p>
        </p:txBody>
      </p:sp>
    </p:spTree>
    <p:extLst>
      <p:ext uri="{BB962C8B-B14F-4D97-AF65-F5344CB8AC3E}">
        <p14:creationId xmlns:p14="http://schemas.microsoft.com/office/powerpoint/2010/main" val="2080091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certain hotel's guest services determine its work efficiency because it represents the core responsibility and operation of the staff, which is to cater for the guests profoundly with no room for disappointments. For such reason, hotel guest services usually pay heed to check-in and check-out processes, provide the clients with essential information about the hotel's whereabouts and general policies, and altogether accommodate the guests during their stay in a very courteous and integrative manner. On the other hand, guest service representatives are significantly important for hotels because they aim to provide essential requirements to the guests at the front desk, including details about booking, funds transactions and other facilities (</a:t>
            </a:r>
            <a:r>
              <a:rPr lang="en-GB" sz="1200" kern="1200" dirty="0" err="1">
                <a:solidFill>
                  <a:schemeClr val="tx1"/>
                </a:solidFill>
                <a:effectLst/>
                <a:latin typeface="+mn-lt"/>
                <a:ea typeface="+mn-ea"/>
                <a:cs typeface="+mn-cs"/>
              </a:rPr>
              <a:t>Trianasari</a:t>
            </a:r>
            <a:r>
              <a:rPr lang="en-GB" sz="1200" kern="1200" dirty="0">
                <a:solidFill>
                  <a:schemeClr val="tx1"/>
                </a:solidFill>
                <a:effectLst/>
                <a:latin typeface="+mn-lt"/>
                <a:ea typeface="+mn-ea"/>
                <a:cs typeface="+mn-cs"/>
              </a:rPr>
              <a:t> et al., 2018). If the representatives fail to do so, then the hotel may not be able to attract beneficial clients. Furthermore, guest services representatives also take roles as administrators of the hotel in times of any potential conflict among the guests or any rising tension among the staff.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5539818-BA9C-48B2-A658-3967E4C4309C}" type="slidenum">
              <a:rPr lang="en-GB" smtClean="0"/>
              <a:t>5</a:t>
            </a:fld>
            <a:endParaRPr lang="en-GB"/>
          </a:p>
        </p:txBody>
      </p:sp>
    </p:spTree>
    <p:extLst>
      <p:ext uri="{BB962C8B-B14F-4D97-AF65-F5344CB8AC3E}">
        <p14:creationId xmlns:p14="http://schemas.microsoft.com/office/powerpoint/2010/main" val="25336880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Within the hotel and hospitality industry, guest services may be ineffective or inadequate if the staff representatives do not operate with a sense of professionalism, compassion and patience. Most guests, especially the international and business class ones, prefer hotel brands where the guest services do not interfere with the client party's personal matters and therefore accommodate them whenever necessary. Furthermore, the representing staff must adhere to their duties with patience because guests are more likely to take as much time as possible to reach a decision for which staff patience is required. Each hotel assign their representing staff operations in shifts or specific areas for monitoring. The guest services also maintain the cleanliness of the gusts rooms and therefore keep a timely eye on the frequent housekeeping services and overall sanitization, especially in the post-pandemic era (Chan et al., 2021).</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5539818-BA9C-48B2-A658-3967E4C4309C}" type="slidenum">
              <a:rPr lang="en-GB" smtClean="0"/>
              <a:t>6</a:t>
            </a:fld>
            <a:endParaRPr lang="en-GB"/>
          </a:p>
        </p:txBody>
      </p:sp>
    </p:spTree>
    <p:extLst>
      <p:ext uri="{BB962C8B-B14F-4D97-AF65-F5344CB8AC3E}">
        <p14:creationId xmlns:p14="http://schemas.microsoft.com/office/powerpoint/2010/main" val="25020679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main duty of guest service providers in a hotel is associated with assisting guests with different processes, including check-ins and outs. At the same time, it is also crucial to accommodating guests in a courteous, friendly and attentive way during their stay (Chan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As far as the services offered by </a:t>
            </a:r>
            <a:r>
              <a:rPr lang="en-GB" sz="1200" kern="1200" dirty="0" err="1">
                <a:solidFill>
                  <a:schemeClr val="tx1"/>
                </a:solidFill>
                <a:effectLst/>
                <a:latin typeface="+mn-lt"/>
                <a:ea typeface="+mn-ea"/>
                <a:cs typeface="+mn-cs"/>
              </a:rPr>
              <a:t>Kimpton</a:t>
            </a:r>
            <a:r>
              <a:rPr lang="en-GB" sz="1200" kern="1200" dirty="0">
                <a:solidFill>
                  <a:schemeClr val="tx1"/>
                </a:solidFill>
                <a:effectLst/>
                <a:latin typeface="+mn-lt"/>
                <a:ea typeface="+mn-ea"/>
                <a:cs typeface="+mn-cs"/>
              </a:rPr>
              <a:t> hotel are concerned, the scope of services is evident from the nature of customer service. The services start with rooms and suites where the atmosphere inspires customers to stay and enjoy the views of the surrounding neighbourhood. Besides this, the restaurant is also featuring a stunning interior with ethical sources produced. The availability of a fitness centre with suitable machines further indicates that the hotel is targeting some specific types of customers (</a:t>
            </a:r>
            <a:r>
              <a:rPr lang="en-GB" sz="1200" kern="1200" dirty="0" err="1">
                <a:solidFill>
                  <a:schemeClr val="tx1"/>
                </a:solidFill>
                <a:effectLst/>
                <a:latin typeface="+mn-lt"/>
                <a:ea typeface="+mn-ea"/>
                <a:cs typeface="+mn-cs"/>
              </a:rPr>
              <a:t>Kimpton</a:t>
            </a:r>
            <a:r>
              <a:rPr lang="en-GB" sz="1200" kern="1200" dirty="0">
                <a:solidFill>
                  <a:schemeClr val="tx1"/>
                </a:solidFill>
                <a:effectLst/>
                <a:latin typeface="+mn-lt"/>
                <a:ea typeface="+mn-ea"/>
                <a:cs typeface="+mn-cs"/>
              </a:rPr>
              <a:t> Hotel, 2023b).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5539818-BA9C-48B2-A658-3967E4C4309C}" type="slidenum">
              <a:rPr lang="en-GB" smtClean="0"/>
              <a:t>7</a:t>
            </a:fld>
            <a:endParaRPr lang="en-GB"/>
          </a:p>
        </p:txBody>
      </p:sp>
    </p:spTree>
    <p:extLst>
      <p:ext uri="{BB962C8B-B14F-4D97-AF65-F5344CB8AC3E}">
        <p14:creationId xmlns:p14="http://schemas.microsoft.com/office/powerpoint/2010/main" val="27478538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Customers that seek luxury, as targeted by </a:t>
            </a:r>
            <a:r>
              <a:rPr lang="en-GB" sz="1200" kern="1200" dirty="0" err="1">
                <a:solidFill>
                  <a:schemeClr val="tx1"/>
                </a:solidFill>
                <a:effectLst/>
                <a:latin typeface="+mn-lt"/>
                <a:ea typeface="+mn-ea"/>
                <a:cs typeface="+mn-cs"/>
              </a:rPr>
              <a:t>Kimpton</a:t>
            </a:r>
            <a:r>
              <a:rPr lang="en-GB" sz="1200" kern="1200" dirty="0">
                <a:solidFill>
                  <a:schemeClr val="tx1"/>
                </a:solidFill>
                <a:effectLst/>
                <a:latin typeface="+mn-lt"/>
                <a:ea typeface="+mn-ea"/>
                <a:cs typeface="+mn-cs"/>
              </a:rPr>
              <a:t> hotel, usually travel with their pets. Another major service or facility that makes the hotel different or stand out from others includes rooms and goodies for animals. This, in turn, is further evident from the availability of pet-friendly parks, groomers and restaurants. In addition to this, the hotel also cares for the wellness of customers during their stay. For this purpose, spa services have also been available for guests all throughout the day (</a:t>
            </a:r>
            <a:r>
              <a:rPr lang="en-GB" sz="1200" kern="1200" dirty="0" err="1">
                <a:solidFill>
                  <a:schemeClr val="tx1"/>
                </a:solidFill>
                <a:effectLst/>
                <a:latin typeface="+mn-lt"/>
                <a:ea typeface="+mn-ea"/>
                <a:cs typeface="+mn-cs"/>
              </a:rPr>
              <a:t>Kimpton</a:t>
            </a:r>
            <a:r>
              <a:rPr lang="en-GB" sz="1200" kern="1200" dirty="0">
                <a:solidFill>
                  <a:schemeClr val="tx1"/>
                </a:solidFill>
                <a:effectLst/>
                <a:latin typeface="+mn-lt"/>
                <a:ea typeface="+mn-ea"/>
                <a:cs typeface="+mn-cs"/>
              </a:rPr>
              <a:t> Hotel, 2023c). Considering this, it can be stated that </a:t>
            </a:r>
            <a:r>
              <a:rPr lang="en-GB" sz="1200" kern="1200" dirty="0" err="1">
                <a:solidFill>
                  <a:schemeClr val="tx1"/>
                </a:solidFill>
                <a:effectLst/>
                <a:latin typeface="+mn-lt"/>
                <a:ea typeface="+mn-ea"/>
                <a:cs typeface="+mn-cs"/>
              </a:rPr>
              <a:t>Kimpton</a:t>
            </a:r>
            <a:r>
              <a:rPr lang="en-GB" sz="1200" kern="1200" dirty="0">
                <a:solidFill>
                  <a:schemeClr val="tx1"/>
                </a:solidFill>
                <a:effectLst/>
                <a:latin typeface="+mn-lt"/>
                <a:ea typeface="+mn-ea"/>
                <a:cs typeface="+mn-cs"/>
              </a:rPr>
              <a:t> hotel is offering those services and facilitates that are rightly attracting customers.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5539818-BA9C-48B2-A658-3967E4C4309C}" type="slidenum">
              <a:rPr lang="en-GB" smtClean="0"/>
              <a:t>8</a:t>
            </a:fld>
            <a:endParaRPr lang="en-GB"/>
          </a:p>
        </p:txBody>
      </p:sp>
    </p:spTree>
    <p:extLst>
      <p:ext uri="{BB962C8B-B14F-4D97-AF65-F5344CB8AC3E}">
        <p14:creationId xmlns:p14="http://schemas.microsoft.com/office/powerpoint/2010/main" val="32361329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Hospitality is the core characteristic of hotels in general because the absence of such nature generally results in an inefficient hotel with poor mannerisms and staff. With that being stated, hospitality is important in the hotel industry because it retains customers and subsequently increases their loyalty towards the brand. Since hospitality involves courteous catering to the clients and being present for their services at all times, it increases the chances of satisfying the guests and retaining them for back-to-back visits. Gaining the constant and potent support of customers, hotels are able to set themselves apart from their similar competing entities in the industry (</a:t>
            </a:r>
            <a:r>
              <a:rPr lang="en-GB" sz="1200" kern="1200" dirty="0" err="1">
                <a:solidFill>
                  <a:schemeClr val="tx1"/>
                </a:solidFill>
                <a:effectLst/>
                <a:latin typeface="+mn-lt"/>
                <a:ea typeface="+mn-ea"/>
                <a:cs typeface="+mn-cs"/>
              </a:rPr>
              <a:t>Aksoy</a:t>
            </a:r>
            <a:r>
              <a:rPr lang="en-GB" sz="1200" kern="1200" dirty="0">
                <a:solidFill>
                  <a:schemeClr val="tx1"/>
                </a:solidFill>
                <a:effectLst/>
                <a:latin typeface="+mn-lt"/>
                <a:ea typeface="+mn-ea"/>
                <a:cs typeface="+mn-cs"/>
              </a:rPr>
              <a:t> et al., 2022). Additionally, customer retention and loyalty allow the hotels to invest in their organization from the viewpoints and preferences of their customers, which permits them to satisfy loyal guests and attract novel audiences as well. Furthermore, a robust demonstration of hospitality within a hotel allows the organization to expand their business. This is often possible if the hotel manages to satisfy its international clients, which as a result, opens new marketing grounds and novel audiences in other nations (</a:t>
            </a:r>
            <a:r>
              <a:rPr lang="en-GB" sz="1200" kern="1200" dirty="0" err="1">
                <a:solidFill>
                  <a:schemeClr val="tx1"/>
                </a:solidFill>
                <a:effectLst/>
                <a:latin typeface="+mn-lt"/>
                <a:ea typeface="+mn-ea"/>
                <a:cs typeface="+mn-cs"/>
              </a:rPr>
              <a:t>Marneros</a:t>
            </a:r>
            <a:r>
              <a:rPr lang="en-GB" sz="1200" kern="1200" dirty="0">
                <a:solidFill>
                  <a:schemeClr val="tx1"/>
                </a:solidFill>
                <a:effectLst/>
                <a:latin typeface="+mn-lt"/>
                <a:ea typeface="+mn-ea"/>
                <a:cs typeface="+mn-cs"/>
              </a:rPr>
              <a:t> et al., 2022). By doing so, the hotels outclass their national competitors by establishing their brand name internationally.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5539818-BA9C-48B2-A658-3967E4C4309C}" type="slidenum">
              <a:rPr lang="en-GB" smtClean="0"/>
              <a:t>9</a:t>
            </a:fld>
            <a:endParaRPr lang="en-GB"/>
          </a:p>
        </p:txBody>
      </p:sp>
    </p:spTree>
    <p:extLst>
      <p:ext uri="{BB962C8B-B14F-4D97-AF65-F5344CB8AC3E}">
        <p14:creationId xmlns:p14="http://schemas.microsoft.com/office/powerpoint/2010/main" val="33502736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staff of </a:t>
            </a:r>
            <a:r>
              <a:rPr lang="en-GB" sz="1200" kern="1200" dirty="0" err="1">
                <a:solidFill>
                  <a:schemeClr val="tx1"/>
                </a:solidFill>
                <a:effectLst/>
                <a:latin typeface="+mn-lt"/>
                <a:ea typeface="+mn-ea"/>
                <a:cs typeface="+mn-cs"/>
              </a:rPr>
              <a:t>Kimpton</a:t>
            </a:r>
            <a:r>
              <a:rPr lang="en-GB" sz="1200" kern="1200" dirty="0">
                <a:solidFill>
                  <a:schemeClr val="tx1"/>
                </a:solidFill>
                <a:effectLst/>
                <a:latin typeface="+mn-lt"/>
                <a:ea typeface="+mn-ea"/>
                <a:cs typeface="+mn-cs"/>
              </a:rPr>
              <a:t> hotel is well-known for personal interactions with the customers. The hotel has developed an image of a company that is more concerned about customer loyalty. The engagement is further evident from the management’s response to the highlighted queries (Hughes and Christensen, 2021). </a:t>
            </a:r>
            <a:r>
              <a:rPr lang="en-GB" sz="1200" kern="1200" dirty="0" err="1">
                <a:solidFill>
                  <a:schemeClr val="tx1"/>
                </a:solidFill>
                <a:effectLst/>
                <a:latin typeface="+mn-lt"/>
                <a:ea typeface="+mn-ea"/>
                <a:cs typeface="+mn-cs"/>
              </a:rPr>
              <a:t>Quadri-Felitti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are of the view that when a customer sees a brand genuinely listening, they feel engaged. In this manner, the commitment of the hotel to deliver high-quality services is further resulting in exceeding the expectations of customers.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5539818-BA9C-48B2-A658-3967E4C4309C}" type="slidenum">
              <a:rPr lang="en-GB" smtClean="0"/>
              <a:t>10</a:t>
            </a:fld>
            <a:endParaRPr lang="en-GB"/>
          </a:p>
        </p:txBody>
      </p:sp>
    </p:spTree>
    <p:extLst>
      <p:ext uri="{BB962C8B-B14F-4D97-AF65-F5344CB8AC3E}">
        <p14:creationId xmlns:p14="http://schemas.microsoft.com/office/powerpoint/2010/main" val="1047125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Kimpton</a:t>
            </a:r>
            <a:r>
              <a:rPr lang="en-GB" sz="1200" kern="1200" dirty="0">
                <a:solidFill>
                  <a:schemeClr val="tx1"/>
                </a:solidFill>
                <a:effectLst/>
                <a:latin typeface="+mn-lt"/>
                <a:ea typeface="+mn-ea"/>
                <a:cs typeface="+mn-cs"/>
              </a:rPr>
              <a:t> hotel is a great example of a travel brand that has placed a genuine emphasis on customer experience. This, in turn, is evident from the adoption of a customer-centric approach that has helped the hotel in the development of trusted relationships with the customers. With the services and amenities offered, the hotel is successfully targeting modern and high-income earners.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5539818-BA9C-48B2-A658-3967E4C4309C}" type="slidenum">
              <a:rPr lang="en-GB" smtClean="0"/>
              <a:t>11</a:t>
            </a:fld>
            <a:endParaRPr lang="en-GB"/>
          </a:p>
        </p:txBody>
      </p:sp>
    </p:spTree>
    <p:extLst>
      <p:ext uri="{BB962C8B-B14F-4D97-AF65-F5344CB8AC3E}">
        <p14:creationId xmlns:p14="http://schemas.microsoft.com/office/powerpoint/2010/main" val="4608034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2/10/23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2/10/23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2/10/23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2/10/23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2/10/23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2/10/23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2/10/23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2/10/23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2/10/23</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2/10/23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2/10/23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2/10/23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2/10/23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2/10/23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2/10/23</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err="1">
                <a:latin typeface="Times New Roman" panose="02020603050405020304" pitchFamily="18" charset="0"/>
                <a:ea typeface="Calibri" panose="020F0502020204030204" pitchFamily="34" charset="0"/>
              </a:rPr>
              <a:t>Kimpton</a:t>
            </a:r>
            <a:r>
              <a:rPr lang="en-GB" dirty="0">
                <a:latin typeface="Times New Roman" panose="02020603050405020304" pitchFamily="18" charset="0"/>
                <a:ea typeface="Calibri" panose="020F0502020204030204" pitchFamily="34" charset="0"/>
              </a:rPr>
              <a:t> Hotel (IHG)</a:t>
            </a:r>
            <a:endParaRPr lang="en-GB" dirty="0"/>
          </a:p>
        </p:txBody>
      </p:sp>
      <p:sp>
        <p:nvSpPr>
          <p:cNvPr id="3" name="Subtitle 2"/>
          <p:cNvSpPr>
            <a:spLocks noGrp="1"/>
          </p:cNvSpPr>
          <p:nvPr>
            <p:ph type="subTitle" idx="1"/>
          </p:nvPr>
        </p:nvSpPr>
        <p:spPr/>
        <p:txBody>
          <a:bodyPr>
            <a:noAutofit/>
          </a:bodyPr>
          <a:lstStyle/>
          <a:p>
            <a:pPr lvl="1" algn="l"/>
            <a:r>
              <a:rPr lang="en-GB" sz="1050" dirty="0">
                <a:latin typeface="Times New Roman" panose="02020603050405020304" pitchFamily="18" charset="0"/>
                <a:cs typeface="Times New Roman" panose="02020603050405020304" pitchFamily="18" charset="0"/>
              </a:rPr>
              <a:t>NAME OF STUDENT:BOCANET </a:t>
            </a:r>
            <a:r>
              <a:rPr lang="en-GB" sz="1050">
                <a:latin typeface="Times New Roman" panose="02020603050405020304" pitchFamily="18" charset="0"/>
                <a:cs typeface="Times New Roman" panose="02020603050405020304" pitchFamily="18" charset="0"/>
              </a:rPr>
              <a:t>MARILENA   BMIH 4003   2215571</a:t>
            </a:r>
            <a:endParaRPr lang="en-GB" sz="105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93445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a:latin typeface="Times New Roman" panose="02020603050405020304" pitchFamily="18" charset="0"/>
                <a:cs typeface="Times New Roman" panose="02020603050405020304" pitchFamily="18" charset="0"/>
              </a:rPr>
              <a:t>Table of Contents </a:t>
            </a:r>
          </a:p>
        </p:txBody>
      </p:sp>
      <p:sp>
        <p:nvSpPr>
          <p:cNvPr id="3" name="Content Placeholder 2"/>
          <p:cNvSpPr>
            <a:spLocks noGrp="1"/>
          </p:cNvSpPr>
          <p:nvPr>
            <p:ph idx="1"/>
          </p:nvPr>
        </p:nvSpPr>
        <p:spPr/>
        <p:txBody>
          <a:bodyPr>
            <a:normAutofit/>
          </a:bodyPr>
          <a:lstStyle/>
          <a:p>
            <a:r>
              <a:rPr lang="en-GB" sz="1600" dirty="0">
                <a:latin typeface="Times New Roman" panose="02020603050405020304" pitchFamily="18" charset="0"/>
                <a:cs typeface="Times New Roman" panose="02020603050405020304" pitchFamily="18" charset="0"/>
              </a:rPr>
              <a:t>Chosen Hotel Brand </a:t>
            </a:r>
            <a:endParaRPr lang="en-US"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Hotel Brand’s Main Consumers </a:t>
            </a:r>
            <a:endParaRPr lang="en-US"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Role of Guest Services in the Industry </a:t>
            </a:r>
            <a:endParaRPr lang="en-US"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Nature and Scope and Role of Guest Services </a:t>
            </a:r>
            <a:endParaRPr lang="en-US"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Importance of Hospitality </a:t>
            </a:r>
            <a:endParaRPr lang="en-US"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Meeting and Exceeding Guest Expectations </a:t>
            </a:r>
            <a:endParaRPr lang="en-US"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Conclusion </a:t>
            </a:r>
            <a:endParaRPr lang="en-US" sz="1600" dirty="0">
              <a:latin typeface="Times New Roman" panose="02020603050405020304" pitchFamily="18" charset="0"/>
              <a:cs typeface="Times New Roman" panose="02020603050405020304" pitchFamily="18" charset="0"/>
            </a:endParaRPr>
          </a:p>
          <a:p>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72980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8712" y="447188"/>
            <a:ext cx="10571998" cy="970450"/>
          </a:xfrm>
        </p:spPr>
        <p:txBody>
          <a:bodyPr/>
          <a:lstStyle/>
          <a:p>
            <a:pPr algn="ctr"/>
            <a:r>
              <a:rPr lang="en-GB" sz="3600" dirty="0">
                <a:latin typeface="Times New Roman" panose="02020603050405020304" pitchFamily="18" charset="0"/>
                <a:ea typeface="Calibri" panose="020F0502020204030204" pitchFamily="34" charset="0"/>
              </a:rPr>
              <a:t>Chosen Hotel Brand –</a:t>
            </a:r>
            <a:r>
              <a:rPr lang="en-GB" sz="3600" dirty="0" err="1">
                <a:latin typeface="Times New Roman" panose="02020603050405020304" pitchFamily="18" charset="0"/>
                <a:ea typeface="Calibri" panose="020F0502020204030204" pitchFamily="34" charset="0"/>
              </a:rPr>
              <a:t>Kimpton</a:t>
            </a:r>
            <a:r>
              <a:rPr lang="en-GB" sz="3600" dirty="0">
                <a:latin typeface="Times New Roman" panose="02020603050405020304" pitchFamily="18" charset="0"/>
                <a:ea typeface="Calibri" panose="020F0502020204030204" pitchFamily="34" charset="0"/>
              </a:rPr>
              <a:t> Hotel </a:t>
            </a:r>
            <a:endParaRPr lang="en-GB" sz="3600" dirty="0"/>
          </a:p>
        </p:txBody>
      </p:sp>
      <p:sp>
        <p:nvSpPr>
          <p:cNvPr id="3" name="Content Placeholder 2"/>
          <p:cNvSpPr>
            <a:spLocks noGrp="1"/>
          </p:cNvSpPr>
          <p:nvPr>
            <p:ph idx="1"/>
          </p:nvPr>
        </p:nvSpPr>
        <p:spPr/>
        <p:txBody>
          <a:bodyPr/>
          <a:lstStyle/>
          <a:p>
            <a:pPr lvl="0" algn="just">
              <a:lnSpc>
                <a:spcPct val="200000"/>
              </a:lnSpc>
              <a:spcBef>
                <a:spcPts val="0"/>
              </a:spcBef>
              <a:spcAft>
                <a:spcPts val="0"/>
              </a:spcAft>
              <a:buFont typeface="Symbol" panose="05050102010706020507" pitchFamily="18" charset="2"/>
              <a:buChar char=""/>
            </a:pPr>
            <a:r>
              <a:rPr lang="en-GB" sz="1600" dirty="0" err="1">
                <a:latin typeface="Times New Roman" panose="02020603050405020304" pitchFamily="18" charset="0"/>
                <a:ea typeface="Calibri" panose="020F0502020204030204" pitchFamily="34" charset="0"/>
                <a:cs typeface="Times New Roman" panose="02020603050405020304" pitchFamily="18" charset="0"/>
              </a:rPr>
              <a:t>Kimpton</a:t>
            </a:r>
            <a:r>
              <a:rPr lang="en-GB" sz="1600" dirty="0">
                <a:latin typeface="Times New Roman" panose="02020603050405020304" pitchFamily="18" charset="0"/>
                <a:ea typeface="Calibri" panose="020F0502020204030204" pitchFamily="34" charset="0"/>
                <a:cs typeface="Times New Roman" panose="02020603050405020304" pitchFamily="18" charset="0"/>
              </a:rPr>
              <a:t> hotel in London is located in the heart of Bloomsbury by Russell Square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20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Considered a 19</a:t>
            </a:r>
            <a:r>
              <a:rPr lang="en-GB" sz="16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600" dirty="0">
                <a:latin typeface="Times New Roman" panose="02020603050405020304" pitchFamily="18" charset="0"/>
                <a:ea typeface="Calibri" panose="020F0502020204030204" pitchFamily="34" charset="0"/>
                <a:cs typeface="Times New Roman" panose="02020603050405020304" pitchFamily="18" charset="0"/>
              </a:rPr>
              <a:t> century landmark building that has stories galore to tell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20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Inside are the contemporary creature comforts, such as spacious rooms and art-filled suits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20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Outside the hotel are the destination restaurants, bars and coffee shops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20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Has been awarded highest in guest satisfaction among other hotels (</a:t>
            </a:r>
            <a:r>
              <a:rPr lang="en-GB" sz="1600" dirty="0" err="1">
                <a:latin typeface="Times New Roman" panose="02020603050405020304" pitchFamily="18" charset="0"/>
                <a:ea typeface="Calibri" panose="020F0502020204030204" pitchFamily="34" charset="0"/>
                <a:cs typeface="Times New Roman" panose="02020603050405020304" pitchFamily="18" charset="0"/>
              </a:rPr>
              <a:t>Kimpton</a:t>
            </a:r>
            <a:r>
              <a:rPr lang="en-GB" sz="1600" dirty="0">
                <a:latin typeface="Times New Roman" panose="02020603050405020304" pitchFamily="18" charset="0"/>
                <a:ea typeface="Calibri" panose="020F0502020204030204" pitchFamily="34" charset="0"/>
                <a:cs typeface="Times New Roman" panose="02020603050405020304" pitchFamily="18" charset="0"/>
              </a:rPr>
              <a:t> Hotel, 2023a)</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AutoShape 2" descr="Kimpton Fitzroy London Hotel - Wikipedia"/>
          <p:cNvSpPr>
            <a:spLocks noChangeAspect="1" noChangeArrowheads="1"/>
          </p:cNvSpPr>
          <p:nvPr/>
        </p:nvSpPr>
        <p:spPr bwMode="auto">
          <a:xfrm>
            <a:off x="63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3"/>
          <a:stretch>
            <a:fillRect/>
          </a:stretch>
        </p:blipFill>
        <p:spPr>
          <a:xfrm>
            <a:off x="9040946" y="2963537"/>
            <a:ext cx="2628981" cy="1945018"/>
          </a:xfrm>
          <a:prstGeom prst="rect">
            <a:avLst/>
          </a:prstGeom>
        </p:spPr>
      </p:pic>
    </p:spTree>
    <p:extLst>
      <p:ext uri="{BB962C8B-B14F-4D97-AF65-F5344CB8AC3E}">
        <p14:creationId xmlns:p14="http://schemas.microsoft.com/office/powerpoint/2010/main" val="3337713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a:latin typeface="Times New Roman" panose="02020603050405020304" pitchFamily="18" charset="0"/>
                <a:ea typeface="Calibri" panose="020F0502020204030204" pitchFamily="34" charset="0"/>
              </a:rPr>
              <a:t>Hotel Brand’s Main Consumers </a:t>
            </a:r>
            <a:endParaRPr lang="en-GB" sz="3600" dirty="0"/>
          </a:p>
        </p:txBody>
      </p:sp>
      <p:sp>
        <p:nvSpPr>
          <p:cNvPr id="3" name="Content Placeholder 2"/>
          <p:cNvSpPr>
            <a:spLocks noGrp="1"/>
          </p:cNvSpPr>
          <p:nvPr>
            <p:ph idx="1"/>
          </p:nvPr>
        </p:nvSpPr>
        <p:spPr/>
        <p:txBody>
          <a:bodyPr/>
          <a:lstStyle/>
          <a:p>
            <a:r>
              <a:rPr lang="en-GB" sz="1600" dirty="0">
                <a:latin typeface="Times New Roman" panose="02020603050405020304" pitchFamily="18" charset="0"/>
                <a:ea typeface="Calibri" panose="020F0502020204030204" pitchFamily="34" charset="0"/>
              </a:rPr>
              <a:t>The main consumers can be identified in the following way. </a:t>
            </a:r>
          </a:p>
          <a:p>
            <a:endParaRPr lang="en-GB" dirty="0">
              <a:latin typeface="Times New Roman" panose="02020603050405020304" pitchFamily="18" charset="0"/>
            </a:endParaRPr>
          </a:p>
          <a:p>
            <a:endParaRPr lang="en-GB" dirty="0">
              <a:latin typeface="Times New Roman" panose="02020603050405020304" pitchFamily="18" charset="0"/>
            </a:endParaRPr>
          </a:p>
          <a:p>
            <a:endParaRPr lang="en-GB" dirty="0">
              <a:latin typeface="Times New Roman" panose="02020603050405020304" pitchFamily="18" charset="0"/>
            </a:endParaRPr>
          </a:p>
          <a:p>
            <a:endParaRPr lang="en-GB" dirty="0">
              <a:latin typeface="Times New Roman" panose="02020603050405020304" pitchFamily="18" charset="0"/>
            </a:endParaRPr>
          </a:p>
          <a:p>
            <a:endParaRPr lang="en-GB" dirty="0">
              <a:latin typeface="Times New Roman" panose="02020603050405020304" pitchFamily="18" charset="0"/>
            </a:endParaRPr>
          </a:p>
          <a:p>
            <a:endParaRPr lang="en-GB" dirty="0">
              <a:latin typeface="Times New Roman" panose="02020603050405020304" pitchFamily="18" charset="0"/>
            </a:endParaRP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4138981148"/>
              </p:ext>
            </p:extLst>
          </p:nvPr>
        </p:nvGraphicFramePr>
        <p:xfrm>
          <a:off x="2883622" y="3213451"/>
          <a:ext cx="5937250" cy="2647315"/>
        </p:xfrm>
        <a:graphic>
          <a:graphicData uri="http://schemas.openxmlformats.org/drawingml/2006/table">
            <a:tbl>
              <a:tblPr firstRow="1" firstCol="1" bandRow="1">
                <a:tableStyleId>{5C22544A-7EE6-4342-B048-85BDC9FD1C3A}</a:tableStyleId>
              </a:tblPr>
              <a:tblGrid>
                <a:gridCol w="2568575">
                  <a:extLst>
                    <a:ext uri="{9D8B030D-6E8A-4147-A177-3AD203B41FA5}">
                      <a16:colId xmlns:a16="http://schemas.microsoft.com/office/drawing/2014/main" val="20000"/>
                    </a:ext>
                  </a:extLst>
                </a:gridCol>
                <a:gridCol w="3368675">
                  <a:extLst>
                    <a:ext uri="{9D8B030D-6E8A-4147-A177-3AD203B41FA5}">
                      <a16:colId xmlns:a16="http://schemas.microsoft.com/office/drawing/2014/main" val="20001"/>
                    </a:ext>
                  </a:extLst>
                </a:gridCol>
              </a:tblGrid>
              <a:tr h="0">
                <a:tc>
                  <a:txBody>
                    <a:bodyPr/>
                    <a:lstStyle/>
                    <a:p>
                      <a:pPr marL="0" marR="0" algn="ctr">
                        <a:lnSpc>
                          <a:spcPct val="20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Segmentation</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200000"/>
                        </a:lnSpc>
                        <a:spcBef>
                          <a:spcPts val="0"/>
                        </a:spcBef>
                        <a:spcAft>
                          <a:spcPts val="0"/>
                        </a:spcAft>
                      </a:pPr>
                      <a:r>
                        <a:rPr lang="en-GB" sz="1200">
                          <a:effectLst/>
                          <a:latin typeface="Times New Roman" panose="02020603050405020304" pitchFamily="18" charset="0"/>
                          <a:cs typeface="Times New Roman" panose="02020603050405020304" pitchFamily="18" charset="0"/>
                        </a:rPr>
                        <a:t>Targeting</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0">
                <a:tc>
                  <a:txBody>
                    <a:bodyPr/>
                    <a:lstStyle/>
                    <a:p>
                      <a:pPr marL="0" marR="0">
                        <a:lnSpc>
                          <a:spcPct val="20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Geographic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200000"/>
                        </a:lnSpc>
                        <a:spcBef>
                          <a:spcPts val="0"/>
                        </a:spcBef>
                        <a:spcAft>
                          <a:spcPts val="0"/>
                        </a:spcAft>
                      </a:pPr>
                      <a:r>
                        <a:rPr lang="en-GB" sz="1200">
                          <a:effectLst/>
                          <a:latin typeface="Times New Roman" panose="02020603050405020304" pitchFamily="18" charset="0"/>
                          <a:cs typeface="Times New Roman" panose="02020603050405020304" pitchFamily="18" charset="0"/>
                        </a:rPr>
                        <a:t>London, UK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0">
                <a:tc>
                  <a:txBody>
                    <a:bodyPr/>
                    <a:lstStyle/>
                    <a:p>
                      <a:pPr marL="0" marR="0">
                        <a:lnSpc>
                          <a:spcPct val="200000"/>
                        </a:lnSpc>
                        <a:spcBef>
                          <a:spcPts val="0"/>
                        </a:spcBef>
                        <a:spcAft>
                          <a:spcPts val="0"/>
                        </a:spcAft>
                      </a:pPr>
                      <a:r>
                        <a:rPr lang="en-GB" sz="1200">
                          <a:effectLst/>
                          <a:latin typeface="Times New Roman" panose="02020603050405020304" pitchFamily="18" charset="0"/>
                          <a:cs typeface="Times New Roman" panose="02020603050405020304" pitchFamily="18" charset="0"/>
                        </a:rPr>
                        <a:t>Demographic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20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Income – preferably high-income earners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0">
                <a:tc>
                  <a:txBody>
                    <a:bodyPr/>
                    <a:lstStyle/>
                    <a:p>
                      <a:pPr marL="0" marR="0">
                        <a:lnSpc>
                          <a:spcPct val="200000"/>
                        </a:lnSpc>
                        <a:spcBef>
                          <a:spcPts val="0"/>
                        </a:spcBef>
                        <a:spcAft>
                          <a:spcPts val="0"/>
                        </a:spcAft>
                      </a:pPr>
                      <a:r>
                        <a:rPr lang="en-GB" sz="1200">
                          <a:effectLst/>
                          <a:latin typeface="Times New Roman" panose="02020603050405020304" pitchFamily="18" charset="0"/>
                          <a:cs typeface="Times New Roman" panose="02020603050405020304" pitchFamily="18" charset="0"/>
                        </a:rPr>
                        <a:t>Psychographic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20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Travelling for leisure</a:t>
                      </a:r>
                      <a:endParaRPr lang="en-US" sz="1200" dirty="0">
                        <a:effectLst/>
                        <a:latin typeface="Times New Roman" panose="02020603050405020304" pitchFamily="18" charset="0"/>
                        <a:cs typeface="Times New Roman" panose="02020603050405020304" pitchFamily="18" charset="0"/>
                      </a:endParaRPr>
                    </a:p>
                    <a:p>
                      <a:pPr marL="0" marR="0">
                        <a:lnSpc>
                          <a:spcPct val="20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Less conscious about prices </a:t>
                      </a:r>
                      <a:endParaRPr lang="en-US" sz="1200" dirty="0">
                        <a:effectLst/>
                        <a:latin typeface="Times New Roman" panose="02020603050405020304" pitchFamily="18" charset="0"/>
                        <a:cs typeface="Times New Roman" panose="02020603050405020304" pitchFamily="18" charset="0"/>
                      </a:endParaRPr>
                    </a:p>
                    <a:p>
                      <a:pPr marL="0" marR="0">
                        <a:lnSpc>
                          <a:spcPct val="20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Always seek luxury during travelling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0">
                <a:tc>
                  <a:txBody>
                    <a:bodyPr/>
                    <a:lstStyle/>
                    <a:p>
                      <a:pPr marL="0" marR="0">
                        <a:lnSpc>
                          <a:spcPct val="200000"/>
                        </a:lnSpc>
                        <a:spcBef>
                          <a:spcPts val="0"/>
                        </a:spcBef>
                        <a:spcAft>
                          <a:spcPts val="0"/>
                        </a:spcAft>
                      </a:pPr>
                      <a:r>
                        <a:rPr lang="en-GB" sz="1200">
                          <a:effectLst/>
                          <a:latin typeface="Times New Roman" panose="02020603050405020304" pitchFamily="18" charset="0"/>
                          <a:cs typeface="Times New Roman" panose="02020603050405020304" pitchFamily="18" charset="0"/>
                        </a:rPr>
                        <a:t>Behavioural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20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Frequent travelling for businesses </a:t>
                      </a:r>
                      <a:endParaRPr lang="en-US" sz="1200" dirty="0">
                        <a:effectLst/>
                        <a:latin typeface="Times New Roman" panose="02020603050405020304" pitchFamily="18" charset="0"/>
                        <a:cs typeface="Times New Roman" panose="02020603050405020304" pitchFamily="18" charset="0"/>
                      </a:endParaRPr>
                    </a:p>
                    <a:p>
                      <a:pPr marL="0" marR="0">
                        <a:lnSpc>
                          <a:spcPct val="20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Prefer satisfaction wherever they stay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sp>
        <p:nvSpPr>
          <p:cNvPr id="5" name="Rectangle 4"/>
          <p:cNvSpPr/>
          <p:nvPr/>
        </p:nvSpPr>
        <p:spPr>
          <a:xfrm>
            <a:off x="4286265" y="5858798"/>
            <a:ext cx="3764941" cy="509755"/>
          </a:xfrm>
          <a:prstGeom prst="rect">
            <a:avLst/>
          </a:prstGeom>
        </p:spPr>
        <p:txBody>
          <a:bodyPr wrap="none">
            <a:spAutoFit/>
          </a:bodyPr>
          <a:lstStyle/>
          <a:p>
            <a:pPr algn="just">
              <a:lnSpc>
                <a:spcPct val="200000"/>
              </a:lnSpc>
            </a:pPr>
            <a:r>
              <a:rPr lang="en-GB" sz="1600" dirty="0">
                <a:latin typeface="Times New Roman" panose="02020603050405020304" pitchFamily="18" charset="0"/>
                <a:ea typeface="Calibri" panose="020F0502020204030204" pitchFamily="34" charset="0"/>
                <a:cs typeface="Times New Roman" panose="02020603050405020304" pitchFamily="18" charset="0"/>
              </a:rPr>
              <a:t>Source: </a:t>
            </a:r>
            <a:r>
              <a:rPr lang="en-GB" sz="1600" dirty="0" err="1">
                <a:latin typeface="Times New Roman" panose="02020603050405020304" pitchFamily="18" charset="0"/>
                <a:ea typeface="Calibri" panose="020F0502020204030204" pitchFamily="34" charset="0"/>
                <a:cs typeface="Times New Roman" panose="02020603050405020304" pitchFamily="18" charset="0"/>
              </a:rPr>
              <a:t>Nastasoiu</a:t>
            </a:r>
            <a:r>
              <a:rPr lang="en-GB" sz="1600" dirty="0">
                <a:latin typeface="Times New Roman" panose="02020603050405020304" pitchFamily="18" charset="0"/>
                <a:ea typeface="Calibri" panose="020F0502020204030204" pitchFamily="34" charset="0"/>
                <a:cs typeface="Times New Roman" panose="02020603050405020304" pitchFamily="18" charset="0"/>
              </a:rPr>
              <a:t> and </a:t>
            </a:r>
            <a:r>
              <a:rPr lang="en-GB" sz="1600" dirty="0" err="1">
                <a:latin typeface="Times New Roman" panose="02020603050405020304" pitchFamily="18" charset="0"/>
                <a:ea typeface="Calibri" panose="020F0502020204030204" pitchFamily="34" charset="0"/>
                <a:cs typeface="Times New Roman" panose="02020603050405020304" pitchFamily="18" charset="0"/>
              </a:rPr>
              <a:t>Vandenbosch</a:t>
            </a:r>
            <a:r>
              <a:rPr lang="en-GB" sz="1600" dirty="0">
                <a:latin typeface="Times New Roman" panose="02020603050405020304" pitchFamily="18" charset="0"/>
                <a:ea typeface="Calibri" panose="020F0502020204030204" pitchFamily="34" charset="0"/>
                <a:cs typeface="Times New Roman" panose="02020603050405020304" pitchFamily="18" charset="0"/>
              </a:rPr>
              <a:t> (2019)</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61316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a:latin typeface="Times New Roman" panose="02020603050405020304" pitchFamily="18" charset="0"/>
                <a:ea typeface="Calibri" panose="020F0502020204030204" pitchFamily="34" charset="0"/>
              </a:rPr>
              <a:t>Role of Guest Services in the Industry </a:t>
            </a:r>
            <a:endParaRPr lang="en-GB" sz="3600" dirty="0"/>
          </a:p>
        </p:txBody>
      </p:sp>
      <p:sp>
        <p:nvSpPr>
          <p:cNvPr id="3" name="Content Placeholder 2"/>
          <p:cNvSpPr>
            <a:spLocks noGrp="1"/>
          </p:cNvSpPr>
          <p:nvPr>
            <p:ph idx="1"/>
          </p:nvPr>
        </p:nvSpPr>
        <p:spPr/>
        <p:txBody>
          <a:bodyPr>
            <a:normAutofit/>
          </a:bodyPr>
          <a:lstStyle/>
          <a:p>
            <a:pPr lvl="0" algn="just">
              <a:lnSpc>
                <a:spcPct val="15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Guest services are the core responsibility of the hotel staff since the hotel's workplace efficiency depends on it.</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Hotel guest services involve check-in and check-out facilities, providing information to the clients and overall accommodation.</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The service's primary role involves catering information about booking and transactions at the front desk (</a:t>
            </a:r>
            <a:r>
              <a:rPr lang="en-GB" sz="1600" dirty="0" err="1">
                <a:latin typeface="Times New Roman" panose="02020603050405020304" pitchFamily="18" charset="0"/>
                <a:ea typeface="Calibri" panose="020F0502020204030204" pitchFamily="34" charset="0"/>
                <a:cs typeface="Times New Roman" panose="02020603050405020304" pitchFamily="18" charset="0"/>
              </a:rPr>
              <a:t>Trianasari</a:t>
            </a:r>
            <a:r>
              <a:rPr lang="en-GB" sz="1600" dirty="0">
                <a:latin typeface="Times New Roman" panose="02020603050405020304" pitchFamily="18" charset="0"/>
                <a:ea typeface="Calibri" panose="020F0502020204030204" pitchFamily="34" charset="0"/>
                <a:cs typeface="Times New Roman" panose="02020603050405020304" pitchFamily="18" charset="0"/>
              </a:rPr>
              <a:t> et al., 2018).</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The services also act as administrative for handling conflicts and tensions.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endParaRPr lang="en-GB" sz="1600" dirty="0"/>
          </a:p>
        </p:txBody>
      </p:sp>
    </p:spTree>
    <p:extLst>
      <p:ext uri="{BB962C8B-B14F-4D97-AF65-F5344CB8AC3E}">
        <p14:creationId xmlns:p14="http://schemas.microsoft.com/office/powerpoint/2010/main" val="2864340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a:latin typeface="Times New Roman" panose="02020603050405020304" pitchFamily="18" charset="0"/>
                <a:ea typeface="Calibri" panose="020F0502020204030204" pitchFamily="34" charset="0"/>
              </a:rPr>
              <a:t>Role of Guest Services in the Industry </a:t>
            </a:r>
            <a:endParaRPr lang="en-GB" sz="3600" dirty="0"/>
          </a:p>
        </p:txBody>
      </p:sp>
      <p:sp>
        <p:nvSpPr>
          <p:cNvPr id="3" name="Content Placeholder 2"/>
          <p:cNvSpPr>
            <a:spLocks noGrp="1"/>
          </p:cNvSpPr>
          <p:nvPr>
            <p:ph idx="1"/>
          </p:nvPr>
        </p:nvSpPr>
        <p:spPr/>
        <p:txBody>
          <a:bodyPr>
            <a:normAutofit/>
          </a:bodyPr>
          <a:lstStyle/>
          <a:p>
            <a:pPr lvl="0" algn="just">
              <a:lnSpc>
                <a:spcPct val="20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The hotel industry values guest services, which cater for professionalism, compassion, punctuality and patience.</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20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For international and business-class guests, patience and integrity are necessary.</a:t>
            </a:r>
          </a:p>
          <a:p>
            <a:pPr lvl="0" algn="just">
              <a:lnSpc>
                <a:spcPct val="200000"/>
              </a:lnSpc>
              <a:spcBef>
                <a:spcPts val="0"/>
              </a:spcBef>
              <a:spcAft>
                <a:spcPts val="0"/>
              </a:spcAft>
              <a:buFont typeface="Symbol" panose="05050102010706020507" pitchFamily="18" charset="2"/>
              <a:buChar char=""/>
            </a:pPr>
            <a:r>
              <a:rPr lang="en-GB" sz="1600" dirty="0">
                <a:latin typeface="Times New Roman" panose="02020603050405020304" pitchFamily="18" charset="0"/>
                <a:cs typeface="Times New Roman" panose="02020603050405020304" pitchFamily="18" charset="0"/>
              </a:rPr>
              <a:t>The industry greatly values the notion of punctuality within the gusts services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20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Hotel guest services also monitor housekeeping services and the cleanliness of the rooms, especially after the COVID pandemic (Chan et al., 2021).</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endParaRPr lang="en-GB" sz="1600" dirty="0"/>
          </a:p>
        </p:txBody>
      </p:sp>
    </p:spTree>
    <p:extLst>
      <p:ext uri="{BB962C8B-B14F-4D97-AF65-F5344CB8AC3E}">
        <p14:creationId xmlns:p14="http://schemas.microsoft.com/office/powerpoint/2010/main" val="2253350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a:latin typeface="Times New Roman" panose="02020603050405020304" pitchFamily="18" charset="0"/>
                <a:ea typeface="Calibri" panose="020F0502020204030204" pitchFamily="34" charset="0"/>
              </a:rPr>
              <a:t>Nature and Scope and Role of Guest Services </a:t>
            </a:r>
            <a:endParaRPr lang="en-GB" sz="3600" dirty="0"/>
          </a:p>
        </p:txBody>
      </p:sp>
      <p:sp>
        <p:nvSpPr>
          <p:cNvPr id="3" name="Content Placeholder 2"/>
          <p:cNvSpPr>
            <a:spLocks noGrp="1"/>
          </p:cNvSpPr>
          <p:nvPr>
            <p:ph idx="1"/>
          </p:nvPr>
        </p:nvSpPr>
        <p:spPr>
          <a:xfrm>
            <a:off x="818712" y="2222286"/>
            <a:ext cx="10554574" cy="4486985"/>
          </a:xfrm>
        </p:spPr>
        <p:txBody>
          <a:bodyPr>
            <a:normAutofit/>
          </a:bodyPr>
          <a:lstStyle/>
          <a:p>
            <a:pPr marL="0" marR="0" algn="just">
              <a:lnSpc>
                <a:spcPct val="200000"/>
              </a:lnSpc>
              <a:spcBef>
                <a:spcPts val="0"/>
              </a:spcBef>
              <a:spcAft>
                <a:spcPts val="0"/>
              </a:spcAft>
            </a:pPr>
            <a:r>
              <a:rPr lang="en-GB" sz="1600" b="1" dirty="0">
                <a:latin typeface="Times New Roman" panose="02020603050405020304" pitchFamily="18" charset="0"/>
                <a:ea typeface="Calibri" panose="020F0502020204030204" pitchFamily="34" charset="0"/>
                <a:cs typeface="Times New Roman" panose="02020603050405020304" pitchFamily="18" charset="0"/>
              </a:rPr>
              <a:t>Room and suites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10000"/>
              </a:lnSpc>
              <a:spcBef>
                <a:spcPts val="0"/>
              </a:spcBef>
              <a:spcAft>
                <a:spcPts val="0"/>
              </a:spcAft>
              <a:buFont typeface="Symbol" panose="05050102010706020507" pitchFamily="18" charset="2"/>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Neutral-toned rooms full of modern amenities</a:t>
            </a:r>
            <a:endParaRPr lang="en-US" sz="15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10000"/>
              </a:lnSpc>
              <a:spcBef>
                <a:spcPts val="0"/>
              </a:spcBef>
              <a:spcAft>
                <a:spcPts val="0"/>
              </a:spcAft>
              <a:buFont typeface="Symbol" panose="05050102010706020507" pitchFamily="18" charset="2"/>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commissioned artwork and luxurious liners </a:t>
            </a:r>
            <a:endParaRPr lang="en-US" sz="15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10000"/>
              </a:lnSpc>
              <a:spcBef>
                <a:spcPts val="0"/>
              </a:spcBef>
              <a:spcAft>
                <a:spcPts val="0"/>
              </a:spcAft>
              <a:buFont typeface="Symbol" panose="05050102010706020507" pitchFamily="18" charset="2"/>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Room available for £289 for one night</a:t>
            </a:r>
            <a:r>
              <a:rPr lang="en-GB" sz="1500" b="1" i="1" dirty="0">
                <a:solidFill>
                  <a:srgbClr val="5F6368"/>
                </a:solidFill>
                <a:latin typeface="Times New Roman" panose="02020603050405020304" pitchFamily="18" charset="0"/>
                <a:ea typeface="Calibri" panose="020F0502020204030204" pitchFamily="34" charset="0"/>
                <a:cs typeface="Times New Roman" panose="02020603050405020304" pitchFamily="18" charset="0"/>
              </a:rPr>
              <a:t> </a:t>
            </a:r>
            <a:endParaRPr lang="en-US" sz="1500" dirty="0">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GB" dirty="0">
                <a:latin typeface="Times New Roman" panose="02020603050405020304" pitchFamily="18" charset="0"/>
                <a:ea typeface="Calibri" panose="020F0502020204030204" pitchFamily="34" charset="0"/>
                <a:cs typeface="Times New Roman" panose="02020603050405020304" pitchFamily="18" charset="0"/>
              </a:rPr>
              <a:t> </a:t>
            </a:r>
            <a:r>
              <a:rPr lang="en-GB" sz="1600" b="1" dirty="0">
                <a:latin typeface="Times New Roman" panose="02020603050405020304" pitchFamily="18" charset="0"/>
                <a:ea typeface="Calibri" panose="020F0502020204030204" pitchFamily="34" charset="0"/>
                <a:cs typeface="Times New Roman" panose="02020603050405020304" pitchFamily="18" charset="0"/>
              </a:rPr>
              <a:t>Eat and drink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10000"/>
              </a:lnSpc>
              <a:spcBef>
                <a:spcPts val="0"/>
              </a:spcBef>
              <a:spcAft>
                <a:spcPts val="0"/>
              </a:spcAft>
              <a:buFont typeface="Symbol" panose="05050102010706020507" pitchFamily="18" charset="2"/>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Bar and restaurants ranging from Fitz bar and coffeehouse </a:t>
            </a:r>
            <a:endParaRPr lang="en-US" sz="15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10000"/>
              </a:lnSpc>
              <a:spcBef>
                <a:spcPts val="0"/>
              </a:spcBef>
              <a:spcAft>
                <a:spcPts val="0"/>
              </a:spcAft>
              <a:buFont typeface="Symbol" panose="05050102010706020507" pitchFamily="18" charset="2"/>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Appealing foodies with Galvin bar and grill </a:t>
            </a:r>
            <a:endParaRPr lang="en-US" sz="1500" dirty="0">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GB" sz="1600" b="1" dirty="0">
                <a:latin typeface="Times New Roman" panose="02020603050405020304" pitchFamily="18" charset="0"/>
                <a:ea typeface="Calibri" panose="020F0502020204030204" pitchFamily="34" charset="0"/>
                <a:cs typeface="Times New Roman" panose="02020603050405020304" pitchFamily="18" charset="0"/>
              </a:rPr>
              <a:t>Fitness centre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20000"/>
              </a:lnSpc>
              <a:spcBef>
                <a:spcPts val="0"/>
              </a:spcBef>
              <a:spcAft>
                <a:spcPts val="0"/>
              </a:spcAft>
              <a:buFont typeface="Symbol" panose="05050102010706020507" pitchFamily="18" charset="2"/>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A gym equipped with free weights and resistance machines </a:t>
            </a:r>
            <a:endParaRPr lang="en-US" sz="15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20000"/>
              </a:lnSpc>
              <a:spcBef>
                <a:spcPts val="0"/>
              </a:spcBef>
              <a:spcAft>
                <a:spcPts val="0"/>
              </a:spcAft>
              <a:buFont typeface="Symbol" panose="05050102010706020507" pitchFamily="18" charset="2"/>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Ample space available for yoga and workouts (Chan </a:t>
            </a:r>
            <a:r>
              <a:rPr lang="en-GB" sz="1500" i="1" dirty="0">
                <a:latin typeface="Times New Roman" panose="02020603050405020304" pitchFamily="18" charset="0"/>
                <a:ea typeface="Calibri" panose="020F0502020204030204" pitchFamily="34" charset="0"/>
                <a:cs typeface="Times New Roman" panose="02020603050405020304" pitchFamily="18" charset="0"/>
              </a:rPr>
              <a:t>et al.,</a:t>
            </a:r>
            <a:r>
              <a:rPr lang="en-GB" sz="1500" dirty="0">
                <a:latin typeface="Times New Roman" panose="02020603050405020304" pitchFamily="18" charset="0"/>
                <a:ea typeface="Calibri" panose="020F0502020204030204" pitchFamily="34" charset="0"/>
                <a:cs typeface="Times New Roman" panose="02020603050405020304" pitchFamily="18" charset="0"/>
              </a:rPr>
              <a:t> 2019; </a:t>
            </a:r>
            <a:r>
              <a:rPr lang="en-GB" sz="1500" dirty="0" err="1">
                <a:latin typeface="Times New Roman" panose="02020603050405020304" pitchFamily="18" charset="0"/>
                <a:ea typeface="Calibri" panose="020F0502020204030204" pitchFamily="34" charset="0"/>
                <a:cs typeface="Times New Roman" panose="02020603050405020304" pitchFamily="18" charset="0"/>
              </a:rPr>
              <a:t>Kimpton</a:t>
            </a:r>
            <a:r>
              <a:rPr lang="en-GB" sz="1500" dirty="0">
                <a:latin typeface="Times New Roman" panose="02020603050405020304" pitchFamily="18" charset="0"/>
                <a:ea typeface="Calibri" panose="020F0502020204030204" pitchFamily="34" charset="0"/>
                <a:cs typeface="Times New Roman" panose="02020603050405020304" pitchFamily="18" charset="0"/>
              </a:rPr>
              <a:t> Hotel, 2023b)</a:t>
            </a:r>
            <a:endParaRPr lang="en-US" sz="1500" dirty="0">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4" name="Picture 3"/>
          <p:cNvPicPr>
            <a:picLocks noChangeAspect="1"/>
          </p:cNvPicPr>
          <p:nvPr/>
        </p:nvPicPr>
        <p:blipFill>
          <a:blip r:embed="rId3"/>
          <a:stretch>
            <a:fillRect/>
          </a:stretch>
        </p:blipFill>
        <p:spPr>
          <a:xfrm>
            <a:off x="7035306" y="2217387"/>
            <a:ext cx="2405018" cy="1251734"/>
          </a:xfrm>
          <a:prstGeom prst="rect">
            <a:avLst/>
          </a:prstGeom>
        </p:spPr>
      </p:pic>
      <p:pic>
        <p:nvPicPr>
          <p:cNvPr id="5" name="Picture 4"/>
          <p:cNvPicPr>
            <a:picLocks noChangeAspect="1"/>
          </p:cNvPicPr>
          <p:nvPr/>
        </p:nvPicPr>
        <p:blipFill>
          <a:blip r:embed="rId4"/>
          <a:stretch>
            <a:fillRect/>
          </a:stretch>
        </p:blipFill>
        <p:spPr>
          <a:xfrm>
            <a:off x="8796543" y="3600525"/>
            <a:ext cx="2576743" cy="1153310"/>
          </a:xfrm>
          <a:prstGeom prst="rect">
            <a:avLst/>
          </a:prstGeom>
        </p:spPr>
      </p:pic>
      <p:pic>
        <p:nvPicPr>
          <p:cNvPr id="4098" name="Picture 2" descr="Kimpton Fitzroy London, London | 2023 Updated Prices, Deal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38664" y="4945382"/>
            <a:ext cx="2338377" cy="11866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1783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a:latin typeface="Times New Roman" panose="02020603050405020304" pitchFamily="18" charset="0"/>
                <a:ea typeface="Calibri" panose="020F0502020204030204" pitchFamily="34" charset="0"/>
              </a:rPr>
              <a:t>Nature and Scope and Role of Guest Services </a:t>
            </a:r>
            <a:endParaRPr lang="en-GB" sz="3600" dirty="0"/>
          </a:p>
        </p:txBody>
      </p:sp>
      <p:sp>
        <p:nvSpPr>
          <p:cNvPr id="3" name="Content Placeholder 2"/>
          <p:cNvSpPr>
            <a:spLocks noGrp="1"/>
          </p:cNvSpPr>
          <p:nvPr>
            <p:ph idx="1"/>
          </p:nvPr>
        </p:nvSpPr>
        <p:spPr>
          <a:xfrm>
            <a:off x="818712" y="2222287"/>
            <a:ext cx="10554574" cy="4001868"/>
          </a:xfrm>
        </p:spPr>
        <p:txBody>
          <a:bodyPr>
            <a:normAutofit/>
          </a:bodyPr>
          <a:lstStyle/>
          <a:p>
            <a:pPr marL="0" marR="0" algn="just">
              <a:lnSpc>
                <a:spcPct val="200000"/>
              </a:lnSpc>
              <a:spcBef>
                <a:spcPts val="0"/>
              </a:spcBef>
              <a:spcAft>
                <a:spcPts val="0"/>
              </a:spcAft>
            </a:pPr>
            <a:r>
              <a:rPr lang="en-GB" sz="1700" b="1" dirty="0">
                <a:latin typeface="Times New Roman" panose="02020603050405020304" pitchFamily="18" charset="0"/>
                <a:ea typeface="Calibri" panose="020F0502020204030204" pitchFamily="34" charset="0"/>
                <a:cs typeface="Times New Roman" panose="02020603050405020304" pitchFamily="18" charset="0"/>
              </a:rPr>
              <a:t>Ease to travel </a:t>
            </a:r>
            <a:endParaRPr lang="en-US" sz="17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20000"/>
              </a:lnSpc>
              <a:spcBef>
                <a:spcPts val="0"/>
              </a:spcBef>
              <a:spcAft>
                <a:spcPts val="0"/>
              </a:spcAft>
              <a:buFont typeface="Symbol" panose="05050102010706020507" pitchFamily="18" charset="2"/>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Public custom bikes available to wander in the city </a:t>
            </a:r>
            <a:endParaRPr lang="en-US" sz="1500" dirty="0">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GB" sz="1700" b="1" dirty="0">
                <a:latin typeface="Times New Roman" panose="02020603050405020304" pitchFamily="18" charset="0"/>
                <a:ea typeface="Calibri" panose="020F0502020204030204" pitchFamily="34" charset="0"/>
                <a:cs typeface="Times New Roman" panose="02020603050405020304" pitchFamily="18" charset="0"/>
              </a:rPr>
              <a:t>Wellness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20000"/>
              </a:lnSpc>
              <a:spcBef>
                <a:spcPts val="0"/>
              </a:spcBef>
              <a:spcAft>
                <a:spcPts val="0"/>
              </a:spcAft>
              <a:buFont typeface="Symbol" panose="05050102010706020507" pitchFamily="18" charset="2"/>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Full-service luxury spas located in the hotel </a:t>
            </a:r>
            <a:endParaRPr lang="en-US" sz="15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20000"/>
              </a:lnSpc>
              <a:spcBef>
                <a:spcPts val="0"/>
              </a:spcBef>
              <a:spcAft>
                <a:spcPts val="0"/>
              </a:spcAft>
              <a:buFont typeface="Symbol" panose="05050102010706020507" pitchFamily="18" charset="2"/>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An in-room service can also be booked to relax and recharge </a:t>
            </a:r>
            <a:endParaRPr lang="en-US" sz="1500" dirty="0">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GB" sz="1700" b="1" dirty="0">
                <a:latin typeface="Times New Roman" panose="02020603050405020304" pitchFamily="18" charset="0"/>
                <a:ea typeface="Calibri" panose="020F0502020204030204" pitchFamily="34" charset="0"/>
                <a:cs typeface="Times New Roman" panose="02020603050405020304" pitchFamily="18" charset="0"/>
              </a:rPr>
              <a:t>Ruff House </a:t>
            </a:r>
            <a:endParaRPr lang="en-US" sz="17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20000"/>
              </a:lnSpc>
              <a:spcBef>
                <a:spcPts val="0"/>
              </a:spcBef>
              <a:spcAft>
                <a:spcPts val="0"/>
              </a:spcAft>
              <a:buFont typeface="Symbol" panose="05050102010706020507" pitchFamily="18" charset="2"/>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Pets of all sizes are welcomed </a:t>
            </a:r>
            <a:endParaRPr lang="en-US" sz="15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20000"/>
              </a:lnSpc>
              <a:spcBef>
                <a:spcPts val="0"/>
              </a:spcBef>
              <a:spcAft>
                <a:spcPts val="0"/>
              </a:spcAft>
              <a:buFont typeface="Symbol" panose="05050102010706020507" pitchFamily="18" charset="2"/>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All the goodies to keep pets pampered are available at the hotel </a:t>
            </a:r>
            <a:endParaRPr lang="en-US" sz="1500" dirty="0">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GB" sz="1700" b="1" dirty="0">
                <a:latin typeface="Times New Roman" panose="02020603050405020304" pitchFamily="18" charset="0"/>
                <a:ea typeface="Calibri" panose="020F0502020204030204" pitchFamily="34" charset="0"/>
                <a:cs typeface="Times New Roman" panose="02020603050405020304" pitchFamily="18" charset="0"/>
              </a:rPr>
              <a:t>Other complimentary services </a:t>
            </a:r>
            <a:endParaRPr lang="en-US" sz="17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20000"/>
              </a:lnSpc>
              <a:spcBef>
                <a:spcPts val="0"/>
              </a:spcBef>
              <a:spcAft>
                <a:spcPts val="0"/>
              </a:spcAft>
              <a:buFont typeface="Symbol" panose="05050102010706020507" pitchFamily="18" charset="2"/>
              <a:buChar char=""/>
            </a:pPr>
            <a:r>
              <a:rPr lang="en-GB" sz="1500" dirty="0">
                <a:latin typeface="Times New Roman" panose="02020603050405020304" pitchFamily="18" charset="0"/>
                <a:ea typeface="Calibri" panose="020F0502020204030204" pitchFamily="34" charset="0"/>
                <a:cs typeface="Times New Roman" panose="02020603050405020304" pitchFamily="18" charset="0"/>
              </a:rPr>
              <a:t>Morning coffee and tea services, free Wi-Fi, Kids program, and other we've got it amenities (</a:t>
            </a:r>
            <a:r>
              <a:rPr lang="en-GB" sz="1500" dirty="0" err="1">
                <a:latin typeface="Times New Roman" panose="02020603050405020304" pitchFamily="18" charset="0"/>
                <a:ea typeface="Calibri" panose="020F0502020204030204" pitchFamily="34" charset="0"/>
                <a:cs typeface="Times New Roman" panose="02020603050405020304" pitchFamily="18" charset="0"/>
              </a:rPr>
              <a:t>Kimpton</a:t>
            </a:r>
            <a:r>
              <a:rPr lang="en-GB" sz="1500" dirty="0">
                <a:latin typeface="Times New Roman" panose="02020603050405020304" pitchFamily="18" charset="0"/>
                <a:ea typeface="Calibri" panose="020F0502020204030204" pitchFamily="34" charset="0"/>
                <a:cs typeface="Times New Roman" panose="02020603050405020304" pitchFamily="18" charset="0"/>
              </a:rPr>
              <a:t> Hotel, 2023c)</a:t>
            </a:r>
            <a:endParaRPr lang="en-US" sz="1500" dirty="0">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4" name="Picture 3"/>
          <p:cNvPicPr>
            <a:picLocks noChangeAspect="1"/>
          </p:cNvPicPr>
          <p:nvPr/>
        </p:nvPicPr>
        <p:blipFill>
          <a:blip r:embed="rId3"/>
          <a:stretch>
            <a:fillRect/>
          </a:stretch>
        </p:blipFill>
        <p:spPr>
          <a:xfrm>
            <a:off x="6642425" y="2222287"/>
            <a:ext cx="1311754" cy="1612035"/>
          </a:xfrm>
          <a:prstGeom prst="rect">
            <a:avLst/>
          </a:prstGeom>
        </p:spPr>
      </p:pic>
      <p:pic>
        <p:nvPicPr>
          <p:cNvPr id="5" name="Picture 4"/>
          <p:cNvPicPr>
            <a:picLocks noChangeAspect="1"/>
          </p:cNvPicPr>
          <p:nvPr/>
        </p:nvPicPr>
        <p:blipFill>
          <a:blip r:embed="rId4"/>
          <a:stretch>
            <a:fillRect/>
          </a:stretch>
        </p:blipFill>
        <p:spPr>
          <a:xfrm>
            <a:off x="8189708" y="3591499"/>
            <a:ext cx="1229713" cy="1493703"/>
          </a:xfrm>
          <a:prstGeom prst="rect">
            <a:avLst/>
          </a:prstGeom>
        </p:spPr>
      </p:pic>
      <p:pic>
        <p:nvPicPr>
          <p:cNvPr id="6" name="Picture 5"/>
          <p:cNvPicPr>
            <a:picLocks noChangeAspect="1"/>
          </p:cNvPicPr>
          <p:nvPr/>
        </p:nvPicPr>
        <p:blipFill>
          <a:blip r:embed="rId5"/>
          <a:stretch>
            <a:fillRect/>
          </a:stretch>
        </p:blipFill>
        <p:spPr>
          <a:xfrm>
            <a:off x="9825611" y="3219319"/>
            <a:ext cx="1940404" cy="1003902"/>
          </a:xfrm>
          <a:prstGeom prst="rect">
            <a:avLst/>
          </a:prstGeom>
        </p:spPr>
      </p:pic>
    </p:spTree>
    <p:extLst>
      <p:ext uri="{BB962C8B-B14F-4D97-AF65-F5344CB8AC3E}">
        <p14:creationId xmlns:p14="http://schemas.microsoft.com/office/powerpoint/2010/main" val="31015849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a:latin typeface="Times New Roman" panose="02020603050405020304" pitchFamily="18" charset="0"/>
                <a:ea typeface="Calibri" panose="020F0502020204030204" pitchFamily="34" charset="0"/>
              </a:rPr>
              <a:t>Importance of Hospitality </a:t>
            </a:r>
            <a:endParaRPr lang="en-GB" sz="3600" dirty="0"/>
          </a:p>
        </p:txBody>
      </p:sp>
      <p:sp>
        <p:nvSpPr>
          <p:cNvPr id="3" name="Content Placeholder 2"/>
          <p:cNvSpPr>
            <a:spLocks noGrp="1"/>
          </p:cNvSpPr>
          <p:nvPr>
            <p:ph idx="1"/>
          </p:nvPr>
        </p:nvSpPr>
        <p:spPr/>
        <p:txBody>
          <a:bodyPr>
            <a:normAutofit/>
          </a:bodyPr>
          <a:lstStyle/>
          <a:p>
            <a:pPr lvl="0" algn="just">
              <a:lnSpc>
                <a:spcPct val="15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Hospitality is the core characteristic of hotels for ensuring their efficiency.</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Hospitality within the hotel industry is important because it maintains the brand’s image in the market.</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Adequate demonstration of hospitality allows hotels to outclass their market rivalries (</a:t>
            </a:r>
            <a:r>
              <a:rPr lang="en-GB" sz="1600" dirty="0" err="1">
                <a:latin typeface="Times New Roman" panose="02020603050405020304" pitchFamily="18" charset="0"/>
                <a:ea typeface="Calibri" panose="020F0502020204030204" pitchFamily="34" charset="0"/>
                <a:cs typeface="Times New Roman" panose="02020603050405020304" pitchFamily="18" charset="0"/>
              </a:rPr>
              <a:t>Aksoy</a:t>
            </a:r>
            <a:r>
              <a:rPr lang="en-GB" sz="1600" dirty="0">
                <a:latin typeface="Times New Roman" panose="02020603050405020304" pitchFamily="18" charset="0"/>
                <a:ea typeface="Calibri" panose="020F0502020204030204" pitchFamily="34" charset="0"/>
                <a:cs typeface="Times New Roman" panose="02020603050405020304" pitchFamily="18" charset="0"/>
              </a:rPr>
              <a:t> et al., 2022).</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Hospitality retains customers for the hotel as well as increases their loyalty.</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It also enables hotels to grow their business internationally (</a:t>
            </a:r>
            <a:r>
              <a:rPr lang="en-GB" sz="1600" dirty="0" err="1">
                <a:latin typeface="Times New Roman" panose="02020603050405020304" pitchFamily="18" charset="0"/>
                <a:ea typeface="Calibri" panose="020F0502020204030204" pitchFamily="34" charset="0"/>
                <a:cs typeface="Times New Roman" panose="02020603050405020304" pitchFamily="18" charset="0"/>
              </a:rPr>
              <a:t>Marneros</a:t>
            </a:r>
            <a:r>
              <a:rPr lang="en-GB" sz="1600" dirty="0">
                <a:latin typeface="Times New Roman" panose="02020603050405020304" pitchFamily="18" charset="0"/>
                <a:ea typeface="Calibri" panose="020F0502020204030204" pitchFamily="34" charset="0"/>
                <a:cs typeface="Times New Roman" panose="02020603050405020304" pitchFamily="18" charset="0"/>
              </a:rPr>
              <a:t> et al., 2022).</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endParaRPr lang="en-GB" sz="1600" dirty="0"/>
          </a:p>
        </p:txBody>
      </p:sp>
      <p:pic>
        <p:nvPicPr>
          <p:cNvPr id="3074" name="Picture 2" descr="Hospitality vs customer service: what is the difference? - Les Roch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16529" y="4864952"/>
            <a:ext cx="2592803" cy="1459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7406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a:latin typeface="Times New Roman" panose="02020603050405020304" pitchFamily="18" charset="0"/>
                <a:ea typeface="Calibri" panose="020F0502020204030204" pitchFamily="34" charset="0"/>
              </a:rPr>
              <a:t>Meeting and Exceeding Guest Expectations </a:t>
            </a:r>
            <a:endParaRPr lang="en-GB" sz="3600" dirty="0"/>
          </a:p>
        </p:txBody>
      </p:sp>
      <p:sp>
        <p:nvSpPr>
          <p:cNvPr id="3" name="Content Placeholder 2"/>
          <p:cNvSpPr>
            <a:spLocks noGrp="1"/>
          </p:cNvSpPr>
          <p:nvPr>
            <p:ph idx="1"/>
          </p:nvPr>
        </p:nvSpPr>
        <p:spPr/>
        <p:txBody>
          <a:bodyPr>
            <a:normAutofit/>
          </a:bodyPr>
          <a:lstStyle/>
          <a:p>
            <a:pPr lvl="0" algn="just">
              <a:lnSpc>
                <a:spcPct val="150000"/>
              </a:lnSpc>
              <a:spcBef>
                <a:spcPts val="0"/>
              </a:spcBef>
              <a:spcAft>
                <a:spcPts val="0"/>
              </a:spcAft>
              <a:buFont typeface="Symbol" panose="05050102010706020507" pitchFamily="18" charset="2"/>
              <a:buChar char=""/>
            </a:pPr>
            <a:r>
              <a:rPr lang="en-GB" sz="1600" dirty="0" err="1">
                <a:latin typeface="Times New Roman" panose="02020603050405020304" pitchFamily="18" charset="0"/>
                <a:ea typeface="Calibri" panose="020F0502020204030204" pitchFamily="34" charset="0"/>
                <a:cs typeface="Times New Roman" panose="02020603050405020304" pitchFamily="18" charset="0"/>
              </a:rPr>
              <a:t>Kimpton</a:t>
            </a:r>
            <a:r>
              <a:rPr lang="en-GB" sz="1600" dirty="0">
                <a:latin typeface="Times New Roman" panose="02020603050405020304" pitchFamily="18" charset="0"/>
                <a:ea typeface="Calibri" panose="020F0502020204030204" pitchFamily="34" charset="0"/>
                <a:cs typeface="Times New Roman" panose="02020603050405020304" pitchFamily="18" charset="0"/>
              </a:rPr>
              <a:t> hotel is aimed at offering luxury and attitude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Customers expect the best from the hotel, and the approach to luxury is no exception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The hotel is committed to delivering unique design, quality and heartfelt care in surprising ways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Committed to the clean promise of IHG, specifically after the pandemic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Provide reward nights and other exclusive benefits to loyal customers (Hughes and Christensen, 2021; </a:t>
            </a:r>
            <a:r>
              <a:rPr lang="en-GB" sz="1600" dirty="0" err="1">
                <a:latin typeface="Times New Roman" panose="02020603050405020304" pitchFamily="18" charset="0"/>
                <a:ea typeface="Calibri" panose="020F0502020204030204" pitchFamily="34" charset="0"/>
                <a:cs typeface="Times New Roman" panose="02020603050405020304" pitchFamily="18" charset="0"/>
              </a:rPr>
              <a:t>Quadri-Felitti</a:t>
            </a:r>
            <a:r>
              <a:rPr lang="en-GB" sz="1600" dirty="0">
                <a:latin typeface="Times New Roman" panose="02020603050405020304" pitchFamily="18" charset="0"/>
                <a:ea typeface="Calibri" panose="020F0502020204030204" pitchFamily="34" charset="0"/>
                <a:cs typeface="Times New Roman" panose="02020603050405020304" pitchFamily="18" charset="0"/>
              </a:rPr>
              <a:t> </a:t>
            </a:r>
            <a:r>
              <a:rPr lang="en-GB" sz="1600" i="1" dirty="0">
                <a:latin typeface="Times New Roman" panose="02020603050405020304" pitchFamily="18" charset="0"/>
                <a:ea typeface="Calibri" panose="020F0502020204030204" pitchFamily="34" charset="0"/>
                <a:cs typeface="Times New Roman" panose="02020603050405020304" pitchFamily="18" charset="0"/>
              </a:rPr>
              <a:t>et al.,</a:t>
            </a:r>
            <a:r>
              <a:rPr lang="en-GB"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endParaRPr lang="en-GB" sz="1600" dirty="0"/>
          </a:p>
        </p:txBody>
      </p:sp>
      <p:pic>
        <p:nvPicPr>
          <p:cNvPr id="4" name="Picture 3"/>
          <p:cNvPicPr>
            <a:picLocks noChangeAspect="1"/>
          </p:cNvPicPr>
          <p:nvPr/>
        </p:nvPicPr>
        <p:blipFill>
          <a:blip r:embed="rId3"/>
          <a:stretch>
            <a:fillRect/>
          </a:stretch>
        </p:blipFill>
        <p:spPr>
          <a:xfrm>
            <a:off x="4171434" y="4927397"/>
            <a:ext cx="4476808" cy="1480690"/>
          </a:xfrm>
          <a:prstGeom prst="rect">
            <a:avLst/>
          </a:prstGeom>
        </p:spPr>
      </p:pic>
    </p:spTree>
    <p:extLst>
      <p:ext uri="{BB962C8B-B14F-4D97-AF65-F5344CB8AC3E}">
        <p14:creationId xmlns:p14="http://schemas.microsoft.com/office/powerpoint/2010/main" val="4342031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a:latin typeface="Times New Roman" panose="02020603050405020304" pitchFamily="18" charset="0"/>
                <a:ea typeface="Calibri" panose="020F0502020204030204" pitchFamily="34" charset="0"/>
              </a:rPr>
              <a:t>Conclusion </a:t>
            </a:r>
            <a:endParaRPr lang="en-GB" sz="3600" dirty="0"/>
          </a:p>
        </p:txBody>
      </p:sp>
      <p:sp>
        <p:nvSpPr>
          <p:cNvPr id="3" name="Content Placeholder 2"/>
          <p:cNvSpPr>
            <a:spLocks noGrp="1"/>
          </p:cNvSpPr>
          <p:nvPr>
            <p:ph idx="1"/>
          </p:nvPr>
        </p:nvSpPr>
        <p:spPr/>
        <p:txBody>
          <a:bodyPr>
            <a:normAutofit/>
          </a:bodyPr>
          <a:lstStyle/>
          <a:p>
            <a:pPr lvl="0" algn="just">
              <a:lnSpc>
                <a:spcPct val="20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Services and facilities in the hospitality industry are measured in terms of the level of assistance provided</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200000"/>
              </a:lnSpc>
              <a:spcBef>
                <a:spcPts val="0"/>
              </a:spcBef>
              <a:spcAft>
                <a:spcPts val="0"/>
              </a:spcAft>
              <a:buFont typeface="Symbol" panose="05050102010706020507" pitchFamily="18" charset="2"/>
              <a:buChar char=""/>
            </a:pPr>
            <a:r>
              <a:rPr lang="en-GB" sz="1600" dirty="0" err="1">
                <a:latin typeface="Times New Roman" panose="02020603050405020304" pitchFamily="18" charset="0"/>
                <a:ea typeface="Calibri" panose="020F0502020204030204" pitchFamily="34" charset="0"/>
                <a:cs typeface="Times New Roman" panose="02020603050405020304" pitchFamily="18" charset="0"/>
              </a:rPr>
              <a:t>Kimpton</a:t>
            </a:r>
            <a:r>
              <a:rPr lang="en-GB" sz="1600" dirty="0">
                <a:latin typeface="Times New Roman" panose="02020603050405020304" pitchFamily="18" charset="0"/>
                <a:ea typeface="Calibri" panose="020F0502020204030204" pitchFamily="34" charset="0"/>
                <a:cs typeface="Times New Roman" panose="02020603050405020304" pitchFamily="18" charset="0"/>
              </a:rPr>
              <a:t> hotel is also well-known for its hospitality and is also awarded for its customer experience.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20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In this manner, the hotel is showing genuine attentiveness and inspiring advocacy.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200000"/>
              </a:lnSpc>
              <a:spcBef>
                <a:spcPts val="0"/>
              </a:spcBef>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The hotel is also successful in building long-lasting relationships and greater brand loyalty.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pPr>
            <a:endParaRPr lang="en-GB" sz="1600" dirty="0"/>
          </a:p>
        </p:txBody>
      </p:sp>
    </p:spTree>
    <p:extLst>
      <p:ext uri="{BB962C8B-B14F-4D97-AF65-F5344CB8AC3E}">
        <p14:creationId xmlns:p14="http://schemas.microsoft.com/office/powerpoint/2010/main" val="515199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Business Thank-You Letter Examp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03856" y="2066556"/>
            <a:ext cx="5121504" cy="25274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54018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a:latin typeface="Times New Roman" panose="02020603050405020304" pitchFamily="18" charset="0"/>
                <a:cs typeface="Times New Roman" panose="02020603050405020304" pitchFamily="18" charset="0"/>
              </a:rPr>
              <a:t>References</a:t>
            </a:r>
            <a:r>
              <a:rPr lang="en-GB" dirty="0"/>
              <a:t> </a:t>
            </a:r>
          </a:p>
        </p:txBody>
      </p:sp>
      <p:sp>
        <p:nvSpPr>
          <p:cNvPr id="3" name="Content Placeholder 2"/>
          <p:cNvSpPr>
            <a:spLocks noGrp="1"/>
          </p:cNvSpPr>
          <p:nvPr>
            <p:ph idx="1"/>
          </p:nvPr>
        </p:nvSpPr>
        <p:spPr/>
        <p:txBody>
          <a:bodyPr>
            <a:normAutofit fontScale="32500" lnSpcReduction="20000"/>
          </a:bodyPr>
          <a:lstStyle/>
          <a:p>
            <a:pPr marL="457200" marR="0" indent="-457200" algn="just">
              <a:lnSpc>
                <a:spcPct val="200000"/>
              </a:lnSpc>
              <a:spcBef>
                <a:spcPts val="0"/>
              </a:spcBef>
              <a:spcAft>
                <a:spcPts val="0"/>
              </a:spcAft>
            </a:pPr>
            <a:r>
              <a:rPr lang="en-GB" sz="2500" dirty="0" err="1">
                <a:latin typeface="Times New Roman" panose="02020603050405020304" pitchFamily="18" charset="0"/>
                <a:ea typeface="Calibri" panose="020F0502020204030204" pitchFamily="34" charset="0"/>
                <a:cs typeface="Times New Roman" panose="02020603050405020304" pitchFamily="18" charset="0"/>
              </a:rPr>
              <a:t>Aksoy</a:t>
            </a:r>
            <a:r>
              <a:rPr lang="en-GB" sz="2500" dirty="0">
                <a:latin typeface="Times New Roman" panose="02020603050405020304" pitchFamily="18" charset="0"/>
                <a:ea typeface="Calibri" panose="020F0502020204030204" pitchFamily="34" charset="0"/>
                <a:cs typeface="Times New Roman" panose="02020603050405020304" pitchFamily="18" charset="0"/>
              </a:rPr>
              <a:t>, L., Choi, S., </a:t>
            </a:r>
            <a:r>
              <a:rPr lang="en-GB" sz="2500" dirty="0" err="1">
                <a:latin typeface="Times New Roman" panose="02020603050405020304" pitchFamily="18" charset="0"/>
                <a:ea typeface="Calibri" panose="020F0502020204030204" pitchFamily="34" charset="0"/>
                <a:cs typeface="Times New Roman" panose="02020603050405020304" pitchFamily="18" charset="0"/>
              </a:rPr>
              <a:t>Dogru</a:t>
            </a:r>
            <a:r>
              <a:rPr lang="en-GB" sz="2500" dirty="0">
                <a:latin typeface="Times New Roman" panose="02020603050405020304" pitchFamily="18" charset="0"/>
                <a:ea typeface="Calibri" panose="020F0502020204030204" pitchFamily="34" charset="0"/>
                <a:cs typeface="Times New Roman" panose="02020603050405020304" pitchFamily="18" charset="0"/>
              </a:rPr>
              <a:t>, T., </a:t>
            </a:r>
            <a:r>
              <a:rPr lang="en-GB" sz="2500" dirty="0" err="1">
                <a:latin typeface="Times New Roman" panose="02020603050405020304" pitchFamily="18" charset="0"/>
                <a:ea typeface="Calibri" panose="020F0502020204030204" pitchFamily="34" charset="0"/>
                <a:cs typeface="Times New Roman" panose="02020603050405020304" pitchFamily="18" charset="0"/>
              </a:rPr>
              <a:t>Keiningham</a:t>
            </a:r>
            <a:r>
              <a:rPr lang="en-GB" sz="2500" dirty="0">
                <a:latin typeface="Times New Roman" panose="02020603050405020304" pitchFamily="18" charset="0"/>
                <a:ea typeface="Calibri" panose="020F0502020204030204" pitchFamily="34" charset="0"/>
                <a:cs typeface="Times New Roman" panose="02020603050405020304" pitchFamily="18" charset="0"/>
              </a:rPr>
              <a:t>, T., Lorenz, M., Rubin, D. and Tracey, J.B., 2022. Global trends in hospitality. </a:t>
            </a:r>
            <a:r>
              <a:rPr lang="en-GB" sz="2500" i="1" dirty="0">
                <a:latin typeface="Times New Roman" panose="02020603050405020304" pitchFamily="18" charset="0"/>
                <a:ea typeface="Calibri" panose="020F0502020204030204" pitchFamily="34" charset="0"/>
                <a:cs typeface="Times New Roman" panose="02020603050405020304" pitchFamily="18" charset="0"/>
              </a:rPr>
              <a:t>Journal of Business Research</a:t>
            </a:r>
            <a:r>
              <a:rPr lang="en-GB" sz="2500" dirty="0">
                <a:latin typeface="Times New Roman" panose="02020603050405020304" pitchFamily="18" charset="0"/>
                <a:ea typeface="Calibri" panose="020F0502020204030204" pitchFamily="34" charset="0"/>
                <a:cs typeface="Times New Roman" panose="02020603050405020304" pitchFamily="18" charset="0"/>
              </a:rPr>
              <a:t>, </a:t>
            </a:r>
            <a:r>
              <a:rPr lang="en-GB" sz="2500" i="1" dirty="0">
                <a:latin typeface="Times New Roman" panose="02020603050405020304" pitchFamily="18" charset="0"/>
                <a:ea typeface="Calibri" panose="020F0502020204030204" pitchFamily="34" charset="0"/>
                <a:cs typeface="Times New Roman" panose="02020603050405020304" pitchFamily="18" charset="0"/>
              </a:rPr>
              <a:t>142</a:t>
            </a:r>
            <a:r>
              <a:rPr lang="en-GB" sz="2500" dirty="0">
                <a:latin typeface="Times New Roman" panose="02020603050405020304" pitchFamily="18" charset="0"/>
                <a:ea typeface="Calibri" panose="020F0502020204030204" pitchFamily="34" charset="0"/>
                <a:cs typeface="Times New Roman" panose="02020603050405020304" pitchFamily="18" charset="0"/>
              </a:rPr>
              <a:t>, pp.957-973.</a:t>
            </a:r>
            <a:endParaRPr lang="en-US" sz="2500" dirty="0">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0"/>
              </a:spcAft>
            </a:pPr>
            <a:r>
              <a:rPr lang="en-GB" sz="2500" dirty="0">
                <a:latin typeface="Times New Roman" panose="02020603050405020304" pitchFamily="18" charset="0"/>
                <a:ea typeface="Calibri" panose="020F0502020204030204" pitchFamily="34" charset="0"/>
                <a:cs typeface="Times New Roman" panose="02020603050405020304" pitchFamily="18" charset="0"/>
              </a:rPr>
              <a:t>Chan, J., Gao, Y.L. and McGinley, S., 2021. Updates in service standards in hotels: how COVID-19 changed operations. </a:t>
            </a:r>
            <a:r>
              <a:rPr lang="en-GB" sz="2500" i="1" dirty="0">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GB" sz="2500" dirty="0">
                <a:latin typeface="Times New Roman" panose="02020603050405020304" pitchFamily="18" charset="0"/>
                <a:ea typeface="Calibri" panose="020F0502020204030204" pitchFamily="34" charset="0"/>
                <a:cs typeface="Times New Roman" panose="02020603050405020304" pitchFamily="18" charset="0"/>
              </a:rPr>
              <a:t>, </a:t>
            </a:r>
            <a:r>
              <a:rPr lang="en-GB" sz="2500" i="1" dirty="0">
                <a:latin typeface="Times New Roman" panose="02020603050405020304" pitchFamily="18" charset="0"/>
                <a:ea typeface="Calibri" panose="020F0502020204030204" pitchFamily="34" charset="0"/>
                <a:cs typeface="Times New Roman" panose="02020603050405020304" pitchFamily="18" charset="0"/>
              </a:rPr>
              <a:t>33</a:t>
            </a:r>
            <a:r>
              <a:rPr lang="en-GB" sz="2500" dirty="0">
                <a:latin typeface="Times New Roman" panose="02020603050405020304" pitchFamily="18" charset="0"/>
                <a:ea typeface="Calibri" panose="020F0502020204030204" pitchFamily="34" charset="0"/>
                <a:cs typeface="Times New Roman" panose="02020603050405020304" pitchFamily="18" charset="0"/>
              </a:rPr>
              <a:t>(5), pp.1668-1687.</a:t>
            </a:r>
            <a:endParaRPr lang="en-US" sz="2500" dirty="0">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0"/>
              </a:spcAft>
            </a:pPr>
            <a:r>
              <a:rPr lang="en-GB" sz="2500" dirty="0">
                <a:latin typeface="Times New Roman" panose="02020603050405020304" pitchFamily="18" charset="0"/>
                <a:ea typeface="Calibri" panose="020F0502020204030204" pitchFamily="34" charset="0"/>
                <a:cs typeface="Times New Roman" panose="02020603050405020304" pitchFamily="18" charset="0"/>
              </a:rPr>
              <a:t>Chan, W.L., </a:t>
            </a:r>
            <a:r>
              <a:rPr lang="en-GB" sz="2500" dirty="0" err="1">
                <a:latin typeface="Times New Roman" panose="02020603050405020304" pitchFamily="18" charset="0"/>
                <a:ea typeface="Calibri" panose="020F0502020204030204" pitchFamily="34" charset="0"/>
                <a:cs typeface="Times New Roman" panose="02020603050405020304" pitchFamily="18" charset="0"/>
              </a:rPr>
              <a:t>Ho</a:t>
            </a:r>
            <a:r>
              <a:rPr lang="en-GB" sz="2500" dirty="0">
                <a:latin typeface="Times New Roman" panose="02020603050405020304" pitchFamily="18" charset="0"/>
                <a:ea typeface="Calibri" panose="020F0502020204030204" pitchFamily="34" charset="0"/>
                <a:cs typeface="Times New Roman" panose="02020603050405020304" pitchFamily="18" charset="0"/>
              </a:rPr>
              <a:t>, J.A., </a:t>
            </a:r>
            <a:r>
              <a:rPr lang="en-GB" sz="2500" dirty="0" err="1">
                <a:latin typeface="Times New Roman" panose="02020603050405020304" pitchFamily="18" charset="0"/>
                <a:ea typeface="Calibri" panose="020F0502020204030204" pitchFamily="34" charset="0"/>
                <a:cs typeface="Times New Roman" panose="02020603050405020304" pitchFamily="18" charset="0"/>
              </a:rPr>
              <a:t>Sambasivan</a:t>
            </a:r>
            <a:r>
              <a:rPr lang="en-GB" sz="2500" dirty="0">
                <a:latin typeface="Times New Roman" panose="02020603050405020304" pitchFamily="18" charset="0"/>
                <a:ea typeface="Calibri" panose="020F0502020204030204" pitchFamily="34" charset="0"/>
                <a:cs typeface="Times New Roman" panose="02020603050405020304" pitchFamily="18" charset="0"/>
              </a:rPr>
              <a:t>, M. and Ng, S.I., 2019. Antecedents and outcome of job embeddedness: Evidence from four and five-star hotels. </a:t>
            </a:r>
            <a:r>
              <a:rPr lang="en-GB" sz="2500" i="1" dirty="0">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GB" sz="2500" dirty="0">
                <a:latin typeface="Times New Roman" panose="02020603050405020304" pitchFamily="18" charset="0"/>
                <a:ea typeface="Calibri" panose="020F0502020204030204" pitchFamily="34" charset="0"/>
                <a:cs typeface="Times New Roman" panose="02020603050405020304" pitchFamily="18" charset="0"/>
              </a:rPr>
              <a:t>, </a:t>
            </a:r>
            <a:r>
              <a:rPr lang="en-GB" sz="2500" i="1" dirty="0">
                <a:latin typeface="Times New Roman" panose="02020603050405020304" pitchFamily="18" charset="0"/>
                <a:ea typeface="Calibri" panose="020F0502020204030204" pitchFamily="34" charset="0"/>
                <a:cs typeface="Times New Roman" panose="02020603050405020304" pitchFamily="18" charset="0"/>
              </a:rPr>
              <a:t>83</a:t>
            </a:r>
            <a:r>
              <a:rPr lang="en-GB" sz="2500" dirty="0">
                <a:latin typeface="Times New Roman" panose="02020603050405020304" pitchFamily="18" charset="0"/>
                <a:ea typeface="Calibri" panose="020F0502020204030204" pitchFamily="34" charset="0"/>
                <a:cs typeface="Times New Roman" panose="02020603050405020304" pitchFamily="18" charset="0"/>
              </a:rPr>
              <a:t>, pp.37-45.</a:t>
            </a:r>
            <a:endParaRPr lang="en-US" sz="2500" dirty="0">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0"/>
              </a:spcAft>
            </a:pPr>
            <a:r>
              <a:rPr lang="en-GB" sz="2500" dirty="0">
                <a:latin typeface="Times New Roman" panose="02020603050405020304" pitchFamily="18" charset="0"/>
                <a:ea typeface="Calibri" panose="020F0502020204030204" pitchFamily="34" charset="0"/>
                <a:cs typeface="Times New Roman" panose="02020603050405020304" pitchFamily="18" charset="0"/>
              </a:rPr>
              <a:t>Hughes, J.C. and Christensen, J.D., 2021. Talent management innovation in a time of unprecedented disruption: implications for practice and research. In </a:t>
            </a:r>
            <a:r>
              <a:rPr lang="en-GB" sz="2500" i="1" dirty="0">
                <a:latin typeface="Times New Roman" panose="02020603050405020304" pitchFamily="18" charset="0"/>
                <a:ea typeface="Calibri" panose="020F0502020204030204" pitchFamily="34" charset="0"/>
                <a:cs typeface="Times New Roman" panose="02020603050405020304" pitchFamily="18" charset="0"/>
              </a:rPr>
              <a:t>Talent Management Innovations in the International Hospitality Industry</a:t>
            </a:r>
            <a:r>
              <a:rPr lang="en-GB" sz="2500" dirty="0">
                <a:latin typeface="Times New Roman" panose="02020603050405020304" pitchFamily="18" charset="0"/>
                <a:ea typeface="Calibri" panose="020F0502020204030204" pitchFamily="34" charset="0"/>
                <a:cs typeface="Times New Roman" panose="02020603050405020304" pitchFamily="18" charset="0"/>
              </a:rPr>
              <a:t> (pp. 153-179). Emerald Publishing Limited.</a:t>
            </a:r>
            <a:endParaRPr lang="en-US" sz="2500" dirty="0">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0"/>
              </a:spcAft>
            </a:pPr>
            <a:r>
              <a:rPr lang="en-GB" sz="2500" dirty="0" err="1">
                <a:latin typeface="Times New Roman" panose="02020603050405020304" pitchFamily="18" charset="0"/>
                <a:ea typeface="Calibri" panose="020F0502020204030204" pitchFamily="34" charset="0"/>
                <a:cs typeface="Times New Roman" panose="02020603050405020304" pitchFamily="18" charset="0"/>
              </a:rPr>
              <a:t>Kimpton</a:t>
            </a:r>
            <a:r>
              <a:rPr lang="en-GB" sz="2500" dirty="0">
                <a:latin typeface="Times New Roman" panose="02020603050405020304" pitchFamily="18" charset="0"/>
                <a:ea typeface="Calibri" panose="020F0502020204030204" pitchFamily="34" charset="0"/>
                <a:cs typeface="Times New Roman" panose="02020603050405020304" pitchFamily="18" charset="0"/>
              </a:rPr>
              <a:t> Hotel, 2023a. </a:t>
            </a:r>
            <a:r>
              <a:rPr lang="en-GB" sz="2500" i="1" dirty="0" err="1">
                <a:latin typeface="Times New Roman" panose="02020603050405020304" pitchFamily="18" charset="0"/>
                <a:ea typeface="Calibri" panose="020F0502020204030204" pitchFamily="34" charset="0"/>
                <a:cs typeface="Times New Roman" panose="02020603050405020304" pitchFamily="18" charset="0"/>
              </a:rPr>
              <a:t>Kimpton</a:t>
            </a:r>
            <a:r>
              <a:rPr lang="en-GB" sz="2500" i="1" dirty="0">
                <a:latin typeface="Times New Roman" panose="02020603050405020304" pitchFamily="18" charset="0"/>
                <a:ea typeface="Calibri" panose="020F0502020204030204" pitchFamily="34" charset="0"/>
                <a:cs typeface="Times New Roman" panose="02020603050405020304" pitchFamily="18" charset="0"/>
              </a:rPr>
              <a:t> Fitzroy London Hotel: </a:t>
            </a:r>
            <a:r>
              <a:rPr lang="en-GB" sz="2500" i="1" dirty="0" err="1">
                <a:latin typeface="Times New Roman" panose="02020603050405020304" pitchFamily="18" charset="0"/>
                <a:ea typeface="Calibri" panose="020F0502020204030204" pitchFamily="34" charset="0"/>
                <a:cs typeface="Times New Roman" panose="02020603050405020304" pitchFamily="18" charset="0"/>
              </a:rPr>
              <a:t>Kimpton</a:t>
            </a:r>
            <a:r>
              <a:rPr lang="en-GB" sz="2500" i="1" dirty="0">
                <a:latin typeface="Times New Roman" panose="02020603050405020304" pitchFamily="18" charset="0"/>
                <a:ea typeface="Calibri" panose="020F0502020204030204" pitchFamily="34" charset="0"/>
                <a:cs typeface="Times New Roman" panose="02020603050405020304" pitchFamily="18" charset="0"/>
              </a:rPr>
              <a:t> Hotels</a:t>
            </a:r>
            <a:r>
              <a:rPr lang="en-GB" sz="2500" dirty="0">
                <a:latin typeface="Times New Roman" panose="02020603050405020304" pitchFamily="18" charset="0"/>
                <a:ea typeface="Calibri" panose="020F0502020204030204" pitchFamily="34" charset="0"/>
                <a:cs typeface="Times New Roman" panose="02020603050405020304" pitchFamily="18" charset="0"/>
              </a:rPr>
              <a:t>. [online] IHG. Available at: &lt;https://www.ihg.com/kimptonhotels/hotels/us/en/fitzroy-london-hotel-uk/lonlp/hoteldetail&gt; [Accessed 2 Feb. 2023]. </a:t>
            </a:r>
            <a:endParaRPr lang="en-US" sz="2500" dirty="0">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0"/>
              </a:spcAft>
            </a:pPr>
            <a:r>
              <a:rPr lang="en-GB" sz="2500" dirty="0" err="1">
                <a:latin typeface="Times New Roman" panose="02020603050405020304" pitchFamily="18" charset="0"/>
                <a:ea typeface="Calibri" panose="020F0502020204030204" pitchFamily="34" charset="0"/>
                <a:cs typeface="Times New Roman" panose="02020603050405020304" pitchFamily="18" charset="0"/>
              </a:rPr>
              <a:t>Kimpton</a:t>
            </a:r>
            <a:r>
              <a:rPr lang="en-GB" sz="2500" dirty="0">
                <a:latin typeface="Times New Roman" panose="02020603050405020304" pitchFamily="18" charset="0"/>
                <a:ea typeface="Calibri" panose="020F0502020204030204" pitchFamily="34" charset="0"/>
                <a:cs typeface="Times New Roman" panose="02020603050405020304" pitchFamily="18" charset="0"/>
              </a:rPr>
              <a:t> Hotel, 2023b. </a:t>
            </a:r>
            <a:r>
              <a:rPr lang="en-GB" sz="2500" i="1" dirty="0">
                <a:latin typeface="Times New Roman" panose="02020603050405020304" pitchFamily="18" charset="0"/>
                <a:ea typeface="Calibri" panose="020F0502020204030204" pitchFamily="34" charset="0"/>
                <a:cs typeface="Times New Roman" panose="02020603050405020304" pitchFamily="18" charset="0"/>
              </a:rPr>
              <a:t>Award-winning Boutique Hotels + restaurants: </a:t>
            </a:r>
            <a:r>
              <a:rPr lang="en-GB" sz="2500" i="1" dirty="0" err="1">
                <a:latin typeface="Times New Roman" panose="02020603050405020304" pitchFamily="18" charset="0"/>
                <a:ea typeface="Calibri" panose="020F0502020204030204" pitchFamily="34" charset="0"/>
                <a:cs typeface="Times New Roman" panose="02020603050405020304" pitchFamily="18" charset="0"/>
              </a:rPr>
              <a:t>Kimpton</a:t>
            </a:r>
            <a:r>
              <a:rPr lang="en-GB" sz="2500" i="1" dirty="0">
                <a:latin typeface="Times New Roman" panose="02020603050405020304" pitchFamily="18" charset="0"/>
                <a:ea typeface="Calibri" panose="020F0502020204030204" pitchFamily="34" charset="0"/>
                <a:cs typeface="Times New Roman" panose="02020603050405020304" pitchFamily="18" charset="0"/>
              </a:rPr>
              <a:t> Hotels</a:t>
            </a:r>
            <a:r>
              <a:rPr lang="en-GB" sz="2500" dirty="0">
                <a:latin typeface="Times New Roman" panose="02020603050405020304" pitchFamily="18" charset="0"/>
                <a:ea typeface="Calibri" panose="020F0502020204030204" pitchFamily="34" charset="0"/>
                <a:cs typeface="Times New Roman" panose="02020603050405020304" pitchFamily="18" charset="0"/>
              </a:rPr>
              <a:t>. [online] IHG. Available at: &lt;https://www.ihg.com/kimptonhotels/content/us/en/stay/kimpton-experience&gt; [Accessed 2 Feb. 2023]. </a:t>
            </a:r>
            <a:endParaRPr lang="en-US" sz="2500" dirty="0">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0"/>
              </a:spcAft>
            </a:pPr>
            <a:r>
              <a:rPr lang="en-GB" sz="2500" dirty="0" err="1">
                <a:latin typeface="Times New Roman" panose="02020603050405020304" pitchFamily="18" charset="0"/>
                <a:ea typeface="Calibri" panose="020F0502020204030204" pitchFamily="34" charset="0"/>
                <a:cs typeface="Times New Roman" panose="02020603050405020304" pitchFamily="18" charset="0"/>
              </a:rPr>
              <a:t>Kimpton</a:t>
            </a:r>
            <a:r>
              <a:rPr lang="en-GB" sz="2500" dirty="0">
                <a:latin typeface="Times New Roman" panose="02020603050405020304" pitchFamily="18" charset="0"/>
                <a:ea typeface="Calibri" panose="020F0502020204030204" pitchFamily="34" charset="0"/>
                <a:cs typeface="Times New Roman" panose="02020603050405020304" pitchFamily="18" charset="0"/>
              </a:rPr>
              <a:t> Hotel, 2023c. </a:t>
            </a:r>
            <a:r>
              <a:rPr lang="en-GB" sz="2500" i="1" dirty="0">
                <a:latin typeface="Times New Roman" panose="02020603050405020304" pitchFamily="18" charset="0"/>
                <a:ea typeface="Calibri" panose="020F0502020204030204" pitchFamily="34" charset="0"/>
                <a:cs typeface="Times New Roman" panose="02020603050405020304" pitchFamily="18" charset="0"/>
              </a:rPr>
              <a:t>Luxury + wellness amenities: London Fitzroy London</a:t>
            </a:r>
            <a:r>
              <a:rPr lang="en-GB" sz="2500" dirty="0">
                <a:latin typeface="Times New Roman" panose="02020603050405020304" pitchFamily="18" charset="0"/>
                <a:ea typeface="Calibri" panose="020F0502020204030204" pitchFamily="34" charset="0"/>
                <a:cs typeface="Times New Roman" panose="02020603050405020304" pitchFamily="18" charset="0"/>
              </a:rPr>
              <a:t>. [online] IHG. Available at: &lt;https://www.ihg.com/kimptonhotels/hotels/us/en/fitzroy-london-hotel-uk/lonlp/hoteldetail/amenities&gt; [Accessed 2 Feb. 2023]. </a:t>
            </a:r>
            <a:endParaRPr lang="en-US" sz="2500" dirty="0">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0"/>
              </a:spcAft>
            </a:pPr>
            <a:r>
              <a:rPr lang="en-GB" sz="2500" dirty="0" err="1">
                <a:latin typeface="Times New Roman" panose="02020603050405020304" pitchFamily="18" charset="0"/>
                <a:ea typeface="Calibri" panose="020F0502020204030204" pitchFamily="34" charset="0"/>
                <a:cs typeface="Times New Roman" panose="02020603050405020304" pitchFamily="18" charset="0"/>
              </a:rPr>
              <a:t>Marneros</a:t>
            </a:r>
            <a:r>
              <a:rPr lang="en-GB" sz="2500" dirty="0">
                <a:latin typeface="Times New Roman" panose="02020603050405020304" pitchFamily="18" charset="0"/>
                <a:ea typeface="Calibri" panose="020F0502020204030204" pitchFamily="34" charset="0"/>
                <a:cs typeface="Times New Roman" panose="02020603050405020304" pitchFamily="18" charset="0"/>
              </a:rPr>
              <a:t>, S., </a:t>
            </a:r>
            <a:r>
              <a:rPr lang="en-GB" sz="2500" dirty="0" err="1">
                <a:latin typeface="Times New Roman" panose="02020603050405020304" pitchFamily="18" charset="0"/>
                <a:ea typeface="Calibri" panose="020F0502020204030204" pitchFamily="34" charset="0"/>
                <a:cs typeface="Times New Roman" panose="02020603050405020304" pitchFamily="18" charset="0"/>
              </a:rPr>
              <a:t>Papageorgiou</a:t>
            </a:r>
            <a:r>
              <a:rPr lang="en-GB" sz="2500" dirty="0">
                <a:latin typeface="Times New Roman" panose="02020603050405020304" pitchFamily="18" charset="0"/>
                <a:ea typeface="Calibri" panose="020F0502020204030204" pitchFamily="34" charset="0"/>
                <a:cs typeface="Times New Roman" panose="02020603050405020304" pitchFamily="18" charset="0"/>
              </a:rPr>
              <a:t>, G. and </a:t>
            </a:r>
            <a:r>
              <a:rPr lang="en-GB" sz="2500" dirty="0" err="1">
                <a:latin typeface="Times New Roman" panose="02020603050405020304" pitchFamily="18" charset="0"/>
                <a:ea typeface="Calibri" panose="020F0502020204030204" pitchFamily="34" charset="0"/>
                <a:cs typeface="Times New Roman" panose="02020603050405020304" pitchFamily="18" charset="0"/>
              </a:rPr>
              <a:t>Efstathiades</a:t>
            </a:r>
            <a:r>
              <a:rPr lang="en-GB" sz="2500" dirty="0">
                <a:latin typeface="Times New Roman" panose="02020603050405020304" pitchFamily="18" charset="0"/>
                <a:ea typeface="Calibri" panose="020F0502020204030204" pitchFamily="34" charset="0"/>
                <a:cs typeface="Times New Roman" panose="02020603050405020304" pitchFamily="18" charset="0"/>
              </a:rPr>
              <a:t>, A., 2020. Identifying key success competencies for the hospitality industry: The perspectives of professionals. </a:t>
            </a:r>
            <a:r>
              <a:rPr lang="en-GB" sz="2500" i="1" dirty="0">
                <a:latin typeface="Times New Roman" panose="02020603050405020304" pitchFamily="18" charset="0"/>
                <a:ea typeface="Calibri" panose="020F0502020204030204" pitchFamily="34" charset="0"/>
                <a:cs typeface="Times New Roman" panose="02020603050405020304" pitchFamily="18" charset="0"/>
              </a:rPr>
              <a:t>Journal of Teaching in Travel &amp; Tourism</a:t>
            </a:r>
            <a:r>
              <a:rPr lang="en-GB" sz="2500" dirty="0">
                <a:latin typeface="Times New Roman" panose="02020603050405020304" pitchFamily="18" charset="0"/>
                <a:ea typeface="Calibri" panose="020F0502020204030204" pitchFamily="34" charset="0"/>
                <a:cs typeface="Times New Roman" panose="02020603050405020304" pitchFamily="18" charset="0"/>
              </a:rPr>
              <a:t>, </a:t>
            </a:r>
            <a:r>
              <a:rPr lang="en-GB" sz="2500" i="1" dirty="0">
                <a:latin typeface="Times New Roman" panose="02020603050405020304" pitchFamily="18" charset="0"/>
                <a:ea typeface="Calibri" panose="020F0502020204030204" pitchFamily="34" charset="0"/>
                <a:cs typeface="Times New Roman" panose="02020603050405020304" pitchFamily="18" charset="0"/>
              </a:rPr>
              <a:t>20</a:t>
            </a:r>
            <a:r>
              <a:rPr lang="en-GB" sz="2500" dirty="0">
                <a:latin typeface="Times New Roman" panose="02020603050405020304" pitchFamily="18" charset="0"/>
                <a:ea typeface="Calibri" panose="020F0502020204030204" pitchFamily="34" charset="0"/>
                <a:cs typeface="Times New Roman" panose="02020603050405020304" pitchFamily="18" charset="0"/>
              </a:rPr>
              <a:t>(4), pp.237-261.</a:t>
            </a:r>
            <a:endParaRPr lang="en-US" sz="2500" dirty="0">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0"/>
              </a:spcAft>
            </a:pPr>
            <a:r>
              <a:rPr lang="en-GB" sz="2500" dirty="0" err="1">
                <a:latin typeface="Times New Roman" panose="02020603050405020304" pitchFamily="18" charset="0"/>
                <a:ea typeface="Calibri" panose="020F0502020204030204" pitchFamily="34" charset="0"/>
                <a:cs typeface="Times New Roman" panose="02020603050405020304" pitchFamily="18" charset="0"/>
              </a:rPr>
              <a:t>Nastasoiu</a:t>
            </a:r>
            <a:r>
              <a:rPr lang="en-GB" sz="2500" dirty="0">
                <a:latin typeface="Times New Roman" panose="02020603050405020304" pitchFamily="18" charset="0"/>
                <a:ea typeface="Calibri" panose="020F0502020204030204" pitchFamily="34" charset="0"/>
                <a:cs typeface="Times New Roman" panose="02020603050405020304" pitchFamily="18" charset="0"/>
              </a:rPr>
              <a:t>, A. and </a:t>
            </a:r>
            <a:r>
              <a:rPr lang="en-GB" sz="2500" dirty="0" err="1">
                <a:latin typeface="Times New Roman" panose="02020603050405020304" pitchFamily="18" charset="0"/>
                <a:ea typeface="Calibri" panose="020F0502020204030204" pitchFamily="34" charset="0"/>
                <a:cs typeface="Times New Roman" panose="02020603050405020304" pitchFamily="18" charset="0"/>
              </a:rPr>
              <a:t>Vandenbosch</a:t>
            </a:r>
            <a:r>
              <a:rPr lang="en-GB" sz="2500" dirty="0">
                <a:latin typeface="Times New Roman" panose="02020603050405020304" pitchFamily="18" charset="0"/>
                <a:ea typeface="Calibri" panose="020F0502020204030204" pitchFamily="34" charset="0"/>
                <a:cs typeface="Times New Roman" panose="02020603050405020304" pitchFamily="18" charset="0"/>
              </a:rPr>
              <a:t>, M., 2019. Competing with loyalty: How to design successful customer loyalty reward programs. </a:t>
            </a:r>
            <a:r>
              <a:rPr lang="en-GB" sz="2500" i="1" dirty="0">
                <a:latin typeface="Times New Roman" panose="02020603050405020304" pitchFamily="18" charset="0"/>
                <a:ea typeface="Calibri" panose="020F0502020204030204" pitchFamily="34" charset="0"/>
                <a:cs typeface="Times New Roman" panose="02020603050405020304" pitchFamily="18" charset="0"/>
              </a:rPr>
              <a:t>Business Horizons</a:t>
            </a:r>
            <a:r>
              <a:rPr lang="en-GB" sz="2500" dirty="0">
                <a:latin typeface="Times New Roman" panose="02020603050405020304" pitchFamily="18" charset="0"/>
                <a:ea typeface="Calibri" panose="020F0502020204030204" pitchFamily="34" charset="0"/>
                <a:cs typeface="Times New Roman" panose="02020603050405020304" pitchFamily="18" charset="0"/>
              </a:rPr>
              <a:t>, </a:t>
            </a:r>
            <a:r>
              <a:rPr lang="en-GB" sz="2500" i="1" dirty="0">
                <a:latin typeface="Times New Roman" panose="02020603050405020304" pitchFamily="18" charset="0"/>
                <a:ea typeface="Calibri" panose="020F0502020204030204" pitchFamily="34" charset="0"/>
                <a:cs typeface="Times New Roman" panose="02020603050405020304" pitchFamily="18" charset="0"/>
              </a:rPr>
              <a:t>62</a:t>
            </a:r>
            <a:r>
              <a:rPr lang="en-GB" sz="2500" dirty="0">
                <a:latin typeface="Times New Roman" panose="02020603050405020304" pitchFamily="18" charset="0"/>
                <a:ea typeface="Calibri" panose="020F0502020204030204" pitchFamily="34" charset="0"/>
                <a:cs typeface="Times New Roman" panose="02020603050405020304" pitchFamily="18" charset="0"/>
              </a:rPr>
              <a:t>(2), pp.207-214.</a:t>
            </a:r>
            <a:endParaRPr lang="en-US" sz="2500" dirty="0">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0"/>
              </a:spcAft>
            </a:pPr>
            <a:r>
              <a:rPr lang="en-GB" sz="2500" dirty="0" err="1">
                <a:latin typeface="Times New Roman" panose="02020603050405020304" pitchFamily="18" charset="0"/>
                <a:ea typeface="Calibri" panose="020F0502020204030204" pitchFamily="34" charset="0"/>
                <a:cs typeface="Times New Roman" panose="02020603050405020304" pitchFamily="18" charset="0"/>
              </a:rPr>
              <a:t>Quadri-Felitti</a:t>
            </a:r>
            <a:r>
              <a:rPr lang="en-GB" sz="2500" dirty="0">
                <a:latin typeface="Times New Roman" panose="02020603050405020304" pitchFamily="18" charset="0"/>
                <a:ea typeface="Calibri" panose="020F0502020204030204" pitchFamily="34" charset="0"/>
                <a:cs typeface="Times New Roman" panose="02020603050405020304" pitchFamily="18" charset="0"/>
              </a:rPr>
              <a:t>, D., Su, N. and Day, J., 2022. Consumer perspectives of boutique and lifestyle hotels: Is there a difference? </a:t>
            </a:r>
            <a:r>
              <a:rPr lang="en-GB" sz="2500" i="1" dirty="0">
                <a:latin typeface="Times New Roman" panose="02020603050405020304" pitchFamily="18" charset="0"/>
                <a:ea typeface="Calibri" panose="020F0502020204030204" pitchFamily="34" charset="0"/>
                <a:cs typeface="Times New Roman" panose="02020603050405020304" pitchFamily="18" charset="0"/>
              </a:rPr>
              <a:t>Tourism and Hospitality Research</a:t>
            </a:r>
            <a:r>
              <a:rPr lang="en-GB" sz="2500" dirty="0">
                <a:latin typeface="Times New Roman" panose="02020603050405020304" pitchFamily="18" charset="0"/>
                <a:ea typeface="Calibri" panose="020F0502020204030204" pitchFamily="34" charset="0"/>
                <a:cs typeface="Times New Roman" panose="02020603050405020304" pitchFamily="18" charset="0"/>
              </a:rPr>
              <a:t>, </a:t>
            </a:r>
            <a:r>
              <a:rPr lang="en-GB" sz="2500" i="1" dirty="0">
                <a:latin typeface="Times New Roman" panose="02020603050405020304" pitchFamily="18" charset="0"/>
                <a:ea typeface="Calibri" panose="020F0502020204030204" pitchFamily="34" charset="0"/>
                <a:cs typeface="Times New Roman" panose="02020603050405020304" pitchFamily="18" charset="0"/>
              </a:rPr>
              <a:t>22</a:t>
            </a:r>
            <a:r>
              <a:rPr lang="en-GB" sz="2500" dirty="0">
                <a:latin typeface="Times New Roman" panose="02020603050405020304" pitchFamily="18" charset="0"/>
                <a:ea typeface="Calibri" panose="020F0502020204030204" pitchFamily="34" charset="0"/>
                <a:cs typeface="Times New Roman" panose="02020603050405020304" pitchFamily="18" charset="0"/>
              </a:rPr>
              <a:t>(3), pp.349-361.</a:t>
            </a:r>
            <a:endParaRPr lang="en-US" sz="2500" dirty="0">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0"/>
              </a:spcAft>
            </a:pPr>
            <a:r>
              <a:rPr lang="en-GB" sz="2500" dirty="0" err="1">
                <a:latin typeface="Times New Roman" panose="02020603050405020304" pitchFamily="18" charset="0"/>
                <a:ea typeface="Calibri" panose="020F0502020204030204" pitchFamily="34" charset="0"/>
                <a:cs typeface="Times New Roman" panose="02020603050405020304" pitchFamily="18" charset="0"/>
              </a:rPr>
              <a:t>Trianasari</a:t>
            </a:r>
            <a:r>
              <a:rPr lang="en-GB" sz="2500" dirty="0">
                <a:latin typeface="Times New Roman" panose="02020603050405020304" pitchFamily="18" charset="0"/>
                <a:ea typeface="Calibri" panose="020F0502020204030204" pitchFamily="34" charset="0"/>
                <a:cs typeface="Times New Roman" panose="02020603050405020304" pitchFamily="18" charset="0"/>
              </a:rPr>
              <a:t>, N., Butcher, K. and Sparks, B., 2018. Understanding guest tolerance and the role of cultural familiarity in hotel service failures. </a:t>
            </a:r>
            <a:r>
              <a:rPr lang="en-GB" sz="2500" i="1" dirty="0">
                <a:latin typeface="Times New Roman" panose="02020603050405020304" pitchFamily="18" charset="0"/>
                <a:ea typeface="Calibri" panose="020F0502020204030204" pitchFamily="34" charset="0"/>
                <a:cs typeface="Times New Roman" panose="02020603050405020304" pitchFamily="18" charset="0"/>
              </a:rPr>
              <a:t>Journal of Hospitality Marketing &amp; Management</a:t>
            </a:r>
            <a:r>
              <a:rPr lang="en-GB" sz="2500" dirty="0">
                <a:latin typeface="Times New Roman" panose="02020603050405020304" pitchFamily="18" charset="0"/>
                <a:ea typeface="Calibri" panose="020F0502020204030204" pitchFamily="34" charset="0"/>
                <a:cs typeface="Times New Roman" panose="02020603050405020304" pitchFamily="18" charset="0"/>
              </a:rPr>
              <a:t>, </a:t>
            </a:r>
            <a:r>
              <a:rPr lang="en-GB" sz="2500" i="1" dirty="0">
                <a:latin typeface="Times New Roman" panose="02020603050405020304" pitchFamily="18" charset="0"/>
                <a:ea typeface="Calibri" panose="020F0502020204030204" pitchFamily="34" charset="0"/>
                <a:cs typeface="Times New Roman" panose="02020603050405020304" pitchFamily="18" charset="0"/>
              </a:rPr>
              <a:t>27</a:t>
            </a:r>
            <a:r>
              <a:rPr lang="en-GB" sz="2500" dirty="0">
                <a:latin typeface="Times New Roman" panose="02020603050405020304" pitchFamily="18" charset="0"/>
                <a:ea typeface="Calibri" panose="020F0502020204030204" pitchFamily="34" charset="0"/>
                <a:cs typeface="Times New Roman" panose="02020603050405020304" pitchFamily="18" charset="0"/>
              </a:rPr>
              <a:t>(1), pp.21-40</a:t>
            </a:r>
            <a:endParaRPr lang="en-US" sz="25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dirty="0">
              <a:solidFill>
                <a:schemeClr val="bg1"/>
              </a:solidFill>
            </a:endParaRPr>
          </a:p>
        </p:txBody>
      </p:sp>
    </p:spTree>
    <p:extLst>
      <p:ext uri="{BB962C8B-B14F-4D97-AF65-F5344CB8AC3E}">
        <p14:creationId xmlns:p14="http://schemas.microsoft.com/office/powerpoint/2010/main" val="21233685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2437</Words>
  <Application>Microsoft Macintosh PowerPoint</Application>
  <PresentationFormat>Widescreen</PresentationFormat>
  <Paragraphs>116</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Calibri</vt:lpstr>
      <vt:lpstr>Century Gothic</vt:lpstr>
      <vt:lpstr>Symbol</vt:lpstr>
      <vt:lpstr>Times New Roman</vt:lpstr>
      <vt:lpstr>Wingdings 2</vt:lpstr>
      <vt:lpstr>Quotable</vt:lpstr>
      <vt:lpstr>Kimpton Hotel (IHG)</vt:lpstr>
      <vt:lpstr>Table of Contents </vt:lpstr>
      <vt:lpstr>Chosen Hotel Brand –Kimpton Hotel </vt:lpstr>
      <vt:lpstr>Hotel Brand’s Main Consumers </vt:lpstr>
      <vt:lpstr>Role of Guest Services in the Industry </vt:lpstr>
      <vt:lpstr>Role of Guest Services in the Industry </vt:lpstr>
      <vt:lpstr>Nature and Scope and Role of Guest Services </vt:lpstr>
      <vt:lpstr>Nature and Scope and Role of Guest Services </vt:lpstr>
      <vt:lpstr>Importance of Hospitality </vt:lpstr>
      <vt:lpstr>Meeting and Exceeding Guest Expectations </vt:lpstr>
      <vt:lpstr>Conclusion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Kimpton Hotel (IHG)</dc:title>
  <cp:lastModifiedBy>Marilena Bocanet (2215571)</cp:lastModifiedBy>
  <cp:revision>3</cp:revision>
  <dcterms:modified xsi:type="dcterms:W3CDTF">2023-02-10T14:10:39Z</dcterms:modified>
</cp:coreProperties>
</file>