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67" r:id="rId3"/>
    <p:sldId id="257" r:id="rId4"/>
    <p:sldId id="258" r:id="rId5"/>
    <p:sldId id="259" r:id="rId6"/>
    <p:sldId id="260" r:id="rId7"/>
    <p:sldId id="261" r:id="rId8"/>
    <p:sldId id="262" r:id="rId9"/>
    <p:sldId id="263" r:id="rId10"/>
    <p:sldId id="264" r:id="rId11"/>
    <p:sldId id="265"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0C4E0E-7905-41EE-B199-47386981370B}" v="207" dt="2022-07-22T14:11:27.069"/>
    <p1510:client id="{F316F325-E747-43C1-94B4-21B7A24E2D0D}" v="88" dt="2022-07-22T22:00:08.7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96" d="100"/>
          <a:sy n="96" d="100"/>
        </p:scale>
        <p:origin x="400"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CC4442-B572-4C5C-AECE-899E84DEBD1C}" type="datetimeFigureOut">
              <a:t>25/07/2022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B52E23-980C-4DB6-8F8A-DD937E85CFE4}" type="slidenum">
              <a:t>‹#›</a:t>
            </a:fld>
            <a:endParaRPr lang="en-US"/>
          </a:p>
        </p:txBody>
      </p:sp>
    </p:spTree>
    <p:extLst>
      <p:ext uri="{BB962C8B-B14F-4D97-AF65-F5344CB8AC3E}">
        <p14:creationId xmlns:p14="http://schemas.microsoft.com/office/powerpoint/2010/main" val="42943648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 </a:t>
            </a:r>
            <a:endParaRPr lang="en-US"/>
          </a:p>
          <a:p>
            <a:r>
              <a:rPr lang="en-US" dirty="0"/>
              <a:t>In a business </a:t>
            </a:r>
            <a:r>
              <a:rPr lang="en-US" dirty="0" err="1"/>
              <a:t>organisation</a:t>
            </a:r>
            <a:r>
              <a:rPr lang="en-US" dirty="0"/>
              <a:t>, the role of a leader in the development and learning of knowledge is to enhance communication skills and build teams more effective. An effective team will always help the </a:t>
            </a:r>
            <a:r>
              <a:rPr lang="en-US" dirty="0" err="1"/>
              <a:t>organisation</a:t>
            </a:r>
            <a:r>
              <a:rPr lang="en-US" dirty="0"/>
              <a:t> attain its goals and objectives. The effectiveness of teams is only possible through the communication skills and capabilities of the teams. The following presentation is based on these effective teams and how these can help an </a:t>
            </a:r>
            <a:r>
              <a:rPr lang="en-US" dirty="0" err="1"/>
              <a:t>organisation</a:t>
            </a:r>
            <a:r>
              <a:rPr lang="en-US" dirty="0"/>
              <a:t> enhance its business performance. The study will highlight the communication models and theories that can be applied by an </a:t>
            </a:r>
            <a:r>
              <a:rPr lang="en-US" dirty="0" err="1"/>
              <a:t>organisation</a:t>
            </a:r>
            <a:r>
              <a:rPr lang="en-US" dirty="0"/>
              <a:t> to better team performance and communication between members in the workplace. The presentation will also discuss the different barriers and provide an adequate solution for the </a:t>
            </a:r>
            <a:r>
              <a:rPr lang="en-US" dirty="0" err="1"/>
              <a:t>organisation</a:t>
            </a:r>
            <a:r>
              <a:rPr lang="en-US" dirty="0"/>
              <a:t> to adapt to reduce teamwork challenges. The </a:t>
            </a:r>
            <a:r>
              <a:rPr lang="en-US" dirty="0" err="1"/>
              <a:t>organisation</a:t>
            </a:r>
            <a:r>
              <a:rPr lang="en-US" dirty="0"/>
              <a:t> selected for the discussion is “Asda" which is one of the UK's leading supermarket businesses. </a:t>
            </a:r>
          </a:p>
        </p:txBody>
      </p:sp>
      <p:sp>
        <p:nvSpPr>
          <p:cNvPr id="4" name="Slide Number Placeholder 3"/>
          <p:cNvSpPr>
            <a:spLocks noGrp="1"/>
          </p:cNvSpPr>
          <p:nvPr>
            <p:ph type="sldNum" sz="quarter" idx="5"/>
          </p:nvPr>
        </p:nvSpPr>
        <p:spPr/>
        <p:txBody>
          <a:bodyPr/>
          <a:lstStyle/>
          <a:p>
            <a:fld id="{F1B52E23-980C-4DB6-8F8A-DD937E85CFE4}" type="slidenum">
              <a:t>3</a:t>
            </a:fld>
            <a:endParaRPr lang="en-US"/>
          </a:p>
        </p:txBody>
      </p:sp>
    </p:spTree>
    <p:extLst>
      <p:ext uri="{BB962C8B-B14F-4D97-AF65-F5344CB8AC3E}">
        <p14:creationId xmlns:p14="http://schemas.microsoft.com/office/powerpoint/2010/main" val="7040402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Overview of Chosen </a:t>
            </a:r>
            <a:r>
              <a:rPr lang="en-US" dirty="0" err="1"/>
              <a:t>Organisation</a:t>
            </a:r>
            <a:r>
              <a:rPr lang="en-US" dirty="0"/>
              <a:t>: Asda </a:t>
            </a:r>
            <a:endParaRPr lang="en-US"/>
          </a:p>
          <a:p>
            <a:r>
              <a:rPr lang="en-US" dirty="0"/>
              <a:t>Asda is the UK’s 2nd largest grocery and supermarket chain which holds around 17% of the total market share in the country. The company offers products such as clothes, food and drink, and general merchandise. The </a:t>
            </a:r>
            <a:r>
              <a:rPr lang="en-US" dirty="0" err="1"/>
              <a:t>organisation</a:t>
            </a:r>
            <a:r>
              <a:rPr lang="en-US" dirty="0"/>
              <a:t> also offers financial service that includes online and supermarket business (Lacerenza et al., 2018). The company is a private limited </a:t>
            </a:r>
            <a:r>
              <a:rPr lang="en-US" dirty="0" err="1"/>
              <a:t>organisation</a:t>
            </a:r>
            <a:r>
              <a:rPr lang="en-US" dirty="0"/>
              <a:t> that is a part of the UK's retail industry. It was established in 1949 but now holds more than 565 retail stores in various parts of the country. It was found to be the second most selling supermarket business in the UK. The company holds a reputation for being the “best-value” retailer in the UK by exceeding consumer expectations and needs. </a:t>
            </a:r>
          </a:p>
        </p:txBody>
      </p:sp>
      <p:sp>
        <p:nvSpPr>
          <p:cNvPr id="4" name="Slide Number Placeholder 3"/>
          <p:cNvSpPr>
            <a:spLocks noGrp="1"/>
          </p:cNvSpPr>
          <p:nvPr>
            <p:ph type="sldNum" sz="quarter" idx="5"/>
          </p:nvPr>
        </p:nvSpPr>
        <p:spPr/>
        <p:txBody>
          <a:bodyPr/>
          <a:lstStyle/>
          <a:p>
            <a:fld id="{F1B52E23-980C-4DB6-8F8A-DD937E85CFE4}" type="slidenum">
              <a:t>4</a:t>
            </a:fld>
            <a:endParaRPr lang="en-US"/>
          </a:p>
        </p:txBody>
      </p:sp>
    </p:spTree>
    <p:extLst>
      <p:ext uri="{BB962C8B-B14F-4D97-AF65-F5344CB8AC3E}">
        <p14:creationId xmlns:p14="http://schemas.microsoft.com/office/powerpoint/2010/main" val="3443488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Effective Communication Benefits to ASDA’s Business Processes </a:t>
            </a:r>
          </a:p>
          <a:p>
            <a:r>
              <a:rPr lang="en-US" dirty="0"/>
              <a:t>ASDA </a:t>
            </a:r>
            <a:r>
              <a:rPr lang="en-US" dirty="0" err="1"/>
              <a:t>utilises</a:t>
            </a:r>
            <a:r>
              <a:rPr lang="en-US" dirty="0"/>
              <a:t> effective communication among its teams. These strategies provide them benefits such as the following: </a:t>
            </a:r>
          </a:p>
          <a:p>
            <a:r>
              <a:rPr lang="en-US" dirty="0"/>
              <a:t>  </a:t>
            </a:r>
          </a:p>
          <a:p>
            <a:r>
              <a:rPr lang="en-US" dirty="0"/>
              <a:t>Boosting the Morale and Encouragement of Employees for Newer Ideas </a:t>
            </a:r>
          </a:p>
          <a:p>
            <a:r>
              <a:rPr lang="en-US" dirty="0"/>
              <a:t>ASDA makes sure that employees are kept positive through active communication. This helps them in increasing their quality and work output for the finished product. Effective communication provides their employees better flow of ideas which allows them to operate more efficiently. </a:t>
            </a:r>
          </a:p>
          <a:p>
            <a:r>
              <a:rPr lang="en-US" dirty="0"/>
              <a:t>  </a:t>
            </a:r>
            <a:endParaRPr lang="en-US" dirty="0">
              <a:cs typeface="Calibri"/>
            </a:endParaRPr>
          </a:p>
          <a:p>
            <a:r>
              <a:rPr lang="en-US" dirty="0"/>
              <a:t>Creating Team Cohesion </a:t>
            </a:r>
          </a:p>
          <a:p>
            <a:r>
              <a:rPr lang="en-US" dirty="0"/>
              <a:t>Employees at ASDA work together in achieving common goals. These common targets provide them the opportunity to take the same path and support each other. It increases effective communication that provides employees a better understanding of situations and issues that occurs in their business. The cohesiveness among teams offers a better work experience. </a:t>
            </a:r>
          </a:p>
          <a:p>
            <a:r>
              <a:rPr lang="en-US" dirty="0"/>
              <a:t>  </a:t>
            </a:r>
            <a:endParaRPr lang="en-US" dirty="0">
              <a:cs typeface="Calibri"/>
            </a:endParaRPr>
          </a:p>
          <a:p>
            <a:r>
              <a:rPr lang="en-US" dirty="0"/>
              <a:t>Increased Productivity </a:t>
            </a:r>
          </a:p>
          <a:p>
            <a:r>
              <a:rPr lang="en-US" dirty="0"/>
              <a:t>ASDA makes sure that each employee is being communicated with their managers and leaders. The company forms a process of feedback in which employees discusses their duties and issues (Memon et al., 2018). Leaders resolve these issues and get back which results in better productivity of employees for the company. </a:t>
            </a:r>
            <a:endParaRPr lang="en-US" dirty="0">
              <a:cs typeface="Calibri"/>
            </a:endParaRPr>
          </a:p>
          <a:p>
            <a:r>
              <a:rPr lang="en-US" dirty="0"/>
              <a:t>  </a:t>
            </a:r>
            <a:endParaRPr lang="en-US" dirty="0">
              <a:cs typeface="Calibri"/>
            </a:endParaRPr>
          </a:p>
          <a:p>
            <a:r>
              <a:rPr lang="en-US" dirty="0"/>
              <a:t>Trust Formation </a:t>
            </a:r>
          </a:p>
          <a:p>
            <a:r>
              <a:rPr lang="en-US" dirty="0"/>
              <a:t>The company keeps its information channel open to all individuals of the company. They have implemented an open appreciation tactic that allows leaders to give value to employees in front of other employees. When employees are offered worth, they gain trust in the company and become convicted to reach the </a:t>
            </a:r>
            <a:r>
              <a:rPr lang="en-US" dirty="0" err="1"/>
              <a:t>organisational</a:t>
            </a:r>
            <a:r>
              <a:rPr lang="en-US" dirty="0"/>
              <a:t> goals. </a:t>
            </a:r>
          </a:p>
          <a:p>
            <a:r>
              <a:rPr lang="en-US" dirty="0"/>
              <a:t>  </a:t>
            </a:r>
            <a:endParaRPr lang="en-US" dirty="0">
              <a:cs typeface="Calibri"/>
            </a:endParaRPr>
          </a:p>
          <a:p>
            <a:r>
              <a:rPr lang="en-US" dirty="0"/>
              <a:t>Cease Confusion If employees are not aware of the business situation. ASDA makes sure that work, assignments, duties, and issues are all discussed among employees of the company. The leader persuades them with exceptional communication skills which provide better understanding. It helps them in reducing workplace confusion (</a:t>
            </a:r>
            <a:r>
              <a:rPr lang="en-US" dirty="0" err="1"/>
              <a:t>Syakur</a:t>
            </a:r>
            <a:r>
              <a:rPr lang="en-US" dirty="0"/>
              <a:t> et al., 2020).</a:t>
            </a:r>
            <a:endParaRPr lang="en-US" dirty="0">
              <a:cs typeface="Calibri"/>
            </a:endParaRPr>
          </a:p>
        </p:txBody>
      </p:sp>
      <p:sp>
        <p:nvSpPr>
          <p:cNvPr id="4" name="Slide Number Placeholder 3"/>
          <p:cNvSpPr>
            <a:spLocks noGrp="1"/>
          </p:cNvSpPr>
          <p:nvPr>
            <p:ph type="sldNum" sz="quarter" idx="5"/>
          </p:nvPr>
        </p:nvSpPr>
        <p:spPr/>
        <p:txBody>
          <a:bodyPr/>
          <a:lstStyle/>
          <a:p>
            <a:fld id="{F1B52E23-980C-4DB6-8F8A-DD937E85CFE4}" type="slidenum">
              <a:t>5</a:t>
            </a:fld>
            <a:endParaRPr lang="en-US"/>
          </a:p>
        </p:txBody>
      </p:sp>
    </p:spTree>
    <p:extLst>
      <p:ext uri="{BB962C8B-B14F-4D97-AF65-F5344CB8AC3E}">
        <p14:creationId xmlns:p14="http://schemas.microsoft.com/office/powerpoint/2010/main" val="15000510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Effective Communication Model and how it can be used by ASDA </a:t>
            </a:r>
          </a:p>
          <a:p>
            <a:r>
              <a:rPr lang="en-US" dirty="0"/>
              <a:t>ASDA can implement "Berlo’s Model of Communication” to enhance their teamwork efficiency. This model will help them to encode and decode every piece of information before it is received back from the sender and employees receiving the message. Berlo’s Model will offer ASDA four components that are discussed below: </a:t>
            </a:r>
          </a:p>
          <a:p>
            <a:r>
              <a:rPr lang="en-US" dirty="0"/>
              <a:t>  </a:t>
            </a:r>
          </a:p>
          <a:p>
            <a:r>
              <a:rPr lang="en-US" dirty="0"/>
              <a:t>The Factors of Berlo’s Model of Communication </a:t>
            </a:r>
          </a:p>
          <a:p>
            <a:r>
              <a:rPr lang="en-US" dirty="0"/>
              <a:t>Sender </a:t>
            </a:r>
          </a:p>
          <a:p>
            <a:r>
              <a:rPr lang="en-US" dirty="0"/>
              <a:t>According to (Antony and Gupta, 2018), the message is sent through a specific source and where it is generated is the sender. The managers of ASDA can play the role of the sender. The sender will require to have a different skill set as per the model. These factors and skills of the sender include: </a:t>
            </a:r>
          </a:p>
          <a:p>
            <a:r>
              <a:rPr lang="en-US" dirty="0"/>
              <a:t>  </a:t>
            </a:r>
            <a:endParaRPr lang="en-US" dirty="0">
              <a:cs typeface="Calibri"/>
            </a:endParaRPr>
          </a:p>
          <a:p>
            <a:pPr marL="285750" indent="-285750">
              <a:buFont typeface="Arial"/>
              <a:buChar char="•"/>
            </a:pPr>
            <a:r>
              <a:rPr lang="en-US" dirty="0"/>
              <a:t>Communication Skills – The managers and leaders of ASDA must have communication skills for discussing their processes. Having good skills in communication will allow the sender to send messages more clearly and can help the receiver to understand them better (Chanana, 2021). When the information is not grasped by the reserved, the communication will not be effective. These leaders must have good listening, writing, reading, presenting, or speaking skills.</a:t>
            </a:r>
          </a:p>
          <a:p>
            <a:pPr marL="285750" indent="-285750">
              <a:buFont typeface="Arial"/>
              <a:buChar char="•"/>
            </a:pPr>
            <a:r>
              <a:rPr lang="en-US" dirty="0"/>
              <a:t>Attitude - The sender's attitude also has a great impact on the message sent to the receiver. It can change the meaning and environment of the message which can impact the understanding of the receiver. </a:t>
            </a:r>
          </a:p>
          <a:p>
            <a:pPr marL="285750" indent="-285750">
              <a:buFont typeface="Arial"/>
              <a:buChar char="•"/>
            </a:pPr>
            <a:r>
              <a:rPr lang="en-US" dirty="0"/>
              <a:t>Knowledge - The receiver must be </a:t>
            </a:r>
            <a:r>
              <a:rPr lang="en-US" dirty="0" err="1"/>
              <a:t>familiarised</a:t>
            </a:r>
            <a:r>
              <a:rPr lang="en-US" dirty="0"/>
              <a:t> with the message and its context making it essential for the sender to know the level of understanding of the receiver to decode the message. </a:t>
            </a:r>
          </a:p>
          <a:p>
            <a:pPr marL="285750" indent="-285750">
              <a:buFont typeface="Arial"/>
              <a:buChar char="•"/>
            </a:pPr>
            <a:r>
              <a:rPr lang="en-US" dirty="0"/>
              <a:t>Social System - The way of messaging through communication can also be affected by the religion, rules, beliefs, values, and other social factors of the sender in the company. The generation difference will be created. The situation and place will also be falling under the social system.</a:t>
            </a:r>
          </a:p>
          <a:p>
            <a:pPr marL="285750" indent="-285750">
              <a:buFont typeface="Arial"/>
              <a:buChar char="•"/>
            </a:pPr>
            <a:r>
              <a:rPr lang="en-US" dirty="0"/>
              <a:t>Culture - The managers of ASDA can implement cultural differences in sending information. Having a diversified communication channel can make it easier for all individuals of the company to understand.</a:t>
            </a:r>
          </a:p>
          <a:p>
            <a:r>
              <a:rPr lang="en-US" dirty="0"/>
              <a:t>  </a:t>
            </a:r>
            <a:endParaRPr lang="en-US" dirty="0">
              <a:cs typeface="Calibri"/>
            </a:endParaRPr>
          </a:p>
          <a:p>
            <a:r>
              <a:rPr lang="en-US" dirty="0"/>
              <a:t>Message </a:t>
            </a:r>
          </a:p>
          <a:p>
            <a:r>
              <a:rPr lang="en-US" dirty="0"/>
              <a:t>Berlo’s model explains a message to be a substance that a sender sends to the receiver. This message can be in the form of video, audio, text, voice, or other media. ASDA can use its factors that include: </a:t>
            </a:r>
          </a:p>
          <a:p>
            <a:r>
              <a:rPr lang="en-US" dirty="0"/>
              <a:t>  </a:t>
            </a:r>
            <a:endParaRPr lang="en-US" dirty="0">
              <a:cs typeface="Calibri"/>
            </a:endParaRPr>
          </a:p>
          <a:p>
            <a:pPr marL="285750" indent="-285750">
              <a:buFont typeface="Arial"/>
              <a:buChar char="•"/>
            </a:pPr>
            <a:r>
              <a:rPr lang="en-US" dirty="0"/>
              <a:t>Content - It is the topic or the point of the message. The content is the overall meaning or reason for sending the message.</a:t>
            </a:r>
          </a:p>
          <a:p>
            <a:pPr marL="285750" indent="-285750">
              <a:buFont typeface="Arial"/>
              <a:buChar char="•"/>
            </a:pPr>
            <a:r>
              <a:rPr lang="en-US" dirty="0"/>
              <a:t>Elements - The non-verbal things in the message are the elements that tag along in the content such as language, signs, or gestures.</a:t>
            </a:r>
          </a:p>
          <a:p>
            <a:pPr marL="285750" indent="-285750">
              <a:buFont typeface="Arial"/>
              <a:buChar char="•"/>
            </a:pPr>
            <a:r>
              <a:rPr lang="en-US" dirty="0"/>
              <a:t>Treatment - The method or approach of conveying the message from sender to receiver. This plays a major role in affecting the feedback from the receiver.</a:t>
            </a:r>
          </a:p>
          <a:p>
            <a:pPr marL="285750" indent="-285750">
              <a:buFont typeface="Arial"/>
              <a:buChar char="•"/>
            </a:pPr>
            <a:r>
              <a:rPr lang="en-US" dirty="0"/>
              <a:t>Structure - This is the overall presentation or arrangement of content and topics of the message. The effectiveness is based on this structure.</a:t>
            </a:r>
          </a:p>
          <a:p>
            <a:pPr marL="285750" indent="-285750">
              <a:buFont typeface="Arial"/>
              <a:buChar char="•"/>
            </a:pPr>
            <a:r>
              <a:rPr lang="en-US" dirty="0"/>
              <a:t>Code - The form on which the message is based is called code. It can be in the form of video, text, or language.</a:t>
            </a:r>
            <a:endParaRPr lang="en-US" dirty="0">
              <a:cs typeface="Calibri" panose="020F0502020204030204"/>
            </a:endParaRPr>
          </a:p>
          <a:p>
            <a:r>
              <a:rPr lang="en-US" dirty="0"/>
              <a:t>  </a:t>
            </a:r>
            <a:endParaRPr lang="en-US" dirty="0">
              <a:cs typeface="Calibri"/>
            </a:endParaRPr>
          </a:p>
          <a:p>
            <a:r>
              <a:rPr lang="en-US" dirty="0"/>
              <a:t>Channel </a:t>
            </a:r>
          </a:p>
          <a:p>
            <a:r>
              <a:rPr lang="en-US" dirty="0"/>
              <a:t>Berlo explains the channel as the medium which sends the message. ASDA is a company that holds mass communication and has implemented technologies such as the internet, telephones, etc. However, this model suggests that ASDA implement the five senses of a human being for creating an effective channel of communication in their teams. </a:t>
            </a:r>
            <a:endParaRPr lang="en-US" dirty="0">
              <a:cs typeface="Calibri" panose="020F0502020204030204"/>
            </a:endParaRPr>
          </a:p>
          <a:p>
            <a:pPr marL="285750" indent="-285750">
              <a:buFont typeface="Arial"/>
              <a:buChar char="•"/>
            </a:pPr>
            <a:r>
              <a:rPr lang="en-US" dirty="0"/>
              <a:t>Hearing – Receiving the messages through the hearing senses.</a:t>
            </a:r>
            <a:endParaRPr lang="en-US" dirty="0">
              <a:cs typeface="Calibri" panose="020F0502020204030204"/>
            </a:endParaRPr>
          </a:p>
          <a:p>
            <a:pPr marL="285750" indent="-285750">
              <a:buFont typeface="Arial"/>
              <a:buChar char="•"/>
            </a:pPr>
            <a:r>
              <a:rPr lang="en-US" dirty="0"/>
              <a:t>Seeing – Perceiving the message by observing. The non-verbal messages are usually seen.</a:t>
            </a:r>
            <a:endParaRPr lang="en-US" dirty="0">
              <a:cs typeface="Calibri" panose="020F0502020204030204"/>
            </a:endParaRPr>
          </a:p>
          <a:p>
            <a:pPr marL="285750" indent="-285750">
              <a:buFont typeface="Arial"/>
              <a:buChar char="•"/>
            </a:pPr>
            <a:r>
              <a:rPr lang="en-US" dirty="0"/>
              <a:t>Touching – Non-verbal communication such as shaking hands is a part of touching in effective communication. </a:t>
            </a:r>
          </a:p>
          <a:p>
            <a:pPr marL="285750" indent="-285750">
              <a:buFont typeface="Arial"/>
              <a:buChar char="•"/>
            </a:pPr>
            <a:r>
              <a:rPr lang="en-US" dirty="0"/>
              <a:t>Smelling – Using your nose to collect information.</a:t>
            </a:r>
          </a:p>
          <a:p>
            <a:pPr marL="285750" indent="-285750">
              <a:buFont typeface="Arial"/>
              <a:buChar char="•"/>
            </a:pPr>
            <a:r>
              <a:rPr lang="en-US" dirty="0"/>
              <a:t>Tasting – The taste refers to the interest or the type of message being sent to the receiver.</a:t>
            </a:r>
          </a:p>
          <a:p>
            <a:r>
              <a:rPr lang="en-US" dirty="0"/>
              <a:t>  </a:t>
            </a:r>
            <a:endParaRPr lang="en-US" dirty="0">
              <a:cs typeface="Calibri"/>
            </a:endParaRPr>
          </a:p>
          <a:p>
            <a:r>
              <a:rPr lang="en-US" dirty="0"/>
              <a:t>Receiver </a:t>
            </a:r>
          </a:p>
          <a:p>
            <a:r>
              <a:rPr lang="en-US" dirty="0"/>
              <a:t>The model's final factor is the receiver who usually attains the information or message. The model will provide an ASDA pattern of thinking on how to use the above-mentioned procedures or approaches for establishing effective communication to send and sync messages to all the receivers of the company who are the employees and staff (Fountaine et al., 2019). The skills required by the receiver are the same as the sender which are communication, attitude, culture, social system, and knowledge.</a:t>
            </a:r>
          </a:p>
        </p:txBody>
      </p:sp>
      <p:sp>
        <p:nvSpPr>
          <p:cNvPr id="4" name="Slide Number Placeholder 3"/>
          <p:cNvSpPr>
            <a:spLocks noGrp="1"/>
          </p:cNvSpPr>
          <p:nvPr>
            <p:ph type="sldNum" sz="quarter" idx="5"/>
          </p:nvPr>
        </p:nvSpPr>
        <p:spPr/>
        <p:txBody>
          <a:bodyPr/>
          <a:lstStyle/>
          <a:p>
            <a:fld id="{F1B52E23-980C-4DB6-8F8A-DD937E85CFE4}" type="slidenum">
              <a:t>6</a:t>
            </a:fld>
            <a:endParaRPr lang="en-US"/>
          </a:p>
        </p:txBody>
      </p:sp>
    </p:spTree>
    <p:extLst>
      <p:ext uri="{BB962C8B-B14F-4D97-AF65-F5344CB8AC3E}">
        <p14:creationId xmlns:p14="http://schemas.microsoft.com/office/powerpoint/2010/main" val="41251025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Effective Communication Barriers at ASDA between </a:t>
            </a:r>
            <a:r>
              <a:rPr lang="en-US" dirty="0" err="1"/>
              <a:t>Organisation</a:t>
            </a:r>
            <a:r>
              <a:rPr lang="en-US" dirty="0"/>
              <a:t> and External Stakeholders </a:t>
            </a:r>
          </a:p>
          <a:p>
            <a:r>
              <a:rPr lang="en-US" dirty="0"/>
              <a:t>Regardless of the communication type such as visual, listening, written, non-verbal, or verbal, ASDA has also been affected by the barriers to communication that happen in the workplace. These barriers can impact the company's performance and reduces employee relation. Some of these barriers to communication between the </a:t>
            </a:r>
            <a:r>
              <a:rPr lang="en-US" dirty="0" err="1"/>
              <a:t>organisation</a:t>
            </a:r>
            <a:r>
              <a:rPr lang="en-US" dirty="0"/>
              <a:t> and external stakeholders include: </a:t>
            </a:r>
          </a:p>
          <a:p>
            <a:r>
              <a:rPr lang="en-US" dirty="0"/>
              <a:t>  </a:t>
            </a:r>
          </a:p>
          <a:p>
            <a:r>
              <a:rPr lang="en-US" dirty="0"/>
              <a:t>Inability of Listening </a:t>
            </a:r>
            <a:endParaRPr lang="en-US" dirty="0">
              <a:cs typeface="Calibri"/>
            </a:endParaRPr>
          </a:p>
          <a:p>
            <a:r>
              <a:rPr lang="en-US" dirty="0"/>
              <a:t>The company faces issues of people not paying attention during conversations and communication. When external stakeholders are not paying attention, they will make assumptions which will lead to issues of clear communication. </a:t>
            </a:r>
          </a:p>
          <a:p>
            <a:r>
              <a:rPr lang="en-US" dirty="0"/>
              <a:t>  </a:t>
            </a:r>
            <a:endParaRPr lang="en-US" dirty="0">
              <a:cs typeface="Calibri"/>
            </a:endParaRPr>
          </a:p>
          <a:p>
            <a:r>
              <a:rPr lang="en-US" dirty="0"/>
              <a:t>Lack of Trust and Transparency </a:t>
            </a:r>
            <a:endParaRPr lang="en-US" dirty="0">
              <a:cs typeface="Calibri"/>
            </a:endParaRPr>
          </a:p>
          <a:p>
            <a:r>
              <a:rPr lang="en-US" dirty="0"/>
              <a:t>The company finds it difficult in communicating because of a lack of transparency in the workplace. Many times the employees believe that the company is keeping things to themselves which makes them anxious. This results in difficulty in communicating all employees to the same conclusions about the matters and issues (Guinan et al., 2019). </a:t>
            </a:r>
          </a:p>
          <a:p>
            <a:r>
              <a:rPr lang="en-US" dirty="0"/>
              <a:t>  </a:t>
            </a:r>
            <a:endParaRPr lang="en-US" dirty="0">
              <a:cs typeface="Calibri"/>
            </a:endParaRPr>
          </a:p>
          <a:p>
            <a:r>
              <a:rPr lang="en-US" dirty="0"/>
              <a:t>Style of Communication </a:t>
            </a:r>
            <a:endParaRPr lang="en-US" dirty="0">
              <a:cs typeface="Calibri"/>
            </a:endParaRPr>
          </a:p>
          <a:p>
            <a:r>
              <a:rPr lang="en-US" dirty="0"/>
              <a:t>Each person has their style of communication. The same goes for understanding. ASDA faces communication issues when a new leader or manager is hired. He might not be aware of the norms and might have adopted a different communication style that results in the unclear transfer of messages among the employees in the workplace. </a:t>
            </a:r>
          </a:p>
          <a:p>
            <a:r>
              <a:rPr lang="en-US" dirty="0"/>
              <a:t>  </a:t>
            </a:r>
            <a:endParaRPr lang="en-US" dirty="0">
              <a:cs typeface="Calibri"/>
            </a:endParaRPr>
          </a:p>
          <a:p>
            <a:r>
              <a:rPr lang="en-US" dirty="0"/>
              <a:t>Workplace Conflicts </a:t>
            </a:r>
            <a:endParaRPr lang="en-US" dirty="0">
              <a:cs typeface="Calibri"/>
            </a:endParaRPr>
          </a:p>
          <a:p>
            <a:r>
              <a:rPr lang="en-US" dirty="0"/>
              <a:t>Many incidents lead to conflicts in the workplace of ASDA. These conflicts occur because of different reasons but all end up disrupting the workplace environment of the </a:t>
            </a:r>
            <a:r>
              <a:rPr lang="en-US" dirty="0" err="1"/>
              <a:t>organisation</a:t>
            </a:r>
            <a:r>
              <a:rPr lang="en-US" dirty="0"/>
              <a:t> (Lacerenza et al., 2018). Conflicts reduce the performance of employees and affect the channels of information in the </a:t>
            </a:r>
            <a:r>
              <a:rPr lang="en-US" dirty="0" err="1"/>
              <a:t>organisation</a:t>
            </a:r>
            <a:r>
              <a:rPr lang="en-US" dirty="0"/>
              <a:t>. These conflicts cause negativity to occur in the workplace environment because of which the tendency to cooperate with employees is reduced. </a:t>
            </a:r>
          </a:p>
        </p:txBody>
      </p:sp>
      <p:sp>
        <p:nvSpPr>
          <p:cNvPr id="4" name="Slide Number Placeholder 3"/>
          <p:cNvSpPr>
            <a:spLocks noGrp="1"/>
          </p:cNvSpPr>
          <p:nvPr>
            <p:ph type="sldNum" sz="quarter" idx="5"/>
          </p:nvPr>
        </p:nvSpPr>
        <p:spPr/>
        <p:txBody>
          <a:bodyPr/>
          <a:lstStyle/>
          <a:p>
            <a:fld id="{F1B52E23-980C-4DB6-8F8A-DD937E85CFE4}" type="slidenum">
              <a:t>7</a:t>
            </a:fld>
            <a:endParaRPr lang="en-US"/>
          </a:p>
        </p:txBody>
      </p:sp>
    </p:spTree>
    <p:extLst>
      <p:ext uri="{BB962C8B-B14F-4D97-AF65-F5344CB8AC3E}">
        <p14:creationId xmlns:p14="http://schemas.microsoft.com/office/powerpoint/2010/main" val="27129127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Channel of Communication by ASDA </a:t>
            </a:r>
            <a:endParaRPr lang="en-US"/>
          </a:p>
          <a:p>
            <a:r>
              <a:rPr lang="en-US" dirty="0"/>
              <a:t>Empowering Employees using Information </a:t>
            </a:r>
            <a:endParaRPr lang="en-US" dirty="0">
              <a:cs typeface="Calibri"/>
            </a:endParaRPr>
          </a:p>
          <a:p>
            <a:r>
              <a:rPr lang="en-US" dirty="0"/>
              <a:t>ASDA makes sure that all employees are considered while sharing information or decision-making. It helps them in creating a transparent channel where the company can discuss the services, products, and goals of the company with their employees. The company offers all employees to take part in discussions and give their opinions. It helps the company to empower their communication with the </a:t>
            </a:r>
            <a:r>
              <a:rPr lang="en-US" dirty="0" err="1"/>
              <a:t>organisation</a:t>
            </a:r>
            <a:r>
              <a:rPr lang="en-US" dirty="0"/>
              <a:t> and their staff. </a:t>
            </a:r>
            <a:endParaRPr lang="en-US" dirty="0">
              <a:cs typeface="Calibri"/>
            </a:endParaRPr>
          </a:p>
          <a:p>
            <a:r>
              <a:rPr lang="en-US" dirty="0"/>
              <a:t>  </a:t>
            </a:r>
            <a:endParaRPr lang="en-US" dirty="0">
              <a:cs typeface="Calibri"/>
            </a:endParaRPr>
          </a:p>
          <a:p>
            <a:r>
              <a:rPr lang="en-US" dirty="0"/>
              <a:t>Bottom-Up Communication Channel </a:t>
            </a:r>
            <a:endParaRPr lang="en-US" dirty="0">
              <a:cs typeface="Calibri"/>
            </a:endParaRPr>
          </a:p>
          <a:p>
            <a:r>
              <a:rPr lang="en-US" dirty="0"/>
              <a:t>ASDA is one of the few </a:t>
            </a:r>
            <a:r>
              <a:rPr lang="en-US" dirty="0" err="1"/>
              <a:t>organisations</a:t>
            </a:r>
            <a:r>
              <a:rPr lang="en-US" dirty="0"/>
              <a:t> that have implemented the "Bottom-Up" structure rather than the "Top-Bottom" structure. This channel allows ASDA to gain information and knowledge from the lower staff such as employees, workers, and staff members of the company (Memon et al., 2018). Since they are present directly to the consumers, they can help to give better decisions on enhancing their customer satisfaction. </a:t>
            </a:r>
            <a:endParaRPr lang="en-US" dirty="0">
              <a:cs typeface="Calibri"/>
            </a:endParaRPr>
          </a:p>
          <a:p>
            <a:r>
              <a:rPr lang="en-US" dirty="0"/>
              <a:t>  </a:t>
            </a:r>
            <a:endParaRPr lang="en-US" dirty="0">
              <a:cs typeface="Calibri"/>
            </a:endParaRPr>
          </a:p>
          <a:p>
            <a:r>
              <a:rPr lang="en-US" dirty="0"/>
              <a:t>Internal Communication Channel </a:t>
            </a:r>
            <a:endParaRPr lang="en-US" dirty="0">
              <a:cs typeface="Calibri"/>
            </a:endParaRPr>
          </a:p>
          <a:p>
            <a:r>
              <a:rPr lang="en-US" dirty="0"/>
              <a:t>According to (Rajhans, 2018), ASDA has performed much research to spend time studying the social network usage of their employees. The company has developed technological strategies which offer the ability to use social media sites as a platform for making business communications such as meetings, deadlines, assignments, and others. Using these strategies allows ASDA to interact directly with its employees using their social media accounts. </a:t>
            </a:r>
            <a:endParaRPr lang="en-US" dirty="0">
              <a:cs typeface="Calibri"/>
            </a:endParaRPr>
          </a:p>
        </p:txBody>
      </p:sp>
      <p:sp>
        <p:nvSpPr>
          <p:cNvPr id="4" name="Slide Number Placeholder 3"/>
          <p:cNvSpPr>
            <a:spLocks noGrp="1"/>
          </p:cNvSpPr>
          <p:nvPr>
            <p:ph type="sldNum" sz="quarter" idx="5"/>
          </p:nvPr>
        </p:nvSpPr>
        <p:spPr/>
        <p:txBody>
          <a:bodyPr/>
          <a:lstStyle/>
          <a:p>
            <a:fld id="{F1B52E23-980C-4DB6-8F8A-DD937E85CFE4}" type="slidenum">
              <a:t>8</a:t>
            </a:fld>
            <a:endParaRPr lang="en-US"/>
          </a:p>
        </p:txBody>
      </p:sp>
    </p:spTree>
    <p:extLst>
      <p:ext uri="{BB962C8B-B14F-4D97-AF65-F5344CB8AC3E}">
        <p14:creationId xmlns:p14="http://schemas.microsoft.com/office/powerpoint/2010/main" val="30948581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Methods to Improve Communication Channels at ASDA </a:t>
            </a:r>
          </a:p>
          <a:p>
            <a:r>
              <a:rPr lang="en-US" dirty="0"/>
              <a:t>ASDA can follow the following strategies to improve its communication channels: </a:t>
            </a:r>
          </a:p>
          <a:p>
            <a:r>
              <a:rPr lang="en-US" dirty="0"/>
              <a:t>  </a:t>
            </a:r>
          </a:p>
          <a:p>
            <a:r>
              <a:rPr lang="en-US" dirty="0"/>
              <a:t>Makes Plans and Stick to Them </a:t>
            </a:r>
          </a:p>
          <a:p>
            <a:r>
              <a:rPr lang="en-US" dirty="0"/>
              <a:t>ASDA has to plan out a common structure and channel in the workplace that needs to be followed by all the members of the company regardless of its location or position. It will be acting as a road map that will be helping the </a:t>
            </a:r>
            <a:r>
              <a:rPr lang="en-US" dirty="0" err="1"/>
              <a:t>organisation</a:t>
            </a:r>
            <a:r>
              <a:rPr lang="en-US" dirty="0"/>
              <a:t> for enhancing its internal communication with its workers. The company will have to outline plans for establishing channels. </a:t>
            </a:r>
          </a:p>
          <a:p>
            <a:r>
              <a:rPr lang="en-US" dirty="0"/>
              <a:t>  </a:t>
            </a:r>
            <a:endParaRPr lang="en-US" dirty="0">
              <a:cs typeface="Calibri"/>
            </a:endParaRPr>
          </a:p>
          <a:p>
            <a:r>
              <a:rPr lang="en-US" dirty="0"/>
              <a:t>Changing the Culture of the Company </a:t>
            </a:r>
          </a:p>
          <a:p>
            <a:r>
              <a:rPr lang="en-US" dirty="0"/>
              <a:t>The retail business requires a company such as ASDA to keep every individual together to have an effective team. Since these employees are up front to the customers, these employees are required to have effective communication which ensures a better flow of information and knowledge. ASDA can change its company culture and implement a unified work culture (</a:t>
            </a:r>
            <a:r>
              <a:rPr lang="en-US" dirty="0" err="1"/>
              <a:t>Syakur</a:t>
            </a:r>
            <a:r>
              <a:rPr lang="en-US" dirty="0"/>
              <a:t> et al., 2020). </a:t>
            </a:r>
          </a:p>
          <a:p>
            <a:r>
              <a:rPr lang="en-US" dirty="0"/>
              <a:t>  </a:t>
            </a:r>
            <a:endParaRPr lang="en-US" dirty="0">
              <a:cs typeface="Calibri"/>
            </a:endParaRPr>
          </a:p>
          <a:p>
            <a:r>
              <a:rPr lang="en-US" dirty="0"/>
              <a:t>Embracing Digital Communication </a:t>
            </a:r>
          </a:p>
          <a:p>
            <a:r>
              <a:rPr lang="en-US" dirty="0"/>
              <a:t>Even though ASDA holds social media techniques for communication channels, their workplace still lacks advanced technologies and machinery. The company can provide each employee with their portal accounts where all their information and duties are kept updated by the managers of the company. This will allow the employees to keep track of their assignments and is also an easy way for leaders to assess employees. </a:t>
            </a:r>
          </a:p>
        </p:txBody>
      </p:sp>
      <p:sp>
        <p:nvSpPr>
          <p:cNvPr id="4" name="Slide Number Placeholder 3"/>
          <p:cNvSpPr>
            <a:spLocks noGrp="1"/>
          </p:cNvSpPr>
          <p:nvPr>
            <p:ph type="sldNum" sz="quarter" idx="5"/>
          </p:nvPr>
        </p:nvSpPr>
        <p:spPr/>
        <p:txBody>
          <a:bodyPr/>
          <a:lstStyle/>
          <a:p>
            <a:fld id="{F1B52E23-980C-4DB6-8F8A-DD937E85CFE4}" type="slidenum">
              <a:t>9</a:t>
            </a:fld>
            <a:endParaRPr lang="en-US"/>
          </a:p>
        </p:txBody>
      </p:sp>
    </p:spTree>
    <p:extLst>
      <p:ext uri="{BB962C8B-B14F-4D97-AF65-F5344CB8AC3E}">
        <p14:creationId xmlns:p14="http://schemas.microsoft.com/office/powerpoint/2010/main" val="30095159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Conclusion </a:t>
            </a:r>
            <a:endParaRPr lang="en-US"/>
          </a:p>
          <a:p>
            <a:r>
              <a:rPr lang="en-US" dirty="0"/>
              <a:t>The following presentation concludes with the importance of team communication which enhances performance and effectiveness in the workplace. Workplace communication plays an essential role to maintain employee efforts in achieving the </a:t>
            </a:r>
            <a:r>
              <a:rPr lang="en-US" dirty="0" err="1"/>
              <a:t>organisational</a:t>
            </a:r>
            <a:r>
              <a:rPr lang="en-US" dirty="0"/>
              <a:t> goals and keeping everyone together while struggling to grow and develop. The presentation discussed the communication aspects of ASDA and how they establish their channels for effective teamwork in the company (Tien, 2019). A good communication strategy can help a company to bring their people closer and creates a higher trust level between each individual. If the company is unable to provide effective communication in the workplace, it tends to fail in motivating the employees and retaining them for the company. Effective communication will allow a company to maintain a strong bond between the workforce of the company among all levels of the </a:t>
            </a:r>
            <a:r>
              <a:rPr lang="en-US" dirty="0" err="1"/>
              <a:t>organisation</a:t>
            </a:r>
            <a:r>
              <a:rPr lang="en-US" dirty="0"/>
              <a:t>. </a:t>
            </a:r>
          </a:p>
        </p:txBody>
      </p:sp>
      <p:sp>
        <p:nvSpPr>
          <p:cNvPr id="4" name="Slide Number Placeholder 3"/>
          <p:cNvSpPr>
            <a:spLocks noGrp="1"/>
          </p:cNvSpPr>
          <p:nvPr>
            <p:ph type="sldNum" sz="quarter" idx="5"/>
          </p:nvPr>
        </p:nvSpPr>
        <p:spPr/>
        <p:txBody>
          <a:bodyPr/>
          <a:lstStyle/>
          <a:p>
            <a:fld id="{F1B52E23-980C-4DB6-8F8A-DD937E85CFE4}" type="slidenum">
              <a:t>10</a:t>
            </a:fld>
            <a:endParaRPr lang="en-US"/>
          </a:p>
        </p:txBody>
      </p:sp>
    </p:spTree>
    <p:extLst>
      <p:ext uri="{BB962C8B-B14F-4D97-AF65-F5344CB8AC3E}">
        <p14:creationId xmlns:p14="http://schemas.microsoft.com/office/powerpoint/2010/main" val="33158150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References </a:t>
            </a:r>
          </a:p>
          <a:p>
            <a:r>
              <a:rPr lang="en-US" dirty="0"/>
              <a:t>Antony, J. and Gupta, S., 2018. Top ten reasons for process improvement project failures. </a:t>
            </a:r>
            <a:r>
              <a:rPr lang="en-US" i="1" dirty="0"/>
              <a:t>International Journal of Lean Six Sigma</a:t>
            </a:r>
            <a:r>
              <a:rPr lang="en-US" dirty="0"/>
              <a:t>. </a:t>
            </a:r>
            <a:endParaRPr lang="en-US" dirty="0">
              <a:cs typeface="Calibri" panose="020F0502020204030204"/>
            </a:endParaRPr>
          </a:p>
          <a:p>
            <a:r>
              <a:rPr lang="en-US" dirty="0"/>
              <a:t>Chanana, N., 2021. Employee engagement practices during COVID‐19 lockdown. </a:t>
            </a:r>
            <a:r>
              <a:rPr lang="en-US" i="1" dirty="0"/>
              <a:t>Journal of public affairs</a:t>
            </a:r>
            <a:r>
              <a:rPr lang="en-US" dirty="0"/>
              <a:t>, </a:t>
            </a:r>
            <a:r>
              <a:rPr lang="en-US" i="1" dirty="0"/>
              <a:t>21</a:t>
            </a:r>
            <a:r>
              <a:rPr lang="en-US" dirty="0"/>
              <a:t>(4), p.e2508. </a:t>
            </a:r>
            <a:endParaRPr lang="en-US"/>
          </a:p>
          <a:p>
            <a:r>
              <a:rPr lang="en-US" dirty="0"/>
              <a:t>Fountaine, T., McCarthy, B., and Saleh, T., 2019. Building the AI-powered </a:t>
            </a:r>
            <a:r>
              <a:rPr lang="en-US" dirty="0" err="1"/>
              <a:t>organisation</a:t>
            </a:r>
            <a:r>
              <a:rPr lang="en-US" dirty="0"/>
              <a:t>. </a:t>
            </a:r>
            <a:r>
              <a:rPr lang="en-US" i="1" dirty="0"/>
              <a:t>Harvard Business Review</a:t>
            </a:r>
            <a:r>
              <a:rPr lang="en-US" dirty="0"/>
              <a:t>, </a:t>
            </a:r>
            <a:r>
              <a:rPr lang="en-US" i="1" dirty="0"/>
              <a:t>97</a:t>
            </a:r>
            <a:r>
              <a:rPr lang="en-US" dirty="0"/>
              <a:t>(4), pp.62-73. </a:t>
            </a:r>
            <a:endParaRPr lang="en-US">
              <a:cs typeface="Calibri" panose="020F0502020204030204"/>
            </a:endParaRPr>
          </a:p>
          <a:p>
            <a:r>
              <a:rPr lang="en-US" dirty="0"/>
              <a:t>Guinan, P.J., Parise, S. and </a:t>
            </a:r>
            <a:r>
              <a:rPr lang="en-US" dirty="0" err="1"/>
              <a:t>Langowitz</a:t>
            </a:r>
            <a:r>
              <a:rPr lang="en-US" dirty="0"/>
              <a:t>, N., 2019. Creating an innovative digital project team: Levers to enable digital transformation. </a:t>
            </a:r>
            <a:r>
              <a:rPr lang="en-US" i="1" dirty="0"/>
              <a:t>Business Horizons</a:t>
            </a:r>
            <a:r>
              <a:rPr lang="en-US" dirty="0"/>
              <a:t>, </a:t>
            </a:r>
            <a:r>
              <a:rPr lang="en-US" i="1" dirty="0"/>
              <a:t>62</a:t>
            </a:r>
            <a:r>
              <a:rPr lang="en-US" dirty="0"/>
              <a:t>(6), pp.717-727. </a:t>
            </a:r>
            <a:endParaRPr lang="en-US">
              <a:cs typeface="Calibri" panose="020F0502020204030204"/>
            </a:endParaRPr>
          </a:p>
          <a:p>
            <a:r>
              <a:rPr lang="en-US" dirty="0"/>
              <a:t>Lacerenza, C.N., Marlow, S.L., Tannenbaum, S.I. and Salas, E., 2018. Team development interventions: Evidence-based approaches for improving teamwork. </a:t>
            </a:r>
            <a:r>
              <a:rPr lang="en-US" i="1" dirty="0"/>
              <a:t>American psychologist</a:t>
            </a:r>
            <a:r>
              <a:rPr lang="en-US" dirty="0"/>
              <a:t>, </a:t>
            </a:r>
            <a:r>
              <a:rPr lang="en-US" i="1" dirty="0"/>
              <a:t>73</a:t>
            </a:r>
            <a:r>
              <a:rPr lang="en-US" dirty="0"/>
              <a:t>(4), p.517. </a:t>
            </a:r>
            <a:endParaRPr lang="en-US">
              <a:cs typeface="Calibri" panose="020F0502020204030204"/>
            </a:endParaRPr>
          </a:p>
          <a:p>
            <a:r>
              <a:rPr lang="en-US" dirty="0"/>
              <a:t>Memon, F.A., Saeed, S., Shaikh, A. and Memon, M.A., 2018. Systematic Approach of Customer Relationship Management in Much Different </a:t>
            </a:r>
            <a:r>
              <a:rPr lang="en-US" dirty="0" err="1"/>
              <a:t>Organisation</a:t>
            </a:r>
            <a:r>
              <a:rPr lang="en-US" dirty="0"/>
              <a:t>. </a:t>
            </a:r>
            <a:r>
              <a:rPr lang="en-US" i="1" dirty="0"/>
              <a:t>IBT Journal of Business Studies (JBS)</a:t>
            </a:r>
            <a:r>
              <a:rPr lang="en-US" dirty="0"/>
              <a:t>, </a:t>
            </a:r>
            <a:r>
              <a:rPr lang="en-US" i="1" dirty="0"/>
              <a:t>14</a:t>
            </a:r>
            <a:r>
              <a:rPr lang="en-US" dirty="0"/>
              <a:t>(2). </a:t>
            </a:r>
            <a:endParaRPr lang="en-US">
              <a:cs typeface="Calibri" panose="020F0502020204030204"/>
            </a:endParaRPr>
          </a:p>
          <a:p>
            <a:r>
              <a:rPr lang="en-US" dirty="0"/>
              <a:t>Rajhans, K., 2018. Effective communication management: A key to stakeholder relationship management in project-based </a:t>
            </a:r>
            <a:r>
              <a:rPr lang="en-US" dirty="0" err="1"/>
              <a:t>organisations</a:t>
            </a:r>
            <a:r>
              <a:rPr lang="en-US" dirty="0"/>
              <a:t>. </a:t>
            </a:r>
            <a:r>
              <a:rPr lang="en-US" i="1" dirty="0"/>
              <a:t>IUP Journal of Soft Skills</a:t>
            </a:r>
            <a:r>
              <a:rPr lang="en-US" dirty="0"/>
              <a:t>, </a:t>
            </a:r>
            <a:r>
              <a:rPr lang="en-US" i="1" dirty="0"/>
              <a:t>12</a:t>
            </a:r>
            <a:r>
              <a:rPr lang="en-US" dirty="0"/>
              <a:t>(4), pp.47-66. </a:t>
            </a:r>
            <a:endParaRPr lang="en-US">
              <a:cs typeface="Calibri" panose="020F0502020204030204"/>
            </a:endParaRPr>
          </a:p>
          <a:p>
            <a:r>
              <a:rPr lang="en-US" dirty="0" err="1"/>
              <a:t>Syakur</a:t>
            </a:r>
            <a:r>
              <a:rPr lang="en-US" dirty="0"/>
              <a:t>, A., Susilo, T.A.B., Wike, W. and Ahmadi, R., 2020. Sustainability of communication, </a:t>
            </a:r>
            <a:r>
              <a:rPr lang="en-US" dirty="0" err="1"/>
              <a:t>organisational</a:t>
            </a:r>
            <a:r>
              <a:rPr lang="en-US" dirty="0"/>
              <a:t> culture, cooperation, trust and leadership style for lecturer commitments in higher education. </a:t>
            </a:r>
            <a:r>
              <a:rPr lang="en-US" i="1" dirty="0"/>
              <a:t>Budapest International Research and Critics Institute (BIRCI-Journal): Humanities and Social Sciences</a:t>
            </a:r>
            <a:r>
              <a:rPr lang="en-US" dirty="0"/>
              <a:t>, </a:t>
            </a:r>
            <a:r>
              <a:rPr lang="en-US" i="1" dirty="0"/>
              <a:t>3</a:t>
            </a:r>
            <a:r>
              <a:rPr lang="en-US" dirty="0"/>
              <a:t>(2), pp.1325-1335. </a:t>
            </a:r>
            <a:endParaRPr lang="en-US">
              <a:cs typeface="Calibri" panose="020F0502020204030204"/>
            </a:endParaRPr>
          </a:p>
          <a:p>
            <a:r>
              <a:rPr lang="en-US" dirty="0"/>
              <a:t>Tien, N.H., 2019. International economics, business and management strategy. </a:t>
            </a:r>
            <a:r>
              <a:rPr lang="en-US" i="1" dirty="0" err="1"/>
              <a:t>Dehli</a:t>
            </a:r>
            <a:r>
              <a:rPr lang="en-US" i="1" dirty="0"/>
              <a:t>: Academic Publications</a:t>
            </a:r>
            <a:r>
              <a:rPr lang="en-US" dirty="0"/>
              <a:t>. </a:t>
            </a:r>
            <a:endParaRPr lang="en-US" dirty="0">
              <a:cs typeface="Calibri"/>
            </a:endParaRPr>
          </a:p>
        </p:txBody>
      </p:sp>
      <p:sp>
        <p:nvSpPr>
          <p:cNvPr id="4" name="Slide Number Placeholder 3"/>
          <p:cNvSpPr>
            <a:spLocks noGrp="1"/>
          </p:cNvSpPr>
          <p:nvPr>
            <p:ph type="sldNum" sz="quarter" idx="5"/>
          </p:nvPr>
        </p:nvSpPr>
        <p:spPr/>
        <p:txBody>
          <a:bodyPr/>
          <a:lstStyle/>
          <a:p>
            <a:fld id="{F1B52E23-980C-4DB6-8F8A-DD937E85CFE4}" type="slidenum">
              <a:t>11</a:t>
            </a:fld>
            <a:endParaRPr lang="en-US"/>
          </a:p>
        </p:txBody>
      </p:sp>
    </p:spTree>
    <p:extLst>
      <p:ext uri="{BB962C8B-B14F-4D97-AF65-F5344CB8AC3E}">
        <p14:creationId xmlns:p14="http://schemas.microsoft.com/office/powerpoint/2010/main" val="4315126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Task 2 - Teamwork Evaluation </a:t>
            </a:r>
            <a:endParaRPr lang="en-US"/>
          </a:p>
          <a:p>
            <a:r>
              <a:rPr lang="en-US" dirty="0"/>
              <a:t>The following presentation assignment required our class to be divided into groups of 4-5 people. We were assigned this task which required us to perform research, report writing and prepare the presentation for this module. I was lucky enough to get in a group where each individual was helpful and supportive to each other. Working as a team made this assignment easier as we divided all the responsibilities to each other that reduced the load of work. Since all of my team members were my classmates, I was aware of their skills and capabilities. </a:t>
            </a:r>
            <a:endParaRPr lang="en-US" dirty="0">
              <a:cs typeface="Calibri"/>
            </a:endParaRPr>
          </a:p>
          <a:p>
            <a:r>
              <a:rPr lang="en-US" dirty="0"/>
              <a:t>At the start of the assignment, I was having lack of confidence in my team members because I thought it was a bit of completed work. At first, my idea was to go solo and do most of the part of the assignment on my own. However, the support and involvement of my team made me </a:t>
            </a:r>
            <a:r>
              <a:rPr lang="en-US" dirty="0" err="1"/>
              <a:t>realise</a:t>
            </a:r>
            <a:r>
              <a:rPr lang="en-US" dirty="0"/>
              <a:t> that the work would end up in far better results if we complete it together. So at that point, we decided to complete the project as a unity. Some of the strategies and approaches we took for completing the work were: </a:t>
            </a:r>
            <a:endParaRPr lang="en-US" dirty="0">
              <a:cs typeface="Calibri"/>
            </a:endParaRPr>
          </a:p>
          <a:p>
            <a:r>
              <a:rPr lang="en-US" dirty="0"/>
              <a:t>  </a:t>
            </a:r>
            <a:endParaRPr lang="en-US" dirty="0">
              <a:cs typeface="Calibri"/>
            </a:endParaRPr>
          </a:p>
          <a:p>
            <a:r>
              <a:rPr lang="en-US" dirty="0"/>
              <a:t>Time Management </a:t>
            </a:r>
            <a:endParaRPr lang="en-US" dirty="0">
              <a:cs typeface="Calibri"/>
            </a:endParaRPr>
          </a:p>
          <a:p>
            <a:r>
              <a:rPr lang="en-US" dirty="0"/>
              <a:t>We made sure to prepare a schedule for all the work and make deadlines for each activity to be complete. We had three tasks to accomplish which included researching, reporting, and designing the presentation. We were given a specified time so we divided it according to our need for each task. My team was very active and did not delay any part of the assignment which helped us achieve our target on time. </a:t>
            </a:r>
            <a:endParaRPr lang="en-US" dirty="0">
              <a:cs typeface="Calibri"/>
            </a:endParaRPr>
          </a:p>
          <a:p>
            <a:r>
              <a:rPr lang="en-US" dirty="0"/>
              <a:t>  </a:t>
            </a:r>
            <a:endParaRPr lang="en-US" dirty="0">
              <a:cs typeface="Calibri"/>
            </a:endParaRPr>
          </a:p>
          <a:p>
            <a:r>
              <a:rPr lang="en-US" dirty="0"/>
              <a:t>Report Writing </a:t>
            </a:r>
            <a:endParaRPr lang="en-US" dirty="0">
              <a:cs typeface="Calibri"/>
            </a:endParaRPr>
          </a:p>
          <a:p>
            <a:r>
              <a:rPr lang="en-US" dirty="0"/>
              <a:t>The second approach for the project we took was writing the report. I was assigned to prepare the report for the presentation. We all agreed that only one person should prepare the report as it will keep the structure and tone of the assignment the same throughout the report. If we divided the tasks the report would have different approaches and structures because everyone would put their thoughts. </a:t>
            </a:r>
            <a:endParaRPr lang="en-US" dirty="0">
              <a:cs typeface="Calibri"/>
            </a:endParaRPr>
          </a:p>
          <a:p>
            <a:r>
              <a:rPr lang="en-US" dirty="0"/>
              <a:t>  </a:t>
            </a:r>
            <a:endParaRPr lang="en-US" dirty="0">
              <a:cs typeface="Calibri"/>
            </a:endParaRPr>
          </a:p>
          <a:p>
            <a:r>
              <a:rPr lang="en-US" dirty="0"/>
              <a:t>Designing </a:t>
            </a:r>
            <a:endParaRPr lang="en-US" dirty="0">
              <a:cs typeface="Calibri"/>
            </a:endParaRPr>
          </a:p>
          <a:p>
            <a:r>
              <a:rPr lang="en-US" dirty="0"/>
              <a:t>The final activity of our assignment was to design the presentation. We took the same approach as the report writing and assigned this task to one person to make sure he designs the whole presentation with his perspective to avoid a clash of different thoughts and opinions. </a:t>
            </a:r>
            <a:endParaRPr lang="en-US" dirty="0">
              <a:cs typeface="Calibri"/>
            </a:endParaRPr>
          </a:p>
          <a:p>
            <a:r>
              <a:rPr lang="en-US" dirty="0"/>
              <a:t>  </a:t>
            </a:r>
            <a:endParaRPr lang="en-US" dirty="0">
              <a:cs typeface="Calibri"/>
            </a:endParaRPr>
          </a:p>
          <a:p>
            <a:r>
              <a:rPr lang="en-US" dirty="0"/>
              <a:t>Ending Thoughts </a:t>
            </a:r>
          </a:p>
          <a:p>
            <a:r>
              <a:rPr lang="en-US" dirty="0"/>
              <a:t>It can be said that this assignment went well for us because my team cooperated all the time. My team was very supportive and participative which increased our team collaboration and communication. My team was able to take care of all the duties assigned to each individual and in the end, we compiled all of our work to give the final touches to our presentation. We relied on each other in the project and kept discussing with our teachers to make sure we were taking the right path for completing our assignment. The outcome of our presentation assignment showed how effective we were as a team and how well we performed in completing this project.</a:t>
            </a:r>
            <a:endParaRPr lang="en-US" dirty="0">
              <a:cs typeface="Calibri"/>
            </a:endParaRPr>
          </a:p>
        </p:txBody>
      </p:sp>
      <p:sp>
        <p:nvSpPr>
          <p:cNvPr id="4" name="Slide Number Placeholder 3"/>
          <p:cNvSpPr>
            <a:spLocks noGrp="1"/>
          </p:cNvSpPr>
          <p:nvPr>
            <p:ph type="sldNum" sz="quarter" idx="5"/>
          </p:nvPr>
        </p:nvSpPr>
        <p:spPr/>
        <p:txBody>
          <a:bodyPr/>
          <a:lstStyle/>
          <a:p>
            <a:fld id="{F1B52E23-980C-4DB6-8F8A-DD937E85CFE4}" type="slidenum">
              <a:t>12</a:t>
            </a:fld>
            <a:endParaRPr lang="en-US"/>
          </a:p>
        </p:txBody>
      </p:sp>
    </p:spTree>
    <p:extLst>
      <p:ext uri="{BB962C8B-B14F-4D97-AF65-F5344CB8AC3E}">
        <p14:creationId xmlns:p14="http://schemas.microsoft.com/office/powerpoint/2010/main" val="186588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7/25/22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7/25/22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7/25/22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7/25/22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7/25/22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7/25/22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7/25/22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7/25/22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7/25/22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text&#10;&#10;Description automatically generated">
            <a:extLst>
              <a:ext uri="{FF2B5EF4-FFF2-40B4-BE49-F238E27FC236}">
                <a16:creationId xmlns:a16="http://schemas.microsoft.com/office/drawing/2014/main" id="{FA6CCB89-65AC-A379-9490-499D47E108AF}"/>
              </a:ext>
            </a:extLst>
          </p:cNvPr>
          <p:cNvPicPr>
            <a:picLocks noChangeAspect="1"/>
          </p:cNvPicPr>
          <p:nvPr/>
        </p:nvPicPr>
        <p:blipFill rotWithShape="1">
          <a:blip r:embed="rId2">
            <a:alphaModFix amt="50000"/>
          </a:blip>
          <a:srcRect r="-1" b="13771"/>
          <a:stretch/>
        </p:blipFill>
        <p:spPr>
          <a:xfrm>
            <a:off x="20" y="10"/>
            <a:ext cx="12188930" cy="6857990"/>
          </a:xfrm>
          <a:prstGeom prst="rect">
            <a:avLst/>
          </a:prstGeom>
        </p:spPr>
      </p:pic>
      <p:sp>
        <p:nvSpPr>
          <p:cNvPr id="2" name="Title 1"/>
          <p:cNvSpPr>
            <a:spLocks noGrp="1"/>
          </p:cNvSpPr>
          <p:nvPr>
            <p:ph type="ctrTitle"/>
          </p:nvPr>
        </p:nvSpPr>
        <p:spPr>
          <a:xfrm>
            <a:off x="1524000" y="1122363"/>
            <a:ext cx="9144000" cy="3063240"/>
          </a:xfrm>
        </p:spPr>
        <p:txBody>
          <a:bodyPr>
            <a:normAutofit/>
          </a:bodyPr>
          <a:lstStyle/>
          <a:p>
            <a:r>
              <a:rPr lang="en-US" sz="6600">
                <a:solidFill>
                  <a:srgbClr val="FFFFFF"/>
                </a:solidFill>
                <a:cs typeface="Calibri Light"/>
              </a:rPr>
              <a:t>Effective Team Working and Communication</a:t>
            </a:r>
            <a:endParaRPr lang="en-US" sz="6600">
              <a:solidFill>
                <a:srgbClr val="FFFFFF"/>
              </a:solidFill>
            </a:endParaRPr>
          </a:p>
        </p:txBody>
      </p:sp>
      <p:sp>
        <p:nvSpPr>
          <p:cNvPr id="3" name="Subtitle 2"/>
          <p:cNvSpPr>
            <a:spLocks noGrp="1"/>
          </p:cNvSpPr>
          <p:nvPr>
            <p:ph type="subTitle" idx="1"/>
          </p:nvPr>
        </p:nvSpPr>
        <p:spPr>
          <a:xfrm>
            <a:off x="1527048" y="4599432"/>
            <a:ext cx="9144000" cy="1536192"/>
          </a:xfrm>
        </p:spPr>
        <p:txBody>
          <a:bodyPr vert="horz" lIns="91440" tIns="45720" rIns="91440" bIns="45720" rtlCol="0">
            <a:normAutofit/>
          </a:bodyPr>
          <a:lstStyle/>
          <a:p>
            <a:r>
              <a:rPr lang="en-US">
                <a:solidFill>
                  <a:srgbClr val="FFFFFF"/>
                </a:solidFill>
                <a:cs typeface="Calibri"/>
              </a:rPr>
              <a:t>BMSW4002</a:t>
            </a:r>
            <a:endParaRPr lang="en-US">
              <a:solidFill>
                <a:srgbClr val="FFFFFF"/>
              </a:solidFill>
            </a:endParaRPr>
          </a:p>
        </p:txBody>
      </p:sp>
      <p:sp>
        <p:nvSpPr>
          <p:cNvPr id="11"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FBA5A-E2D7-61B6-1E6A-05D0E40DD7CD}"/>
              </a:ext>
            </a:extLst>
          </p:cNvPr>
          <p:cNvSpPr>
            <a:spLocks noGrp="1"/>
          </p:cNvSpPr>
          <p:nvPr>
            <p:ph type="title"/>
          </p:nvPr>
        </p:nvSpPr>
        <p:spPr>
          <a:xfrm>
            <a:off x="6653600" y="1396289"/>
            <a:ext cx="5006336" cy="1325563"/>
          </a:xfrm>
        </p:spPr>
        <p:txBody>
          <a:bodyPr vert="horz" lIns="91440" tIns="45720" rIns="91440" bIns="45720" rtlCol="0" anchor="ctr">
            <a:normAutofit/>
          </a:bodyPr>
          <a:lstStyle/>
          <a:p>
            <a:r>
              <a:rPr lang="en-US" kern="1200" dirty="0">
                <a:solidFill>
                  <a:schemeClr val="tx1"/>
                </a:solidFill>
                <a:latin typeface="+mj-lt"/>
                <a:ea typeface="+mj-ea"/>
                <a:cs typeface="+mj-cs"/>
              </a:rPr>
              <a:t>Group Members</a:t>
            </a:r>
          </a:p>
        </p:txBody>
      </p:sp>
      <p:sp>
        <p:nvSpPr>
          <p:cNvPr id="22" name="Freeform: Shape 21">
            <a:extLst>
              <a:ext uri="{FF2B5EF4-FFF2-40B4-BE49-F238E27FC236}">
                <a16:creationId xmlns:a16="http://schemas.microsoft.com/office/drawing/2014/main" id="{4F74D28C-3268-4E35-8EE1-D92CB4A85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58D44E42-C462-4105-BC86-FE75B4E3C4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024154" cy="6858000"/>
          </a:xfrm>
          <a:custGeom>
            <a:avLst/>
            <a:gdLst>
              <a:gd name="connsiteX0" fmla="*/ 70374 w 6024154"/>
              <a:gd name="connsiteY0" fmla="*/ 0 h 6858000"/>
              <a:gd name="connsiteX1" fmla="*/ 6024154 w 6024154"/>
              <a:gd name="connsiteY1" fmla="*/ 0 h 6858000"/>
              <a:gd name="connsiteX2" fmla="*/ 6024154 w 6024154"/>
              <a:gd name="connsiteY2" fmla="*/ 6858000 h 6858000"/>
              <a:gd name="connsiteX3" fmla="*/ 3587167 w 6024154"/>
              <a:gd name="connsiteY3" fmla="*/ 6858000 h 6858000"/>
              <a:gd name="connsiteX4" fmla="*/ 3474220 w 6024154"/>
              <a:gd name="connsiteY4" fmla="*/ 6800152 h 6858000"/>
              <a:gd name="connsiteX5" fmla="*/ 0 w 6024154"/>
              <a:gd name="connsiteY5" fmla="*/ 962844 h 6858000"/>
              <a:gd name="connsiteX6" fmla="*/ 34274 w 6024154"/>
              <a:gd name="connsiteY6" fmla="*/ 28409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70374" y="0"/>
                </a:moveTo>
                <a:lnTo>
                  <a:pt x="6024154" y="0"/>
                </a:lnTo>
                <a:lnTo>
                  <a:pt x="6024154" y="6858000"/>
                </a:lnTo>
                <a:lnTo>
                  <a:pt x="3587167" y="6858000"/>
                </a:lnTo>
                <a:lnTo>
                  <a:pt x="3474220" y="6800152"/>
                </a:lnTo>
                <a:cubicBezTo>
                  <a:pt x="1404818" y="5675986"/>
                  <a:pt x="0" y="3483472"/>
                  <a:pt x="0" y="962844"/>
                </a:cubicBezTo>
                <a:cubicBezTo>
                  <a:pt x="0" y="733696"/>
                  <a:pt x="11610" y="507260"/>
                  <a:pt x="34274" y="284091"/>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Teamwork">
            <a:extLst>
              <a:ext uri="{FF2B5EF4-FFF2-40B4-BE49-F238E27FC236}">
                <a16:creationId xmlns:a16="http://schemas.microsoft.com/office/drawing/2014/main" id="{FD6BD10D-BC77-0606-9F81-8BF59AD2443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64241" y="643466"/>
            <a:ext cx="4105275" cy="4105275"/>
          </a:xfrm>
          <a:prstGeom prst="rect">
            <a:avLst/>
          </a:prstGeom>
        </p:spPr>
      </p:pic>
      <p:sp>
        <p:nvSpPr>
          <p:cNvPr id="6" name="TextBox 5">
            <a:extLst>
              <a:ext uri="{FF2B5EF4-FFF2-40B4-BE49-F238E27FC236}">
                <a16:creationId xmlns:a16="http://schemas.microsoft.com/office/drawing/2014/main" id="{C6A77884-07AB-A970-7341-BCAAD53A4EC0}"/>
              </a:ext>
            </a:extLst>
          </p:cNvPr>
          <p:cNvSpPr txBox="1"/>
          <p:nvPr/>
        </p:nvSpPr>
        <p:spPr>
          <a:xfrm>
            <a:off x="6658044" y="2871982"/>
            <a:ext cx="5006336" cy="318168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000" dirty="0"/>
              <a:t>Name: Mariana Roman </a:t>
            </a:r>
            <a:br>
              <a:rPr lang="en-US" sz="2000" dirty="0"/>
            </a:br>
            <a:r>
              <a:rPr lang="en-US" sz="2000" dirty="0"/>
              <a:t>Student ID: 2118893</a:t>
            </a:r>
            <a:endParaRPr lang="en-US" sz="2000" dirty="0">
              <a:cs typeface="Calibri"/>
            </a:endParaRPr>
          </a:p>
          <a:p>
            <a:pPr indent="-228600">
              <a:lnSpc>
                <a:spcPct val="90000"/>
              </a:lnSpc>
              <a:spcAft>
                <a:spcPts val="600"/>
              </a:spcAft>
              <a:buFont typeface="Arial" panose="020B0604020202020204" pitchFamily="34" charset="0"/>
              <a:buChar char="•"/>
            </a:pPr>
            <a:r>
              <a:rPr lang="en-US" sz="2000" dirty="0"/>
              <a:t>Name: Buna Gianina Niculina Boldea </a:t>
            </a:r>
            <a:br>
              <a:rPr lang="en-US" sz="2000" dirty="0"/>
            </a:br>
            <a:r>
              <a:rPr lang="en-US" sz="2000" dirty="0"/>
              <a:t>Student ID: 2123665</a:t>
            </a:r>
            <a:endParaRPr lang="en-US" sz="2000" dirty="0">
              <a:cs typeface="Calibri"/>
            </a:endParaRPr>
          </a:p>
          <a:p>
            <a:pPr indent="-228600">
              <a:lnSpc>
                <a:spcPct val="90000"/>
              </a:lnSpc>
              <a:spcAft>
                <a:spcPts val="600"/>
              </a:spcAft>
              <a:buFont typeface="Arial" panose="020B0604020202020204" pitchFamily="34" charset="0"/>
              <a:buChar char="•"/>
            </a:pPr>
            <a:r>
              <a:rPr lang="en-US" sz="2000" dirty="0"/>
              <a:t>Ionut Marius Panait</a:t>
            </a:r>
            <a:br>
              <a:rPr lang="en-US" sz="2000" dirty="0"/>
            </a:br>
            <a:r>
              <a:rPr lang="en-US" sz="2000" dirty="0"/>
              <a:t>Student ID: 2123949</a:t>
            </a:r>
          </a:p>
          <a:p>
            <a:pPr indent="-228600">
              <a:lnSpc>
                <a:spcPct val="90000"/>
              </a:lnSpc>
              <a:spcAft>
                <a:spcPts val="600"/>
              </a:spcAft>
              <a:buFont typeface="Arial" panose="020B0604020202020204" pitchFamily="34" charset="0"/>
              <a:buChar char="•"/>
            </a:pPr>
            <a:r>
              <a:rPr lang="en-US" sz="2000" dirty="0"/>
              <a:t>Md Mahbub </a:t>
            </a:r>
            <a:r>
              <a:rPr lang="en-US" sz="2000" dirty="0" err="1"/>
              <a:t>Alom</a:t>
            </a:r>
            <a:endParaRPr lang="en-US" sz="2000" dirty="0"/>
          </a:p>
          <a:p>
            <a:pPr>
              <a:lnSpc>
                <a:spcPct val="90000"/>
              </a:lnSpc>
              <a:spcAft>
                <a:spcPts val="600"/>
              </a:spcAft>
            </a:pPr>
            <a:r>
              <a:rPr lang="en-US" sz="2000" dirty="0"/>
              <a:t>Student ID: 2121734</a:t>
            </a:r>
          </a:p>
        </p:txBody>
      </p:sp>
      <p:sp>
        <p:nvSpPr>
          <p:cNvPr id="3" name="TextBox 2">
            <a:extLst>
              <a:ext uri="{FF2B5EF4-FFF2-40B4-BE49-F238E27FC236}">
                <a16:creationId xmlns:a16="http://schemas.microsoft.com/office/drawing/2014/main" id="{E2AE04A2-326D-884B-929D-63EAFF6CFDE7}"/>
              </a:ext>
            </a:extLst>
          </p:cNvPr>
          <p:cNvSpPr txBox="1"/>
          <p:nvPr/>
        </p:nvSpPr>
        <p:spPr>
          <a:xfrm>
            <a:off x="7089913" y="742122"/>
            <a:ext cx="3043269" cy="369332"/>
          </a:xfrm>
          <a:prstGeom prst="rect">
            <a:avLst/>
          </a:prstGeom>
          <a:noFill/>
        </p:spPr>
        <p:txBody>
          <a:bodyPr wrap="none" rtlCol="0">
            <a:spAutoFit/>
          </a:bodyPr>
          <a:lstStyle/>
          <a:p>
            <a:r>
              <a:rPr lang="en-PK" dirty="0"/>
              <a:t>Lecturer Name: </a:t>
            </a:r>
            <a:r>
              <a:rPr lang="en-GB" dirty="0"/>
              <a:t>Hafiz </a:t>
            </a:r>
            <a:r>
              <a:rPr lang="en-GB" dirty="0" err="1"/>
              <a:t>Rahmani</a:t>
            </a:r>
            <a:endParaRPr lang="en-PK" dirty="0"/>
          </a:p>
        </p:txBody>
      </p:sp>
    </p:spTree>
    <p:extLst>
      <p:ext uri="{BB962C8B-B14F-4D97-AF65-F5344CB8AC3E}">
        <p14:creationId xmlns:p14="http://schemas.microsoft.com/office/powerpoint/2010/main" val="1922315885"/>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31344F">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63052F4-0670-9368-E14C-01FF889E39B0}"/>
              </a:ext>
            </a:extLst>
          </p:cNvPr>
          <p:cNvSpPr>
            <a:spLocks noGrp="1"/>
          </p:cNvSpPr>
          <p:nvPr>
            <p:ph type="title"/>
          </p:nvPr>
        </p:nvSpPr>
        <p:spPr>
          <a:xfrm>
            <a:off x="524256" y="491260"/>
            <a:ext cx="6594189" cy="1625210"/>
          </a:xfrm>
        </p:spPr>
        <p:txBody>
          <a:bodyPr>
            <a:normAutofit/>
          </a:bodyPr>
          <a:lstStyle/>
          <a:p>
            <a:r>
              <a:rPr lang="en-US">
                <a:solidFill>
                  <a:srgbClr val="FFFFFF"/>
                </a:solidFill>
                <a:cs typeface="Calibri Light"/>
              </a:rPr>
              <a:t>Introduction</a:t>
            </a:r>
            <a:endParaRPr lang="en-US">
              <a:solidFill>
                <a:srgbClr val="FFFFFF"/>
              </a:solidFill>
            </a:endParaRPr>
          </a:p>
        </p:txBody>
      </p:sp>
      <p:pic>
        <p:nvPicPr>
          <p:cNvPr id="5" name="Picture 5" descr="A picture containing diagram&#10;&#10;Description automatically generated">
            <a:extLst>
              <a:ext uri="{FF2B5EF4-FFF2-40B4-BE49-F238E27FC236}">
                <a16:creationId xmlns:a16="http://schemas.microsoft.com/office/drawing/2014/main" id="{4D6A4C1D-26CF-5AB9-44A5-7EB9B585C8C0}"/>
              </a:ext>
            </a:extLst>
          </p:cNvPr>
          <p:cNvPicPr>
            <a:picLocks noChangeAspect="1"/>
          </p:cNvPicPr>
          <p:nvPr/>
        </p:nvPicPr>
        <p:blipFill rotWithShape="1">
          <a:blip r:embed="rId3"/>
          <a:srcRect t="759" r="1" b="1"/>
          <a:stretch/>
        </p:blipFill>
        <p:spPr>
          <a:xfrm>
            <a:off x="327547" y="2454903"/>
            <a:ext cx="7058306" cy="4080254"/>
          </a:xfrm>
          <a:prstGeom prst="rect">
            <a:avLst/>
          </a:prstGeom>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BD4D5C6-7DC1-EA8F-77A4-3591F52C5E03}"/>
              </a:ext>
            </a:extLst>
          </p:cNvPr>
          <p:cNvSpPr>
            <a:spLocks noGrp="1"/>
          </p:cNvSpPr>
          <p:nvPr>
            <p:ph idx="1"/>
          </p:nvPr>
        </p:nvSpPr>
        <p:spPr>
          <a:xfrm>
            <a:off x="8029319" y="917725"/>
            <a:ext cx="3424739" cy="4852362"/>
          </a:xfrm>
        </p:spPr>
        <p:txBody>
          <a:bodyPr vert="horz" lIns="91440" tIns="45720" rIns="91440" bIns="45720" rtlCol="0" anchor="ctr">
            <a:normAutofit/>
          </a:bodyPr>
          <a:lstStyle/>
          <a:p>
            <a:r>
              <a:rPr lang="en-US" sz="1900">
                <a:solidFill>
                  <a:srgbClr val="FFFFFF"/>
                </a:solidFill>
                <a:ea typeface="+mn-lt"/>
                <a:cs typeface="+mn-lt"/>
              </a:rPr>
              <a:t>The following presentation is based on these effective teams and how these can help an organisation enhance its business performance.</a:t>
            </a:r>
          </a:p>
          <a:p>
            <a:r>
              <a:rPr lang="en-US" sz="1900">
                <a:solidFill>
                  <a:srgbClr val="FFFFFF"/>
                </a:solidFill>
                <a:ea typeface="+mn-lt"/>
                <a:cs typeface="+mn-lt"/>
              </a:rPr>
              <a:t>In a business organisation, the role of a leader in the development and learning of knowledge is to enhance communication skills and build teams more effective. </a:t>
            </a:r>
          </a:p>
          <a:p>
            <a:r>
              <a:rPr lang="en-US" sz="1900">
                <a:solidFill>
                  <a:srgbClr val="FFFFFF"/>
                </a:solidFill>
                <a:ea typeface="+mn-lt"/>
                <a:cs typeface="+mn-lt"/>
              </a:rPr>
              <a:t>The organisation selected for the discussion is “Asda" which is one of the UK's leading supermarket businesses.</a:t>
            </a:r>
            <a:endParaRPr lang="en-US" sz="1900">
              <a:solidFill>
                <a:srgbClr val="FFFFFF"/>
              </a:solidFill>
              <a:cs typeface="Calibri"/>
            </a:endParaRPr>
          </a:p>
        </p:txBody>
      </p:sp>
    </p:spTree>
    <p:extLst>
      <p:ext uri="{BB962C8B-B14F-4D97-AF65-F5344CB8AC3E}">
        <p14:creationId xmlns:p14="http://schemas.microsoft.com/office/powerpoint/2010/main" val="845469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4265C0-9DED-B626-E773-76D46D2D6534}"/>
              </a:ext>
            </a:extLst>
          </p:cNvPr>
          <p:cNvSpPr>
            <a:spLocks noGrp="1"/>
          </p:cNvSpPr>
          <p:nvPr>
            <p:ph type="title"/>
          </p:nvPr>
        </p:nvSpPr>
        <p:spPr>
          <a:xfrm>
            <a:off x="640080" y="325369"/>
            <a:ext cx="4368602" cy="1956841"/>
          </a:xfrm>
        </p:spPr>
        <p:txBody>
          <a:bodyPr anchor="b">
            <a:normAutofit/>
          </a:bodyPr>
          <a:lstStyle/>
          <a:p>
            <a:r>
              <a:rPr lang="en-US" sz="4200"/>
              <a:t>Overview of Chosen Organisation: ASDA</a:t>
            </a:r>
          </a:p>
        </p:txBody>
      </p:sp>
      <p:sp>
        <p:nvSpPr>
          <p:cNvPr id="1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E601A44-F9C1-78B6-3154-1CC65DE59D4F}"/>
              </a:ext>
            </a:extLst>
          </p:cNvPr>
          <p:cNvSpPr>
            <a:spLocks noGrp="1"/>
          </p:cNvSpPr>
          <p:nvPr>
            <p:ph idx="1"/>
          </p:nvPr>
        </p:nvSpPr>
        <p:spPr>
          <a:xfrm>
            <a:off x="640080" y="2872899"/>
            <a:ext cx="4243589" cy="3320668"/>
          </a:xfrm>
        </p:spPr>
        <p:txBody>
          <a:bodyPr vert="horz" lIns="91440" tIns="45720" rIns="91440" bIns="45720" rtlCol="0">
            <a:normAutofit/>
          </a:bodyPr>
          <a:lstStyle/>
          <a:p>
            <a:r>
              <a:rPr lang="en-US" sz="1900">
                <a:ea typeface="+mn-lt"/>
                <a:cs typeface="+mn-lt"/>
              </a:rPr>
              <a:t>Asda is the UK’s 2</a:t>
            </a:r>
            <a:r>
              <a:rPr lang="en-US" sz="1900" baseline="30000">
                <a:ea typeface="+mn-lt"/>
                <a:cs typeface="+mn-lt"/>
              </a:rPr>
              <a:t>nd</a:t>
            </a:r>
            <a:r>
              <a:rPr lang="en-US" sz="1900">
                <a:ea typeface="+mn-lt"/>
                <a:cs typeface="+mn-lt"/>
              </a:rPr>
              <a:t> largest grocery and supermarket chain which holds around 17% of the total market share in the country.</a:t>
            </a:r>
          </a:p>
          <a:p>
            <a:r>
              <a:rPr lang="en-US" sz="1900">
                <a:ea typeface="+mn-lt"/>
                <a:cs typeface="+mn-lt"/>
              </a:rPr>
              <a:t> The company offers products such as clothes, food and drink, and general merchandise.</a:t>
            </a:r>
          </a:p>
          <a:p>
            <a:r>
              <a:rPr lang="en-US" sz="1900">
                <a:ea typeface="+mn-lt"/>
                <a:cs typeface="+mn-lt"/>
              </a:rPr>
              <a:t>The company holds a reputation for being the “best-value” retailer in the UK by exceeding consumer expectations and needs.</a:t>
            </a:r>
          </a:p>
        </p:txBody>
      </p:sp>
      <p:pic>
        <p:nvPicPr>
          <p:cNvPr id="4" name="Picture 4">
            <a:extLst>
              <a:ext uri="{FF2B5EF4-FFF2-40B4-BE49-F238E27FC236}">
                <a16:creationId xmlns:a16="http://schemas.microsoft.com/office/drawing/2014/main" id="{D6CE5926-D165-D20D-0F52-03103A224931}"/>
              </a:ext>
            </a:extLst>
          </p:cNvPr>
          <p:cNvPicPr>
            <a:picLocks noChangeAspect="1"/>
          </p:cNvPicPr>
          <p:nvPr/>
        </p:nvPicPr>
        <p:blipFill rotWithShape="1">
          <a:blip r:embed="rId3"/>
          <a:srcRect l="14700" r="18347"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998527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61436-CBAA-D880-53AC-69B0B83CB51F}"/>
              </a:ext>
            </a:extLst>
          </p:cNvPr>
          <p:cNvSpPr>
            <a:spLocks noGrp="1"/>
          </p:cNvSpPr>
          <p:nvPr>
            <p:ph type="title"/>
          </p:nvPr>
        </p:nvSpPr>
        <p:spPr>
          <a:xfrm>
            <a:off x="4965430" y="629268"/>
            <a:ext cx="6586491" cy="1286160"/>
          </a:xfrm>
        </p:spPr>
        <p:txBody>
          <a:bodyPr anchor="b">
            <a:normAutofit/>
          </a:bodyPr>
          <a:lstStyle/>
          <a:p>
            <a:r>
              <a:rPr lang="en-US" sz="3700">
                <a:ea typeface="+mj-lt"/>
                <a:cs typeface="+mj-lt"/>
              </a:rPr>
              <a:t>Effective Communication Benefits to ASDA’s Business Processes</a:t>
            </a:r>
            <a:endParaRPr lang="en-US" sz="3700"/>
          </a:p>
        </p:txBody>
      </p:sp>
      <p:sp>
        <p:nvSpPr>
          <p:cNvPr id="3" name="Content Placeholder 2">
            <a:extLst>
              <a:ext uri="{FF2B5EF4-FFF2-40B4-BE49-F238E27FC236}">
                <a16:creationId xmlns:a16="http://schemas.microsoft.com/office/drawing/2014/main" id="{6045B9F4-6C37-CF5D-BCA3-D1387D51397B}"/>
              </a:ext>
            </a:extLst>
          </p:cNvPr>
          <p:cNvSpPr>
            <a:spLocks noGrp="1"/>
          </p:cNvSpPr>
          <p:nvPr>
            <p:ph idx="1"/>
          </p:nvPr>
        </p:nvSpPr>
        <p:spPr>
          <a:xfrm>
            <a:off x="4965431" y="2438400"/>
            <a:ext cx="6586489" cy="3785419"/>
          </a:xfrm>
        </p:spPr>
        <p:txBody>
          <a:bodyPr vert="horz" lIns="91440" tIns="45720" rIns="91440" bIns="45720" rtlCol="0">
            <a:normAutofit/>
          </a:bodyPr>
          <a:lstStyle/>
          <a:p>
            <a:r>
              <a:rPr lang="en-US" sz="2000"/>
              <a:t>Boosting the Morale and Encouragement of Employees for Newer Ideas </a:t>
            </a:r>
          </a:p>
          <a:p>
            <a:r>
              <a:rPr lang="en-US" sz="2000"/>
              <a:t>Creating Team Cohesion </a:t>
            </a:r>
            <a:endParaRPr lang="en-US" sz="2000">
              <a:cs typeface="Calibri" panose="020F0502020204030204"/>
            </a:endParaRPr>
          </a:p>
          <a:p>
            <a:r>
              <a:rPr lang="en-US" sz="2000"/>
              <a:t>Increased Productivity </a:t>
            </a:r>
          </a:p>
          <a:p>
            <a:r>
              <a:rPr lang="en-US" sz="2000"/>
              <a:t>Trust Formation </a:t>
            </a:r>
          </a:p>
          <a:p>
            <a:r>
              <a:rPr lang="en-US" sz="2000" dirty="0"/>
              <a:t>Cease Confusion </a:t>
            </a:r>
            <a:endParaRPr lang="en-US" sz="2000" dirty="0">
              <a:cs typeface="Calibri" panose="020F0502020204030204"/>
            </a:endParaRPr>
          </a:p>
        </p:txBody>
      </p:sp>
      <p:pic>
        <p:nvPicPr>
          <p:cNvPr id="5" name="Picture 4" descr="Hands-on top of each other">
            <a:extLst>
              <a:ext uri="{FF2B5EF4-FFF2-40B4-BE49-F238E27FC236}">
                <a16:creationId xmlns:a16="http://schemas.microsoft.com/office/drawing/2014/main" id="{6DDAEF18-DD3D-1315-D540-70E4CBD3467E}"/>
              </a:ext>
            </a:extLst>
          </p:cNvPr>
          <p:cNvPicPr>
            <a:picLocks noChangeAspect="1"/>
          </p:cNvPicPr>
          <p:nvPr/>
        </p:nvPicPr>
        <p:blipFill rotWithShape="1">
          <a:blip r:embed="rId3"/>
          <a:srcRect l="56496" r="13998" b="-2"/>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C4816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1624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17">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Triangle 19">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1">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C2B97E-2940-183C-F4DF-00A19E7751E9}"/>
              </a:ext>
            </a:extLst>
          </p:cNvPr>
          <p:cNvSpPr>
            <a:spLocks noGrp="1"/>
          </p:cNvSpPr>
          <p:nvPr>
            <p:ph type="title"/>
          </p:nvPr>
        </p:nvSpPr>
        <p:spPr>
          <a:xfrm>
            <a:off x="965201" y="1036674"/>
            <a:ext cx="3011764" cy="2089142"/>
          </a:xfrm>
        </p:spPr>
        <p:txBody>
          <a:bodyPr vert="horz" lIns="91440" tIns="45720" rIns="91440" bIns="45720" rtlCol="0" anchor="b">
            <a:normAutofit/>
          </a:bodyPr>
          <a:lstStyle/>
          <a:p>
            <a:r>
              <a:rPr lang="en-US" sz="2800" kern="1200" dirty="0">
                <a:latin typeface="+mj-lt"/>
                <a:ea typeface="+mj-ea"/>
                <a:cs typeface="+mj-cs"/>
              </a:rPr>
              <a:t>Effective Communication Model and how it can be used by ASDA </a:t>
            </a:r>
            <a:endParaRPr lang="en-US" sz="2800" kern="1200">
              <a:latin typeface="+mj-lt"/>
              <a:cs typeface="Calibri Light"/>
            </a:endParaRPr>
          </a:p>
        </p:txBody>
      </p:sp>
      <p:sp>
        <p:nvSpPr>
          <p:cNvPr id="3" name="Content Placeholder 2">
            <a:extLst>
              <a:ext uri="{FF2B5EF4-FFF2-40B4-BE49-F238E27FC236}">
                <a16:creationId xmlns:a16="http://schemas.microsoft.com/office/drawing/2014/main" id="{706F6401-E8BE-74C3-9641-3EE1868A1386}"/>
              </a:ext>
            </a:extLst>
          </p:cNvPr>
          <p:cNvSpPr>
            <a:spLocks noGrp="1"/>
          </p:cNvSpPr>
          <p:nvPr>
            <p:ph idx="1"/>
          </p:nvPr>
        </p:nvSpPr>
        <p:spPr>
          <a:xfrm>
            <a:off x="4873980" y="970370"/>
            <a:ext cx="3576206" cy="409546"/>
          </a:xfrm>
        </p:spPr>
        <p:txBody>
          <a:bodyPr vert="horz" lIns="91440" tIns="45720" rIns="91440" bIns="45720" rtlCol="0" anchor="t">
            <a:normAutofit/>
          </a:bodyPr>
          <a:lstStyle/>
          <a:p>
            <a:pPr marL="0" indent="0" algn="r">
              <a:buNone/>
            </a:pPr>
            <a:r>
              <a:rPr lang="en-US" sz="2000" kern="1200">
                <a:solidFill>
                  <a:schemeClr val="tx1"/>
                </a:solidFill>
                <a:latin typeface="+mn-lt"/>
                <a:ea typeface="+mn-ea"/>
                <a:cs typeface="+mn-cs"/>
              </a:rPr>
              <a:t>Berlo’s Model of Communication</a:t>
            </a:r>
          </a:p>
        </p:txBody>
      </p:sp>
      <p:pic>
        <p:nvPicPr>
          <p:cNvPr id="5" name="Picture 5">
            <a:extLst>
              <a:ext uri="{FF2B5EF4-FFF2-40B4-BE49-F238E27FC236}">
                <a16:creationId xmlns:a16="http://schemas.microsoft.com/office/drawing/2014/main" id="{E1986072-1FA6-98DC-05B8-756FCE181753}"/>
              </a:ext>
            </a:extLst>
          </p:cNvPr>
          <p:cNvPicPr>
            <a:picLocks noChangeAspect="1"/>
          </p:cNvPicPr>
          <p:nvPr/>
        </p:nvPicPr>
        <p:blipFill>
          <a:blip r:embed="rId3"/>
          <a:stretch>
            <a:fillRect/>
          </a:stretch>
        </p:blipFill>
        <p:spPr>
          <a:xfrm>
            <a:off x="4355085" y="1551598"/>
            <a:ext cx="6872093" cy="4542531"/>
          </a:xfrm>
          <a:prstGeom prst="rect">
            <a:avLst/>
          </a:prstGeom>
        </p:spPr>
      </p:pic>
    </p:spTree>
    <p:extLst>
      <p:ext uri="{BB962C8B-B14F-4D97-AF65-F5344CB8AC3E}">
        <p14:creationId xmlns:p14="http://schemas.microsoft.com/office/powerpoint/2010/main" val="3452245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F9B822F-893E-44C8-963C-64F50ACECB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BF87945-A001-489F-9D9B-7D9435F0B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639" y="347471"/>
            <a:ext cx="11100816" cy="180136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C4334F-B155-3C45-1FD0-4DD18237F1D3}"/>
              </a:ext>
            </a:extLst>
          </p:cNvPr>
          <p:cNvSpPr>
            <a:spLocks noGrp="1"/>
          </p:cNvSpPr>
          <p:nvPr>
            <p:ph type="title"/>
          </p:nvPr>
        </p:nvSpPr>
        <p:spPr>
          <a:xfrm>
            <a:off x="838200" y="585216"/>
            <a:ext cx="10515600" cy="1325563"/>
          </a:xfrm>
        </p:spPr>
        <p:txBody>
          <a:bodyPr>
            <a:normAutofit/>
          </a:bodyPr>
          <a:lstStyle/>
          <a:p>
            <a:r>
              <a:rPr lang="en-US" sz="4100">
                <a:solidFill>
                  <a:schemeClr val="bg1"/>
                </a:solidFill>
              </a:rPr>
              <a:t>Effective Communication Barriers at ASDA between Organisation and External Stakeholders </a:t>
            </a:r>
          </a:p>
        </p:txBody>
      </p:sp>
      <p:pic>
        <p:nvPicPr>
          <p:cNvPr id="4" name="Picture 4" descr="A picture containing text&#10;&#10;Description automatically generated">
            <a:extLst>
              <a:ext uri="{FF2B5EF4-FFF2-40B4-BE49-F238E27FC236}">
                <a16:creationId xmlns:a16="http://schemas.microsoft.com/office/drawing/2014/main" id="{E78F06B6-A922-7A36-5088-FE3A321BF83F}"/>
              </a:ext>
            </a:extLst>
          </p:cNvPr>
          <p:cNvPicPr>
            <a:picLocks noChangeAspect="1"/>
          </p:cNvPicPr>
          <p:nvPr/>
        </p:nvPicPr>
        <p:blipFill rotWithShape="1">
          <a:blip r:embed="rId3"/>
          <a:srcRect t="2179" r="3" b="3"/>
          <a:stretch/>
        </p:blipFill>
        <p:spPr>
          <a:xfrm>
            <a:off x="841248" y="2516777"/>
            <a:ext cx="6236208" cy="3660185"/>
          </a:xfrm>
          <a:prstGeom prst="rect">
            <a:avLst/>
          </a:prstGeom>
        </p:spPr>
      </p:pic>
      <p:sp>
        <p:nvSpPr>
          <p:cNvPr id="3" name="Content Placeholder 2">
            <a:extLst>
              <a:ext uri="{FF2B5EF4-FFF2-40B4-BE49-F238E27FC236}">
                <a16:creationId xmlns:a16="http://schemas.microsoft.com/office/drawing/2014/main" id="{877BB807-C39A-2AD4-4177-0BDA03F67A74}"/>
              </a:ext>
            </a:extLst>
          </p:cNvPr>
          <p:cNvSpPr>
            <a:spLocks noGrp="1"/>
          </p:cNvSpPr>
          <p:nvPr>
            <p:ph idx="1"/>
          </p:nvPr>
        </p:nvSpPr>
        <p:spPr>
          <a:xfrm>
            <a:off x="7546848" y="2516777"/>
            <a:ext cx="3803904" cy="3660185"/>
          </a:xfrm>
        </p:spPr>
        <p:txBody>
          <a:bodyPr vert="horz" lIns="91440" tIns="45720" rIns="91440" bIns="45720" rtlCol="0" anchor="ctr">
            <a:normAutofit/>
          </a:bodyPr>
          <a:lstStyle/>
          <a:p>
            <a:r>
              <a:rPr lang="en-US" sz="2200"/>
              <a:t>Inability of Listening </a:t>
            </a:r>
          </a:p>
          <a:p>
            <a:r>
              <a:rPr lang="en-US" sz="2200"/>
              <a:t>Lack of Trust and Transparency </a:t>
            </a:r>
          </a:p>
          <a:p>
            <a:r>
              <a:rPr lang="en-US" sz="2200"/>
              <a:t>Style of Communication </a:t>
            </a:r>
            <a:endParaRPr lang="en-US" sz="2200">
              <a:cs typeface="Calibri"/>
            </a:endParaRPr>
          </a:p>
          <a:p>
            <a:r>
              <a:rPr lang="en-US" sz="2200"/>
              <a:t>Workplace Conflicts </a:t>
            </a:r>
            <a:endParaRPr lang="en-US" sz="2200">
              <a:cs typeface="Calibri" panose="020F0502020204030204"/>
            </a:endParaRPr>
          </a:p>
        </p:txBody>
      </p:sp>
    </p:spTree>
    <p:extLst>
      <p:ext uri="{BB962C8B-B14F-4D97-AF65-F5344CB8AC3E}">
        <p14:creationId xmlns:p14="http://schemas.microsoft.com/office/powerpoint/2010/main" val="923531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DE034B-8215-A40D-9966-0358E8EF7556}"/>
              </a:ext>
            </a:extLst>
          </p:cNvPr>
          <p:cNvSpPr>
            <a:spLocks noGrp="1"/>
          </p:cNvSpPr>
          <p:nvPr>
            <p:ph type="title"/>
          </p:nvPr>
        </p:nvSpPr>
        <p:spPr>
          <a:xfrm>
            <a:off x="589560" y="856180"/>
            <a:ext cx="4560584" cy="1128068"/>
          </a:xfrm>
        </p:spPr>
        <p:txBody>
          <a:bodyPr anchor="ctr">
            <a:normAutofit/>
          </a:bodyPr>
          <a:lstStyle/>
          <a:p>
            <a:r>
              <a:rPr lang="en-US" sz="3400"/>
              <a:t>Channel of Communication by ASDA </a:t>
            </a:r>
          </a:p>
        </p:txBody>
      </p:sp>
      <p:grpSp>
        <p:nvGrpSpPr>
          <p:cNvPr id="2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8CB3613-26EA-09E0-ADE4-0A839689CF9A}"/>
              </a:ext>
            </a:extLst>
          </p:cNvPr>
          <p:cNvSpPr>
            <a:spLocks noGrp="1"/>
          </p:cNvSpPr>
          <p:nvPr>
            <p:ph idx="1"/>
          </p:nvPr>
        </p:nvSpPr>
        <p:spPr>
          <a:xfrm>
            <a:off x="590719" y="2330505"/>
            <a:ext cx="4559425" cy="3979585"/>
          </a:xfrm>
        </p:spPr>
        <p:txBody>
          <a:bodyPr vert="horz" lIns="91440" tIns="45720" rIns="91440" bIns="45720" rtlCol="0" anchor="ctr">
            <a:normAutofit/>
          </a:bodyPr>
          <a:lstStyle/>
          <a:p>
            <a:r>
              <a:rPr lang="en-US" sz="2000"/>
              <a:t>Empowering Employees using Information </a:t>
            </a:r>
          </a:p>
          <a:p>
            <a:r>
              <a:rPr lang="en-US" sz="2000"/>
              <a:t>Bottom-Up Communication Channel </a:t>
            </a:r>
            <a:endParaRPr lang="en-US" sz="2000">
              <a:cs typeface="Calibri"/>
            </a:endParaRPr>
          </a:p>
          <a:p>
            <a:r>
              <a:rPr lang="en-US" sz="2000"/>
              <a:t>Internal Communication Channel </a:t>
            </a: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person, outdoor, person&#10;&#10;Description automatically generated">
            <a:extLst>
              <a:ext uri="{FF2B5EF4-FFF2-40B4-BE49-F238E27FC236}">
                <a16:creationId xmlns:a16="http://schemas.microsoft.com/office/drawing/2014/main" id="{1C7E80C8-A942-4D71-9B39-8F02928DA3AA}"/>
              </a:ext>
            </a:extLst>
          </p:cNvPr>
          <p:cNvPicPr>
            <a:picLocks noChangeAspect="1"/>
          </p:cNvPicPr>
          <p:nvPr/>
        </p:nvPicPr>
        <p:blipFill rotWithShape="1">
          <a:blip r:embed="rId3"/>
          <a:srcRect l="13422" r="17721" b="1"/>
          <a:stretch/>
        </p:blipFill>
        <p:spPr>
          <a:xfrm>
            <a:off x="5977788" y="799352"/>
            <a:ext cx="5425410" cy="5259296"/>
          </a:xfrm>
          <a:prstGeom prst="rect">
            <a:avLst/>
          </a:prstGeom>
        </p:spPr>
      </p:pic>
    </p:spTree>
    <p:extLst>
      <p:ext uri="{BB962C8B-B14F-4D97-AF65-F5344CB8AC3E}">
        <p14:creationId xmlns:p14="http://schemas.microsoft.com/office/powerpoint/2010/main" val="31900984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66E9E-D4E2-8222-556D-EF6E2D52DB33}"/>
              </a:ext>
            </a:extLst>
          </p:cNvPr>
          <p:cNvSpPr>
            <a:spLocks noGrp="1"/>
          </p:cNvSpPr>
          <p:nvPr>
            <p:ph type="title"/>
          </p:nvPr>
        </p:nvSpPr>
        <p:spPr>
          <a:xfrm>
            <a:off x="481013" y="3752849"/>
            <a:ext cx="3290887" cy="2452687"/>
          </a:xfrm>
        </p:spPr>
        <p:txBody>
          <a:bodyPr anchor="ctr">
            <a:normAutofit/>
          </a:bodyPr>
          <a:lstStyle/>
          <a:p>
            <a:r>
              <a:rPr lang="en-US" sz="3300"/>
              <a:t>Methods to Improve Communication Channels at ASDA </a:t>
            </a:r>
          </a:p>
        </p:txBody>
      </p:sp>
      <p:pic>
        <p:nvPicPr>
          <p:cNvPr id="4" name="Picture 4" descr="Icon&#10;&#10;Description automatically generated">
            <a:extLst>
              <a:ext uri="{FF2B5EF4-FFF2-40B4-BE49-F238E27FC236}">
                <a16:creationId xmlns:a16="http://schemas.microsoft.com/office/drawing/2014/main" id="{E87234B3-E92B-71FB-91CE-7101485B1E41}"/>
              </a:ext>
            </a:extLst>
          </p:cNvPr>
          <p:cNvPicPr>
            <a:picLocks noChangeAspect="1"/>
          </p:cNvPicPr>
          <p:nvPr/>
        </p:nvPicPr>
        <p:blipFill rotWithShape="1">
          <a:blip r:embed="rId3"/>
          <a:srcRect b="6355"/>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6BB4DEF8-35FD-FC0A-4F0D-01AD2E12C7FF}"/>
              </a:ext>
            </a:extLst>
          </p:cNvPr>
          <p:cNvSpPr>
            <a:spLocks noGrp="1"/>
          </p:cNvSpPr>
          <p:nvPr>
            <p:ph idx="1"/>
          </p:nvPr>
        </p:nvSpPr>
        <p:spPr>
          <a:xfrm>
            <a:off x="4223982" y="3752850"/>
            <a:ext cx="7485413" cy="2452687"/>
          </a:xfrm>
        </p:spPr>
        <p:txBody>
          <a:bodyPr vert="horz" lIns="91440" tIns="45720" rIns="91440" bIns="45720" rtlCol="0" anchor="ctr">
            <a:normAutofit/>
          </a:bodyPr>
          <a:lstStyle/>
          <a:p>
            <a:r>
              <a:rPr lang="en-US" sz="1800"/>
              <a:t>Makes Plans and Stick to Them </a:t>
            </a:r>
          </a:p>
          <a:p>
            <a:r>
              <a:rPr lang="en-US" sz="1800"/>
              <a:t>Changing the Culture of the Company </a:t>
            </a:r>
            <a:endParaRPr lang="en-US" sz="1800">
              <a:cs typeface="Calibri"/>
            </a:endParaRPr>
          </a:p>
          <a:p>
            <a:r>
              <a:rPr lang="en-US" sz="1800"/>
              <a:t>Embracing Digital Communication </a:t>
            </a:r>
          </a:p>
        </p:txBody>
      </p:sp>
    </p:spTree>
    <p:extLst>
      <p:ext uri="{BB962C8B-B14F-4D97-AF65-F5344CB8AC3E}">
        <p14:creationId xmlns:p14="http://schemas.microsoft.com/office/powerpoint/2010/main" val="11879500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Diagram&#10;&#10;Description automatically generated">
            <a:extLst>
              <a:ext uri="{FF2B5EF4-FFF2-40B4-BE49-F238E27FC236}">
                <a16:creationId xmlns:a16="http://schemas.microsoft.com/office/drawing/2014/main" id="{A79C2809-5ADA-6B54-5718-E4BC8E6DEA94}"/>
              </a:ext>
            </a:extLst>
          </p:cNvPr>
          <p:cNvPicPr>
            <a:picLocks noChangeAspect="1"/>
          </p:cNvPicPr>
          <p:nvPr/>
        </p:nvPicPr>
        <p:blipFill rotWithShape="1">
          <a:blip r:embed="rId3"/>
          <a:srcRect t="6419" b="3581"/>
          <a:stretch/>
        </p:blipFill>
        <p:spPr>
          <a:xfrm>
            <a:off x="-1" y="10"/>
            <a:ext cx="12192000" cy="6857990"/>
          </a:xfrm>
          <a:prstGeom prst="rect">
            <a:avLst/>
          </a:prstGeom>
        </p:spPr>
      </p:pic>
      <p:sp>
        <p:nvSpPr>
          <p:cNvPr id="9"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899BBCFE-BCCB-1CFE-F86A-2CB7215DAD4F}"/>
              </a:ext>
            </a:extLst>
          </p:cNvPr>
          <p:cNvSpPr>
            <a:spLocks noGrp="1"/>
          </p:cNvSpPr>
          <p:nvPr>
            <p:ph type="title"/>
          </p:nvPr>
        </p:nvSpPr>
        <p:spPr>
          <a:xfrm>
            <a:off x="709448" y="1913950"/>
            <a:ext cx="4204137" cy="1342754"/>
          </a:xfrm>
        </p:spPr>
        <p:txBody>
          <a:bodyPr>
            <a:normAutofit/>
          </a:bodyPr>
          <a:lstStyle/>
          <a:p>
            <a:pPr algn="ctr"/>
            <a:r>
              <a:rPr lang="en-US" sz="3600"/>
              <a:t>Conclusion </a:t>
            </a:r>
          </a:p>
        </p:txBody>
      </p:sp>
      <p:cxnSp>
        <p:nvCxnSpPr>
          <p:cNvPr id="11" name="Straight Connector 10">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AB2C3F6-67B6-5BBA-CD21-D1B24659AC45}"/>
              </a:ext>
            </a:extLst>
          </p:cNvPr>
          <p:cNvSpPr>
            <a:spLocks noGrp="1"/>
          </p:cNvSpPr>
          <p:nvPr>
            <p:ph idx="1"/>
          </p:nvPr>
        </p:nvSpPr>
        <p:spPr>
          <a:xfrm>
            <a:off x="525516" y="3417573"/>
            <a:ext cx="4593021" cy="2619839"/>
          </a:xfrm>
        </p:spPr>
        <p:txBody>
          <a:bodyPr vert="horz" lIns="91440" tIns="45720" rIns="91440" bIns="45720" rtlCol="0" anchor="ctr">
            <a:normAutofit/>
          </a:bodyPr>
          <a:lstStyle/>
          <a:p>
            <a:r>
              <a:rPr lang="en-US" sz="1500">
                <a:ea typeface="+mn-lt"/>
                <a:cs typeface="+mn-lt"/>
              </a:rPr>
              <a:t>The following presentation concludes with the importance of team communication which enhances performance and effectiveness in the workplace. </a:t>
            </a:r>
          </a:p>
          <a:p>
            <a:r>
              <a:rPr lang="en-US" sz="1500">
                <a:ea typeface="+mn-lt"/>
                <a:cs typeface="+mn-lt"/>
              </a:rPr>
              <a:t>A good communication strategy can help a company to bring their people closer and creates a higher trust level between each individual.</a:t>
            </a:r>
          </a:p>
          <a:p>
            <a:r>
              <a:rPr lang="en-US" sz="1500">
                <a:ea typeface="+mn-lt"/>
                <a:cs typeface="+mn-lt"/>
              </a:rPr>
              <a:t>Effective communication will allow a company to maintain a strong bond between the workforce of the company among all levels of the organisation.</a:t>
            </a:r>
          </a:p>
        </p:txBody>
      </p:sp>
    </p:spTree>
    <p:extLst>
      <p:ext uri="{BB962C8B-B14F-4D97-AF65-F5344CB8AC3E}">
        <p14:creationId xmlns:p14="http://schemas.microsoft.com/office/powerpoint/2010/main" val="3430169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38D38-83EF-BBDC-94B1-732BE7D46F95}"/>
              </a:ext>
            </a:extLst>
          </p:cNvPr>
          <p:cNvSpPr>
            <a:spLocks noGrp="1"/>
          </p:cNvSpPr>
          <p:nvPr>
            <p:ph type="title"/>
          </p:nvPr>
        </p:nvSpPr>
        <p:spPr>
          <a:xfrm>
            <a:off x="838200" y="365126"/>
            <a:ext cx="5340605" cy="1146176"/>
          </a:xfrm>
        </p:spPr>
        <p:txBody>
          <a:bodyPr>
            <a:normAutofit/>
          </a:bodyPr>
          <a:lstStyle/>
          <a:p>
            <a:r>
              <a:rPr lang="en-US" dirty="0">
                <a:cs typeface="Calibri Light"/>
              </a:rPr>
              <a:t>References</a:t>
            </a:r>
            <a:endParaRPr lang="en-US" dirty="0"/>
          </a:p>
        </p:txBody>
      </p:sp>
      <p:sp>
        <p:nvSpPr>
          <p:cNvPr id="9" name="Freeform: Shape 8">
            <a:extLst>
              <a:ext uri="{FF2B5EF4-FFF2-40B4-BE49-F238E27FC236}">
                <a16:creationId xmlns:a16="http://schemas.microsoft.com/office/drawing/2014/main" id="{05C7EBC3-4672-4DAB-81C2-58661FAFAE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8805" y="-2"/>
            <a:ext cx="6013194" cy="1511304"/>
          </a:xfrm>
          <a:custGeom>
            <a:avLst/>
            <a:gdLst>
              <a:gd name="connsiteX0" fmla="*/ 4545473 w 6013194"/>
              <a:gd name="connsiteY0" fmla="*/ 0 h 1511304"/>
              <a:gd name="connsiteX1" fmla="*/ 6013194 w 6013194"/>
              <a:gd name="connsiteY1" fmla="*/ 0 h 1511304"/>
              <a:gd name="connsiteX2" fmla="*/ 6013194 w 6013194"/>
              <a:gd name="connsiteY2" fmla="*/ 1508760 h 1511304"/>
              <a:gd name="connsiteX3" fmla="*/ 4545474 w 6013194"/>
              <a:gd name="connsiteY3" fmla="*/ 1508760 h 1511304"/>
              <a:gd name="connsiteX4" fmla="*/ 4545474 w 6013194"/>
              <a:gd name="connsiteY4" fmla="*/ 1511304 h 1511304"/>
              <a:gd name="connsiteX5" fmla="*/ 0 w 6013194"/>
              <a:gd name="connsiteY5" fmla="*/ 1511304 h 1511304"/>
              <a:gd name="connsiteX6" fmla="*/ 697617 w 6013194"/>
              <a:gd name="connsiteY6" fmla="*/ 3 h 1511304"/>
              <a:gd name="connsiteX7" fmla="*/ 4545473 w 6013194"/>
              <a:gd name="connsiteY7" fmla="*/ 3 h 1511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013194" h="1511304">
                <a:moveTo>
                  <a:pt x="4545473" y="0"/>
                </a:moveTo>
                <a:lnTo>
                  <a:pt x="6013194" y="0"/>
                </a:lnTo>
                <a:lnTo>
                  <a:pt x="6013194" y="1508760"/>
                </a:lnTo>
                <a:lnTo>
                  <a:pt x="4545474" y="1508760"/>
                </a:lnTo>
                <a:lnTo>
                  <a:pt x="4545474" y="1511304"/>
                </a:lnTo>
                <a:lnTo>
                  <a:pt x="0" y="1511304"/>
                </a:lnTo>
                <a:lnTo>
                  <a:pt x="697617" y="3"/>
                </a:lnTo>
                <a:lnTo>
                  <a:pt x="4545473" y="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40BF962F-4C6F-461E-86F2-C43F56CC93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80797" y="1690688"/>
            <a:ext cx="8711202" cy="5167312"/>
          </a:xfrm>
          <a:custGeom>
            <a:avLst/>
            <a:gdLst>
              <a:gd name="connsiteX0" fmla="*/ 0 w 8711202"/>
              <a:gd name="connsiteY0" fmla="*/ 0 h 5167312"/>
              <a:gd name="connsiteX1" fmla="*/ 7243482 w 8711202"/>
              <a:gd name="connsiteY1" fmla="*/ 0 h 5167312"/>
              <a:gd name="connsiteX2" fmla="*/ 8711202 w 8711202"/>
              <a:gd name="connsiteY2" fmla="*/ 0 h 5167312"/>
              <a:gd name="connsiteX3" fmla="*/ 8711202 w 8711202"/>
              <a:gd name="connsiteY3" fmla="*/ 5167312 h 5167312"/>
              <a:gd name="connsiteX4" fmla="*/ 7243482 w 8711202"/>
              <a:gd name="connsiteY4" fmla="*/ 5167312 h 5167312"/>
              <a:gd name="connsiteX5" fmla="*/ 221324 w 8711202"/>
              <a:gd name="connsiteY5" fmla="*/ 5167312 h 5167312"/>
              <a:gd name="connsiteX6" fmla="*/ 2615203 w 8711202"/>
              <a:gd name="connsiteY6" fmla="*/ 952 h 5167312"/>
              <a:gd name="connsiteX7" fmla="*/ 0 w 8711202"/>
              <a:gd name="connsiteY7" fmla="*/ 952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1202" h="5167312">
                <a:moveTo>
                  <a:pt x="0" y="0"/>
                </a:moveTo>
                <a:lnTo>
                  <a:pt x="7243482" y="0"/>
                </a:lnTo>
                <a:lnTo>
                  <a:pt x="8711202" y="0"/>
                </a:lnTo>
                <a:lnTo>
                  <a:pt x="8711202" y="5167312"/>
                </a:lnTo>
                <a:lnTo>
                  <a:pt x="7243482" y="5167312"/>
                </a:lnTo>
                <a:lnTo>
                  <a:pt x="221324" y="5167312"/>
                </a:lnTo>
                <a:lnTo>
                  <a:pt x="2615203" y="952"/>
                </a:lnTo>
                <a:lnTo>
                  <a:pt x="0" y="952"/>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2E94A4F7-38E4-45EA-8E2E-CE1B5766B4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5931454" cy="5166360"/>
          </a:xfrm>
          <a:custGeom>
            <a:avLst/>
            <a:gdLst>
              <a:gd name="connsiteX0" fmla="*/ 0 w 5931454"/>
              <a:gd name="connsiteY0" fmla="*/ 0 h 5166360"/>
              <a:gd name="connsiteX1" fmla="*/ 5931454 w 5931454"/>
              <a:gd name="connsiteY1" fmla="*/ 0 h 5166360"/>
              <a:gd name="connsiteX2" fmla="*/ 3537575 w 5931454"/>
              <a:gd name="connsiteY2" fmla="*/ 5166360 h 5166360"/>
              <a:gd name="connsiteX3" fmla="*/ 0 w 5931454"/>
              <a:gd name="connsiteY3" fmla="*/ 5166360 h 5166360"/>
            </a:gdLst>
            <a:ahLst/>
            <a:cxnLst>
              <a:cxn ang="0">
                <a:pos x="connsiteX0" y="connsiteY0"/>
              </a:cxn>
              <a:cxn ang="0">
                <a:pos x="connsiteX1" y="connsiteY1"/>
              </a:cxn>
              <a:cxn ang="0">
                <a:pos x="connsiteX2" y="connsiteY2"/>
              </a:cxn>
              <a:cxn ang="0">
                <a:pos x="connsiteX3" y="connsiteY3"/>
              </a:cxn>
            </a:cxnLst>
            <a:rect l="l" t="t" r="r" b="b"/>
            <a:pathLst>
              <a:path w="5931454" h="5166360">
                <a:moveTo>
                  <a:pt x="0" y="0"/>
                </a:moveTo>
                <a:lnTo>
                  <a:pt x="5931454" y="0"/>
                </a:lnTo>
                <a:lnTo>
                  <a:pt x="3537575" y="5166360"/>
                </a:lnTo>
                <a:lnTo>
                  <a:pt x="0" y="516636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14F200E-183B-87D9-97F7-580B37DA8445}"/>
              </a:ext>
            </a:extLst>
          </p:cNvPr>
          <p:cNvSpPr>
            <a:spLocks noGrp="1"/>
          </p:cNvSpPr>
          <p:nvPr>
            <p:ph idx="1"/>
          </p:nvPr>
        </p:nvSpPr>
        <p:spPr>
          <a:xfrm>
            <a:off x="62089" y="1707621"/>
            <a:ext cx="4097060" cy="4994350"/>
          </a:xfrm>
        </p:spPr>
        <p:txBody>
          <a:bodyPr vert="horz" lIns="91440" tIns="45720" rIns="91440" bIns="45720" rtlCol="0" anchor="ctr">
            <a:normAutofit/>
          </a:bodyPr>
          <a:lstStyle/>
          <a:p>
            <a:pPr marL="171450" indent="-171450"/>
            <a:r>
              <a:rPr lang="en-US" sz="900" dirty="0">
                <a:solidFill>
                  <a:srgbClr val="FFFFFF"/>
                </a:solidFill>
              </a:rPr>
              <a:t>Antony, J. and Gupta, S., 2018. Top ten reasons for process improvement project failures. </a:t>
            </a:r>
            <a:r>
              <a:rPr lang="en-US" sz="900" i="1" dirty="0">
                <a:solidFill>
                  <a:srgbClr val="FFFFFF"/>
                </a:solidFill>
              </a:rPr>
              <a:t>International Journal of Lean Six Sigma</a:t>
            </a:r>
            <a:r>
              <a:rPr lang="en-US" sz="900" dirty="0">
                <a:solidFill>
                  <a:srgbClr val="FFFFFF"/>
                </a:solidFill>
              </a:rPr>
              <a:t>. </a:t>
            </a:r>
            <a:endParaRPr lang="en-US" sz="900">
              <a:solidFill>
                <a:srgbClr val="FFFFFF"/>
              </a:solidFill>
              <a:cs typeface="Calibri"/>
            </a:endParaRPr>
          </a:p>
          <a:p>
            <a:r>
              <a:rPr lang="en-US" sz="900" dirty="0">
                <a:solidFill>
                  <a:srgbClr val="FFFFFF"/>
                </a:solidFill>
              </a:rPr>
              <a:t>Chanana, N., 2021. Employee engagement practices during COVID‐19 lockdown. </a:t>
            </a:r>
            <a:r>
              <a:rPr lang="en-US" sz="900" i="1" dirty="0">
                <a:solidFill>
                  <a:srgbClr val="FFFFFF"/>
                </a:solidFill>
              </a:rPr>
              <a:t>Journal of public affairs</a:t>
            </a:r>
            <a:r>
              <a:rPr lang="en-US" sz="900" dirty="0">
                <a:solidFill>
                  <a:srgbClr val="FFFFFF"/>
                </a:solidFill>
              </a:rPr>
              <a:t>, </a:t>
            </a:r>
            <a:r>
              <a:rPr lang="en-US" sz="900" i="1" dirty="0">
                <a:solidFill>
                  <a:srgbClr val="FFFFFF"/>
                </a:solidFill>
              </a:rPr>
              <a:t>21</a:t>
            </a:r>
            <a:r>
              <a:rPr lang="en-US" sz="900" dirty="0">
                <a:solidFill>
                  <a:srgbClr val="FFFFFF"/>
                </a:solidFill>
              </a:rPr>
              <a:t>(4), p.e2508. </a:t>
            </a:r>
            <a:endParaRPr lang="en-US" sz="900">
              <a:solidFill>
                <a:srgbClr val="FFFFFF"/>
              </a:solidFill>
              <a:cs typeface="Calibri"/>
            </a:endParaRPr>
          </a:p>
          <a:p>
            <a:r>
              <a:rPr lang="en-US" sz="900" dirty="0">
                <a:solidFill>
                  <a:srgbClr val="FFFFFF"/>
                </a:solidFill>
              </a:rPr>
              <a:t>Fountaine, T., McCarthy, B., and Saleh, T., 2019. Building the AI-powered </a:t>
            </a:r>
            <a:r>
              <a:rPr lang="en-US" sz="900" err="1">
                <a:solidFill>
                  <a:srgbClr val="FFFFFF"/>
                </a:solidFill>
              </a:rPr>
              <a:t>organisation</a:t>
            </a:r>
            <a:r>
              <a:rPr lang="en-US" sz="900" dirty="0">
                <a:solidFill>
                  <a:srgbClr val="FFFFFF"/>
                </a:solidFill>
              </a:rPr>
              <a:t>. </a:t>
            </a:r>
            <a:r>
              <a:rPr lang="en-US" sz="900" i="1" dirty="0">
                <a:solidFill>
                  <a:srgbClr val="FFFFFF"/>
                </a:solidFill>
              </a:rPr>
              <a:t>Harvard Business Review</a:t>
            </a:r>
            <a:r>
              <a:rPr lang="en-US" sz="900" dirty="0">
                <a:solidFill>
                  <a:srgbClr val="FFFFFF"/>
                </a:solidFill>
              </a:rPr>
              <a:t>, </a:t>
            </a:r>
            <a:r>
              <a:rPr lang="en-US" sz="900" i="1" dirty="0">
                <a:solidFill>
                  <a:srgbClr val="FFFFFF"/>
                </a:solidFill>
              </a:rPr>
              <a:t>97</a:t>
            </a:r>
            <a:r>
              <a:rPr lang="en-US" sz="900" dirty="0">
                <a:solidFill>
                  <a:srgbClr val="FFFFFF"/>
                </a:solidFill>
              </a:rPr>
              <a:t>(4), pp.62-73. </a:t>
            </a:r>
            <a:endParaRPr lang="en-US" sz="900">
              <a:solidFill>
                <a:srgbClr val="FFFFFF"/>
              </a:solidFill>
              <a:cs typeface="Calibri"/>
            </a:endParaRPr>
          </a:p>
          <a:p>
            <a:r>
              <a:rPr lang="en-US" sz="900" dirty="0">
                <a:solidFill>
                  <a:srgbClr val="FFFFFF"/>
                </a:solidFill>
              </a:rPr>
              <a:t>Guinan, P.J., Parise, S. and </a:t>
            </a:r>
            <a:r>
              <a:rPr lang="en-US" sz="900" err="1">
                <a:solidFill>
                  <a:srgbClr val="FFFFFF"/>
                </a:solidFill>
              </a:rPr>
              <a:t>Langowitz</a:t>
            </a:r>
            <a:r>
              <a:rPr lang="en-US" sz="900" dirty="0">
                <a:solidFill>
                  <a:srgbClr val="FFFFFF"/>
                </a:solidFill>
              </a:rPr>
              <a:t>, N., 2019. Creating an innovative digital project team: Levers to enable digital transformation. </a:t>
            </a:r>
            <a:r>
              <a:rPr lang="en-US" sz="900" i="1" dirty="0">
                <a:solidFill>
                  <a:srgbClr val="FFFFFF"/>
                </a:solidFill>
              </a:rPr>
              <a:t>Business Horizons</a:t>
            </a:r>
            <a:r>
              <a:rPr lang="en-US" sz="900" dirty="0">
                <a:solidFill>
                  <a:srgbClr val="FFFFFF"/>
                </a:solidFill>
              </a:rPr>
              <a:t>, </a:t>
            </a:r>
            <a:r>
              <a:rPr lang="en-US" sz="900" i="1" dirty="0">
                <a:solidFill>
                  <a:srgbClr val="FFFFFF"/>
                </a:solidFill>
              </a:rPr>
              <a:t>62</a:t>
            </a:r>
            <a:r>
              <a:rPr lang="en-US" sz="900" dirty="0">
                <a:solidFill>
                  <a:srgbClr val="FFFFFF"/>
                </a:solidFill>
              </a:rPr>
              <a:t>(6), pp.717-727. </a:t>
            </a:r>
            <a:endParaRPr lang="en-US" sz="900">
              <a:solidFill>
                <a:srgbClr val="FFFFFF"/>
              </a:solidFill>
              <a:cs typeface="Calibri"/>
            </a:endParaRPr>
          </a:p>
          <a:p>
            <a:r>
              <a:rPr lang="en-US" sz="900" dirty="0">
                <a:solidFill>
                  <a:srgbClr val="FFFFFF"/>
                </a:solidFill>
              </a:rPr>
              <a:t>Lacerenza, C.N., Marlow, S.L., Tannenbaum, S.I. and Salas, E., 2018. Team development interventions: Evidence-based approaches for improving teamwork. </a:t>
            </a:r>
            <a:r>
              <a:rPr lang="en-US" sz="900" i="1" dirty="0">
                <a:solidFill>
                  <a:srgbClr val="FFFFFF"/>
                </a:solidFill>
              </a:rPr>
              <a:t>American psychologist</a:t>
            </a:r>
            <a:r>
              <a:rPr lang="en-US" sz="900" dirty="0">
                <a:solidFill>
                  <a:srgbClr val="FFFFFF"/>
                </a:solidFill>
              </a:rPr>
              <a:t>, </a:t>
            </a:r>
            <a:r>
              <a:rPr lang="en-US" sz="900" i="1" dirty="0">
                <a:solidFill>
                  <a:srgbClr val="FFFFFF"/>
                </a:solidFill>
              </a:rPr>
              <a:t>73</a:t>
            </a:r>
            <a:r>
              <a:rPr lang="en-US" sz="900" dirty="0">
                <a:solidFill>
                  <a:srgbClr val="FFFFFF"/>
                </a:solidFill>
              </a:rPr>
              <a:t>(4), p.517. </a:t>
            </a:r>
            <a:endParaRPr lang="en-US" sz="900">
              <a:solidFill>
                <a:srgbClr val="FFFFFF"/>
              </a:solidFill>
              <a:cs typeface="Calibri"/>
            </a:endParaRPr>
          </a:p>
          <a:p>
            <a:r>
              <a:rPr lang="en-US" sz="900" dirty="0">
                <a:solidFill>
                  <a:srgbClr val="FFFFFF"/>
                </a:solidFill>
              </a:rPr>
              <a:t>Memon, F.A., Saeed, S., Shaikh, A. and Memon, M.A., 2018. Systematic Approach of Customer Relationship Management in Much Different </a:t>
            </a:r>
            <a:r>
              <a:rPr lang="en-US" sz="900" err="1">
                <a:solidFill>
                  <a:srgbClr val="FFFFFF"/>
                </a:solidFill>
              </a:rPr>
              <a:t>Organisation</a:t>
            </a:r>
            <a:r>
              <a:rPr lang="en-US" sz="900" dirty="0">
                <a:solidFill>
                  <a:srgbClr val="FFFFFF"/>
                </a:solidFill>
              </a:rPr>
              <a:t>. </a:t>
            </a:r>
            <a:r>
              <a:rPr lang="en-US" sz="900" i="1" dirty="0">
                <a:solidFill>
                  <a:srgbClr val="FFFFFF"/>
                </a:solidFill>
              </a:rPr>
              <a:t>IBT Journal of Business Studies (JBS)</a:t>
            </a:r>
            <a:r>
              <a:rPr lang="en-US" sz="900" dirty="0">
                <a:solidFill>
                  <a:srgbClr val="FFFFFF"/>
                </a:solidFill>
              </a:rPr>
              <a:t>, </a:t>
            </a:r>
            <a:r>
              <a:rPr lang="en-US" sz="900" i="1" dirty="0">
                <a:solidFill>
                  <a:srgbClr val="FFFFFF"/>
                </a:solidFill>
              </a:rPr>
              <a:t>14</a:t>
            </a:r>
            <a:r>
              <a:rPr lang="en-US" sz="900" dirty="0">
                <a:solidFill>
                  <a:srgbClr val="FFFFFF"/>
                </a:solidFill>
              </a:rPr>
              <a:t>(2). </a:t>
            </a:r>
            <a:endParaRPr lang="en-US" sz="900">
              <a:solidFill>
                <a:srgbClr val="FFFFFF"/>
              </a:solidFill>
              <a:cs typeface="Calibri"/>
            </a:endParaRPr>
          </a:p>
          <a:p>
            <a:r>
              <a:rPr lang="en-US" sz="900" dirty="0">
                <a:solidFill>
                  <a:srgbClr val="FFFFFF"/>
                </a:solidFill>
              </a:rPr>
              <a:t>Rajhans, K., 2018. Effective communication management: A key to stakeholder relationship management in project-based </a:t>
            </a:r>
            <a:r>
              <a:rPr lang="en-US" sz="900" err="1">
                <a:solidFill>
                  <a:srgbClr val="FFFFFF"/>
                </a:solidFill>
              </a:rPr>
              <a:t>organisations</a:t>
            </a:r>
            <a:r>
              <a:rPr lang="en-US" sz="900" dirty="0">
                <a:solidFill>
                  <a:srgbClr val="FFFFFF"/>
                </a:solidFill>
              </a:rPr>
              <a:t>. </a:t>
            </a:r>
            <a:r>
              <a:rPr lang="en-US" sz="900" i="1" dirty="0">
                <a:solidFill>
                  <a:srgbClr val="FFFFFF"/>
                </a:solidFill>
              </a:rPr>
              <a:t>IUP Journal of Soft Skills</a:t>
            </a:r>
            <a:r>
              <a:rPr lang="en-US" sz="900" dirty="0">
                <a:solidFill>
                  <a:srgbClr val="FFFFFF"/>
                </a:solidFill>
              </a:rPr>
              <a:t>, </a:t>
            </a:r>
            <a:r>
              <a:rPr lang="en-US" sz="900" i="1" dirty="0">
                <a:solidFill>
                  <a:srgbClr val="FFFFFF"/>
                </a:solidFill>
              </a:rPr>
              <a:t>12</a:t>
            </a:r>
            <a:r>
              <a:rPr lang="en-US" sz="900" dirty="0">
                <a:solidFill>
                  <a:srgbClr val="FFFFFF"/>
                </a:solidFill>
              </a:rPr>
              <a:t>(4), pp.47-66. </a:t>
            </a:r>
            <a:endParaRPr lang="en-US" sz="900">
              <a:solidFill>
                <a:srgbClr val="FFFFFF"/>
              </a:solidFill>
              <a:cs typeface="Calibri"/>
            </a:endParaRPr>
          </a:p>
          <a:p>
            <a:r>
              <a:rPr lang="en-US" sz="900" err="1">
                <a:solidFill>
                  <a:srgbClr val="FFFFFF"/>
                </a:solidFill>
              </a:rPr>
              <a:t>Syakur</a:t>
            </a:r>
            <a:r>
              <a:rPr lang="en-US" sz="900" dirty="0">
                <a:solidFill>
                  <a:srgbClr val="FFFFFF"/>
                </a:solidFill>
              </a:rPr>
              <a:t>, A., Susilo, T.A.B., Wike, W. and Ahmadi, R., 2020. Sustainability of communication, </a:t>
            </a:r>
            <a:r>
              <a:rPr lang="en-US" sz="900" err="1">
                <a:solidFill>
                  <a:srgbClr val="FFFFFF"/>
                </a:solidFill>
              </a:rPr>
              <a:t>organisational</a:t>
            </a:r>
            <a:r>
              <a:rPr lang="en-US" sz="900" dirty="0">
                <a:solidFill>
                  <a:srgbClr val="FFFFFF"/>
                </a:solidFill>
              </a:rPr>
              <a:t> culture, cooperation, trust and leadership style for lecturer commitments in higher education. </a:t>
            </a:r>
            <a:r>
              <a:rPr lang="en-US" sz="900" i="1" dirty="0">
                <a:solidFill>
                  <a:srgbClr val="FFFFFF"/>
                </a:solidFill>
              </a:rPr>
              <a:t>Budapest International Research and Critics Institute (BIRCI-Journal): Humanities and Social Sciences</a:t>
            </a:r>
            <a:r>
              <a:rPr lang="en-US" sz="900" dirty="0">
                <a:solidFill>
                  <a:srgbClr val="FFFFFF"/>
                </a:solidFill>
              </a:rPr>
              <a:t>, </a:t>
            </a:r>
            <a:r>
              <a:rPr lang="en-US" sz="900" i="1" dirty="0">
                <a:solidFill>
                  <a:srgbClr val="FFFFFF"/>
                </a:solidFill>
              </a:rPr>
              <a:t>3</a:t>
            </a:r>
            <a:r>
              <a:rPr lang="en-US" sz="900" dirty="0">
                <a:solidFill>
                  <a:srgbClr val="FFFFFF"/>
                </a:solidFill>
              </a:rPr>
              <a:t>(2), pp.1325-1335. </a:t>
            </a:r>
            <a:endParaRPr lang="en-US" sz="900">
              <a:solidFill>
                <a:srgbClr val="FFFFFF"/>
              </a:solidFill>
              <a:cs typeface="Calibri"/>
            </a:endParaRPr>
          </a:p>
          <a:p>
            <a:r>
              <a:rPr lang="en-US" sz="900" dirty="0">
                <a:solidFill>
                  <a:srgbClr val="FFFFFF"/>
                </a:solidFill>
              </a:rPr>
              <a:t>Tien, N.H., 2019. International economics, business and management strategy. </a:t>
            </a:r>
            <a:r>
              <a:rPr lang="en-US" sz="900" i="1" err="1">
                <a:solidFill>
                  <a:srgbClr val="FFFFFF"/>
                </a:solidFill>
              </a:rPr>
              <a:t>Dehli</a:t>
            </a:r>
            <a:r>
              <a:rPr lang="en-US" sz="900" i="1" dirty="0">
                <a:solidFill>
                  <a:srgbClr val="FFFFFF"/>
                </a:solidFill>
              </a:rPr>
              <a:t>: Academic Publications</a:t>
            </a:r>
            <a:r>
              <a:rPr lang="en-US" sz="900" dirty="0">
                <a:solidFill>
                  <a:srgbClr val="FFFFFF"/>
                </a:solidFill>
              </a:rPr>
              <a:t>. </a:t>
            </a:r>
            <a:br>
              <a:rPr lang="en-US" sz="900" dirty="0"/>
            </a:br>
            <a:endParaRPr lang="en-US" sz="700">
              <a:solidFill>
                <a:srgbClr val="FFFFFF"/>
              </a:solidFill>
            </a:endParaRPr>
          </a:p>
        </p:txBody>
      </p:sp>
      <p:pic>
        <p:nvPicPr>
          <p:cNvPr id="4" name="Picture 4">
            <a:extLst>
              <a:ext uri="{FF2B5EF4-FFF2-40B4-BE49-F238E27FC236}">
                <a16:creationId xmlns:a16="http://schemas.microsoft.com/office/drawing/2014/main" id="{90DE6A0D-0AF3-ED00-B546-F0B8EAC3A522}"/>
              </a:ext>
            </a:extLst>
          </p:cNvPr>
          <p:cNvPicPr>
            <a:picLocks noChangeAspect="1"/>
          </p:cNvPicPr>
          <p:nvPr/>
        </p:nvPicPr>
        <p:blipFill>
          <a:blip r:embed="rId3"/>
          <a:stretch>
            <a:fillRect/>
          </a:stretch>
        </p:blipFill>
        <p:spPr>
          <a:xfrm>
            <a:off x="6183088" y="2850130"/>
            <a:ext cx="5170711" cy="2649989"/>
          </a:xfrm>
          <a:custGeom>
            <a:avLst/>
            <a:gdLst/>
            <a:ahLst/>
            <a:cxnLst/>
            <a:rect l="l" t="t" r="r" b="b"/>
            <a:pathLst>
              <a:path w="4636009" h="5032375">
                <a:moveTo>
                  <a:pt x="0" y="0"/>
                </a:moveTo>
                <a:lnTo>
                  <a:pt x="4636009" y="0"/>
                </a:lnTo>
                <a:lnTo>
                  <a:pt x="4636009" y="5032375"/>
                </a:lnTo>
                <a:lnTo>
                  <a:pt x="0" y="5032375"/>
                </a:lnTo>
                <a:close/>
              </a:path>
            </a:pathLst>
          </a:custGeom>
        </p:spPr>
      </p:pic>
    </p:spTree>
    <p:extLst>
      <p:ext uri="{BB962C8B-B14F-4D97-AF65-F5344CB8AC3E}">
        <p14:creationId xmlns:p14="http://schemas.microsoft.com/office/powerpoint/2010/main" val="3756937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A619A845-9E4D-AAE5-B000-2DF7AB21846A}"/>
              </a:ext>
            </a:extLst>
          </p:cNvPr>
          <p:cNvSpPr>
            <a:spLocks noGrp="1"/>
          </p:cNvSpPr>
          <p:nvPr>
            <p:ph type="title"/>
          </p:nvPr>
        </p:nvSpPr>
        <p:spPr>
          <a:xfrm>
            <a:off x="838200" y="365125"/>
            <a:ext cx="5393361" cy="1325563"/>
          </a:xfrm>
        </p:spPr>
        <p:txBody>
          <a:bodyPr>
            <a:normAutofit/>
          </a:bodyPr>
          <a:lstStyle/>
          <a:p>
            <a:r>
              <a:rPr lang="en-US" dirty="0">
                <a:ea typeface="+mj-lt"/>
                <a:cs typeface="+mj-lt"/>
              </a:rPr>
              <a:t>Teamwork Evaluation </a:t>
            </a:r>
            <a:endParaRPr lang="en-US"/>
          </a:p>
        </p:txBody>
      </p:sp>
      <p:sp>
        <p:nvSpPr>
          <p:cNvPr id="11" name="Freeform: Shape 10">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BCD502A-228F-8AE8-77CA-38907371F43A}"/>
              </a:ext>
            </a:extLst>
          </p:cNvPr>
          <p:cNvSpPr>
            <a:spLocks noGrp="1"/>
          </p:cNvSpPr>
          <p:nvPr>
            <p:ph idx="1"/>
          </p:nvPr>
        </p:nvSpPr>
        <p:spPr>
          <a:xfrm>
            <a:off x="838200" y="1825625"/>
            <a:ext cx="5393361" cy="4351338"/>
          </a:xfrm>
        </p:spPr>
        <p:txBody>
          <a:bodyPr vert="horz" lIns="91440" tIns="45720" rIns="91440" bIns="45720" rtlCol="0">
            <a:normAutofit/>
          </a:bodyPr>
          <a:lstStyle/>
          <a:p>
            <a:pPr marL="0" indent="0">
              <a:buNone/>
            </a:pPr>
            <a:r>
              <a:rPr lang="en-US" sz="2200" dirty="0">
                <a:ea typeface="+mn-lt"/>
                <a:cs typeface="+mn-lt"/>
              </a:rPr>
              <a:t>The following presentation assignment required our class to be divided into groups of 4-5 people. We were assigned this task which required us to perform research, report writing and prepare the presentation for this module. I was lucky enough to get in a group where each individual was helpful and supportive to each other. Working as a team made this assignment easier as we divided all the responsibilities to each other that reduced the load of work. Since all of my team members were my classmates, I was aware of their skills and capabilities.</a:t>
            </a:r>
            <a:endParaRPr lang="en-US" sz="2200" dirty="0">
              <a:cs typeface="Calibri" panose="020F0502020204030204"/>
            </a:endParaRPr>
          </a:p>
        </p:txBody>
      </p:sp>
      <p:sp>
        <p:nvSpPr>
          <p:cNvPr id="13" name="Oval 12">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text, vector graphics&#10;&#10;Description automatically generated">
            <a:extLst>
              <a:ext uri="{FF2B5EF4-FFF2-40B4-BE49-F238E27FC236}">
                <a16:creationId xmlns:a16="http://schemas.microsoft.com/office/drawing/2014/main" id="{2E24D539-7F95-A44F-5037-C59FB31E5132}"/>
              </a:ext>
            </a:extLst>
          </p:cNvPr>
          <p:cNvPicPr>
            <a:picLocks noChangeAspect="1"/>
          </p:cNvPicPr>
          <p:nvPr/>
        </p:nvPicPr>
        <p:blipFill>
          <a:blip r:embed="rId3"/>
          <a:stretch>
            <a:fillRect/>
          </a:stretch>
        </p:blipFill>
        <p:spPr>
          <a:xfrm>
            <a:off x="7887184" y="1892348"/>
            <a:ext cx="3781051" cy="2429325"/>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5" name="Freeform: Shape 14">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17" name="Straight Connector 16">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19" name="Freeform: Shape 18">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70764514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4014</Words>
  <Application>Microsoft Macintosh PowerPoint</Application>
  <PresentationFormat>Widescreen</PresentationFormat>
  <Paragraphs>177</Paragraphs>
  <Slides>12</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Effective Team Working and Communication</vt:lpstr>
      <vt:lpstr>Group Members</vt:lpstr>
      <vt:lpstr>Introduction</vt:lpstr>
      <vt:lpstr>Overview of Chosen Organisation: ASDA</vt:lpstr>
      <vt:lpstr>Effective Communication Benefits to ASDA’s Business Processes</vt:lpstr>
      <vt:lpstr>Effective Communication Model and how it can be used by ASDA </vt:lpstr>
      <vt:lpstr>Effective Communication Barriers at ASDA between Organisation and External Stakeholders </vt:lpstr>
      <vt:lpstr>Channel of Communication by ASDA </vt:lpstr>
      <vt:lpstr>Methods to Improve Communication Channels at ASDA </vt:lpstr>
      <vt:lpstr>Conclusion </vt:lpstr>
      <vt:lpstr>References</vt:lpstr>
      <vt:lpstr>Teamwork Evaluation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 Working and Communication</dc:title>
  <dc:creator/>
  <cp:lastModifiedBy>Microsoft Office User</cp:lastModifiedBy>
  <cp:revision>1</cp:revision>
  <dcterms:created xsi:type="dcterms:W3CDTF">2013-07-15T20:26:40Z</dcterms:created>
  <dcterms:modified xsi:type="dcterms:W3CDTF">2022-07-25T06:04:52Z</dcterms:modified>
</cp:coreProperties>
</file>