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5" r:id="rId3"/>
    <p:sldId id="269" r:id="rId4"/>
    <p:sldId id="267" r:id="rId5"/>
    <p:sldId id="270" r:id="rId6"/>
    <p:sldId id="274" r:id="rId7"/>
    <p:sldId id="271" r:id="rId8"/>
    <p:sldId id="27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098" y="-12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2/3/2019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2/3/2019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2/3/2019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2/3/2019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2/3/2019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2/3/2019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2/3/2019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u5JBlwlnJX0" TargetMode="External"/><Relationship Id="rId1" Type="http://schemas.openxmlformats.org/officeDocument/2006/relationships/slideLayout" Target="../slideLayouts/slideLayout2.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9144000" cy="707886"/>
          </a:xfrm>
          <a:prstGeom prst="rect">
            <a:avLst/>
          </a:prstGeom>
          <a:noFill/>
        </p:spPr>
        <p:txBody>
          <a:bodyPr wrap="square" rtlCol="0">
            <a:spAutoFit/>
          </a:bodyPr>
          <a:lstStyle/>
          <a:p>
            <a:pPr algn="ctr"/>
            <a:r>
              <a:rPr lang="en-GB" sz="4000" dirty="0" smtClean="0"/>
              <a:t>Adaptation</a:t>
            </a:r>
            <a:r>
              <a:rPr lang="en-GB" sz="4000" dirty="0" smtClean="0">
                <a:solidFill>
                  <a:srgbClr val="FFC000"/>
                </a:solidFill>
              </a:rPr>
              <a:t> </a:t>
            </a:r>
            <a:r>
              <a:rPr lang="en-GB" sz="4000" b="1" i="1" dirty="0" smtClean="0">
                <a:solidFill>
                  <a:srgbClr val="FFC000"/>
                </a:solidFill>
              </a:rPr>
              <a:t>Goodfellas</a:t>
            </a:r>
          </a:p>
        </p:txBody>
      </p:sp>
      <p:pic>
        <p:nvPicPr>
          <p:cNvPr id="10" name="Picture 9" descr="Goodfellas Henry and Jimmy.png"/>
          <p:cNvPicPr>
            <a:picLocks noChangeAspect="1"/>
          </p:cNvPicPr>
          <p:nvPr/>
        </p:nvPicPr>
        <p:blipFill>
          <a:blip r:embed="rId2"/>
          <a:stretch>
            <a:fillRect/>
          </a:stretch>
        </p:blipFill>
        <p:spPr>
          <a:xfrm>
            <a:off x="0" y="857250"/>
            <a:ext cx="9144000" cy="51435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oodfellas Henry and Jimmy.png"/>
          <p:cNvPicPr>
            <a:picLocks noChangeAspect="1"/>
          </p:cNvPicPr>
          <p:nvPr/>
        </p:nvPicPr>
        <p:blipFill>
          <a:blip r:embed="rId2"/>
          <a:stretch>
            <a:fillRect/>
          </a:stretch>
        </p:blipFill>
        <p:spPr>
          <a:xfrm>
            <a:off x="0" y="857250"/>
            <a:ext cx="9144000" cy="5143500"/>
          </a:xfrm>
          <a:prstGeom prst="rect">
            <a:avLst/>
          </a:prstGeom>
        </p:spPr>
      </p:pic>
      <p:sp>
        <p:nvSpPr>
          <p:cNvPr id="5" name="TextBox 4"/>
          <p:cNvSpPr txBox="1"/>
          <p:nvPr/>
        </p:nvSpPr>
        <p:spPr>
          <a:xfrm>
            <a:off x="0" y="0"/>
            <a:ext cx="9144000" cy="707886"/>
          </a:xfrm>
          <a:prstGeom prst="rect">
            <a:avLst/>
          </a:prstGeom>
          <a:noFill/>
        </p:spPr>
        <p:txBody>
          <a:bodyPr wrap="square" rtlCol="0">
            <a:spAutoFit/>
          </a:bodyPr>
          <a:lstStyle/>
          <a:p>
            <a:pPr algn="ctr"/>
            <a:r>
              <a:rPr lang="en-GB" sz="4000" b="1" i="1" dirty="0" smtClean="0">
                <a:solidFill>
                  <a:srgbClr val="FFC000"/>
                </a:solidFill>
              </a:rPr>
              <a:t>Goodfellas</a:t>
            </a:r>
            <a:r>
              <a:rPr lang="en-GB" sz="4000" b="1" dirty="0" smtClean="0">
                <a:solidFill>
                  <a:srgbClr val="FFC000"/>
                </a:solidFill>
              </a:rPr>
              <a:t>: realism and artifice</a:t>
            </a:r>
            <a:endParaRPr lang="en-GB" sz="4000" b="1" i="1" dirty="0" smtClean="0">
              <a:solidFill>
                <a:srgbClr val="FFC000"/>
              </a:solidFill>
            </a:endParaRPr>
          </a:p>
        </p:txBody>
      </p:sp>
      <p:sp>
        <p:nvSpPr>
          <p:cNvPr id="6" name="TextBox 5"/>
          <p:cNvSpPr txBox="1"/>
          <p:nvPr/>
        </p:nvSpPr>
        <p:spPr>
          <a:xfrm>
            <a:off x="0" y="857232"/>
            <a:ext cx="9144000" cy="6001643"/>
          </a:xfrm>
          <a:prstGeom prst="rect">
            <a:avLst/>
          </a:prstGeom>
          <a:noFill/>
        </p:spPr>
        <p:txBody>
          <a:bodyPr wrap="square" rtlCol="0">
            <a:spAutoFit/>
          </a:bodyPr>
          <a:lstStyle/>
          <a:p>
            <a:pPr algn="just"/>
            <a:r>
              <a:rPr lang="en-GB" sz="2400" b="1" i="1" dirty="0" smtClean="0">
                <a:solidFill>
                  <a:srgbClr val="FFC000"/>
                </a:solidFill>
                <a:effectLst>
                  <a:outerShdw blurRad="38100" dist="38100" dir="2700000" algn="tl">
                    <a:srgbClr val="000000">
                      <a:alpha val="43137"/>
                    </a:srgbClr>
                  </a:outerShdw>
                </a:effectLst>
              </a:rPr>
              <a:t>Goodfellas</a:t>
            </a:r>
            <a:r>
              <a:rPr lang="en-GB" sz="2400" b="1" dirty="0" smtClean="0">
                <a:effectLst>
                  <a:outerShdw blurRad="38100" dist="38100" dir="2700000" algn="tl">
                    <a:srgbClr val="000000">
                      <a:alpha val="43137"/>
                    </a:srgbClr>
                  </a:outerShdw>
                </a:effectLst>
              </a:rPr>
              <a:t> </a:t>
            </a:r>
            <a:r>
              <a:rPr lang="en-GB" sz="2400" b="1" dirty="0" smtClean="0"/>
              <a:t>is a compelling </a:t>
            </a:r>
            <a:r>
              <a:rPr lang="en-GB" sz="2400" b="1" dirty="0" smtClean="0"/>
              <a:t>adaptation. Its success can be attributed to two complementary factors: realism and artifice. It is based on a true story, written and performed mostly by native New Yorkers, and directed partly in a realist style.</a:t>
            </a:r>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r>
              <a:rPr lang="en-GB" sz="2400" b="1" dirty="0" smtClean="0"/>
              <a:t> </a:t>
            </a:r>
            <a:endParaRPr lang="en-GB" sz="2400" b="1" dirty="0" smtClean="0"/>
          </a:p>
          <a:p>
            <a:pPr algn="just"/>
            <a:r>
              <a:rPr lang="en-GB" sz="2400" b="1" dirty="0" smtClean="0"/>
              <a:t>In addition to its realism, however, it is also characterised by brilliant cinematic technique, drawn from a variety of sources including Welles, Hitchcock, documentary, and the French New Wave.</a:t>
            </a:r>
            <a:endParaRPr lang="en-GB" sz="2400" b="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86916"/>
            <a:ext cx="9144000" cy="769441"/>
          </a:xfrm>
          <a:prstGeom prst="rect">
            <a:avLst/>
          </a:prstGeom>
          <a:noFill/>
        </p:spPr>
        <p:txBody>
          <a:bodyPr wrap="square" rtlCol="0">
            <a:spAutoFit/>
          </a:bodyPr>
          <a:lstStyle/>
          <a:p>
            <a:pPr algn="ctr"/>
            <a:r>
              <a:rPr lang="en-GB" sz="4400" b="1" dirty="0" smtClean="0">
                <a:solidFill>
                  <a:srgbClr val="FFC000"/>
                </a:solidFill>
              </a:rPr>
              <a:t>The Cabstand: Henry’s initiation</a:t>
            </a:r>
            <a:endParaRPr lang="en-GB" sz="2600" b="1" dirty="0" smtClean="0">
              <a:solidFill>
                <a:srgbClr val="FFC000"/>
              </a:solidFill>
            </a:endParaRPr>
          </a:p>
        </p:txBody>
      </p:sp>
      <p:pic>
        <p:nvPicPr>
          <p:cNvPr id="5" name="Picture 4" descr="GF-Explosion.jpg"/>
          <p:cNvPicPr>
            <a:picLocks noChangeAspect="1"/>
          </p:cNvPicPr>
          <p:nvPr/>
        </p:nvPicPr>
        <p:blipFill>
          <a:blip r:embed="rId2"/>
          <a:stretch>
            <a:fillRect/>
          </a:stretch>
        </p:blipFill>
        <p:spPr>
          <a:xfrm>
            <a:off x="0" y="1142984"/>
            <a:ext cx="9144000" cy="5143500"/>
          </a:xfrm>
          <a:prstGeom prst="rect">
            <a:avLst/>
          </a:prstGeom>
        </p:spPr>
      </p:pic>
      <p:sp>
        <p:nvSpPr>
          <p:cNvPr id="9" name="TextBox 8"/>
          <p:cNvSpPr txBox="1"/>
          <p:nvPr/>
        </p:nvSpPr>
        <p:spPr>
          <a:xfrm>
            <a:off x="0" y="1142984"/>
            <a:ext cx="9144000" cy="1569660"/>
          </a:xfrm>
          <a:prstGeom prst="rect">
            <a:avLst/>
          </a:prstGeom>
          <a:noFill/>
        </p:spPr>
        <p:txBody>
          <a:bodyPr wrap="square" rtlCol="0">
            <a:spAutoFit/>
          </a:bodyPr>
          <a:lstStyle/>
          <a:p>
            <a:pPr algn="just"/>
            <a:r>
              <a:rPr lang="en-GB" sz="2400" b="1" dirty="0" smtClean="0">
                <a:solidFill>
                  <a:schemeClr val="bg1"/>
                </a:solidFill>
              </a:rPr>
              <a:t>Henry rejects his family, his abusive father, and the drudgery of working-class life for the Mafia (or ‘Mob’) which then becomes his surrogate family. The camaraderie of the mobsters allied with their glamorous appearance is irresistibly seductive.</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ellas2.jpg"/>
          <p:cNvPicPr>
            <a:picLocks noChangeAspect="1"/>
          </p:cNvPicPr>
          <p:nvPr/>
        </p:nvPicPr>
        <p:blipFill>
          <a:blip r:embed="rId2">
            <a:lum contrast="20000"/>
          </a:blip>
          <a:srcRect b="20833"/>
          <a:stretch>
            <a:fillRect/>
          </a:stretch>
        </p:blipFill>
        <p:spPr>
          <a:xfrm>
            <a:off x="0" y="928670"/>
            <a:ext cx="9144000" cy="4071966"/>
          </a:xfrm>
          <a:prstGeom prst="rect">
            <a:avLst/>
          </a:prstGeom>
        </p:spPr>
      </p:pic>
      <p:sp>
        <p:nvSpPr>
          <p:cNvPr id="7" name="TextBox 6"/>
          <p:cNvSpPr txBox="1"/>
          <p:nvPr/>
        </p:nvSpPr>
        <p:spPr>
          <a:xfrm>
            <a:off x="0" y="928670"/>
            <a:ext cx="9144000" cy="5632311"/>
          </a:xfrm>
          <a:prstGeom prst="rect">
            <a:avLst/>
          </a:prstGeom>
          <a:noFill/>
        </p:spPr>
        <p:txBody>
          <a:bodyPr wrap="square" rtlCol="0">
            <a:spAutoFit/>
          </a:bodyPr>
          <a:lstStyle/>
          <a:p>
            <a:pPr algn="just"/>
            <a:r>
              <a:rPr lang="en-GB" sz="2400" dirty="0" smtClean="0">
                <a:effectLst>
                  <a:outerShdw blurRad="38100" dist="38100" dir="2700000" algn="tl">
                    <a:srgbClr val="000000">
                      <a:alpha val="43137"/>
                    </a:srgbClr>
                  </a:outerShdw>
                </a:effectLst>
              </a:rPr>
              <a:t>Henry and Tommy </a:t>
            </a:r>
            <a:r>
              <a:rPr lang="en-GB" sz="2400" dirty="0" smtClean="0"/>
              <a:t>are mentored </a:t>
            </a:r>
            <a:r>
              <a:rPr lang="en-GB" sz="2400" dirty="0" smtClean="0"/>
              <a:t>by Jimmy Conway. Both Jimmy and Paulie Cicero become surrogate fathers to the two teenagers.</a:t>
            </a:r>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r>
              <a:rPr lang="en-GB" sz="2400" dirty="0" smtClean="0">
                <a:effectLst>
                  <a:outerShdw blurRad="38100" dist="38100" dir="2700000" algn="tl">
                    <a:srgbClr val="000000">
                      <a:alpha val="43137"/>
                    </a:srgbClr>
                  </a:outerShdw>
                </a:effectLst>
              </a:rPr>
              <a:t>While the film documents their ‘rise’ to wealth, power, and social status </a:t>
            </a:r>
            <a:r>
              <a:rPr lang="en-GB" sz="2400" dirty="0" smtClean="0"/>
              <a:t>their ‘fall’, as with all Gangster movies, is an implicit and encoded part of the narrative. Seen thus, Jimmy corrupts rather than mentors them, as he himself was mentored and corrupted.</a:t>
            </a:r>
            <a:endParaRPr lang="en-GB" sz="2400" dirty="0"/>
          </a:p>
        </p:txBody>
      </p:sp>
      <p:sp>
        <p:nvSpPr>
          <p:cNvPr id="10" name="TextBox 9"/>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Jimmy ‘The Gent’ Conway</a:t>
            </a:r>
            <a:endParaRPr lang="en-GB" sz="36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Henry and Karen: gender representation</a:t>
            </a:r>
            <a:endParaRPr lang="en-GB" sz="3600" dirty="0"/>
          </a:p>
        </p:txBody>
      </p:sp>
      <p:pic>
        <p:nvPicPr>
          <p:cNvPr id="5" name="Picture 4" descr="gfellas-h-and-k.jpg"/>
          <p:cNvPicPr>
            <a:picLocks noChangeAspect="1"/>
          </p:cNvPicPr>
          <p:nvPr/>
        </p:nvPicPr>
        <p:blipFill>
          <a:blip r:embed="rId2"/>
          <a:srcRect t="7029" b="2870"/>
          <a:stretch>
            <a:fillRect/>
          </a:stretch>
        </p:blipFill>
        <p:spPr>
          <a:xfrm>
            <a:off x="0" y="785794"/>
            <a:ext cx="9144000" cy="4643470"/>
          </a:xfrm>
          <a:prstGeom prst="rect">
            <a:avLst/>
          </a:prstGeom>
        </p:spPr>
      </p:pic>
      <p:sp>
        <p:nvSpPr>
          <p:cNvPr id="7" name="TextBox 6"/>
          <p:cNvSpPr txBox="1"/>
          <p:nvPr/>
        </p:nvSpPr>
        <p:spPr>
          <a:xfrm>
            <a:off x="0" y="785794"/>
            <a:ext cx="9144000" cy="5632311"/>
          </a:xfrm>
          <a:prstGeom prst="rect">
            <a:avLst/>
          </a:prstGeom>
          <a:noFill/>
        </p:spPr>
        <p:txBody>
          <a:bodyPr wrap="square" rtlCol="0">
            <a:spAutoFit/>
          </a:bodyPr>
          <a:lstStyle/>
          <a:p>
            <a:pPr algn="just"/>
            <a:r>
              <a:rPr lang="en-GB" sz="2400" dirty="0" smtClean="0"/>
              <a:t>Karen is an important character. She differs from the generic ‘gangster’s moll’ and is represented, instead, as a rounded character. </a:t>
            </a:r>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endParaRPr lang="en-GB" sz="2400" dirty="0" smtClean="0"/>
          </a:p>
          <a:p>
            <a:pPr algn="just"/>
            <a:r>
              <a:rPr lang="en-GB" sz="2400" dirty="0" smtClean="0"/>
              <a:t>This can be attributed to the film’s realism and also to the fact that, like all genres, the Gangster movie had to evolve in order to survive. </a:t>
            </a:r>
            <a:endParaRPr lang="en-GB"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illy Batts.jpg"/>
          <p:cNvPicPr>
            <a:picLocks noChangeAspect="1"/>
          </p:cNvPicPr>
          <p:nvPr/>
        </p:nvPicPr>
        <p:blipFill>
          <a:blip r:embed="rId2">
            <a:lum/>
          </a:blip>
          <a:srcRect t="5277" b="2481"/>
          <a:stretch>
            <a:fillRect/>
          </a:stretch>
        </p:blipFill>
        <p:spPr>
          <a:xfrm>
            <a:off x="0" y="928670"/>
            <a:ext cx="9144000" cy="4714908"/>
          </a:xfrm>
          <a:prstGeom prst="rect">
            <a:avLst/>
          </a:prstGeom>
        </p:spPr>
      </p:pic>
      <p:sp>
        <p:nvSpPr>
          <p:cNvPr id="7" name="TextBox 6"/>
          <p:cNvSpPr txBox="1"/>
          <p:nvPr/>
        </p:nvSpPr>
        <p:spPr>
          <a:xfrm>
            <a:off x="0" y="5715016"/>
            <a:ext cx="9144000" cy="954107"/>
          </a:xfrm>
          <a:prstGeom prst="rect">
            <a:avLst/>
          </a:prstGeom>
          <a:noFill/>
        </p:spPr>
        <p:txBody>
          <a:bodyPr wrap="square" rtlCol="0">
            <a:spAutoFit/>
          </a:bodyPr>
          <a:lstStyle/>
          <a:p>
            <a:pPr algn="just"/>
            <a:r>
              <a:rPr lang="en-GB" sz="2800" b="1" dirty="0" smtClean="0"/>
              <a:t>‘The </a:t>
            </a:r>
            <a:r>
              <a:rPr lang="en-GB" sz="2800" b="1" dirty="0" smtClean="0"/>
              <a:t>typical gangster film presents a steady upward progress followed by a very precipitate </a:t>
            </a:r>
            <a:r>
              <a:rPr lang="en-GB" sz="2800" b="1" dirty="0" smtClean="0"/>
              <a:t>fall’. (Warshow)</a:t>
            </a:r>
            <a:endParaRPr lang="en-GB" sz="2800" dirty="0"/>
          </a:p>
        </p:txBody>
      </p:sp>
      <p:sp>
        <p:nvSpPr>
          <p:cNvPr id="8" name="TextBox 7"/>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Billy Batts: the beginning of the end</a:t>
            </a:r>
            <a:endParaRPr lang="en-GB" sz="3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Improvisation and non-professional actors</a:t>
            </a:r>
            <a:endParaRPr lang="en-GB" sz="3600" dirty="0"/>
          </a:p>
        </p:txBody>
      </p:sp>
      <p:pic>
        <p:nvPicPr>
          <p:cNvPr id="11" name="Picture 10" descr="Fellas5.jpg"/>
          <p:cNvPicPr>
            <a:picLocks noChangeAspect="1"/>
          </p:cNvPicPr>
          <p:nvPr/>
        </p:nvPicPr>
        <p:blipFill>
          <a:blip r:embed="rId2"/>
          <a:srcRect t="5568" b="9331"/>
          <a:stretch>
            <a:fillRect/>
          </a:stretch>
        </p:blipFill>
        <p:spPr>
          <a:xfrm>
            <a:off x="0" y="1071546"/>
            <a:ext cx="9144000" cy="4357718"/>
          </a:xfrm>
          <a:prstGeom prst="rect">
            <a:avLst/>
          </a:prstGeom>
        </p:spPr>
      </p:pic>
      <p:sp>
        <p:nvSpPr>
          <p:cNvPr id="12" name="TextBox 11"/>
          <p:cNvSpPr txBox="1"/>
          <p:nvPr/>
        </p:nvSpPr>
        <p:spPr>
          <a:xfrm>
            <a:off x="0" y="1071546"/>
            <a:ext cx="9144000" cy="5262979"/>
          </a:xfrm>
          <a:prstGeom prst="rect">
            <a:avLst/>
          </a:prstGeom>
          <a:noFill/>
        </p:spPr>
        <p:txBody>
          <a:bodyPr wrap="square" rtlCol="0">
            <a:spAutoFit/>
          </a:bodyPr>
          <a:lstStyle/>
          <a:p>
            <a:pPr algn="just"/>
            <a:r>
              <a:rPr lang="en-GB" sz="2800" b="1" i="1" dirty="0" smtClean="0">
                <a:solidFill>
                  <a:srgbClr val="FFC000"/>
                </a:solidFill>
                <a:effectLst>
                  <a:outerShdw blurRad="38100" dist="38100" dir="2700000" algn="tl">
                    <a:srgbClr val="000000">
                      <a:alpha val="43137"/>
                    </a:srgbClr>
                  </a:outerShdw>
                </a:effectLst>
              </a:rPr>
              <a:t>Goodfellas </a:t>
            </a:r>
            <a:r>
              <a:rPr lang="en-GB" sz="2800" b="1" dirty="0" smtClean="0"/>
              <a:t>is notable for a number of improvised scenes and for the use of non-professional actors.</a:t>
            </a:r>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r>
              <a:rPr lang="en-GB" sz="2800" b="1" dirty="0" smtClean="0"/>
              <a:t>These elements, which are typical of Scorsese’s direction, bring an additional dimension of realism to the text.</a:t>
            </a:r>
            <a:endParaRPr lang="en-GB" sz="2800" i="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4500570"/>
            <a:ext cx="9144000" cy="1938992"/>
          </a:xfrm>
          <a:prstGeom prst="rect">
            <a:avLst/>
          </a:prstGeom>
          <a:noFill/>
        </p:spPr>
        <p:txBody>
          <a:bodyPr wrap="square" rtlCol="0">
            <a:spAutoFit/>
          </a:bodyPr>
          <a:lstStyle/>
          <a:p>
            <a:pPr algn="just"/>
            <a:r>
              <a:rPr lang="en-GB" sz="2400" dirty="0" smtClean="0"/>
              <a:t>One of the main discourses involved with the adaptation process is that of the performer (or star). </a:t>
            </a:r>
            <a:r>
              <a:rPr lang="en-GB" sz="2400" dirty="0" smtClean="0"/>
              <a:t>For a film to secure funding, it is desirable to have a ‘name’ attached to the property – the bigger the better</a:t>
            </a:r>
            <a:r>
              <a:rPr lang="en-GB" sz="2400" dirty="0" smtClean="0"/>
              <a:t>. The pairing of De Niro and Scorsese is interesting in that their two careers are intertwined, with the success of the one being intrinsic to the other.  </a:t>
            </a:r>
            <a:endParaRPr lang="en-GB" sz="2400" i="1" dirty="0"/>
          </a:p>
        </p:txBody>
      </p:sp>
      <p:sp>
        <p:nvSpPr>
          <p:cNvPr id="8" name="TextBox 7"/>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Robert De Niro</a:t>
            </a:r>
            <a:endParaRPr lang="en-GB" sz="3600" dirty="0"/>
          </a:p>
        </p:txBody>
      </p:sp>
      <p:pic>
        <p:nvPicPr>
          <p:cNvPr id="9" name="Picture 8" descr="Taxi Driver 2.jpeg"/>
          <p:cNvPicPr>
            <a:picLocks noChangeAspect="1"/>
          </p:cNvPicPr>
          <p:nvPr/>
        </p:nvPicPr>
        <p:blipFill>
          <a:blip r:embed="rId2" cstate="print"/>
          <a:srcRect l="48902"/>
          <a:stretch>
            <a:fillRect/>
          </a:stretch>
        </p:blipFill>
        <p:spPr>
          <a:xfrm>
            <a:off x="3143240" y="1142984"/>
            <a:ext cx="2928958" cy="3104886"/>
          </a:xfrm>
          <a:prstGeom prst="rect">
            <a:avLst/>
          </a:prstGeom>
        </p:spPr>
      </p:pic>
      <p:pic>
        <p:nvPicPr>
          <p:cNvPr id="13" name="Picture 12" descr="raging-bull-04.png"/>
          <p:cNvPicPr>
            <a:picLocks noChangeAspect="1"/>
          </p:cNvPicPr>
          <p:nvPr/>
        </p:nvPicPr>
        <p:blipFill>
          <a:blip r:embed="rId3"/>
          <a:srcRect l="25000" t="10292" r="31250" b="5459"/>
          <a:stretch>
            <a:fillRect/>
          </a:stretch>
        </p:blipFill>
        <p:spPr>
          <a:xfrm>
            <a:off x="6210281" y="1142984"/>
            <a:ext cx="2933720" cy="3071834"/>
          </a:xfrm>
          <a:prstGeom prst="rect">
            <a:avLst/>
          </a:prstGeom>
        </p:spPr>
      </p:pic>
      <p:pic>
        <p:nvPicPr>
          <p:cNvPr id="14" name="Picture 13" descr="Mean Streets.jpg"/>
          <p:cNvPicPr>
            <a:picLocks noChangeAspect="1"/>
          </p:cNvPicPr>
          <p:nvPr/>
        </p:nvPicPr>
        <p:blipFill>
          <a:blip r:embed="rId4"/>
          <a:srcRect l="16021"/>
          <a:stretch>
            <a:fillRect/>
          </a:stretch>
        </p:blipFill>
        <p:spPr>
          <a:xfrm>
            <a:off x="0" y="1142984"/>
            <a:ext cx="3026928" cy="3143272"/>
          </a:xfrm>
          <a:prstGeom prst="rect">
            <a:avLst/>
          </a:prstGeom>
        </p:spPr>
      </p:pic>
      <p:sp>
        <p:nvSpPr>
          <p:cNvPr id="15" name="TextBox 14"/>
          <p:cNvSpPr txBox="1"/>
          <p:nvPr/>
        </p:nvSpPr>
        <p:spPr>
          <a:xfrm>
            <a:off x="0" y="3929066"/>
            <a:ext cx="3000364" cy="369332"/>
          </a:xfrm>
          <a:prstGeom prst="rect">
            <a:avLst/>
          </a:prstGeom>
          <a:noFill/>
        </p:spPr>
        <p:txBody>
          <a:bodyPr wrap="square" rtlCol="0">
            <a:spAutoFit/>
          </a:bodyPr>
          <a:lstStyle/>
          <a:p>
            <a:pPr algn="ctr"/>
            <a:r>
              <a:rPr lang="en-GB" b="1" i="1" dirty="0" smtClean="0"/>
              <a:t>Mean </a:t>
            </a:r>
            <a:r>
              <a:rPr lang="en-GB" b="1" i="1" dirty="0" smtClean="0"/>
              <a:t>Streets</a:t>
            </a:r>
            <a:endParaRPr lang="en-GB" b="1" dirty="0"/>
          </a:p>
        </p:txBody>
      </p:sp>
      <p:sp>
        <p:nvSpPr>
          <p:cNvPr id="16" name="Rectangle 15"/>
          <p:cNvSpPr/>
          <p:nvPr/>
        </p:nvSpPr>
        <p:spPr>
          <a:xfrm>
            <a:off x="3143240" y="3929066"/>
            <a:ext cx="3000396" cy="369332"/>
          </a:xfrm>
          <a:prstGeom prst="rect">
            <a:avLst/>
          </a:prstGeom>
        </p:spPr>
        <p:txBody>
          <a:bodyPr wrap="square">
            <a:spAutoFit/>
          </a:bodyPr>
          <a:lstStyle/>
          <a:p>
            <a:pPr algn="ctr"/>
            <a:r>
              <a:rPr lang="en-GB" b="1" i="1" dirty="0" smtClean="0"/>
              <a:t>Taxi </a:t>
            </a:r>
            <a:r>
              <a:rPr lang="en-GB" b="1" i="1" dirty="0" smtClean="0"/>
              <a:t>Driver</a:t>
            </a:r>
            <a:endParaRPr lang="en-GB" b="1" dirty="0"/>
          </a:p>
        </p:txBody>
      </p:sp>
      <p:sp>
        <p:nvSpPr>
          <p:cNvPr id="17" name="Rectangle 16"/>
          <p:cNvSpPr/>
          <p:nvPr/>
        </p:nvSpPr>
        <p:spPr>
          <a:xfrm>
            <a:off x="6143604" y="1142984"/>
            <a:ext cx="3000396" cy="369332"/>
          </a:xfrm>
          <a:prstGeom prst="rect">
            <a:avLst/>
          </a:prstGeom>
        </p:spPr>
        <p:txBody>
          <a:bodyPr wrap="square">
            <a:spAutoFit/>
          </a:bodyPr>
          <a:lstStyle/>
          <a:p>
            <a:r>
              <a:rPr lang="en-GB" b="1" i="1" dirty="0" smtClean="0"/>
              <a:t>Raging Bull</a:t>
            </a:r>
            <a:endParaRPr lang="en-GB" b="1"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0" y="5072074"/>
            <a:ext cx="9144000" cy="1200329"/>
          </a:xfrm>
          <a:prstGeom prst="rect">
            <a:avLst/>
          </a:prstGeom>
          <a:noFill/>
        </p:spPr>
        <p:txBody>
          <a:bodyPr wrap="square" rtlCol="0">
            <a:spAutoFit/>
          </a:bodyPr>
          <a:lstStyle/>
          <a:p>
            <a:pPr algn="ctr"/>
            <a:r>
              <a:rPr lang="en-GB" sz="2400" dirty="0" smtClean="0"/>
              <a:t>In addition to the intertextual relationship between the source text and the film, </a:t>
            </a:r>
            <a:r>
              <a:rPr lang="en-GB" sz="2400" i="1" dirty="0" smtClean="0"/>
              <a:t>Goodfellas</a:t>
            </a:r>
            <a:r>
              <a:rPr lang="en-GB" sz="2400" dirty="0" smtClean="0"/>
              <a:t> also contains references to Welles, Hitchcock (the ‘Vertigo effect’ of ‘dolly zoom’), and Porter’s </a:t>
            </a:r>
            <a:r>
              <a:rPr lang="en-GB" sz="2400" i="1" dirty="0" smtClean="0"/>
              <a:t>The Great Train Robbery </a:t>
            </a:r>
            <a:endParaRPr lang="en-GB" sz="2400" i="1" dirty="0"/>
          </a:p>
        </p:txBody>
      </p:sp>
      <p:sp>
        <p:nvSpPr>
          <p:cNvPr id="32" name="TextBox 31"/>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Intertextuality</a:t>
            </a:r>
            <a:endParaRPr lang="en-GB" sz="3600" dirty="0"/>
          </a:p>
        </p:txBody>
      </p:sp>
      <p:sp>
        <p:nvSpPr>
          <p:cNvPr id="6" name="TextBox 5"/>
          <p:cNvSpPr txBox="1"/>
          <p:nvPr/>
        </p:nvSpPr>
        <p:spPr>
          <a:xfrm>
            <a:off x="0" y="6396335"/>
            <a:ext cx="9144000" cy="461665"/>
          </a:xfrm>
          <a:prstGeom prst="rect">
            <a:avLst/>
          </a:prstGeom>
          <a:noFill/>
        </p:spPr>
        <p:txBody>
          <a:bodyPr wrap="square" rtlCol="0">
            <a:spAutoFit/>
          </a:bodyPr>
          <a:lstStyle/>
          <a:p>
            <a:pPr algn="ctr"/>
            <a:r>
              <a:rPr lang="en-GB" sz="2400" dirty="0" smtClean="0">
                <a:hlinkClick r:id="rId2"/>
              </a:rPr>
              <a:t>https://www.youtube.com/watch?v=u5JBlwlnJX0</a:t>
            </a:r>
            <a:endParaRPr lang="en-GB" sz="2400" i="1" dirty="0"/>
          </a:p>
        </p:txBody>
      </p:sp>
      <p:pic>
        <p:nvPicPr>
          <p:cNvPr id="8" name="Picture 7" descr="Tommy Final Scene.PNG"/>
          <p:cNvPicPr>
            <a:picLocks noChangeAspect="1"/>
          </p:cNvPicPr>
          <p:nvPr/>
        </p:nvPicPr>
        <p:blipFill>
          <a:blip r:embed="rId3"/>
          <a:srcRect l="26562" t="4607" r="23437"/>
          <a:stretch>
            <a:fillRect/>
          </a:stretch>
        </p:blipFill>
        <p:spPr>
          <a:xfrm>
            <a:off x="285720" y="714356"/>
            <a:ext cx="3929090" cy="4257491"/>
          </a:xfrm>
          <a:prstGeom prst="rect">
            <a:avLst/>
          </a:prstGeom>
        </p:spPr>
      </p:pic>
      <p:pic>
        <p:nvPicPr>
          <p:cNvPr id="9" name="Picture 8" descr="GreatTrainRobbery.jpg"/>
          <p:cNvPicPr>
            <a:picLocks noChangeAspect="1"/>
          </p:cNvPicPr>
          <p:nvPr/>
        </p:nvPicPr>
        <p:blipFill>
          <a:blip r:embed="rId4"/>
          <a:srcRect l="23437" r="20312"/>
          <a:stretch>
            <a:fillRect/>
          </a:stretch>
        </p:blipFill>
        <p:spPr>
          <a:xfrm>
            <a:off x="4643438" y="714356"/>
            <a:ext cx="4214872" cy="4214842"/>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1250</TotalTime>
  <Words>477</Words>
  <Application>Microsoft Office PowerPoint</Application>
  <PresentationFormat>On-screen Show (4:3)</PresentationFormat>
  <Paragraphs>62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Slide 1</vt:lpstr>
      <vt:lpstr>Slide 2</vt:lpstr>
      <vt:lpstr>Slide 3</vt:lpstr>
      <vt:lpstr>Slide 4</vt:lpstr>
      <vt:lpstr>Slide 5</vt:lpstr>
      <vt:lpstr>Slide 6</vt:lpstr>
      <vt:lpstr>Slide 7</vt:lpstr>
      <vt:lpstr>Slide 8</vt:lpstr>
      <vt:lpstr>Slide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Matt</cp:lastModifiedBy>
  <cp:revision>79</cp:revision>
  <dcterms:created xsi:type="dcterms:W3CDTF">2016-10-05T07:20:19Z</dcterms:created>
  <dcterms:modified xsi:type="dcterms:W3CDTF">2019-02-03T19:16:08Z</dcterms:modified>
</cp:coreProperties>
</file>