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80" r:id="rId2"/>
    <p:sldMasterId id="2147483792" r:id="rId3"/>
    <p:sldMasterId id="2147483804" r:id="rId4"/>
    <p:sldMasterId id="2147483816" r:id="rId5"/>
    <p:sldMasterId id="2147483828" r:id="rId6"/>
    <p:sldMasterId id="2147483840" r:id="rId7"/>
    <p:sldMasterId id="2147483852" r:id="rId8"/>
    <p:sldMasterId id="2147483864" r:id="rId9"/>
  </p:sldMasterIdLst>
  <p:notesMasterIdLst>
    <p:notesMasterId r:id="rId29"/>
  </p:notesMasterIdLst>
  <p:handoutMasterIdLst>
    <p:handoutMasterId r:id="rId30"/>
  </p:handoutMasterIdLst>
  <p:sldIdLst>
    <p:sldId id="256" r:id="rId10"/>
    <p:sldId id="312" r:id="rId11"/>
    <p:sldId id="313" r:id="rId12"/>
    <p:sldId id="314" r:id="rId13"/>
    <p:sldId id="354" r:id="rId14"/>
    <p:sldId id="355" r:id="rId15"/>
    <p:sldId id="356" r:id="rId16"/>
    <p:sldId id="357" r:id="rId17"/>
    <p:sldId id="358" r:id="rId18"/>
    <p:sldId id="359" r:id="rId19"/>
    <p:sldId id="360" r:id="rId20"/>
    <p:sldId id="361" r:id="rId21"/>
    <p:sldId id="363" r:id="rId22"/>
    <p:sldId id="364" r:id="rId23"/>
    <p:sldId id="365" r:id="rId24"/>
    <p:sldId id="366" r:id="rId25"/>
    <p:sldId id="367" r:id="rId26"/>
    <p:sldId id="368" r:id="rId27"/>
    <p:sldId id="369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5" d="100"/>
          <a:sy n="85" d="100"/>
        </p:scale>
        <p:origin x="-319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handoutMaster" Target="handoutMasters/handoutMaster1.xml"/><Relationship Id="rId8" Type="http://schemas.openxmlformats.org/officeDocument/2006/relationships/slideMaster" Target="slideMasters/slideMaster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4903CD-FCCC-4FC0-9966-9444F692D80E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7D8732-DA2D-4588-B717-363D6187C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4276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5B7CD-052F-43AF-9589-E9C0B2708D40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94F88D-5672-4D13-9F93-5210D3BC47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266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February 28,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February 28, 2025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February 28,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February 28, 2025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0542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5151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7906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2043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24998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1342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256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2663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4632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3218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1380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February 28,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February 28, 2025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05428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51515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79064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20438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24998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13424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2560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26632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4632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32183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13805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February 28,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February 28,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February 28, 2025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1200"/>
            <a:ext cx="8290800" cy="1371600"/>
          </a:xfrm>
        </p:spPr>
        <p:txBody>
          <a:bodyPr anchor="ctr" anchorCtr="0"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>
            <a:lvl1pPr>
              <a:lnSpc>
                <a:spcPct val="100000"/>
              </a:lnSpc>
              <a:defRPr/>
            </a:lvl1pPr>
            <a:lvl2pPr marL="548640" indent="-228600">
              <a:lnSpc>
                <a:spcPct val="100000"/>
              </a:lnSpc>
              <a:buSzPct val="75000"/>
              <a:buFont typeface="Wingdings" panose="05000000000000000000" pitchFamily="2" charset="2"/>
              <a:buChar char="Ø"/>
              <a:defRPr/>
            </a:lvl2pPr>
            <a:lvl3pPr marL="822960" indent="-228600">
              <a:lnSpc>
                <a:spcPct val="100000"/>
              </a:lnSpc>
              <a:buClr>
                <a:schemeClr val="accent2">
                  <a:lumMod val="60000"/>
                  <a:lumOff val="40000"/>
                </a:schemeClr>
              </a:buClr>
              <a:buSzPct val="70000"/>
              <a:buFont typeface="Wingdings" panose="05000000000000000000" pitchFamily="2" charset="2"/>
              <a:buChar char="ü"/>
              <a:defRPr/>
            </a:lvl3pPr>
            <a:lvl4pPr marL="1097280" indent="-228600">
              <a:lnSpc>
                <a:spcPct val="100000"/>
              </a:lnSpc>
              <a:buSzPct val="65000"/>
              <a:buFont typeface="Courier New" panose="02070309020205020404" pitchFamily="49" charset="0"/>
              <a:buChar char="o"/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8454" y="1412776"/>
            <a:ext cx="896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February 28,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February 28,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February 28,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February 28,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126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February 28,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F6976-A7D5-4AC9-B4C0-1455D2CC0CF1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126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February 28,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February 28,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February 28,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February 28, 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5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0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9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9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90.xml"/><Relationship Id="rId4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9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9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90.xml"/><Relationship Id="rId4" Type="http://schemas.openxmlformats.org/officeDocument/2006/relationships/image" Target="../media/image1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0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90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90.xml"/><Relationship Id="rId4" Type="http://schemas.openxmlformats.org/officeDocument/2006/relationships/image" Target="../media/image1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3324944"/>
          </a:xfrm>
        </p:spPr>
        <p:txBody>
          <a:bodyPr>
            <a:normAutofit/>
          </a:bodyPr>
          <a:lstStyle/>
          <a:p>
            <a:pPr algn="l"/>
            <a:r>
              <a:rPr lang="en-GB" b="1" dirty="0">
                <a:solidFill>
                  <a:schemeClr val="tx1"/>
                </a:solidFill>
              </a:rPr>
              <a:t>You will learn about:</a:t>
            </a:r>
          </a:p>
          <a:p>
            <a:pPr algn="l"/>
            <a:r>
              <a:rPr lang="en-GB" b="1" dirty="0">
                <a:solidFill>
                  <a:schemeClr val="tx1"/>
                </a:solidFill>
              </a:rPr>
              <a:t>1. Descriptive statistics</a:t>
            </a:r>
          </a:p>
          <a:p>
            <a:pPr algn="l"/>
            <a:r>
              <a:rPr lang="en-GB" b="1" dirty="0">
                <a:solidFill>
                  <a:schemeClr val="tx1"/>
                </a:solidFill>
              </a:rPr>
              <a:t>2. The shape of data</a:t>
            </a:r>
          </a:p>
          <a:p>
            <a:pPr algn="l"/>
            <a:r>
              <a:rPr lang="en-GB" b="1" dirty="0">
                <a:solidFill>
                  <a:schemeClr val="tx1"/>
                </a:solidFill>
              </a:rPr>
              <a:t>3. Data dispersion</a:t>
            </a:r>
          </a:p>
          <a:p>
            <a:pPr algn="l"/>
            <a:r>
              <a:rPr lang="en-GB" b="1" dirty="0">
                <a:solidFill>
                  <a:schemeClr val="tx1"/>
                </a:solidFill>
              </a:rPr>
              <a:t>4. Correlation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Describing the Data</a:t>
            </a:r>
          </a:p>
        </p:txBody>
      </p:sp>
    </p:spTree>
    <p:extLst>
      <p:ext uri="{BB962C8B-B14F-4D97-AF65-F5344CB8AC3E}">
        <p14:creationId xmlns:p14="http://schemas.microsoft.com/office/powerpoint/2010/main" val="3522473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2" y="952500"/>
            <a:ext cx="7772400" cy="1362075"/>
          </a:xfrm>
        </p:spPr>
        <p:txBody>
          <a:bodyPr/>
          <a:lstStyle/>
          <a:p>
            <a:r>
              <a:rPr lang="en-GB" dirty="0"/>
              <a:t>1. Descriptive Statistics – Single Dataset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9668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901080"/>
          </a:xfrm>
        </p:spPr>
        <p:txBody>
          <a:bodyPr/>
          <a:lstStyle/>
          <a:p>
            <a:r>
              <a:rPr lang="en-GB" dirty="0"/>
              <a:t>A descriptive statistic describes the sample data and the population that the data came from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47248" cy="1371600"/>
          </a:xfrm>
        </p:spPr>
        <p:txBody>
          <a:bodyPr/>
          <a:lstStyle/>
          <a:p>
            <a:r>
              <a:rPr lang="en-GB" dirty="0"/>
              <a:t>1.1 Describe what?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15616" y="2355211"/>
            <a:ext cx="7416824" cy="181588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These are percentages of share ownership of 33 CEOs in the US in 2015. Roughly what is the typical value?</a:t>
            </a:r>
          </a:p>
          <a:p>
            <a:endParaRPr lang="en-GB" dirty="0"/>
          </a:p>
          <a:p>
            <a:r>
              <a:rPr lang="en-GB" dirty="0"/>
              <a:t>4.60%  0.22%  0.01%  0.21%  0.12%  0.10%  0.78%  0.40%  0.63%  0.12%  0.29% </a:t>
            </a:r>
          </a:p>
          <a:p>
            <a:r>
              <a:rPr lang="en-GB" dirty="0"/>
              <a:t>0.67%  0.43%  0.91%  0.12%  9.36%  0.12%  0.21%  0.38%  0.03%  0.11%  0.53%</a:t>
            </a:r>
          </a:p>
          <a:p>
            <a:r>
              <a:rPr lang="en-GB" dirty="0"/>
              <a:t>0.00%  0.01%  0.14%  3.14%  0.05%  0.04%  0.11%  0.23%  2.86%  0.02%  1.92%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911167" y="4171093"/>
            <a:ext cx="7772400" cy="2570275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274320" indent="-274320" algn="l" rtl="0" eaLnBrk="1" latinLnBrk="0" hangingPunct="1">
              <a:lnSpc>
                <a:spcPct val="100000"/>
              </a:lnSpc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lnSpc>
                <a:spcPct val="100000"/>
              </a:lnSpc>
              <a:spcBef>
                <a:spcPts val="37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Ø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lnSpc>
                <a:spcPct val="100000"/>
              </a:lnSpc>
              <a:spcBef>
                <a:spcPts val="370"/>
              </a:spcBef>
              <a:buClr>
                <a:schemeClr val="accent2">
                  <a:lumMod val="60000"/>
                  <a:lumOff val="40000"/>
                </a:schemeClr>
              </a:buClr>
              <a:buSzPct val="70000"/>
              <a:buFont typeface="Wingdings" panose="05000000000000000000" pitchFamily="2" charset="2"/>
              <a:buChar char="ü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lnSpc>
                <a:spcPct val="100000"/>
              </a:lnSpc>
              <a:spcBef>
                <a:spcPts val="370"/>
              </a:spcBef>
              <a:buClr>
                <a:schemeClr val="accent3"/>
              </a:buClr>
              <a:buSzPct val="65000"/>
              <a:buFont typeface="Courier New" panose="02070309020205020404" pitchFamily="49" charset="0"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lnSpc>
                <a:spcPct val="100000"/>
              </a:lnSpc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Location and central tendency</a:t>
            </a:r>
          </a:p>
          <a:p>
            <a:pPr lvl="1"/>
            <a:r>
              <a:rPr lang="en-GB" dirty="0"/>
              <a:t>There exists a distribution of values</a:t>
            </a:r>
          </a:p>
          <a:p>
            <a:pPr lvl="1"/>
            <a:r>
              <a:rPr lang="en-GB" dirty="0"/>
              <a:t>We are interested in the “centre” of the distribution</a:t>
            </a:r>
          </a:p>
          <a:p>
            <a:pPr lvl="1"/>
            <a:r>
              <a:rPr lang="en-GB" dirty="0"/>
              <a:t>Two measures are the sample </a:t>
            </a:r>
            <a:r>
              <a:rPr lang="en-GB" b="1" dirty="0">
                <a:solidFill>
                  <a:srgbClr val="FF0000"/>
                </a:solidFill>
              </a:rPr>
              <a:t>mean</a:t>
            </a:r>
            <a:r>
              <a:rPr lang="en-GB" dirty="0"/>
              <a:t> and the sample </a:t>
            </a:r>
            <a:r>
              <a:rPr lang="en-GB" b="1" dirty="0">
                <a:solidFill>
                  <a:srgbClr val="FF0000"/>
                </a:solidFill>
              </a:rPr>
              <a:t>median</a:t>
            </a:r>
            <a:endParaRPr lang="en-GB" dirty="0">
              <a:solidFill>
                <a:srgbClr val="FF0000"/>
              </a:solidFill>
            </a:endParaRPr>
          </a:p>
          <a:p>
            <a:pPr lvl="1"/>
            <a:r>
              <a:rPr lang="en-GB" dirty="0"/>
              <a:t>They look similar and measure the same thing.</a:t>
            </a:r>
          </a:p>
          <a:p>
            <a:pPr lvl="1"/>
            <a:r>
              <a:rPr lang="en-GB" dirty="0"/>
              <a:t>They differ systematically when the data are not ‘symmetric’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5899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47248" cy="1371600"/>
          </a:xfrm>
        </p:spPr>
        <p:txBody>
          <a:bodyPr/>
          <a:lstStyle/>
          <a:p>
            <a:r>
              <a:rPr lang="en-GB" dirty="0"/>
              <a:t>1.2 The Sample Mean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15616" y="1655851"/>
            <a:ext cx="7416824" cy="153888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These are percentages of share ownership of 33 CEOs in the US in 2015. </a:t>
            </a:r>
          </a:p>
          <a:p>
            <a:endParaRPr lang="en-GB" sz="2000" dirty="0"/>
          </a:p>
          <a:p>
            <a:r>
              <a:rPr lang="en-GB" dirty="0"/>
              <a:t>4.60%  0.22%  0.01%  0.21%  0.12%  0.10%  0.78%  0.40%  0.63%  0.12%  0.29% </a:t>
            </a:r>
          </a:p>
          <a:p>
            <a:r>
              <a:rPr lang="en-GB" dirty="0"/>
              <a:t>0.67%  0.43%  0.91%  0.12%  9.36%  0.12%  0.21%  0.38%  0.03%  0.11%  0.53%</a:t>
            </a:r>
          </a:p>
          <a:p>
            <a:r>
              <a:rPr lang="en-GB" dirty="0"/>
              <a:t>0.00%  0.01%  0.14%  3.14%  0.05%  0.04%  0.11%  0.23%  2.86%  0.02%  1.92%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115616" y="3697783"/>
                <a:ext cx="7416824" cy="984885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There are N observations (data point) in the sample.</a:t>
                </a:r>
              </a:p>
              <a:p>
                <a:r>
                  <a:rPr lang="en-GB" sz="2000" b="1" dirty="0"/>
                  <a:t>Sample data</a:t>
                </a:r>
                <a:r>
                  <a:rPr lang="en-GB" sz="2000" dirty="0"/>
                  <a:t>:	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/>
                      </a:rPr>
                      <m:t>𝑦</m:t>
                    </m:r>
                    <m:r>
                      <a:rPr lang="en-GB" sz="2000" b="0" i="1" smtClean="0">
                        <a:latin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0" i="1" smtClean="0">
                                <a:latin typeface="Cambria Math"/>
                              </a:rPr>
                              <m:t>𝑦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GB" sz="2000" b="0" i="1" smtClean="0">
                            <a:latin typeface="Cambria Math"/>
                          </a:rPr>
                          <m:t>,</m:t>
                        </m:r>
                        <m:sSub>
                          <m:sSubPr>
                            <m:ctrlPr>
                              <a:rPr lang="en-GB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0" i="1" smtClean="0">
                                <a:latin typeface="Cambria Math"/>
                              </a:rPr>
                              <m:t>𝑦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  <m:r>
                          <a:rPr lang="en-GB" sz="2000" i="1">
                            <a:latin typeface="Cambria Math"/>
                          </a:rPr>
                          <m:t>,</m:t>
                        </m:r>
                        <m:sSub>
                          <m:sSubPr>
                            <m:ctrlPr>
                              <a:rPr lang="en-GB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0" i="1" smtClean="0">
                                <a:latin typeface="Cambria Math"/>
                              </a:rPr>
                              <m:t>𝑦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/>
                              </a:rPr>
                              <m:t>3</m:t>
                            </m:r>
                          </m:sub>
                        </m:sSub>
                        <m:r>
                          <a:rPr lang="en-GB" sz="2000" i="1">
                            <a:latin typeface="Cambria Math"/>
                          </a:rPr>
                          <m:t>,</m:t>
                        </m:r>
                        <m:sSub>
                          <m:sSubPr>
                            <m:ctrlPr>
                              <a:rPr lang="en-GB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0" i="1" smtClean="0">
                                <a:latin typeface="Cambria Math"/>
                              </a:rPr>
                              <m:t>𝑦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/>
                              </a:rPr>
                              <m:t>4</m:t>
                            </m:r>
                          </m:sub>
                        </m:sSub>
                        <m:r>
                          <a:rPr lang="en-GB" sz="2000" i="1">
                            <a:latin typeface="Cambria Math"/>
                          </a:rPr>
                          <m:t>,</m:t>
                        </m:r>
                        <m:sSub>
                          <m:sSubPr>
                            <m:ctrlPr>
                              <a:rPr lang="en-GB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0" i="1" smtClean="0">
                                <a:latin typeface="Cambria Math"/>
                              </a:rPr>
                              <m:t>𝑦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/>
                              </a:rPr>
                              <m:t>5</m:t>
                            </m:r>
                          </m:sub>
                        </m:sSub>
                        <m:r>
                          <a:rPr lang="en-GB" sz="2000" i="1">
                            <a:latin typeface="Cambria Math"/>
                          </a:rPr>
                          <m:t>,</m:t>
                        </m:r>
                        <m:sSub>
                          <m:sSubPr>
                            <m:ctrlPr>
                              <a:rPr lang="en-GB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0" i="1" smtClean="0">
                                <a:latin typeface="Cambria Math"/>
                              </a:rPr>
                              <m:t>𝑦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/>
                              </a:rPr>
                              <m:t>6</m:t>
                            </m:r>
                          </m:sub>
                        </m:sSub>
                        <m:r>
                          <a:rPr lang="en-GB" sz="2000" b="0" i="1" smtClean="0">
                            <a:latin typeface="Cambria Math"/>
                          </a:rPr>
                          <m:t>…</m:t>
                        </m:r>
                        <m:sSub>
                          <m:sSubPr>
                            <m:ctrlPr>
                              <a:rPr lang="en-GB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0" i="1" smtClean="0">
                                <a:latin typeface="Cambria Math"/>
                              </a:rPr>
                              <m:t>𝑦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/>
                              </a:rPr>
                              <m:t>𝑁</m:t>
                            </m:r>
                          </m:sub>
                        </m:sSub>
                      </m:e>
                    </m:d>
                  </m:oMath>
                </a14:m>
                <a:endParaRPr lang="en-GB" sz="2000" dirty="0"/>
              </a:p>
              <a:p>
                <a:r>
                  <a:rPr lang="en-GB" dirty="0"/>
                  <a:t>In this sample, N = 30. The sample mean is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3697783"/>
                <a:ext cx="7416824" cy="984885"/>
              </a:xfrm>
              <a:prstGeom prst="rect">
                <a:avLst/>
              </a:prstGeom>
              <a:blipFill rotWithShape="1">
                <a:blip r:embed="rId2"/>
                <a:stretch>
                  <a:fillRect l="-822" t="-2484" b="-9317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115616" y="4729122"/>
                <a:ext cx="6264696" cy="682110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28575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b="1" i="1" smtClean="0">
                              <a:latin typeface="Cambria Math"/>
                            </a:rPr>
                            <m:t>𝒚</m:t>
                          </m:r>
                        </m:e>
                      </m:acc>
                      <m:r>
                        <a:rPr lang="en-GB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GB" b="0" i="1" smtClean="0">
                              <a:latin typeface="Cambria Math"/>
                            </a:rPr>
                            <m:t>𝑁</m:t>
                          </m:r>
                        </m:den>
                      </m:f>
                      <m:nary>
                        <m:naryPr>
                          <m:chr m:val="∑"/>
                          <m:limLoc m:val="subSup"/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5"/>
                            </m:rPr>
                            <a:rPr lang="en-GB" b="0" i="1" smtClean="0">
                              <a:latin typeface="Cambria Math"/>
                            </a:rPr>
                            <m:t>𝑖</m:t>
                          </m:r>
                          <m:r>
                            <a:rPr lang="en-GB" b="0" i="1" smtClean="0">
                              <a:latin typeface="Cambria Math"/>
                            </a:rPr>
                            <m:t>=1</m:t>
                          </m:r>
                        </m:sub>
                        <m:sup>
                          <m:r>
                            <a:rPr lang="en-GB" b="0" i="1" smtClean="0">
                              <a:latin typeface="Cambria Math"/>
                            </a:rPr>
                            <m:t>𝑁</m:t>
                          </m:r>
                        </m:sup>
                        <m:e>
                          <m:sSub>
                            <m:sSub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  <m:r>
                        <a:rPr lang="en-GB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GB" b="0" i="1" smtClean="0">
                              <a:latin typeface="Cambria Math"/>
                            </a:rPr>
                            <m:t>𝑁</m:t>
                          </m:r>
                        </m:den>
                      </m:f>
                      <m:d>
                        <m:dPr>
                          <m:begChr m:val="["/>
                          <m:endChr m:val="]"/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GB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GB" b="0" i="1" smtClean="0"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GB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  <m:r>
                            <a:rPr lang="en-GB" i="1"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GB" i="1">
                                  <a:latin typeface="Cambria Math"/>
                                </a:rPr>
                                <m:t>3</m:t>
                              </m:r>
                            </m:sub>
                          </m:sSub>
                          <m:r>
                            <a:rPr lang="en-GB" i="1"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GB" i="1">
                                  <a:latin typeface="Cambria Math"/>
                                </a:rPr>
                                <m:t>4</m:t>
                              </m:r>
                            </m:sub>
                          </m:sSub>
                          <m:r>
                            <a:rPr lang="en-GB" i="1"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GB" i="1">
                                  <a:latin typeface="Cambria Math"/>
                                </a:rPr>
                                <m:t>5</m:t>
                              </m:r>
                            </m:sub>
                          </m:sSub>
                          <m:r>
                            <a:rPr lang="en-GB" i="1"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GB" i="1">
                                  <a:latin typeface="Cambria Math"/>
                                </a:rPr>
                                <m:t>6</m:t>
                              </m:r>
                            </m:sub>
                          </m:sSub>
                          <m:r>
                            <a:rPr lang="en-GB" i="1">
                              <a:latin typeface="Cambria Math"/>
                            </a:rPr>
                            <m:t>+…+</m:t>
                          </m:r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GB" i="1">
                                  <a:latin typeface="Cambria Math"/>
                                </a:rPr>
                                <m:t>𝑁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4729122"/>
                <a:ext cx="6264696" cy="68211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92192" y="5463945"/>
                <a:ext cx="5472608" cy="612732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GB" b="0" i="1" smtClean="0">
                              <a:latin typeface="Cambria Math"/>
                            </a:rPr>
                            <m:t>30</m:t>
                          </m:r>
                        </m:den>
                      </m:f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/>
                            </a:rPr>
                            <m:t>4.6%+0.22%+…+1.92%</m:t>
                          </m:r>
                        </m:e>
                      </m:d>
                      <m:r>
                        <a:rPr lang="en-GB" b="0" i="1" smtClean="0">
                          <a:latin typeface="Cambria Math"/>
                        </a:rPr>
                        <m:t>=0.87%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2192" y="5463945"/>
                <a:ext cx="5472608" cy="6127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 w="28575">
                <a:solidFill>
                  <a:schemeClr val="bg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62936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47248" cy="1371600"/>
          </a:xfrm>
        </p:spPr>
        <p:txBody>
          <a:bodyPr/>
          <a:lstStyle/>
          <a:p>
            <a:r>
              <a:rPr lang="en-GB" dirty="0"/>
              <a:t>1.2 The Sample Mean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1837184"/>
          </a:xfrm>
        </p:spPr>
        <p:txBody>
          <a:bodyPr/>
          <a:lstStyle/>
          <a:p>
            <a:r>
              <a:rPr lang="en-GB" dirty="0"/>
              <a:t>Averaging trending time series observations is usually not informative</a:t>
            </a:r>
          </a:p>
          <a:p>
            <a:r>
              <a:rPr lang="en-GB" dirty="0"/>
              <a:t>Note how the mean changes completely depending on what time interval is used to compute it</a:t>
            </a:r>
          </a:p>
        </p:txBody>
      </p:sp>
      <p:sp>
        <p:nvSpPr>
          <p:cNvPr id="17" name="Text Box 19"/>
          <p:cNvSpPr txBox="1">
            <a:spLocks noChangeArrowheads="1"/>
          </p:cNvSpPr>
          <p:nvPr/>
        </p:nvSpPr>
        <p:spPr bwMode="auto">
          <a:xfrm>
            <a:off x="539552" y="3761970"/>
            <a:ext cx="2133600" cy="2295525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dirty="0"/>
              <a:t>Does the mean over the entire observation period mean anything?  (Does it estimate anything meaningful?)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3073003" y="3276488"/>
            <a:ext cx="5891485" cy="3300675"/>
            <a:chOff x="2987824" y="3259396"/>
            <a:chExt cx="5891485" cy="3300675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7824" y="3259396"/>
              <a:ext cx="5891485" cy="3300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10" name="Straight Arrow Connector 9"/>
            <p:cNvCxnSpPr/>
            <p:nvPr/>
          </p:nvCxnSpPr>
          <p:spPr>
            <a:xfrm>
              <a:off x="3977648" y="5421856"/>
              <a:ext cx="4464496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4499992" y="5189960"/>
              <a:ext cx="79208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>
                  <a:latin typeface="Calibri" panose="020F0502020204030204" pitchFamily="34" charset="0"/>
                </a:rPr>
                <a:t>1,655.0</a:t>
              </a:r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3955296" y="5730449"/>
              <a:ext cx="0" cy="25223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6699984" y="5634768"/>
              <a:ext cx="0" cy="34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>
              <a:off x="3944248" y="5805264"/>
              <a:ext cx="2772101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/>
            <p:cNvCxnSpPr/>
            <p:nvPr/>
          </p:nvCxnSpPr>
          <p:spPr>
            <a:xfrm>
              <a:off x="7263301" y="5121760"/>
              <a:ext cx="1068765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7278968" y="4752442"/>
              <a:ext cx="0" cy="122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8316416" y="4980577"/>
              <a:ext cx="0" cy="10115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4896036" y="5578412"/>
              <a:ext cx="79208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>
                  <a:latin typeface="Calibri" panose="020F0502020204030204" pitchFamily="34" charset="0"/>
                </a:rPr>
                <a:t>2,000.0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410792" y="4910688"/>
              <a:ext cx="79208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>
                  <a:latin typeface="Calibri" panose="020F0502020204030204" pitchFamily="34" charset="0"/>
                </a:rPr>
                <a:t>2,120.0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79700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47248" cy="1371600"/>
          </a:xfrm>
        </p:spPr>
        <p:txBody>
          <a:bodyPr/>
          <a:lstStyle/>
          <a:p>
            <a:r>
              <a:rPr lang="en-GB" dirty="0"/>
              <a:t>1.3 The Sample Median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3488"/>
          </a:xfrm>
        </p:spPr>
        <p:txBody>
          <a:bodyPr>
            <a:normAutofit/>
          </a:bodyPr>
          <a:lstStyle/>
          <a:p>
            <a:r>
              <a:rPr lang="en-GB" dirty="0"/>
              <a:t>Median = the middle observation after data are sorted</a:t>
            </a:r>
          </a:p>
          <a:p>
            <a:endParaRPr lang="en-GB" dirty="0"/>
          </a:p>
          <a:p>
            <a:r>
              <a:rPr lang="en-GB" dirty="0"/>
              <a:t>Odd number: Central observation:</a:t>
            </a:r>
          </a:p>
          <a:p>
            <a:pPr lvl="1"/>
            <a:r>
              <a:rPr lang="en-GB" dirty="0"/>
              <a:t>Med [1, 2, 4, </a:t>
            </a:r>
            <a:r>
              <a:rPr lang="en-GB" b="1" dirty="0">
                <a:solidFill>
                  <a:srgbClr val="FF0000"/>
                </a:solidFill>
              </a:rPr>
              <a:t>6</a:t>
            </a:r>
            <a:r>
              <a:rPr lang="en-GB" dirty="0"/>
              <a:t>, 8, 9, 17] = 6</a:t>
            </a:r>
          </a:p>
          <a:p>
            <a:endParaRPr lang="en-GB" dirty="0"/>
          </a:p>
          <a:p>
            <a:r>
              <a:rPr lang="en-GB" dirty="0"/>
              <a:t>Even number: Midpoint between the two central observations:</a:t>
            </a:r>
          </a:p>
          <a:p>
            <a:pPr lvl="1"/>
            <a:r>
              <a:rPr lang="en-GB" dirty="0"/>
              <a:t>Med [1, 2, 4, </a:t>
            </a:r>
            <a:r>
              <a:rPr lang="en-GB" b="1" dirty="0">
                <a:solidFill>
                  <a:srgbClr val="FF0000"/>
                </a:solidFill>
              </a:rPr>
              <a:t>6</a:t>
            </a:r>
            <a:r>
              <a:rPr lang="en-GB" dirty="0"/>
              <a:t>, </a:t>
            </a:r>
            <a:r>
              <a:rPr lang="en-GB" b="1" dirty="0">
                <a:solidFill>
                  <a:srgbClr val="FF0000"/>
                </a:solidFill>
              </a:rPr>
              <a:t>8</a:t>
            </a:r>
            <a:r>
              <a:rPr lang="en-GB" dirty="0"/>
              <a:t>, 9, 14, 17] = (6+8)/2 = 7</a:t>
            </a:r>
          </a:p>
        </p:txBody>
      </p:sp>
      <p:sp>
        <p:nvSpPr>
          <p:cNvPr id="18" name="Line 4"/>
          <p:cNvSpPr>
            <a:spLocks noChangeShapeType="1"/>
          </p:cNvSpPr>
          <p:nvPr/>
        </p:nvSpPr>
        <p:spPr bwMode="auto">
          <a:xfrm flipV="1">
            <a:off x="3275856" y="5013176"/>
            <a:ext cx="0" cy="474321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927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Sample median of sorted CEO share ownership data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47248" cy="1371600"/>
          </a:xfrm>
        </p:spPr>
        <p:txBody>
          <a:bodyPr/>
          <a:lstStyle/>
          <a:p>
            <a:r>
              <a:rPr lang="en-GB" dirty="0"/>
              <a:t>1.3 The Sample Median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1115616" y="1973158"/>
            <a:ext cx="7416824" cy="3021185"/>
            <a:chOff x="1115616" y="1973158"/>
            <a:chExt cx="7416824" cy="3021185"/>
          </a:xfrm>
        </p:grpSpPr>
        <p:sp>
          <p:nvSpPr>
            <p:cNvPr id="7" name="TextBox 6"/>
            <p:cNvSpPr txBox="1"/>
            <p:nvPr/>
          </p:nvSpPr>
          <p:spPr>
            <a:xfrm>
              <a:off x="1115616" y="1973158"/>
              <a:ext cx="7416824" cy="1508105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These are percentages of share ownership of 33 CEOs in the US in 2015. </a:t>
              </a:r>
            </a:p>
            <a:p>
              <a:endParaRPr lang="en-GB" dirty="0"/>
            </a:p>
            <a:p>
              <a:r>
                <a:rPr lang="en-GB" dirty="0"/>
                <a:t>0.00%  0.01%  0.01%  0.02%  0.03%  0.04%  0.05%  0.10%  0.11%  0.11%  0.12%  0.12%  0.12%  0.12%  0.14%  0.21%  0.21%  0.22%  0.23%  0.29%  0.38%  0.40%  0.43%  0.53%  0.63%  0.67%  0.78%  0.91%  1.92%  2.86%  3.14%  4.60%  9.36%</a:t>
              </a:r>
            </a:p>
          </p:txBody>
        </p:sp>
        <p:sp>
          <p:nvSpPr>
            <p:cNvPr id="3" name="Rectangle 2"/>
            <p:cNvSpPr/>
            <p:nvPr/>
          </p:nvSpPr>
          <p:spPr>
            <a:xfrm>
              <a:off x="4427984" y="2852936"/>
              <a:ext cx="648072" cy="288032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" name="Straight Connector 5"/>
            <p:cNvCxnSpPr/>
            <p:nvPr/>
          </p:nvCxnSpPr>
          <p:spPr>
            <a:xfrm>
              <a:off x="4769112" y="3149514"/>
              <a:ext cx="0" cy="1143582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3834828" y="4348012"/>
              <a:ext cx="18722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Median =  0.12%</a:t>
              </a:r>
            </a:p>
            <a:p>
              <a:pPr algn="ctr"/>
              <a:r>
                <a:rPr lang="en-GB" b="1" dirty="0"/>
                <a:t>Mean    =  0.87%</a:t>
              </a:r>
            </a:p>
          </p:txBody>
        </p:sp>
      </p:grp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485" y="4221088"/>
            <a:ext cx="3300268" cy="24152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0068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906072" cy="4572000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Skewed </a:t>
            </a:r>
            <a:r>
              <a:rPr lang="en-GB" dirty="0"/>
              <a:t>common equities distribution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363272" cy="1371600"/>
          </a:xfrm>
        </p:spPr>
        <p:txBody>
          <a:bodyPr/>
          <a:lstStyle/>
          <a:p>
            <a:r>
              <a:rPr lang="en-GB" dirty="0"/>
              <a:t>1.4 Mean vs. Median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827584" y="1998652"/>
            <a:ext cx="5114925" cy="4379168"/>
            <a:chOff x="827584" y="1844824"/>
            <a:chExt cx="5114925" cy="4379168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584" y="1844824"/>
              <a:ext cx="5114925" cy="374332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267744" y="3140968"/>
              <a:ext cx="3240360" cy="36933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dirty="0"/>
                <a:t>These data are skewed to the </a:t>
              </a:r>
              <a:r>
                <a:rPr lang="en-GB" b="1" dirty="0">
                  <a:solidFill>
                    <a:srgbClr val="FF0000"/>
                  </a:solidFill>
                </a:rPr>
                <a:t>right</a:t>
              </a:r>
            </a:p>
          </p:txBody>
        </p:sp>
        <p:graphicFrame>
          <p:nvGraphicFramePr>
            <p:cNvPr id="15" name="Object 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92522851"/>
                </p:ext>
              </p:extLst>
            </p:nvPr>
          </p:nvGraphicFramePr>
          <p:xfrm>
            <a:off x="1462204" y="5842992"/>
            <a:ext cx="648072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3" imgW="279400" imgH="190500" progId="Equation.DSMT4">
                    <p:embed/>
                  </p:oleObj>
                </mc:Choice>
                <mc:Fallback>
                  <p:oleObj name="Equation" r:id="rId3" imgW="279400" imgH="1905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62204" y="5842992"/>
                          <a:ext cx="648072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" name="Line 7"/>
            <p:cNvSpPr>
              <a:spLocks noChangeShapeType="1"/>
            </p:cNvSpPr>
            <p:nvPr/>
          </p:nvSpPr>
          <p:spPr bwMode="auto">
            <a:xfrm flipV="1">
              <a:off x="1935073" y="5157192"/>
              <a:ext cx="0" cy="6096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Line 6"/>
            <p:cNvSpPr>
              <a:spLocks noChangeShapeType="1"/>
            </p:cNvSpPr>
            <p:nvPr/>
          </p:nvSpPr>
          <p:spPr bwMode="auto">
            <a:xfrm flipV="1">
              <a:off x="1648950" y="5157192"/>
              <a:ext cx="0" cy="6096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" name="Text Box 9"/>
          <p:cNvSpPr txBox="1">
            <a:spLocks noChangeArrowheads="1"/>
          </p:cNvSpPr>
          <p:nvPr/>
        </p:nvSpPr>
        <p:spPr bwMode="auto">
          <a:xfrm>
            <a:off x="6012161" y="1998652"/>
            <a:ext cx="2743200" cy="147732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Common equities of public US companies in year 2013:</a:t>
            </a:r>
            <a:br>
              <a:rPr lang="en-US" dirty="0"/>
            </a:br>
            <a:r>
              <a:rPr lang="en-US" dirty="0"/>
              <a:t>N = 1,728 </a:t>
            </a:r>
            <a:br>
              <a:rPr lang="en-US" dirty="0"/>
            </a:br>
            <a:r>
              <a:rPr lang="en-US" dirty="0"/>
              <a:t>Median = USD 955 mil</a:t>
            </a:r>
            <a:br>
              <a:rPr lang="en-US" dirty="0"/>
            </a:br>
            <a:r>
              <a:rPr lang="en-US" dirty="0"/>
              <a:t>Mean    = USD 2,681 mil</a:t>
            </a:r>
          </a:p>
        </p:txBody>
      </p: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6012160" y="4437112"/>
            <a:ext cx="2743200" cy="2020888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0000FF"/>
                </a:solidFill>
              </a:rPr>
              <a:t>The mean will exceed the median when the distribution is skewed to the right. </a:t>
            </a:r>
            <a:r>
              <a:rPr lang="en-US" b="1" dirty="0"/>
              <a:t>(The </a:t>
            </a:r>
            <a:r>
              <a:rPr lang="en-US" b="1" dirty="0" err="1"/>
              <a:t>skewness</a:t>
            </a:r>
            <a:r>
              <a:rPr lang="en-US" b="1" dirty="0"/>
              <a:t> is in the direction of the long tail.)</a:t>
            </a:r>
          </a:p>
        </p:txBody>
      </p:sp>
      <p:sp>
        <p:nvSpPr>
          <p:cNvPr id="21" name="Right Arrow 20"/>
          <p:cNvSpPr/>
          <p:nvPr/>
        </p:nvSpPr>
        <p:spPr bwMode="auto">
          <a:xfrm>
            <a:off x="3275856" y="5899111"/>
            <a:ext cx="2469648" cy="558889"/>
          </a:xfrm>
          <a:prstGeom prst="rightArrow">
            <a:avLst/>
          </a:prstGeom>
          <a:solidFill>
            <a:srgbClr val="FF0000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773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8050088" cy="5077544"/>
          </a:xfrm>
        </p:spPr>
        <p:txBody>
          <a:bodyPr>
            <a:normAutofit/>
          </a:bodyPr>
          <a:lstStyle/>
          <a:p>
            <a:r>
              <a:rPr lang="en-GB" dirty="0"/>
              <a:t>Extreme observations distort means but Not Medians</a:t>
            </a:r>
          </a:p>
          <a:p>
            <a:r>
              <a:rPr lang="en-GB" dirty="0"/>
              <a:t>Outlying observations (outliers) distort the mean</a:t>
            </a:r>
          </a:p>
          <a:p>
            <a:pPr lvl="1"/>
            <a:r>
              <a:rPr lang="en-GB" dirty="0"/>
              <a:t>Med [1, 2, 4, 6, 8, 9, </a:t>
            </a:r>
            <a:r>
              <a:rPr lang="en-GB" dirty="0">
                <a:solidFill>
                  <a:srgbClr val="FF0000"/>
                </a:solidFill>
              </a:rPr>
              <a:t>17</a:t>
            </a:r>
            <a:r>
              <a:rPr lang="en-GB" dirty="0"/>
              <a:t>] = 6</a:t>
            </a:r>
          </a:p>
          <a:p>
            <a:pPr lvl="1"/>
            <a:r>
              <a:rPr lang="en-GB" dirty="0"/>
              <a:t>Mean [1, 2, 4, 6, 8, 9, </a:t>
            </a:r>
            <a:r>
              <a:rPr lang="en-GB" dirty="0">
                <a:solidFill>
                  <a:srgbClr val="FF0000"/>
                </a:solidFill>
              </a:rPr>
              <a:t>17</a:t>
            </a:r>
            <a:r>
              <a:rPr lang="en-GB" dirty="0"/>
              <a:t>] = 6.174</a:t>
            </a:r>
          </a:p>
          <a:p>
            <a:pPr lvl="1"/>
            <a:r>
              <a:rPr lang="en-GB" dirty="0"/>
              <a:t>Med [1, 2, 4, 6, 8, 9, </a:t>
            </a:r>
            <a:r>
              <a:rPr lang="en-GB" dirty="0">
                <a:solidFill>
                  <a:srgbClr val="FF0000"/>
                </a:solidFill>
              </a:rPr>
              <a:t>17000</a:t>
            </a:r>
            <a:r>
              <a:rPr lang="en-GB" dirty="0"/>
              <a:t>] = 6</a:t>
            </a:r>
          </a:p>
          <a:p>
            <a:pPr lvl="1"/>
            <a:r>
              <a:rPr lang="en-GB" dirty="0"/>
              <a:t>Mean [1, 2, 4, 6, 8, 9, </a:t>
            </a:r>
            <a:r>
              <a:rPr lang="en-GB" dirty="0">
                <a:solidFill>
                  <a:srgbClr val="FF0000"/>
                </a:solidFill>
              </a:rPr>
              <a:t>17000</a:t>
            </a:r>
            <a:r>
              <a:rPr lang="en-GB" dirty="0"/>
              <a:t>] = 2432.8</a:t>
            </a:r>
          </a:p>
          <a:p>
            <a:r>
              <a:rPr lang="en-GB" dirty="0"/>
              <a:t>Do you expect extreme outliers in any of the following datasets:</a:t>
            </a:r>
          </a:p>
          <a:p>
            <a:pPr lvl="1"/>
            <a:r>
              <a:rPr lang="en-GB" dirty="0"/>
              <a:t>CEO salary (check out how much </a:t>
            </a:r>
            <a:r>
              <a:rPr lang="en-GB" u="sng" dirty="0"/>
              <a:t>base salary</a:t>
            </a:r>
            <a:r>
              <a:rPr lang="en-GB" dirty="0"/>
              <a:t> Steve Job earned)</a:t>
            </a:r>
          </a:p>
          <a:p>
            <a:pPr lvl="1"/>
            <a:r>
              <a:rPr lang="en-GB" dirty="0"/>
              <a:t>One-day stock return of FTSE 350 companies on 1</a:t>
            </a:r>
            <a:r>
              <a:rPr lang="en-GB" baseline="30000" dirty="0"/>
              <a:t>st</a:t>
            </a:r>
            <a:r>
              <a:rPr lang="en-GB" dirty="0"/>
              <a:t> Feb 2025</a:t>
            </a:r>
          </a:p>
          <a:p>
            <a:pPr lvl="1"/>
            <a:r>
              <a:rPr lang="en-GB" dirty="0"/>
              <a:t>Age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363272" cy="1371600"/>
          </a:xfrm>
        </p:spPr>
        <p:txBody>
          <a:bodyPr/>
          <a:lstStyle/>
          <a:p>
            <a:r>
              <a:rPr lang="en-GB" dirty="0"/>
              <a:t>1.4 Mean vs. Median</a:t>
            </a:r>
          </a:p>
        </p:txBody>
      </p:sp>
    </p:spTree>
    <p:extLst>
      <p:ext uri="{BB962C8B-B14F-4D97-AF65-F5344CB8AC3E}">
        <p14:creationId xmlns:p14="http://schemas.microsoft.com/office/powerpoint/2010/main" val="22631395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8050088" cy="973088"/>
          </a:xfrm>
        </p:spPr>
        <p:txBody>
          <a:bodyPr/>
          <a:lstStyle/>
          <a:p>
            <a:r>
              <a:rPr lang="en-GB" dirty="0"/>
              <a:t>The problem with the mean or median as a description of a sample – more information is usually needed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363272" cy="1371600"/>
          </a:xfrm>
        </p:spPr>
        <p:txBody>
          <a:bodyPr/>
          <a:lstStyle/>
          <a:p>
            <a:r>
              <a:rPr lang="en-GB" dirty="0"/>
              <a:t>1.5 Data Dispersion</a:t>
            </a:r>
          </a:p>
        </p:txBody>
      </p: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3FE30178-75FB-4F4A-8FCB-34DAFEDF19E7}"/>
              </a:ext>
            </a:extLst>
          </p:cNvPr>
          <p:cNvGrpSpPr/>
          <p:nvPr/>
        </p:nvGrpSpPr>
        <p:grpSpPr>
          <a:xfrm>
            <a:off x="698808" y="2322248"/>
            <a:ext cx="6421993" cy="4279616"/>
            <a:chOff x="1365177" y="2322248"/>
            <a:chExt cx="6421993" cy="4279616"/>
          </a:xfrm>
        </p:grpSpPr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id="{63C11F75-A6A6-4A3B-A12F-AD956E8939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65179" y="2322248"/>
              <a:ext cx="6421990" cy="2139808"/>
            </a:xfrm>
            <a:prstGeom prst="rect">
              <a:avLst/>
            </a:prstGeom>
          </p:spPr>
        </p:pic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id="{26CA4B52-BAE2-42CF-9F96-30009B066B4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65178" y="4462056"/>
              <a:ext cx="6421990" cy="2139808"/>
            </a:xfrm>
            <a:prstGeom prst="rect">
              <a:avLst/>
            </a:prstGeom>
          </p:spPr>
        </p:pic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id="{873AE584-FF33-480A-95F7-283BBA9C7A2F}"/>
                </a:ext>
              </a:extLst>
            </p:cNvPr>
            <p:cNvSpPr txBox="1"/>
            <p:nvPr/>
          </p:nvSpPr>
          <p:spPr>
            <a:xfrm>
              <a:off x="5796137" y="5259986"/>
              <a:ext cx="1008112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Wide</a:t>
              </a: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67836430-9C52-4E54-B5A4-CB09AC3A0836}"/>
                </a:ext>
              </a:extLst>
            </p:cNvPr>
            <p:cNvSpPr txBox="1"/>
            <p:nvPr/>
          </p:nvSpPr>
          <p:spPr>
            <a:xfrm>
              <a:off x="5796137" y="3131676"/>
              <a:ext cx="1008112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Narrow</a:t>
              </a: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DC2A20BF-4D46-4491-87B8-2B0885EEE29D}"/>
                </a:ext>
              </a:extLst>
            </p:cNvPr>
            <p:cNvSpPr/>
            <p:nvPr/>
          </p:nvSpPr>
          <p:spPr>
            <a:xfrm>
              <a:off x="7411533" y="4005063"/>
              <a:ext cx="45719" cy="5650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椭圆 21">
              <a:extLst>
                <a:ext uri="{FF2B5EF4-FFF2-40B4-BE49-F238E27FC236}">
                  <a16:creationId xmlns:a16="http://schemas.microsoft.com/office/drawing/2014/main" id="{FD3D9AA7-E1FE-4B41-B780-2E8DD9594750}"/>
                </a:ext>
              </a:extLst>
            </p:cNvPr>
            <p:cNvSpPr/>
            <p:nvPr/>
          </p:nvSpPr>
          <p:spPr>
            <a:xfrm>
              <a:off x="7270205" y="3925436"/>
              <a:ext cx="344503" cy="21602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129C11A3-63D1-4899-8CA1-8C6573906E9F}"/>
                </a:ext>
              </a:extLst>
            </p:cNvPr>
            <p:cNvSpPr txBox="1"/>
            <p:nvPr/>
          </p:nvSpPr>
          <p:spPr>
            <a:xfrm rot="16200000">
              <a:off x="1088420" y="3222503"/>
              <a:ext cx="11133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frequency</a:t>
              </a:r>
            </a:p>
          </p:txBody>
        </p:sp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id="{1F4C1689-8070-4CFF-A9F8-8AF4770187A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65179" y="2322248"/>
              <a:ext cx="6421990" cy="2139808"/>
            </a:xfrm>
            <a:prstGeom prst="rect">
              <a:avLst/>
            </a:prstGeom>
          </p:spPr>
        </p:pic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CEA85C3A-C733-4D31-97F2-37752B2BAE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65178" y="2322248"/>
              <a:ext cx="6421990" cy="2139808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96ACD35A-0510-4A9D-9D22-A58333F53D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65177" y="4462056"/>
              <a:ext cx="6421990" cy="2139808"/>
            </a:xfrm>
            <a:prstGeom prst="rect">
              <a:avLst/>
            </a:prstGeom>
          </p:spPr>
        </p:pic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808E7DF2-69FF-40AC-8D09-200D9354E964}"/>
                </a:ext>
              </a:extLst>
            </p:cNvPr>
            <p:cNvSpPr txBox="1"/>
            <p:nvPr/>
          </p:nvSpPr>
          <p:spPr>
            <a:xfrm>
              <a:off x="5796136" y="5259986"/>
              <a:ext cx="1008112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Wide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3150B471-581F-44C1-9494-2A79C02E1328}"/>
                </a:ext>
              </a:extLst>
            </p:cNvPr>
            <p:cNvSpPr txBox="1"/>
            <p:nvPr/>
          </p:nvSpPr>
          <p:spPr>
            <a:xfrm>
              <a:off x="5796136" y="3131676"/>
              <a:ext cx="1008112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Narrow</a:t>
              </a: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FF040DAA-B0A8-4D4F-9301-08405D3FE682}"/>
                </a:ext>
              </a:extLst>
            </p:cNvPr>
            <p:cNvSpPr/>
            <p:nvPr/>
          </p:nvSpPr>
          <p:spPr>
            <a:xfrm>
              <a:off x="7411532" y="4005063"/>
              <a:ext cx="45719" cy="5650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00E242E0-52CA-45FA-877B-975CE6F8BEA1}"/>
                </a:ext>
              </a:extLst>
            </p:cNvPr>
            <p:cNvSpPr txBox="1"/>
            <p:nvPr/>
          </p:nvSpPr>
          <p:spPr>
            <a:xfrm rot="16200000">
              <a:off x="1088418" y="3222503"/>
              <a:ext cx="11133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frequency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3E1E5510-A502-4576-BB3C-99417B551AA7}"/>
                </a:ext>
              </a:extLst>
            </p:cNvPr>
            <p:cNvSpPr txBox="1"/>
            <p:nvPr/>
          </p:nvSpPr>
          <p:spPr>
            <a:xfrm rot="16200000">
              <a:off x="1087043" y="5382743"/>
              <a:ext cx="11133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frequency</a:t>
              </a:r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8B3C462F-E3D7-4CF6-B76D-9FF0E369986C}"/>
                </a:ext>
              </a:extLst>
            </p:cNvPr>
            <p:cNvSpPr/>
            <p:nvPr/>
          </p:nvSpPr>
          <p:spPr>
            <a:xfrm>
              <a:off x="7270204" y="3925436"/>
              <a:ext cx="344503" cy="21602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E8F13EA5-023F-4646-93B0-46FAF261AC6F}"/>
                </a:ext>
              </a:extLst>
            </p:cNvPr>
            <p:cNvSpPr txBox="1"/>
            <p:nvPr/>
          </p:nvSpPr>
          <p:spPr>
            <a:xfrm rot="16200000">
              <a:off x="1088419" y="3222503"/>
              <a:ext cx="11133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frequency</a:t>
              </a: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D78A1D05-BCEC-42A1-9D78-58160C0D5CA6}"/>
                </a:ext>
              </a:extLst>
            </p:cNvPr>
            <p:cNvSpPr txBox="1"/>
            <p:nvPr/>
          </p:nvSpPr>
          <p:spPr>
            <a:xfrm rot="16200000">
              <a:off x="1087044" y="5382743"/>
              <a:ext cx="11133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frequency</a:t>
              </a:r>
            </a:p>
          </p:txBody>
        </p:sp>
        <p:pic>
          <p:nvPicPr>
            <p:cNvPr id="24" name="图片 23">
              <a:extLst>
                <a:ext uri="{FF2B5EF4-FFF2-40B4-BE49-F238E27FC236}">
                  <a16:creationId xmlns:a16="http://schemas.microsoft.com/office/drawing/2014/main" id="{06AD25EF-5412-4498-86CA-F23DA1FE8B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65180" y="2322248"/>
              <a:ext cx="6421990" cy="2139808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id="{11955755-CC77-49D6-8262-EC690F72B5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65179" y="4462056"/>
              <a:ext cx="6421990" cy="2139808"/>
            </a:xfrm>
            <a:prstGeom prst="rect">
              <a:avLst/>
            </a:prstGeom>
          </p:spPr>
        </p:pic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8774373A-6502-4074-BDE9-431D6EA44FF1}"/>
                </a:ext>
              </a:extLst>
            </p:cNvPr>
            <p:cNvSpPr txBox="1"/>
            <p:nvPr/>
          </p:nvSpPr>
          <p:spPr>
            <a:xfrm>
              <a:off x="5796138" y="5259986"/>
              <a:ext cx="1008112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Wide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74B71908-2D78-4B0D-B891-8BEFA6AE9157}"/>
                </a:ext>
              </a:extLst>
            </p:cNvPr>
            <p:cNvSpPr txBox="1"/>
            <p:nvPr/>
          </p:nvSpPr>
          <p:spPr>
            <a:xfrm>
              <a:off x="5796138" y="3131676"/>
              <a:ext cx="1008112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Narrow</a:t>
              </a:r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id="{54F27FEE-26CE-4868-BEB8-E683619D4350}"/>
                </a:ext>
              </a:extLst>
            </p:cNvPr>
            <p:cNvSpPr/>
            <p:nvPr/>
          </p:nvSpPr>
          <p:spPr>
            <a:xfrm>
              <a:off x="7411534" y="4005063"/>
              <a:ext cx="45719" cy="5650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椭圆 28">
              <a:extLst>
                <a:ext uri="{FF2B5EF4-FFF2-40B4-BE49-F238E27FC236}">
                  <a16:creationId xmlns:a16="http://schemas.microsoft.com/office/drawing/2014/main" id="{0ED6C4C4-2496-47E6-AB1A-3C8702F7CE67}"/>
                </a:ext>
              </a:extLst>
            </p:cNvPr>
            <p:cNvSpPr/>
            <p:nvPr/>
          </p:nvSpPr>
          <p:spPr>
            <a:xfrm>
              <a:off x="7270206" y="3925436"/>
              <a:ext cx="344503" cy="21602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A1276423-2C13-4A90-A9E3-4A66219E6EB3}"/>
                </a:ext>
              </a:extLst>
            </p:cNvPr>
            <p:cNvSpPr txBox="1"/>
            <p:nvPr/>
          </p:nvSpPr>
          <p:spPr>
            <a:xfrm rot="16200000">
              <a:off x="1088421" y="3222503"/>
              <a:ext cx="11133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frequency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619F54BB-6747-4A3F-8FBB-533A99A7FB13}"/>
                </a:ext>
              </a:extLst>
            </p:cNvPr>
            <p:cNvSpPr txBox="1"/>
            <p:nvPr/>
          </p:nvSpPr>
          <p:spPr>
            <a:xfrm rot="16200000">
              <a:off x="1087045" y="5382743"/>
              <a:ext cx="11133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frequency</a:t>
              </a:r>
            </a:p>
          </p:txBody>
        </p:sp>
      </p:grpSp>
      <p:sp>
        <p:nvSpPr>
          <p:cNvPr id="34" name="文本框 33">
            <a:extLst>
              <a:ext uri="{FF2B5EF4-FFF2-40B4-BE49-F238E27FC236}">
                <a16:creationId xmlns:a16="http://schemas.microsoft.com/office/drawing/2014/main" id="{3BCB4F66-EF65-4950-91FB-5A4935300DA0}"/>
              </a:ext>
            </a:extLst>
          </p:cNvPr>
          <p:cNvSpPr txBox="1"/>
          <p:nvPr/>
        </p:nvSpPr>
        <p:spPr>
          <a:xfrm>
            <a:off x="7128418" y="4134603"/>
            <a:ext cx="18436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Both data sets have a mean of 7.8</a:t>
            </a:r>
          </a:p>
        </p:txBody>
      </p:sp>
    </p:spTree>
    <p:extLst>
      <p:ext uri="{BB962C8B-B14F-4D97-AF65-F5344CB8AC3E}">
        <p14:creationId xmlns:p14="http://schemas.microsoft.com/office/powerpoint/2010/main" val="1977546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8050088" cy="1511182"/>
          </a:xfrm>
        </p:spPr>
        <p:txBody>
          <a:bodyPr>
            <a:normAutofit/>
          </a:bodyPr>
          <a:lstStyle/>
          <a:p>
            <a:r>
              <a:rPr lang="en-GB" dirty="0"/>
              <a:t>We can quantify the variation of the values around the mean.</a:t>
            </a:r>
          </a:p>
          <a:p>
            <a:r>
              <a:rPr lang="en-GB" dirty="0"/>
              <a:t>A measure of dispersion is the Standard Deviation. You need to compute the variance to get the standard deviation.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363272" cy="1371600"/>
          </a:xfrm>
        </p:spPr>
        <p:txBody>
          <a:bodyPr/>
          <a:lstStyle/>
          <a:p>
            <a:r>
              <a:rPr lang="en-GB" dirty="0"/>
              <a:t>1.5 Data Dispersion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7">
                <a:extLst>
                  <a:ext uri="{FF2B5EF4-FFF2-40B4-BE49-F238E27FC236}">
                    <a16:creationId xmlns:a16="http://schemas.microsoft.com/office/drawing/2014/main" id="{BC69368C-6C35-443B-99EC-AA7BD6C6E043}"/>
                  </a:ext>
                </a:extLst>
              </p:cNvPr>
              <p:cNvSpPr txBox="1"/>
              <p:nvPr/>
            </p:nvSpPr>
            <p:spPr>
              <a:xfrm>
                <a:off x="1187624" y="3028320"/>
                <a:ext cx="3888432" cy="484876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28575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b="0" dirty="0"/>
                  <a:t>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𝑉𝑎𝑟𝑖𝑎𝑛𝑐𝑒</m:t>
                    </m:r>
                    <m:r>
                      <a:rPr lang="en-GB" b="0" i="1" smtClean="0">
                        <a:latin typeface="Cambria Math"/>
                      </a:rPr>
                      <m:t>=</m:t>
                    </m:r>
                    <m:sSubSup>
                      <m:sSub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/>
                          </a:rPr>
                          <m:t>𝑁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den>
                    </m:f>
                    <m:nary>
                      <m:naryPr>
                        <m:chr m:val="∑"/>
                        <m:limLoc m:val="subSup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5"/>
                          </m:rPr>
                          <a:rPr lang="en-GB" b="0" i="1" smtClean="0">
                            <a:latin typeface="Cambria Math"/>
                          </a:rPr>
                          <m:t>𝑖</m:t>
                        </m:r>
                        <m:r>
                          <a:rPr lang="en-GB" b="0" i="1" smtClean="0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GB" b="0" i="1" smtClean="0">
                            <a:latin typeface="Cambria Math"/>
                          </a:rPr>
                          <m:t>𝑁</m:t>
                        </m:r>
                      </m:sup>
                      <m:e>
                        <m:sSup>
                          <m:sSup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𝑌</m:t>
                                    </m:r>
                                  </m:e>
                                  <m:sub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𝑌</m:t>
                                    </m:r>
                                  </m:e>
                                </m:acc>
                              </m:e>
                            </m:d>
                          </m:e>
                          <m:sup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nary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5" name="TextBox 7">
                <a:extLst>
                  <a:ext uri="{FF2B5EF4-FFF2-40B4-BE49-F238E27FC236}">
                    <a16:creationId xmlns:a16="http://schemas.microsoft.com/office/drawing/2014/main" id="{BC69368C-6C35-443B-99EC-AA7BD6C6E0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624" y="3028320"/>
                <a:ext cx="3888432" cy="484876"/>
              </a:xfrm>
              <a:prstGeom prst="rect">
                <a:avLst/>
              </a:prstGeom>
              <a:blipFill>
                <a:blip r:embed="rId2"/>
                <a:stretch>
                  <a:fillRect t="-72619" b="-120238"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7">
                <a:extLst>
                  <a:ext uri="{FF2B5EF4-FFF2-40B4-BE49-F238E27FC236}">
                    <a16:creationId xmlns:a16="http://schemas.microsoft.com/office/drawing/2014/main" id="{2F3134D9-2631-4BC3-95CC-98F32BDD10CA}"/>
                  </a:ext>
                </a:extLst>
              </p:cNvPr>
              <p:cNvSpPr txBox="1"/>
              <p:nvPr/>
            </p:nvSpPr>
            <p:spPr>
              <a:xfrm>
                <a:off x="1187624" y="3695572"/>
                <a:ext cx="5472608" cy="910699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28575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𝑆𝑡𝑎𝑛𝑑𝑎𝑟𝑑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𝐷𝑖𝑣𝑖𝑎𝑡𝑖𝑜𝑛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i="1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i="1">
                                  <a:latin typeface="Cambria Math"/>
                                </a:rPr>
                                <m:t>𝑁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den>
                          </m:f>
                          <m:nary>
                            <m:naryPr>
                              <m:chr m:val="∑"/>
                              <m:limLoc m:val="subSup"/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5"/>
                                </m:rPr>
                                <a:rPr lang="en-GB" i="1">
                                  <a:latin typeface="Cambria Math"/>
                                </a:rPr>
                                <m:t>𝑖</m:t>
                              </m:r>
                              <m:r>
                                <a:rPr lang="en-GB" i="1">
                                  <a:latin typeface="Cambria Math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n-GB" i="1">
                                  <a:latin typeface="Cambria Math"/>
                                </a:rPr>
                                <m:t>𝑁</m:t>
                              </m:r>
                            </m:sup>
                            <m:e>
                              <m:sSup>
                                <m:s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  <m:t>𝑌</m:t>
                                          </m:r>
                                        </m:e>
                                        <m:sub>
                                          <m: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  <m:t>𝑖</m:t>
                                          </m:r>
                                        </m:sub>
                                      </m:sSub>
                                      <m: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acc>
                                        <m:accPr>
                                          <m:chr m:val="̅"/>
                                          <m:ctrlP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  <m:t>𝑌</m:t>
                                          </m:r>
                                        </m:e>
                                      </m:acc>
                                    </m:e>
                                  </m:d>
                                </m:e>
                                <m:sup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nary>
                        </m:e>
                      </m:rad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6" name="TextBox 7">
                <a:extLst>
                  <a:ext uri="{FF2B5EF4-FFF2-40B4-BE49-F238E27FC236}">
                    <a16:creationId xmlns:a16="http://schemas.microsoft.com/office/drawing/2014/main" id="{2F3134D9-2631-4BC3-95CC-98F32BDD10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624" y="3695572"/>
                <a:ext cx="5472608" cy="91069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Content Placeholder 1">
            <a:extLst>
              <a:ext uri="{FF2B5EF4-FFF2-40B4-BE49-F238E27FC236}">
                <a16:creationId xmlns:a16="http://schemas.microsoft.com/office/drawing/2014/main" id="{95B18B83-4F22-41D6-9313-425DE7702A09}"/>
              </a:ext>
            </a:extLst>
          </p:cNvPr>
          <p:cNvSpPr txBox="1">
            <a:spLocks/>
          </p:cNvSpPr>
          <p:nvPr/>
        </p:nvSpPr>
        <p:spPr>
          <a:xfrm>
            <a:off x="909752" y="4798138"/>
            <a:ext cx="8050088" cy="190714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lnSpc>
                <a:spcPct val="100000"/>
              </a:lnSpc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lnSpc>
                <a:spcPct val="100000"/>
              </a:lnSpc>
              <a:spcBef>
                <a:spcPts val="37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Ø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lnSpc>
                <a:spcPct val="100000"/>
              </a:lnSpc>
              <a:spcBef>
                <a:spcPts val="370"/>
              </a:spcBef>
              <a:buClr>
                <a:schemeClr val="accent2">
                  <a:lumMod val="60000"/>
                  <a:lumOff val="40000"/>
                </a:schemeClr>
              </a:buClr>
              <a:buSzPct val="70000"/>
              <a:buFont typeface="Wingdings" panose="05000000000000000000" pitchFamily="2" charset="2"/>
              <a:buChar char="ü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lnSpc>
                <a:spcPct val="100000"/>
              </a:lnSpc>
              <a:spcBef>
                <a:spcPts val="370"/>
              </a:spcBef>
              <a:buClr>
                <a:schemeClr val="accent3"/>
              </a:buClr>
              <a:buSzPct val="65000"/>
              <a:buFont typeface="Courier New" panose="02070309020205020404" pitchFamily="49" charset="0"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lnSpc>
                <a:spcPct val="100000"/>
              </a:lnSpc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Note the units of measurement.  The standard deviation has the same units as the mean.  The standard deviation is the standard measure for the dispersion (spread) of a set of values (sample of observations).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87926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363272" cy="1371600"/>
          </a:xfrm>
        </p:spPr>
        <p:txBody>
          <a:bodyPr/>
          <a:lstStyle/>
          <a:p>
            <a:r>
              <a:rPr lang="en-GB" dirty="0"/>
              <a:t>1.5 Data Dispersion</a:t>
            </a: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2ACAC3B9-BF21-485A-A258-D60173174F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6883981"/>
              </p:ext>
            </p:extLst>
          </p:nvPr>
        </p:nvGraphicFramePr>
        <p:xfrm>
          <a:off x="914400" y="1556792"/>
          <a:ext cx="3657600" cy="45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35360317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89971097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1012982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/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Deviation from mean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Squared Deviation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46196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-2.1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4.41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0641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0.9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0.81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95378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2.9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8.41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94245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-3.1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9.61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9342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0.01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43188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-1.1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1.21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546183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2.9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8.41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4677205"/>
                  </a:ext>
                </a:extLst>
              </a:tr>
              <a:tr h="291592"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0.9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0.81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4049163"/>
                  </a:ext>
                </a:extLst>
              </a:tr>
              <a:tr h="217424"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0.9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0.81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812111"/>
                  </a:ext>
                </a:extLst>
              </a:tr>
              <a:tr h="143256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-2.1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4.41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392916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SUM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0.0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38.90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2554582"/>
                  </a:ext>
                </a:extLst>
              </a:tr>
            </a:tbl>
          </a:graphicData>
        </a:graphic>
      </p:graphicFrame>
      <p:sp>
        <p:nvSpPr>
          <p:cNvPr id="11" name="Text Box 6">
            <a:extLst>
              <a:ext uri="{FF2B5EF4-FFF2-40B4-BE49-F238E27FC236}">
                <a16:creationId xmlns:a16="http://schemas.microsoft.com/office/drawing/2014/main" id="{C6D36345-4C22-45CB-8B7D-9AA065D8B9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5056" y="2971800"/>
            <a:ext cx="4125416" cy="226215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/>
              <a:t>Sum  	= 31</a:t>
            </a:r>
            <a:br>
              <a:rPr lang="en-US" b="1" dirty="0"/>
            </a:br>
            <a:br>
              <a:rPr lang="en-US" b="1" dirty="0"/>
            </a:br>
            <a:r>
              <a:rPr lang="en-US" b="1" dirty="0"/>
              <a:t>Mean 	= 31/10=3.1 </a:t>
            </a:r>
          </a:p>
          <a:p>
            <a:pPr>
              <a:spcBef>
                <a:spcPct val="50000"/>
              </a:spcBef>
            </a:pPr>
            <a:r>
              <a:rPr lang="en-US" b="1" dirty="0"/>
              <a:t>Sum of squared deviations = 38.90 </a:t>
            </a:r>
          </a:p>
          <a:p>
            <a:pPr>
              <a:spcBef>
                <a:spcPct val="50000"/>
              </a:spcBef>
            </a:pPr>
            <a:r>
              <a:rPr lang="en-US" b="1" dirty="0"/>
              <a:t>Variance = 38.90/(10-1)	    = 4.322</a:t>
            </a:r>
          </a:p>
          <a:p>
            <a:pPr>
              <a:spcBef>
                <a:spcPct val="50000"/>
              </a:spcBef>
            </a:pPr>
            <a:br>
              <a:rPr lang="en-US" sz="1000" b="1" dirty="0"/>
            </a:br>
            <a:r>
              <a:rPr lang="en-US" b="1" dirty="0"/>
              <a:t>Standard Deviation   	    = 2.079</a:t>
            </a:r>
          </a:p>
        </p:txBody>
      </p:sp>
    </p:spTree>
    <p:extLst>
      <p:ext uri="{BB962C8B-B14F-4D97-AF65-F5344CB8AC3E}">
        <p14:creationId xmlns:p14="http://schemas.microsoft.com/office/powerpoint/2010/main" val="16639002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2" y="952500"/>
            <a:ext cx="7772400" cy="1362075"/>
          </a:xfrm>
        </p:spPr>
        <p:txBody>
          <a:bodyPr/>
          <a:lstStyle/>
          <a:p>
            <a:r>
              <a:rPr lang="en-GB" dirty="0"/>
              <a:t>2. Descriptive Statistics – Multiple Datasets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00287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685056"/>
          </a:xfrm>
        </p:spPr>
        <p:txBody>
          <a:bodyPr>
            <a:normAutofit/>
          </a:bodyPr>
          <a:lstStyle/>
          <a:p>
            <a:r>
              <a:rPr lang="en-GB" dirty="0"/>
              <a:t>Observe the following two datasets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47248" cy="1371600"/>
          </a:xfrm>
        </p:spPr>
        <p:txBody>
          <a:bodyPr/>
          <a:lstStyle/>
          <a:p>
            <a:r>
              <a:rPr lang="en-GB" dirty="0"/>
              <a:t>2.1 Correlation</a:t>
            </a: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8FC65AA2-7550-4EBE-B793-3B74B6CE76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272194"/>
              </p:ext>
            </p:extLst>
          </p:nvPr>
        </p:nvGraphicFramePr>
        <p:xfrm>
          <a:off x="737820" y="1916833"/>
          <a:ext cx="6537920" cy="47506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8037">
                  <a:extLst>
                    <a:ext uri="{9D8B030D-6E8A-4147-A177-3AD203B41FA5}">
                      <a16:colId xmlns:a16="http://schemas.microsoft.com/office/drawing/2014/main" val="3105308248"/>
                    </a:ext>
                  </a:extLst>
                </a:gridCol>
                <a:gridCol w="3139883">
                  <a:extLst>
                    <a:ext uri="{9D8B030D-6E8A-4147-A177-3AD203B41FA5}">
                      <a16:colId xmlns:a16="http://schemas.microsoft.com/office/drawing/2014/main" val="197865272"/>
                    </a:ext>
                  </a:extLst>
                </a:gridCol>
              </a:tblGrid>
              <a:tr h="50701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Household Income Level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House Value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53805793"/>
                  </a:ext>
                </a:extLst>
              </a:tr>
              <a:tr h="326435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129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880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026348711"/>
                  </a:ext>
                </a:extLst>
              </a:tr>
              <a:tr h="326435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1106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7099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4109998680"/>
                  </a:ext>
                </a:extLst>
              </a:tr>
              <a:tr h="326435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190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1467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963581259"/>
                  </a:ext>
                </a:extLst>
              </a:tr>
              <a:tr h="326435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235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1274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766636530"/>
                  </a:ext>
                </a:extLst>
              </a:tr>
              <a:tr h="326435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280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1627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676010757"/>
                  </a:ext>
                </a:extLst>
              </a:tr>
              <a:tr h="326435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213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919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300317017"/>
                  </a:ext>
                </a:extLst>
              </a:tr>
              <a:tr h="326435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489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2535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81472274"/>
                  </a:ext>
                </a:extLst>
              </a:tr>
              <a:tr h="326435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687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3104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659127028"/>
                  </a:ext>
                </a:extLst>
              </a:tr>
              <a:tr h="326435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665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2555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237853936"/>
                  </a:ext>
                </a:extLst>
              </a:tr>
              <a:tr h="326435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707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3549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054233246"/>
                  </a:ext>
                </a:extLst>
              </a:tr>
              <a:tr h="326435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434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2202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755640199"/>
                  </a:ext>
                </a:extLst>
              </a:tr>
              <a:tr h="326435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752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3503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31151659"/>
                  </a:ext>
                </a:extLst>
              </a:tr>
              <a:tr h="326435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474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2491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669928503"/>
                  </a:ext>
                </a:extLst>
              </a:tr>
            </a:tbl>
          </a:graphicData>
        </a:graphic>
      </p:graphicFrame>
      <p:sp>
        <p:nvSpPr>
          <p:cNvPr id="7" name="文本框 6">
            <a:extLst>
              <a:ext uri="{FF2B5EF4-FFF2-40B4-BE49-F238E27FC236}">
                <a16:creationId xmlns:a16="http://schemas.microsoft.com/office/drawing/2014/main" id="{8A15DE6C-FE49-4C87-B682-2552145CC266}"/>
              </a:ext>
            </a:extLst>
          </p:cNvPr>
          <p:cNvSpPr txBox="1"/>
          <p:nvPr/>
        </p:nvSpPr>
        <p:spPr>
          <a:xfrm>
            <a:off x="7380312" y="2601889"/>
            <a:ext cx="1584176" cy="255454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What is the relationship between the household income level and house value in the region?</a:t>
            </a:r>
          </a:p>
        </p:txBody>
      </p:sp>
    </p:spTree>
    <p:extLst>
      <p:ext uri="{BB962C8B-B14F-4D97-AF65-F5344CB8AC3E}">
        <p14:creationId xmlns:p14="http://schemas.microsoft.com/office/powerpoint/2010/main" val="411870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1477144"/>
          </a:xfrm>
        </p:spPr>
        <p:txBody>
          <a:bodyPr>
            <a:normAutofit/>
          </a:bodyPr>
          <a:lstStyle/>
          <a:p>
            <a:r>
              <a:rPr lang="en-GB" dirty="0"/>
              <a:t>Variables X and Y vary together</a:t>
            </a:r>
          </a:p>
          <a:p>
            <a:r>
              <a:rPr lang="en-GB" dirty="0"/>
              <a:t>Correlation</a:t>
            </a:r>
          </a:p>
          <a:p>
            <a:pPr lvl="1"/>
            <a:r>
              <a:rPr lang="en-GB" dirty="0"/>
              <a:t>The simultaneous movement through a statistical relationship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47248" cy="1371600"/>
          </a:xfrm>
        </p:spPr>
        <p:txBody>
          <a:bodyPr/>
          <a:lstStyle/>
          <a:p>
            <a:r>
              <a:rPr lang="en-GB" dirty="0"/>
              <a:t>2.1 Correlation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62E8DA6-0217-4A54-8F90-875B886C144B}"/>
              </a:ext>
            </a:extLst>
          </p:cNvPr>
          <p:cNvSpPr txBox="1"/>
          <p:nvPr/>
        </p:nvSpPr>
        <p:spPr>
          <a:xfrm>
            <a:off x="6194223" y="2910639"/>
            <a:ext cx="2376264" cy="132343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Does the movement in X “cause” movement Y in some metaphysical sense?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796FF9B2-6766-4C9C-9BE9-EE1193C822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364" y="2892883"/>
            <a:ext cx="5170538" cy="3647201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6838ED80-D716-48B5-BC7B-71B118DD61F8}"/>
              </a:ext>
            </a:extLst>
          </p:cNvPr>
          <p:cNvSpPr txBox="1"/>
          <p:nvPr/>
        </p:nvSpPr>
        <p:spPr>
          <a:xfrm>
            <a:off x="6194223" y="4454868"/>
            <a:ext cx="2376264" cy="132343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Are these movements induced by the variation of a third effect?</a:t>
            </a:r>
          </a:p>
        </p:txBody>
      </p:sp>
    </p:spTree>
    <p:extLst>
      <p:ext uri="{BB962C8B-B14F-4D97-AF65-F5344CB8AC3E}">
        <p14:creationId xmlns:p14="http://schemas.microsoft.com/office/powerpoint/2010/main" val="23449788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8050088" cy="613048"/>
          </a:xfrm>
        </p:spPr>
        <p:txBody>
          <a:bodyPr>
            <a:normAutofit fontScale="92500"/>
          </a:bodyPr>
          <a:lstStyle/>
          <a:p>
            <a:r>
              <a:rPr lang="en-GB" dirty="0"/>
              <a:t>Correlation is NOT causality. Observe the following three plots: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47248" cy="1371600"/>
          </a:xfrm>
        </p:spPr>
        <p:txBody>
          <a:bodyPr/>
          <a:lstStyle/>
          <a:p>
            <a:r>
              <a:rPr lang="en-GB" dirty="0"/>
              <a:t>2.1 Correlation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9A6DF136-A415-45DA-BAD5-B5B5846D20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889214"/>
            <a:ext cx="3924938" cy="23474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C4787398-FD7D-4C52-9680-2EBECDC0E1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4306754"/>
            <a:ext cx="3918450" cy="23474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490B0C2E-7D38-4352-BA4F-E0B8EB72C9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6098" y="4306754"/>
            <a:ext cx="3918450" cy="2347400"/>
          </a:xfrm>
          <a:prstGeom prst="rect">
            <a:avLst/>
          </a:prstGeom>
        </p:spPr>
      </p:pic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4826098" y="1889214"/>
            <a:ext cx="3918450" cy="1892826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/>
              <a:t>CEO salary and corporate leverage ratios are not positively “related” to each other. However, they are both positively related to “time.”</a:t>
            </a:r>
          </a:p>
          <a:p>
            <a:pPr>
              <a:spcBef>
                <a:spcPct val="50000"/>
              </a:spcBef>
            </a:pPr>
            <a:r>
              <a:rPr lang="en-US" b="1" dirty="0"/>
              <a:t>The positive relationship on the left is spurious.</a:t>
            </a:r>
          </a:p>
        </p:txBody>
      </p:sp>
    </p:spTree>
    <p:extLst>
      <p:ext uri="{BB962C8B-B14F-4D97-AF65-F5344CB8AC3E}">
        <p14:creationId xmlns:p14="http://schemas.microsoft.com/office/powerpoint/2010/main" val="35137088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8050088" cy="613048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In order to compute correlation, we must compute covariance and the two standard deviations first.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47248" cy="1371600"/>
          </a:xfrm>
        </p:spPr>
        <p:txBody>
          <a:bodyPr/>
          <a:lstStyle/>
          <a:p>
            <a:r>
              <a:rPr lang="en-GB" dirty="0"/>
              <a:t>2.1 Correlation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7">
                <a:extLst>
                  <a:ext uri="{FF2B5EF4-FFF2-40B4-BE49-F238E27FC236}">
                    <a16:creationId xmlns:a16="http://schemas.microsoft.com/office/drawing/2014/main" id="{2F3134D9-2631-4BC3-95CC-98F32BDD10CA}"/>
                  </a:ext>
                </a:extLst>
              </p:cNvPr>
              <p:cNvSpPr txBox="1"/>
              <p:nvPr/>
            </p:nvSpPr>
            <p:spPr>
              <a:xfrm>
                <a:off x="2660860" y="2014245"/>
                <a:ext cx="6048672" cy="910699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28575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i="1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i="1">
                                  <a:latin typeface="Cambria Math"/>
                                </a:rPr>
                                <m:t>𝑁</m:t>
                              </m:r>
                              <m:r>
                                <a:rPr lang="en-US" altLang="zh-CN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den>
                          </m:f>
                          <m:nary>
                            <m:naryPr>
                              <m:chr m:val="∑"/>
                              <m:limLoc m:val="subSup"/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5"/>
                                </m:rPr>
                                <a:rPr lang="en-GB" i="1">
                                  <a:latin typeface="Cambria Math"/>
                                </a:rPr>
                                <m:t>𝑖</m:t>
                              </m:r>
                              <m:r>
                                <a:rPr lang="en-GB" i="1">
                                  <a:latin typeface="Cambria Math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n-GB" i="1">
                                  <a:latin typeface="Cambria Math"/>
                                </a:rPr>
                                <m:t>𝑁</m:t>
                              </m:r>
                            </m:sup>
                            <m:e>
                              <m:sSup>
                                <m:s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GB" b="0" i="1" smtClean="0">
                                              <a:latin typeface="Cambria Math"/>
                                            </a:rPr>
                                            <m:t>𝑋</m:t>
                                          </m:r>
                                        </m:e>
                                        <m:sub>
                                          <m: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  <m:t>𝑖</m:t>
                                          </m:r>
                                        </m:sub>
                                      </m:sSub>
                                      <m: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acc>
                                        <m:accPr>
                                          <m:chr m:val="̅"/>
                                          <m:ctrlP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GB" b="0" i="1" smtClean="0">
                                              <a:latin typeface="Cambria Math"/>
                                            </a:rPr>
                                            <m:t>𝑋</m:t>
                                          </m:r>
                                        </m:e>
                                      </m:acc>
                                    </m:e>
                                  </m:d>
                                </m:e>
                                <m:sup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nary>
                        </m:e>
                      </m:rad>
                      <m:r>
                        <a:rPr lang="en-GB" b="0" i="1" smtClean="0">
                          <a:latin typeface="Cambria Math"/>
                        </a:rPr>
                        <m:t>, </m:t>
                      </m:r>
                      <m:sSub>
                        <m:sSub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i="1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i="1">
                                  <a:latin typeface="Cambria Math"/>
                                </a:rPr>
                                <m:t>𝑁</m:t>
                              </m:r>
                              <m:r>
                                <a:rPr lang="en-US" altLang="zh-CN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den>
                          </m:f>
                          <m:nary>
                            <m:naryPr>
                              <m:chr m:val="∑"/>
                              <m:limLoc m:val="subSup"/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5"/>
                                </m:rPr>
                                <a:rPr lang="en-GB" i="1">
                                  <a:latin typeface="Cambria Math"/>
                                </a:rPr>
                                <m:t>𝑖</m:t>
                              </m:r>
                              <m:r>
                                <a:rPr lang="en-GB" i="1">
                                  <a:latin typeface="Cambria Math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n-GB" i="1">
                                  <a:latin typeface="Cambria Math"/>
                                </a:rPr>
                                <m:t>𝑁</m:t>
                              </m:r>
                            </m:sup>
                            <m:e>
                              <m:sSup>
                                <m:s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  <m:t>𝑌</m:t>
                                          </m:r>
                                        </m:e>
                                        <m:sub>
                                          <m: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  <m:t>𝑖</m:t>
                                          </m:r>
                                        </m:sub>
                                      </m:sSub>
                                      <m: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acc>
                                        <m:accPr>
                                          <m:chr m:val="̅"/>
                                          <m:ctrlP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  <m:t>𝑌</m:t>
                                          </m:r>
                                        </m:e>
                                      </m:acc>
                                    </m:e>
                                  </m:d>
                                </m:e>
                                <m:sup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nary>
                        </m:e>
                      </m:rad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7">
                <a:extLst>
                  <a:ext uri="{FF2B5EF4-FFF2-40B4-BE49-F238E27FC236}">
                    <a16:creationId xmlns:a16="http://schemas.microsoft.com/office/drawing/2014/main" id="{2F3134D9-2631-4BC3-95CC-98F32BDD10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0860" y="2014245"/>
                <a:ext cx="6048672" cy="91069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719899" y="2284928"/>
            <a:ext cx="1912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Standard Deviations: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7">
                <a:extLst>
                  <a:ext uri="{FF2B5EF4-FFF2-40B4-BE49-F238E27FC236}">
                    <a16:creationId xmlns:a16="http://schemas.microsoft.com/office/drawing/2014/main" id="{2F3134D9-2631-4BC3-95CC-98F32BDD10CA}"/>
                  </a:ext>
                </a:extLst>
              </p:cNvPr>
              <p:cNvSpPr txBox="1"/>
              <p:nvPr/>
            </p:nvSpPr>
            <p:spPr>
              <a:xfrm>
                <a:off x="2657062" y="3125142"/>
                <a:ext cx="6048672" cy="673133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28575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𝑋𝑌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subSup"/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5"/>
                                </m:rPr>
                                <a:rPr lang="en-GB" b="0" i="1" smtClean="0">
                                  <a:latin typeface="Cambria Math"/>
                                </a:rPr>
                                <m:t>𝑖</m:t>
                              </m:r>
                              <m:r>
                                <a:rPr lang="en-GB" b="0" i="1" smtClean="0">
                                  <a:latin typeface="Cambria Math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n-GB" b="0" i="1" smtClean="0">
                                  <a:latin typeface="Cambria Math"/>
                                </a:rPr>
                                <m:t>𝑁</m:t>
                              </m:r>
                            </m:sup>
                            <m:e>
                              <m:d>
                                <m:dPr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GB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b="0" i="1" smtClean="0">
                                          <a:latin typeface="Cambria Math"/>
                                        </a:rPr>
                                        <m:t>𝑋</m:t>
                                      </m:r>
                                    </m:e>
                                    <m:sub>
                                      <m:r>
                                        <a:rPr lang="en-GB" b="0" i="1" smtClean="0">
                                          <a:latin typeface="Cambria Math"/>
                                        </a:rPr>
                                        <m:t>𝑖</m:t>
                                      </m:r>
                                    </m:sub>
                                  </m:sSub>
                                  <m:r>
                                    <a:rPr lang="en-GB" b="0" i="1" smtClean="0">
                                      <a:latin typeface="Cambria Math"/>
                                    </a:rPr>
                                    <m:t>−</m:t>
                                  </m:r>
                                  <m:acc>
                                    <m:accPr>
                                      <m:chr m:val="̅"/>
                                      <m:ctrlPr>
                                        <a:rPr lang="en-GB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GB" b="0" i="1" smtClean="0">
                                          <a:latin typeface="Cambria Math"/>
                                        </a:rPr>
                                        <m:t>𝑋</m:t>
                                      </m:r>
                                    </m:e>
                                  </m:acc>
                                </m:e>
                              </m:d>
                              <m:d>
                                <m:dPr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b="0" i="1" smtClean="0">
                                          <a:latin typeface="Cambria Math"/>
                                        </a:rPr>
                                        <m:t>𝑌</m:t>
                                      </m:r>
                                    </m:e>
                                    <m:sub>
                                      <m:r>
                                        <a:rPr lang="en-GB" b="0" i="1" smtClean="0">
                                          <a:latin typeface="Cambria Math"/>
                                        </a:rPr>
                                        <m:t>𝑖</m:t>
                                      </m:r>
                                    </m:sub>
                                  </m:sSub>
                                  <m:r>
                                    <a:rPr lang="en-GB" i="1">
                                      <a:latin typeface="Cambria Math"/>
                                    </a:rPr>
                                    <m:t>−</m:t>
                                  </m:r>
                                  <m:acc>
                                    <m:accPr>
                                      <m:chr m:val="̅"/>
                                      <m:ctrlPr>
                                        <a:rPr lang="en-GB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GB" b="0" i="1" smtClean="0">
                                          <a:latin typeface="Cambria Math"/>
                                        </a:rPr>
                                        <m:t>𝑌</m:t>
                                      </m:r>
                                    </m:e>
                                  </m:acc>
                                </m:e>
                              </m:d>
                            </m:e>
                          </m:nary>
                        </m:num>
                        <m:den>
                          <m:r>
                            <a:rPr lang="en-GB" b="0" i="1" smtClean="0">
                              <a:latin typeface="Cambria Math"/>
                            </a:rPr>
                            <m:t>𝑁</m:t>
                          </m:r>
                          <m:r>
                            <a:rPr lang="en-GB" b="0" i="1" smtClean="0">
                              <a:latin typeface="Cambria Math"/>
                            </a:rPr>
                            <m:t>−1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1" name="TextBox 7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2F3134D9-2631-4BC3-95CC-98F32BDD10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7062" y="3125142"/>
                <a:ext cx="6048672" cy="67313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731543" y="3277042"/>
            <a:ext cx="1912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Covariance: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7">
                <a:extLst>
                  <a:ext uri="{FF2B5EF4-FFF2-40B4-BE49-F238E27FC236}">
                    <a16:creationId xmlns:a16="http://schemas.microsoft.com/office/drawing/2014/main" id="{2F3134D9-2631-4BC3-95CC-98F32BDD10CA}"/>
                  </a:ext>
                </a:extLst>
              </p:cNvPr>
              <p:cNvSpPr txBox="1"/>
              <p:nvPr/>
            </p:nvSpPr>
            <p:spPr>
              <a:xfrm>
                <a:off x="2661968" y="3980003"/>
                <a:ext cx="1405976" cy="65806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28575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𝑋𝑌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/>
                                </a:rPr>
                                <m:t>𝑋𝑌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4" name="TextBox 7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2F3134D9-2631-4BC3-95CC-98F32BDD10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1968" y="3980003"/>
                <a:ext cx="1405976" cy="6580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736449" y="4131903"/>
            <a:ext cx="1912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Correlation:</a:t>
            </a: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4139953" y="4131903"/>
            <a:ext cx="4569580" cy="369332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/>
              <a:t>-1  </a:t>
            </a:r>
            <a:r>
              <a:rPr lang="en-US" b="1" u="sng" dirty="0"/>
              <a:t>&lt;</a:t>
            </a:r>
            <a:r>
              <a:rPr lang="en-US" b="1" dirty="0"/>
              <a:t> </a:t>
            </a:r>
            <a:r>
              <a:rPr lang="en-US" b="1" dirty="0" err="1"/>
              <a:t>r</a:t>
            </a:r>
            <a:r>
              <a:rPr lang="en-US" b="1" baseline="-25000" dirty="0" err="1"/>
              <a:t>XY</a:t>
            </a:r>
            <a:r>
              <a:rPr lang="en-US" b="1" dirty="0"/>
              <a:t>  </a:t>
            </a:r>
            <a:r>
              <a:rPr lang="en-US" b="1" u="sng" dirty="0"/>
              <a:t>&lt;</a:t>
            </a:r>
            <a:r>
              <a:rPr lang="en-US" b="1" dirty="0"/>
              <a:t> +1     Units free. A pure number.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14765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47248" cy="1371600"/>
          </a:xfrm>
        </p:spPr>
        <p:txBody>
          <a:bodyPr/>
          <a:lstStyle/>
          <a:p>
            <a:r>
              <a:rPr lang="en-GB" dirty="0"/>
              <a:t>2.1 Correlation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1619672" y="1582543"/>
            <a:ext cx="6655122" cy="4169502"/>
            <a:chOff x="1619672" y="1582543"/>
            <a:chExt cx="6655122" cy="4169502"/>
          </a:xfrm>
        </p:grpSpPr>
        <p:pic>
          <p:nvPicPr>
            <p:cNvPr id="17" name="图片 5">
              <a:extLst>
                <a:ext uri="{FF2B5EF4-FFF2-40B4-BE49-F238E27FC236}">
                  <a16:creationId xmlns:a16="http://schemas.microsoft.com/office/drawing/2014/main" id="{796FF9B2-6766-4C9C-9BE9-EE1193C822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19672" y="2104844"/>
              <a:ext cx="5170538" cy="3647201"/>
            </a:xfrm>
            <a:prstGeom prst="rect">
              <a:avLst/>
            </a:prstGeom>
          </p:spPr>
        </p:pic>
        <p:cxnSp>
          <p:nvCxnSpPr>
            <p:cNvPr id="7" name="Straight Connector 6"/>
            <p:cNvCxnSpPr/>
            <p:nvPr/>
          </p:nvCxnSpPr>
          <p:spPr>
            <a:xfrm>
              <a:off x="2411760" y="4409100"/>
              <a:ext cx="51845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V="1">
              <a:off x="3928834" y="1816812"/>
              <a:ext cx="0" cy="345638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Box 18"/>
                <p:cNvSpPr txBox="1"/>
                <p:nvPr/>
              </p:nvSpPr>
              <p:spPr>
                <a:xfrm>
                  <a:off x="3535243" y="1582543"/>
                  <a:ext cx="787182" cy="276999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̅"/>
                            <m:ctrlPr>
                              <a:rPr lang="en-GB" sz="12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sz="1200" b="0" i="1" smtClean="0">
                                <a:latin typeface="Cambria Math"/>
                              </a:rPr>
                              <m:t>𝐼𝑛𝑐𝑜𝑚𝑒</m:t>
                            </m:r>
                          </m:e>
                        </m:acc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19" name="TextBox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35243" y="1582543"/>
                  <a:ext cx="787182" cy="276999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Box 19"/>
                <p:cNvSpPr txBox="1"/>
                <p:nvPr/>
              </p:nvSpPr>
              <p:spPr>
                <a:xfrm>
                  <a:off x="7487612" y="4268548"/>
                  <a:ext cx="787182" cy="281103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̅"/>
                            <m:ctrlPr>
                              <a:rPr lang="en-GB" sz="12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sz="1200" b="0" i="1" smtClean="0">
                                <a:latin typeface="Cambria Math"/>
                              </a:rPr>
                              <m:t>𝑉𝑎𝑙𝑢𝑒</m:t>
                            </m:r>
                          </m:e>
                        </m:acc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20" name="TextBox 1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87612" y="4268548"/>
                  <a:ext cx="787182" cy="281103"/>
                </a:xfrm>
                <a:prstGeom prst="rect">
                  <a:avLst/>
                </a:prstGeom>
                <a:blipFill rotWithShape="1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1" name="Oval 20"/>
            <p:cNvSpPr/>
            <p:nvPr/>
          </p:nvSpPr>
          <p:spPr>
            <a:xfrm rot="19235159">
              <a:off x="3738971" y="3445820"/>
              <a:ext cx="2088232" cy="504056"/>
            </a:xfrm>
            <a:prstGeom prst="ellipse">
              <a:avLst/>
            </a:prstGeom>
            <a:noFill/>
            <a:ln w="28575">
              <a:solidFill>
                <a:srgbClr val="0070C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 rot="19235159">
              <a:off x="2615361" y="4504823"/>
              <a:ext cx="1178753" cy="609909"/>
            </a:xfrm>
            <a:prstGeom prst="ellipse">
              <a:avLst/>
            </a:prstGeom>
            <a:noFill/>
            <a:ln w="28575">
              <a:solidFill>
                <a:srgbClr val="0070C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Text Box 12"/>
          <p:cNvSpPr txBox="1">
            <a:spLocks noChangeArrowheads="1"/>
          </p:cNvSpPr>
          <p:nvPr/>
        </p:nvSpPr>
        <p:spPr bwMode="auto">
          <a:xfrm>
            <a:off x="1619672" y="5877272"/>
            <a:ext cx="5170538" cy="373063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dirty="0" err="1"/>
              <a:t>r</a:t>
            </a:r>
            <a:r>
              <a:rPr lang="en-US" b="1" baseline="-25000" dirty="0" err="1"/>
              <a:t>Income,House</a:t>
            </a:r>
            <a:r>
              <a:rPr lang="en-US" b="1" dirty="0"/>
              <a:t> </a:t>
            </a:r>
            <a:r>
              <a:rPr lang="en-US" b="1" baseline="-25000" dirty="0"/>
              <a:t>Value</a:t>
            </a:r>
            <a:r>
              <a:rPr lang="en-US" b="1" dirty="0"/>
              <a:t> = +0.864</a:t>
            </a:r>
          </a:p>
        </p:txBody>
      </p:sp>
    </p:spTree>
    <p:extLst>
      <p:ext uri="{BB962C8B-B14F-4D97-AF65-F5344CB8AC3E}">
        <p14:creationId xmlns:p14="http://schemas.microsoft.com/office/powerpoint/2010/main" val="35864409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47248" cy="1371600"/>
          </a:xfrm>
        </p:spPr>
        <p:txBody>
          <a:bodyPr/>
          <a:lstStyle/>
          <a:p>
            <a:r>
              <a:rPr lang="en-GB" dirty="0"/>
              <a:t>2.1 Correlation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80928"/>
            <a:ext cx="3411253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5385" y="1556792"/>
            <a:ext cx="3409252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385" y="4290117"/>
            <a:ext cx="3411252" cy="201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41807" y="4802617"/>
            <a:ext cx="1030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 = +1.0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75175" y="3573016"/>
            <a:ext cx="11282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 = +0.64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23957" y="6304934"/>
            <a:ext cx="1079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 = -0.09</a:t>
            </a:r>
          </a:p>
        </p:txBody>
      </p:sp>
    </p:spTree>
    <p:extLst>
      <p:ext uri="{BB962C8B-B14F-4D97-AF65-F5344CB8AC3E}">
        <p14:creationId xmlns:p14="http://schemas.microsoft.com/office/powerpoint/2010/main" val="36715661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_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13580</TotalTime>
  <Words>1201</Words>
  <Application>Microsoft Office PowerPoint</Application>
  <PresentationFormat>On-screen Show (4:3)</PresentationFormat>
  <Paragraphs>209</Paragraphs>
  <Slides>19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9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40" baseType="lpstr">
      <vt:lpstr>Arial</vt:lpstr>
      <vt:lpstr>Arial Black</vt:lpstr>
      <vt:lpstr>Calibri</vt:lpstr>
      <vt:lpstr>Cambria Math</vt:lpstr>
      <vt:lpstr>Courier New</vt:lpstr>
      <vt:lpstr>Franklin Gothic Book</vt:lpstr>
      <vt:lpstr>Franklin Gothic Medium</vt:lpstr>
      <vt:lpstr>Perpetua</vt:lpstr>
      <vt:lpstr>Times New Roman</vt:lpstr>
      <vt:lpstr>Wingdings</vt:lpstr>
      <vt:lpstr>Wingdings 2</vt:lpstr>
      <vt:lpstr>Essential</vt:lpstr>
      <vt:lpstr>1_Essential</vt:lpstr>
      <vt:lpstr>1_Office Theme</vt:lpstr>
      <vt:lpstr>2_Essential</vt:lpstr>
      <vt:lpstr>2_Office Theme</vt:lpstr>
      <vt:lpstr>Angles</vt:lpstr>
      <vt:lpstr>1_Angles</vt:lpstr>
      <vt:lpstr>Clarity</vt:lpstr>
      <vt:lpstr>Equity</vt:lpstr>
      <vt:lpstr>Equation</vt:lpstr>
      <vt:lpstr>Describing the Data</vt:lpstr>
      <vt:lpstr>1. Descriptive Statistics – Single Dataset</vt:lpstr>
      <vt:lpstr>1.1 Describe what?</vt:lpstr>
      <vt:lpstr>1.2 The Sample Mean</vt:lpstr>
      <vt:lpstr>1.2 The Sample Mean</vt:lpstr>
      <vt:lpstr>1.3 The Sample Median</vt:lpstr>
      <vt:lpstr>1.3 The Sample Median</vt:lpstr>
      <vt:lpstr>1.4 Mean vs. Median</vt:lpstr>
      <vt:lpstr>1.4 Mean vs. Median</vt:lpstr>
      <vt:lpstr>1.5 Data Dispersion</vt:lpstr>
      <vt:lpstr>1.5 Data Dispersion</vt:lpstr>
      <vt:lpstr>1.5 Data Dispersion</vt:lpstr>
      <vt:lpstr>2. Descriptive Statistics – Multiple Datasets</vt:lpstr>
      <vt:lpstr>2.1 Correlation</vt:lpstr>
      <vt:lpstr>2.1 Correlation</vt:lpstr>
      <vt:lpstr>2.1 Correlation</vt:lpstr>
      <vt:lpstr>2.1 Correlation</vt:lpstr>
      <vt:lpstr>2.1 Correlation</vt:lpstr>
      <vt:lpstr>2.1 Correlation</vt:lpstr>
    </vt:vector>
  </TitlesOfParts>
  <Company>University of Bristol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the Financial Markets</dc:title>
  <dc:creator>X Liu</dc:creator>
  <cp:lastModifiedBy>Xicheng Liu</cp:lastModifiedBy>
  <cp:revision>507</cp:revision>
  <dcterms:created xsi:type="dcterms:W3CDTF">2014-09-10T15:36:00Z</dcterms:created>
  <dcterms:modified xsi:type="dcterms:W3CDTF">2025-02-28T20:35:04Z</dcterms:modified>
</cp:coreProperties>
</file>