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ink/ink1.xml" ContentType="application/inkml+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121"/>
  </p:notesMasterIdLst>
  <p:sldIdLst>
    <p:sldId id="256" r:id="rId7"/>
    <p:sldId id="258" r:id="rId8"/>
    <p:sldId id="260" r:id="rId9"/>
    <p:sldId id="261" r:id="rId10"/>
    <p:sldId id="262" r:id="rId11"/>
    <p:sldId id="263" r:id="rId12"/>
    <p:sldId id="264" r:id="rId13"/>
    <p:sldId id="265" r:id="rId14"/>
    <p:sldId id="266" r:id="rId15"/>
    <p:sldId id="267" r:id="rId16"/>
    <p:sldId id="268" r:id="rId17"/>
    <p:sldId id="269" r:id="rId18"/>
    <p:sldId id="270" r:id="rId19"/>
    <p:sldId id="375"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 id="313" r:id="rId61"/>
    <p:sldId id="314" r:id="rId62"/>
    <p:sldId id="315" r:id="rId63"/>
    <p:sldId id="316" r:id="rId64"/>
    <p:sldId id="317" r:id="rId65"/>
    <p:sldId id="318" r:id="rId66"/>
    <p:sldId id="319" r:id="rId67"/>
    <p:sldId id="320" r:id="rId68"/>
    <p:sldId id="321" r:id="rId69"/>
    <p:sldId id="322" r:id="rId70"/>
    <p:sldId id="323" r:id="rId71"/>
    <p:sldId id="324" r:id="rId72"/>
    <p:sldId id="325" r:id="rId73"/>
    <p:sldId id="326" r:id="rId74"/>
    <p:sldId id="327" r:id="rId75"/>
    <p:sldId id="328" r:id="rId76"/>
    <p:sldId id="329" r:id="rId77"/>
    <p:sldId id="330" r:id="rId78"/>
    <p:sldId id="331" r:id="rId79"/>
    <p:sldId id="332" r:id="rId80"/>
    <p:sldId id="333" r:id="rId81"/>
    <p:sldId id="334" r:id="rId82"/>
    <p:sldId id="335" r:id="rId83"/>
    <p:sldId id="336" r:id="rId84"/>
    <p:sldId id="337" r:id="rId85"/>
    <p:sldId id="338" r:id="rId86"/>
    <p:sldId id="339" r:id="rId87"/>
    <p:sldId id="340" r:id="rId88"/>
    <p:sldId id="341" r:id="rId89"/>
    <p:sldId id="342" r:id="rId90"/>
    <p:sldId id="343" r:id="rId91"/>
    <p:sldId id="344" r:id="rId92"/>
    <p:sldId id="345" r:id="rId93"/>
    <p:sldId id="346" r:id="rId94"/>
    <p:sldId id="347" r:id="rId95"/>
    <p:sldId id="348" r:id="rId96"/>
    <p:sldId id="349" r:id="rId97"/>
    <p:sldId id="350" r:id="rId98"/>
    <p:sldId id="351" r:id="rId99"/>
    <p:sldId id="352" r:id="rId100"/>
    <p:sldId id="353" r:id="rId101"/>
    <p:sldId id="354" r:id="rId102"/>
    <p:sldId id="355" r:id="rId103"/>
    <p:sldId id="356" r:id="rId104"/>
    <p:sldId id="357" r:id="rId105"/>
    <p:sldId id="358" r:id="rId106"/>
    <p:sldId id="359" r:id="rId107"/>
    <p:sldId id="360" r:id="rId108"/>
    <p:sldId id="361" r:id="rId109"/>
    <p:sldId id="362" r:id="rId110"/>
    <p:sldId id="363" r:id="rId111"/>
    <p:sldId id="364" r:id="rId112"/>
    <p:sldId id="365" r:id="rId113"/>
    <p:sldId id="366" r:id="rId114"/>
    <p:sldId id="367" r:id="rId115"/>
    <p:sldId id="368" r:id="rId116"/>
    <p:sldId id="369" r:id="rId117"/>
    <p:sldId id="370" r:id="rId118"/>
    <p:sldId id="371" r:id="rId119"/>
    <p:sldId id="373" r:id="rId1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95FD4A-6CCC-4963-A538-9B6FF01CC393}" v="1" dt="2026-09-22T19:13:46.8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82348" autoAdjust="0"/>
  </p:normalViewPr>
  <p:slideViewPr>
    <p:cSldViewPr snapToGrid="0" snapToObjects="1">
      <p:cViewPr varScale="1">
        <p:scale>
          <a:sx n="91" d="100"/>
          <a:sy n="91" d="100"/>
        </p:scale>
        <p:origin x="102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117" Type="http://schemas.openxmlformats.org/officeDocument/2006/relationships/slide" Target="slides/slide111.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84" Type="http://schemas.openxmlformats.org/officeDocument/2006/relationships/slide" Target="slides/slide78.xml"/><Relationship Id="rId89" Type="http://schemas.openxmlformats.org/officeDocument/2006/relationships/slide" Target="slides/slide83.xml"/><Relationship Id="rId112" Type="http://schemas.openxmlformats.org/officeDocument/2006/relationships/slide" Target="slides/slide106.xml"/><Relationship Id="rId16" Type="http://schemas.openxmlformats.org/officeDocument/2006/relationships/slide" Target="slides/slide10.xml"/><Relationship Id="rId107" Type="http://schemas.openxmlformats.org/officeDocument/2006/relationships/slide" Target="slides/slide101.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slide" Target="slides/slide73.xml"/><Relationship Id="rId102" Type="http://schemas.openxmlformats.org/officeDocument/2006/relationships/slide" Target="slides/slide96.xml"/><Relationship Id="rId123" Type="http://schemas.openxmlformats.org/officeDocument/2006/relationships/viewProps" Target="viewProps.xml"/><Relationship Id="rId5" Type="http://schemas.openxmlformats.org/officeDocument/2006/relationships/slideMaster" Target="slideMasters/slideMaster2.xml"/><Relationship Id="rId90" Type="http://schemas.openxmlformats.org/officeDocument/2006/relationships/slide" Target="slides/slide84.xml"/><Relationship Id="rId95" Type="http://schemas.openxmlformats.org/officeDocument/2006/relationships/slide" Target="slides/slide89.xml"/><Relationship Id="rId22" Type="http://schemas.openxmlformats.org/officeDocument/2006/relationships/slide" Target="slides/slide16.xml"/><Relationship Id="rId27" Type="http://schemas.openxmlformats.org/officeDocument/2006/relationships/slide" Target="slides/slide21.xml"/><Relationship Id="rId43" Type="http://schemas.openxmlformats.org/officeDocument/2006/relationships/slide" Target="slides/slide37.xml"/><Relationship Id="rId48" Type="http://schemas.openxmlformats.org/officeDocument/2006/relationships/slide" Target="slides/slide42.xml"/><Relationship Id="rId64" Type="http://schemas.openxmlformats.org/officeDocument/2006/relationships/slide" Target="slides/slide58.xml"/><Relationship Id="rId69" Type="http://schemas.openxmlformats.org/officeDocument/2006/relationships/slide" Target="slides/slide63.xml"/><Relationship Id="rId113" Type="http://schemas.openxmlformats.org/officeDocument/2006/relationships/slide" Target="slides/slide107.xml"/><Relationship Id="rId118" Type="http://schemas.openxmlformats.org/officeDocument/2006/relationships/slide" Target="slides/slide112.xml"/><Relationship Id="rId80" Type="http://schemas.openxmlformats.org/officeDocument/2006/relationships/slide" Target="slides/slide74.xml"/><Relationship Id="rId85" Type="http://schemas.openxmlformats.org/officeDocument/2006/relationships/slide" Target="slides/slide79.xml"/><Relationship Id="rId12" Type="http://schemas.openxmlformats.org/officeDocument/2006/relationships/slide" Target="slides/slide6.xml"/><Relationship Id="rId17" Type="http://schemas.openxmlformats.org/officeDocument/2006/relationships/slide" Target="slides/slide11.xml"/><Relationship Id="rId33" Type="http://schemas.openxmlformats.org/officeDocument/2006/relationships/slide" Target="slides/slide27.xml"/><Relationship Id="rId38" Type="http://schemas.openxmlformats.org/officeDocument/2006/relationships/slide" Target="slides/slide32.xml"/><Relationship Id="rId59" Type="http://schemas.openxmlformats.org/officeDocument/2006/relationships/slide" Target="slides/slide53.xml"/><Relationship Id="rId103" Type="http://schemas.openxmlformats.org/officeDocument/2006/relationships/slide" Target="slides/slide97.xml"/><Relationship Id="rId108" Type="http://schemas.openxmlformats.org/officeDocument/2006/relationships/slide" Target="slides/slide102.xml"/><Relationship Id="rId124" Type="http://schemas.openxmlformats.org/officeDocument/2006/relationships/theme" Target="theme/theme1.xml"/><Relationship Id="rId54" Type="http://schemas.openxmlformats.org/officeDocument/2006/relationships/slide" Target="slides/slide48.xml"/><Relationship Id="rId70" Type="http://schemas.openxmlformats.org/officeDocument/2006/relationships/slide" Target="slides/slide64.xml"/><Relationship Id="rId75" Type="http://schemas.openxmlformats.org/officeDocument/2006/relationships/slide" Target="slides/slide69.xml"/><Relationship Id="rId91" Type="http://schemas.openxmlformats.org/officeDocument/2006/relationships/slide" Target="slides/slide85.xml"/><Relationship Id="rId96" Type="http://schemas.openxmlformats.org/officeDocument/2006/relationships/slide" Target="slides/slide90.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 Target="slides/slide17.xml"/><Relationship Id="rId28" Type="http://schemas.openxmlformats.org/officeDocument/2006/relationships/slide" Target="slides/slide22.xml"/><Relationship Id="rId49" Type="http://schemas.openxmlformats.org/officeDocument/2006/relationships/slide" Target="slides/slide43.xml"/><Relationship Id="rId114" Type="http://schemas.openxmlformats.org/officeDocument/2006/relationships/slide" Target="slides/slide108.xml"/><Relationship Id="rId119" Type="http://schemas.openxmlformats.org/officeDocument/2006/relationships/slide" Target="slides/slide113.xml"/><Relationship Id="rId44" Type="http://schemas.openxmlformats.org/officeDocument/2006/relationships/slide" Target="slides/slide38.xml"/><Relationship Id="rId60" Type="http://schemas.openxmlformats.org/officeDocument/2006/relationships/slide" Target="slides/slide54.xml"/><Relationship Id="rId65" Type="http://schemas.openxmlformats.org/officeDocument/2006/relationships/slide" Target="slides/slide59.xml"/><Relationship Id="rId81" Type="http://schemas.openxmlformats.org/officeDocument/2006/relationships/slide" Target="slides/slide75.xml"/><Relationship Id="rId86" Type="http://schemas.openxmlformats.org/officeDocument/2006/relationships/slide" Target="slides/slide80.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109" Type="http://schemas.openxmlformats.org/officeDocument/2006/relationships/slide" Target="slides/slide10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97" Type="http://schemas.openxmlformats.org/officeDocument/2006/relationships/slide" Target="slides/slide91.xml"/><Relationship Id="rId104" Type="http://schemas.openxmlformats.org/officeDocument/2006/relationships/slide" Target="slides/slide98.xml"/><Relationship Id="rId120" Type="http://schemas.openxmlformats.org/officeDocument/2006/relationships/slide" Target="slides/slide114.xml"/><Relationship Id="rId125" Type="http://schemas.openxmlformats.org/officeDocument/2006/relationships/tableStyles" Target="tableStyles.xml"/><Relationship Id="rId7" Type="http://schemas.openxmlformats.org/officeDocument/2006/relationships/slide" Target="slides/slide1.xml"/><Relationship Id="rId71" Type="http://schemas.openxmlformats.org/officeDocument/2006/relationships/slide" Target="slides/slide65.xml"/><Relationship Id="rId92" Type="http://schemas.openxmlformats.org/officeDocument/2006/relationships/slide" Target="slides/slide86.xml"/><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 Id="rId87" Type="http://schemas.openxmlformats.org/officeDocument/2006/relationships/slide" Target="slides/slide81.xml"/><Relationship Id="rId110" Type="http://schemas.openxmlformats.org/officeDocument/2006/relationships/slide" Target="slides/slide104.xml"/><Relationship Id="rId115" Type="http://schemas.openxmlformats.org/officeDocument/2006/relationships/slide" Target="slides/slide109.xml"/><Relationship Id="rId61" Type="http://schemas.openxmlformats.org/officeDocument/2006/relationships/slide" Target="slides/slide55.xml"/><Relationship Id="rId82" Type="http://schemas.openxmlformats.org/officeDocument/2006/relationships/slide" Target="slides/slide76.xml"/><Relationship Id="rId19" Type="http://schemas.openxmlformats.org/officeDocument/2006/relationships/slide" Target="slides/slide13.xml"/><Relationship Id="rId14" Type="http://schemas.openxmlformats.org/officeDocument/2006/relationships/slide" Target="slides/slide8.xml"/><Relationship Id="rId30" Type="http://schemas.openxmlformats.org/officeDocument/2006/relationships/slide" Target="slides/slide24.xml"/><Relationship Id="rId35" Type="http://schemas.openxmlformats.org/officeDocument/2006/relationships/slide" Target="slides/slide29.xml"/><Relationship Id="rId56" Type="http://schemas.openxmlformats.org/officeDocument/2006/relationships/slide" Target="slides/slide50.xml"/><Relationship Id="rId77" Type="http://schemas.openxmlformats.org/officeDocument/2006/relationships/slide" Target="slides/slide71.xml"/><Relationship Id="rId100" Type="http://schemas.openxmlformats.org/officeDocument/2006/relationships/slide" Target="slides/slide94.xml"/><Relationship Id="rId105" Type="http://schemas.openxmlformats.org/officeDocument/2006/relationships/slide" Target="slides/slide99.xml"/><Relationship Id="rId126" Type="http://schemas.microsoft.com/office/2015/10/relationships/revisionInfo" Target="revisionInfo.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93" Type="http://schemas.openxmlformats.org/officeDocument/2006/relationships/slide" Target="slides/slide87.xml"/><Relationship Id="rId98" Type="http://schemas.openxmlformats.org/officeDocument/2006/relationships/slide" Target="slides/slide92.xml"/><Relationship Id="rId121" Type="http://schemas.openxmlformats.org/officeDocument/2006/relationships/notesMaster" Target="notesMasters/notesMaster1.xml"/><Relationship Id="rId3" Type="http://schemas.openxmlformats.org/officeDocument/2006/relationships/customXml" Target="../customXml/item3.xml"/><Relationship Id="rId25" Type="http://schemas.openxmlformats.org/officeDocument/2006/relationships/slide" Target="slides/slide19.xml"/><Relationship Id="rId46" Type="http://schemas.openxmlformats.org/officeDocument/2006/relationships/slide" Target="slides/slide40.xml"/><Relationship Id="rId67" Type="http://schemas.openxmlformats.org/officeDocument/2006/relationships/slide" Target="slides/slide61.xml"/><Relationship Id="rId116" Type="http://schemas.openxmlformats.org/officeDocument/2006/relationships/slide" Target="slides/slide110.xml"/><Relationship Id="rId20" Type="http://schemas.openxmlformats.org/officeDocument/2006/relationships/slide" Target="slides/slide14.xml"/><Relationship Id="rId41" Type="http://schemas.openxmlformats.org/officeDocument/2006/relationships/slide" Target="slides/slide35.xml"/><Relationship Id="rId62" Type="http://schemas.openxmlformats.org/officeDocument/2006/relationships/slide" Target="slides/slide56.xml"/><Relationship Id="rId83" Type="http://schemas.openxmlformats.org/officeDocument/2006/relationships/slide" Target="slides/slide77.xml"/><Relationship Id="rId88" Type="http://schemas.openxmlformats.org/officeDocument/2006/relationships/slide" Target="slides/slide82.xml"/><Relationship Id="rId111" Type="http://schemas.openxmlformats.org/officeDocument/2006/relationships/slide" Target="slides/slide105.xml"/><Relationship Id="rId15" Type="http://schemas.openxmlformats.org/officeDocument/2006/relationships/slide" Target="slides/slide9.xml"/><Relationship Id="rId36" Type="http://schemas.openxmlformats.org/officeDocument/2006/relationships/slide" Target="slides/slide30.xml"/><Relationship Id="rId57" Type="http://schemas.openxmlformats.org/officeDocument/2006/relationships/slide" Target="slides/slide51.xml"/><Relationship Id="rId106" Type="http://schemas.openxmlformats.org/officeDocument/2006/relationships/slide" Target="slides/slide100.xml"/><Relationship Id="rId10" Type="http://schemas.openxmlformats.org/officeDocument/2006/relationships/slide" Target="slides/slide4.xml"/><Relationship Id="rId31" Type="http://schemas.openxmlformats.org/officeDocument/2006/relationships/slide" Target="slides/slide25.xml"/><Relationship Id="rId52" Type="http://schemas.openxmlformats.org/officeDocument/2006/relationships/slide" Target="slides/slide46.xml"/><Relationship Id="rId73" Type="http://schemas.openxmlformats.org/officeDocument/2006/relationships/slide" Target="slides/slide67.xml"/><Relationship Id="rId78" Type="http://schemas.openxmlformats.org/officeDocument/2006/relationships/slide" Target="slides/slide72.xml"/><Relationship Id="rId94" Type="http://schemas.openxmlformats.org/officeDocument/2006/relationships/slide" Target="slides/slide88.xml"/><Relationship Id="rId99" Type="http://schemas.openxmlformats.org/officeDocument/2006/relationships/slide" Target="slides/slide93.xml"/><Relationship Id="rId101" Type="http://schemas.openxmlformats.org/officeDocument/2006/relationships/slide" Target="slides/slide95.xml"/><Relationship Id="rId12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9-18T12:33:39.617"/>
    </inkml:context>
    <inkml:brush xml:id="br0">
      <inkml:brushProperty name="width" value="0.035" units="cm"/>
      <inkml:brushProperty name="height" value="0.035" units="cm"/>
      <inkml:brushProperty name="color" value="#E71224"/>
    </inkml:brush>
  </inkml:definitions>
  <inkml:trace contextRef="#ctx0" brushRef="#br0">1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C3DBD6-D5D7-45D1-A82D-B30EB9481E52}" type="datetimeFigureOut">
              <a:rPr lang="en-GB" smtClean="0"/>
              <a:t>26/10/2026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DEBEB4-0A53-4D6B-A3A8-E3F9C5B05690}" type="slidenum">
              <a:rPr lang="en-GB" smtClean="0"/>
              <a:t>‹#›</a:t>
            </a:fld>
            <a:endParaRPr lang="en-GB"/>
          </a:p>
        </p:txBody>
      </p:sp>
    </p:spTree>
    <p:extLst>
      <p:ext uri="{BB962C8B-B14F-4D97-AF65-F5344CB8AC3E}">
        <p14:creationId xmlns:p14="http://schemas.microsoft.com/office/powerpoint/2010/main" val="2262551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DEBEB4-0A53-4D6B-A3A8-E3F9C5B05690}" type="slidenum">
              <a:rPr lang="en-GB" smtClean="0"/>
              <a:t>1</a:t>
            </a:fld>
            <a:endParaRPr lang="en-GB"/>
          </a:p>
        </p:txBody>
      </p:sp>
    </p:spTree>
    <p:extLst>
      <p:ext uri="{BB962C8B-B14F-4D97-AF65-F5344CB8AC3E}">
        <p14:creationId xmlns:p14="http://schemas.microsoft.com/office/powerpoint/2010/main" val="28189737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Anchor this early with a concrete example the cohort will recognise — a jump arc, a thrown grenade, a homing missile — to motivate why the maths matters before any equations appear.</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Standard maths convention has y increasing upward; SFML (like most 2D graphics APIs) flips it. Point out that 'up' on screen means decreasing y, and that this will matter again in Section 6 when they compute projectile trajectories. Worth a quick on-screen diagram: axes with origin at top-left, an arrow showing +x right and +y down.</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Use a simple example: walking around three sides of a square back to a point that isn't the start. Distance is the sum of the three sides; displacement is the single straight-line vector from start to finish, which is shorter and has a direction. This is the natural bridge into why displacement needs a vector and distance doesn't. Keep the example visual rather than numeric here, since vectors proper aren't introduced until Section 3.</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Reinforce that this is the same scalar-versus-vector idea from the previous slide, applied to rate of change rather than the change itself. A car's speedometer shows speed, not velocity — it has no idea which way the car is pointing. Useful to flag here that 'velocity' in casual speech usually just means speed, so precise use of the term matters once we're writing code and equations.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Average velocity over an entire race tells you little about what the object was doing at any given point, whereas games need to know velocity right now, this frame, to update position correctly. This naturally sets up the idea of a rate of change over a vanishingly small time interval, which is exactly what Section 4 formalises with derivatives. No need to write the limit notation yet, just plant the intuition.</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The 'zero velocity, non-zero acceleration' point is worth dwelling on — a ball thrown straight up has zero velocity at the peak of its arc but is still accelerating downward at 9.81 m/s squared. This is a common misconception and a good moment to preview the projectile motion demo coming in Section 6, where this exact scenario plays out on screen.</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Everything from here on is the same equations, just applied to vector quantities instead of scalars.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pPr>
                  <a:buNone/>
                </a:pPr>
                <a:r>
                  <a:rPr lang="en-GB" dirty="0"/>
                  <a:t>Worked numeric example: vector (3, 4) has magnitude 5, a familiar 3-4-5 triangle. Mention atan2 over atan specifically because it handles quadrant correctly (atan alone can't distinguish (1,1) from (-1,-1)), and this is exactly what they'll reach for in code.</a:t>
                </a:r>
              </a:p>
              <a:p>
                <a:pPr>
                  <a:buNone/>
                </a:pPr>
                <a:endParaRPr lang="en-GB" dirty="0"/>
              </a:p>
              <a:p>
                <a:pPr>
                  <a:buNone/>
                </a:pPr>
                <a:endParaRPr lang="en-GB" dirty="0"/>
              </a:p>
              <a:p>
                <a:pPr>
                  <a:buNone/>
                </a:pPr>
                <a:r>
                  <a:rPr lang="en-GB" dirty="0"/>
                  <a:t>Std::</a:t>
                </a:r>
                <a:r>
                  <a:rPr lang="en-GB" dirty="0" err="1"/>
                  <a:t>hypot</a:t>
                </a:r>
                <a:r>
                  <a:rPr lang="en-GB" dirty="0"/>
                  <a:t> calculates the Euclidean distance between two values more efficiently as it is designed to avoid unnecessary overflow and underflow in intermediate calculations.</a:t>
                </a:r>
              </a:p>
              <a:p>
                <a:pPr>
                  <a:buNone/>
                </a:pPr>
                <a:endParaRPr lang="en-GB" dirty="0"/>
              </a:p>
              <a:p>
                <a:r>
                  <a:rPr lang="en-GB" dirty="0"/>
                  <a:t>The direction is the angle the vector makes with a reference axis, usually the positive X-axis.</a:t>
                </a:r>
              </a:p>
              <a:p>
                <a:r>
                  <a:rPr lang="en-GB" dirty="0"/>
                  <a:t>Given a vector:</a:t>
                </a:r>
              </a:p>
              <a:p>
                <a:pPr/>
                <a14:m>
                  <m:oMathPara xmlns:m="http://schemas.openxmlformats.org/officeDocument/2006/math">
                    <m:oMathParaPr>
                      <m:jc m:val="centerGroup"/>
                    </m:oMathParaPr>
                    <m:oMath xmlns:m="http://schemas.openxmlformats.org/officeDocument/2006/math">
                      <m:r>
                        <a:rPr lang="en-GB" sz="1200" b="1" kern="1200">
                          <a:solidFill>
                            <a:schemeClr val="tx1"/>
                          </a:solidFill>
                          <a:latin typeface="Cambria Math" panose="02040503050406030204" pitchFamily="18" charset="0"/>
                          <a:ea typeface="+mn-ea"/>
                          <a:cs typeface="+mn-cs"/>
                        </a:rPr>
                        <m:t>𝐯</m:t>
                      </m:r>
                      <m:r>
                        <a:rPr lang="en-GB" sz="1200" b="0" i="0" kern="1200">
                          <a:solidFill>
                            <a:schemeClr val="tx1"/>
                          </a:solidFill>
                          <a:latin typeface="Cambria Math" panose="02040503050406030204" pitchFamily="18" charset="0"/>
                          <a:ea typeface="+mn-ea"/>
                          <a:cs typeface="+mn-cs"/>
                        </a:rPr>
                        <m:t>=</m:t>
                      </m:r>
                      <m:d>
                        <m:dPr>
                          <m:sepChr m:val=","/>
                          <m:ctrlPr>
                            <a:rPr lang="en-GB" sz="1200" b="0" i="1" kern="1200">
                              <a:solidFill>
                                <a:schemeClr val="tx1"/>
                              </a:solidFill>
                              <a:latin typeface="Cambria Math" panose="02040503050406030204" pitchFamily="18" charset="0"/>
                              <a:ea typeface="+mn-ea"/>
                              <a:cs typeface="+mn-cs"/>
                            </a:rPr>
                          </m:ctrlPr>
                        </m:dPr>
                        <m:e>
                          <m:r>
                            <a:rPr lang="en-GB" sz="1200" b="0" i="1" kern="1200">
                              <a:solidFill>
                                <a:schemeClr val="tx1"/>
                              </a:solidFill>
                              <a:latin typeface="Cambria Math" panose="02040503050406030204" pitchFamily="18" charset="0"/>
                              <a:ea typeface="+mn-ea"/>
                              <a:cs typeface="+mn-cs"/>
                            </a:rPr>
                            <m:t>𝑥</m:t>
                          </m:r>
                        </m:e>
                        <m:e>
                          <m:r>
                            <a:rPr lang="en-GB" sz="1200" b="0" i="1" kern="1200">
                              <a:solidFill>
                                <a:schemeClr val="tx1"/>
                              </a:solidFill>
                              <a:latin typeface="Cambria Math" panose="02040503050406030204" pitchFamily="18" charset="0"/>
                              <a:ea typeface="+mn-ea"/>
                              <a:cs typeface="+mn-cs"/>
                            </a:rPr>
                            <m:t>𝑦</m:t>
                          </m:r>
                        </m:e>
                      </m:d>
                    </m:oMath>
                  </m:oMathPara>
                </a14:m>
                <a:endParaRPr lang="en-GB" b="0" dirty="0"/>
              </a:p>
              <a:p>
                <a:r>
                  <a:rPr lang="en-GB" dirty="0"/>
                  <a:t>Its direction is calculated using:</a:t>
                </a:r>
              </a:p>
              <a:p>
                <a:pPr/>
                <a14:m>
                  <m:oMathPara xmlns:m="http://schemas.openxmlformats.org/officeDocument/2006/math">
                    <m:oMathParaPr>
                      <m:jc m:val="centerGroup"/>
                    </m:oMathParaPr>
                    <m:oMath xmlns:m="http://schemas.openxmlformats.org/officeDocument/2006/math">
                      <m:borderBox>
                        <m:borderBoxPr>
                          <m:ctrlPr>
                            <a:rPr lang="en-GB" sz="1200" i="1" kern="1200">
                              <a:solidFill>
                                <a:schemeClr val="tx1"/>
                              </a:solidFill>
                              <a:latin typeface="Cambria Math" panose="02040503050406030204" pitchFamily="18" charset="0"/>
                              <a:ea typeface="+mn-ea"/>
                              <a:cs typeface="+mn-cs"/>
                            </a:rPr>
                          </m:ctrlPr>
                        </m:borderBoxPr>
                        <m:e>
                          <m:r>
                            <a:rPr lang="en-GB" sz="1200" i="1" kern="1200">
                              <a:solidFill>
                                <a:schemeClr val="tx1"/>
                              </a:solidFill>
                              <a:latin typeface="Cambria Math" panose="02040503050406030204" pitchFamily="18" charset="0"/>
                              <a:ea typeface="+mn-ea"/>
                              <a:cs typeface="+mn-cs"/>
                            </a:rPr>
                            <m:t>𝜃</m:t>
                          </m:r>
                          <m:r>
                            <a:rPr lang="en-GB" sz="1200" i="0" kern="1200">
                              <a:solidFill>
                                <a:schemeClr val="tx1"/>
                              </a:solidFill>
                              <a:latin typeface="Cambria Math" panose="02040503050406030204" pitchFamily="18" charset="0"/>
                              <a:ea typeface="+mn-ea"/>
                              <a:cs typeface="+mn-cs"/>
                            </a:rPr>
                            <m:t>=</m:t>
                          </m:r>
                          <m:r>
                            <m:rPr>
                              <m:sty m:val="p"/>
                            </m:rPr>
                            <a:rPr lang="en-GB" sz="1200" i="0" kern="1200">
                              <a:solidFill>
                                <a:schemeClr val="tx1"/>
                              </a:solidFill>
                              <a:latin typeface="Cambria Math" panose="02040503050406030204" pitchFamily="18" charset="0"/>
                              <a:ea typeface="+mn-ea"/>
                              <a:cs typeface="+mn-cs"/>
                            </a:rPr>
                            <m:t>atan</m:t>
                          </m:r>
                          <m:r>
                            <a:rPr lang="en-GB" sz="1200" i="0" kern="1200">
                              <a:solidFill>
                                <a:schemeClr val="tx1"/>
                              </a:solidFill>
                              <a:latin typeface="Cambria Math" panose="02040503050406030204" pitchFamily="18" charset="0"/>
                              <a:ea typeface="+mn-ea"/>
                              <a:cs typeface="+mn-cs"/>
                            </a:rPr>
                            <m:t>2⁡</m:t>
                          </m:r>
                          <m:d>
                            <m:dPr>
                              <m:sepChr m:val=","/>
                              <m:ctrlPr>
                                <a:rPr lang="en-GB" sz="1200" i="1" kern="1200">
                                  <a:solidFill>
                                    <a:schemeClr val="tx1"/>
                                  </a:solidFill>
                                  <a:latin typeface="Cambria Math" panose="02040503050406030204" pitchFamily="18" charset="0"/>
                                  <a:ea typeface="+mn-ea"/>
                                  <a:cs typeface="+mn-cs"/>
                                </a:rPr>
                              </m:ctrlPr>
                            </m:dPr>
                            <m:e>
                              <m:r>
                                <a:rPr lang="en-GB" sz="1200" i="1" kern="1200">
                                  <a:solidFill>
                                    <a:schemeClr val="tx1"/>
                                  </a:solidFill>
                                  <a:latin typeface="Cambria Math" panose="02040503050406030204" pitchFamily="18" charset="0"/>
                                  <a:ea typeface="+mn-ea"/>
                                  <a:cs typeface="+mn-cs"/>
                                </a:rPr>
                                <m:t>𝑦</m:t>
                              </m:r>
                            </m:e>
                            <m:e>
                              <m:r>
                                <a:rPr lang="en-GB" sz="1200" i="1" kern="1200">
                                  <a:solidFill>
                                    <a:schemeClr val="tx1"/>
                                  </a:solidFill>
                                  <a:latin typeface="Cambria Math" panose="02040503050406030204" pitchFamily="18" charset="0"/>
                                  <a:ea typeface="+mn-ea"/>
                                  <a:cs typeface="+mn-cs"/>
                                </a:rPr>
                                <m:t>𝑥</m:t>
                              </m:r>
                            </m:e>
                          </m:d>
                        </m:e>
                      </m:borderBox>
                    </m:oMath>
                  </m:oMathPara>
                </a14:m>
                <a:endParaRPr lang="en-GB" dirty="0"/>
              </a:p>
              <a:p>
                <a:pPr>
                  <a:buNone/>
                </a:pPr>
                <a:endParaRPr lang="en-GB" dirty="0"/>
              </a:p>
            </p:txBody>
          </p:sp>
        </mc:Choice>
        <mc:Fallback xmlns="">
          <p:sp>
            <p:nvSpPr>
              <p:cNvPr id="3" name="Notes Placeholder 2"/>
              <p:cNvSpPr>
                <a:spLocks noGrp="1"/>
              </p:cNvSpPr>
              <p:nvPr>
                <p:ph type="body" idx="1"/>
              </p:nvPr>
            </p:nvSpPr>
            <p:spPr/>
            <p:txBody>
              <a:bodyPr/>
              <a:lstStyle/>
              <a:p>
                <a:pPr>
                  <a:buNone/>
                </a:pPr>
                <a:r>
                  <a:rPr lang="en-GB" dirty="0"/>
                  <a:t>Worked numeric example: vector (3, 4) has magnitude 5, a familiar 3-4-5 triangle. Mention atan2 over atan specifically because it handles quadrant correctly (atan alone can't distinguish (1,1) from (-1,-1)), and this is exactly what they'll reach for in code.</a:t>
                </a:r>
              </a:p>
              <a:p>
                <a:pPr>
                  <a:buNone/>
                </a:pPr>
                <a:endParaRPr lang="en-GB" dirty="0"/>
              </a:p>
              <a:p>
                <a:pPr>
                  <a:buNone/>
                </a:pPr>
                <a:endParaRPr lang="en-GB" dirty="0"/>
              </a:p>
              <a:p>
                <a:pPr>
                  <a:buNone/>
                </a:pPr>
                <a:r>
                  <a:rPr lang="en-GB" dirty="0"/>
                  <a:t>Std::</a:t>
                </a:r>
                <a:r>
                  <a:rPr lang="en-GB" dirty="0" err="1"/>
                  <a:t>hypot</a:t>
                </a:r>
                <a:r>
                  <a:rPr lang="en-GB" dirty="0"/>
                  <a:t> calculates the Euclidean distance between two values more efficiently as it is designed to avoid unnecessary overflow and underflow in intermediate calculations.</a:t>
                </a:r>
              </a:p>
              <a:p>
                <a:pPr>
                  <a:buNone/>
                </a:pPr>
                <a:endParaRPr lang="en-GB" dirty="0"/>
              </a:p>
              <a:p>
                <a:r>
                  <a:rPr lang="en-GB" dirty="0"/>
                  <a:t>The direction is the angle the vector makes with a reference axis, usually the positive X-axis.</a:t>
                </a:r>
              </a:p>
              <a:p>
                <a:r>
                  <a:rPr lang="en-GB" dirty="0"/>
                  <a:t>Given a vector:</a:t>
                </a:r>
              </a:p>
              <a:p>
                <a:r>
                  <a:rPr lang="en-GB" sz="1200" b="1" i="0" kern="1200">
                    <a:solidFill>
                      <a:schemeClr val="tx1"/>
                    </a:solidFill>
                    <a:latin typeface="+mn-lt"/>
                    <a:ea typeface="+mn-ea"/>
                    <a:cs typeface="+mn-cs"/>
                  </a:rPr>
                  <a:t>𝐯</a:t>
                </a:r>
                <a:r>
                  <a:rPr lang="en-GB" sz="1200" b="0" i="0" kern="1200">
                    <a:solidFill>
                      <a:schemeClr val="tx1"/>
                    </a:solidFill>
                    <a:latin typeface="+mn-lt"/>
                    <a:ea typeface="+mn-ea"/>
                    <a:cs typeface="+mn-cs"/>
                  </a:rPr>
                  <a:t>=(𝑥ⓜ,𝑦)</a:t>
                </a:r>
                <a:endParaRPr lang="en-GB" b="0" dirty="0"/>
              </a:p>
              <a:p>
                <a:r>
                  <a:rPr lang="en-GB" dirty="0"/>
                  <a:t>Its direction is calculated using:</a:t>
                </a:r>
              </a:p>
              <a:p>
                <a:r>
                  <a:rPr lang="en-GB" sz="1200" i="0" kern="1200">
                    <a:solidFill>
                      <a:schemeClr val="tx1"/>
                    </a:solidFill>
                    <a:latin typeface="+mn-lt"/>
                    <a:ea typeface="+mn-ea"/>
                    <a:cs typeface="+mn-cs"/>
                  </a:rPr>
                  <a:t>▭(𝜃=atan2⁡(𝑦ⓜ,𝑥) )</a:t>
                </a:r>
                <a:endParaRPr lang="en-GB" dirty="0"/>
              </a:p>
              <a:p>
                <a:pPr>
                  <a:buNone/>
                </a:pPr>
                <a:endParaRPr lang="en-GB" dirty="0"/>
              </a:p>
            </p:txBody>
          </p:sp>
        </mc:Fallback>
      </mc:AlternateContent>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is literally how velocity updates position and acceleration updates velocity — each frame is a vector addition. Preview that Section 5's integration loop is nothing more than adding scaled vectors together every frame, worth stating explicitly here so it isn't a surprise later.</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Common pattern worth naming directly: direction = normalise(target - position), then velocity = direction times speed. Flag the division-by-zero case (a zero-length vector has no direction) as a classic bug source, worth a defensive check in real code.</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SUVAT equations are a set of five equations of motion used to calculate how an object moves under constant acceleration. </a:t>
            </a:r>
          </a:p>
          <a:p>
            <a:endParaRPr lang="en-GB" dirty="0"/>
          </a:p>
          <a:p>
            <a:r>
              <a:rPr lang="en-GB" dirty="0"/>
              <a:t>The letters represent </a:t>
            </a:r>
          </a:p>
          <a:p>
            <a:r>
              <a:rPr lang="en-GB" dirty="0"/>
              <a:t>s (displacement), </a:t>
            </a:r>
          </a:p>
          <a:p>
            <a:r>
              <a:rPr lang="en-GB" dirty="0"/>
              <a:t>u (initial velocity),</a:t>
            </a:r>
          </a:p>
          <a:p>
            <a:r>
              <a:rPr lang="en-GB" dirty="0"/>
              <a:t>v (final velocity), </a:t>
            </a:r>
          </a:p>
          <a:p>
            <a:r>
              <a:rPr lang="en-GB" dirty="0"/>
              <a:t>a (acceleration) </a:t>
            </a:r>
          </a:p>
          <a:p>
            <a:r>
              <a:rPr lang="en-GB" dirty="0"/>
              <a:t>t (time). </a:t>
            </a:r>
          </a:p>
          <a:p>
            <a:endParaRPr lang="en-GB" dirty="0"/>
          </a:p>
          <a:p>
            <a:r>
              <a:rPr lang="en-GB" dirty="0"/>
              <a:t>They allow us to calculate an unknown quantity when sufficient information about the others is available, making them particularly useful for modelling falling objects, vehicle braking and projectile motion. For example, if a ball is thrown upwards, the SUVAT equations can determine its maximum height, the time taken to reach that height and its velocity at any point. These equations assume that acceleration remains constant throughout the motion, such as when modelling gravity near the Earth's surface while neglecting air resistance.</a:t>
            </a:r>
          </a:p>
        </p:txBody>
      </p:sp>
      <p:sp>
        <p:nvSpPr>
          <p:cNvPr id="4" name="Slide Number Placeholder 3"/>
          <p:cNvSpPr>
            <a:spLocks noGrp="1"/>
          </p:cNvSpPr>
          <p:nvPr>
            <p:ph type="sldNum" sz="quarter" idx="5"/>
          </p:nvPr>
        </p:nvSpPr>
        <p:spPr/>
        <p:txBody>
          <a:bodyPr/>
          <a:lstStyle/>
          <a:p>
            <a:fld id="{57DEBEB4-0A53-4D6B-A3A8-E3F9C5B05690}" type="slidenum">
              <a:rPr lang="en-GB" smtClean="0"/>
              <a:t>15</a:t>
            </a:fld>
            <a:endParaRPr lang="en-GB"/>
          </a:p>
        </p:txBody>
      </p:sp>
    </p:spTree>
    <p:extLst>
      <p:ext uri="{BB962C8B-B14F-4D97-AF65-F5344CB8AC3E}">
        <p14:creationId xmlns:p14="http://schemas.microsoft.com/office/powerpoint/2010/main" val="608161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Show the steps briefly, either on the slide or verbally. Integral of a dt is at + C, and C = u since v = u when t = 0. Integral of (u + at) dt is ut + (1/2)at^2 + C, and C = 0 if s is measured from the starting point. Keep the algebra visible but don't dwell — the destination on slide 16 is what students need to retain.</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Five variables (s, u, v, a, t), each equation uses four of them. </a:t>
            </a:r>
          </a:p>
          <a:p>
            <a:pPr>
              <a:buNone/>
            </a:pPr>
            <a:r>
              <a:rPr lang="en-GB" dirty="0"/>
              <a:t>Useful when solving for an unknown that can't be measured directly. </a:t>
            </a:r>
          </a:p>
          <a:p>
            <a:pPr>
              <a:buNone/>
            </a:pPr>
            <a:endParaRPr lang="en-GB" dirty="0"/>
          </a:p>
          <a:p>
            <a:pPr>
              <a:buNone/>
            </a:pPr>
            <a:r>
              <a:rPr lang="en-GB" dirty="0"/>
              <a:t>In games this matters less for algebraic problem-solving and more for understanding what determines what, which feeds directly into the discrete update loop in Section 5.</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Work through this live, showing which equation was chosen and why (v is known at that point, a is known, u is known, solving for t). </a:t>
            </a:r>
          </a:p>
          <a:p>
            <a:pPr>
              <a:buNone/>
            </a:pPr>
            <a:endParaRPr lang="en-GB" dirty="0"/>
          </a:p>
          <a:p>
            <a:pPr>
              <a:buNone/>
            </a:pPr>
            <a:r>
              <a:rPr lang="en-GB" dirty="0"/>
              <a:t>Ask the cohort what the equivalent SFML pixel-based version would look like, foreshadowing the unit and scale discussion in Section 5.</a:t>
            </a:r>
          </a:p>
          <a:p>
            <a:pPr>
              <a:buNone/>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from v = u + at: t = -u/a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15/9.81 ≈ 1.53 s</a:t>
            </a:r>
          </a:p>
          <a:p>
            <a:pPr>
              <a:buNone/>
            </a:pPr>
            <a:endParaRPr lang="en-GB" dirty="0"/>
          </a:p>
          <a:p>
            <a:pPr>
              <a:buNone/>
            </a:pPr>
            <a:r>
              <a:rPr lang="en-US" dirty="0"/>
              <a:t>This is basic algebra. The rule is: whatever you do to one side of an equation, you must do to the other side too, so the equation stays balanced ( or true). </a:t>
            </a:r>
          </a:p>
          <a:p>
            <a:pPr>
              <a:buNone/>
            </a:pPr>
            <a:endParaRPr lang="en-US" dirty="0"/>
          </a:p>
          <a:p>
            <a:pPr>
              <a:buNone/>
            </a:pPr>
            <a:r>
              <a:rPr lang="en-US" dirty="0"/>
              <a:t>Think of it like a set of scales: if both sides are equal, and you add, subtract, multiply, or divide both sides by the same thing, they stay equal.</a:t>
            </a:r>
          </a:p>
          <a:p>
            <a:pPr>
              <a:buNone/>
            </a:pPr>
            <a:endParaRPr lang="en-US" dirty="0"/>
          </a:p>
          <a:p>
            <a:pPr>
              <a:buNone/>
            </a:pPr>
            <a:r>
              <a:rPr lang="en-US" dirty="0"/>
              <a:t>Starting </a:t>
            </a:r>
            <a:r>
              <a:rPr lang="en-US" dirty="0" err="1"/>
              <a:t>point:v</a:t>
            </a:r>
            <a:r>
              <a:rPr lang="en-US" dirty="0"/>
              <a:t> = u + at</a:t>
            </a:r>
          </a:p>
          <a:p>
            <a:pPr>
              <a:buNone/>
            </a:pPr>
            <a:r>
              <a:rPr lang="en-US" dirty="0"/>
              <a:t>Step 1 — get rid of u on the right side.</a:t>
            </a:r>
          </a:p>
          <a:p>
            <a:pPr>
              <a:buNone/>
            </a:pPr>
            <a:r>
              <a:rPr lang="en-US" dirty="0"/>
              <a:t>u is being added to at. </a:t>
            </a:r>
          </a:p>
          <a:p>
            <a:pPr>
              <a:buNone/>
            </a:pPr>
            <a:r>
              <a:rPr lang="en-US" dirty="0"/>
              <a:t>To undo addition, you do the opposite operation: subtraction. </a:t>
            </a:r>
          </a:p>
          <a:p>
            <a:pPr>
              <a:buNone/>
            </a:pPr>
            <a:r>
              <a:rPr lang="en-US" dirty="0"/>
              <a:t>Subtract u from both sides:</a:t>
            </a:r>
          </a:p>
          <a:p>
            <a:pPr>
              <a:buNone/>
            </a:pPr>
            <a:r>
              <a:rPr lang="en-US" dirty="0"/>
              <a:t>v − u = u + at − </a:t>
            </a:r>
            <a:r>
              <a:rPr lang="en-US" dirty="0" err="1"/>
              <a:t>uv</a:t>
            </a:r>
            <a:r>
              <a:rPr lang="en-US" dirty="0"/>
              <a:t> − u = at        (the u's cancel on the right, since u − u = 0)</a:t>
            </a:r>
          </a:p>
          <a:p>
            <a:pPr>
              <a:buNone/>
            </a:pPr>
            <a:r>
              <a:rPr lang="en-US" dirty="0"/>
              <a:t>Step 2 — get rid of a on the right side.</a:t>
            </a:r>
          </a:p>
          <a:p>
            <a:pPr>
              <a:buNone/>
            </a:pPr>
            <a:r>
              <a:rPr lang="en-US" dirty="0"/>
              <a:t>Now a is being multiplied by t. </a:t>
            </a:r>
          </a:p>
          <a:p>
            <a:pPr>
              <a:buNone/>
            </a:pPr>
            <a:r>
              <a:rPr lang="en-US" dirty="0"/>
              <a:t>To undo multiplication, you do the opposite operation: division. </a:t>
            </a:r>
          </a:p>
          <a:p>
            <a:pPr>
              <a:buNone/>
            </a:pPr>
            <a:r>
              <a:rPr lang="en-US" dirty="0"/>
              <a:t>Divide both sides by a:(v − u) / a = at / a(v − u) / a = t        (the a's cancel, since a/a = 1)</a:t>
            </a:r>
          </a:p>
          <a:p>
            <a:pPr>
              <a:buNone/>
            </a:pPr>
            <a:endParaRPr lang="en-US" dirty="0"/>
          </a:p>
          <a:p>
            <a:pPr>
              <a:buNone/>
            </a:pPr>
            <a:r>
              <a:rPr lang="en-US" dirty="0"/>
              <a:t>So: t = (v − u) / a</a:t>
            </a:r>
          </a:p>
          <a:p>
            <a:pPr>
              <a:buNone/>
            </a:pPr>
            <a:endParaRPr lang="en-US" dirty="0"/>
          </a:p>
          <a:p>
            <a:pPr>
              <a:buNone/>
            </a:pPr>
            <a:r>
              <a:rPr lang="en-US" dirty="0"/>
              <a:t>addition and subtraction are opposites (inverses) of each other, and so are multiplication and division — applying the opposite operation to both sides "peels off" whatever is attached to the variable you're solving for, one layer at a time, without changing the truth of the equation.</a:t>
            </a:r>
          </a:p>
          <a:p>
            <a:pPr>
              <a:buNone/>
            </a:pPr>
            <a:endParaRPr lang="en-US" dirty="0"/>
          </a:p>
          <a:p>
            <a:pPr>
              <a:buNone/>
            </a:pPr>
            <a:r>
              <a:rPr lang="en-US" dirty="0"/>
              <a:t>Sanity check with real numbers (the ball thrown upward example): u = 15, v = 0, a = −9.81.</a:t>
            </a:r>
          </a:p>
          <a:p>
            <a:pPr>
              <a:buNone/>
            </a:pPr>
            <a:endParaRPr lang="en-US" dirty="0"/>
          </a:p>
          <a:p>
            <a:pPr>
              <a:buNone/>
            </a:pPr>
            <a:r>
              <a:rPr lang="en-US" dirty="0"/>
              <a:t>t = (0 − 15) / −9.81 =</a:t>
            </a:r>
          </a:p>
          <a:p>
            <a:pPr>
              <a:buNone/>
            </a:pPr>
            <a:endParaRPr lang="en-US" dirty="0"/>
          </a:p>
          <a:p>
            <a:pPr>
              <a:buNone/>
            </a:pPr>
            <a:r>
              <a:rPr lang="en-US" dirty="0"/>
              <a:t> −15 / −9.81 ≈ 1.53 s</a:t>
            </a:r>
          </a:p>
          <a:p>
            <a:pPr>
              <a:buNone/>
            </a:pPr>
            <a:endParaRPr lang="en-US" dirty="0"/>
          </a:p>
          <a:p>
            <a:pPr>
              <a:buNone/>
            </a:pPr>
            <a:r>
              <a:rPr lang="en-US" dirty="0"/>
              <a:t>Negative divided by negative gives a positive time, which makes sense — time can't be negative.</a:t>
            </a:r>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Important caveat before moving into code. SUVAT is a closed-form solution for a special case. Games generally use numerical integration instead, because acceleration changes constantly — a key press, an explosion nearby, a collision. This sets up Section 5 directly.</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Contrast with slide 15's continuous integration — dt is continuous time chopped into small discrete steps. Mention SFML's sf::Clock and its restart() method, which returns the elapsed sf::Time since the last call, as the practical tool for measuring dt.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'Semi-implicit' because velocity is updated before it's used to update position, using the new value rather than the old one, which is slightly more stable for real-time simulation. No need to go deep on numerical methods theory, just enough to justify this particular order of operations.</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Run this live if possible. Point out the gravity value is scaled arbitrarily for pixel visibility, deliberately not the physically accurate 9.81, since that would look painfully slow at this scale. Note ball.move() performs a vector addition under the hood, same idea as slide 11.</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One of the most common bugs among students new to game programming. Worth demonstrating live if time allows: the same code with and without dt scaling, at two different simulated frame rates. Mention fixed timestep as an alternative solution, previewed properly in Section 8.</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is the key insight that makes projectile motion tractable. Horizontal velocity stays constant (no horizontal acceleration) while vertical velocity changes under gravity. Ties directly back to vector addition from Section 3.</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is where vector decomposition and  SUVAT equations combine directly. </a:t>
            </a:r>
          </a:p>
          <a:p>
            <a:pPr>
              <a:buNone/>
            </a:pPr>
            <a:endParaRPr lang="en-GB" dirty="0"/>
          </a:p>
          <a:p>
            <a:pPr>
              <a:buNone/>
            </a:pPr>
            <a:r>
              <a:rPr lang="en-GB" dirty="0"/>
              <a:t>so sign conventions in code will look flipped compared to this derivation, handled properly on the code slide.</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Work through step by step. Note the shortcut formula R = u squared times sin(2 theta) over g exists but isn't required to memorise — deriving it from the component equations is more valuable for understanding than the formula itself.</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Point out the negative sign on the y-component of the initial velocity, the SFML y-down flip from slide 4 in action. Consider letting a student suggest a launch angle or speed and adjust live, reinforcing slide 25's worked example numerically.</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breaks the clean horizontal/vertical independence from slide 23 — drag depends on velocity, which depends on both components together, so this is no longer solvable with the closed-form equations from slide 24. A concrete, visible example of slide 18's caveat: numerical integration handles cases SUVAT can't.</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Strongly recommend building this habit early — visual debugging of vectors saves enormous time compared to printing numbers to a console. A small sf::VertexArray holding a ring buffer of recent positions is enough for a trail effect. Worth showing briefly if time allows, otherwise leave as a suggested exercise.</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DEBEB4-0A53-4D6B-A3A8-E3F9C5B05690}" type="slidenum">
              <a:rPr lang="en-GB" smtClean="0"/>
              <a:t>33</a:t>
            </a:fld>
            <a:endParaRPr lang="en-GB"/>
          </a:p>
        </p:txBody>
      </p:sp>
    </p:spTree>
    <p:extLst>
      <p:ext uri="{BB962C8B-B14F-4D97-AF65-F5344CB8AC3E}">
        <p14:creationId xmlns:p14="http://schemas.microsoft.com/office/powerpoint/2010/main" val="28093318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pPr>
                  <a:buNone/>
                </a:pPr>
                <a:endParaRPr lang="en-GB" dirty="0"/>
              </a:p>
              <a:p>
                <a:r>
                  <a:rPr lang="en-GB" b="1" dirty="0"/>
                  <a:t>Angular Displacement</a:t>
                </a:r>
              </a:p>
              <a:p>
                <a:r>
                  <a:rPr lang="en-GB" dirty="0"/>
                  <a:t>Angular displacement is the change in an object's angular position as it rotates about a fixed axis. It measures the angle through which an object has rotated from its initial position to its final position, taking the direction of rotation into account. Angular displacement is represented by the symbol </a:t>
                </a:r>
                <a14:m>
                  <m:oMath xmlns:m="http://schemas.openxmlformats.org/officeDocument/2006/math">
                    <m:r>
                      <a:rPr lang="en-GB" sz="1200" i="1" kern="1200">
                        <a:solidFill>
                          <a:schemeClr val="tx1"/>
                        </a:solidFill>
                        <a:latin typeface="Cambria Math" panose="02040503050406030204" pitchFamily="18" charset="0"/>
                        <a:ea typeface="+mn-ea"/>
                        <a:cs typeface="+mn-cs"/>
                      </a:rPr>
                      <m:t>𝜃</m:t>
                    </m:r>
                  </m:oMath>
                </a14:m>
                <a:r>
                  <a:rPr lang="en-GB" dirty="0"/>
                  <a:t>and measured in radians (rad). For example, a wheel completing one full revolution has an angular displacement of </a:t>
                </a:r>
                <a14:m>
                  <m:oMath xmlns:m="http://schemas.openxmlformats.org/officeDocument/2006/math">
                    <m:r>
                      <a:rPr lang="en-GB" sz="1200" kern="1200">
                        <a:solidFill>
                          <a:schemeClr val="tx1"/>
                        </a:solidFill>
                        <a:latin typeface="Cambria Math" panose="02040503050406030204" pitchFamily="18" charset="0"/>
                        <a:ea typeface="+mn-ea"/>
                        <a:cs typeface="+mn-cs"/>
                      </a:rPr>
                      <m:t>2</m:t>
                    </m:r>
                    <m:r>
                      <a:rPr lang="en-GB" sz="1200" i="1" kern="1200">
                        <a:solidFill>
                          <a:schemeClr val="tx1"/>
                        </a:solidFill>
                        <a:latin typeface="Cambria Math" panose="02040503050406030204" pitchFamily="18" charset="0"/>
                        <a:ea typeface="+mn-ea"/>
                        <a:cs typeface="+mn-cs"/>
                      </a:rPr>
                      <m:t>𝜋</m:t>
                    </m:r>
                  </m:oMath>
                </a14:m>
                <a:r>
                  <a:rPr lang="en-GB" dirty="0"/>
                  <a:t>radians (360°).</a:t>
                </a:r>
              </a:p>
              <a:p>
                <a:r>
                  <a:rPr lang="en-GB" b="1" dirty="0"/>
                  <a:t>Angular Velocity</a:t>
                </a:r>
              </a:p>
              <a:p>
                <a:r>
                  <a:rPr lang="en-GB" dirty="0"/>
                  <a:t>Angular velocity is the rate at which an object's angular position changes with respect to time. It describes how quickly an object rotates and in which direction. Angular velocity is represented by the symbol </a:t>
                </a:r>
                <a14:m>
                  <m:oMath xmlns:m="http://schemas.openxmlformats.org/officeDocument/2006/math">
                    <m:r>
                      <a:rPr lang="en-GB" sz="1200" i="1" kern="1200">
                        <a:solidFill>
                          <a:schemeClr val="tx1"/>
                        </a:solidFill>
                        <a:latin typeface="Cambria Math" panose="02040503050406030204" pitchFamily="18" charset="0"/>
                        <a:ea typeface="+mn-ea"/>
                        <a:cs typeface="+mn-cs"/>
                      </a:rPr>
                      <m:t>𝜔</m:t>
                    </m:r>
                  </m:oMath>
                </a14:m>
                <a:r>
                  <a:rPr lang="en-GB" dirty="0"/>
                  <a:t>and measured in radians per second (rad/s). Average angular velocity is calculated by dividing angular displacement by the time taken: </a:t>
                </a:r>
                <a14:m>
                  <m:oMath xmlns:m="http://schemas.openxmlformats.org/officeDocument/2006/math">
                    <m:r>
                      <a:rPr lang="en-GB" sz="1200" i="1" kern="1200">
                        <a:solidFill>
                          <a:schemeClr val="tx1"/>
                        </a:solidFill>
                        <a:latin typeface="Cambria Math" panose="02040503050406030204" pitchFamily="18" charset="0"/>
                        <a:ea typeface="+mn-ea"/>
                        <a:cs typeface="+mn-cs"/>
                      </a:rPr>
                      <m:t>𝜔</m:t>
                    </m:r>
                    <m:r>
                      <a:rPr lang="en-GB" sz="1200" i="0" kern="1200">
                        <a:solidFill>
                          <a:schemeClr val="tx1"/>
                        </a:solidFill>
                        <a:latin typeface="Cambria Math" panose="02040503050406030204" pitchFamily="18" charset="0"/>
                        <a:ea typeface="+mn-ea"/>
                        <a:cs typeface="+mn-cs"/>
                      </a:rPr>
                      <m:t>=</m:t>
                    </m:r>
                    <m:f>
                      <m:fPr>
                        <m:ctrlPr>
                          <a:rPr lang="en-GB" sz="1200" i="1" kern="1200">
                            <a:solidFill>
                              <a:schemeClr val="tx1"/>
                            </a:solidFill>
                            <a:latin typeface="Cambria Math" panose="02040503050406030204" pitchFamily="18" charset="0"/>
                            <a:ea typeface="+mn-ea"/>
                            <a:cs typeface="+mn-cs"/>
                          </a:rPr>
                        </m:ctrlPr>
                      </m:fPr>
                      <m:num>
                        <m:r>
                          <m:rPr>
                            <m:sty m:val="p"/>
                          </m:rPr>
                          <a:rPr lang="en-GB" sz="1200" i="0" kern="1200">
                            <a:solidFill>
                              <a:schemeClr val="tx1"/>
                            </a:solidFill>
                            <a:latin typeface="Cambria Math" panose="02040503050406030204" pitchFamily="18" charset="0"/>
                            <a:ea typeface="+mn-ea"/>
                            <a:cs typeface="+mn-cs"/>
                          </a:rPr>
                          <m:t>Δ</m:t>
                        </m:r>
                        <m:r>
                          <a:rPr lang="en-GB" sz="1200" i="1" kern="1200">
                            <a:solidFill>
                              <a:schemeClr val="tx1"/>
                            </a:solidFill>
                            <a:latin typeface="Cambria Math" panose="02040503050406030204" pitchFamily="18" charset="0"/>
                            <a:ea typeface="+mn-ea"/>
                            <a:cs typeface="+mn-cs"/>
                          </a:rPr>
                          <m:t>𝜃</m:t>
                        </m:r>
                      </m:num>
                      <m:den>
                        <m:r>
                          <m:rPr>
                            <m:sty m:val="p"/>
                          </m:rPr>
                          <a:rPr lang="en-GB" sz="1200" i="0" kern="1200">
                            <a:solidFill>
                              <a:schemeClr val="tx1"/>
                            </a:solidFill>
                            <a:latin typeface="Cambria Math" panose="02040503050406030204" pitchFamily="18" charset="0"/>
                            <a:ea typeface="+mn-ea"/>
                            <a:cs typeface="+mn-cs"/>
                          </a:rPr>
                          <m:t>Δ</m:t>
                        </m:r>
                        <m:r>
                          <a:rPr lang="en-GB" sz="1200" i="1" kern="1200">
                            <a:solidFill>
                              <a:schemeClr val="tx1"/>
                            </a:solidFill>
                            <a:latin typeface="Cambria Math" panose="02040503050406030204" pitchFamily="18" charset="0"/>
                            <a:ea typeface="+mn-ea"/>
                            <a:cs typeface="+mn-cs"/>
                          </a:rPr>
                          <m:t>𝑡</m:t>
                        </m:r>
                      </m:den>
                    </m:f>
                  </m:oMath>
                </a14:m>
                <a:r>
                  <a:rPr lang="en-GB" dirty="0"/>
                  <a:t>. For example, a wheel completing one full revolution in one second has an average angular velocity of </a:t>
                </a:r>
                <a14:m>
                  <m:oMath xmlns:m="http://schemas.openxmlformats.org/officeDocument/2006/math">
                    <m:r>
                      <a:rPr lang="en-GB" sz="1200" kern="1200">
                        <a:solidFill>
                          <a:schemeClr val="tx1"/>
                        </a:solidFill>
                        <a:latin typeface="Cambria Math" panose="02040503050406030204" pitchFamily="18" charset="0"/>
                        <a:ea typeface="+mn-ea"/>
                        <a:cs typeface="+mn-cs"/>
                      </a:rPr>
                      <m:t>2</m:t>
                    </m:r>
                    <m:r>
                      <a:rPr lang="en-GB" sz="1200" i="1" kern="1200">
                        <a:solidFill>
                          <a:schemeClr val="tx1"/>
                        </a:solidFill>
                        <a:latin typeface="Cambria Math" panose="02040503050406030204" pitchFamily="18" charset="0"/>
                        <a:ea typeface="+mn-ea"/>
                        <a:cs typeface="+mn-cs"/>
                      </a:rPr>
                      <m:t>𝜋</m:t>
                    </m:r>
                  </m:oMath>
                </a14:m>
                <a:r>
                  <a:rPr lang="en-GB" dirty="0"/>
                  <a:t>rad/s.</a:t>
                </a:r>
              </a:p>
              <a:p>
                <a:r>
                  <a:rPr lang="en-GB" b="1" dirty="0"/>
                  <a:t>Angular Acceleration</a:t>
                </a:r>
              </a:p>
              <a:p>
                <a:r>
                  <a:rPr lang="en-GB" dirty="0"/>
                  <a:t>Angular acceleration is the rate at which an object's angular velocity changes with respect to time. It describes how quickly an object's rotational speed or direction of rotation changes. Angular acceleration is represented by the symbol </a:t>
                </a:r>
                <a14:m>
                  <m:oMath xmlns:m="http://schemas.openxmlformats.org/officeDocument/2006/math">
                    <m:r>
                      <a:rPr lang="en-GB" sz="1200" i="1" kern="1200">
                        <a:solidFill>
                          <a:schemeClr val="tx1"/>
                        </a:solidFill>
                        <a:latin typeface="Cambria Math" panose="02040503050406030204" pitchFamily="18" charset="0"/>
                        <a:ea typeface="+mn-ea"/>
                        <a:cs typeface="+mn-cs"/>
                      </a:rPr>
                      <m:t>𝛼</m:t>
                    </m:r>
                  </m:oMath>
                </a14:m>
                <a:r>
                  <a:rPr lang="en-GB" dirty="0"/>
                  <a:t>and measured in radians per second squared (rad/s²). Average angular acceleration is calculated using </a:t>
                </a:r>
                <a14:m>
                  <m:oMath xmlns:m="http://schemas.openxmlformats.org/officeDocument/2006/math">
                    <m:r>
                      <a:rPr lang="en-GB" sz="1200" i="1" kern="1200">
                        <a:solidFill>
                          <a:schemeClr val="tx1"/>
                        </a:solidFill>
                        <a:latin typeface="Cambria Math" panose="02040503050406030204" pitchFamily="18" charset="0"/>
                        <a:ea typeface="+mn-ea"/>
                        <a:cs typeface="+mn-cs"/>
                      </a:rPr>
                      <m:t>𝛼</m:t>
                    </m:r>
                    <m:r>
                      <a:rPr lang="en-GB" sz="1200" i="0" kern="1200">
                        <a:solidFill>
                          <a:schemeClr val="tx1"/>
                        </a:solidFill>
                        <a:latin typeface="Cambria Math" panose="02040503050406030204" pitchFamily="18" charset="0"/>
                        <a:ea typeface="+mn-ea"/>
                        <a:cs typeface="+mn-cs"/>
                      </a:rPr>
                      <m:t>=</m:t>
                    </m:r>
                    <m:f>
                      <m:fPr>
                        <m:ctrlPr>
                          <a:rPr lang="en-GB" sz="1200" i="1" kern="1200">
                            <a:solidFill>
                              <a:schemeClr val="tx1"/>
                            </a:solidFill>
                            <a:latin typeface="Cambria Math" panose="02040503050406030204" pitchFamily="18" charset="0"/>
                            <a:ea typeface="+mn-ea"/>
                            <a:cs typeface="+mn-cs"/>
                          </a:rPr>
                        </m:ctrlPr>
                      </m:fPr>
                      <m:num>
                        <m:r>
                          <m:rPr>
                            <m:sty m:val="p"/>
                          </m:rPr>
                          <a:rPr lang="en-GB" sz="1200" i="0" kern="1200">
                            <a:solidFill>
                              <a:schemeClr val="tx1"/>
                            </a:solidFill>
                            <a:latin typeface="Cambria Math" panose="02040503050406030204" pitchFamily="18" charset="0"/>
                            <a:ea typeface="+mn-ea"/>
                            <a:cs typeface="+mn-cs"/>
                          </a:rPr>
                          <m:t>Δ</m:t>
                        </m:r>
                        <m:r>
                          <a:rPr lang="en-GB" sz="1200" i="1" kern="1200">
                            <a:solidFill>
                              <a:schemeClr val="tx1"/>
                            </a:solidFill>
                            <a:latin typeface="Cambria Math" panose="02040503050406030204" pitchFamily="18" charset="0"/>
                            <a:ea typeface="+mn-ea"/>
                            <a:cs typeface="+mn-cs"/>
                          </a:rPr>
                          <m:t>𝜔</m:t>
                        </m:r>
                      </m:num>
                      <m:den>
                        <m:r>
                          <m:rPr>
                            <m:sty m:val="p"/>
                          </m:rPr>
                          <a:rPr lang="en-GB" sz="1200" i="0" kern="1200">
                            <a:solidFill>
                              <a:schemeClr val="tx1"/>
                            </a:solidFill>
                            <a:latin typeface="Cambria Math" panose="02040503050406030204" pitchFamily="18" charset="0"/>
                            <a:ea typeface="+mn-ea"/>
                            <a:cs typeface="+mn-cs"/>
                          </a:rPr>
                          <m:t>Δ</m:t>
                        </m:r>
                        <m:r>
                          <a:rPr lang="en-GB" sz="1200" i="1" kern="1200">
                            <a:solidFill>
                              <a:schemeClr val="tx1"/>
                            </a:solidFill>
                            <a:latin typeface="Cambria Math" panose="02040503050406030204" pitchFamily="18" charset="0"/>
                            <a:ea typeface="+mn-ea"/>
                            <a:cs typeface="+mn-cs"/>
                          </a:rPr>
                          <m:t>𝑡</m:t>
                        </m:r>
                      </m:den>
                    </m:f>
                  </m:oMath>
                </a14:m>
                <a:r>
                  <a:rPr lang="en-GB" dirty="0"/>
                  <a:t>. For example, if a wheel's angular velocity increases from 2 rad/s to 10 rad/s over four seconds, its average angular acceleration is 2 rad/s².</a:t>
                </a:r>
              </a:p>
              <a:p>
                <a:pPr>
                  <a:buNone/>
                </a:pPr>
                <a:endParaRPr lang="en-GB" dirty="0"/>
              </a:p>
            </p:txBody>
          </p:sp>
        </mc:Choice>
        <mc:Fallback xmlns="">
          <p:sp>
            <p:nvSpPr>
              <p:cNvPr id="3" name="Notes Placeholder 2"/>
              <p:cNvSpPr>
                <a:spLocks noGrp="1"/>
              </p:cNvSpPr>
              <p:nvPr>
                <p:ph type="body" idx="1"/>
              </p:nvPr>
            </p:nvSpPr>
            <p:spPr/>
            <p:txBody>
              <a:bodyPr/>
              <a:lstStyle/>
              <a:p>
                <a:pPr>
                  <a:buNone/>
                </a:pPr>
                <a:endParaRPr lang="en-GB" dirty="0"/>
              </a:p>
              <a:p>
                <a:r>
                  <a:rPr lang="en-GB" b="1" dirty="0"/>
                  <a:t>Angular Displacement</a:t>
                </a:r>
              </a:p>
              <a:p>
                <a:r>
                  <a:rPr lang="en-GB" dirty="0"/>
                  <a:t>Angular displacement is the change in an object's angular position as it rotates about a fixed axis. It measures the angle through which an object has rotated from its initial position to its final position, taking the direction of rotation into account. Angular displacement is represented by the symbol </a:t>
                </a:r>
                <a:r>
                  <a:rPr lang="en-GB" sz="1200" i="0" kern="1200">
                    <a:solidFill>
                      <a:schemeClr val="tx1"/>
                    </a:solidFill>
                    <a:latin typeface="+mn-lt"/>
                    <a:ea typeface="+mn-ea"/>
                    <a:cs typeface="+mn-cs"/>
                  </a:rPr>
                  <a:t>𝜃</a:t>
                </a:r>
                <a:r>
                  <a:rPr lang="en-GB" dirty="0"/>
                  <a:t>and measured in radians (rad). For example, a wheel completing one full revolution has an angular displacement of </a:t>
                </a:r>
                <a:r>
                  <a:rPr lang="en-GB" sz="1200" i="0" kern="1200">
                    <a:solidFill>
                      <a:schemeClr val="tx1"/>
                    </a:solidFill>
                    <a:latin typeface="+mn-lt"/>
                    <a:ea typeface="+mn-ea"/>
                    <a:cs typeface="+mn-cs"/>
                  </a:rPr>
                  <a:t>2𝜋</a:t>
                </a:r>
                <a:r>
                  <a:rPr lang="en-GB" dirty="0"/>
                  <a:t>radians (360°).</a:t>
                </a:r>
              </a:p>
              <a:p>
                <a:r>
                  <a:rPr lang="en-GB" b="1" dirty="0"/>
                  <a:t>Angular Velocity</a:t>
                </a:r>
              </a:p>
              <a:p>
                <a:r>
                  <a:rPr lang="en-GB" dirty="0"/>
                  <a:t>Angular velocity is the rate at which an object's angular position changes with respect to time. It describes how quickly an object rotates and in which direction. Angular velocity is represented by the symbol </a:t>
                </a:r>
                <a:r>
                  <a:rPr lang="en-GB" sz="1200" i="0" kern="1200">
                    <a:solidFill>
                      <a:schemeClr val="tx1"/>
                    </a:solidFill>
                    <a:latin typeface="+mn-lt"/>
                    <a:ea typeface="+mn-ea"/>
                    <a:cs typeface="+mn-cs"/>
                  </a:rPr>
                  <a:t>𝜔</a:t>
                </a:r>
                <a:r>
                  <a:rPr lang="en-GB" dirty="0"/>
                  <a:t>and measured in radians per second (rad/s). Average angular velocity is calculated by dividing angular displacement by the time taken: </a:t>
                </a:r>
                <a:r>
                  <a:rPr lang="en-GB" sz="1200" i="0" kern="1200">
                    <a:solidFill>
                      <a:schemeClr val="tx1"/>
                    </a:solidFill>
                    <a:latin typeface="+mn-lt"/>
                    <a:ea typeface="+mn-ea"/>
                    <a:cs typeface="+mn-cs"/>
                  </a:rPr>
                  <a:t>𝜔=Δ𝜃/Δ𝑡</a:t>
                </a:r>
                <a:r>
                  <a:rPr lang="en-GB" dirty="0"/>
                  <a:t>. For example, a wheel completing one full revolution in one second has an average angular velocity of </a:t>
                </a:r>
                <a:r>
                  <a:rPr lang="en-GB" sz="1200" i="0" kern="1200">
                    <a:solidFill>
                      <a:schemeClr val="tx1"/>
                    </a:solidFill>
                    <a:latin typeface="+mn-lt"/>
                    <a:ea typeface="+mn-ea"/>
                    <a:cs typeface="+mn-cs"/>
                  </a:rPr>
                  <a:t>2𝜋</a:t>
                </a:r>
                <a:r>
                  <a:rPr lang="en-GB" dirty="0"/>
                  <a:t>rad/s.</a:t>
                </a:r>
              </a:p>
              <a:p>
                <a:r>
                  <a:rPr lang="en-GB" b="1" dirty="0"/>
                  <a:t>Angular Acceleration</a:t>
                </a:r>
              </a:p>
              <a:p>
                <a:r>
                  <a:rPr lang="en-GB" dirty="0"/>
                  <a:t>Angular acceleration is the rate at which an object's angular velocity changes with respect to time. It describes how quickly an object's rotational speed or direction of rotation changes. Angular acceleration is represented by the symbol </a:t>
                </a:r>
                <a:r>
                  <a:rPr lang="en-GB" sz="1200" i="0" kern="1200">
                    <a:solidFill>
                      <a:schemeClr val="tx1"/>
                    </a:solidFill>
                    <a:latin typeface="+mn-lt"/>
                    <a:ea typeface="+mn-ea"/>
                    <a:cs typeface="+mn-cs"/>
                  </a:rPr>
                  <a:t>𝛼</a:t>
                </a:r>
                <a:r>
                  <a:rPr lang="en-GB" dirty="0"/>
                  <a:t>and measured in radians per second squared (rad/s²). Average angular acceleration is calculated using </a:t>
                </a:r>
                <a:r>
                  <a:rPr lang="en-GB" sz="1200" i="0" kern="1200">
                    <a:solidFill>
                      <a:schemeClr val="tx1"/>
                    </a:solidFill>
                    <a:latin typeface="+mn-lt"/>
                    <a:ea typeface="+mn-ea"/>
                    <a:cs typeface="+mn-cs"/>
                  </a:rPr>
                  <a:t>𝛼=Δ𝜔/Δ𝑡</a:t>
                </a:r>
                <a:r>
                  <a:rPr lang="en-GB" dirty="0"/>
                  <a:t>. For example, if a wheel's angular velocity increases from 2 rad/s to 10 rad/s over four seconds, its average angular acceleration is 2 rad/s².</a:t>
                </a:r>
              </a:p>
              <a:p>
                <a:pPr>
                  <a:buNone/>
                </a:pPr>
                <a:endParaRPr lang="en-GB" dirty="0"/>
              </a:p>
            </p:txBody>
          </p:sp>
        </mc:Fallback>
      </mc:AlternateContent>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Concrete example: a wheel of radius 0.3 m spinning at omega = 10 rad/s has a rim speed of 3 m/s, directly relevant if any students end up building vehicle physics. Briefly flag centripetal acceleration (a = omega squared times r) as the 'why does it stay in a circle' follow-up, without deriving it — that belongs in dynamics.</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is the SUVAT equations from slide 16 with s to theta, u to omega0, v to omega, a to alpha. Make that substitution explicit — it's the clearest way to show students they already know these equations.</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Point out angle accumulates every frame via angularVelocity times dt, the same Euler integration pattern as slide 20, applied to angle instead of position. The offset vector is the same polar-to-Cartesian conversion discussed on slide 10, used in reverse.</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Reassure students this isn't more complicated than running slide 20 and slide 33's updates side by side in the same loop, which is exactly what Section 8's class does next. Mention real rigid-body coupling (rotation affecting linear motion via torque and contact points) is a dynamics topic for a later session.</a:t>
            </a: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Walk through each member variable and point out it mirrors exactly the quantities introduced across Sections 2, 4 and 7: position, velocity and acceleration as vectors, rotation, angularVelocity and angularAcceleration as scalars. Note applyAcceleration() accumulates rather than sets, allowing multiple forces (gravity, wind, drag) to be applied in the same frame before update() runs once.</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structure scales well — adding a new force later, say a magnet effect, means calling applyAcceleration() once more, not rewriting the integration logic. Worth flagging as good software design as much as good physics, ties into the module's broader architecture focus.</a:t>
            </a: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Run this to show gravity (linear) and constant spin (angular) acting on the same object simultaneously, visibly independent of each other as discussed on slide 34. Good moment to invite a student to suggest a third force or behaviour to add live.</a:t>
            </a: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The tunnelling problem is worth a concrete example — a fast projectile with a large dt can jump clean over a thin wall between frames, appearing to pass straight through it. Fixed timestep with an accumulator is the standard game-engine solution, flagged here as the next thing to research rather than fully implemented in this session.</a:t>
            </a: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Deliberately brief, a signal of where this leads. Newton's second law rearranges directly into the acceleration used throughout today's demos: acceleration = force divided by mass, worth one sentence connecting back to applyAcceleration() on slide 35. This is not a 'for next time' teaser, Section 9 starts immediately with exactly this.</a:t>
            </a: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Callback directly to the previous slide's closing tease. This section doesn't introduce new kinematics, it explains where the accelerations from earlier sections actually come from. Frame it as 'same equations, new source for a'.</a:t>
            </a: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distinction resolves a common confusion before Newton's second law is introduced properly, since students often use 'weight' and 'mass' interchangeably. Worth stating explicitly that SUVAT and vectors from earlier sections never needed mass, this is the first time it enters the picture.</a:t>
            </a: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is the pivotal rename moment, worth calling out explicitly as a small honest software-design aside — the class outgrows its original name once it starts reasoning about forces rather than just accelerations. Nothing from earlier sections breaks, PhysicsBody is a strict superset.</a:t>
            </a: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Worth re-running the original falling-ball demo with this new call and a couple of very different mass values live, to make the mass-independence result feel earned rather than asserted.</a:t>
            </a: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Point out this demo required precisely one new value compared to the falling-ball demo, just a different mass passed to the constructor, reinforcing how much leverage the mass-aware update buys.</a:t>
            </a: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mirrors a very common bug class, since gravity alone can't reveal the mistake (mass cancels out of free-fall motion), it only shows up once forces other than gravity are involved, like thrusters or explosions later in the module.</a:t>
            </a: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Worth a diagram here, an incline with the weight vector mg drawn straight down, decomposed into its parallel and perpendicular components. Ask the cohort what happens to each component as theta approaches 0 and 90 degrees as a sanity check.</a:t>
            </a: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mirrors a genuine tension in game physics between simulation fidelity and practical robustness, worth being upfront that professional games use both approaches depending on context.</a:t>
            </a: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Reassure the cohort this mirrors the drag coefficient covered later, a small handful of physical quantities in game development are tuned by feel rather than measured.</a:t>
            </a: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SFML has nothing resembling Unity's physics materials, so this is a from-scratch equivalent. This is a genuinely useful general pattern, not just for friction, any two-object interaction property benefits from an explicit combine rule.</a:t>
            </a:r>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Worth predicting outcomes with the cohort before running it live, then comparing, the same demo structure used successfully earlier in the module.</a:t>
            </a:r>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Worth deriving this live on the whiteboard rather than just presenting the result, the cancellation of mg is the satisfying part and is easy to lose if it's only shown as a finished formula.</a:t>
            </a:r>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The exact doubling is worth pointing out explicitly, since terminal velocity is directly proportional to mass for a fixed b, it's a clean, checkable relationship rather than a coincidence.</a:t>
            </a:r>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Point out the same mg = bv relationship was used in reverse here, starting from a desired terminal velocity to solve for b, exactly as the module will expect students to do when tuning their own objects.</a:t>
            </a:r>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Worth posing this as a genuine question to the cohort before revealing the three collision types, since momentum conservation alone doesn't uniquely determine the outcome.</a:t>
            </a:r>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is the most involved code slide in the module so far, worth walking through why dividing by (1/mass_a + 1/mass_b) correctly accounts for both objects' masses at once.</a:t>
            </a:r>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Worth demonstrating the jitter live if time allows, by temporarily removing the threshold check, since seeing the failure mode makes the fix feel necessary rather than arbitrary.</a:t>
            </a:r>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Worth being explicit that this isn't a hack, it's the same physics as the force-over-time view, just expressed at the limit where the time interval has already been divided out.</a:t>
            </a:r>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A good moment to contrast side by side with the original projectile launcher demo, same visual setup, meaningfully more capable underlying model.</a:t>
            </a:r>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Connects directly back to the lever example, a hit far from the centre is like pushing at the far end of the seesaw, more leverage, more rotational effect for the same force.</a:t>
            </a:r>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It's fine to treat moment of inertia as a value looked up or estimated per object for this module's purposes, deriving it from first principles for arbitrary shapes belongs in a more advanced physics or graphics course.</a:t>
            </a:r>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Keep this conceptual rather than presenting a full implementation, the point is that continuous detection is a reachable, understandable technique, not a black box, even without an engine providing it.</a:t>
            </a:r>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Good point to invite questions before the final slide, since this is a genuine content summary rather than administrative closing remarks. Worth explicitly naming how few times the core update() loop itself actually changed, freezing constraints and sleeping were the only two exceptions, everything else was additive, worth reinforcing as a software design lesson as much as a physics one.</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10/26/2026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0.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image" Target="../media/image19.png"/><Relationship Id="rId5" Type="http://schemas.openxmlformats.org/officeDocument/2006/relationships/image" Target="../media/image170.png"/><Relationship Id="rId4" Type="http://schemas.openxmlformats.org/officeDocument/2006/relationships/customXml" Target="../ink/ink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4.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4.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4.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4.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4.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2979926" y="1942810"/>
            <a:ext cx="6232147" cy="923330"/>
          </a:xfrm>
          <a:prstGeom prst="rect">
            <a:avLst/>
          </a:prstGeom>
          <a:noFill/>
        </p:spPr>
        <p:txBody>
          <a:bodyPr wrap="square" rtlCol="0">
            <a:spAutoFit/>
          </a:bodyPr>
          <a:lstStyle/>
          <a:p>
            <a:pPr marL="0" indent="0">
              <a:buNone/>
            </a:pPr>
            <a:r>
              <a:rPr lang="en-GB" sz="5400" b="1" dirty="0">
                <a:solidFill>
                  <a:prstClr val="white"/>
                </a:solidFill>
                <a:latin typeface="Calibri"/>
              </a:rPr>
              <a:t>Physics of Motion</a:t>
            </a:r>
          </a:p>
        </p:txBody>
      </p:sp>
      <p:pic>
        <p:nvPicPr>
          <p:cNvPr id="4" name="Video 3" title="Swirling Pointed Metals">
            <a:hlinkClick r:id="" action="ppaction://media"/>
            <a:extLst>
              <a:ext uri="{FF2B5EF4-FFF2-40B4-BE49-F238E27FC236}">
                <a16:creationId xmlns:a16="http://schemas.microsoft.com/office/drawing/2014/main" id="{F7E1FDEC-F7AB-A1FC-900D-FC23A4A36F5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580171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3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358219" y="365125"/>
            <a:ext cx="11481847" cy="1325563"/>
          </a:xfrm>
        </p:spPr>
        <p:txBody>
          <a:bodyPr anchor="ctr">
            <a:normAutofit/>
          </a:bodyPr>
          <a:lstStyle/>
          <a:p>
            <a:r>
              <a:rPr lang="en-GB" dirty="0"/>
              <a:t>What is Kinematics, and Why Do Games Need It?</a:t>
            </a:r>
          </a:p>
        </p:txBody>
      </p:sp>
      <p:sp>
        <p:nvSpPr>
          <p:cNvPr id="3" name="Content"/>
          <p:cNvSpPr>
            <a:spLocks noGrp="1"/>
          </p:cNvSpPr>
          <p:nvPr>
            <p:ph idx="1"/>
          </p:nvPr>
        </p:nvSpPr>
        <p:spPr>
          <a:xfrm>
            <a:off x="358219" y="1825625"/>
            <a:ext cx="7903942" cy="3575934"/>
          </a:xfrm>
        </p:spPr>
        <p:txBody>
          <a:bodyPr>
            <a:normAutofit/>
          </a:bodyPr>
          <a:lstStyle/>
          <a:p>
            <a:r>
              <a:rPr lang="en-GB" dirty="0"/>
              <a:t>Kinematics describes how things move, without asking why (dynamics, covered later)</a:t>
            </a:r>
          </a:p>
          <a:p>
            <a:r>
              <a:rPr lang="en-GB" dirty="0"/>
              <a:t>Position, velocity and acceleration are the building blocks of almost every game system</a:t>
            </a:r>
          </a:p>
          <a:p>
            <a:r>
              <a:rPr lang="en-GB" dirty="0"/>
              <a:t>Appears in character movement, projectiles, camera paths, physics-driven animation, particle effects</a:t>
            </a:r>
          </a:p>
        </p:txBody>
      </p:sp>
      <p:pic>
        <p:nvPicPr>
          <p:cNvPr id="5" name="Picture 4">
            <a:extLst>
              <a:ext uri="{FF2B5EF4-FFF2-40B4-BE49-F238E27FC236}">
                <a16:creationId xmlns:a16="http://schemas.microsoft.com/office/drawing/2014/main" id="{06FFD2B1-E974-A4B5-7F0A-AADFC9CC9823}"/>
              </a:ext>
            </a:extLst>
          </p:cNvPr>
          <p:cNvPicPr>
            <a:picLocks noChangeAspect="1"/>
          </p:cNvPicPr>
          <p:nvPr/>
        </p:nvPicPr>
        <p:blipFill>
          <a:blip r:embed="rId3"/>
          <a:srcRect l="10126" r="18829" b="2"/>
          <a:stretch>
            <a:fillRect/>
          </a:stretch>
        </p:blipFill>
        <p:spPr>
          <a:xfrm>
            <a:off x="8452661" y="1825625"/>
            <a:ext cx="3387404" cy="3575934"/>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91F6289-0728-1DC8-25C4-79602C045B0C}"/>
              </a:ext>
            </a:extLst>
          </p:cNvPr>
          <p:cNvPicPr>
            <a:picLocks noChangeAspect="1"/>
          </p:cNvPicPr>
          <p:nvPr/>
        </p:nvPicPr>
        <p:blipFill>
          <a:blip r:embed="rId2"/>
          <a:stretch>
            <a:fillRect/>
          </a:stretch>
        </p:blipFill>
        <p:spPr>
          <a:xfrm>
            <a:off x="3239" y="0"/>
            <a:ext cx="12185522" cy="6858000"/>
          </a:xfrm>
          <a:prstGeom prst="rect">
            <a:avLst/>
          </a:prstGeom>
        </p:spPr>
      </p:pic>
      <p:sp>
        <p:nvSpPr>
          <p:cNvPr id="2" name="Title"/>
          <p:cNvSpPr>
            <a:spLocks noGrp="1"/>
          </p:cNvSpPr>
          <p:nvPr>
            <p:ph type="title"/>
          </p:nvPr>
        </p:nvSpPr>
        <p:spPr/>
        <p:txBody>
          <a:bodyPr/>
          <a:lstStyle/>
          <a:p>
            <a:r>
              <a:rPr lang="en-GB" dirty="0">
                <a:solidFill>
                  <a:schemeClr val="bg1"/>
                </a:solidFill>
              </a:rPr>
              <a:t>Describing Motion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358219" y="365125"/>
            <a:ext cx="11481847" cy="1325563"/>
          </a:xfrm>
        </p:spPr>
        <p:txBody>
          <a:bodyPr anchor="ctr">
            <a:normAutofit/>
          </a:bodyPr>
          <a:lstStyle/>
          <a:p>
            <a:r>
              <a:rPr lang="en-GB" dirty="0"/>
              <a:t>Position and Frames of Reference</a:t>
            </a:r>
          </a:p>
        </p:txBody>
      </p:sp>
      <p:sp>
        <p:nvSpPr>
          <p:cNvPr id="3" name="Content"/>
          <p:cNvSpPr>
            <a:spLocks noGrp="1"/>
          </p:cNvSpPr>
          <p:nvPr>
            <p:ph idx="1"/>
          </p:nvPr>
        </p:nvSpPr>
        <p:spPr>
          <a:xfrm>
            <a:off x="358219" y="1825625"/>
            <a:ext cx="5645673" cy="3575934"/>
          </a:xfrm>
        </p:spPr>
        <p:txBody>
          <a:bodyPr>
            <a:normAutofit/>
          </a:bodyPr>
          <a:lstStyle/>
          <a:p>
            <a:r>
              <a:rPr lang="en-GB" sz="2000"/>
              <a:t>Position: where an object is, relative to a chosen origin</a:t>
            </a:r>
          </a:p>
          <a:p>
            <a:r>
              <a:rPr lang="en-GB" sz="2000"/>
              <a:t>A frame of reference defines that origin and the axis directions</a:t>
            </a:r>
          </a:p>
          <a:p>
            <a:r>
              <a:rPr lang="en-GB" sz="2000"/>
              <a:t>In SFML, the origin is top-left, with y increasing downward</a:t>
            </a:r>
          </a:p>
          <a:p>
            <a:endParaRPr lang="en-GB" sz="2000"/>
          </a:p>
          <a:p>
            <a:pPr marL="0" indent="0">
              <a:buNone/>
            </a:pPr>
            <a:r>
              <a:rPr lang="en-GB" sz="2000"/>
              <a:t>(Standard math conventions usually have y increasing upwards but most game engines flip it.. )</a:t>
            </a:r>
          </a:p>
        </p:txBody>
      </p:sp>
      <p:pic>
        <p:nvPicPr>
          <p:cNvPr id="5" name="Graphic 4">
            <a:extLst>
              <a:ext uri="{FF2B5EF4-FFF2-40B4-BE49-F238E27FC236}">
                <a16:creationId xmlns:a16="http://schemas.microsoft.com/office/drawing/2014/main" id="{222A9F02-0152-499D-1DA1-4B43A2D95ED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94392" y="2108079"/>
            <a:ext cx="5645673" cy="301102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Distance vs Displacement</a:t>
            </a:r>
          </a:p>
        </p:txBody>
      </p:sp>
      <p:sp>
        <p:nvSpPr>
          <p:cNvPr id="3" name="Content"/>
          <p:cNvSpPr>
            <a:spLocks noGrp="1"/>
          </p:cNvSpPr>
          <p:nvPr>
            <p:ph idx="1"/>
          </p:nvPr>
        </p:nvSpPr>
        <p:spPr/>
        <p:txBody>
          <a:bodyPr>
            <a:normAutofit/>
          </a:bodyPr>
          <a:lstStyle/>
          <a:p>
            <a:r>
              <a:rPr lang="en-GB" dirty="0"/>
              <a:t>Distance is the total length of the path travelled (scalar)</a:t>
            </a:r>
          </a:p>
          <a:p>
            <a:r>
              <a:rPr lang="en-GB" dirty="0"/>
              <a:t>Displacement is the straight-line change in position, from start to end (vector)</a:t>
            </a:r>
          </a:p>
          <a:p>
            <a:pPr marL="0" indent="0">
              <a:buNone/>
            </a:pPr>
            <a:endParaRPr lang="en-GB" dirty="0"/>
          </a:p>
          <a:p>
            <a:pPr marL="0" indent="0">
              <a:buNone/>
            </a:pPr>
            <a:r>
              <a:rPr lang="en-GB" dirty="0"/>
              <a:t>They're only equal for straight-line motion in one direction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Speed vs Velocity</a:t>
            </a:r>
          </a:p>
        </p:txBody>
      </p:sp>
      <p:sp>
        <p:nvSpPr>
          <p:cNvPr id="3" name="Content"/>
          <p:cNvSpPr>
            <a:spLocks noGrp="1"/>
          </p:cNvSpPr>
          <p:nvPr>
            <p:ph idx="1"/>
          </p:nvPr>
        </p:nvSpPr>
        <p:spPr/>
        <p:txBody>
          <a:bodyPr>
            <a:normAutofit/>
          </a:bodyPr>
          <a:lstStyle/>
          <a:p>
            <a:r>
              <a:rPr lang="en-GB" dirty="0"/>
              <a:t>Speed is how fast something is moving (scalar, always positive)</a:t>
            </a:r>
          </a:p>
          <a:p>
            <a:r>
              <a:rPr lang="en-GB" dirty="0"/>
              <a:t>Velocity is speed with direction (vector)</a:t>
            </a:r>
          </a:p>
          <a:p>
            <a:r>
              <a:rPr lang="en-GB" dirty="0"/>
              <a:t>Same distinction as distance vs displacement, but for the rate of change of position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Average vs Instantaneous Velocity</a:t>
            </a:r>
          </a:p>
        </p:txBody>
      </p:sp>
      <p:sp>
        <p:nvSpPr>
          <p:cNvPr id="3" name="Content"/>
          <p:cNvSpPr>
            <a:spLocks noGrp="1"/>
          </p:cNvSpPr>
          <p:nvPr>
            <p:ph idx="1"/>
          </p:nvPr>
        </p:nvSpPr>
        <p:spPr/>
        <p:txBody>
          <a:bodyPr>
            <a:normAutofit/>
          </a:bodyPr>
          <a:lstStyle/>
          <a:p>
            <a:r>
              <a:rPr lang="en-GB" dirty="0"/>
              <a:t>Average velocity is the total displacement divided by total time taken</a:t>
            </a:r>
          </a:p>
          <a:p>
            <a:r>
              <a:rPr lang="en-GB" dirty="0"/>
              <a:t>Instantaneous velocity is the velocity at one specific moment</a:t>
            </a:r>
          </a:p>
          <a:p>
            <a:r>
              <a:rPr lang="en-GB" dirty="0"/>
              <a:t>Games almost always need the instantaneous value, updated every frame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Acceleration</a:t>
            </a:r>
          </a:p>
        </p:txBody>
      </p:sp>
      <p:sp>
        <p:nvSpPr>
          <p:cNvPr id="3" name="Content"/>
          <p:cNvSpPr>
            <a:spLocks noGrp="1"/>
          </p:cNvSpPr>
          <p:nvPr>
            <p:ph idx="1"/>
          </p:nvPr>
        </p:nvSpPr>
        <p:spPr/>
        <p:txBody>
          <a:bodyPr>
            <a:normAutofit/>
          </a:bodyPr>
          <a:lstStyle/>
          <a:p>
            <a:r>
              <a:rPr lang="en-GB" dirty="0"/>
              <a:t>Acceleration is the rate of change of velocity</a:t>
            </a:r>
          </a:p>
          <a:p>
            <a:r>
              <a:rPr lang="en-GB" dirty="0"/>
              <a:t>Can change speed, direction, or both</a:t>
            </a:r>
          </a:p>
          <a:p>
            <a:r>
              <a:rPr lang="en-GB" dirty="0"/>
              <a:t>Zero velocity does not mean zero acceleration (and vice versa)</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CBA4196-AD02-C08E-929F-4FC7B5A102E6}"/>
              </a:ext>
            </a:extLst>
          </p:cNvPr>
          <p:cNvPicPr>
            <a:picLocks noChangeAspect="1"/>
          </p:cNvPicPr>
          <p:nvPr/>
        </p:nvPicPr>
        <p:blipFill>
          <a:blip r:embed="rId2"/>
          <a:stretch>
            <a:fillRect/>
          </a:stretch>
        </p:blipFill>
        <p:spPr>
          <a:xfrm>
            <a:off x="0" y="-1"/>
            <a:ext cx="12192000" cy="6858001"/>
          </a:xfrm>
          <a:prstGeom prst="rect">
            <a:avLst/>
          </a:prstGeom>
        </p:spPr>
      </p:pic>
      <p:sp>
        <p:nvSpPr>
          <p:cNvPr id="2" name="Title"/>
          <p:cNvSpPr>
            <a:spLocks noGrp="1"/>
          </p:cNvSpPr>
          <p:nvPr>
            <p:ph type="title"/>
          </p:nvPr>
        </p:nvSpPr>
        <p:spPr>
          <a:xfrm>
            <a:off x="0" y="33560"/>
            <a:ext cx="11594969" cy="1325563"/>
          </a:xfrm>
        </p:spPr>
        <p:txBody>
          <a:bodyPr/>
          <a:lstStyle/>
          <a:p>
            <a:r>
              <a:rPr lang="en-GB" dirty="0">
                <a:solidFill>
                  <a:schemeClr val="bg1"/>
                </a:solidFill>
              </a:rPr>
              <a:t>Vectors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EF3964C-11FD-8699-D15F-C9996F45F626}"/>
              </a:ext>
            </a:extLst>
          </p:cNvPr>
          <p:cNvPicPr>
            <a:picLocks noChangeAspect="1"/>
          </p:cNvPicPr>
          <p:nvPr/>
        </p:nvPicPr>
        <p:blipFill>
          <a:blip r:embed="rId3"/>
          <a:srcRect r="-1" b="15546"/>
          <a:stretch>
            <a:fillRect/>
          </a:stretch>
        </p:blipFill>
        <p:spPr>
          <a:xfrm>
            <a:off x="6546327" y="1825625"/>
            <a:ext cx="5645673" cy="3575934"/>
          </a:xfrm>
          <a:prstGeom prst="rect">
            <a:avLst/>
          </a:prstGeom>
          <a:noFill/>
        </p:spPr>
      </p:pic>
      <p:sp>
        <p:nvSpPr>
          <p:cNvPr id="2" name="Title"/>
          <p:cNvSpPr>
            <a:spLocks noGrp="1"/>
          </p:cNvSpPr>
          <p:nvPr>
            <p:ph type="title"/>
          </p:nvPr>
        </p:nvSpPr>
        <p:spPr>
          <a:xfrm>
            <a:off x="358219" y="365125"/>
            <a:ext cx="11481847" cy="1325563"/>
          </a:xfrm>
        </p:spPr>
        <p:txBody>
          <a:bodyPr anchor="ctr">
            <a:normAutofit/>
          </a:bodyPr>
          <a:lstStyle/>
          <a:p>
            <a:r>
              <a:rPr lang="en-GB" dirty="0"/>
              <a:t>Why 2D Motion Needs Vectors</a:t>
            </a:r>
          </a:p>
        </p:txBody>
      </p:sp>
      <p:sp>
        <p:nvSpPr>
          <p:cNvPr id="3" name="Content"/>
          <p:cNvSpPr>
            <a:spLocks noGrp="1"/>
          </p:cNvSpPr>
          <p:nvPr>
            <p:ph idx="1"/>
          </p:nvPr>
        </p:nvSpPr>
        <p:spPr>
          <a:xfrm>
            <a:off x="-2" y="1825625"/>
            <a:ext cx="8040415" cy="3575934"/>
          </a:xfrm>
        </p:spPr>
        <p:txBody>
          <a:bodyPr>
            <a:normAutofit/>
          </a:bodyPr>
          <a:lstStyle/>
          <a:p>
            <a:r>
              <a:rPr lang="en-GB" sz="1800" dirty="0"/>
              <a:t>1D motion needs only a single number for position, velocity, acceleration</a:t>
            </a:r>
          </a:p>
          <a:p>
            <a:r>
              <a:rPr lang="en-GB" sz="1800" dirty="0"/>
              <a:t>2D motion needs magnitude and direction together, that's a vector</a:t>
            </a:r>
          </a:p>
          <a:p>
            <a:endParaRPr lang="en-GB" sz="1800" dirty="0"/>
          </a:p>
          <a:p>
            <a:endParaRPr lang="en-GB" sz="1800" dirty="0"/>
          </a:p>
          <a:p>
            <a:pPr marL="0" indent="0">
              <a:buNone/>
            </a:pPr>
            <a:endParaRPr lang="en-GB" sz="1800" dirty="0"/>
          </a:p>
          <a:p>
            <a:endParaRPr lang="en-GB" sz="1800" dirty="0"/>
          </a:p>
          <a:p>
            <a:pPr marL="0" indent="0">
              <a:buNone/>
            </a:pPr>
            <a:r>
              <a:rPr lang="en-GB" sz="1800" dirty="0"/>
              <a:t>Every position, velocity and acceleration we describe going forward will be a vector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209133" y="1256393"/>
            <a:ext cx="11481847" cy="1325563"/>
          </a:xfrm>
        </p:spPr>
        <p:txBody>
          <a:bodyPr anchor="ctr">
            <a:normAutofit/>
          </a:bodyPr>
          <a:lstStyle/>
          <a:p>
            <a:r>
              <a:rPr lang="en-GB" dirty="0"/>
              <a:t>Vector Representation</a:t>
            </a:r>
          </a:p>
        </p:txBody>
      </p:sp>
      <p:sp>
        <p:nvSpPr>
          <p:cNvPr id="3" name="Content"/>
          <p:cNvSpPr>
            <a:spLocks noGrp="1"/>
          </p:cNvSpPr>
          <p:nvPr>
            <p:ph idx="1"/>
          </p:nvPr>
        </p:nvSpPr>
        <p:spPr>
          <a:xfrm>
            <a:off x="301657" y="2881426"/>
            <a:ext cx="5702234" cy="3651349"/>
          </a:xfrm>
        </p:spPr>
        <p:txBody>
          <a:bodyPr>
            <a:normAutofit/>
          </a:bodyPr>
          <a:lstStyle/>
          <a:p>
            <a:r>
              <a:rPr lang="en-GB" dirty="0"/>
              <a:t>A 2D vector has two components: (x, y)</a:t>
            </a:r>
          </a:p>
          <a:p>
            <a:r>
              <a:rPr lang="en-GB" dirty="0"/>
              <a:t>Magnitude: |v| = sqrt(x^2 + y^2), the vector's length</a:t>
            </a:r>
          </a:p>
          <a:p>
            <a:r>
              <a:rPr lang="en-GB" dirty="0"/>
              <a:t>Direction: the angle from a reference axis, found with atan2(y, x)</a:t>
            </a:r>
          </a:p>
        </p:txBody>
      </p:sp>
      <p:pic>
        <p:nvPicPr>
          <p:cNvPr id="7" name="Picture 6">
            <a:extLst>
              <a:ext uri="{FF2B5EF4-FFF2-40B4-BE49-F238E27FC236}">
                <a16:creationId xmlns:a16="http://schemas.microsoft.com/office/drawing/2014/main" id="{E9D8E82D-1251-AFE7-91E7-C2D5D6CA532F}"/>
              </a:ext>
            </a:extLst>
          </p:cNvPr>
          <p:cNvPicPr>
            <a:picLocks noChangeAspect="1"/>
          </p:cNvPicPr>
          <p:nvPr/>
        </p:nvPicPr>
        <p:blipFill>
          <a:blip r:embed="rId3"/>
          <a:stretch>
            <a:fillRect/>
          </a:stretch>
        </p:blipFill>
        <p:spPr>
          <a:xfrm>
            <a:off x="6403076" y="1827043"/>
            <a:ext cx="5318234" cy="1509826"/>
          </a:xfrm>
          <a:prstGeom prst="rect">
            <a:avLst/>
          </a:prstGeom>
          <a:noFill/>
        </p:spPr>
      </p:pic>
      <p:pic>
        <p:nvPicPr>
          <p:cNvPr id="11" name="Picture 10">
            <a:extLst>
              <a:ext uri="{FF2B5EF4-FFF2-40B4-BE49-F238E27FC236}">
                <a16:creationId xmlns:a16="http://schemas.microsoft.com/office/drawing/2014/main" id="{977ABACC-8F12-1BC1-6482-8DBD39DEA8BF}"/>
              </a:ext>
            </a:extLst>
          </p:cNvPr>
          <p:cNvPicPr>
            <a:picLocks noChangeAspect="1"/>
          </p:cNvPicPr>
          <p:nvPr/>
        </p:nvPicPr>
        <p:blipFill>
          <a:blip r:embed="rId4"/>
          <a:stretch>
            <a:fillRect/>
          </a:stretch>
        </p:blipFill>
        <p:spPr>
          <a:xfrm>
            <a:off x="6362159" y="3663110"/>
            <a:ext cx="5829841" cy="2501803"/>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358219" y="365125"/>
            <a:ext cx="11481847" cy="1325563"/>
          </a:xfrm>
        </p:spPr>
        <p:txBody>
          <a:bodyPr anchor="ctr">
            <a:normAutofit/>
          </a:bodyPr>
          <a:lstStyle/>
          <a:p>
            <a:r>
              <a:rPr lang="en-GB" dirty="0"/>
              <a:t>Vector Addition and Scalar Multiplication</a:t>
            </a:r>
          </a:p>
        </p:txBody>
      </p:sp>
      <p:sp>
        <p:nvSpPr>
          <p:cNvPr id="3" name="Content"/>
          <p:cNvSpPr>
            <a:spLocks noGrp="1"/>
          </p:cNvSpPr>
          <p:nvPr>
            <p:ph idx="1"/>
          </p:nvPr>
        </p:nvSpPr>
        <p:spPr>
          <a:xfrm>
            <a:off x="358219" y="1825625"/>
            <a:ext cx="5645673" cy="3575934"/>
          </a:xfrm>
        </p:spPr>
        <p:txBody>
          <a:bodyPr>
            <a:normAutofit/>
          </a:bodyPr>
          <a:lstStyle/>
          <a:p>
            <a:r>
              <a:rPr lang="en-GB" dirty="0"/>
              <a:t>Addition: add components separately, (</a:t>
            </a:r>
            <a:r>
              <a:rPr lang="en-GB" dirty="0" err="1"/>
              <a:t>a.x+b.x</a:t>
            </a:r>
            <a:r>
              <a:rPr lang="en-GB" dirty="0"/>
              <a:t>, </a:t>
            </a:r>
            <a:r>
              <a:rPr lang="en-GB" dirty="0" err="1"/>
              <a:t>a.y+b.y</a:t>
            </a:r>
            <a:r>
              <a:rPr lang="en-GB" dirty="0"/>
              <a:t>)</a:t>
            </a:r>
          </a:p>
          <a:p>
            <a:r>
              <a:rPr lang="en-GB" dirty="0"/>
              <a:t>Scalar multiplication: multiply each component by the same number which changes the magnitude only (or reverses direction if negative)</a:t>
            </a:r>
          </a:p>
          <a:p>
            <a:r>
              <a:rPr lang="en-GB" dirty="0"/>
              <a:t>Geometric picture: tip-to-tail addition</a:t>
            </a:r>
          </a:p>
        </p:txBody>
      </p:sp>
      <p:pic>
        <p:nvPicPr>
          <p:cNvPr id="6" name="Picture 5">
            <a:extLst>
              <a:ext uri="{FF2B5EF4-FFF2-40B4-BE49-F238E27FC236}">
                <a16:creationId xmlns:a16="http://schemas.microsoft.com/office/drawing/2014/main" id="{C8F6BCA8-2925-FFD4-23BA-3EB33C9F9770}"/>
              </a:ext>
            </a:extLst>
          </p:cNvPr>
          <p:cNvPicPr>
            <a:picLocks noChangeAspect="1"/>
          </p:cNvPicPr>
          <p:nvPr/>
        </p:nvPicPr>
        <p:blipFill>
          <a:blip r:embed="rId3"/>
          <a:srcRect b="10951"/>
          <a:stretch>
            <a:fillRect/>
          </a:stretch>
        </p:blipFill>
        <p:spPr>
          <a:xfrm>
            <a:off x="7466620" y="1383552"/>
            <a:ext cx="4373445" cy="1538324"/>
          </a:xfrm>
          <a:prstGeom prst="rect">
            <a:avLst/>
          </a:prstGeom>
          <a:noFill/>
        </p:spPr>
      </p:pic>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D2D734CC-333B-3C3A-FADF-D92DB3575E09}"/>
                  </a:ext>
                </a:extLst>
              </p14:cNvPr>
              <p14:cNvContentPartPr/>
              <p14:nvPr/>
            </p14:nvContentPartPr>
            <p14:xfrm>
              <a:off x="8250401" y="4519175"/>
              <a:ext cx="360" cy="360"/>
            </p14:xfrm>
          </p:contentPart>
        </mc:Choice>
        <mc:Fallback xmlns="">
          <p:pic>
            <p:nvPicPr>
              <p:cNvPr id="4" name="Ink 3">
                <a:extLst>
                  <a:ext uri="{FF2B5EF4-FFF2-40B4-BE49-F238E27FC236}">
                    <a16:creationId xmlns:a16="http://schemas.microsoft.com/office/drawing/2014/main" id="{D2D734CC-333B-3C3A-FADF-D92DB3575E09}"/>
                  </a:ext>
                </a:extLst>
              </p:cNvPr>
              <p:cNvPicPr/>
              <p:nvPr/>
            </p:nvPicPr>
            <p:blipFill>
              <a:blip r:embed="rId5"/>
              <a:stretch>
                <a:fillRect/>
              </a:stretch>
            </p:blipFill>
            <p:spPr>
              <a:xfrm>
                <a:off x="8244281" y="4513055"/>
                <a:ext cx="12600" cy="12600"/>
              </a:xfrm>
              <a:prstGeom prst="rect">
                <a:avLst/>
              </a:prstGeom>
            </p:spPr>
          </p:pic>
        </mc:Fallback>
      </mc:AlternateContent>
      <p:pic>
        <p:nvPicPr>
          <p:cNvPr id="8" name="Picture 7">
            <a:extLst>
              <a:ext uri="{FF2B5EF4-FFF2-40B4-BE49-F238E27FC236}">
                <a16:creationId xmlns:a16="http://schemas.microsoft.com/office/drawing/2014/main" id="{4D006176-40C0-85AD-D253-EB1B197CC81F}"/>
              </a:ext>
            </a:extLst>
          </p:cNvPr>
          <p:cNvPicPr>
            <a:picLocks noChangeAspect="1"/>
          </p:cNvPicPr>
          <p:nvPr/>
        </p:nvPicPr>
        <p:blipFill>
          <a:blip r:embed="rId6"/>
          <a:stretch>
            <a:fillRect/>
          </a:stretch>
        </p:blipFill>
        <p:spPr>
          <a:xfrm>
            <a:off x="7466620" y="2920182"/>
            <a:ext cx="3916872" cy="1139716"/>
          </a:xfrm>
          <a:prstGeom prst="rect">
            <a:avLst/>
          </a:prstGeom>
        </p:spPr>
      </p:pic>
      <p:pic>
        <p:nvPicPr>
          <p:cNvPr id="10" name="Picture 9">
            <a:extLst>
              <a:ext uri="{FF2B5EF4-FFF2-40B4-BE49-F238E27FC236}">
                <a16:creationId xmlns:a16="http://schemas.microsoft.com/office/drawing/2014/main" id="{4C18C0BA-28F5-647A-51B1-2C9D34EF3E57}"/>
              </a:ext>
            </a:extLst>
          </p:cNvPr>
          <p:cNvPicPr>
            <a:picLocks noChangeAspect="1"/>
          </p:cNvPicPr>
          <p:nvPr/>
        </p:nvPicPr>
        <p:blipFill>
          <a:blip r:embed="rId7"/>
          <a:stretch>
            <a:fillRect/>
          </a:stretch>
        </p:blipFill>
        <p:spPr>
          <a:xfrm>
            <a:off x="7466620" y="4050635"/>
            <a:ext cx="3916872" cy="937079"/>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Unit Vectors and Normalisation</a:t>
            </a:r>
          </a:p>
        </p:txBody>
      </p:sp>
      <p:sp>
        <p:nvSpPr>
          <p:cNvPr id="3" name="Content"/>
          <p:cNvSpPr>
            <a:spLocks noGrp="1"/>
          </p:cNvSpPr>
          <p:nvPr>
            <p:ph idx="1"/>
          </p:nvPr>
        </p:nvSpPr>
        <p:spPr/>
        <p:txBody>
          <a:bodyPr>
            <a:normAutofit/>
          </a:bodyPr>
          <a:lstStyle/>
          <a:p>
            <a:r>
              <a:rPr lang="en-GB" dirty="0"/>
              <a:t>Unit vector: magnitude of exactly 1, direction only</a:t>
            </a:r>
          </a:p>
          <a:p>
            <a:r>
              <a:rPr lang="en-GB" dirty="0"/>
              <a:t>Normalising: dividing a vector by its own magnitude</a:t>
            </a:r>
          </a:p>
          <a:p>
            <a:r>
              <a:rPr lang="en-GB" dirty="0"/>
              <a:t>Used whenever only direction matters, e.g. "move this way at this speed"</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751ADF82-8A96-A442-2F8A-6CE15824F084}"/>
              </a:ext>
            </a:extLst>
          </p:cNvPr>
          <p:cNvPicPr>
            <a:picLocks noGrp="1" noChangeAspect="1"/>
          </p:cNvPicPr>
          <p:nvPr>
            <p:ph type="pic" sz="quarter" idx="11"/>
          </p:nvPr>
        </p:nvPicPr>
        <p:blipFill>
          <a:blip r:embed="rId2"/>
          <a:srcRect t="7813" b="7813"/>
          <a:stretch/>
        </p:blipFill>
        <p:spPr>
          <a:prstGeom prst="rect">
            <a:avLst/>
          </a:prstGeom>
        </p:spPr>
      </p:pic>
    </p:spTree>
    <p:extLst>
      <p:ext uri="{BB962C8B-B14F-4D97-AF65-F5344CB8AC3E}">
        <p14:creationId xmlns:p14="http://schemas.microsoft.com/office/powerpoint/2010/main" val="2372323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0" y="0"/>
            <a:ext cx="11481847" cy="1325563"/>
          </a:xfrm>
        </p:spPr>
        <p:txBody>
          <a:bodyPr anchor="ctr">
            <a:normAutofit/>
          </a:bodyPr>
          <a:lstStyle/>
          <a:p>
            <a:r>
              <a:rPr lang="en-GB" dirty="0"/>
              <a:t>SUVAT Equations</a:t>
            </a:r>
          </a:p>
        </p:txBody>
      </p:sp>
      <p:pic>
        <p:nvPicPr>
          <p:cNvPr id="6" name="Picture 5">
            <a:extLst>
              <a:ext uri="{FF2B5EF4-FFF2-40B4-BE49-F238E27FC236}">
                <a16:creationId xmlns:a16="http://schemas.microsoft.com/office/drawing/2014/main" id="{02DF6D02-21C3-130B-3E36-B6326793C750}"/>
              </a:ext>
            </a:extLst>
          </p:cNvPr>
          <p:cNvPicPr>
            <a:picLocks noChangeAspect="1"/>
          </p:cNvPicPr>
          <p:nvPr/>
        </p:nvPicPr>
        <p:blipFill>
          <a:blip r:embed="rId3"/>
          <a:stretch>
            <a:fillRect/>
          </a:stretch>
        </p:blipFill>
        <p:spPr>
          <a:xfrm>
            <a:off x="0" y="1145628"/>
            <a:ext cx="12192000" cy="5712372"/>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Velocity and Acceleration as Derivatives</a:t>
            </a:r>
          </a:p>
        </p:txBody>
      </p:sp>
      <p:sp>
        <p:nvSpPr>
          <p:cNvPr id="3" name="Content"/>
          <p:cNvSpPr>
            <a:spLocks noGrp="1"/>
          </p:cNvSpPr>
          <p:nvPr>
            <p:ph idx="1"/>
          </p:nvPr>
        </p:nvSpPr>
        <p:spPr/>
        <p:txBody>
          <a:bodyPr>
            <a:normAutofit/>
          </a:bodyPr>
          <a:lstStyle/>
          <a:p>
            <a:r>
              <a:rPr lang="en-GB" dirty="0"/>
              <a:t>Velocity is the derivative of position with respect to time: v = ds/dt</a:t>
            </a:r>
          </a:p>
          <a:p>
            <a:r>
              <a:rPr lang="en-GB" dirty="0"/>
              <a:t>Acceleration is the derivative of velocity with respect to time: a = dv/dt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Integrating Constant Acceleration</a:t>
            </a:r>
          </a:p>
        </p:txBody>
      </p:sp>
      <p:sp>
        <p:nvSpPr>
          <p:cNvPr id="3" name="Content"/>
          <p:cNvSpPr>
            <a:spLocks noGrp="1"/>
          </p:cNvSpPr>
          <p:nvPr>
            <p:ph idx="1"/>
          </p:nvPr>
        </p:nvSpPr>
        <p:spPr/>
        <p:txBody>
          <a:bodyPr>
            <a:normAutofit/>
          </a:bodyPr>
          <a:lstStyle/>
          <a:p>
            <a:r>
              <a:rPr lang="en-GB" dirty="0"/>
              <a:t>Integrating constant a once: v = u + at (u is initial velocity)</a:t>
            </a:r>
          </a:p>
          <a:p>
            <a:r>
              <a:rPr lang="en-GB" dirty="0"/>
              <a:t>Integrating again: s = ut + (1/2)at^2 (s is displacement from the start)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The Four SUVAT Equations</a:t>
            </a:r>
          </a:p>
        </p:txBody>
      </p:sp>
      <p:sp>
        <p:nvSpPr>
          <p:cNvPr id="3" name="Content"/>
          <p:cNvSpPr>
            <a:spLocks noGrp="1"/>
          </p:cNvSpPr>
          <p:nvPr>
            <p:ph idx="1"/>
          </p:nvPr>
        </p:nvSpPr>
        <p:spPr/>
        <p:txBody>
          <a:bodyPr>
            <a:normAutofit/>
          </a:bodyPr>
          <a:lstStyle/>
          <a:p>
            <a:r>
              <a:rPr lang="en-GB" dirty="0"/>
              <a:t>v = u + at</a:t>
            </a:r>
          </a:p>
          <a:p>
            <a:r>
              <a:rPr lang="en-GB" dirty="0"/>
              <a:t>s = ut + (1/2)at^2</a:t>
            </a:r>
          </a:p>
          <a:p>
            <a:r>
              <a:rPr lang="en-GB" dirty="0"/>
              <a:t>v^2 = u^2 + 2as</a:t>
            </a:r>
          </a:p>
          <a:p>
            <a:r>
              <a:rPr lang="en-GB" dirty="0"/>
              <a:t>s = (1/2)(u + v)t</a:t>
            </a:r>
          </a:p>
        </p:txBody>
      </p:sp>
      <p:sp>
        <p:nvSpPr>
          <p:cNvPr id="4" name="TextBox 3">
            <a:extLst>
              <a:ext uri="{FF2B5EF4-FFF2-40B4-BE49-F238E27FC236}">
                <a16:creationId xmlns:a16="http://schemas.microsoft.com/office/drawing/2014/main" id="{CCB3FC0D-8FA7-2AA1-FA37-B5C81E2409CC}"/>
              </a:ext>
            </a:extLst>
          </p:cNvPr>
          <p:cNvSpPr txBox="1"/>
          <p:nvPr/>
        </p:nvSpPr>
        <p:spPr>
          <a:xfrm>
            <a:off x="7733067" y="1825625"/>
            <a:ext cx="3731173" cy="1754326"/>
          </a:xfrm>
          <a:prstGeom prst="rect">
            <a:avLst/>
          </a:prstGeom>
          <a:noFill/>
        </p:spPr>
        <p:txBody>
          <a:bodyPr wrap="square" rtlCol="0">
            <a:spAutoFit/>
          </a:bodyPr>
          <a:lstStyle/>
          <a:p>
            <a:r>
              <a:rPr lang="en-GB" dirty="0"/>
              <a:t>s  (displacement)</a:t>
            </a:r>
          </a:p>
          <a:p>
            <a:r>
              <a:rPr lang="en-GB" dirty="0"/>
              <a:t>u (initial velocity)</a:t>
            </a:r>
          </a:p>
          <a:p>
            <a:r>
              <a:rPr lang="en-GB" dirty="0"/>
              <a:t>v (final velocity)</a:t>
            </a:r>
          </a:p>
          <a:p>
            <a:r>
              <a:rPr lang="en-GB" dirty="0"/>
              <a:t>a (acceleration) </a:t>
            </a:r>
          </a:p>
          <a:p>
            <a:r>
              <a:rPr lang="en-GB" dirty="0"/>
              <a:t>t  (time)</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normAutofit/>
          </a:bodyPr>
          <a:lstStyle/>
          <a:p>
            <a:r>
              <a:rPr lang="en-GB" sz="3600" dirty="0"/>
              <a:t>Bringing back Algebra here </a:t>
            </a:r>
            <a:endParaRPr lang="en-GB" dirty="0"/>
          </a:p>
        </p:txBody>
      </p:sp>
      <p:sp>
        <p:nvSpPr>
          <p:cNvPr id="3" name="Content"/>
          <p:cNvSpPr>
            <a:spLocks noGrp="1"/>
          </p:cNvSpPr>
          <p:nvPr>
            <p:ph idx="1"/>
          </p:nvPr>
        </p:nvSpPr>
        <p:spPr/>
        <p:txBody>
          <a:bodyPr>
            <a:normAutofit/>
          </a:bodyPr>
          <a:lstStyle/>
          <a:p>
            <a:pPr marL="0" indent="0">
              <a:buNone/>
            </a:pPr>
            <a:r>
              <a:rPr lang="en-GB" dirty="0"/>
              <a:t>A ball is thrown upwards at </a:t>
            </a:r>
          </a:p>
          <a:p>
            <a:pPr lvl="1"/>
            <a:r>
              <a:rPr lang="en-GB" dirty="0"/>
              <a:t>u (initial velocity) = 15 m/s</a:t>
            </a:r>
          </a:p>
          <a:p>
            <a:pPr lvl="1"/>
            <a:r>
              <a:rPr lang="en-GB" dirty="0"/>
              <a:t>a (acceleration) = -9.81 m/s^2</a:t>
            </a:r>
          </a:p>
          <a:p>
            <a:pPr lvl="1"/>
            <a:r>
              <a:rPr lang="en-GB" dirty="0"/>
              <a:t>v (max height )= 0</a:t>
            </a:r>
          </a:p>
          <a:p>
            <a:pPr marL="0" indent="0">
              <a:buNone/>
            </a:pPr>
            <a:r>
              <a:rPr lang="en-GB" dirty="0"/>
              <a:t>Find the time to reach maximum height: Which of the </a:t>
            </a:r>
            <a:r>
              <a:rPr lang="en-GB" dirty="0" err="1"/>
              <a:t>Suvat</a:t>
            </a:r>
            <a:r>
              <a:rPr lang="en-GB" dirty="0"/>
              <a:t> equations could we use?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SUVAT equations only hold for constant acceleration</a:t>
            </a:r>
          </a:p>
        </p:txBody>
      </p:sp>
      <p:sp>
        <p:nvSpPr>
          <p:cNvPr id="3" name="Content"/>
          <p:cNvSpPr>
            <a:spLocks noGrp="1"/>
          </p:cNvSpPr>
          <p:nvPr>
            <p:ph idx="1"/>
          </p:nvPr>
        </p:nvSpPr>
        <p:spPr/>
        <p:txBody>
          <a:bodyPr>
            <a:normAutofit/>
          </a:bodyPr>
          <a:lstStyle/>
          <a:p>
            <a:pPr marL="0" indent="0">
              <a:buNone/>
            </a:pPr>
            <a:endParaRPr lang="en-GB" dirty="0"/>
          </a:p>
          <a:p>
            <a:pPr marL="0" indent="0">
              <a:buNone/>
            </a:pPr>
            <a:r>
              <a:rPr lang="en-GB" dirty="0"/>
              <a:t>Gravity alone: fine. </a:t>
            </a:r>
          </a:p>
          <a:p>
            <a:pPr marL="0" indent="0">
              <a:buNone/>
            </a:pPr>
            <a:endParaRPr lang="en-GB" dirty="0"/>
          </a:p>
          <a:p>
            <a:pPr marL="0" indent="0">
              <a:buNone/>
            </a:pPr>
            <a:r>
              <a:rPr lang="en-GB" dirty="0"/>
              <a:t>Drag, varying forces, player input: not fine</a:t>
            </a:r>
          </a:p>
          <a:p>
            <a:pPr marL="0" indent="0">
              <a:buNone/>
            </a:pPr>
            <a:endParaRPr lang="en-GB" dirty="0"/>
          </a:p>
          <a:p>
            <a:pPr marL="0" indent="0">
              <a:buNone/>
            </a:pPr>
            <a:r>
              <a:rPr lang="en-GB" dirty="0"/>
              <a:t>Games rarely have constant acceleration for long, which is why frame-by-frame integration matters more than solving SUVAT algebraically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03D95AD-D248-F55E-C825-CF926F7B2F89}"/>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p:cNvSpPr>
            <a:spLocks noGrp="1"/>
          </p:cNvSpPr>
          <p:nvPr>
            <p:ph type="title"/>
          </p:nvPr>
        </p:nvSpPr>
        <p:spPr>
          <a:xfrm>
            <a:off x="522374" y="4290250"/>
            <a:ext cx="11594969" cy="1325563"/>
          </a:xfrm>
        </p:spPr>
        <p:txBody>
          <a:bodyPr>
            <a:normAutofit/>
          </a:bodyPr>
          <a:lstStyle/>
          <a:p>
            <a:r>
              <a:rPr lang="en-GB" sz="4800" dirty="0">
                <a:solidFill>
                  <a:schemeClr val="bg1"/>
                </a:solidFill>
              </a:rPr>
              <a:t>1D Motion in Code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Discrete Time Steps and Delta Time</a:t>
            </a:r>
          </a:p>
        </p:txBody>
      </p:sp>
      <p:sp>
        <p:nvSpPr>
          <p:cNvPr id="3" name="Content"/>
          <p:cNvSpPr>
            <a:spLocks noGrp="1"/>
          </p:cNvSpPr>
          <p:nvPr>
            <p:ph idx="1"/>
          </p:nvPr>
        </p:nvSpPr>
        <p:spPr/>
        <p:txBody>
          <a:bodyPr>
            <a:normAutofit/>
          </a:bodyPr>
          <a:lstStyle/>
          <a:p>
            <a:r>
              <a:rPr lang="en-GB" dirty="0"/>
              <a:t>Games don't have continuous time, they have frames</a:t>
            </a:r>
          </a:p>
          <a:p>
            <a:r>
              <a:rPr lang="en-GB" dirty="0"/>
              <a:t>Delta time (dt): time elapsed since the last frame, in seconds</a:t>
            </a:r>
          </a:p>
          <a:p>
            <a:r>
              <a:rPr lang="en-GB" dirty="0"/>
              <a:t>Motion is updated once per frame, using dt</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Euler Integration Walkthrough</a:t>
            </a:r>
          </a:p>
        </p:txBody>
      </p:sp>
      <p:sp>
        <p:nvSpPr>
          <p:cNvPr id="3" name="Content"/>
          <p:cNvSpPr>
            <a:spLocks noGrp="1"/>
          </p:cNvSpPr>
          <p:nvPr>
            <p:ph idx="1"/>
          </p:nvPr>
        </p:nvSpPr>
        <p:spPr/>
        <p:txBody>
          <a:bodyPr>
            <a:normAutofit/>
          </a:bodyPr>
          <a:lstStyle/>
          <a:p>
            <a:r>
              <a:rPr lang="en-GB" dirty="0"/>
              <a:t>Each frame: velocity += acceleration times dt, then position += velocity times dt</a:t>
            </a:r>
          </a:p>
          <a:p>
            <a:r>
              <a:rPr lang="en-GB" dirty="0"/>
              <a:t>This is semi-implicit Euler integration, the simplest numerical integration method</a:t>
            </a:r>
          </a:p>
          <a:p>
            <a:r>
              <a:rPr lang="en-GB" dirty="0"/>
              <a:t>Approximates the continuous equations from Section 4</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Live Demo: Object Falling Under Gravity</a:t>
            </a:r>
          </a:p>
        </p:txBody>
      </p:sp>
      <p:sp>
        <p:nvSpPr>
          <p:cNvPr id="3" name="Content"/>
          <p:cNvSpPr>
            <a:spLocks noGrp="1"/>
          </p:cNvSpPr>
          <p:nvPr>
            <p:ph idx="1"/>
          </p:nvPr>
        </p:nvSpPr>
        <p:spPr/>
        <p:txBody>
          <a:bodyPr>
            <a:normAutofit/>
          </a:bodyPr>
          <a:lstStyle/>
          <a:p>
            <a:r>
              <a:rPr lang="en-GB" dirty="0"/>
              <a:t>sf::Clock measures dt each frame via clock.restart().asSeconds()</a:t>
            </a:r>
          </a:p>
          <a:p>
            <a:r>
              <a:rPr lang="en-GB" dirty="0"/>
              <a:t>Each frame: velocity.y += gravity * dt, then ball.move(velocity * dt)</a:t>
            </a:r>
          </a:p>
          <a:p>
            <a:r>
              <a:rPr lang="en-GB" dirty="0"/>
              <a:t>Gravity is scaled arbitrarily (981.f) for on-screen visibility, not the physically accurate 9.81</a:t>
            </a:r>
          </a:p>
          <a:p>
            <a:r>
              <a:rPr lang="en-GB" dirty="0"/>
              <a:t>A simple floor check resets velocity.y to 0 once the ball lands</a:t>
            </a:r>
          </a:p>
          <a:p>
            <a:r>
              <a:rPr lang="en-GB" dirty="0"/>
              <a:t>ball.move() performs a vector addition under the hood — same idea as vector addition covered under Vectors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Common Bug: Frame-Rate Dependent Motion</a:t>
            </a:r>
          </a:p>
        </p:txBody>
      </p:sp>
      <p:sp>
        <p:nvSpPr>
          <p:cNvPr id="3" name="Content"/>
          <p:cNvSpPr>
            <a:spLocks noGrp="1"/>
          </p:cNvSpPr>
          <p:nvPr>
            <p:ph idx="1"/>
          </p:nvPr>
        </p:nvSpPr>
        <p:spPr/>
        <p:txBody>
          <a:bodyPr>
            <a:normAutofit/>
          </a:bodyPr>
          <a:lstStyle/>
          <a:p>
            <a:r>
              <a:rPr lang="en-GB" dirty="0"/>
              <a:t>If dt isn't used and a fixed amount is added per frame instead, motion speed depends on frame rate</a:t>
            </a:r>
          </a:p>
          <a:p>
            <a:r>
              <a:rPr lang="en-GB" dirty="0"/>
              <a:t>A game running at 30fps would move at half the speed per second of one running at 60fps</a:t>
            </a:r>
          </a:p>
          <a:p>
            <a:r>
              <a:rPr lang="en-GB" dirty="0"/>
              <a:t>Always scale movement by dt, never assume a fixed frame time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32B71C3-DAA9-D4C7-C24B-56D6E93D282A}"/>
              </a:ext>
            </a:extLst>
          </p:cNvPr>
          <p:cNvPicPr>
            <a:picLocks noChangeAspect="1"/>
          </p:cNvPicPr>
          <p:nvPr/>
        </p:nvPicPr>
        <p:blipFill>
          <a:blip r:embed="rId2"/>
          <a:stretch>
            <a:fillRect/>
          </a:stretch>
        </p:blipFill>
        <p:spPr>
          <a:xfrm>
            <a:off x="3239" y="0"/>
            <a:ext cx="12185522" cy="6858000"/>
          </a:xfrm>
          <a:prstGeom prst="rect">
            <a:avLst/>
          </a:prstGeom>
        </p:spPr>
      </p:pic>
      <p:sp>
        <p:nvSpPr>
          <p:cNvPr id="2" name="Title"/>
          <p:cNvSpPr>
            <a:spLocks noGrp="1"/>
          </p:cNvSpPr>
          <p:nvPr>
            <p:ph type="title"/>
          </p:nvPr>
        </p:nvSpPr>
        <p:spPr>
          <a:xfrm>
            <a:off x="6391276" y="14569"/>
            <a:ext cx="5721835" cy="1325563"/>
          </a:xfrm>
        </p:spPr>
        <p:txBody>
          <a:bodyPr/>
          <a:lstStyle/>
          <a:p>
            <a:r>
              <a:rPr lang="en-GB" dirty="0">
                <a:solidFill>
                  <a:schemeClr val="bg1"/>
                </a:solidFill>
              </a:rPr>
              <a:t>2D Motion &amp; Projectiles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Decomposing Motion into x and y Components</a:t>
            </a:r>
          </a:p>
        </p:txBody>
      </p:sp>
      <p:sp>
        <p:nvSpPr>
          <p:cNvPr id="3" name="Content"/>
          <p:cNvSpPr>
            <a:spLocks noGrp="1"/>
          </p:cNvSpPr>
          <p:nvPr>
            <p:ph idx="1"/>
          </p:nvPr>
        </p:nvSpPr>
        <p:spPr/>
        <p:txBody>
          <a:bodyPr>
            <a:normAutofit/>
          </a:bodyPr>
          <a:lstStyle/>
          <a:p>
            <a:r>
              <a:rPr lang="en-GB" dirty="0"/>
              <a:t>2D kinematics is two independent 1D problems, one for x, one for y</a:t>
            </a:r>
          </a:p>
          <a:p>
            <a:r>
              <a:rPr lang="en-GB" dirty="0"/>
              <a:t>Horizontal and vertical motion doesn't affect each other, in the absence of drag</a:t>
            </a:r>
          </a:p>
          <a:p>
            <a:pPr marL="0" indent="0">
              <a:buNone/>
            </a:pPr>
            <a:endParaRPr lang="en-GB" dirty="0"/>
          </a:p>
          <a:p>
            <a:pPr marL="0" indent="0">
              <a:buNone/>
            </a:pPr>
            <a:r>
              <a:rPr lang="en-GB" dirty="0"/>
              <a:t>This independence is why projectile paths are parabolic</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Projectile Motion Derivation</a:t>
            </a:r>
          </a:p>
        </p:txBody>
      </p:sp>
      <p:sp>
        <p:nvSpPr>
          <p:cNvPr id="3" name="Content"/>
          <p:cNvSpPr>
            <a:spLocks noGrp="1"/>
          </p:cNvSpPr>
          <p:nvPr>
            <p:ph idx="1"/>
          </p:nvPr>
        </p:nvSpPr>
        <p:spPr/>
        <p:txBody>
          <a:bodyPr>
            <a:normAutofit/>
          </a:bodyPr>
          <a:lstStyle/>
          <a:p>
            <a:r>
              <a:rPr lang="en-GB" dirty="0"/>
              <a:t>Initial velocity splits into components: ux = u·cos(theta), uy = u·sin(theta)</a:t>
            </a:r>
          </a:p>
          <a:p>
            <a:r>
              <a:rPr lang="en-GB" dirty="0"/>
              <a:t>Horizontal: x(t) = ux·t (no acceleration)</a:t>
            </a:r>
          </a:p>
          <a:p>
            <a:r>
              <a:rPr lang="en-GB" dirty="0"/>
              <a:t>Vertical: y(t) = uy·t − (1/2)·g·t^2, from s = ut + (1/2)at^2 with a = −g</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Worked Example</a:t>
            </a:r>
          </a:p>
        </p:txBody>
      </p:sp>
      <p:sp>
        <p:nvSpPr>
          <p:cNvPr id="3" name="Content"/>
          <p:cNvSpPr>
            <a:spLocks noGrp="1"/>
          </p:cNvSpPr>
          <p:nvPr>
            <p:ph idx="1"/>
          </p:nvPr>
        </p:nvSpPr>
        <p:spPr/>
        <p:txBody>
          <a:bodyPr>
            <a:normAutofit/>
          </a:bodyPr>
          <a:lstStyle/>
          <a:p>
            <a:r>
              <a:rPr lang="en-GB" dirty="0"/>
              <a:t>Launch speed 20 m/s at 30 degrees </a:t>
            </a:r>
          </a:p>
          <a:p>
            <a:r>
              <a:rPr lang="en-GB" dirty="0"/>
              <a:t>Find horizontal range</a:t>
            </a:r>
          </a:p>
          <a:p>
            <a:r>
              <a:rPr lang="en-GB" dirty="0"/>
              <a:t>ux = 20cos(30) ≈ 17.3 m/s, uy = 20sin(30) = 10 m/s</a:t>
            </a:r>
          </a:p>
          <a:p>
            <a:r>
              <a:rPr lang="en-GB" dirty="0"/>
              <a:t>Time of flight: t = 2uy/g ≈ 2.04 s, range = ux·t ≈ 35.3 m</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Live Demo: Projectile Launcher</a:t>
            </a:r>
          </a:p>
        </p:txBody>
      </p:sp>
      <p:sp>
        <p:nvSpPr>
          <p:cNvPr id="3" name="Content"/>
          <p:cNvSpPr>
            <a:spLocks noGrp="1"/>
          </p:cNvSpPr>
          <p:nvPr>
            <p:ph idx="1"/>
          </p:nvPr>
        </p:nvSpPr>
        <p:spPr/>
        <p:txBody>
          <a:bodyPr>
            <a:normAutofit/>
          </a:bodyPr>
          <a:lstStyle/>
          <a:p>
            <a:r>
              <a:rPr lang="en-GB" dirty="0"/>
              <a:t>Initial velocity split into components using sf::Angle: launchSpeed * cos/sin(launchAngle)</a:t>
            </a:r>
          </a:p>
          <a:p>
            <a:r>
              <a:rPr lang="en-GB" dirty="0"/>
              <a:t>Vertical component is negated, since up is -y in SFML</a:t>
            </a:r>
          </a:p>
          <a:p>
            <a:r>
              <a:rPr lang="en-GB" dirty="0"/>
              <a:t>Each frame: velocity.y += gravity * dt, then position += velocity * dt</a:t>
            </a:r>
          </a:p>
          <a:p>
            <a:r>
              <a:rPr lang="en-GB" dirty="0"/>
              <a:t>sf::degrees(45.f) constructs the launch angle; asRadians() converts for std::sin/cos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Drag/Wind Variation</a:t>
            </a:r>
          </a:p>
        </p:txBody>
      </p:sp>
      <p:sp>
        <p:nvSpPr>
          <p:cNvPr id="3" name="Content"/>
          <p:cNvSpPr>
            <a:spLocks noGrp="1"/>
          </p:cNvSpPr>
          <p:nvPr>
            <p:ph idx="1"/>
          </p:nvPr>
        </p:nvSpPr>
        <p:spPr/>
        <p:txBody>
          <a:bodyPr>
            <a:normAutofit/>
          </a:bodyPr>
          <a:lstStyle/>
          <a:p>
            <a:r>
              <a:rPr lang="en-GB" dirty="0"/>
              <a:t>Drag modelled as a force opposing velocity: drag = -dragCoefficient * velocity</a:t>
            </a:r>
          </a:p>
          <a:p>
            <a:r>
              <a:rPr lang="en-GB" dirty="0"/>
              <a:t>Combined per frame: velocity += (gravity + wind + drag) * dt</a:t>
            </a:r>
          </a:p>
          <a:p>
            <a:r>
              <a:rPr lang="en-GB" dirty="0"/>
              <a:t>Drag depends on velocity, which depends on both x and y together</a:t>
            </a:r>
          </a:p>
          <a:p>
            <a:r>
              <a:rPr lang="en-GB" dirty="0"/>
              <a:t>No longer solvable with the closed-form SUVAT equations — numerical integration is required</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Debug Visualisation</a:t>
            </a:r>
          </a:p>
        </p:txBody>
      </p:sp>
      <p:sp>
        <p:nvSpPr>
          <p:cNvPr id="3" name="Content"/>
          <p:cNvSpPr>
            <a:spLocks noGrp="1"/>
          </p:cNvSpPr>
          <p:nvPr>
            <p:ph idx="1"/>
          </p:nvPr>
        </p:nvSpPr>
        <p:spPr/>
        <p:txBody>
          <a:bodyPr>
            <a:normAutofit/>
          </a:bodyPr>
          <a:lstStyle/>
          <a:p>
            <a:r>
              <a:rPr lang="en-GB" dirty="0"/>
              <a:t>Trail: store recent positions in a small buffer, draw as connected line segments or fading points</a:t>
            </a:r>
          </a:p>
          <a:p>
            <a:r>
              <a:rPr lang="en-GB" dirty="0"/>
              <a:t>Vector arrows: drawing velocity or acceleration as an arrow helps debug motion visually, rather than reading numbers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C2648BE-A771-30AC-F6DF-AF0099DF6D03}"/>
              </a:ext>
            </a:extLst>
          </p:cNvPr>
          <p:cNvPicPr>
            <a:picLocks noChangeAspect="1"/>
          </p:cNvPicPr>
          <p:nvPr/>
        </p:nvPicPr>
        <p:blipFill>
          <a:blip r:embed="rId3"/>
          <a:stretch>
            <a:fillRect/>
          </a:stretch>
        </p:blipFill>
        <p:spPr>
          <a:xfrm>
            <a:off x="0" y="-1"/>
            <a:ext cx="12192000" cy="6858001"/>
          </a:xfrm>
          <a:prstGeom prst="rect">
            <a:avLst/>
          </a:prstGeom>
        </p:spPr>
      </p:pic>
      <p:sp>
        <p:nvSpPr>
          <p:cNvPr id="2" name="Title"/>
          <p:cNvSpPr>
            <a:spLocks noGrp="1"/>
          </p:cNvSpPr>
          <p:nvPr>
            <p:ph type="title"/>
          </p:nvPr>
        </p:nvSpPr>
        <p:spPr>
          <a:xfrm>
            <a:off x="0" y="0"/>
            <a:ext cx="11594969" cy="872360"/>
          </a:xfrm>
        </p:spPr>
        <p:txBody>
          <a:bodyPr/>
          <a:lstStyle/>
          <a:p>
            <a:r>
              <a:rPr lang="en-GB" dirty="0">
                <a:solidFill>
                  <a:schemeClr val="bg1"/>
                </a:solidFill>
              </a:rPr>
              <a:t>Rotational Kinematics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Angular Displacement, Velocity, Acceleration</a:t>
            </a:r>
          </a:p>
        </p:txBody>
      </p:sp>
      <p:sp>
        <p:nvSpPr>
          <p:cNvPr id="3" name="Content"/>
          <p:cNvSpPr>
            <a:spLocks noGrp="1"/>
          </p:cNvSpPr>
          <p:nvPr>
            <p:ph idx="1"/>
          </p:nvPr>
        </p:nvSpPr>
        <p:spPr/>
        <p:txBody>
          <a:bodyPr>
            <a:normAutofit/>
          </a:bodyPr>
          <a:lstStyle/>
          <a:p>
            <a:r>
              <a:rPr lang="en-GB" dirty="0"/>
              <a:t>Angular displacement (theta): angle turned, typically in radians</a:t>
            </a:r>
          </a:p>
          <a:p>
            <a:r>
              <a:rPr lang="en-GB" dirty="0"/>
              <a:t>Angular velocity (omega): rate of change of angle, radians per second</a:t>
            </a:r>
          </a:p>
          <a:p>
            <a:r>
              <a:rPr lang="en-GB" dirty="0"/>
              <a:t>Angular acceleration (alpha): rate of change of angular velocity</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Linear-Angular Relationships</a:t>
            </a:r>
          </a:p>
        </p:txBody>
      </p:sp>
      <p:sp>
        <p:nvSpPr>
          <p:cNvPr id="3" name="Content"/>
          <p:cNvSpPr>
            <a:spLocks noGrp="1"/>
          </p:cNvSpPr>
          <p:nvPr>
            <p:ph idx="1"/>
          </p:nvPr>
        </p:nvSpPr>
        <p:spPr/>
        <p:txBody>
          <a:bodyPr>
            <a:normAutofit/>
          </a:bodyPr>
          <a:lstStyle/>
          <a:p>
            <a:r>
              <a:rPr lang="en-GB" dirty="0"/>
              <a:t>Tangential (linear) speed at radius r: v = omega times r</a:t>
            </a:r>
          </a:p>
          <a:p>
            <a:r>
              <a:rPr lang="en-GB" dirty="0"/>
              <a:t>Connects a spinning object's rotation to how fast a point on its edge is moving</a:t>
            </a:r>
          </a:p>
          <a:p>
            <a:r>
              <a:rPr lang="en-GB" dirty="0"/>
              <a:t>Relevant whenever rotation needs to produce positional movement, e.g. wheels, orbiting objects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Worked Example</a:t>
            </a:r>
          </a:p>
        </p:txBody>
      </p:sp>
      <p:sp>
        <p:nvSpPr>
          <p:cNvPr id="3" name="Content"/>
          <p:cNvSpPr>
            <a:spLocks noGrp="1"/>
          </p:cNvSpPr>
          <p:nvPr>
            <p:ph idx="1"/>
          </p:nvPr>
        </p:nvSpPr>
        <p:spPr/>
        <p:txBody>
          <a:bodyPr>
            <a:normAutofit/>
          </a:bodyPr>
          <a:lstStyle/>
          <a:p>
            <a:r>
              <a:rPr lang="en-GB" dirty="0"/>
              <a:t>A fan blade starts at rest with constant angular acceleration alpha = 4 rad/s²; find omega after 3 seconds, and the angle turned</a:t>
            </a:r>
          </a:p>
          <a:p>
            <a:r>
              <a:rPr lang="en-GB" dirty="0"/>
              <a:t>omega = omega0 + alpha·t = 0 + 4·3 = 12 rad/s</a:t>
            </a:r>
          </a:p>
          <a:p>
            <a:r>
              <a:rPr lang="en-GB" dirty="0"/>
              <a:t>theta = omega0·t + (1/2)·alpha·t² = 0 + (1/2)·4·9 = 18 rad</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Live Demo: Orbiting Object</a:t>
            </a:r>
          </a:p>
        </p:txBody>
      </p:sp>
      <p:sp>
        <p:nvSpPr>
          <p:cNvPr id="3" name="Content"/>
          <p:cNvSpPr>
            <a:spLocks noGrp="1"/>
          </p:cNvSpPr>
          <p:nvPr>
            <p:ph idx="1"/>
          </p:nvPr>
        </p:nvSpPr>
        <p:spPr/>
        <p:txBody>
          <a:bodyPr>
            <a:normAutofit/>
          </a:bodyPr>
          <a:lstStyle/>
          <a:p>
            <a:r>
              <a:rPr lang="en-GB" dirty="0"/>
              <a:t>Each frame: angle += angularVelocity * dt — the same Euler integration pattern as the falling-ball demo, applied to angle</a:t>
            </a:r>
          </a:p>
          <a:p>
            <a:r>
              <a:rPr lang="en-GB" dirty="0"/>
              <a:t>Position from angle: offset = (radius * cos(angle), radius * sin(angle)) — polar to Cartesian</a:t>
            </a:r>
          </a:p>
          <a:p>
            <a:r>
              <a:rPr lang="en-GB" dirty="0"/>
              <a:t>orbiter.setPosition(centre + offset) places the object using vector addition</a:t>
            </a:r>
          </a:p>
          <a:p>
            <a:r>
              <a:rPr lang="en-GB" dirty="0"/>
              <a:t>orbiter.setRotation(sf::radians(angle)) keeps the shape's rotation in sync with its orbit</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Combining Linear and Angular Motion</a:t>
            </a:r>
          </a:p>
        </p:txBody>
      </p:sp>
      <p:sp>
        <p:nvSpPr>
          <p:cNvPr id="3" name="Content"/>
          <p:cNvSpPr>
            <a:spLocks noGrp="1"/>
          </p:cNvSpPr>
          <p:nvPr>
            <p:ph idx="1"/>
          </p:nvPr>
        </p:nvSpPr>
        <p:spPr/>
        <p:txBody>
          <a:bodyPr>
            <a:normAutofit/>
          </a:bodyPr>
          <a:lstStyle/>
          <a:p>
            <a:r>
              <a:rPr lang="en-GB" dirty="0"/>
              <a:t>Real objects often translate and rotate simultaneously, e.g. a thrown axe, a tumbling asteroid</a:t>
            </a:r>
          </a:p>
          <a:p>
            <a:r>
              <a:rPr lang="en-GB" dirty="0"/>
              <a:t>Two independent updates: position from linear velocity, rotation from angular velocity</a:t>
            </a:r>
          </a:p>
          <a:p>
            <a:r>
              <a:rPr lang="en-GB" dirty="0"/>
              <a:t>No interaction needed between them unless the object's shape affects its motion — not covered here</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Bringing It Together</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A KinematicBody Class Design</a:t>
            </a:r>
          </a:p>
        </p:txBody>
      </p:sp>
      <p:sp>
        <p:nvSpPr>
          <p:cNvPr id="3" name="Content"/>
          <p:cNvSpPr>
            <a:spLocks noGrp="1"/>
          </p:cNvSpPr>
          <p:nvPr>
            <p:ph idx="1"/>
          </p:nvPr>
        </p:nvSpPr>
        <p:spPr/>
        <p:txBody>
          <a:bodyPr>
            <a:normAutofit/>
          </a:bodyPr>
          <a:lstStyle/>
          <a:p>
            <a:r>
              <a:rPr lang="en-GB" dirty="0"/>
              <a:t>Member variables mirror the lecture directly: position, velocity, acceleration as vectors; rotation, angularVelocity, angularAcceleration as scalars</a:t>
            </a:r>
          </a:p>
          <a:p>
            <a:r>
              <a:rPr lang="en-GB" dirty="0"/>
              <a:t>applyAcceleration() and applyAngularAcceleration() accumulate rather than set, so multiple forces can combine in one frame</a:t>
            </a:r>
          </a:p>
          <a:p>
            <a:r>
              <a:rPr lang="en-GB" dirty="0"/>
              <a:t>update(dt) runs semi-implicit Euler integration for both linear and angular motion, then resets the accumulated accelerations to zero</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Update Loop Structure</a:t>
            </a:r>
          </a:p>
        </p:txBody>
      </p:sp>
      <p:sp>
        <p:nvSpPr>
          <p:cNvPr id="3" name="Content"/>
          <p:cNvSpPr>
            <a:spLocks noGrp="1"/>
          </p:cNvSpPr>
          <p:nvPr>
            <p:ph idx="1"/>
          </p:nvPr>
        </p:nvSpPr>
        <p:spPr/>
        <p:txBody>
          <a:bodyPr>
            <a:normAutofit/>
          </a:bodyPr>
          <a:lstStyle/>
          <a:p>
            <a:r>
              <a:rPr lang="en-GB" dirty="0"/>
              <a:t>Every frame: measure dt, apply any accelerations for this frame, call update(dt), then read position and rotation for rendering</a:t>
            </a:r>
          </a:p>
          <a:p>
            <a:r>
              <a:rPr lang="en-GB" dirty="0"/>
              <a:t>Separates "what forces act this frame" from "how motion integrates" — a clean separation of concerns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Live Demo: Combining Everything</a:t>
            </a:r>
          </a:p>
        </p:txBody>
      </p:sp>
      <p:sp>
        <p:nvSpPr>
          <p:cNvPr id="3" name="Content"/>
          <p:cNvSpPr>
            <a:spLocks noGrp="1"/>
          </p:cNvSpPr>
          <p:nvPr>
            <p:ph idx="1"/>
          </p:nvPr>
        </p:nvSpPr>
        <p:spPr/>
        <p:txBody>
          <a:bodyPr>
            <a:normAutofit/>
          </a:bodyPr>
          <a:lstStyle/>
          <a:p>
            <a:r>
              <a:rPr lang="en-GB" dirty="0"/>
              <a:t>body.applyAcceleration({0.f, 500.f}) applies gravity as a linear force</a:t>
            </a:r>
          </a:p>
          <a:p>
            <a:r>
              <a:rPr lang="en-GB" dirty="0"/>
              <a:t>body.applyAngularAcceleration(2.f) applies a constant spin-up torque</a:t>
            </a:r>
          </a:p>
          <a:p>
            <a:r>
              <a:rPr lang="en-GB" dirty="0"/>
              <a:t>A single body.update(dt) integrates both linear and angular motion together</a:t>
            </a:r>
          </a:p>
          <a:p>
            <a:r>
              <a:rPr lang="en-GB" dirty="0"/>
              <a:t>shape.setPosition/setRotation read the body's state back out for rendering</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Pitfalls: Float Drift and Timestep Choice</a:t>
            </a:r>
          </a:p>
        </p:txBody>
      </p:sp>
      <p:sp>
        <p:nvSpPr>
          <p:cNvPr id="3" name="Content"/>
          <p:cNvSpPr>
            <a:spLocks noGrp="1"/>
          </p:cNvSpPr>
          <p:nvPr>
            <p:ph idx="1"/>
          </p:nvPr>
        </p:nvSpPr>
        <p:spPr/>
        <p:txBody>
          <a:bodyPr>
            <a:normAutofit/>
          </a:bodyPr>
          <a:lstStyle/>
          <a:p>
            <a:r>
              <a:rPr lang="en-GB" dirty="0"/>
              <a:t>Repeated floating-point addition accumulates small errors over a long-running session</a:t>
            </a:r>
          </a:p>
          <a:p>
            <a:r>
              <a:rPr lang="en-GB" dirty="0"/>
              <a:t>Variable dt, tied to frame rate, makes results non-reproducible and can misbehave at very low frame rates: a fast object can "tunnel" through thin geometry when dt is large</a:t>
            </a:r>
          </a:p>
          <a:p>
            <a:r>
              <a:rPr lang="en-GB" dirty="0"/>
              <a:t>Fixed timestep: update physics at a constant dt regardless of render frame rate, using an accumulator pattern</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What's Next: Forces and Dynamics</a:t>
            </a:r>
          </a:p>
        </p:txBody>
      </p:sp>
      <p:sp>
        <p:nvSpPr>
          <p:cNvPr id="3" name="Content"/>
          <p:cNvSpPr>
            <a:spLocks noGrp="1"/>
          </p:cNvSpPr>
          <p:nvPr>
            <p:ph idx="1"/>
          </p:nvPr>
        </p:nvSpPr>
        <p:spPr/>
        <p:txBody>
          <a:bodyPr>
            <a:normAutofit/>
          </a:bodyPr>
          <a:lstStyle/>
          <a:p>
            <a:r>
              <a:rPr lang="en-GB" dirty="0"/>
              <a:t>Kinematics describes motion; dynamics explains it, via forces (F = ma)</a:t>
            </a:r>
          </a:p>
          <a:p>
            <a:r>
              <a:rPr lang="en-GB" dirty="0"/>
              <a:t>Real games rarely apply raw kinematic equations directly — they apply forces and let integration produce the motion</a:t>
            </a:r>
          </a:p>
          <a:p>
            <a:r>
              <a:rPr lang="en-GB" dirty="0"/>
              <a:t>Starting next: collision response, friction, drag and torque all build directly on this KinematicBody foundation</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Forces and Newton's Second Law</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From Kinematics to Dynamics</a:t>
            </a:r>
          </a:p>
        </p:txBody>
      </p:sp>
      <p:sp>
        <p:nvSpPr>
          <p:cNvPr id="3" name="Content"/>
          <p:cNvSpPr>
            <a:spLocks noGrp="1"/>
          </p:cNvSpPr>
          <p:nvPr>
            <p:ph idx="1"/>
          </p:nvPr>
        </p:nvSpPr>
        <p:spPr/>
        <p:txBody>
          <a:bodyPr>
            <a:normAutofit/>
          </a:bodyPr>
          <a:lstStyle/>
          <a:p>
            <a:r>
              <a:rPr lang="en-GB" dirty="0"/>
              <a:t>Kinematics described how things move; dynamics explains why, through forces</a:t>
            </a:r>
          </a:p>
          <a:p>
            <a:r>
              <a:rPr lang="en-GB" dirty="0"/>
              <a:t>Newton's second law: F = ma, force equals mass times acceleration</a:t>
            </a:r>
          </a:p>
          <a:p>
            <a:r>
              <a:rPr lang="en-GB" dirty="0"/>
              <a:t>Every acceleration used so far (gravity, launch velocity) can now be produced by an explicit force instead of being hardcoded</a:t>
            </a:r>
          </a:p>
          <a:p>
            <a:r>
              <a:rPr lang="en-GB" dirty="0"/>
              <a:t>From here on, KinematicBody grows into a mass-aware PhysicsBody</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Mass vs Weight</a:t>
            </a:r>
          </a:p>
        </p:txBody>
      </p:sp>
      <p:sp>
        <p:nvSpPr>
          <p:cNvPr id="3" name="Content"/>
          <p:cNvSpPr>
            <a:spLocks noGrp="1"/>
          </p:cNvSpPr>
          <p:nvPr>
            <p:ph idx="1"/>
          </p:nvPr>
        </p:nvSpPr>
        <p:spPr/>
        <p:txBody>
          <a:bodyPr>
            <a:normAutofit/>
          </a:bodyPr>
          <a:lstStyle/>
          <a:p>
            <a:r>
              <a:rPr lang="en-GB" dirty="0"/>
              <a:t>Mass: amount of matter in an object, measured in kilograms, the same everywhere in the universe</a:t>
            </a:r>
          </a:p>
          <a:p>
            <a:r>
              <a:rPr lang="en-GB" dirty="0"/>
              <a:t>Weight: the force of gravity acting on that mass, so it's a vector and it changes with location</a:t>
            </a:r>
          </a:p>
          <a:p>
            <a:r>
              <a:rPr lang="en-GB" dirty="0"/>
              <a:t>Mass has no direction and is a scalar; weight is a force and is therefore a vector</a:t>
            </a:r>
          </a:p>
          <a:p>
            <a:r>
              <a:rPr lang="en-GB" dirty="0"/>
              <a:t>On the Moon your mass is unchanged but your weight is roughly a sixth of Earth's</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Newton's Second Law, in Code</a:t>
            </a:r>
          </a:p>
        </p:txBody>
      </p:sp>
      <p:sp>
        <p:nvSpPr>
          <p:cNvPr id="3" name="Content"/>
          <p:cNvSpPr>
            <a:spLocks noGrp="1"/>
          </p:cNvSpPr>
          <p:nvPr>
            <p:ph idx="1"/>
          </p:nvPr>
        </p:nvSpPr>
        <p:spPr/>
        <p:txBody>
          <a:bodyPr>
            <a:normAutofit/>
          </a:bodyPr>
          <a:lstStyle/>
          <a:p>
            <a:r>
              <a:rPr lang="en-GB" dirty="0"/>
              <a:t>PhysicsBody replaces KinematicBody now that it reasons about forces, not just accelerations</a:t>
            </a:r>
          </a:p>
          <a:p>
            <a:r>
              <a:rPr lang="en-GB" dirty="0"/>
              <a:t>A new mass field and applyForce(force) method convert force into acceleration: acceleration += force / mass</a:t>
            </a:r>
          </a:p>
          <a:p>
            <a:r>
              <a:rPr lang="en-GB" dirty="0"/>
              <a:t>applyAcceleration() is kept unchanged, for the rare case where mass genuinely doesn't matter</a:t>
            </a:r>
          </a:p>
          <a:p>
            <a:r>
              <a:rPr lang="en-GB" dirty="0"/>
              <a:t>update(dt) is completely unchanged — every new force still funnels through the same accumulator</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Live Demo: Gravity as a Force</a:t>
            </a:r>
          </a:p>
        </p:txBody>
      </p:sp>
      <p:sp>
        <p:nvSpPr>
          <p:cNvPr id="3" name="Content"/>
          <p:cNvSpPr>
            <a:spLocks noGrp="1"/>
          </p:cNvSpPr>
          <p:nvPr>
            <p:ph idx="1"/>
          </p:nvPr>
        </p:nvSpPr>
        <p:spPr/>
        <p:txBody>
          <a:bodyPr>
            <a:normAutofit/>
          </a:bodyPr>
          <a:lstStyle/>
          <a:p>
            <a:r>
              <a:rPr lang="en-GB" dirty="0"/>
              <a:t>Instead of hardcoding acceleration.y += g each frame, call body.applyForce({0.f, body.mass * g})</a:t>
            </a:r>
          </a:p>
          <a:p>
            <a:r>
              <a:rPr lang="en-GB" dirty="0"/>
              <a:t>The resulting motion is identical regardless of the mass entered, exactly as the Foundations section would predict</a:t>
            </a:r>
          </a:p>
          <a:p>
            <a:r>
              <a:rPr lang="en-GB" dirty="0"/>
              <a:t>This is Galileo's result, arrived at through F = ma instead of being assumed</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Worked Example: Twin Thrusters</a:t>
            </a:r>
          </a:p>
        </p:txBody>
      </p:sp>
      <p:sp>
        <p:nvSpPr>
          <p:cNvPr id="3" name="Content"/>
          <p:cNvSpPr>
            <a:spLocks noGrp="1"/>
          </p:cNvSpPr>
          <p:nvPr>
            <p:ph idx="1"/>
          </p:nvPr>
        </p:nvSpPr>
        <p:spPr/>
        <p:txBody>
          <a:bodyPr>
            <a:normAutofit/>
          </a:bodyPr>
          <a:lstStyle/>
          <a:p>
            <a:r>
              <a:rPr lang="en-GB" dirty="0"/>
              <a:t>Two spaceships, masses of 50,000 kg and 20,000 kg, each thruster applying 300,000 N</a:t>
            </a:r>
          </a:p>
          <a:p>
            <a:r>
              <a:rPr lang="en-GB" dirty="0"/>
              <a:t>Acceleration is force divided by mass: the large ship accelerates at 6 m/s², the small ship at 15 m/s²</a:t>
            </a:r>
          </a:p>
          <a:p>
            <a:r>
              <a:rPr lang="en-GB" dirty="0"/>
              <a:t>Same force, different mass, different acceleration — this is Newton's second law doing real work</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Live Demo: Twin-Thruster Race</a:t>
            </a:r>
          </a:p>
        </p:txBody>
      </p:sp>
      <p:sp>
        <p:nvSpPr>
          <p:cNvPr id="3" name="Content"/>
          <p:cNvSpPr>
            <a:spLocks noGrp="1"/>
          </p:cNvSpPr>
          <p:nvPr>
            <p:ph idx="1"/>
          </p:nvPr>
        </p:nvSpPr>
        <p:spPr/>
        <p:txBody>
          <a:bodyPr>
            <a:normAutofit/>
          </a:bodyPr>
          <a:lstStyle/>
          <a:p>
            <a:r>
              <a:rPr lang="en-GB" dirty="0"/>
              <a:t>Two PhysicsBody instances, identical applyForce() call each frame for the thruster, differing mass</a:t>
            </a:r>
          </a:p>
          <a:p>
            <a:r>
              <a:rPr lang="en-GB" dirty="0"/>
              <a:t>The lighter ship visibly pulls ahead, exactly matching the worked example</a:t>
            </a:r>
          </a:p>
          <a:p>
            <a:r>
              <a:rPr lang="en-GB" dirty="0"/>
              <a:t>No special-casing needed, the difference falls straight out of applyForce()'s force/mass division</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Gotcha: Always Set Your Mass</a:t>
            </a:r>
          </a:p>
        </p:txBody>
      </p:sp>
      <p:sp>
        <p:nvSpPr>
          <p:cNvPr id="3" name="Content"/>
          <p:cNvSpPr>
            <a:spLocks noGrp="1"/>
          </p:cNvSpPr>
          <p:nvPr>
            <p:ph idx="1"/>
          </p:nvPr>
        </p:nvSpPr>
        <p:spPr/>
        <p:txBody>
          <a:bodyPr>
            <a:normAutofit/>
          </a:bodyPr>
          <a:lstStyle/>
          <a:p>
            <a:r>
              <a:rPr lang="en-GB" dirty="0"/>
              <a:t>PhysicsBody defaults to a mass of 1 kilogram if none is given</a:t>
            </a:r>
          </a:p>
          <a:p>
            <a:r>
              <a:rPr lang="en-GB" dirty="0"/>
              <a:t>Forgetting to set a sensible mass means every object responds identically to the same force, regardless of how big or heavy it should feel</a:t>
            </a:r>
          </a:p>
          <a:p>
            <a:r>
              <a:rPr lang="en-GB" dirty="0"/>
              <a:t>Always assign a deliberate mass when constructing a PhysicsBody, unless 1 kilogram is genuinely correct</a:t>
            </a:r>
          </a:p>
          <a:p>
            <a:r>
              <a:rPr lang="en-GB" dirty="0"/>
              <a:t>If unsure what value to use, look up a rough real-world mass for the object being modelled</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Normal Force and Ramp Decomposition</a:t>
            </a:r>
          </a:p>
        </p:txBody>
      </p:sp>
      <p:sp>
        <p:nvSpPr>
          <p:cNvPr id="3" name="Content"/>
          <p:cNvSpPr>
            <a:spLocks noGrp="1"/>
          </p:cNvSpPr>
          <p:nvPr>
            <p:ph idx="1"/>
          </p:nvPr>
        </p:nvSpPr>
        <p:spPr/>
        <p:txBody>
          <a:bodyPr>
            <a:normAutofit/>
          </a:bodyPr>
          <a:lstStyle/>
          <a:p>
            <a:r>
              <a:rPr lang="en-GB" dirty="0"/>
              <a:t>Whenever an object rests on a surface, gravity is countered by a normal force pushing back, perpendicular to that surface</a:t>
            </a:r>
          </a:p>
          <a:p>
            <a:r>
              <a:rPr lang="en-GB" dirty="0"/>
              <a:t>On a ramp at angle theta, gravity splits into two components: mg sin(theta) pulling the object down the slope, and mg cos(theta) pressing it into the slope</a:t>
            </a:r>
          </a:p>
          <a:p>
            <a:r>
              <a:rPr lang="en-GB" dirty="0"/>
              <a:t>The perpendicular component, mg cos(theta), is exactly the normal force</a:t>
            </a:r>
          </a:p>
          <a:p>
            <a:r>
              <a:rPr lang="en-GB" dirty="0"/>
              <a:t>These two components are always perpendicular to each other, regardless of the ramp's angle</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Live Demo: Braking on a Ramp</a:t>
            </a:r>
          </a:p>
        </p:txBody>
      </p:sp>
      <p:sp>
        <p:nvSpPr>
          <p:cNvPr id="3" name="Content"/>
          <p:cNvSpPr>
            <a:spLocks noGrp="1"/>
          </p:cNvSpPr>
          <p:nvPr>
            <p:ph idx="1"/>
          </p:nvPr>
        </p:nvSpPr>
        <p:spPr/>
        <p:txBody>
          <a:bodyPr>
            <a:normAutofit fontScale="92500" lnSpcReduction="10000"/>
          </a:bodyPr>
          <a:lstStyle/>
          <a:p>
            <a:r>
              <a:rPr lang="en-GB" dirty="0"/>
              <a:t>The physics way: apply a braking force with applyForce() every frame until velocity reaches zero, then apply a force exactly equal and opposite to mg sin(theta) to hold it in place</a:t>
            </a:r>
          </a:p>
          <a:p>
            <a:r>
              <a:rPr lang="en-GB" dirty="0"/>
              <a:t>The cheeky way: once the body is judged 'stopped', freeze its position directly and skip physics for that body until braking is released</a:t>
            </a:r>
          </a:p>
          <a:p>
            <a:r>
              <a:rPr lang="en-GB" dirty="0"/>
              <a:t>The physics way is more honest but can leave a tiny residual drift from floating point error; the cheeky way is visually perfect but is a deliberate simplification</a:t>
            </a:r>
          </a:p>
          <a:p>
            <a:r>
              <a:rPr lang="en-GB" dirty="0"/>
              <a:t>Both are legitimate game development choices, the right one depends on how much the ramp behaviour actually matters to the player</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Friction</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What is Friction?</a:t>
            </a:r>
          </a:p>
        </p:txBody>
      </p:sp>
      <p:sp>
        <p:nvSpPr>
          <p:cNvPr id="3" name="Content"/>
          <p:cNvSpPr>
            <a:spLocks noGrp="1"/>
          </p:cNvSpPr>
          <p:nvPr>
            <p:ph idx="1"/>
          </p:nvPr>
        </p:nvSpPr>
        <p:spPr/>
        <p:txBody>
          <a:bodyPr>
            <a:normAutofit/>
          </a:bodyPr>
          <a:lstStyle/>
          <a:p>
            <a:r>
              <a:rPr lang="en-GB" dirty="0"/>
              <a:t>Friction is the force that resists relative motion between two surfaces in contact</a:t>
            </a:r>
          </a:p>
          <a:p>
            <a:r>
              <a:rPr lang="en-GB" dirty="0"/>
              <a:t>Its magnitude is given by Ff = mu times N, where N is the normal force from the previous section</a:t>
            </a:r>
          </a:p>
          <a:p>
            <a:r>
              <a:rPr lang="en-GB" dirty="0"/>
              <a:t>Friction always acts opposite to the direction of motion, or the direction of attempted motion</a:t>
            </a:r>
          </a:p>
          <a:p>
            <a:r>
              <a:rPr lang="en-GB" dirty="0"/>
              <a:t>Without friction, nothing would ever come to rest by itself</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The Coefficient of Friction</a:t>
            </a:r>
          </a:p>
        </p:txBody>
      </p:sp>
      <p:sp>
        <p:nvSpPr>
          <p:cNvPr id="3" name="Content"/>
          <p:cNvSpPr>
            <a:spLocks noGrp="1"/>
          </p:cNvSpPr>
          <p:nvPr>
            <p:ph idx="1"/>
          </p:nvPr>
        </p:nvSpPr>
        <p:spPr/>
        <p:txBody>
          <a:bodyPr>
            <a:normAutofit/>
          </a:bodyPr>
          <a:lstStyle/>
          <a:p>
            <a:r>
              <a:rPr lang="en-GB" dirty="0"/>
              <a:t>mu, the coefficient of friction, is usually a value between 0 (frictionless) and 1 (very rough), though it can exceed 1</a:t>
            </a:r>
          </a:p>
          <a:p>
            <a:r>
              <a:rPr lang="en-GB" dirty="0"/>
              <a:t>Static friction resists an object starting to move; kinetic friction resists an object already moving</a:t>
            </a:r>
          </a:p>
          <a:p>
            <a:r>
              <a:rPr lang="en-GB" dirty="0"/>
              <a:t>Static friction is always greater than or equal to kinetic friction for the same pair of surfaces</a:t>
            </a:r>
          </a:p>
          <a:p>
            <a:r>
              <a:rPr lang="en-GB" dirty="0"/>
              <a:t>In practice mu is rarely calculated, it's picked to produce a plausible-feeling result</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Hand-Rolling a "Physics Material"</a:t>
            </a:r>
          </a:p>
        </p:txBody>
      </p:sp>
      <p:sp>
        <p:nvSpPr>
          <p:cNvPr id="3" name="Content"/>
          <p:cNvSpPr>
            <a:spLocks noGrp="1"/>
          </p:cNvSpPr>
          <p:nvPr>
            <p:ph idx="1"/>
          </p:nvPr>
        </p:nvSpPr>
        <p:spPr/>
        <p:txBody>
          <a:bodyPr>
            <a:normAutofit/>
          </a:bodyPr>
          <a:lstStyle/>
          <a:p>
            <a:r>
              <a:rPr lang="en-GB" dirty="0"/>
              <a:t>PhysicsBody gains a frictionCoefficient field, one per object, mirroring a physics engine's physics material</a:t>
            </a:r>
          </a:p>
          <a:p>
            <a:r>
              <a:rPr lang="en-GB" dirty="0"/>
              <a:t>A CombineMode enum (Average, Minimum, Maximum, Multiply) mirrors Unity's friction-combine modes</a:t>
            </a:r>
          </a:p>
          <a:p>
            <a:r>
              <a:rPr lang="en-GB" dirty="0"/>
              <a:t>combineFriction(a, b, mode) resolves two different surfaces' coefficients into one usable value</a:t>
            </a:r>
          </a:p>
          <a:p>
            <a:r>
              <a:rPr lang="en-GB" dirty="0"/>
              <a:t>Average is the sensible default; Minimum suits a surface that should always end up frictionless</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Worked Example: Net Force with Friction</a:t>
            </a:r>
          </a:p>
        </p:txBody>
      </p:sp>
      <p:sp>
        <p:nvSpPr>
          <p:cNvPr id="3" name="Content"/>
          <p:cNvSpPr>
            <a:spLocks noGrp="1"/>
          </p:cNvSpPr>
          <p:nvPr>
            <p:ph idx="1"/>
          </p:nvPr>
        </p:nvSpPr>
        <p:spPr/>
        <p:txBody>
          <a:bodyPr>
            <a:normAutofit/>
          </a:bodyPr>
          <a:lstStyle/>
          <a:p>
            <a:r>
              <a:rPr lang="en-GB" dirty="0"/>
              <a:t>A 10 kilogram object is pulled with 30 newtons of force across a surface with mu = 0.2</a:t>
            </a:r>
          </a:p>
          <a:p>
            <a:r>
              <a:rPr lang="en-GB" dirty="0"/>
              <a:t>Normal force is mg = 10 times 9.8 = 98 newtons; friction force is mu times N = 0.2 times 98 = 19.6 newtons</a:t>
            </a:r>
          </a:p>
          <a:p>
            <a:r>
              <a:rPr lang="en-GB" dirty="0"/>
              <a:t>Net force is 30 minus 19.6 = 10.4 newtons in the direction of the pull</a:t>
            </a:r>
          </a:p>
          <a:p>
            <a:r>
              <a:rPr lang="en-GB" dirty="0"/>
              <a:t>If the pulling force stops, friction alone now produces a net force of negative 19.6 newtons, decelerating the object to rest</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Live Demo: Four Surfaces</a:t>
            </a:r>
          </a:p>
        </p:txBody>
      </p:sp>
      <p:sp>
        <p:nvSpPr>
          <p:cNvPr id="3" name="Content"/>
          <p:cNvSpPr>
            <a:spLocks noGrp="1"/>
          </p:cNvSpPr>
          <p:nvPr>
            <p:ph idx="1"/>
          </p:nvPr>
        </p:nvSpPr>
        <p:spPr/>
        <p:txBody>
          <a:bodyPr>
            <a:normAutofit/>
          </a:bodyPr>
          <a:lstStyle/>
          <a:p>
            <a:r>
              <a:rPr lang="en-GB" dirty="0"/>
              <a:t>Four PhysicsBody boxes, same mass, same applied force, different frictionCoefficient values: 0, 0.1, 0.5, and a high static-only value</a:t>
            </a:r>
          </a:p>
          <a:p>
            <a:r>
              <a:rPr lang="en-GB" dirty="0"/>
              <a:t>The frictionless box keeps sliding at constant velocity once the force stops</a:t>
            </a:r>
          </a:p>
          <a:p>
            <a:r>
              <a:rPr lang="en-GB" dirty="0"/>
              <a:t>The low-friction box slows and stops; the higher-friction boxes barely move, or don't move at all if static friction exceeds the applied force</a:t>
            </a:r>
          </a:p>
          <a:p>
            <a:r>
              <a:rPr lang="en-GB" dirty="0"/>
              <a:t>This demonstrates static friction can prevent motion from starting even when kinetic friction would eventually allow it once moving</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Friction on Ramps: Derivation</a:t>
            </a:r>
          </a:p>
        </p:txBody>
      </p:sp>
      <p:sp>
        <p:nvSpPr>
          <p:cNvPr id="3" name="Content"/>
          <p:cNvSpPr>
            <a:spLocks noGrp="1"/>
          </p:cNvSpPr>
          <p:nvPr>
            <p:ph idx="1"/>
          </p:nvPr>
        </p:nvSpPr>
        <p:spPr/>
        <p:txBody>
          <a:bodyPr>
            <a:normAutofit/>
          </a:bodyPr>
          <a:lstStyle/>
          <a:p>
            <a:r>
              <a:rPr lang="en-GB" dirty="0"/>
              <a:t>On a ramp, gravity's parallel component mg sin(theta) drives the object down the slope</a:t>
            </a:r>
          </a:p>
          <a:p>
            <a:r>
              <a:rPr lang="en-GB" dirty="0"/>
              <a:t>Friction, using the ramp's normal force, resists with mu times mg cos(theta)</a:t>
            </a:r>
          </a:p>
          <a:p>
            <a:r>
              <a:rPr lang="en-GB" dirty="0"/>
              <a:t>Net force along the ramp is mg sin(theta) minus mu times mg cos(theta)</a:t>
            </a:r>
          </a:p>
          <a:p>
            <a:r>
              <a:rPr lang="en-GB" dirty="0"/>
              <a:t>Setting mu to zero recovers exactly the frictionless ramp result from the Forces section</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The "Won't-Slide" Condition</a:t>
            </a:r>
          </a:p>
        </p:txBody>
      </p:sp>
      <p:sp>
        <p:nvSpPr>
          <p:cNvPr id="3" name="Content"/>
          <p:cNvSpPr>
            <a:spLocks noGrp="1"/>
          </p:cNvSpPr>
          <p:nvPr>
            <p:ph idx="1"/>
          </p:nvPr>
        </p:nvSpPr>
        <p:spPr/>
        <p:txBody>
          <a:bodyPr>
            <a:normAutofit/>
          </a:bodyPr>
          <a:lstStyle/>
          <a:p>
            <a:r>
              <a:rPr lang="en-GB" dirty="0"/>
              <a:t>An object stays put when friction can fully cancel the parallel component of gravity</a:t>
            </a:r>
          </a:p>
          <a:p>
            <a:r>
              <a:rPr lang="en-GB" dirty="0"/>
              <a:t>Setting the two forces equal and dividing through by mg cos(theta) gives mu is greater than or equal to tan(theta)</a:t>
            </a:r>
          </a:p>
          <a:p>
            <a:r>
              <a:rPr lang="en-GB" dirty="0"/>
              <a:t>Because mg cancels out entirely, this condition holds for any mass, and for any planet's gravity</a:t>
            </a:r>
          </a:p>
          <a:p>
            <a:r>
              <a:rPr lang="en-GB" dirty="0"/>
              <a:t>This is a genuinely useful design rule: pick mu relative to tan(theta) for a ramp, not relative to some arbitrary constant</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Live Demo: Ramp Friction Threshold</a:t>
            </a:r>
          </a:p>
        </p:txBody>
      </p:sp>
      <p:sp>
        <p:nvSpPr>
          <p:cNvPr id="3" name="Content"/>
          <p:cNvSpPr>
            <a:spLocks noGrp="1"/>
          </p:cNvSpPr>
          <p:nvPr>
            <p:ph idx="1"/>
          </p:nvPr>
        </p:nvSpPr>
        <p:spPr/>
        <p:txBody>
          <a:bodyPr>
            <a:normAutofit/>
          </a:bodyPr>
          <a:lstStyle/>
          <a:p>
            <a:r>
              <a:rPr lang="en-GB" dirty="0"/>
              <a:t>A 5 kilogram box on a 30 degree ramp; tan(30) is approximately 0.577</a:t>
            </a:r>
          </a:p>
          <a:p>
            <a:r>
              <a:rPr lang="en-GB" dirty="0"/>
              <a:t>With mu set to 0.57, just below the threshold, the box very slowly slides down the ramp</a:t>
            </a:r>
          </a:p>
          <a:p>
            <a:r>
              <a:rPr lang="en-GB" dirty="0"/>
              <a:t>With mu set to 0.58, just above the threshold, the box settles after a very small initial slip caused by its starting height above the ramp surface</a:t>
            </a:r>
          </a:p>
          <a:p>
            <a:r>
              <a:rPr lang="en-GB" dirty="0"/>
              <a:t>Confirms the derivation from the previous slide holds in the running demo, not just on paper</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Drag and Terminal Velocity</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Two Ways to Model Drag</a:t>
            </a:r>
          </a:p>
        </p:txBody>
      </p:sp>
      <p:sp>
        <p:nvSpPr>
          <p:cNvPr id="3" name="Content"/>
          <p:cNvSpPr>
            <a:spLocks noGrp="1"/>
          </p:cNvSpPr>
          <p:nvPr>
            <p:ph idx="1"/>
          </p:nvPr>
        </p:nvSpPr>
        <p:spPr/>
        <p:txBody>
          <a:bodyPr>
            <a:normAutofit lnSpcReduction="10000"/>
          </a:bodyPr>
          <a:lstStyle/>
          <a:p>
            <a:r>
              <a:rPr lang="en-GB" dirty="0"/>
              <a:t>The full physical drag equation is one half times fluid density times velocity squared times drag coefficient times cross-sectional area</a:t>
            </a:r>
          </a:p>
          <a:p>
            <a:r>
              <a:rPr lang="en-GB" dirty="0"/>
              <a:t>A much simpler model captures the same behaviour for games: drag force equals negative b times velocity, where b bundles all of those physical details into one tunable constant</a:t>
            </a:r>
          </a:p>
          <a:p>
            <a:r>
              <a:rPr lang="en-GB" dirty="0"/>
              <a:t>This simplified model was already used without naming it, back in the Projectile Motion section's drag and wind variation demo</a:t>
            </a:r>
          </a:p>
          <a:p>
            <a:r>
              <a:rPr lang="en-GB" dirty="0"/>
              <a:t>Both models agree on the important idea: drag grows as speed grows, and always opposes motion</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Terminal Velocity, Derived</a:t>
            </a:r>
          </a:p>
        </p:txBody>
      </p:sp>
      <p:sp>
        <p:nvSpPr>
          <p:cNvPr id="3" name="Content"/>
          <p:cNvSpPr>
            <a:spLocks noGrp="1"/>
          </p:cNvSpPr>
          <p:nvPr>
            <p:ph idx="1"/>
          </p:nvPr>
        </p:nvSpPr>
        <p:spPr/>
        <p:txBody>
          <a:bodyPr>
            <a:normAutofit/>
          </a:bodyPr>
          <a:lstStyle/>
          <a:p>
            <a:r>
              <a:rPr lang="en-GB" dirty="0"/>
              <a:t>A falling object reaches terminal velocity when the net force on it is zero</a:t>
            </a:r>
          </a:p>
          <a:p>
            <a:r>
              <a:rPr lang="en-GB" dirty="0"/>
              <a:t>That means the force of gravity equals the force of drag: mg equals b times v (terminal)</a:t>
            </a:r>
          </a:p>
          <a:p>
            <a:r>
              <a:rPr lang="en-GB" dirty="0"/>
              <a:t>Solving for v (terminal) gives v (terminal) equals mg divided by b</a:t>
            </a:r>
          </a:p>
          <a:p>
            <a:r>
              <a:rPr lang="en-GB" dirty="0"/>
              <a:t>Below terminal velocity the object still speeds up; at terminal velocity it stops accelerating entirely</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Worked Example: Two Masses, Same Drag</a:t>
            </a:r>
          </a:p>
        </p:txBody>
      </p:sp>
      <p:sp>
        <p:nvSpPr>
          <p:cNvPr id="3" name="Content"/>
          <p:cNvSpPr>
            <a:spLocks noGrp="1"/>
          </p:cNvSpPr>
          <p:nvPr>
            <p:ph idx="1"/>
          </p:nvPr>
        </p:nvSpPr>
        <p:spPr/>
        <p:txBody>
          <a:bodyPr>
            <a:normAutofit/>
          </a:bodyPr>
          <a:lstStyle/>
          <a:p>
            <a:r>
              <a:rPr lang="en-GB" dirty="0"/>
              <a:t>A 5 kilogram object falling with b = 0.08 has a terminal velocity of mg/b, around 612.5 units per second at this scale</a:t>
            </a:r>
          </a:p>
          <a:p>
            <a:r>
              <a:rPr lang="en-GB" dirty="0"/>
              <a:t>A 10 kilogram object with the same b has a terminal velocity of about 1225 units per second, exactly double</a:t>
            </a:r>
          </a:p>
          <a:p>
            <a:r>
              <a:rPr lang="en-GB" dirty="0"/>
              <a:t>Heavier objects need more drag force to balance their greater weight, so they settle at a higher terminal speed for a given b</a:t>
            </a:r>
          </a:p>
          <a:p>
            <a:r>
              <a:rPr lang="en-GB" dirty="0"/>
              <a:t>These are illustrative game-scale numbers, not real-world air resistance figures, chosen to make the doubling clean rather than physically exact</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Evolving PhysicsBody: a Drag Coefficient</a:t>
            </a:r>
          </a:p>
        </p:txBody>
      </p:sp>
      <p:sp>
        <p:nvSpPr>
          <p:cNvPr id="3" name="Content"/>
          <p:cNvSpPr>
            <a:spLocks noGrp="1"/>
          </p:cNvSpPr>
          <p:nvPr>
            <p:ph idx="1"/>
          </p:nvPr>
        </p:nvSpPr>
        <p:spPr/>
        <p:txBody>
          <a:bodyPr>
            <a:normAutofit/>
          </a:bodyPr>
          <a:lstStyle/>
          <a:p>
            <a:r>
              <a:rPr lang="en-GB" dirty="0"/>
              <a:t>dragCoefficient is added as a field, feeding the same applyForce() accumulator introduced in the Forces section</a:t>
            </a:r>
          </a:p>
          <a:p>
            <a:r>
              <a:rPr lang="en-GB" dirty="0"/>
              <a:t>applyDrag() computes -dragCoefficient * velocity and routes it through applyForce() each frame</a:t>
            </a:r>
          </a:p>
          <a:p>
            <a:r>
              <a:rPr lang="en-GB" dirty="0"/>
              <a:t>update(dt) itself needs no change — drag is just another force source</a:t>
            </a:r>
          </a:p>
          <a:p>
            <a:r>
              <a:rPr lang="en-GB" dirty="0"/>
              <a:t>Compare with the original drag and wind variation demo, which computed the same idea by hand outside any reusable structure</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Live Demo: Skydiver and Parachute</a:t>
            </a:r>
          </a:p>
        </p:txBody>
      </p:sp>
      <p:sp>
        <p:nvSpPr>
          <p:cNvPr id="3" name="Content"/>
          <p:cNvSpPr>
            <a:spLocks noGrp="1"/>
          </p:cNvSpPr>
          <p:nvPr>
            <p:ph idx="1"/>
          </p:nvPr>
        </p:nvSpPr>
        <p:spPr/>
        <p:txBody>
          <a:bodyPr>
            <a:normAutofit/>
          </a:bodyPr>
          <a:lstStyle/>
          <a:p>
            <a:r>
              <a:rPr lang="en-GB" dirty="0"/>
              <a:t>An 80 kilogram skydiver falls under gravity and drag; using a human terminal velocity of roughly 55 units per second gives b around 14.27</a:t>
            </a:r>
          </a:p>
          <a:p>
            <a:r>
              <a:rPr lang="en-GB" dirty="0"/>
              <a:t>Setting dragCoefficient to b divided by mass, about 0.178, produces the correct terminal velocity through applyDrag()</a:t>
            </a:r>
          </a:p>
          <a:p>
            <a:r>
              <a:rPr lang="en-GB" dirty="0"/>
              <a:t>Pressing a key multiplies dragCoefficient by ten to simulate opening a parachute, sharply lowering the new terminal velocity</a:t>
            </a:r>
          </a:p>
          <a:p>
            <a:r>
              <a:rPr lang="en-GB" dirty="0"/>
              <a:t>The skydiver visibly decelerates from freefall speed down to a gentle landing speed as drag increases</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Why Drag Doesn't Need to Be Realistic</a:t>
            </a:r>
          </a:p>
        </p:txBody>
      </p:sp>
      <p:sp>
        <p:nvSpPr>
          <p:cNvPr id="3" name="Content"/>
          <p:cNvSpPr>
            <a:spLocks noGrp="1"/>
          </p:cNvSpPr>
          <p:nvPr>
            <p:ph idx="1"/>
          </p:nvPr>
        </p:nvSpPr>
        <p:spPr/>
        <p:txBody>
          <a:bodyPr>
            <a:normAutofit/>
          </a:bodyPr>
          <a:lstStyle/>
          <a:p>
            <a:r>
              <a:rPr lang="en-GB" dirty="0"/>
              <a:t>Just like friction, most players cannot tell the difference between an exact drag coefficient and an approximate one</a:t>
            </a:r>
          </a:p>
          <a:p>
            <a:r>
              <a:rPr lang="en-GB" dirty="0"/>
              <a:t>Pick a value that produces a terminal velocity that feels right for the object and the camera distance it's viewed from</a:t>
            </a:r>
          </a:p>
          <a:p>
            <a:r>
              <a:rPr lang="en-GB" dirty="0"/>
              <a:t>Reserve precise physical calculation for cases where it actually matters to gameplay, not for every falling object in the scene</a:t>
            </a:r>
          </a:p>
          <a:p>
            <a:r>
              <a:rPr lang="en-GB" dirty="0"/>
              <a:t>The goal throughout this module is a physically grounded starting point, not a physically exact simulation</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Momentum and Collisions</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Momentum, p = mv</a:t>
            </a:r>
          </a:p>
        </p:txBody>
      </p:sp>
      <p:sp>
        <p:nvSpPr>
          <p:cNvPr id="3" name="Content"/>
          <p:cNvSpPr>
            <a:spLocks noGrp="1"/>
          </p:cNvSpPr>
          <p:nvPr>
            <p:ph idx="1"/>
          </p:nvPr>
        </p:nvSpPr>
        <p:spPr/>
        <p:txBody>
          <a:bodyPr>
            <a:normAutofit/>
          </a:bodyPr>
          <a:lstStyle/>
          <a:p>
            <a:r>
              <a:rPr lang="en-GB" dirty="0"/>
              <a:t>Momentum is mass times velocity, usually written as p = mv</a:t>
            </a:r>
          </a:p>
          <a:p>
            <a:r>
              <a:rPr lang="en-GB" dirty="0"/>
              <a:t>Like velocity, momentum is a vector, it has both magnitude and direction</a:t>
            </a:r>
          </a:p>
          <a:p>
            <a:r>
              <a:rPr lang="en-GB" dirty="0"/>
              <a:t>A 10 kilogram box moving at 5 units per second has a momentum of 50 kilogram-units per second</a:t>
            </a:r>
          </a:p>
          <a:p>
            <a:r>
              <a:rPr lang="en-GB" dirty="0"/>
              <a:t>Momentum connects directly to force: force is the rate of change of momentum over time</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Conservation of Momentum</a:t>
            </a:r>
          </a:p>
        </p:txBody>
      </p:sp>
      <p:sp>
        <p:nvSpPr>
          <p:cNvPr id="3" name="Content"/>
          <p:cNvSpPr>
            <a:spLocks noGrp="1"/>
          </p:cNvSpPr>
          <p:nvPr>
            <p:ph idx="1"/>
          </p:nvPr>
        </p:nvSpPr>
        <p:spPr/>
        <p:txBody>
          <a:bodyPr>
            <a:normAutofit/>
          </a:bodyPr>
          <a:lstStyle/>
          <a:p>
            <a:r>
              <a:rPr lang="en-GB" dirty="0"/>
              <a:t>Total momentum before a collision always equals total momentum after it</a:t>
            </a:r>
          </a:p>
          <a:p>
            <a:r>
              <a:rPr lang="en-GB" dirty="0"/>
              <a:t>This holds regardless of how 'bouncy' the collision is, energy can be lost, but momentum cannot</a:t>
            </a:r>
          </a:p>
          <a:p>
            <a:r>
              <a:rPr lang="en-GB" dirty="0"/>
              <a:t>If two identical masses collide head-on at equal and opposite speeds, several different outcomes are all consistent with conservation of momentum</a:t>
            </a:r>
          </a:p>
          <a:p>
            <a:r>
              <a:rPr lang="en-GB" dirty="0"/>
              <a:t>Which outcome actually happens depends on a separate property of the collision, covered next</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Three Collision Types</a:t>
            </a:r>
          </a:p>
        </p:txBody>
      </p:sp>
      <p:sp>
        <p:nvSpPr>
          <p:cNvPr id="3" name="Content"/>
          <p:cNvSpPr>
            <a:spLocks noGrp="1"/>
          </p:cNvSpPr>
          <p:nvPr>
            <p:ph idx="1"/>
          </p:nvPr>
        </p:nvSpPr>
        <p:spPr/>
        <p:txBody>
          <a:bodyPr>
            <a:normAutofit/>
          </a:bodyPr>
          <a:lstStyle/>
          <a:p>
            <a:r>
              <a:rPr lang="en-GB" dirty="0"/>
              <a:t>Perfectly inelastic: the two objects stick together and move as one afterwards, all relative kinetic energy is lost</a:t>
            </a:r>
          </a:p>
          <a:p>
            <a:r>
              <a:rPr lang="en-GB" dirty="0"/>
              <a:t>Inelastic: the objects separate, but some kinetic energy is lost, there are infinitely many possible outcomes here</a:t>
            </a:r>
          </a:p>
          <a:p>
            <a:r>
              <a:rPr lang="en-GB" dirty="0"/>
              <a:t>Elastic: the objects bounce apart with no kinetic energy lost at all</a:t>
            </a:r>
          </a:p>
          <a:p>
            <a:r>
              <a:rPr lang="en-GB" dirty="0"/>
              <a:t>Real-world analogues: a car crash is close to perfectly inelastic, a bouncy ball losing height each bounce is inelastic, billiard balls are close to elastic</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Restitution: a "Bounciness" Value</a:t>
            </a:r>
          </a:p>
        </p:txBody>
      </p:sp>
      <p:sp>
        <p:nvSpPr>
          <p:cNvPr id="3" name="Content"/>
          <p:cNvSpPr>
            <a:spLocks noGrp="1"/>
          </p:cNvSpPr>
          <p:nvPr>
            <p:ph idx="1"/>
          </p:nvPr>
        </p:nvSpPr>
        <p:spPr/>
        <p:txBody>
          <a:bodyPr>
            <a:normAutofit/>
          </a:bodyPr>
          <a:lstStyle/>
          <a:p>
            <a:r>
              <a:rPr lang="en-GB" dirty="0"/>
              <a:t>Restitution is a single 0 to 1 value describing where a collision sits between perfectly inelastic (0) and elastic (1)</a:t>
            </a:r>
          </a:p>
          <a:p>
            <a:r>
              <a:rPr lang="en-GB" dirty="0"/>
              <a:t>Like frictionCoefficient, two colliding objects each carry their own restitution value, combined using the same CombineMode enum from Friction</a:t>
            </a:r>
          </a:p>
          <a:p>
            <a:r>
              <a:rPr lang="en-GB" dirty="0"/>
              <a:t>A restitution of exactly 1 can add energy artificially in a naive implementation, so it's usually capped just under 1 in practice</a:t>
            </a:r>
          </a:p>
          <a:p>
            <a:r>
              <a:rPr lang="en-GB" dirty="0"/>
              <a:t>Higher restitution values should be reserved for genuinely bouncy objects, most game objects sit much closer to 0</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Hand-Rolling Impulse-Based Collision Response</a:t>
            </a:r>
          </a:p>
        </p:txBody>
      </p:sp>
      <p:sp>
        <p:nvSpPr>
          <p:cNvPr id="3" name="Content"/>
          <p:cNvSpPr>
            <a:spLocks noGrp="1"/>
          </p:cNvSpPr>
          <p:nvPr>
            <p:ph idx="1"/>
          </p:nvPr>
        </p:nvSpPr>
        <p:spPr/>
        <p:txBody>
          <a:bodyPr>
            <a:normAutofit/>
          </a:bodyPr>
          <a:lstStyle/>
          <a:p>
            <a:r>
              <a:rPr lang="en-GB" dirty="0"/>
              <a:t>resolveCollision(bodyA, bodyB, normal, restitution) is a from-scratch impulse-based collision-response function</a:t>
            </a:r>
          </a:p>
          <a:p>
            <a:r>
              <a:rPr lang="en-GB" dirty="0"/>
              <a:t>Computes the relative velocity along the collision normal, then an impulse magnitude scaled by (1 + restitution)</a:t>
            </a:r>
          </a:p>
          <a:p>
            <a:r>
              <a:rPr lang="en-GB" dirty="0"/>
              <a:t>Divides that impulse by (1/massA + 1/massB) so both objects' masses are correctly accounted for</a:t>
            </a:r>
          </a:p>
          <a:p>
            <a:r>
              <a:rPr lang="en-GB" dirty="0"/>
              <a:t>Applies the resulting impulse to each body in opposite directions, automatically conserving momentum</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Live Demo: Seven Balls, Seven Restitutions</a:t>
            </a:r>
          </a:p>
        </p:txBody>
      </p:sp>
      <p:sp>
        <p:nvSpPr>
          <p:cNvPr id="3" name="Content"/>
          <p:cNvSpPr>
            <a:spLocks noGrp="1"/>
          </p:cNvSpPr>
          <p:nvPr>
            <p:ph idx="1"/>
          </p:nvPr>
        </p:nvSpPr>
        <p:spPr/>
        <p:txBody>
          <a:bodyPr>
            <a:normAutofit/>
          </a:bodyPr>
          <a:lstStyle/>
          <a:p>
            <a:r>
              <a:rPr lang="en-GB" dirty="0"/>
              <a:t>Seven PhysicsBody circles with restitution values spread from 0 up to just under 1, dropped onto a frictionless floor</a:t>
            </a:r>
          </a:p>
          <a:p>
            <a:r>
              <a:rPr lang="en-GB" dirty="0"/>
              <a:t>The 0-restitution ball lands and stays down immediately</a:t>
            </a:r>
          </a:p>
          <a:p>
            <a:r>
              <a:rPr lang="en-GB" dirty="0"/>
              <a:t>The near-1 restitution ball keeps bouncing at nearly its original height, visibly losing only a small amount each bounce</a:t>
            </a:r>
          </a:p>
          <a:p>
            <a:r>
              <a:rPr lang="en-GB" dirty="0"/>
              <a:t>The values in between form a clear visual gradient between the two extremes</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Live Demo: Two-Column Box Collisions</a:t>
            </a:r>
          </a:p>
        </p:txBody>
      </p:sp>
      <p:sp>
        <p:nvSpPr>
          <p:cNvPr id="3" name="Content"/>
          <p:cNvSpPr>
            <a:spLocks noGrp="1"/>
          </p:cNvSpPr>
          <p:nvPr>
            <p:ph idx="1"/>
          </p:nvPr>
        </p:nvSpPr>
        <p:spPr/>
        <p:txBody>
          <a:bodyPr>
            <a:normAutofit/>
          </a:bodyPr>
          <a:lstStyle/>
          <a:p>
            <a:r>
              <a:rPr lang="en-GB" dirty="0"/>
              <a:t>Two columns of PhysicsBody boxes collide head-on: perfectly inelastic pairs, 0.5-restitution pairs, and near-1 restitution pairs</a:t>
            </a:r>
          </a:p>
          <a:p>
            <a:r>
              <a:rPr lang="en-GB" dirty="0"/>
              <a:t>The perfectly inelastic boxes merge into a single moving speed after impact</a:t>
            </a:r>
          </a:p>
          <a:p>
            <a:r>
              <a:rPr lang="en-GB" dirty="0"/>
              <a:t>The 0.5 pairs separate but noticeably slower than their approach speed</a:t>
            </a:r>
          </a:p>
          <a:p>
            <a:r>
              <a:rPr lang="en-GB" dirty="0"/>
              <a:t>The near-1 pairs separate at close to their original approach speed, in the opposite direction</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The Bounce-Threshold Gotcha</a:t>
            </a:r>
          </a:p>
        </p:txBody>
      </p:sp>
      <p:sp>
        <p:nvSpPr>
          <p:cNvPr id="3" name="Content"/>
          <p:cNvSpPr>
            <a:spLocks noGrp="1"/>
          </p:cNvSpPr>
          <p:nvPr>
            <p:ph idx="1"/>
          </p:nvPr>
        </p:nvSpPr>
        <p:spPr/>
        <p:txBody>
          <a:bodyPr>
            <a:normAutofit/>
          </a:bodyPr>
          <a:lstStyle/>
          <a:p>
            <a:r>
              <a:rPr lang="en-GB" dirty="0"/>
              <a:t>Very low-speed collisions should always resolve as perfectly inelastic, regardless of restitution</a:t>
            </a:r>
          </a:p>
          <a:p>
            <a:r>
              <a:rPr lang="en-GB" dirty="0"/>
              <a:t>Without this rule, objects resting in continuous light contact can jitter endlessly, repeatedly 'bouncing' at a tiny scale</a:t>
            </a:r>
          </a:p>
          <a:p>
            <a:r>
              <a:rPr lang="en-GB" dirty="0"/>
              <a:t>resolveCollision() checks the approach speed against a small threshold and forces restitution to 0 below it</a:t>
            </a:r>
          </a:p>
          <a:p>
            <a:r>
              <a:rPr lang="en-GB" dirty="0"/>
              <a:t>This mirrors a real setting in commercial physics engines, not an invented workaround</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Impulsive Forces</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The Instantaneous-Force Paradox</a:t>
            </a:r>
          </a:p>
        </p:txBody>
      </p:sp>
      <p:sp>
        <p:nvSpPr>
          <p:cNvPr id="3" name="Content"/>
          <p:cNvSpPr>
            <a:spLocks noGrp="1"/>
          </p:cNvSpPr>
          <p:nvPr>
            <p:ph idx="1"/>
          </p:nvPr>
        </p:nvSpPr>
        <p:spPr/>
        <p:txBody>
          <a:bodyPr>
            <a:normAutofit/>
          </a:bodyPr>
          <a:lstStyle/>
          <a:p>
            <a:r>
              <a:rPr lang="en-GB" dirty="0"/>
              <a:t>A force applied for a very short time, like a bat hitting a ball, still changes velocity by a large amount almost immediately</a:t>
            </a:r>
          </a:p>
          <a:p>
            <a:r>
              <a:rPr lang="en-GB" dirty="0"/>
              <a:t>If force times time must produce a fixed change in momentum, then as time approaches zero, the required force approaches infinity</a:t>
            </a:r>
          </a:p>
          <a:p>
            <a:r>
              <a:rPr lang="en-GB" dirty="0"/>
              <a:t>There is no such thing as a truly instantaneous force in a formula, only forces acting over very small but non-zero time</a:t>
            </a:r>
          </a:p>
          <a:p>
            <a:r>
              <a:rPr lang="en-GB" dirty="0"/>
              <a:t>Games need a practical way to represent 'instant' changes in velocity without actually simulating an infinite force</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Impulse: J = FΔt = Δp</a:t>
            </a:r>
          </a:p>
        </p:txBody>
      </p:sp>
      <p:sp>
        <p:nvSpPr>
          <p:cNvPr id="3" name="Content"/>
          <p:cNvSpPr>
            <a:spLocks noGrp="1"/>
          </p:cNvSpPr>
          <p:nvPr>
            <p:ph idx="1"/>
          </p:nvPr>
        </p:nvSpPr>
        <p:spPr/>
        <p:txBody>
          <a:bodyPr>
            <a:normAutofit/>
          </a:bodyPr>
          <a:lstStyle/>
          <a:p>
            <a:r>
              <a:rPr lang="en-GB" dirty="0"/>
              <a:t>Impulse, J, is a force multiplied by the time it acts for</a:t>
            </a:r>
          </a:p>
          <a:p>
            <a:r>
              <a:rPr lang="en-GB" dirty="0"/>
              <a:t>Impulse also equals the change in momentum it produces, so J = Δp directly</a:t>
            </a:r>
          </a:p>
          <a:p>
            <a:r>
              <a:rPr lang="en-GB" dirty="0"/>
              <a:t>A 1 kilogram object at rest, given a 1 newton force for 1 second, gains 1 unit of momentum, an impulse of 1 newton-second</a:t>
            </a:r>
          </a:p>
          <a:p>
            <a:r>
              <a:rPr lang="en-GB" dirty="0"/>
              <a:t>This gives two equivalent ways to think about the same change: as a force over time, or as a jump in momentum</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Worked Example: Solving for Required Force</a:t>
            </a:r>
          </a:p>
        </p:txBody>
      </p:sp>
      <p:sp>
        <p:nvSpPr>
          <p:cNvPr id="3" name="Content"/>
          <p:cNvSpPr>
            <a:spLocks noGrp="1"/>
          </p:cNvSpPr>
          <p:nvPr>
            <p:ph idx="1"/>
          </p:nvPr>
        </p:nvSpPr>
        <p:spPr/>
        <p:txBody>
          <a:bodyPr>
            <a:normAutofit/>
          </a:bodyPr>
          <a:lstStyle/>
          <a:p>
            <a:r>
              <a:rPr lang="en-GB" dirty="0"/>
              <a:t>Goal: change a 10 kilogram object's velocity from rest to 100 units per second</a:t>
            </a:r>
          </a:p>
          <a:p>
            <a:r>
              <a:rPr lang="en-GB" dirty="0"/>
              <a:t>Required impulse is the change in momentum: 100 times 10 minus 0, or 1000 kilogram-units per second</a:t>
            </a:r>
          </a:p>
          <a:p>
            <a:r>
              <a:rPr lang="en-GB" dirty="0"/>
              <a:t>Choosing a very short duration, 0.01 seconds, and solving J = FΔt for F gives 100,000 newtons</a:t>
            </a:r>
          </a:p>
          <a:p>
            <a:r>
              <a:rPr lang="en-GB" dirty="0"/>
              <a:t>A tiny time window requires an enormous force, exactly the paradox from the previous slide made concrete</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The Shortcut: Applying Impulse Directly</a:t>
            </a:r>
          </a:p>
        </p:txBody>
      </p:sp>
      <p:sp>
        <p:nvSpPr>
          <p:cNvPr id="3" name="Content"/>
          <p:cNvSpPr>
            <a:spLocks noGrp="1"/>
          </p:cNvSpPr>
          <p:nvPr>
            <p:ph idx="1"/>
          </p:nvPr>
        </p:nvSpPr>
        <p:spPr/>
        <p:txBody>
          <a:bodyPr>
            <a:normAutofit/>
          </a:bodyPr>
          <a:lstStyle/>
          <a:p>
            <a:r>
              <a:rPr lang="en-GB" dirty="0"/>
              <a:t>applyImpulse(impulse) is added to PhysicsBody: velocity += impulse / mass</a:t>
            </a:r>
          </a:p>
          <a:p>
            <a:r>
              <a:rPr lang="en-GB" dirty="0"/>
              <a:t>Changes velocity instantly in one call, instead of simulating a huge force for a tiny time window</a:t>
            </a:r>
          </a:p>
          <a:p>
            <a:r>
              <a:rPr lang="en-GB" dirty="0"/>
              <a:t>Mathematically identical to the worked example's brute-force approach in the limit as Δt approaches zero</a:t>
            </a:r>
          </a:p>
          <a:p>
            <a:r>
              <a:rPr lang="en-GB" dirty="0"/>
              <a:t>resolveCollision() already used exactly this pattern internally</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Live Demo: Revisiting the Projectile Launcher</a:t>
            </a:r>
          </a:p>
        </p:txBody>
      </p:sp>
      <p:sp>
        <p:nvSpPr>
          <p:cNvPr id="3" name="Content"/>
          <p:cNvSpPr>
            <a:spLocks noGrp="1"/>
          </p:cNvSpPr>
          <p:nvPr>
            <p:ph idx="1"/>
          </p:nvPr>
        </p:nvSpPr>
        <p:spPr/>
        <p:txBody>
          <a:bodyPr>
            <a:normAutofit fontScale="92500" lnSpcReduction="20000"/>
          </a:bodyPr>
          <a:lstStyle/>
          <a:p>
            <a:r>
              <a:rPr lang="en-GB" dirty="0"/>
              <a:t>The original projectile launcher set velocity directly from launch speed and angle, with no notion of mass at all</a:t>
            </a:r>
          </a:p>
          <a:p>
            <a:r>
              <a:rPr lang="en-GB" dirty="0"/>
              <a:t>Rebuilt using PhysicsBody and applyImpulse(), three projectiles of different mass, launched with the same impulse magnitude, now leave the launcher at different velocities, exactly as F = ma would predict</a:t>
            </a:r>
          </a:p>
          <a:p>
            <a:r>
              <a:rPr lang="en-GB" dirty="0"/>
              <a:t>Because they're PhysicsBody instances, they can now also collide with the ground or a target using resolveCollision(), something the original kinematic version had no way to do</a:t>
            </a:r>
          </a:p>
          <a:p>
            <a:r>
              <a:rPr lang="en-GB" dirty="0"/>
              <a:t>This closes the loop opened back in the Forces section: kinematics alone never accounted for mass or for collisions, a force-and-impulse-driven approach naturally supports both</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Kinematics vs Impulsive Forces</a:t>
            </a:r>
          </a:p>
        </p:txBody>
      </p:sp>
      <p:sp>
        <p:nvSpPr>
          <p:cNvPr id="3" name="Content"/>
          <p:cNvSpPr>
            <a:spLocks noGrp="1"/>
          </p:cNvSpPr>
          <p:nvPr>
            <p:ph idx="1"/>
          </p:nvPr>
        </p:nvSpPr>
        <p:spPr/>
        <p:txBody>
          <a:bodyPr>
            <a:normAutofit lnSpcReduction="10000"/>
          </a:bodyPr>
          <a:lstStyle/>
          <a:p>
            <a:r>
              <a:rPr lang="en-GB" dirty="0"/>
              <a:t>Pure kinematics is still useful: it's simple, predictable, and easy to reason about for objects with no mass-dependent behaviour</a:t>
            </a:r>
          </a:p>
          <a:p>
            <a:r>
              <a:rPr lang="en-GB" dirty="0"/>
              <a:t>Impulsive forces cost a little more code, but unlock mass-aware launches, real collisions, and consistent behaviour with every other PhysicsBody in the scene</a:t>
            </a:r>
          </a:p>
          <a:p>
            <a:r>
              <a:rPr lang="en-GB" dirty="0"/>
              <a:t>A rule of thumb: if an object needs to interact with anything else physically, model it with forces and impulses, not raw kinematics</a:t>
            </a:r>
          </a:p>
          <a:p>
            <a:r>
              <a:rPr lang="en-GB" dirty="0"/>
              <a:t>If it's purely decorative, like a UI animation, kinematics remains the simpler and entirely valid choice</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Torque Fundamentals</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What is Torque?</a:t>
            </a:r>
          </a:p>
        </p:txBody>
      </p:sp>
      <p:sp>
        <p:nvSpPr>
          <p:cNvPr id="3" name="Content"/>
          <p:cNvSpPr>
            <a:spLocks noGrp="1"/>
          </p:cNvSpPr>
          <p:nvPr>
            <p:ph idx="1"/>
          </p:nvPr>
        </p:nvSpPr>
        <p:spPr/>
        <p:txBody>
          <a:bodyPr>
            <a:normAutofit/>
          </a:bodyPr>
          <a:lstStyle/>
          <a:p>
            <a:r>
              <a:rPr lang="en-GB" dirty="0"/>
              <a:t>Torque is the turning effect of a force applied at some distance from a rotation axis</a:t>
            </a:r>
          </a:p>
          <a:p>
            <a:r>
              <a:rPr lang="en-GB" dirty="0"/>
              <a:t>Torque, tau, equals r times F times sin(theta), where r is the distance from the axis to where the force is applied</a:t>
            </a:r>
          </a:p>
          <a:p>
            <a:r>
              <a:rPr lang="en-GB" dirty="0"/>
              <a:t>In most game scenarios the force is applied perpendicular to r, so sin(theta) is 1 and can be ignored</a:t>
            </a:r>
          </a:p>
          <a:p>
            <a:r>
              <a:rPr lang="en-GB" dirty="0"/>
              <a:t>A larger torque produces a larger angular acceleration, exactly mirroring how a larger force produces a larger linear acceleration</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Worked Example: A Seesaw</a:t>
            </a:r>
          </a:p>
        </p:txBody>
      </p:sp>
      <p:sp>
        <p:nvSpPr>
          <p:cNvPr id="3" name="Content"/>
          <p:cNvSpPr>
            <a:spLocks noGrp="1"/>
          </p:cNvSpPr>
          <p:nvPr>
            <p:ph idx="1"/>
          </p:nvPr>
        </p:nvSpPr>
        <p:spPr/>
        <p:txBody>
          <a:bodyPr>
            <a:normAutofit/>
          </a:bodyPr>
          <a:lstStyle/>
          <a:p>
            <a:r>
              <a:rPr lang="en-GB" dirty="0"/>
              <a:t>A 10 metre seesaw with its fulcrum at the centre, and 100 newtons applied at one end</a:t>
            </a:r>
          </a:p>
          <a:p>
            <a:r>
              <a:rPr lang="en-GB" dirty="0"/>
              <a:t>Torque is r times F: 5 metres times 100 newtons, giving 500 newton-metres</a:t>
            </a:r>
          </a:p>
          <a:p>
            <a:r>
              <a:rPr lang="en-GB" dirty="0"/>
              <a:t>Moving the fulcrum 3 metres off-centre changes r to 8 metres on one side and 2 metres on the other, but torque must still balance at 800 newton-metres on both sides</a:t>
            </a:r>
          </a:p>
          <a:p>
            <a:r>
              <a:rPr lang="en-GB" dirty="0"/>
              <a:t>Solving for the force needed on the short side, 800 divided by 2, gives 400 newtons — this is exactly why levers work</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Torque in 2D: a Signed Cross Product</a:t>
            </a:r>
          </a:p>
        </p:txBody>
      </p:sp>
      <p:sp>
        <p:nvSpPr>
          <p:cNvPr id="3" name="Content"/>
          <p:cNvSpPr>
            <a:spLocks noGrp="1"/>
          </p:cNvSpPr>
          <p:nvPr>
            <p:ph idx="1"/>
          </p:nvPr>
        </p:nvSpPr>
        <p:spPr/>
        <p:txBody>
          <a:bodyPr>
            <a:normAutofit/>
          </a:bodyPr>
          <a:lstStyle/>
          <a:p>
            <a:r>
              <a:rPr lang="en-GB" dirty="0"/>
              <a:t>In two dimensions, torque from a force F applied at an offset r from the centre reduces to r.x times F.y minus r.y times F.x</a:t>
            </a:r>
          </a:p>
          <a:p>
            <a:r>
              <a:rPr lang="en-GB" dirty="0"/>
              <a:t>This produces a single signed number, positive for counter-clockwise rotation, negative for clockwise</a:t>
            </a:r>
          </a:p>
          <a:p>
            <a:r>
              <a:rPr lang="en-GB" dirty="0"/>
              <a:t>It's the 2D equivalent of the 3D vector cross product, simplified because rotation only happens around one axis on screen</a:t>
            </a:r>
          </a:p>
          <a:p>
            <a:r>
              <a:rPr lang="en-GB" dirty="0"/>
              <a:t>This is exactly what SFML needs, since it has no built-in torque or cross-product function for 2D vectors</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Evolving PhysicsBody: Applying Force at a Point</a:t>
            </a:r>
          </a:p>
        </p:txBody>
      </p:sp>
      <p:sp>
        <p:nvSpPr>
          <p:cNvPr id="3" name="Content"/>
          <p:cNvSpPr>
            <a:spLocks noGrp="1"/>
          </p:cNvSpPr>
          <p:nvPr>
            <p:ph idx="1"/>
          </p:nvPr>
        </p:nvSpPr>
        <p:spPr/>
        <p:txBody>
          <a:bodyPr>
            <a:normAutofit/>
          </a:bodyPr>
          <a:lstStyle/>
          <a:p>
            <a:r>
              <a:rPr lang="en-GB" dirty="0"/>
              <a:t>A cross2D(a, b) helper computes a.x*b.y - a.y*b.x, the 2D signed 'cross product' used for torque</a:t>
            </a:r>
          </a:p>
          <a:p>
            <a:r>
              <a:rPr lang="en-GB" dirty="0"/>
              <a:t>applyForceAtPoint(force, offsetFromCentre) calls applyForce() for the linear effect, then adds torque via cross2D()</a:t>
            </a:r>
          </a:p>
          <a:p>
            <a:r>
              <a:rPr lang="en-GB" dirty="0"/>
              <a:t>A force applied exactly at the centre produces zero torque, since the offset is the zero vector</a:t>
            </a:r>
          </a:p>
          <a:p>
            <a:r>
              <a:rPr lang="en-GB" dirty="0"/>
              <a:t>This is a temporary version — Rotational Dynamics refines it once moment of inertia is introduced</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Live Demo: Shooting a Target Off-Centre</a:t>
            </a:r>
          </a:p>
        </p:txBody>
      </p:sp>
      <p:sp>
        <p:nvSpPr>
          <p:cNvPr id="3" name="Content"/>
          <p:cNvSpPr>
            <a:spLocks noGrp="1"/>
          </p:cNvSpPr>
          <p:nvPr>
            <p:ph idx="1"/>
          </p:nvPr>
        </p:nvSpPr>
        <p:spPr/>
        <p:txBody>
          <a:bodyPr>
            <a:normAutofit/>
          </a:bodyPr>
          <a:lstStyle/>
          <a:p>
            <a:r>
              <a:rPr lang="en-GB" dirty="0"/>
              <a:t>A raycast-style hit test finds the point on a target's edge that was clicked, and the direction from the camera to that point</a:t>
            </a:r>
          </a:p>
          <a:p>
            <a:r>
              <a:rPr lang="en-GB" dirty="0"/>
              <a:t>Calling applyForceAtPoint() with the hit point offset from the target's centre produces both a linear push and a spin</a:t>
            </a:r>
          </a:p>
          <a:p>
            <a:r>
              <a:rPr lang="en-GB" dirty="0"/>
              <a:t>A hit through the exact centre produces only a linear push, with no rotation at all</a:t>
            </a:r>
          </a:p>
          <a:p>
            <a:r>
              <a:rPr lang="en-GB" dirty="0"/>
              <a:t>The further the hit point from the centre, the faster the resulting spin, exactly as the r times F relationship predicts</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Rotational Dynamics</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Torque and Angular Acceleration: τ = Iα</a:t>
            </a:r>
          </a:p>
        </p:txBody>
      </p:sp>
      <p:sp>
        <p:nvSpPr>
          <p:cNvPr id="3" name="Content"/>
          <p:cNvSpPr>
            <a:spLocks noGrp="1"/>
          </p:cNvSpPr>
          <p:nvPr>
            <p:ph idx="1"/>
          </p:nvPr>
        </p:nvSpPr>
        <p:spPr/>
        <p:txBody>
          <a:bodyPr>
            <a:normAutofit/>
          </a:bodyPr>
          <a:lstStyle/>
          <a:p>
            <a:r>
              <a:rPr lang="en-GB" dirty="0"/>
              <a:t>Torque produces angular acceleration in the same way force produces linear acceleration</a:t>
            </a:r>
          </a:p>
          <a:p>
            <a:r>
              <a:rPr lang="en-GB" dirty="0"/>
              <a:t>The relationship is tau = I times alpha, where I is the moment of inertia</a:t>
            </a:r>
          </a:p>
          <a:p>
            <a:r>
              <a:rPr lang="en-GB" dirty="0"/>
              <a:t>Rearranged, angular acceleration equals torque divided by moment of inertia, the direct rotational analogue of a = F/m</a:t>
            </a:r>
          </a:p>
          <a:p>
            <a:r>
              <a:rPr lang="en-GB" dirty="0"/>
              <a:t>A larger moment of inertia means a given torque produces a smaller angular acceleration, the object resists spinning up</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What is Moment of Inertia?</a:t>
            </a:r>
          </a:p>
        </p:txBody>
      </p:sp>
      <p:sp>
        <p:nvSpPr>
          <p:cNvPr id="3" name="Content"/>
          <p:cNvSpPr>
            <a:spLocks noGrp="1"/>
          </p:cNvSpPr>
          <p:nvPr>
            <p:ph idx="1"/>
          </p:nvPr>
        </p:nvSpPr>
        <p:spPr/>
        <p:txBody>
          <a:bodyPr>
            <a:normAutofit lnSpcReduction="10000"/>
          </a:bodyPr>
          <a:lstStyle/>
          <a:p>
            <a:r>
              <a:rPr lang="en-GB" dirty="0"/>
              <a:t>Moment of inertia describes how an object's mass is distributed relative to its rotation axis, not just how much mass it has</a:t>
            </a:r>
          </a:p>
          <a:p>
            <a:r>
              <a:rPr lang="en-GB" dirty="0"/>
              <a:t>Mass concentrated far from the axis increases moment of inertia much more than the same mass concentrated near the axis</a:t>
            </a:r>
          </a:p>
          <a:p>
            <a:r>
              <a:rPr lang="en-GB" dirty="0"/>
              <a:t>Unlike Unity, which computes an inertia tensor automatically from a collider's shape, SFML offers nothing equivalent, this has to be estimated or hand-set per shape</a:t>
            </a:r>
          </a:p>
          <a:p>
            <a:r>
              <a:rPr lang="en-GB" dirty="0"/>
              <a:t>Simple shapes have known formulas, for example a solid rectangle's moment of inertia depends on both its mass and its width and height</a:t>
            </a: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Worked Example: Solving for Angular Acceleration</a:t>
            </a:r>
          </a:p>
        </p:txBody>
      </p:sp>
      <p:sp>
        <p:nvSpPr>
          <p:cNvPr id="3" name="Content"/>
          <p:cNvSpPr>
            <a:spLocks noGrp="1"/>
          </p:cNvSpPr>
          <p:nvPr>
            <p:ph idx="1"/>
          </p:nvPr>
        </p:nvSpPr>
        <p:spPr/>
        <p:txBody>
          <a:bodyPr>
            <a:normAutofit/>
          </a:bodyPr>
          <a:lstStyle/>
          <a:p>
            <a:r>
              <a:rPr lang="en-GB" dirty="0"/>
              <a:t>A rectangular object has a moment of inertia of approximately 10.833 kilogram-metres squared around its rotation axis</a:t>
            </a:r>
          </a:p>
          <a:p>
            <a:r>
              <a:rPr lang="en-GB" dirty="0"/>
              <a:t>A constant torque of 10 newton-metres is applied to it</a:t>
            </a:r>
          </a:p>
          <a:p>
            <a:r>
              <a:rPr lang="en-GB" dirty="0"/>
              <a:t>Rearranging tau = I alpha gives alpha = tau / I, or 10 divided by 10.833, approximately 0.923 radians per second squared</a:t>
            </a:r>
          </a:p>
          <a:p>
            <a:r>
              <a:rPr lang="en-GB" dirty="0"/>
              <a:t>The same torque applied to an object with a smaller moment of inertia would produce a noticeably larger angular acceleration</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Evolving PhysicsBody: Moment of Inertia and applyTorque</a:t>
            </a:r>
          </a:p>
        </p:txBody>
      </p:sp>
      <p:sp>
        <p:nvSpPr>
          <p:cNvPr id="3" name="Content"/>
          <p:cNvSpPr>
            <a:spLocks noGrp="1"/>
          </p:cNvSpPr>
          <p:nvPr>
            <p:ph idx="1"/>
          </p:nvPr>
        </p:nvSpPr>
        <p:spPr/>
        <p:txBody>
          <a:bodyPr>
            <a:normAutofit/>
          </a:bodyPr>
          <a:lstStyle/>
          <a:p>
            <a:r>
              <a:rPr lang="en-GB" dirty="0"/>
              <a:t>momentOfInertia joins mass as a second per-object property, this time governing rotation</a:t>
            </a:r>
          </a:p>
          <a:p>
            <a:r>
              <a:rPr lang="en-GB" dirty="0"/>
              <a:t>applyTorque(torque) accumulates torque / momentOfInertia into angularAcceleration, mirroring applyForce()'s force/mass division</a:t>
            </a:r>
          </a:p>
          <a:p>
            <a:r>
              <a:rPr lang="en-GB" dirty="0"/>
              <a:t>applyForceAtPoint() is refined to route its torque contribution through applyTorque() instead of writing angularAcceleration directly</a:t>
            </a: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Instant Spin: applyAngularImpulse</a:t>
            </a:r>
          </a:p>
        </p:txBody>
      </p:sp>
      <p:sp>
        <p:nvSpPr>
          <p:cNvPr id="3" name="Content"/>
          <p:cNvSpPr>
            <a:spLocks noGrp="1"/>
          </p:cNvSpPr>
          <p:nvPr>
            <p:ph idx="1"/>
          </p:nvPr>
        </p:nvSpPr>
        <p:spPr/>
        <p:txBody>
          <a:bodyPr>
            <a:normAutofit/>
          </a:bodyPr>
          <a:lstStyle/>
          <a:p>
            <a:r>
              <a:rPr lang="en-GB" dirty="0"/>
              <a:t>applyAngularImpulse(angularImpulse) is the rotational mirror of applyImpulse(): angularVelocity += angularImpulse / momentOfInertia</a:t>
            </a:r>
          </a:p>
          <a:p>
            <a:r>
              <a:rPr lang="en-GB" dirty="0"/>
              <a:t>Produces an instant spin from an off-centre impact, without simulating a huge torque over a tiny time window</a:t>
            </a:r>
          </a:p>
          <a:p>
            <a:r>
              <a:rPr lang="en-GB" dirty="0"/>
              <a:t>Divides by momentOfInertia in exactly the place applyImpulse() divides by mass</a:t>
            </a: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Live Demo: Five Spinning Boxes</a:t>
            </a:r>
          </a:p>
        </p:txBody>
      </p:sp>
      <p:sp>
        <p:nvSpPr>
          <p:cNvPr id="3" name="Content"/>
          <p:cNvSpPr>
            <a:spLocks noGrp="1"/>
          </p:cNvSpPr>
          <p:nvPr>
            <p:ph idx="1"/>
          </p:nvPr>
        </p:nvSpPr>
        <p:spPr/>
        <p:txBody>
          <a:bodyPr>
            <a:normAutofit/>
          </a:bodyPr>
          <a:lstStyle/>
          <a:p>
            <a:r>
              <a:rPr lang="en-GB" dirty="0"/>
              <a:t>Five PhysicsBody boxes with different mass and shape, and therefore different momentOfInertia values, each given the same angular impulse</a:t>
            </a:r>
          </a:p>
          <a:p>
            <a:r>
              <a:rPr lang="en-GB" dirty="0"/>
              <a:t>The box with the smallest moment of inertia spins the fastest immediately after the impulse</a:t>
            </a:r>
          </a:p>
          <a:p>
            <a:r>
              <a:rPr lang="en-GB" dirty="0"/>
              <a:t>The box with the largest moment of inertia barely appears to move at first</a:t>
            </a:r>
          </a:p>
          <a:p>
            <a:r>
              <a:rPr lang="en-GB" dirty="0"/>
              <a:t>Arranging the boxes from smallest to largest moment of inertia makes the relationship visually obvious as soon as the impulse is applied</a:t>
            </a: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Collision Handling and Constraints</a:t>
            </a: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Collision Detection: Discrete vs Continuous</a:t>
            </a:r>
          </a:p>
        </p:txBody>
      </p:sp>
      <p:sp>
        <p:nvSpPr>
          <p:cNvPr id="3" name="Content"/>
          <p:cNvSpPr>
            <a:spLocks noGrp="1"/>
          </p:cNvSpPr>
          <p:nvPr>
            <p:ph idx="1"/>
          </p:nvPr>
        </p:nvSpPr>
        <p:spPr/>
        <p:txBody>
          <a:bodyPr>
            <a:normAutofit/>
          </a:bodyPr>
          <a:lstStyle/>
          <a:p>
            <a:r>
              <a:rPr lang="en-GB" dirty="0"/>
              <a:t>Discrete detection checks for overlaps only at each frame's final position, it's cheap but can miss fast-moving objects entirely</a:t>
            </a:r>
          </a:p>
          <a:p>
            <a:r>
              <a:rPr lang="en-GB" dirty="0"/>
              <a:t>This is exactly the tunnelling problem flagged in the Pitfalls slide earlier, a fast object with a large dt can jump clean over thin geometry</a:t>
            </a:r>
          </a:p>
          <a:p>
            <a:r>
              <a:rPr lang="en-GB" dirty="0"/>
              <a:t>Continuous detection instead checks the swept path between last frame's position and this frame's position</a:t>
            </a:r>
          </a:p>
          <a:p>
            <a:r>
              <a:rPr lang="en-GB" dirty="0"/>
              <a:t>Continuous detection costs more to compute, so it's normally reserved for fast-moving objects like bullets, not every object in a scene</a:t>
            </a: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A Hand-Rolled Continuous Check</a:t>
            </a:r>
          </a:p>
        </p:txBody>
      </p:sp>
      <p:sp>
        <p:nvSpPr>
          <p:cNvPr id="3" name="Content"/>
          <p:cNvSpPr>
            <a:spLocks noGrp="1"/>
          </p:cNvSpPr>
          <p:nvPr>
            <p:ph idx="1"/>
          </p:nvPr>
        </p:nvSpPr>
        <p:spPr/>
        <p:txBody>
          <a:bodyPr>
            <a:normAutofit lnSpcReduction="10000"/>
          </a:bodyPr>
          <a:lstStyle/>
          <a:p>
            <a:r>
              <a:rPr lang="en-GB" dirty="0"/>
              <a:t>SFML has no built-in continuous collision detection, so a simple version can be hand-written</a:t>
            </a:r>
          </a:p>
          <a:p>
            <a:r>
              <a:rPr lang="en-GB" dirty="0"/>
              <a:t>Represent the body's movement this frame as a line segment from its previous position to its current position</a:t>
            </a:r>
          </a:p>
          <a:p>
            <a:r>
              <a:rPr lang="en-GB" dirty="0"/>
              <a:t>Test that segment against nearby geometry instead of testing only the final point</a:t>
            </a:r>
          </a:p>
          <a:p>
            <a:r>
              <a:rPr lang="en-GB" dirty="0"/>
              <a:t>This single check is enough to catch most tunnelling cases for simple 2D geometry, without needing a full physics engine's sweep-and-prune machinery</a:t>
            </a: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Freezing Position and Rotation</a:t>
            </a:r>
          </a:p>
        </p:txBody>
      </p:sp>
      <p:sp>
        <p:nvSpPr>
          <p:cNvPr id="3" name="Content"/>
          <p:cNvSpPr>
            <a:spLocks noGrp="1"/>
          </p:cNvSpPr>
          <p:nvPr>
            <p:ph idx="1"/>
          </p:nvPr>
        </p:nvSpPr>
        <p:spPr/>
        <p:txBody>
          <a:bodyPr>
            <a:normAutofit/>
          </a:bodyPr>
          <a:lstStyle/>
          <a:p>
            <a:r>
              <a:rPr lang="en-GB" dirty="0"/>
              <a:t>freezePositionX/Y and freezeRotation flags are added to PhysicsBody</a:t>
            </a:r>
          </a:p>
          <a:p>
            <a:r>
              <a:rPr lang="en-GB" dirty="0"/>
              <a:t>update(dt) now checks each flag before integrating that axis or rotation — the first change to update() itself since the KinematicBody class was first designed</a:t>
            </a:r>
          </a:p>
          <a:p>
            <a:r>
              <a:rPr lang="en-GB" dirty="0"/>
              <a:t>Forces can still accumulate and be read on a frozen axis, only the integration step is skipped</a:t>
            </a:r>
          </a:p>
          <a:p>
            <a:r>
              <a:rPr lang="en-GB" dirty="0"/>
              <a:t>Common use: freeze rotation on a player-controlled body so collisions can't spin it unexpectedly</a:t>
            </a: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Trigger vs Collision Events</a:t>
            </a:r>
          </a:p>
        </p:txBody>
      </p:sp>
      <p:sp>
        <p:nvSpPr>
          <p:cNvPr id="3" name="Content"/>
          <p:cNvSpPr>
            <a:spLocks noGrp="1"/>
          </p:cNvSpPr>
          <p:nvPr>
            <p:ph idx="1"/>
          </p:nvPr>
        </p:nvSpPr>
        <p:spPr/>
        <p:txBody>
          <a:bodyPr>
            <a:normAutofit/>
          </a:bodyPr>
          <a:lstStyle/>
          <a:p>
            <a:r>
              <a:rPr lang="en-GB" dirty="0"/>
              <a:t>A trigger ignores physical collision response entirely and instead just reports that an overlap happened</a:t>
            </a:r>
          </a:p>
          <a:p>
            <a:r>
              <a:rPr lang="en-GB" dirty="0"/>
              <a:t>A hand-rolled equivalent pairs a small Collider type with an isTrigger flag and three callback points: onEnter, onStay, and onExit</a:t>
            </a:r>
          </a:p>
          <a:p>
            <a:r>
              <a:rPr lang="en-GB" dirty="0"/>
              <a:t>Collision events fire the same way, but for objects that do physically respond to each other via resolveCollision()</a:t>
            </a:r>
          </a:p>
          <a:p>
            <a:r>
              <a:rPr lang="en-GB" dirty="0"/>
              <a:t>Triggers are ideal for things like pickups, checkpoints, and damage zones, where 'something entered this area' matters more than a physical bounce</a:t>
            </a: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Choosing Detection and Constraints in Practice</a:t>
            </a:r>
          </a:p>
        </p:txBody>
      </p:sp>
      <p:sp>
        <p:nvSpPr>
          <p:cNvPr id="3" name="Content"/>
          <p:cNvSpPr>
            <a:spLocks noGrp="1"/>
          </p:cNvSpPr>
          <p:nvPr>
            <p:ph idx="1"/>
          </p:nvPr>
        </p:nvSpPr>
        <p:spPr/>
        <p:txBody>
          <a:bodyPr>
            <a:normAutofit/>
          </a:bodyPr>
          <a:lstStyle/>
          <a:p>
            <a:r>
              <a:rPr lang="en-GB" dirty="0"/>
              <a:t>Use continuous detection for anything fast and thin-geometry-relevant, like bullets or thrown weapons, and discrete for everything else</a:t>
            </a:r>
          </a:p>
          <a:p>
            <a:r>
              <a:rPr lang="en-GB" dirty="0"/>
              <a:t>Freeze rotation on player-controlled capsules so collisions can't tip them over unintentionally</a:t>
            </a:r>
          </a:p>
          <a:p>
            <a:r>
              <a:rPr lang="en-GB" dirty="0"/>
              <a:t>Use triggers for anything that should be detected but never physically collided with</a:t>
            </a:r>
          </a:p>
          <a:p>
            <a:r>
              <a:rPr lang="en-GB" dirty="0"/>
              <a:t>These choices are almost always made per-object, not globally, different objects in the same scene can have completely different settings</a:t>
            </a:r>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Advanced RigidBody Techniques</a:t>
            </a: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Centre of Mass</a:t>
            </a:r>
          </a:p>
        </p:txBody>
      </p:sp>
      <p:sp>
        <p:nvSpPr>
          <p:cNvPr id="3" name="Content"/>
          <p:cNvSpPr>
            <a:spLocks noGrp="1"/>
          </p:cNvSpPr>
          <p:nvPr>
            <p:ph idx="1"/>
          </p:nvPr>
        </p:nvSpPr>
        <p:spPr/>
        <p:txBody>
          <a:bodyPr>
            <a:normAutofit/>
          </a:bodyPr>
          <a:lstStyle/>
          <a:p>
            <a:r>
              <a:rPr lang="en-GB" dirty="0"/>
              <a:t>Every PhysicsBody so far has implicitly rotated around its own position, assuming mass is distributed evenly around that point</a:t>
            </a:r>
          </a:p>
          <a:p>
            <a:r>
              <a:rPr lang="en-GB" dirty="0"/>
              <a:t>A centreOfMassOffset field allows the true balance point to differ from the body's stored position, local to the object rather than global</a:t>
            </a:r>
          </a:p>
          <a:p>
            <a:r>
              <a:rPr lang="en-GB" dirty="0"/>
              <a:t>This directly affects torque, since force offsets should be measured from the true centre of mass, not just the body's position</a:t>
            </a:r>
          </a:p>
          <a:p>
            <a:r>
              <a:rPr lang="en-GB" dirty="0"/>
              <a:t>Resetting it back to the geometric centre should always be a one-line operation</a:t>
            </a:r>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Density and setDensity</a:t>
            </a:r>
          </a:p>
        </p:txBody>
      </p:sp>
      <p:sp>
        <p:nvSpPr>
          <p:cNvPr id="3" name="Content"/>
          <p:cNvSpPr>
            <a:spLocks noGrp="1"/>
          </p:cNvSpPr>
          <p:nvPr>
            <p:ph idx="1"/>
          </p:nvPr>
        </p:nvSpPr>
        <p:spPr/>
        <p:txBody>
          <a:bodyPr>
            <a:normAutofit/>
          </a:bodyPr>
          <a:lstStyle/>
          <a:p>
            <a:r>
              <a:rPr lang="en-GB" dirty="0"/>
              <a:t>Density is a scalar equal to mass divided by volume</a:t>
            </a:r>
          </a:p>
          <a:p>
            <a:r>
              <a:rPr lang="en-GB" dirty="0"/>
              <a:t>A setDensity() function can compute mass automatically once an object's volume is known: mass equals density times volume</a:t>
            </a:r>
          </a:p>
          <a:p>
            <a:r>
              <a:rPr lang="en-GB" dirty="0"/>
              <a:t>This is especially useful for objects whose shape or size might vary, so their mass scales sensibly without needing to be set by hand every time</a:t>
            </a:r>
          </a:p>
          <a:p>
            <a:r>
              <a:rPr lang="en-GB" dirty="0"/>
              <a:t>Worth sanity-checking the result against a real material's density when in doubt, wood, stone and metal all behave very differently at the same volume</a:t>
            </a:r>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Live Demo: Explosion Force</a:t>
            </a:r>
          </a:p>
        </p:txBody>
      </p:sp>
      <p:sp>
        <p:nvSpPr>
          <p:cNvPr id="3" name="Content"/>
          <p:cNvSpPr>
            <a:spLocks noGrp="1"/>
          </p:cNvSpPr>
          <p:nvPr>
            <p:ph idx="1"/>
          </p:nvPr>
        </p:nvSpPr>
        <p:spPr/>
        <p:txBody>
          <a:bodyPr>
            <a:normAutofit/>
          </a:bodyPr>
          <a:lstStyle/>
          <a:p>
            <a:r>
              <a:rPr lang="en-GB" dirty="0"/>
              <a:t>applyExplosionForce(bodies, position, force, radius, upwardsModifier) loops over nearby bodies</a:t>
            </a:r>
          </a:p>
          <a:p>
            <a:r>
              <a:rPr lang="en-GB" dirty="0"/>
              <a:t>Falloff scales the impulse down with distance from the explosion centre; anything outside radius is skipped entirely</a:t>
            </a:r>
          </a:p>
          <a:p>
            <a:r>
              <a:rPr lang="en-GB" dirty="0"/>
              <a:t>upwardsModifier adds a purely visual upward kick, explicitly not physically accurate</a:t>
            </a:r>
          </a:p>
          <a:p>
            <a:r>
              <a:rPr lang="en-GB" dirty="0"/>
              <a:t>Each affected body receives its impulse via the existing applyImpulse()</a:t>
            </a: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Local vs Global: Relative Force and Torque</a:t>
            </a:r>
          </a:p>
        </p:txBody>
      </p:sp>
      <p:sp>
        <p:nvSpPr>
          <p:cNvPr id="3" name="Content"/>
          <p:cNvSpPr>
            <a:spLocks noGrp="1"/>
          </p:cNvSpPr>
          <p:nvPr>
            <p:ph idx="1"/>
          </p:nvPr>
        </p:nvSpPr>
        <p:spPr/>
        <p:txBody>
          <a:bodyPr>
            <a:normAutofit/>
          </a:bodyPr>
          <a:lstStyle/>
          <a:p>
            <a:r>
              <a:rPr lang="en-GB" dirty="0"/>
              <a:t>A rotateVector(v, angle) helper rotates a local-space vector by the body's current rotation</a:t>
            </a:r>
          </a:p>
          <a:p>
            <a:r>
              <a:rPr lang="en-GB" dirty="0"/>
              <a:t>applyRelativeForce(localForce) rotates the input into world space before calling applyForce()</a:t>
            </a:r>
          </a:p>
          <a:p>
            <a:r>
              <a:rPr lang="en-GB" dirty="0"/>
              <a:t>A local 'up' force on a body rotated 90 degrees ends up pushing sideways in world space, exactly what a thruster fixed to a rotating ship needs</a:t>
            </a:r>
          </a:p>
          <a:p>
            <a:r>
              <a:rPr lang="en-GB" dirty="0"/>
              <a:t>The same rotateVector() helper would support an equivalent applyRelativeTorque()</a:t>
            </a: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Smoothing Motion: Interpolation vs Extrapolation</a:t>
            </a:r>
          </a:p>
        </p:txBody>
      </p:sp>
      <p:sp>
        <p:nvSpPr>
          <p:cNvPr id="3" name="Content"/>
          <p:cNvSpPr>
            <a:spLocks noGrp="1"/>
          </p:cNvSpPr>
          <p:nvPr>
            <p:ph idx="1"/>
          </p:nvPr>
        </p:nvSpPr>
        <p:spPr/>
        <p:txBody>
          <a:bodyPr>
            <a:normAutofit/>
          </a:bodyPr>
          <a:lstStyle/>
          <a:p>
            <a:r>
              <a:rPr lang="en-GB" dirty="0"/>
              <a:t>Physics updates on a fixed timestep, but rendering happens as often as the frame rate allows, exactly the mismatch flagged in the Pitfalls slide earlier</a:t>
            </a:r>
          </a:p>
          <a:p>
            <a:r>
              <a:rPr lang="en-GB" dirty="0"/>
              <a:t>Interpolation blends between the previous physics state and the current one, smoothing motion at the cost of rendering slightly behind</a:t>
            </a:r>
          </a:p>
          <a:p>
            <a:r>
              <a:rPr lang="en-GB" dirty="0"/>
              <a:t>Extrapolation instead predicts where the object will be next, based on its current velocity, avoiding the lag but risking visibly incorrect guesses</a:t>
            </a:r>
          </a:p>
          <a:p>
            <a:r>
              <a:rPr lang="en-GB" dirty="0"/>
              <a:t>Interpolation is the safer default; extrapolation is worth trying only if the lag from interpolation becomes noticeable</a:t>
            </a:r>
          </a:p>
        </p:txBody>
      </p:sp>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Angular Drag, and Other Niceties</a:t>
            </a:r>
          </a:p>
        </p:txBody>
      </p:sp>
      <p:sp>
        <p:nvSpPr>
          <p:cNvPr id="3" name="Content"/>
          <p:cNvSpPr>
            <a:spLocks noGrp="1"/>
          </p:cNvSpPr>
          <p:nvPr>
            <p:ph idx="1"/>
          </p:nvPr>
        </p:nvSpPr>
        <p:spPr/>
        <p:txBody>
          <a:bodyPr>
            <a:normAutofit lnSpcReduction="10000"/>
          </a:bodyPr>
          <a:lstStyle/>
          <a:p>
            <a:r>
              <a:rPr lang="en-GB" dirty="0"/>
              <a:t>angularDrag works exactly like the linear dragCoefficient, but slows angular velocity instead of linear velocity, and yields its own angular terminal velocity</a:t>
            </a:r>
          </a:p>
          <a:p>
            <a:r>
              <a:rPr lang="en-GB" dirty="0"/>
              <a:t>getPointVelocity(point) returns the linear velocity of a specific point on a rotating body, useful for things like sparks flying off a spinning wheel's rim</a:t>
            </a:r>
          </a:p>
          <a:p>
            <a:r>
              <a:rPr lang="en-GB" dirty="0"/>
              <a:t>closestPointOnBounds(point) returns the nearest point on a body's collider to a given world-space point, useful for aiming or attachment logic</a:t>
            </a:r>
          </a:p>
          <a:p>
            <a:r>
              <a:rPr lang="en-GB" dirty="0"/>
              <a:t>These last two are niche, most objects never need them, but they're worth knowing exist before reinventing them under pressure</a:t>
            </a:r>
          </a:p>
        </p:txBody>
      </p: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Sleeping Bodies</a:t>
            </a:r>
          </a:p>
        </p:txBody>
      </p:sp>
      <p:sp>
        <p:nvSpPr>
          <p:cNvPr id="3" name="Content"/>
          <p:cNvSpPr>
            <a:spLocks noGrp="1"/>
          </p:cNvSpPr>
          <p:nvPr>
            <p:ph idx="1"/>
          </p:nvPr>
        </p:nvSpPr>
        <p:spPr/>
        <p:txBody>
          <a:bodyPr>
            <a:normAutofit/>
          </a:bodyPr>
          <a:lstStyle/>
          <a:p>
            <a:r>
              <a:rPr lang="en-GB" dirty="0"/>
              <a:t>An asleep flag and a stillFrameCount counter are added to PhysicsBody</a:t>
            </a:r>
          </a:p>
          <a:p>
            <a:r>
              <a:rPr lang="en-GB" dirty="0"/>
              <a:t>update(dt) returns immediately if asleep is true, skipping integration entirely</a:t>
            </a:r>
          </a:p>
          <a:p>
            <a:r>
              <a:rPr lang="en-GB" dirty="0"/>
              <a:t>A body below a small velocity/angular-velocity threshold for 30+ consecutive frames is flagged asleep</a:t>
            </a:r>
          </a:p>
          <a:p>
            <a:r>
              <a:rPr lang="en-GB" dirty="0"/>
              <a:t>Waking a sleeping body simply means resetting asleep to false, typically triggered by a new force or collision</a:t>
            </a:r>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Recap</a:t>
            </a:r>
          </a:p>
        </p:txBody>
      </p:sp>
      <p:sp>
        <p:nvSpPr>
          <p:cNvPr id="3" name="Content"/>
          <p:cNvSpPr>
            <a:spLocks noGrp="1"/>
          </p:cNvSpPr>
          <p:nvPr>
            <p:ph idx="1"/>
          </p:nvPr>
        </p:nvSpPr>
        <p:spPr/>
        <p:txBody>
          <a:bodyPr>
            <a:normAutofit fontScale="62500" lnSpcReduction="20000"/>
          </a:bodyPr>
          <a:lstStyle/>
          <a:p>
            <a:r>
              <a:rPr lang="en-GB" dirty="0"/>
              <a:t>Kinematics describes motion using position, velocity and acceleration, as vectors in 2D, without needing to know why an object moves</a:t>
            </a:r>
          </a:p>
          <a:p>
            <a:r>
              <a:rPr lang="en-GB" dirty="0"/>
              <a:t>Forces explain that "why": Newton's second law, F = ma, produces every acceleration used throughout the module</a:t>
            </a:r>
          </a:p>
          <a:p>
            <a:r>
              <a:rPr lang="en-GB" dirty="0"/>
              <a:t>Friction and drag are resistive forces, opposing motion using a surface property or a velocity-proportional term respectively</a:t>
            </a:r>
          </a:p>
          <a:p>
            <a:r>
              <a:rPr lang="en-GB" dirty="0"/>
              <a:t>Momentum is always conserved in a collision; restitution determines how elastic or inelastic that collision is</a:t>
            </a:r>
          </a:p>
          <a:p>
            <a:r>
              <a:rPr lang="en-GB" dirty="0"/>
              <a:t>Impulsive forces let velocity change instantly, avoiding the paradox of a genuinely infinite instantaneous force</a:t>
            </a:r>
          </a:p>
          <a:p>
            <a:r>
              <a:rPr lang="en-GB" dirty="0"/>
              <a:t>Torque and moment of inertia extend force and mass into rotation, using the same accumulate-then-integrate pattern throughout</a:t>
            </a:r>
          </a:p>
          <a:p>
            <a:r>
              <a:rPr lang="en-GB" dirty="0"/>
              <a:t>A single evolving PhysicsBody class, built up section by section, ties every one of these ideas into one reusable structure</a:t>
            </a:r>
          </a:p>
        </p:txBody>
      </p:sp>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8" ma:contentTypeDescription="Create a new document." ma:contentTypeScope="" ma:versionID="4c3dbed3ae4311b1238710e7861b58ff">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06748ff462ebc650c4cbedd90566f582"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Location" ma:index="25"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http://purl.org/dc/dcmitype/"/>
    <ds:schemaRef ds:uri="97e90ac9-f7c9-4ef0-b151-0ad37f9b04e3"/>
    <ds:schemaRef ds:uri="http://purl.org/dc/terms/"/>
    <ds:schemaRef ds:uri="http://purl.org/dc/elements/1.1/"/>
    <ds:schemaRef ds:uri="http://schemas.microsoft.com/office/2006/documentManagement/types"/>
    <ds:schemaRef ds:uri="http://schemas.microsoft.com/office/2006/metadata/properties"/>
    <ds:schemaRef ds:uri="e89b0d28-101f-4150-bb20-b1c24cca2db8"/>
    <ds:schemaRef ds:uri="http://www.w3.org/XML/1998/namespace"/>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D1B3C23C-7C20-420C-A5E0-5EBE9E6715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10334</Words>
  <Application>Microsoft Office PowerPoint</Application>
  <PresentationFormat>Widescreen</PresentationFormat>
  <Paragraphs>605</Paragraphs>
  <Slides>114</Slides>
  <Notes>61</Notes>
  <HiddenSlides>0</HiddenSlides>
  <MMClips>1</MMClips>
  <ScaleCrop>false</ScaleCrop>
  <HeadingPairs>
    <vt:vector size="4" baseType="variant">
      <vt:variant>
        <vt:lpstr>Theme</vt:lpstr>
      </vt:variant>
      <vt:variant>
        <vt:i4>3</vt:i4>
      </vt:variant>
      <vt:variant>
        <vt:lpstr>Slide Titles</vt:lpstr>
      </vt:variant>
      <vt:variant>
        <vt:i4>114</vt:i4>
      </vt:variant>
    </vt:vector>
  </HeadingPairs>
  <TitlesOfParts>
    <vt:vector size="117" baseType="lpstr">
      <vt:lpstr>UWTSD Holding Page</vt:lpstr>
      <vt:lpstr>UWTSD Text 2</vt:lpstr>
      <vt:lpstr>UWTSD Logo Variations place image in Background</vt:lpstr>
      <vt:lpstr>PowerPoint Presentation</vt:lpstr>
      <vt:lpstr>What is Kinematics, and Why Do Games Need It?</vt:lpstr>
      <vt:lpstr>Describing Motion</vt:lpstr>
      <vt:lpstr>Position and Frames of Reference</vt:lpstr>
      <vt:lpstr>Distance vs Displacement</vt:lpstr>
      <vt:lpstr>Speed vs Velocity</vt:lpstr>
      <vt:lpstr>Average vs Instantaneous Velocity</vt:lpstr>
      <vt:lpstr>Acceleration</vt:lpstr>
      <vt:lpstr>Vectors</vt:lpstr>
      <vt:lpstr>Why 2D Motion Needs Vectors</vt:lpstr>
      <vt:lpstr>Vector Representation</vt:lpstr>
      <vt:lpstr>Vector Addition and Scalar Multiplication</vt:lpstr>
      <vt:lpstr>Unit Vectors and Normalisation</vt:lpstr>
      <vt:lpstr>PowerPoint Presentation</vt:lpstr>
      <vt:lpstr>SUVAT Equations</vt:lpstr>
      <vt:lpstr>Velocity and Acceleration as Derivatives</vt:lpstr>
      <vt:lpstr>Integrating Constant Acceleration</vt:lpstr>
      <vt:lpstr>The Four SUVAT Equations</vt:lpstr>
      <vt:lpstr>Bringing back Algebra here </vt:lpstr>
      <vt:lpstr>SUVAT equations only hold for constant acceleration</vt:lpstr>
      <vt:lpstr>1D Motion in Code</vt:lpstr>
      <vt:lpstr>Discrete Time Steps and Delta Time</vt:lpstr>
      <vt:lpstr>Euler Integration Walkthrough</vt:lpstr>
      <vt:lpstr>Live Demo: Object Falling Under Gravity</vt:lpstr>
      <vt:lpstr>Common Bug: Frame-Rate Dependent Motion</vt:lpstr>
      <vt:lpstr>2D Motion &amp; Projectiles</vt:lpstr>
      <vt:lpstr>Decomposing Motion into x and y Components</vt:lpstr>
      <vt:lpstr>Projectile Motion Derivation</vt:lpstr>
      <vt:lpstr>Worked Example</vt:lpstr>
      <vt:lpstr>Live Demo: Projectile Launcher</vt:lpstr>
      <vt:lpstr>Drag/Wind Variation</vt:lpstr>
      <vt:lpstr>Debug Visualisation</vt:lpstr>
      <vt:lpstr>Rotational Kinematics</vt:lpstr>
      <vt:lpstr>Angular Displacement, Velocity, Acceleration</vt:lpstr>
      <vt:lpstr>Linear-Angular Relationships</vt:lpstr>
      <vt:lpstr>Worked Example</vt:lpstr>
      <vt:lpstr>Live Demo: Orbiting Object</vt:lpstr>
      <vt:lpstr>Combining Linear and Angular Motion</vt:lpstr>
      <vt:lpstr>Bringing It Together</vt:lpstr>
      <vt:lpstr>A KinematicBody Class Design</vt:lpstr>
      <vt:lpstr>Update Loop Structure</vt:lpstr>
      <vt:lpstr>Live Demo: Combining Everything</vt:lpstr>
      <vt:lpstr>Pitfalls: Float Drift and Timestep Choice</vt:lpstr>
      <vt:lpstr>What's Next: Forces and Dynamics</vt:lpstr>
      <vt:lpstr>Forces and Newton's Second Law</vt:lpstr>
      <vt:lpstr>From Kinematics to Dynamics</vt:lpstr>
      <vt:lpstr>Mass vs Weight</vt:lpstr>
      <vt:lpstr>Newton's Second Law, in Code</vt:lpstr>
      <vt:lpstr>Live Demo: Gravity as a Force</vt:lpstr>
      <vt:lpstr>Worked Example: Twin Thrusters</vt:lpstr>
      <vt:lpstr>Live Demo: Twin-Thruster Race</vt:lpstr>
      <vt:lpstr>Gotcha: Always Set Your Mass</vt:lpstr>
      <vt:lpstr>Normal Force and Ramp Decomposition</vt:lpstr>
      <vt:lpstr>Live Demo: Braking on a Ramp</vt:lpstr>
      <vt:lpstr>Friction</vt:lpstr>
      <vt:lpstr>What is Friction?</vt:lpstr>
      <vt:lpstr>The Coefficient of Friction</vt:lpstr>
      <vt:lpstr>Hand-Rolling a "Physics Material"</vt:lpstr>
      <vt:lpstr>Worked Example: Net Force with Friction</vt:lpstr>
      <vt:lpstr>Live Demo: Four Surfaces</vt:lpstr>
      <vt:lpstr>Friction on Ramps: Derivation</vt:lpstr>
      <vt:lpstr>The "Won't-Slide" Condition</vt:lpstr>
      <vt:lpstr>Live Demo: Ramp Friction Threshold</vt:lpstr>
      <vt:lpstr>Drag and Terminal Velocity</vt:lpstr>
      <vt:lpstr>Two Ways to Model Drag</vt:lpstr>
      <vt:lpstr>Terminal Velocity, Derived</vt:lpstr>
      <vt:lpstr>Worked Example: Two Masses, Same Drag</vt:lpstr>
      <vt:lpstr>Evolving PhysicsBody: a Drag Coefficient</vt:lpstr>
      <vt:lpstr>Live Demo: Skydiver and Parachute</vt:lpstr>
      <vt:lpstr>Why Drag Doesn't Need to Be Realistic</vt:lpstr>
      <vt:lpstr>Momentum and Collisions</vt:lpstr>
      <vt:lpstr>Momentum, p = mv</vt:lpstr>
      <vt:lpstr>Conservation of Momentum</vt:lpstr>
      <vt:lpstr>Three Collision Types</vt:lpstr>
      <vt:lpstr>Restitution: a "Bounciness" Value</vt:lpstr>
      <vt:lpstr>Hand-Rolling Impulse-Based Collision Response</vt:lpstr>
      <vt:lpstr>Live Demo: Seven Balls, Seven Restitutions</vt:lpstr>
      <vt:lpstr>Live Demo: Two-Column Box Collisions</vt:lpstr>
      <vt:lpstr>The Bounce-Threshold Gotcha</vt:lpstr>
      <vt:lpstr>Impulsive Forces</vt:lpstr>
      <vt:lpstr>The Instantaneous-Force Paradox</vt:lpstr>
      <vt:lpstr>Impulse: J = FΔt = Δp</vt:lpstr>
      <vt:lpstr>Worked Example: Solving for Required Force</vt:lpstr>
      <vt:lpstr>The Shortcut: Applying Impulse Directly</vt:lpstr>
      <vt:lpstr>Live Demo: Revisiting the Projectile Launcher</vt:lpstr>
      <vt:lpstr>Kinematics vs Impulsive Forces</vt:lpstr>
      <vt:lpstr>Torque Fundamentals</vt:lpstr>
      <vt:lpstr>What is Torque?</vt:lpstr>
      <vt:lpstr>Worked Example: A Seesaw</vt:lpstr>
      <vt:lpstr>Torque in 2D: a Signed Cross Product</vt:lpstr>
      <vt:lpstr>Evolving PhysicsBody: Applying Force at a Point</vt:lpstr>
      <vt:lpstr>Live Demo: Shooting a Target Off-Centre</vt:lpstr>
      <vt:lpstr>Rotational Dynamics</vt:lpstr>
      <vt:lpstr>Torque and Angular Acceleration: τ = Iα</vt:lpstr>
      <vt:lpstr>What is Moment of Inertia?</vt:lpstr>
      <vt:lpstr>Worked Example: Solving for Angular Acceleration</vt:lpstr>
      <vt:lpstr>Evolving PhysicsBody: Moment of Inertia and applyTorque</vt:lpstr>
      <vt:lpstr>Instant Spin: applyAngularImpulse</vt:lpstr>
      <vt:lpstr>Live Demo: Five Spinning Boxes</vt:lpstr>
      <vt:lpstr>Collision Handling and Constraints</vt:lpstr>
      <vt:lpstr>Collision Detection: Discrete vs Continuous</vt:lpstr>
      <vt:lpstr>A Hand-Rolled Continuous Check</vt:lpstr>
      <vt:lpstr>Freezing Position and Rotation</vt:lpstr>
      <vt:lpstr>Trigger vs Collision Events</vt:lpstr>
      <vt:lpstr>Choosing Detection and Constraints in Practice</vt:lpstr>
      <vt:lpstr>Advanced RigidBody Techniques</vt:lpstr>
      <vt:lpstr>Centre of Mass</vt:lpstr>
      <vt:lpstr>Density and setDensity</vt:lpstr>
      <vt:lpstr>Live Demo: Explosion Force</vt:lpstr>
      <vt:lpstr>Local vs Global: Relative Force and Torque</vt:lpstr>
      <vt:lpstr>Smoothing Motion: Interpolation vs Extrapolation</vt:lpstr>
      <vt:lpstr>Angular Drag, and Other Niceties</vt:lpstr>
      <vt:lpstr>Sleeping Bodies</vt:lpstr>
      <vt:lpstr>Recap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Nathan Morgan</cp:lastModifiedBy>
  <cp:revision>20</cp:revision>
  <dcterms:created xsi:type="dcterms:W3CDTF">2021-03-09T15:35:42Z</dcterms:created>
  <dcterms:modified xsi:type="dcterms:W3CDTF">2026-10-26T16:22:04Z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