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2" r:id="rId1"/>
  </p:sldMasterIdLst>
  <p:notesMasterIdLst>
    <p:notesMasterId r:id="rId21"/>
  </p:notesMasterIdLst>
  <p:sldIdLst>
    <p:sldId id="256" r:id="rId2"/>
    <p:sldId id="257" r:id="rId3"/>
    <p:sldId id="258" r:id="rId4"/>
    <p:sldId id="270" r:id="rId5"/>
    <p:sldId id="259" r:id="rId6"/>
    <p:sldId id="260" r:id="rId7"/>
    <p:sldId id="261" r:id="rId8"/>
    <p:sldId id="263" r:id="rId9"/>
    <p:sldId id="271" r:id="rId10"/>
    <p:sldId id="264" r:id="rId11"/>
    <p:sldId id="265" r:id="rId12"/>
    <p:sldId id="266" r:id="rId13"/>
    <p:sldId id="262" r:id="rId14"/>
    <p:sldId id="267" r:id="rId15"/>
    <p:sldId id="268" r:id="rId16"/>
    <p:sldId id="269"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56" autoAdjust="0"/>
  </p:normalViewPr>
  <p:slideViewPr>
    <p:cSldViewPr snapToGrid="0">
      <p:cViewPr varScale="1">
        <p:scale>
          <a:sx n="74" d="100"/>
          <a:sy n="74" d="100"/>
        </p:scale>
        <p:origin x="37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BB8289-4073-4F55-9C36-BCADFCEB20DA}" type="datetimeFigureOut">
              <a:rPr lang="en-GB" smtClean="0"/>
              <a:t>21/06/2026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D5401-7B0A-41CF-98B2-85D6AE49888A}" type="slidenum">
              <a:rPr lang="en-GB" smtClean="0"/>
              <a:t>‹#›</a:t>
            </a:fld>
            <a:endParaRPr lang="en-GB" dirty="0"/>
          </a:p>
        </p:txBody>
      </p:sp>
    </p:spTree>
    <p:extLst>
      <p:ext uri="{BB962C8B-B14F-4D97-AF65-F5344CB8AC3E}">
        <p14:creationId xmlns:p14="http://schemas.microsoft.com/office/powerpoint/2010/main" val="1615875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ongtermplan.nhs.uk/" TargetMode="External" /><Relationship Id="rId2" Type="http://schemas.openxmlformats.org/officeDocument/2006/relationships/slide" Target="../slides/slide5.xml" /><Relationship Id="rId1" Type="http://schemas.openxmlformats.org/officeDocument/2006/relationships/notesMaster" Target="../notesMasters/notesMaster1.xml" /><Relationship Id="rId4" Type="http://schemas.openxmlformats.org/officeDocument/2006/relationships/hyperlink" Target="https://www.gov.uk/missions/nhs" TargetMode="Externa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SDG 3 - 'Ensure healthy lives and promote well-being for all at all ages' - is made up of 13 targets and 27 indicators. It covers several measures of mortality (3.1, 3.2, 3.4, 3.6, 3.9) and measures of epidemics (3.3) and substance abuse (3.5). Measures of health coverage are also considered (3.7, 3.8). The means of implementation indicators focus on tobacco control (3.a), access to medicines and vaccines (3.b), health financing (3.c) and on global health risk management (3.d). 3.a Strengthen the implementation of the World Health Organization Framework Convention on Tobacco Control in all countries, as appropriate. 3.a.1 Age-standardized prevalence of current tobacco use among persons aged 15 years and older.</a:t>
            </a:r>
          </a:p>
          <a:p>
            <a:r>
              <a:rPr lang="en-GB" sz="1200" kern="1200" dirty="0">
                <a:solidFill>
                  <a:schemeClr val="tx1"/>
                </a:solidFill>
                <a:effectLst/>
                <a:latin typeface="+mn-lt"/>
                <a:ea typeface="+mn-ea"/>
                <a:cs typeface="+mn-cs"/>
              </a:rPr>
              <a:t>(European Commission, 2025).</a:t>
            </a:r>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2</a:t>
            </a:fld>
            <a:endParaRPr lang="en-GB" dirty="0"/>
          </a:p>
        </p:txBody>
      </p:sp>
    </p:spTree>
    <p:extLst>
      <p:ext uri="{BB962C8B-B14F-4D97-AF65-F5344CB8AC3E}">
        <p14:creationId xmlns:p14="http://schemas.microsoft.com/office/powerpoint/2010/main" val="32052205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Physical, mental, and social well-being beyond the absence of disease. • Wellbeing: Holistic approach encompassing physical, mental, emotional, and social health. • Sustainable Development: Meeting present needs without compromising future generations. • Highlight the growing importance of these concepts in modern healthcare policies and practices including WHOs Sustainable Development Goals. Healthy people are the foundation for healthy economies. Countries worldwide are urged to take immediate and decisive actions to predict and counteract health challenges. This becomes especially critical in safeguarding vulnerable population groups and individuals residing in regions burdened by high disease prevalence. By doing so, we can strengthen health systems and foster resilience in the face of health adversities </a:t>
            </a:r>
            <a:r>
              <a:rPr lang="en-GB" sz="1200" kern="1200" dirty="0">
                <a:solidFill>
                  <a:schemeClr val="tx1"/>
                </a:solidFill>
                <a:effectLst/>
                <a:latin typeface="+mn-lt"/>
                <a:ea typeface="+mn-ea"/>
                <a:cs typeface="+mn-cs"/>
              </a:rPr>
              <a:t>(United Nations, 2023).</a:t>
            </a:r>
            <a:endParaRPr lang="en-US" dirty="0"/>
          </a:p>
          <a:p>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3</a:t>
            </a:fld>
            <a:endParaRPr lang="en-GB" dirty="0"/>
          </a:p>
        </p:txBody>
      </p:sp>
    </p:spTree>
    <p:extLst>
      <p:ext uri="{BB962C8B-B14F-4D97-AF65-F5344CB8AC3E}">
        <p14:creationId xmlns:p14="http://schemas.microsoft.com/office/powerpoint/2010/main" val="420944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defined by WHO, Health in All Policies is an approach to public policies across sectors that systematically takes into account the health and health systems implications of decisions, seeks synergies, and avoids harmful health impacts, in order to improve population health and health equity.</a:t>
            </a:r>
          </a:p>
          <a:p>
            <a:r>
              <a:rPr lang="en-US" dirty="0"/>
              <a:t>Public policies can make a major difference for health and health equity by creating healthy environments which also facilitate healthy choices. Thus, public policies dealing with (for example) water and sanitation, education, social services, built and natural environments, agricultural and industrial production, trade, regulation, revenue collection and allocation of public resources have important ramifications for population health and health equity.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goal of HiAP is to improve population health, health equity and the context in which health systems function by amending public policy-making across sectors in order to achieve the most favourable impacts. Treatment of tobacco dependence should be part of a comprehensive tobacco-control policy along with measures such as taxation and price policies, advertising restrictions, dissemination of information and establishment of smoke-free public places </a:t>
            </a:r>
            <a:r>
              <a:rPr lang="en-GB" sz="1200" kern="1200" dirty="0">
                <a:solidFill>
                  <a:schemeClr val="tx1"/>
                </a:solidFill>
                <a:effectLst/>
                <a:latin typeface="+mn-lt"/>
                <a:ea typeface="+mn-ea"/>
                <a:cs typeface="+mn-cs"/>
              </a:rPr>
              <a:t>(FCTC, 2025; WHO, 2012).</a:t>
            </a:r>
            <a:endParaRPr lang="en-US" dirty="0"/>
          </a:p>
          <a:p>
            <a:r>
              <a:rPr lang="en-US" sz="1200" b="0" i="0" kern="1200" dirty="0">
                <a:solidFill>
                  <a:schemeClr val="tx1"/>
                </a:solidFill>
                <a:effectLst/>
                <a:latin typeface="+mn-lt"/>
                <a:ea typeface="+mn-ea"/>
                <a:cs typeface="+mn-cs"/>
              </a:rPr>
              <a:t>Smoking is not a lifestyle choice but a dependency requiring treatment. Supporting smokers in contact with the healthcare system to quit is a prevention priority in the </a:t>
            </a:r>
            <a:r>
              <a:rPr lang="en-US" sz="1200" b="0" i="0" kern="1200" dirty="0">
                <a:solidFill>
                  <a:schemeClr val="tx1"/>
                </a:solidFill>
                <a:effectLst/>
                <a:latin typeface="+mn-lt"/>
                <a:ea typeface="+mn-ea"/>
                <a:cs typeface="+mn-cs"/>
                <a:hlinkClick r:id="rId3"/>
              </a:rPr>
              <a:t>NHS Long Term Plan</a:t>
            </a:r>
            <a:r>
              <a:rPr lang="en-US" sz="1200" b="0" i="0" kern="1200" dirty="0">
                <a:solidFill>
                  <a:schemeClr val="tx1"/>
                </a:solidFill>
                <a:effectLst/>
                <a:latin typeface="+mn-lt"/>
                <a:ea typeface="+mn-ea"/>
                <a:cs typeface="+mn-cs"/>
              </a:rPr>
              <a:t> and every health and care professional has a role to play. This will make a vital contribution to realising the government’s </a:t>
            </a:r>
            <a:r>
              <a:rPr lang="en-US" sz="1200" b="0" i="0" kern="1200" dirty="0">
                <a:solidFill>
                  <a:schemeClr val="tx1"/>
                </a:solidFill>
                <a:effectLst/>
                <a:latin typeface="+mn-lt"/>
                <a:ea typeface="+mn-ea"/>
                <a:cs typeface="+mn-cs"/>
                <a:hlinkClick r:id="rId4"/>
              </a:rPr>
              <a:t>Health Mission</a:t>
            </a:r>
            <a:r>
              <a:rPr lang="en-US" sz="1200" b="0" i="0" kern="1200" dirty="0">
                <a:solidFill>
                  <a:schemeClr val="tx1"/>
                </a:solidFill>
                <a:effectLst/>
                <a:latin typeface="+mn-lt"/>
                <a:ea typeface="+mn-ea"/>
                <a:cs typeface="+mn-cs"/>
              </a:rPr>
              <a:t>, which includes shifting the focus from treatment to prevention and creating a smoke-free generation, defined as adult smoking prevalence of 5% or less </a:t>
            </a:r>
            <a:r>
              <a:rPr lang="en-GB" sz="1200" kern="1200" dirty="0">
                <a:solidFill>
                  <a:schemeClr val="tx1"/>
                </a:solidFill>
                <a:effectLst/>
                <a:latin typeface="+mn-lt"/>
                <a:ea typeface="+mn-ea"/>
                <a:cs typeface="+mn-cs"/>
              </a:rPr>
              <a:t>(NHS Choices, 2024). </a:t>
            </a:r>
            <a:r>
              <a:rPr lang="en-US" dirty="0"/>
              <a:t>The 10 Year Health Plan for England sets out our ambitious plans to shift the dial from sickness to prevention.</a:t>
            </a:r>
          </a:p>
          <a:p>
            <a:r>
              <a:rPr lang="en-US" dirty="0"/>
              <a:t>A bill banning anyone born after 2008 from buying tobacco in the UK has completed its progress through parliament in a move that ministers hope will create a “smoke-free generation”.</a:t>
            </a:r>
          </a:p>
          <a:p>
            <a:r>
              <a:rPr lang="en-US" dirty="0"/>
              <a:t>Under the tobacco and vapes bill anyone born on or after 1 January 2009 will never be able to be legally sold tobacco across the UK, in an effort to save lives and reduce the burden on the NHS.</a:t>
            </a:r>
          </a:p>
          <a:p>
            <a:r>
              <a:rPr lang="en-US" dirty="0"/>
              <a:t>As part of this, we are committed to creating a smoke-free UK and protecting future generations from the harms of tobacco and risks of nicotine addiction. This includes through:</a:t>
            </a:r>
          </a:p>
          <a:p>
            <a:r>
              <a:rPr lang="en-US" dirty="0"/>
              <a:t>reducing smoking prevalence and supporting people to stop smoking improving the long-term health outcomes associated with smoking, including reducing deaths from cancer, cardiovascular disease and stroke stopping young people vaping </a:t>
            </a:r>
            <a:r>
              <a:rPr lang="en-GB" sz="1200" kern="1200" dirty="0">
                <a:solidFill>
                  <a:schemeClr val="tx1"/>
                </a:solidFill>
                <a:effectLst/>
                <a:latin typeface="+mn-lt"/>
                <a:ea typeface="+mn-ea"/>
                <a:cs typeface="+mn-cs"/>
              </a:rPr>
              <a:t>(Campbell, 2026).</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5</a:t>
            </a:fld>
            <a:endParaRPr lang="en-GB" dirty="0"/>
          </a:p>
        </p:txBody>
      </p:sp>
    </p:spTree>
    <p:extLst>
      <p:ext uri="{BB962C8B-B14F-4D97-AF65-F5344CB8AC3E}">
        <p14:creationId xmlns:p14="http://schemas.microsoft.com/office/powerpoint/2010/main" val="1127567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Smoking remains a significant public health concern. While adult smoking prevalence continues to decrease across the UK, the Office for National Statistics (ONS) Adult smoking habits in the UK: 2024 reported that 5.3 million people aged 18 years or over were current smokers. This was 10.6% of adults across the UK, including 10.4% of adults in England (4.4 million people aged 18 years or over).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Tobacco is a uniquely harmful product and smoking is the leading preventable cause of death, disability and ill health in the UK. It is responsible for 64,000 deaths per year (based on mortality data in the Smoking Profile) Smoking causes around 1 in 4 of all cancer deaths in England (NHS England, 2023) and the NHS page on lung cancer reports that smoking is responsible for the majority of lung cancer cases. It is also a major cause of premature heart disease, stroke and heart failure and increases the risk of dementia (Livingston and others, 2020; Royal College of Physicians, 2018). Smokers who start smoking at around the start of adult life lose an average of 10 years of life expectancy, or around 1 year for every 4 smoking years after the age of 30 (Royal College of Physicians, 2018). 5,000 GP appointments could be attributed to smoking each month, which is equivalent to over 100 appointments every hour.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Smoking costs the country £21.3 billion per year - including through lost productivity and health and care costs - far outweighing tax receipts (Action on Smoking and Health, 2025). </a:t>
            </a:r>
            <a:r>
              <a:rPr lang="en-GB" sz="1200" kern="1200" dirty="0">
                <a:solidFill>
                  <a:schemeClr val="tx1"/>
                </a:solidFill>
                <a:effectLst/>
                <a:latin typeface="+mn-lt"/>
                <a:ea typeface="+mn-ea"/>
                <a:cs typeface="+mn-cs"/>
              </a:rPr>
              <a:t>(Banks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WHO estimates, 21.7 percent of all people aged 15 and older used tobacco in 2020, down from 32.7 percent at the turn of the millennium. As the following chart nicely illustrates, the tobacco use rate is highest among 45- to 54-year-olds at 27.5 percent, while it’s just 13.8 percent among 15- to 24-year-olds and 13.5 percent among those aged 85 and older.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6</a:t>
            </a:fld>
            <a:endParaRPr lang="en-GB" dirty="0"/>
          </a:p>
        </p:txBody>
      </p:sp>
    </p:spTree>
    <p:extLst>
      <p:ext uri="{BB962C8B-B14F-4D97-AF65-F5344CB8AC3E}">
        <p14:creationId xmlns:p14="http://schemas.microsoft.com/office/powerpoint/2010/main" val="3718922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numerous entrenched tools for smoking cessation, including a range of pharmacotherapies like nicotine replacement therapy, bupropion, varenicline and behavioral approaches like group or individual counseling, self-help materials. In disparity, social, economic, and environmental status also plays a definite role. Since these factors are out of control of health professionals, a realistic approach to prevent the disease can be accomplished through health education which is used to provide information and bring changes in human behavior. HBM is a fine model for stamping problem behaviors that extract health-related concerns. It defines the relationship between a person's beliefs and behaviors and the effects of individual motivation on health behaviors at decision-making level. Further HBM has been used to help in designing messages that are likely to persuade an individual to make a healthy decision</a:t>
            </a:r>
            <a:r>
              <a:rPr lang="en-GB" sz="1200" kern="1200" dirty="0">
                <a:solidFill>
                  <a:schemeClr val="tx1"/>
                </a:solidFill>
                <a:effectLst/>
                <a:latin typeface="+mn-lt"/>
                <a:ea typeface="+mn-ea"/>
                <a:cs typeface="+mn-cs"/>
              </a:rPr>
              <a:t>(Campbell, 2023).</a:t>
            </a:r>
          </a:p>
          <a:p>
            <a:r>
              <a:rPr lang="en-US" dirty="0"/>
              <a:t>Limitations </a:t>
            </a:r>
          </a:p>
          <a:p>
            <a:r>
              <a:rPr lang="en-US" dirty="0"/>
              <a:t>Critics contend that the HBM ignores social and emotional aspects in favour of an excessive emphasis on cognitive notions. It frequently ignores social and cultural influences on health-related behaviours and presumes logical decision-making while neglecting the complexity of emotions. Its static character and low predictive power—which can be as low as 20% to 40% when compared to other models that take social, economic, and environmental issues into account—are highlighted in certain assessments. </a:t>
            </a:r>
            <a:br>
              <a:rPr lang="en-US" dirty="0"/>
            </a:br>
            <a:r>
              <a:rPr lang="en-US" dirty="0"/>
              <a:t>Technology integration helps modernise interventions and adjust to changing lifestyles, particularly when it comes to using technology for customised health messaging. Health promotion initiatives can be strengthened by concentrating on important constructs, such as perceived vulnerability, severity, and self-efficacy. The HBM is still a fundamental framework for comprehending health behaviours, but its continuous applicability and efficacy in promoting health and preventing illness depend on constant modification and improvement </a:t>
            </a:r>
            <a:r>
              <a:rPr lang="en-GB" sz="1200" kern="1200" dirty="0">
                <a:solidFill>
                  <a:schemeClr val="tx1"/>
                </a:solidFill>
                <a:effectLst/>
                <a:latin typeface="+mn-lt"/>
                <a:ea typeface="+mn-ea"/>
                <a:cs typeface="+mn-cs"/>
              </a:rPr>
              <a:t>(Alyafei and Carr, 2024).</a:t>
            </a:r>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7</a:t>
            </a:fld>
            <a:endParaRPr lang="en-GB" dirty="0"/>
          </a:p>
        </p:txBody>
      </p:sp>
    </p:spTree>
    <p:extLst>
      <p:ext uri="{BB962C8B-B14F-4D97-AF65-F5344CB8AC3E}">
        <p14:creationId xmlns:p14="http://schemas.microsoft.com/office/powerpoint/2010/main" val="4024372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NICE guidance also includes tools that show the financial impact of brief interventions and referrals by GPs (PH1), and the cost-effectiveness of workplace interventions to promote smoking cessation (PH5).</a:t>
            </a:r>
          </a:p>
          <a:p>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10</a:t>
            </a:fld>
            <a:endParaRPr lang="en-GB" dirty="0"/>
          </a:p>
        </p:txBody>
      </p:sp>
    </p:spTree>
    <p:extLst>
      <p:ext uri="{BB962C8B-B14F-4D97-AF65-F5344CB8AC3E}">
        <p14:creationId xmlns:p14="http://schemas.microsoft.com/office/powerpoint/2010/main" val="4126530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14</a:t>
            </a:fld>
            <a:endParaRPr lang="en-GB" dirty="0"/>
          </a:p>
        </p:txBody>
      </p:sp>
    </p:spTree>
    <p:extLst>
      <p:ext uri="{BB962C8B-B14F-4D97-AF65-F5344CB8AC3E}">
        <p14:creationId xmlns:p14="http://schemas.microsoft.com/office/powerpoint/2010/main" val="3307947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Smoking is associated with most indicators of disadvantage. While smoking prevalence at England level continues to decline each year, the gap in prevalence between the most and least deprived has increased. This means that prevalence is reducing more slowly in more deprived communities than in our more affluent communities. Smokers from our more deprived communities are just as motivated to quit as other smokers. However, they tend to be more heavily addicted and face greater barriers to quitting, such coping with multiple risk factors and greater stress produced by poverty, relative and absolute. As a result, they are less likely to be successful quitters.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People with mental health problems are almost 2.5 times as likely to smoke as the general population. Smoking rates increase with the severity of mental illness. Among adults with a serious mental illness, 40.5% smoke. The high smoking rate among people with mental health conditions is the largest contributor to their 10 to 20 year reduced life expectancy. </a:t>
            </a:r>
            <a:r>
              <a:rPr kumimoji="0" lang="en-US" altLang="en-US" sz="1200" b="0" i="0" u="none" strike="noStrike" cap="none" normalizeH="0" baseline="0" dirty="0">
                <a:ln>
                  <a:noFill/>
                </a:ln>
                <a:solidFill>
                  <a:schemeClr val="tx1"/>
                </a:solidFill>
                <a:effectLst/>
                <a:latin typeface="Arial" panose="020B0604020202020204" pitchFamily="34" charset="0"/>
              </a:rPr>
              <a:t>Twenty percent of mental health trusts lacked a thorough policy prohibiting smoking. </a:t>
            </a: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More than half (55%) of trusts did not routinely enquire about patients' smoking status upon admission, which prevented them from taking advantage of opportunities to provide cessation support (ASH, 2019b). Patients with mental illnesses are frequently hospitalised for extended periods of time (months to years), which can be the ideal time to offer assistance and a selection of cessation aids for initiating and maintaining a quit attempt. Regrettably, the purpose of enacting smoke-free regulations is being lost in reality </a:t>
            </a:r>
            <a:r>
              <a:rPr lang="en-US" altLang="en-US" dirty="0">
                <a:solidFill>
                  <a:schemeClr val="tx1"/>
                </a:solidFill>
                <a:latin typeface="Arial" panose="020B0604020202020204" pitchFamily="34" charset="0"/>
                <a:cs typeface="Arial" panose="020B0604020202020204" pitchFamily="34" charset="0"/>
              </a:rPr>
              <a:t>(Glover, Patwardhan and Selket, 2020)</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People in more deprived areas are more likely to smoke and are less likely to quit. Smoking is increasingly concentrated in more disadvantaged groups and is the main contributor to health inequalities in England. Men and women from the most deprived groups have more than double the death rate from lung cancer compared with those from the least deprived. Smoking is twice as common in people with longstanding mental health problems </a:t>
            </a:r>
            <a:r>
              <a:rPr lang="en-US" sz="1200" kern="1200" dirty="0">
                <a:solidFill>
                  <a:schemeClr val="tx1"/>
                </a:solidFill>
                <a:effectLst/>
                <a:latin typeface="+mn-lt"/>
                <a:ea typeface="+mn-ea"/>
                <a:cs typeface="+mn-cs"/>
              </a:rPr>
              <a:t>(Department of Health and Social Care, 2024).</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B68D5401-7B0A-41CF-98B2-85D6AE49888A}" type="slidenum">
              <a:rPr lang="en-GB" smtClean="0"/>
              <a:t>15</a:t>
            </a:fld>
            <a:endParaRPr lang="en-GB" dirty="0"/>
          </a:p>
        </p:txBody>
      </p:sp>
    </p:spTree>
    <p:extLst>
      <p:ext uri="{BB962C8B-B14F-4D97-AF65-F5344CB8AC3E}">
        <p14:creationId xmlns:p14="http://schemas.microsoft.com/office/powerpoint/2010/main" val="38625798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de-DE"/>
            </a:p>
          </p:txBody>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de-DE"/>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923F103-BC34-4FE4-A40E-EDDEECFDA5D0}" type="datetimeFigureOut">
              <a:rPr lang="en-US" smtClean="0"/>
              <a:pPr/>
              <a:t>6/21/2026</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4892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070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3681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0996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61062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8996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7521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7644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52871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477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1062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0396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0576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6019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9297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03299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497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de-DE"/>
            </a:p>
          </p:txBody>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de-DE"/>
            </a:p>
          </p:txBody>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de-DE"/>
            </a:p>
          </p:txBody>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de-DE"/>
            </a:p>
          </p:txBody>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2BE451C3-0FF4-47C4-B829-773ADF60F88C}" type="datetimeFigureOut">
              <a:rPr lang="en-US" smtClean="0"/>
              <a:t>6/21/2026</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de-DE"/>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943240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notesSlide" Target="../notesSlides/notesSlide2.xml" /><Relationship Id="rId1" Type="http://schemas.openxmlformats.org/officeDocument/2006/relationships/slideLayout" Target="../slideLayouts/slideLayout10.xml" /><Relationship Id="rId6" Type="http://schemas.openxmlformats.org/officeDocument/2006/relationships/image" Target="../media/image7.png" /><Relationship Id="rId5" Type="http://schemas.openxmlformats.org/officeDocument/2006/relationships/image" Target="../media/image6.png" /><Relationship Id="rId4" Type="http://schemas.openxmlformats.org/officeDocument/2006/relationships/image" Target="../media/image5.jpeg" /></Relationships>
</file>

<file path=ppt/slides/_rels/slide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png" /><Relationship Id="rId1" Type="http://schemas.openxmlformats.org/officeDocument/2006/relationships/slideLayout" Target="../slideLayouts/slideLayout4.xml" /><Relationship Id="rId5" Type="http://schemas.openxmlformats.org/officeDocument/2006/relationships/image" Target="../media/image3.png" /><Relationship Id="rId4" Type="http://schemas.openxmlformats.org/officeDocument/2006/relationships/image" Target="../media/image11.png" /></Relationships>
</file>

<file path=ppt/slides/_rels/slide5.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3.xml" /><Relationship Id="rId1" Type="http://schemas.openxmlformats.org/officeDocument/2006/relationships/slideLayout" Target="../slideLayouts/slideLayout8.xml" /><Relationship Id="rId6" Type="http://schemas.openxmlformats.org/officeDocument/2006/relationships/image" Target="../media/image15.png" /><Relationship Id="rId5" Type="http://schemas.openxmlformats.org/officeDocument/2006/relationships/image" Target="../media/image14.jpeg" /><Relationship Id="rId4" Type="http://schemas.openxmlformats.org/officeDocument/2006/relationships/image" Target="../media/image13.jpeg" /></Relationships>
</file>

<file path=ppt/slides/_rels/slide6.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4.xml" /><Relationship Id="rId1" Type="http://schemas.openxmlformats.org/officeDocument/2006/relationships/slideLayout" Target="../slideLayouts/slideLayout6.xml" /><Relationship Id="rId5" Type="http://schemas.openxmlformats.org/officeDocument/2006/relationships/image" Target="../media/image18.jpeg" /><Relationship Id="rId4" Type="http://schemas.openxmlformats.org/officeDocument/2006/relationships/image" Target="../media/image17.jpeg" /></Relationships>
</file>

<file path=ppt/slides/_rels/slide7.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image" Target="../media/image20.png"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image" Target="../media/image22.png" /><Relationship Id="rId1" Type="http://schemas.openxmlformats.org/officeDocument/2006/relationships/slideLayout" Target="../slideLayouts/slideLayout9.xml" /><Relationship Id="rId5" Type="http://schemas.openxmlformats.org/officeDocument/2006/relationships/image" Target="../media/image25.png" /><Relationship Id="rId4" Type="http://schemas.openxmlformats.org/officeDocument/2006/relationships/image" Target="../media/image24.png" /></Relationships>
</file>

<file path=ppt/slides/_rels/slide10.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6.xml" /><Relationship Id="rId1" Type="http://schemas.openxmlformats.org/officeDocument/2006/relationships/slideLayout" Target="../slideLayouts/slideLayout10.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2" Type="http://schemas.openxmlformats.org/officeDocument/2006/relationships/image" Target="../media/image27.jpeg" /><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3" Type="http://schemas.openxmlformats.org/officeDocument/2006/relationships/image" Target="../media/image29.jpeg" /><Relationship Id="rId7" Type="http://schemas.openxmlformats.org/officeDocument/2006/relationships/image" Target="../media/image32.png" /><Relationship Id="rId2" Type="http://schemas.openxmlformats.org/officeDocument/2006/relationships/image" Target="../media/image28.jpeg" /><Relationship Id="rId1" Type="http://schemas.openxmlformats.org/officeDocument/2006/relationships/slideLayout" Target="../slideLayouts/slideLayout10.xml" /><Relationship Id="rId6" Type="http://schemas.openxmlformats.org/officeDocument/2006/relationships/image" Target="../media/image31.jpeg" /><Relationship Id="rId5" Type="http://schemas.openxmlformats.org/officeDocument/2006/relationships/hyperlink" Target="https://youtu.be/7lW9YaybA18?si=W01mvveq1VIrnU17" TargetMode="External" /><Relationship Id="rId4" Type="http://schemas.openxmlformats.org/officeDocument/2006/relationships/image" Target="../media/image30.png" /></Relationships>
</file>

<file path=ppt/slides/_rels/slide1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notesSlide" Target="../notesSlides/notesSlide7.xml" /><Relationship Id="rId1" Type="http://schemas.openxmlformats.org/officeDocument/2006/relationships/slideLayout" Target="../slideLayouts/slideLayout6.xml" /><Relationship Id="rId6" Type="http://schemas.openxmlformats.org/officeDocument/2006/relationships/image" Target="../media/image36.jpeg" /><Relationship Id="rId5" Type="http://schemas.openxmlformats.org/officeDocument/2006/relationships/image" Target="../media/image35.jpeg" /><Relationship Id="rId4" Type="http://schemas.openxmlformats.org/officeDocument/2006/relationships/image" Target="../media/image34.jpeg" /></Relationships>
</file>

<file path=ppt/slides/_rels/slide15.xml.rels><?xml version="1.0" encoding="UTF-8" standalone="yes"?>
<Relationships xmlns="http://schemas.openxmlformats.org/package/2006/relationships"><Relationship Id="rId3" Type="http://schemas.openxmlformats.org/officeDocument/2006/relationships/image" Target="../media/image37.jpe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2" Type="http://schemas.openxmlformats.org/officeDocument/2006/relationships/image" Target="../media/image38.jpeg" /><Relationship Id="rId1" Type="http://schemas.openxmlformats.org/officeDocument/2006/relationships/slideLayout" Target="../slideLayouts/slideLayout6.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86/s12916-020-01617-7" TargetMode="External" /><Relationship Id="rId13" Type="http://schemas.openxmlformats.org/officeDocument/2006/relationships/hyperlink" Target="https://fingertips.phe.org.uk/profile/tobacco" TargetMode="External" /><Relationship Id="rId18" Type="http://schemas.openxmlformats.org/officeDocument/2006/relationships/hyperlink" Target="https://doi.org/10.1108/dat-02-2020-0004" TargetMode="External" /><Relationship Id="rId3" Type="http://schemas.openxmlformats.org/officeDocument/2006/relationships/hyperlink" Target="https://www.ncbi.nlm.nih.gov/books/NBK606120/" TargetMode="External" /><Relationship Id="rId21" Type="http://schemas.openxmlformats.org/officeDocument/2006/relationships/hyperlink" Target="https://doi.org/10.1093/ntr/ntab216" TargetMode="External" /><Relationship Id="rId7" Type="http://schemas.openxmlformats.org/officeDocument/2006/relationships/hyperlink" Target="https://www.bbc.com/news/uk-67545363" TargetMode="External" /><Relationship Id="rId12" Type="http://schemas.openxmlformats.org/officeDocument/2006/relationships/hyperlink" Target="https://campaignresources.dhsc.gov.uk/campaigns/better-health-quit-smoking/" TargetMode="External" /><Relationship Id="rId17" Type="http://schemas.openxmlformats.org/officeDocument/2006/relationships/hyperlink" Target="https://doi.org/10.3390/su7010294" TargetMode="External" /><Relationship Id="rId2" Type="http://schemas.openxmlformats.org/officeDocument/2006/relationships/hyperlink" Target="https://doi.org/10.1136/bmj.317.7164.1007" TargetMode="External" /><Relationship Id="rId16" Type="http://schemas.openxmlformats.org/officeDocument/2006/relationships/hyperlink" Target="https://extranet.who.int/fctcapps/fctcapps/fctc/kh/surveillance/health-all-policies" TargetMode="External" /><Relationship Id="rId20" Type="http://schemas.openxmlformats.org/officeDocument/2006/relationships/hyperlink" Target="https://www.gov.uk/government/news/tobacco-and-vapes-bill-becomes-law" TargetMode="External" /><Relationship Id="rId1" Type="http://schemas.openxmlformats.org/officeDocument/2006/relationships/slideLayout" Target="../slideLayouts/slideLayout6.xml" /><Relationship Id="rId6" Type="http://schemas.openxmlformats.org/officeDocument/2006/relationships/hyperlink" Target="https://ash.org.uk/for-professionals/nhs-tobacco-dependence-treatment-resources" TargetMode="External" /><Relationship Id="rId11" Type="http://schemas.openxmlformats.org/officeDocument/2006/relationships/hyperlink" Target="https://digitalcommons.bridgewater.edu/honors_projects/384" TargetMode="External" /><Relationship Id="rId5" Type="http://schemas.openxmlformats.org/officeDocument/2006/relationships/hyperlink" Target="https://ash.org.uk/media-centre/news/press-releases/survey-shows-funding-uncertainty-threatens-progress-on-smoking" TargetMode="External" /><Relationship Id="rId15" Type="http://schemas.openxmlformats.org/officeDocument/2006/relationships/hyperlink" Target="https://know-sdgs.jrc.ec.europa.eu/sdg/3" TargetMode="External" /><Relationship Id="rId23" Type="http://schemas.openxmlformats.org/officeDocument/2006/relationships/hyperlink" Target="https://www.makesmokinghistory.org.au/why-quit/for-your-health/mental-health" TargetMode="External" /><Relationship Id="rId10" Type="http://schemas.openxmlformats.org/officeDocument/2006/relationships/hyperlink" Target="https://www.theguardian.com/society/2026/apr/21/bill-banning" TargetMode="External" /><Relationship Id="rId19" Type="http://schemas.openxmlformats.org/officeDocument/2006/relationships/hyperlink" Target="https://www.gov.uk/government/publications/tobacco-control-plan-delivery-plan-2017-to-2022" TargetMode="External" /><Relationship Id="rId4" Type="http://schemas.openxmlformats.org/officeDocument/2006/relationships/hyperlink" Target="https://doi.org/10.1093/ntr/ntaa101" TargetMode="External" /><Relationship Id="rId9" Type="http://schemas.openxmlformats.org/officeDocument/2006/relationships/hyperlink" Target="https://x.com/JBryantWales/status/2010630328201994395" TargetMode="External" /><Relationship Id="rId14" Type="http://schemas.openxmlformats.org/officeDocument/2006/relationships/hyperlink" Target="https://doi.org/10.5502/ijw.v2i3.4" TargetMode="External" /><Relationship Id="rId22" Type="http://schemas.openxmlformats.org/officeDocument/2006/relationships/hyperlink" Target="https://doi.org/10.1136/bmj.d4163" TargetMode="External" /></Relationships>
</file>

<file path=ppt/slides/_rels/slide19.xml.rels><?xml version="1.0" encoding="UTF-8" standalone="yes"?>
<Relationships xmlns="http://schemas.openxmlformats.org/package/2006/relationships"><Relationship Id="rId8" Type="http://schemas.openxmlformats.org/officeDocument/2006/relationships/hyperlink" Target="https://www.gov.uk/government/publications/health-matters-smoking-and-quitting-in" TargetMode="External" /><Relationship Id="rId13" Type="http://schemas.openxmlformats.org/officeDocument/2006/relationships/hyperlink" Target="https://ukhsa.blog.gov.uk/2017/10/04/health-matters-preventing-ill-health-from-alcohol-and-tobacco-use/" TargetMode="External" /><Relationship Id="rId18" Type="http://schemas.openxmlformats.org/officeDocument/2006/relationships/hyperlink" Target="https://www.who.int/europe/news/item/08-11-2021-the-vicious-cycle-of-tobacco-use-and-mental-illness-a-double-burden-on-health" TargetMode="External" /><Relationship Id="rId3" Type="http://schemas.openxmlformats.org/officeDocument/2006/relationships/hyperlink" Target="https://feelgoodsuffolk.co.uk/make-a-change-this-stoptober/" TargetMode="External" /><Relationship Id="rId7" Type="http://schemas.openxmlformats.org/officeDocument/2006/relationships/hyperlink" Target="https://www.medicalbrief.co.za/public-health-england-stopping-smoking-works/" TargetMode="External" /><Relationship Id="rId12" Type="http://schemas.openxmlformats.org/officeDocument/2006/relationships/hyperlink" Target="https://doi.org/10.18332/tid/170430" TargetMode="External" /><Relationship Id="rId17" Type="http://schemas.openxmlformats.org/officeDocument/2006/relationships/hyperlink" Target="https://www.emro.who.int/tfi-campaigns/2019/" TargetMode="External" /><Relationship Id="rId2" Type="http://schemas.openxmlformats.org/officeDocument/2006/relationships/hyperlink" Target="https://www.instituteofhealthequity.org/resources-reports/fair-society-healthy-lives-the-marmot-review" TargetMode="External" /><Relationship Id="rId16" Type="http://schemas.openxmlformats.org/officeDocument/2006/relationships/hyperlink" Target="https://www.who.int/publications/i/item/policy-recommendations-for-smoking-cessation-and-treatment-of-tobacco-dependence-tools-for-public-health" TargetMode="External" /><Relationship Id="rId20" Type="http://schemas.openxmlformats.org/officeDocument/2006/relationships/hyperlink" Target="https://www.who.int/activities/promoting-well-being" TargetMode="External" /><Relationship Id="rId1" Type="http://schemas.openxmlformats.org/officeDocument/2006/relationships/slideLayout" Target="../slideLayouts/slideLayout6.xml" /><Relationship Id="rId6" Type="http://schemas.openxmlformats.org/officeDocument/2006/relationships/hyperlink" Target="https://www.nice.org.uk/guidance/ng209" TargetMode="External" /><Relationship Id="rId11" Type="http://schemas.openxmlformats.org/officeDocument/2006/relationships/hyperlink" Target="https://doi.org/10.1007/978-3-031-11255-3_1" TargetMode="External" /><Relationship Id="rId5" Type="http://schemas.openxmlformats.org/officeDocument/2006/relationships/hyperlink" Target="https://www.england.nhs.uk/wp-content/uploads/2022/03/PRN00178-community-pharmacy-advanced-service-specification-nhs-scs-v2.pdf" TargetMode="External" /><Relationship Id="rId15" Type="http://schemas.openxmlformats.org/officeDocument/2006/relationships/hyperlink" Target="https://www.un.org/en/academic-impact/sustainability" TargetMode="External" /><Relationship Id="rId10" Type="http://schemas.openxmlformats.org/officeDocument/2006/relationships/hyperlink" Target="https://www.statista.com/chart/26381/global-tobacco-use-prevalence-by" TargetMode="External" /><Relationship Id="rId19" Type="http://schemas.openxmlformats.org/officeDocument/2006/relationships/hyperlink" Target="https://www.who.int/news-room/questions-and-answers/item/health-promotion" TargetMode="External" /><Relationship Id="rId4" Type="http://schemas.openxmlformats.org/officeDocument/2006/relationships/hyperlink" Target="https://www.nhs.uk/better-health/#nhs-smokefree" TargetMode="External" /><Relationship Id="rId9" Type="http://schemas.openxmlformats.org/officeDocument/2006/relationships/hyperlink" Target="https://www.health.org.uk/reports-and-analysis/reports/health-inequalities-in-2040" TargetMode="External" /><Relationship Id="rId14" Type="http://schemas.openxmlformats.org/officeDocument/2006/relationships/hyperlink" Target="https://www.un.org/sustainabledevelopment/health/"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816E4-BDF8-5B73-36D8-97CCBF3C173D}"/>
              </a:ext>
            </a:extLst>
          </p:cNvPr>
          <p:cNvSpPr>
            <a:spLocks noGrp="1"/>
          </p:cNvSpPr>
          <p:nvPr>
            <p:ph type="ctrTitle"/>
          </p:nvPr>
        </p:nvSpPr>
        <p:spPr>
          <a:xfrm>
            <a:off x="1683171" y="1042220"/>
            <a:ext cx="8825658" cy="1895444"/>
          </a:xfrm>
        </p:spPr>
        <p:txBody>
          <a:bodyPr/>
          <a:lstStyle/>
          <a:p>
            <a:pPr algn="ctr"/>
            <a:r>
              <a:rPr lang="en-US" sz="2800" dirty="0">
                <a:latin typeface="Arial" panose="020B0604020202020204" pitchFamily="34" charset="0"/>
                <a:cs typeface="Arial" panose="020B0604020202020204" pitchFamily="34" charset="0"/>
              </a:rPr>
              <a:t>Critically Examine The Integration Of Health, Wellbeing And Sustainable Development In Health And Social Care Sector</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503A36B-A71F-0919-1498-6F542C875E66}"/>
              </a:ext>
            </a:extLst>
          </p:cNvPr>
          <p:cNvSpPr>
            <a:spLocks noGrp="1"/>
          </p:cNvSpPr>
          <p:nvPr>
            <p:ph type="subTitle" idx="1"/>
          </p:nvPr>
        </p:nvSpPr>
        <p:spPr>
          <a:xfrm>
            <a:off x="1479419" y="3519930"/>
            <a:ext cx="9080426" cy="2596274"/>
          </a:xfrm>
        </p:spPr>
        <p:txBody>
          <a:bodyPr>
            <a:normAutofit/>
          </a:bodyPr>
          <a:lstStyle/>
          <a:p>
            <a:pPr algn="ctr"/>
            <a:r>
              <a:rPr lang="en-US" sz="2000" dirty="0">
                <a:solidFill>
                  <a:schemeClr val="tx1"/>
                </a:solidFill>
                <a:latin typeface="Arial" panose="020B0604020202020204" pitchFamily="34" charset="0"/>
                <a:cs typeface="Arial" panose="020B0604020202020204" pitchFamily="34" charset="0"/>
              </a:rPr>
              <a:t>Student Name: SOMIA KAUSAR</a:t>
            </a:r>
          </a:p>
          <a:p>
            <a:pPr algn="ctr"/>
            <a:r>
              <a:rPr lang="en-US" sz="2000" dirty="0">
                <a:solidFill>
                  <a:schemeClr val="tx1"/>
                </a:solidFill>
                <a:latin typeface="Arial" panose="020B0604020202020204" pitchFamily="34" charset="0"/>
                <a:cs typeface="Arial" panose="020B0604020202020204" pitchFamily="34" charset="0"/>
              </a:rPr>
              <a:t>Student ID: 2239088</a:t>
            </a:r>
          </a:p>
          <a:p>
            <a:pPr algn="ctr"/>
            <a:r>
              <a:rPr lang="en-US" sz="2000" dirty="0">
                <a:solidFill>
                  <a:schemeClr val="tx1"/>
                </a:solidFill>
                <a:latin typeface="Arial" panose="020B0604020202020204" pitchFamily="34" charset="0"/>
                <a:cs typeface="Arial" panose="020B0604020202020204" pitchFamily="34" charset="0"/>
              </a:rPr>
              <a:t>Module: Health, Wellbeing and Sustainable Development </a:t>
            </a:r>
          </a:p>
          <a:p>
            <a:pPr algn="ctr"/>
            <a:r>
              <a:rPr lang="en-US" sz="2000" dirty="0">
                <a:solidFill>
                  <a:schemeClr val="tx1"/>
                </a:solidFill>
                <a:latin typeface="Arial" panose="020B0604020202020204" pitchFamily="34" charset="0"/>
                <a:cs typeface="Arial" panose="020B0604020202020204" pitchFamily="34" charset="0"/>
              </a:rPr>
              <a:t>Module Code: </a:t>
            </a:r>
            <a:r>
              <a:rPr lang="en-GB" sz="2000" dirty="0">
                <a:solidFill>
                  <a:schemeClr val="tx1"/>
                </a:solidFill>
                <a:latin typeface="Arial" panose="020B0604020202020204" pitchFamily="34" charset="0"/>
                <a:cs typeface="Arial" panose="020B0604020202020204" pitchFamily="34" charset="0"/>
              </a:rPr>
              <a:t>BMHP6030</a:t>
            </a:r>
            <a:endParaRPr lang="en-US" sz="2000" dirty="0">
              <a:solidFill>
                <a:schemeClr val="tx1"/>
              </a:solidFill>
              <a:latin typeface="Arial" panose="020B0604020202020204" pitchFamily="34" charset="0"/>
              <a:cs typeface="Arial" panose="020B0604020202020204" pitchFamily="34" charset="0"/>
            </a:endParaRPr>
          </a:p>
          <a:p>
            <a:pPr algn="ctr"/>
            <a:r>
              <a:rPr lang="en-US" sz="2000" dirty="0">
                <a:solidFill>
                  <a:schemeClr val="tx1"/>
                </a:solidFill>
                <a:latin typeface="Arial" panose="020B0604020202020204" pitchFamily="34" charset="0"/>
                <a:cs typeface="Arial" panose="020B0604020202020204" pitchFamily="34" charset="0"/>
              </a:rPr>
              <a:t>Lecturer: Parese Ahmed</a:t>
            </a:r>
            <a:endParaRPr lang="en-GB" sz="2000" dirty="0"/>
          </a:p>
        </p:txBody>
      </p:sp>
    </p:spTree>
    <p:extLst>
      <p:ext uri="{BB962C8B-B14F-4D97-AF65-F5344CB8AC3E}">
        <p14:creationId xmlns:p14="http://schemas.microsoft.com/office/powerpoint/2010/main" val="3689826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oal 3: Ensure healthy lives and promote well-being for all at all ages -  ISGLOBAL">
            <a:extLst>
              <a:ext uri="{FF2B5EF4-FFF2-40B4-BE49-F238E27FC236}">
                <a16:creationId xmlns:a16="http://schemas.microsoft.com/office/drawing/2014/main" id="{1A7900F9-9E1C-3EAB-CC8E-F09B086324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42" t="20360" b="22807"/>
          <a:stretch>
            <a:fillRect/>
          </a:stretch>
        </p:blipFill>
        <p:spPr bwMode="auto">
          <a:xfrm>
            <a:off x="830826" y="4336025"/>
            <a:ext cx="10530348" cy="23588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1FF50C6-A22A-A276-E9C3-C8FFED0D9DD9}"/>
              </a:ext>
            </a:extLst>
          </p:cNvPr>
          <p:cNvSpPr txBox="1"/>
          <p:nvPr/>
        </p:nvSpPr>
        <p:spPr>
          <a:xfrm>
            <a:off x="1828800" y="865238"/>
            <a:ext cx="7747819" cy="954107"/>
          </a:xfrm>
          <a:prstGeom prst="rect">
            <a:avLst/>
          </a:prstGeom>
          <a:noFill/>
        </p:spPr>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Introduction To SDG 3: Target 3.5 Implement  WHO Framework on Tobacco Control</a:t>
            </a:r>
          </a:p>
        </p:txBody>
      </p:sp>
      <p:pic>
        <p:nvPicPr>
          <p:cNvPr id="1030" name="Picture 6" descr="SDGs | KnowSDGs">
            <a:extLst>
              <a:ext uri="{FF2B5EF4-FFF2-40B4-BE49-F238E27FC236}">
                <a16:creationId xmlns:a16="http://schemas.microsoft.com/office/drawing/2014/main" id="{BD2511C6-ECBE-93AC-4CE1-EC9B41F7BC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22425" y="1061887"/>
            <a:ext cx="1809785" cy="296934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7">
            <a:extLst>
              <a:ext uri="{FF2B5EF4-FFF2-40B4-BE49-F238E27FC236}">
                <a16:creationId xmlns:a16="http://schemas.microsoft.com/office/drawing/2014/main" id="{2450D9A7-B79D-8262-8E7D-0AA070606740}"/>
              </a:ext>
            </a:extLst>
          </p:cNvPr>
          <p:cNvSpPr>
            <a:spLocks noChangeArrowheads="1"/>
          </p:cNvSpPr>
          <p:nvPr/>
        </p:nvSpPr>
        <p:spPr bwMode="auto">
          <a:xfrm>
            <a:off x="9601523" y="4045126"/>
            <a:ext cx="225158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Commission, 2025)</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4148E4F-BF12-DB54-CD95-F256B6C6A8A8}"/>
              </a:ext>
            </a:extLst>
          </p:cNvPr>
          <p:cNvSpPr txBox="1"/>
          <p:nvPr/>
        </p:nvSpPr>
        <p:spPr>
          <a:xfrm>
            <a:off x="1012723" y="2387175"/>
            <a:ext cx="8588800" cy="1815882"/>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SDG 3, setting goal for good health</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It aims to promote equity, prevention, health and efficient healthcare for everyone world wide</a:t>
            </a:r>
            <a:r>
              <a:rPr lang="en-US" altLang="en-US" sz="1600" dirty="0">
                <a:latin typeface="Arial" panose="020B0604020202020204" pitchFamily="34" charset="0"/>
                <a:cs typeface="Arial" panose="020B0604020202020204" pitchFamily="34" charset="0"/>
              </a:rPr>
              <a:t>(United Nations, 2025).</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presentation will cover Target 3A and its implementation in UK to achieve the goals.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Policy, Legislation, Health promotions and Government initiatives along with data to evaluate success.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Recommendations are proposed by keeping gaps and challenges of the service provision.</a:t>
            </a:r>
            <a:endParaRPr lang="en-GB"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E32A5EF-7BA7-B0F3-9BE8-B663EC08B17D}"/>
              </a:ext>
            </a:extLst>
          </p:cNvPr>
          <p:cNvSpPr txBox="1"/>
          <p:nvPr/>
        </p:nvSpPr>
        <p:spPr>
          <a:xfrm>
            <a:off x="9576619" y="6417843"/>
            <a:ext cx="1769754" cy="276999"/>
          </a:xfrm>
          <a:prstGeom prst="rect">
            <a:avLst/>
          </a:prstGeom>
          <a:noFill/>
        </p:spPr>
        <p:txBody>
          <a:bodyPr wrap="square">
            <a:spAutoFit/>
          </a:bodyPr>
          <a:lstStyle/>
          <a:p>
            <a:r>
              <a:rPr lang="en-US" altLang="en-US" sz="1200" dirty="0">
                <a:latin typeface="Arial" panose="020B0604020202020204" pitchFamily="34" charset="0"/>
                <a:cs typeface="Arial" panose="020B0604020202020204" pitchFamily="34" charset="0"/>
              </a:rPr>
              <a:t>(United Nations, 2025).</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7151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21A2E-1DE4-BE1C-0EEA-1A69987DE9E4}"/>
              </a:ext>
            </a:extLst>
          </p:cNvPr>
          <p:cNvSpPr>
            <a:spLocks noGrp="1"/>
          </p:cNvSpPr>
          <p:nvPr>
            <p:ph type="title"/>
          </p:nvPr>
        </p:nvSpPr>
        <p:spPr>
          <a:xfrm>
            <a:off x="1551541" y="4969927"/>
            <a:ext cx="8825657" cy="566738"/>
          </a:xfrm>
        </p:spPr>
        <p:txBody>
          <a:bodyPr>
            <a:noAutofit/>
          </a:bodyPr>
          <a:lstStyle/>
          <a:p>
            <a:pPr algn="ctr"/>
            <a:r>
              <a:rPr lang="en-US" sz="3600" b="1" dirty="0">
                <a:latin typeface="Arial" panose="020B0604020202020204" pitchFamily="34" charset="0"/>
                <a:cs typeface="Arial" panose="020B0604020202020204" pitchFamily="34" charset="0"/>
              </a:rPr>
              <a:t>Defining</a:t>
            </a:r>
            <a:endParaRPr lang="en-GB" sz="3600"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E6C80928-E284-F6A3-4BA4-6CFAD98C8873}"/>
              </a:ext>
            </a:extLst>
          </p:cNvPr>
          <p:cNvSpPr>
            <a:spLocks noGrp="1"/>
          </p:cNvSpPr>
          <p:nvPr>
            <p:ph type="body" sz="half" idx="2"/>
          </p:nvPr>
        </p:nvSpPr>
        <p:spPr>
          <a:xfrm>
            <a:off x="1620943" y="5583881"/>
            <a:ext cx="8825656" cy="493712"/>
          </a:xfrm>
        </p:spPr>
        <p:txBody>
          <a:bodyPr>
            <a:noAutofit/>
          </a:bodyPr>
          <a:lstStyle/>
          <a:p>
            <a:pPr algn="ctr"/>
            <a:r>
              <a:rPr lang="en-US" sz="2800" dirty="0">
                <a:solidFill>
                  <a:schemeClr val="bg1"/>
                </a:solidFill>
                <a:latin typeface="Arial" panose="020B0604020202020204" pitchFamily="34" charset="0"/>
                <a:cs typeface="Arial" panose="020B0604020202020204" pitchFamily="34" charset="0"/>
              </a:rPr>
              <a:t>Key Concepts</a:t>
            </a:r>
            <a:endParaRPr lang="en-GB" sz="2800" dirty="0">
              <a:solidFill>
                <a:schemeClr val="bg1"/>
              </a:solidFill>
              <a:latin typeface="Arial" panose="020B0604020202020204" pitchFamily="34" charset="0"/>
              <a:cs typeface="Arial" panose="020B0604020202020204" pitchFamily="34" charset="0"/>
            </a:endParaRPr>
          </a:p>
        </p:txBody>
      </p:sp>
      <p:pic>
        <p:nvPicPr>
          <p:cNvPr id="2050" name="Picture 2" descr="Health, What Is Health? | Springer Nature Link">
            <a:extLst>
              <a:ext uri="{FF2B5EF4-FFF2-40B4-BE49-F238E27FC236}">
                <a16:creationId xmlns:a16="http://schemas.microsoft.com/office/drawing/2014/main" id="{507A3D31-563D-75AA-0ADD-6FA7D927A7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421" y="646682"/>
            <a:ext cx="3768191" cy="297179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7C51004-39E8-6126-05DF-EC3131CCB281}"/>
              </a:ext>
            </a:extLst>
          </p:cNvPr>
          <p:cNvSpPr txBox="1"/>
          <p:nvPr/>
        </p:nvSpPr>
        <p:spPr>
          <a:xfrm>
            <a:off x="622393" y="3754695"/>
            <a:ext cx="1858297"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(Sassen, 2023)</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53CB8EB8-EDBD-864A-E355-853BB8EC1184}"/>
              </a:ext>
            </a:extLst>
          </p:cNvPr>
          <p:cNvSpPr txBox="1"/>
          <p:nvPr/>
        </p:nvSpPr>
        <p:spPr>
          <a:xfrm>
            <a:off x="5625530" y="2060362"/>
            <a:ext cx="1271817"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2026)</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2057" name="Picture 9" descr="PPT - Concept of wellbeing PowerPoint Presentation, free download -  ID:8259978">
            <a:extLst>
              <a:ext uri="{FF2B5EF4-FFF2-40B4-BE49-F238E27FC236}">
                <a16:creationId xmlns:a16="http://schemas.microsoft.com/office/drawing/2014/main" id="{BDDA0EBB-0BA5-CDA7-BE95-2FEF40C10D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464" t="54749" r="8754" b="13846"/>
          <a:stretch>
            <a:fillRect/>
          </a:stretch>
        </p:blipFill>
        <p:spPr bwMode="auto">
          <a:xfrm>
            <a:off x="4364139" y="2441798"/>
            <a:ext cx="3794600" cy="13128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EBC07FFA-8B40-4983-C0D1-C95840845A55}"/>
              </a:ext>
            </a:extLst>
          </p:cNvPr>
          <p:cNvPicPr>
            <a:picLocks noChangeAspect="1"/>
          </p:cNvPicPr>
          <p:nvPr/>
        </p:nvPicPr>
        <p:blipFill>
          <a:blip r:embed="rId5"/>
          <a:srcRect l="46813" t="28572" r="32005" b="57797"/>
          <a:stretch>
            <a:fillRect/>
          </a:stretch>
        </p:blipFill>
        <p:spPr>
          <a:xfrm>
            <a:off x="4082264" y="679339"/>
            <a:ext cx="4358351" cy="1381023"/>
          </a:xfrm>
          <a:prstGeom prst="rect">
            <a:avLst/>
          </a:prstGeom>
        </p:spPr>
      </p:pic>
      <p:pic>
        <p:nvPicPr>
          <p:cNvPr id="2059" name="Picture 11" descr="Relevant dimensions of healthcare system sustainability. ">
            <a:extLst>
              <a:ext uri="{FF2B5EF4-FFF2-40B4-BE49-F238E27FC236}">
                <a16:creationId xmlns:a16="http://schemas.microsoft.com/office/drawing/2014/main" id="{7F33A628-81C6-BA3A-3F8B-82ACAEF190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32709" y="300597"/>
            <a:ext cx="3227780" cy="3109634"/>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93453B9-1014-5D83-5875-7A20BD923010}"/>
              </a:ext>
            </a:extLst>
          </p:cNvPr>
          <p:cNvSpPr txBox="1"/>
          <p:nvPr/>
        </p:nvSpPr>
        <p:spPr>
          <a:xfrm>
            <a:off x="8782095" y="508182"/>
            <a:ext cx="1242709"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(Fischer, 2014)</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D1F90081-9D60-CE49-C413-D033D8317C33}"/>
              </a:ext>
            </a:extLst>
          </p:cNvPr>
          <p:cNvPicPr>
            <a:picLocks noChangeAspect="1"/>
          </p:cNvPicPr>
          <p:nvPr/>
        </p:nvPicPr>
        <p:blipFill>
          <a:blip r:embed="rId7"/>
          <a:srcRect l="72447" t="57274" r="8636" b="32660"/>
          <a:stretch>
            <a:fillRect/>
          </a:stretch>
        </p:blipFill>
        <p:spPr>
          <a:xfrm>
            <a:off x="8946623" y="3561888"/>
            <a:ext cx="3018422" cy="903489"/>
          </a:xfrm>
          <a:prstGeom prst="rect">
            <a:avLst/>
          </a:prstGeom>
        </p:spPr>
      </p:pic>
    </p:spTree>
    <p:extLst>
      <p:ext uri="{BB962C8B-B14F-4D97-AF65-F5344CB8AC3E}">
        <p14:creationId xmlns:p14="http://schemas.microsoft.com/office/powerpoint/2010/main" val="694418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7224B-7E01-463F-D3B9-CF535C54BA50}"/>
              </a:ext>
            </a:extLst>
          </p:cNvPr>
          <p:cNvSpPr>
            <a:spLocks noGrp="1"/>
          </p:cNvSpPr>
          <p:nvPr>
            <p:ph type="title"/>
          </p:nvPr>
        </p:nvSpPr>
        <p:spPr>
          <a:xfrm>
            <a:off x="1441281" y="982905"/>
            <a:ext cx="8761413" cy="706964"/>
          </a:xfrm>
        </p:spPr>
        <p:txBody>
          <a:bodyPr/>
          <a:lstStyle/>
          <a:p>
            <a:pPr algn="ctr"/>
            <a:r>
              <a:rPr lang="en-US" b="1" dirty="0">
                <a:latin typeface="Arial" panose="020B0604020202020204" pitchFamily="34" charset="0"/>
                <a:cs typeface="Arial" panose="020B0604020202020204" pitchFamily="34" charset="0"/>
              </a:rPr>
              <a:t>SDG 3A and other SDG Indicators</a:t>
            </a:r>
            <a:endParaRPr lang="en-GB" b="1" dirty="0">
              <a:latin typeface="Arial" panose="020B0604020202020204" pitchFamily="34" charset="0"/>
              <a:cs typeface="Arial" panose="020B0604020202020204" pitchFamily="34" charset="0"/>
            </a:endParaRPr>
          </a:p>
        </p:txBody>
      </p:sp>
      <p:pic>
        <p:nvPicPr>
          <p:cNvPr id="6146" name="Picture 2" descr="SDG 3.8: Achieve Universal Health Coverage | ICCROM | Our Collections Matter">
            <a:extLst>
              <a:ext uri="{FF2B5EF4-FFF2-40B4-BE49-F238E27FC236}">
                <a16:creationId xmlns:a16="http://schemas.microsoft.com/office/drawing/2014/main" id="{BD4ED536-3358-BB41-05BD-4807D3243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301" y="2289538"/>
            <a:ext cx="1623872" cy="2387531"/>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SDG 3.5: Prevent and Treat Substance Abuse | ICCROM | Our Collections Matter">
            <a:extLst>
              <a:ext uri="{FF2B5EF4-FFF2-40B4-BE49-F238E27FC236}">
                <a16:creationId xmlns:a16="http://schemas.microsoft.com/office/drawing/2014/main" id="{B705A840-99CC-FECD-433E-A55F56FC61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92" y="2289538"/>
            <a:ext cx="1623872" cy="2387531"/>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SDG 3.4: Reduce Mortality from Non-Communicable Diseases and Promote Mental  Health | ICCROM | Our Collections Matter">
            <a:extLst>
              <a:ext uri="{FF2B5EF4-FFF2-40B4-BE49-F238E27FC236}">
                <a16:creationId xmlns:a16="http://schemas.microsoft.com/office/drawing/2014/main" id="{BC203D6C-F0F8-8854-93E9-BCAA3A05DB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57809" y="2314938"/>
            <a:ext cx="1554863" cy="2387530"/>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F602DC85-3858-E210-9F81-5C4759B98005}"/>
              </a:ext>
            </a:extLst>
          </p:cNvPr>
          <p:cNvSpPr/>
          <p:nvPr/>
        </p:nvSpPr>
        <p:spPr>
          <a:xfrm>
            <a:off x="6312895" y="3412835"/>
            <a:ext cx="1675389" cy="4895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6" descr="SDGs | KnowSDGs">
            <a:extLst>
              <a:ext uri="{FF2B5EF4-FFF2-40B4-BE49-F238E27FC236}">
                <a16:creationId xmlns:a16="http://schemas.microsoft.com/office/drawing/2014/main" id="{1C837129-95CC-C7B1-EADA-5EFA6E23F3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80308" y="2179821"/>
            <a:ext cx="1928203" cy="26577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B214B34-176A-AF2E-7544-1B55B4D38CA4}"/>
              </a:ext>
            </a:extLst>
          </p:cNvPr>
          <p:cNvSpPr txBox="1"/>
          <p:nvPr/>
        </p:nvSpPr>
        <p:spPr>
          <a:xfrm>
            <a:off x="281711" y="4902222"/>
            <a:ext cx="11628578" cy="1815882"/>
          </a:xfrm>
          <a:prstGeom prst="rect">
            <a:avLst/>
          </a:prstGeom>
          <a:noFill/>
        </p:spPr>
        <p:txBody>
          <a:bodyPr wrap="square">
            <a:spAutoFit/>
          </a:bodyPr>
          <a:lstStyle/>
          <a:p>
            <a:pPr marL="28575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rPr>
              <a:t>Tobacco users worldwide are1</a:t>
            </a:r>
            <a:r>
              <a:rPr kumimoji="0" lang="en-US" altLang="en-US" sz="1400" b="0" i="0" u="none" strike="noStrike" cap="none" normalizeH="0" baseline="0" dirty="0">
                <a:ln>
                  <a:noFill/>
                </a:ln>
                <a:solidFill>
                  <a:schemeClr val="tx1"/>
                </a:solidFill>
                <a:effectLst/>
                <a:latin typeface="Arial" panose="020B0604020202020204" pitchFamily="34" charset="0"/>
              </a:rPr>
              <a:t> billion. </a:t>
            </a:r>
          </a:p>
          <a:p>
            <a:pPr marL="28575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rPr>
              <a:t>Smoking </a:t>
            </a:r>
            <a:r>
              <a:rPr kumimoji="0" lang="en-US" altLang="en-US" sz="1400" b="0" i="0" u="none" strike="noStrike" cap="none" normalizeH="0" baseline="0" dirty="0">
                <a:ln>
                  <a:noFill/>
                </a:ln>
                <a:solidFill>
                  <a:schemeClr val="tx1"/>
                </a:solidFill>
                <a:effectLst/>
                <a:latin typeface="Arial" panose="020B0604020202020204" pitchFamily="34" charset="0"/>
              </a:rPr>
              <a:t>kills eight million people annually, while passive smoking exposure kills another 1.2 million incompatible with SDG 3.8.</a:t>
            </a:r>
            <a:endParaRPr lang="en-US" altLang="en-US" sz="1400" dirty="0">
              <a:latin typeface="Arial" panose="020B0604020202020204" pitchFamily="34" charset="0"/>
            </a:endParaRPr>
          </a:p>
          <a:p>
            <a:pPr marL="285750" indent="-285750" defTabSz="91440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rPr>
              <a:t>Smoking also cause lungs and mouth cancer, and respiratory diseases which hinders the global health coverage goals.</a:t>
            </a:r>
            <a:r>
              <a:rPr kumimoji="0" lang="en-US" altLang="en-US" sz="1400" b="0" i="0" u="none" strike="noStrike" cap="none" normalizeH="0" baseline="0" dirty="0">
                <a:ln>
                  <a:noFill/>
                </a:ln>
                <a:solidFill>
                  <a:schemeClr val="tx1"/>
                </a:solidFill>
                <a:effectLst/>
                <a:latin typeface="Arial" panose="020B0604020202020204" pitchFamily="34" charset="0"/>
              </a:rPr>
              <a:t> </a:t>
            </a:r>
          </a:p>
          <a:p>
            <a:pPr marL="285750" indent="-285750" defTabSz="914400" eaLnBrk="0" fontAlgn="base" hangingPunct="0">
              <a:spcBef>
                <a:spcPct val="0"/>
              </a:spcBef>
              <a:spcAft>
                <a:spcPct val="0"/>
              </a:spcAft>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Arial" panose="020B0604020202020204" pitchFamily="34" charset="0"/>
              </a:rPr>
              <a:t>The most common avoidable cause of early death from non-communicable diseases is tobacco smoking, which is incompatible with SDG 3.4. </a:t>
            </a:r>
          </a:p>
          <a:p>
            <a:pPr marL="285750" indent="-285750" defTabSz="914400" eaLnBrk="0" fontAlgn="base" hangingPunct="0">
              <a:spcBef>
                <a:spcPct val="0"/>
              </a:spcBef>
              <a:spcAft>
                <a:spcPct val="0"/>
              </a:spcAft>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Arial" panose="020B0604020202020204" pitchFamily="34" charset="0"/>
              </a:rPr>
              <a:t>Globally, the frequency of smoking is highest among low socioeconomic population groupings (which are incompatible with SDGs 1.2 AND 3.5). </a:t>
            </a:r>
          </a:p>
          <a:p>
            <a:pPr marL="285750" indent="-285750" defTabSz="914400" eaLnBrk="0" fontAlgn="base" hangingPunct="0">
              <a:spcBef>
                <a:spcPct val="0"/>
              </a:spcBef>
              <a:spcAft>
                <a:spcPct val="0"/>
              </a:spcAft>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Arial" panose="020B0604020202020204" pitchFamily="34" charset="0"/>
              </a:rPr>
              <a:t>Following tobacco usage, tobacco waste</a:t>
            </a:r>
            <a:r>
              <a:rPr lang="en-US" altLang="en-US" sz="1400" dirty="0">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rPr>
              <a:t>harms the environment since the toxins they carry seep into the ground and water</a:t>
            </a:r>
          </a:p>
          <a:p>
            <a:pPr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(Hiilamo and Glantz, 2021; European Commission, 2025).</a:t>
            </a:r>
            <a:endParaRPr lang="en-US"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9357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43F46-27CE-3A8A-EF3E-C9BB3A748D17}"/>
              </a:ext>
            </a:extLst>
          </p:cNvPr>
          <p:cNvSpPr>
            <a:spLocks noGrp="1"/>
          </p:cNvSpPr>
          <p:nvPr>
            <p:ph type="title"/>
          </p:nvPr>
        </p:nvSpPr>
        <p:spPr>
          <a:xfrm>
            <a:off x="1044422" y="834796"/>
            <a:ext cx="3296466" cy="1600200"/>
          </a:xfrm>
        </p:spPr>
        <p:txBody>
          <a:bodyPr/>
          <a:lstStyle/>
          <a:p>
            <a:pPr algn="ctr"/>
            <a:r>
              <a:rPr lang="en-US" b="1" dirty="0">
                <a:solidFill>
                  <a:schemeClr val="accent1">
                    <a:lumMod val="60000"/>
                    <a:lumOff val="40000"/>
                  </a:schemeClr>
                </a:solidFill>
                <a:latin typeface="Arial" panose="020B0604020202020204" pitchFamily="34" charset="0"/>
                <a:cs typeface="Arial" panose="020B0604020202020204" pitchFamily="34" charset="0"/>
              </a:rPr>
              <a:t>Integration of Health and Wellbeing Approaches</a:t>
            </a:r>
            <a:endParaRPr lang="en-GB" b="1" dirty="0">
              <a:solidFill>
                <a:schemeClr val="accent1">
                  <a:lumMod val="60000"/>
                  <a:lumOff val="40000"/>
                </a:schemeClr>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C065D94D-21B0-C4F8-1D19-B14C6D2EE8DF}"/>
              </a:ext>
            </a:extLst>
          </p:cNvPr>
          <p:cNvSpPr>
            <a:spLocks noGrp="1"/>
          </p:cNvSpPr>
          <p:nvPr>
            <p:ph type="body" sz="half" idx="2"/>
          </p:nvPr>
        </p:nvSpPr>
        <p:spPr>
          <a:xfrm>
            <a:off x="1032128" y="2498069"/>
            <a:ext cx="3597215" cy="1209472"/>
          </a:xfrm>
        </p:spPr>
        <p:txBody>
          <a:bodyPr>
            <a:normAutofit/>
          </a:bodyPr>
          <a:lstStyle/>
          <a:p>
            <a:pPr algn="ctr"/>
            <a:r>
              <a:rPr lang="en-US" sz="1800" dirty="0">
                <a:latin typeface="Arial" panose="020B0604020202020204" pitchFamily="34" charset="0"/>
                <a:cs typeface="Arial" panose="020B0604020202020204" pitchFamily="34" charset="0"/>
              </a:rPr>
              <a:t>Holistic Health</a:t>
            </a:r>
          </a:p>
          <a:p>
            <a:pPr algn="ctr"/>
            <a:r>
              <a:rPr lang="en-US" sz="1800" dirty="0">
                <a:latin typeface="Arial" panose="020B0604020202020204" pitchFamily="34" charset="0"/>
                <a:cs typeface="Arial" panose="020B0604020202020204" pitchFamily="34" charset="0"/>
              </a:rPr>
              <a:t>HiP Policies</a:t>
            </a:r>
          </a:p>
        </p:txBody>
      </p:sp>
      <p:pic>
        <p:nvPicPr>
          <p:cNvPr id="3080" name="Picture 8" descr="WHO EMRO - World No Tobacco Day 2019">
            <a:extLst>
              <a:ext uri="{FF2B5EF4-FFF2-40B4-BE49-F238E27FC236}">
                <a16:creationId xmlns:a16="http://schemas.microsoft.com/office/drawing/2014/main" id="{9AAD9F4D-C439-7038-8E9F-85F4DB2854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883" y="3371199"/>
            <a:ext cx="2591824" cy="259182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2A94686-8885-09F3-A1B5-03E14F921379}"/>
              </a:ext>
            </a:extLst>
          </p:cNvPr>
          <p:cNvSpPr txBox="1"/>
          <p:nvPr/>
        </p:nvSpPr>
        <p:spPr>
          <a:xfrm>
            <a:off x="1220753" y="5963023"/>
            <a:ext cx="2943803" cy="307777"/>
          </a:xfrm>
          <a:prstGeom prst="rect">
            <a:avLst/>
          </a:prstGeom>
          <a:noFill/>
        </p:spPr>
        <p:txBody>
          <a:bodyPr wrap="square">
            <a:spAutoFit/>
          </a:bodyPr>
          <a:lstStyle/>
          <a:p>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2026)</a:t>
            </a:r>
            <a:endParaRPr lang="en-GB" sz="1400" dirty="0"/>
          </a:p>
        </p:txBody>
      </p:sp>
      <p:pic>
        <p:nvPicPr>
          <p:cNvPr id="3090" name="Picture 18" descr="Both chambers of Britain's parliament have approved a bill that would ban  children aged 17 and under from buying cigarettes during their lifetime.  The Tobacco and Vapes Bill aims to stop anyone">
            <a:extLst>
              <a:ext uri="{FF2B5EF4-FFF2-40B4-BE49-F238E27FC236}">
                <a16:creationId xmlns:a16="http://schemas.microsoft.com/office/drawing/2014/main" id="{3E3E5F22-8BAA-CDBA-4C9F-94005DB770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34053" y="206814"/>
            <a:ext cx="2110928" cy="254155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04E84B5-A0C8-29BA-4790-F972DC25EEAC}"/>
              </a:ext>
            </a:extLst>
          </p:cNvPr>
          <p:cNvSpPr txBox="1"/>
          <p:nvPr/>
        </p:nvSpPr>
        <p:spPr>
          <a:xfrm>
            <a:off x="9842913" y="2740697"/>
            <a:ext cx="1692179"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(Campbell, 2026)</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027" name="Picture 3" descr="In 2007, Wales became one of the first UK nations to ban smoking in public.  Then became the first country in the UK to ban smoking in the grounds of  schools and">
            <a:extLst>
              <a:ext uri="{FF2B5EF4-FFF2-40B4-BE49-F238E27FC236}">
                <a16:creationId xmlns:a16="http://schemas.microsoft.com/office/drawing/2014/main" id="{C21C6F6A-C687-C180-A783-490B4C144C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13775" y="3391973"/>
            <a:ext cx="2412684" cy="24126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AF0CD10-3BD1-C0E6-6A73-653E78F5AC8F}"/>
              </a:ext>
            </a:extLst>
          </p:cNvPr>
          <p:cNvSpPr txBox="1"/>
          <p:nvPr/>
        </p:nvSpPr>
        <p:spPr>
          <a:xfrm>
            <a:off x="4975641" y="3102805"/>
            <a:ext cx="4475617" cy="3293209"/>
          </a:xfrm>
          <a:prstGeom prst="rect">
            <a:avLst/>
          </a:prstGeom>
          <a:noFill/>
        </p:spPr>
        <p:txBody>
          <a:bodyPr wrap="square" rtlCol="0">
            <a:spAutoFit/>
          </a:bodyPr>
          <a:lstStyle/>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latin typeface="Arial" panose="020B0604020202020204" pitchFamily="34" charset="0"/>
              </a:rPr>
              <a:t>Ireland ,first nation to implement "smoke-free law" in 2004(WHO).</a:t>
            </a: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latin typeface="Arial" panose="020B0604020202020204" pitchFamily="34" charset="0"/>
              </a:rPr>
              <a:t>Smoking in public and working places is banned. </a:t>
            </a: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latin typeface="Arial" panose="020B0604020202020204" pitchFamily="34" charset="0"/>
              </a:rPr>
              <a:t>One smoke free policy covering 70% global population in 2023 (WHO global tobacco report). </a:t>
            </a: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latin typeface="Arial" panose="020B0604020202020204" pitchFamily="34" charset="0"/>
              </a:rPr>
              <a:t>Smoking in vehicles transporting children is illegal under the 2014 Children and Families Act. </a:t>
            </a:r>
          </a:p>
          <a:p>
            <a:pPr marL="285750" indent="-285750" defTabSz="914400" eaLnBrk="0" fontAlgn="base" hangingPunct="0">
              <a:spcBef>
                <a:spcPct val="0"/>
              </a:spcBef>
              <a:spcAft>
                <a:spcPct val="0"/>
              </a:spcAft>
              <a:buFont typeface="Arial" panose="020B0604020202020204" pitchFamily="34" charset="0"/>
              <a:buChar char="•"/>
            </a:pPr>
            <a:r>
              <a:rPr lang="en-US" altLang="en-US" sz="1600" dirty="0">
                <a:latin typeface="Arial" panose="020B0604020202020204" pitchFamily="34" charset="0"/>
              </a:rPr>
              <a:t>However, almost 6 million people still smoke even with lowest smoking rates </a:t>
            </a:r>
            <a:r>
              <a:rPr lang="en-US" altLang="en-US" sz="1600" dirty="0">
                <a:latin typeface="Arial" panose="020B0604020202020204" pitchFamily="34" charset="0"/>
                <a:cs typeface="Arial" panose="020B0604020202020204" pitchFamily="34" charset="0"/>
              </a:rPr>
              <a:t>(BBC, 2023).</a:t>
            </a:r>
            <a:endParaRPr lang="en-US" altLang="en-US" sz="2400" dirty="0">
              <a:latin typeface="Arial" panose="020B0604020202020204" pitchFamily="34" charset="0"/>
            </a:endParaRPr>
          </a:p>
        </p:txBody>
      </p:sp>
      <p:sp>
        <p:nvSpPr>
          <p:cNvPr id="9" name="Rectangle 4">
            <a:extLst>
              <a:ext uri="{FF2B5EF4-FFF2-40B4-BE49-F238E27FC236}">
                <a16:creationId xmlns:a16="http://schemas.microsoft.com/office/drawing/2014/main" id="{29E0BB1B-B5B5-915D-3FCA-334AB84D9B8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5">
            <a:extLst>
              <a:ext uri="{FF2B5EF4-FFF2-40B4-BE49-F238E27FC236}">
                <a16:creationId xmlns:a16="http://schemas.microsoft.com/office/drawing/2014/main" id="{579700F2-57B4-E145-E60F-1BBB8287217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585F5D6A-B7B3-4E1F-9943-2BAA65F11750}"/>
              </a:ext>
            </a:extLst>
          </p:cNvPr>
          <p:cNvSpPr txBox="1"/>
          <p:nvPr/>
        </p:nvSpPr>
        <p:spPr>
          <a:xfrm>
            <a:off x="10262343" y="5804657"/>
            <a:ext cx="1417807"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Bryant, 2026)</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032" name="Picture 8">
            <a:extLst>
              <a:ext uri="{FF2B5EF4-FFF2-40B4-BE49-F238E27FC236}">
                <a16:creationId xmlns:a16="http://schemas.microsoft.com/office/drawing/2014/main" id="{61E89C47-1243-E055-F82F-5B344254814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89441" y="73709"/>
            <a:ext cx="4132339" cy="280777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BB04FD3-1114-FCA9-7577-A1B75E1AE279}"/>
              </a:ext>
            </a:extLst>
          </p:cNvPr>
          <p:cNvSpPr txBox="1"/>
          <p:nvPr/>
        </p:nvSpPr>
        <p:spPr>
          <a:xfrm>
            <a:off x="7734725" y="2609873"/>
            <a:ext cx="1487055"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(UKHSA, 2017)</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24366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9336-AAFD-2E18-75AC-361EBA42C9FF}"/>
              </a:ext>
            </a:extLst>
          </p:cNvPr>
          <p:cNvSpPr>
            <a:spLocks noGrp="1"/>
          </p:cNvSpPr>
          <p:nvPr>
            <p:ph type="title"/>
          </p:nvPr>
        </p:nvSpPr>
        <p:spPr>
          <a:xfrm>
            <a:off x="1528579" y="963836"/>
            <a:ext cx="8761413" cy="706964"/>
          </a:xfrm>
        </p:spPr>
        <p:txBody>
          <a:bodyPr/>
          <a:lstStyle/>
          <a:p>
            <a:pPr algn="ctr"/>
            <a:r>
              <a:rPr lang="en-US" dirty="0">
                <a:latin typeface="Arial" panose="020B0604020202020204" pitchFamily="34" charset="0"/>
                <a:cs typeface="Arial" panose="020B0604020202020204" pitchFamily="34" charset="0"/>
              </a:rPr>
              <a:t> Prevalence and Impact of Smoking</a:t>
            </a:r>
            <a:endParaRPr lang="en-GB" dirty="0">
              <a:latin typeface="Arial" panose="020B0604020202020204" pitchFamily="34" charset="0"/>
              <a:cs typeface="Arial" panose="020B0604020202020204" pitchFamily="34" charset="0"/>
            </a:endParaRPr>
          </a:p>
        </p:txBody>
      </p:sp>
      <p:pic>
        <p:nvPicPr>
          <p:cNvPr id="4100" name="Picture 4" descr="Public Health England: Stopping smoking – What works? - Juta MedicalBrief">
            <a:extLst>
              <a:ext uri="{FF2B5EF4-FFF2-40B4-BE49-F238E27FC236}">
                <a16:creationId xmlns:a16="http://schemas.microsoft.com/office/drawing/2014/main" id="{85E552A2-4D78-0FE7-2C08-835F1CF506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7457" y="2527437"/>
            <a:ext cx="4052586" cy="313306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B181B2B-6BA5-1361-0851-30B28395728E}"/>
              </a:ext>
            </a:extLst>
          </p:cNvPr>
          <p:cNvSpPr txBox="1"/>
          <p:nvPr/>
        </p:nvSpPr>
        <p:spPr>
          <a:xfrm>
            <a:off x="9508106" y="5660506"/>
            <a:ext cx="1563771"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(PHE, 2018)</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4105" name="Picture 9" descr="In the UK in 2023: • 11.9% of people aged 18 years + smoked cigarettes • 25  to 34 years had the highest proportion of current smokers in the UK (14.0%)  •">
            <a:extLst>
              <a:ext uri="{FF2B5EF4-FFF2-40B4-BE49-F238E27FC236}">
                <a16:creationId xmlns:a16="http://schemas.microsoft.com/office/drawing/2014/main" id="{FCF56FC6-A529-7F2E-F405-25D39F5174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481" y="2527438"/>
            <a:ext cx="3186719" cy="31867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CAD1694-E771-09DE-6FE4-4EC524AD04CD}"/>
              </a:ext>
            </a:extLst>
          </p:cNvPr>
          <p:cNvSpPr txBox="1"/>
          <p:nvPr/>
        </p:nvSpPr>
        <p:spPr>
          <a:xfrm>
            <a:off x="1499353" y="5714157"/>
            <a:ext cx="1356974"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2023)</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026" name="Picture 2">
            <a:extLst>
              <a:ext uri="{FF2B5EF4-FFF2-40B4-BE49-F238E27FC236}">
                <a16:creationId xmlns:a16="http://schemas.microsoft.com/office/drawing/2014/main" id="{72692B4D-7DCA-5805-9A8F-A2EBF34746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75" t="3571" r="8096" b="9561"/>
          <a:stretch>
            <a:fillRect/>
          </a:stretch>
        </p:blipFill>
        <p:spPr bwMode="auto">
          <a:xfrm>
            <a:off x="3924855" y="2581088"/>
            <a:ext cx="3878946" cy="31330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4ADBAF-F70C-52B9-EBC8-8FB205658B36}"/>
              </a:ext>
            </a:extLst>
          </p:cNvPr>
          <p:cNvSpPr txBox="1"/>
          <p:nvPr/>
        </p:nvSpPr>
        <p:spPr>
          <a:xfrm>
            <a:off x="4406976" y="5783617"/>
            <a:ext cx="326828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2021)</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10495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930A6-D819-846F-D1BA-A8E699F92E37}"/>
              </a:ext>
            </a:extLst>
          </p:cNvPr>
          <p:cNvSpPr>
            <a:spLocks noGrp="1"/>
          </p:cNvSpPr>
          <p:nvPr>
            <p:ph type="title"/>
          </p:nvPr>
        </p:nvSpPr>
        <p:spPr>
          <a:xfrm>
            <a:off x="1870026" y="621744"/>
            <a:ext cx="8761413" cy="636785"/>
          </a:xfrm>
        </p:spPr>
        <p:txBody>
          <a:bodyPr/>
          <a:lstStyle/>
          <a:p>
            <a:pPr algn="ctr"/>
            <a:r>
              <a:rPr lang="en-US" sz="3200" b="1" dirty="0">
                <a:latin typeface="Arial" panose="020B0604020202020204" pitchFamily="34" charset="0"/>
                <a:cs typeface="Arial" panose="020B0604020202020204" pitchFamily="34" charset="0"/>
              </a:rPr>
              <a:t>Theoretical Perspective</a:t>
            </a:r>
            <a:endParaRPr lang="en-GB" sz="32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E85FD3B-2F50-30C0-0309-AFFE0D441F61}"/>
              </a:ext>
            </a:extLst>
          </p:cNvPr>
          <p:cNvSpPr txBox="1"/>
          <p:nvPr/>
        </p:nvSpPr>
        <p:spPr>
          <a:xfrm>
            <a:off x="766916" y="1147745"/>
            <a:ext cx="10795819" cy="1077218"/>
          </a:xfrm>
          <a:prstGeom prst="rect">
            <a:avLst/>
          </a:prstGeom>
          <a:noFill/>
        </p:spPr>
        <p:txBody>
          <a:bodyPr wrap="square">
            <a:spAutoFit/>
          </a:bodyPr>
          <a:lstStyle/>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Arial" panose="020B0604020202020204" pitchFamily="34" charset="0"/>
              </a:rPr>
              <a:t>Planning, research, and practice are based on theories. </a:t>
            </a:r>
          </a:p>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Arial" panose="020B0604020202020204" pitchFamily="34" charset="0"/>
              </a:rPr>
              <a:t>The way evidence is gathered, examined, interpreted, and applied is greatly influenced by theories. </a:t>
            </a:r>
          </a:p>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bg1"/>
                </a:solidFill>
                <a:effectLst/>
                <a:latin typeface="Arial" panose="020B0604020202020204" pitchFamily="34" charset="0"/>
              </a:rPr>
              <a:t>Theories are essential to healthcare research, practice, and promotion. </a:t>
            </a:r>
          </a:p>
          <a:p>
            <a:pPr marR="0" lvl="0" algn="ctr"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bg1"/>
                </a:solidFill>
                <a:effectLst/>
                <a:latin typeface="Arial" panose="020B0604020202020204" pitchFamily="34" charset="0"/>
              </a:rPr>
              <a:t>(Alderson, 1998).</a:t>
            </a:r>
          </a:p>
        </p:txBody>
      </p:sp>
      <p:sp>
        <p:nvSpPr>
          <p:cNvPr id="12" name="TextBox 11">
            <a:extLst>
              <a:ext uri="{FF2B5EF4-FFF2-40B4-BE49-F238E27FC236}">
                <a16:creationId xmlns:a16="http://schemas.microsoft.com/office/drawing/2014/main" id="{273AFDB3-10E4-42EE-CC5D-A5C8FE0164C6}"/>
              </a:ext>
            </a:extLst>
          </p:cNvPr>
          <p:cNvSpPr txBox="1"/>
          <p:nvPr/>
        </p:nvSpPr>
        <p:spPr>
          <a:xfrm>
            <a:off x="9446415" y="6353171"/>
            <a:ext cx="2116320" cy="307777"/>
          </a:xfrm>
          <a:prstGeom prst="rect">
            <a:avLst/>
          </a:prstGeom>
          <a:noFill/>
        </p:spPr>
        <p:txBody>
          <a:bodyPr wrap="square">
            <a:spAutoFit/>
          </a:bodyPr>
          <a:lstStyle/>
          <a:p>
            <a:r>
              <a:rPr lang="en-GB" sz="1400" kern="1200" dirty="0">
                <a:solidFill>
                  <a:schemeClr val="tx1"/>
                </a:solidFill>
                <a:effectLst/>
                <a:latin typeface="Arial" panose="020B0604020202020204" pitchFamily="34" charset="0"/>
                <a:cs typeface="Arial" panose="020B0604020202020204" pitchFamily="34" charset="0"/>
              </a:rPr>
              <a:t>(Alyafei and Carr, 2024).</a:t>
            </a:r>
            <a:endParaRPr lang="en-GB"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5134D4F-8742-CA74-36C1-D1A846EB81F3}"/>
              </a:ext>
            </a:extLst>
          </p:cNvPr>
          <p:cNvPicPr>
            <a:picLocks noChangeAspect="1"/>
          </p:cNvPicPr>
          <p:nvPr/>
        </p:nvPicPr>
        <p:blipFill>
          <a:blip r:embed="rId3"/>
          <a:srcRect l="30758" t="45656" r="15075" b="11920"/>
          <a:stretch>
            <a:fillRect/>
          </a:stretch>
        </p:blipFill>
        <p:spPr>
          <a:xfrm>
            <a:off x="1967347" y="2410691"/>
            <a:ext cx="8876530" cy="3910641"/>
          </a:xfrm>
          <a:prstGeom prst="rect">
            <a:avLst/>
          </a:prstGeom>
        </p:spPr>
      </p:pic>
    </p:spTree>
    <p:extLst>
      <p:ext uri="{BB962C8B-B14F-4D97-AF65-F5344CB8AC3E}">
        <p14:creationId xmlns:p14="http://schemas.microsoft.com/office/powerpoint/2010/main" val="2427171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ABDBD89-4F3D-5106-735E-0B373EC20F11}"/>
              </a:ext>
            </a:extLst>
          </p:cNvPr>
          <p:cNvSpPr txBox="1"/>
          <p:nvPr/>
        </p:nvSpPr>
        <p:spPr>
          <a:xfrm>
            <a:off x="7481455" y="6350060"/>
            <a:ext cx="2133600"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(Taniguchi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0" name="Picture 9">
            <a:extLst>
              <a:ext uri="{FF2B5EF4-FFF2-40B4-BE49-F238E27FC236}">
                <a16:creationId xmlns:a16="http://schemas.microsoft.com/office/drawing/2014/main" id="{BDBE5E9E-96EF-BD6E-894D-0E36E2F1FDE6}"/>
              </a:ext>
            </a:extLst>
          </p:cNvPr>
          <p:cNvPicPr>
            <a:picLocks noChangeAspect="1"/>
          </p:cNvPicPr>
          <p:nvPr/>
        </p:nvPicPr>
        <p:blipFill>
          <a:blip r:embed="rId2"/>
          <a:srcRect l="54015" t="29360" r="15455" b="15959"/>
          <a:stretch>
            <a:fillRect/>
          </a:stretch>
        </p:blipFill>
        <p:spPr>
          <a:xfrm>
            <a:off x="5495635" y="665593"/>
            <a:ext cx="5938983" cy="5555158"/>
          </a:xfrm>
          <a:prstGeom prst="rect">
            <a:avLst/>
          </a:prstGeom>
        </p:spPr>
      </p:pic>
      <p:pic>
        <p:nvPicPr>
          <p:cNvPr id="6" name="Picture 5">
            <a:extLst>
              <a:ext uri="{FF2B5EF4-FFF2-40B4-BE49-F238E27FC236}">
                <a16:creationId xmlns:a16="http://schemas.microsoft.com/office/drawing/2014/main" id="{1B3A14C3-D503-CF74-DB0E-BDD7E12EA9D1}"/>
              </a:ext>
            </a:extLst>
          </p:cNvPr>
          <p:cNvPicPr>
            <a:picLocks noChangeAspect="1"/>
          </p:cNvPicPr>
          <p:nvPr/>
        </p:nvPicPr>
        <p:blipFill>
          <a:blip r:embed="rId3"/>
          <a:srcRect l="29394" t="40674" r="50000" b="24444"/>
          <a:stretch>
            <a:fillRect/>
          </a:stretch>
        </p:blipFill>
        <p:spPr>
          <a:xfrm>
            <a:off x="757382" y="1699490"/>
            <a:ext cx="3831487" cy="3648364"/>
          </a:xfrm>
          <a:prstGeom prst="rect">
            <a:avLst/>
          </a:prstGeom>
        </p:spPr>
      </p:pic>
    </p:spTree>
    <p:extLst>
      <p:ext uri="{BB962C8B-B14F-4D97-AF65-F5344CB8AC3E}">
        <p14:creationId xmlns:p14="http://schemas.microsoft.com/office/powerpoint/2010/main" val="4041968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91EDC-9573-B3F2-D0D3-29795630252C}"/>
              </a:ext>
            </a:extLst>
          </p:cNvPr>
          <p:cNvSpPr>
            <a:spLocks noGrp="1"/>
          </p:cNvSpPr>
          <p:nvPr>
            <p:ph type="title"/>
          </p:nvPr>
        </p:nvSpPr>
        <p:spPr>
          <a:xfrm>
            <a:off x="582231" y="1136072"/>
            <a:ext cx="4978130" cy="693572"/>
          </a:xfrm>
        </p:spPr>
        <p:txBody>
          <a:bodyPr/>
          <a:lstStyle/>
          <a:p>
            <a:pPr algn="ctr"/>
            <a:r>
              <a:rPr lang="en-US" b="1" dirty="0">
                <a:latin typeface="Arial" panose="020B0604020202020204" pitchFamily="34" charset="0"/>
                <a:cs typeface="Arial" panose="020B0604020202020204" pitchFamily="34" charset="0"/>
              </a:rPr>
              <a:t>Holistic Health Model </a:t>
            </a:r>
            <a:endParaRPr lang="en-GB" b="1" dirty="0">
              <a:latin typeface="Arial" panose="020B0604020202020204" pitchFamily="34" charset="0"/>
              <a:cs typeface="Arial" panose="020B0604020202020204" pitchFamily="34" charset="0"/>
            </a:endParaRPr>
          </a:p>
        </p:txBody>
      </p:sp>
      <p:pic>
        <p:nvPicPr>
          <p:cNvPr id="7175" name="Picture 7" descr="What is the effect of presenting evidence of the mental vs physical health  benefits of quitting smoking on motivation to stop smoking? An online  randomised controlled experiment | BMC Public Health |">
            <a:extLst>
              <a:ext uri="{FF2B5EF4-FFF2-40B4-BE49-F238E27FC236}">
                <a16:creationId xmlns:a16="http://schemas.microsoft.com/office/drawing/2014/main" id="{0C7B92CF-DC85-FDA7-ABA2-078F7BAF53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1478" y="238825"/>
            <a:ext cx="3564257" cy="3023775"/>
          </a:xfrm>
          <a:prstGeom prst="rect">
            <a:avLst/>
          </a:prstGeom>
          <a:noFill/>
          <a:extLst>
            <a:ext uri="{909E8E84-426E-40DD-AFC4-6F175D3DCCD1}">
              <a14:hiddenFill xmlns:a14="http://schemas.microsoft.com/office/drawing/2010/main">
                <a:solidFill>
                  <a:srgbClr val="FFFFFF"/>
                </a:solidFill>
              </a14:hiddenFill>
            </a:ext>
          </a:extLst>
        </p:spPr>
      </p:pic>
      <p:pic>
        <p:nvPicPr>
          <p:cNvPr id="7177" name="Picture 9" descr="The stress cycle of smoking. 1. when you light up a smoke, it tops up your nicotine levels. 2. Your nicotine withdrawal symptoms (like irritability, anxiety and restlessness) are immediately relieved, making you feel relaxed - but only temporarily. 3. soon after you've finished having a smoke, your nicotine levels begin to fall - leaving you crawing another smoke and starting to feel anxious. 4. Once your nicotine levels have dropped even more, you begin to experience withdrawal symptoms including irritability, anxiety, headaches and difficulty concentrating. ">
            <a:extLst>
              <a:ext uri="{FF2B5EF4-FFF2-40B4-BE49-F238E27FC236}">
                <a16:creationId xmlns:a16="http://schemas.microsoft.com/office/drawing/2014/main" id="{58CF0006-66D3-6774-CD38-95EB208F8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36341"/>
            <a:ext cx="3356575" cy="335657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CAF2E8E-2A82-0673-88AF-3FE82B870976}"/>
              </a:ext>
            </a:extLst>
          </p:cNvPr>
          <p:cNvSpPr txBox="1"/>
          <p:nvPr/>
        </p:nvSpPr>
        <p:spPr>
          <a:xfrm>
            <a:off x="9452575" y="6515917"/>
            <a:ext cx="2364736"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(Make Smoking History, 2016)</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22" name="Picture 21">
            <a:extLst>
              <a:ext uri="{FF2B5EF4-FFF2-40B4-BE49-F238E27FC236}">
                <a16:creationId xmlns:a16="http://schemas.microsoft.com/office/drawing/2014/main" id="{C9B64022-7C05-42C4-F793-DA676921C7F5}"/>
              </a:ext>
            </a:extLst>
          </p:cNvPr>
          <p:cNvPicPr>
            <a:picLocks noChangeAspect="1"/>
          </p:cNvPicPr>
          <p:nvPr/>
        </p:nvPicPr>
        <p:blipFill>
          <a:blip r:embed="rId4"/>
          <a:srcRect l="28707" t="44613" r="47424" b="24293"/>
          <a:stretch>
            <a:fillRect/>
          </a:stretch>
        </p:blipFill>
        <p:spPr>
          <a:xfrm>
            <a:off x="896737" y="2077690"/>
            <a:ext cx="4506605" cy="3356575"/>
          </a:xfrm>
          <a:prstGeom prst="rect">
            <a:avLst/>
          </a:prstGeom>
        </p:spPr>
      </p:pic>
      <p:sp>
        <p:nvSpPr>
          <p:cNvPr id="25" name="TextBox 24">
            <a:extLst>
              <a:ext uri="{FF2B5EF4-FFF2-40B4-BE49-F238E27FC236}">
                <a16:creationId xmlns:a16="http://schemas.microsoft.com/office/drawing/2014/main" id="{E64D713F-8181-D154-E9E4-0CDD98BCAD20}"/>
              </a:ext>
            </a:extLst>
          </p:cNvPr>
          <p:cNvSpPr txBox="1"/>
          <p:nvPr/>
        </p:nvSpPr>
        <p:spPr>
          <a:xfrm>
            <a:off x="1427628" y="5528025"/>
            <a:ext cx="3287335" cy="553998"/>
          </a:xfrm>
          <a:prstGeom prst="rect">
            <a:avLst/>
          </a:prstGeom>
          <a:noFill/>
        </p:spPr>
        <p:txBody>
          <a:bodyPr wrap="square">
            <a:spAutoFit/>
          </a:bodyPr>
          <a:lstStyle/>
          <a:p>
            <a:pPr defTabSz="914400" eaLnBrk="0" fontAlgn="base" hangingPunct="0">
              <a:spcBef>
                <a:spcPct val="0"/>
              </a:spcBef>
              <a:spcAft>
                <a:spcPct val="0"/>
              </a:spcAft>
            </a:pPr>
            <a:r>
              <a:rPr kumimoji="0" lang="en-US"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Huber, 2011; </a:t>
            </a:r>
            <a:r>
              <a:rPr lang="en-US" altLang="en-US" sz="1400" dirty="0">
                <a:solidFill>
                  <a:schemeClr val="bg1"/>
                </a:solidFill>
                <a:latin typeface="Arial" panose="020B0604020202020204" pitchFamily="34" charset="0"/>
                <a:cs typeface="Arial" panose="020B0604020202020204" pitchFamily="34" charset="0"/>
              </a:rPr>
              <a:t>Dodge </a:t>
            </a:r>
            <a:r>
              <a:rPr lang="en-US" altLang="en-US" sz="1400" i="1" dirty="0">
                <a:solidFill>
                  <a:schemeClr val="bg1"/>
                </a:solidFill>
                <a:latin typeface="Arial" panose="020B0604020202020204" pitchFamily="34" charset="0"/>
                <a:cs typeface="Arial" panose="020B0604020202020204" pitchFamily="34" charset="0"/>
              </a:rPr>
              <a:t>et al.</a:t>
            </a:r>
            <a:r>
              <a:rPr lang="en-US" altLang="en-US" sz="1400" dirty="0">
                <a:solidFill>
                  <a:schemeClr val="bg1"/>
                </a:solidFill>
                <a:latin typeface="Arial" panose="020B0604020202020204" pitchFamily="34" charset="0"/>
                <a:cs typeface="Arial" panose="020B0604020202020204" pitchFamily="34" charset="0"/>
              </a:rPr>
              <a:t>, 2012;</a:t>
            </a:r>
            <a:r>
              <a:rPr kumimoji="0" lang="en-US" altLang="en-US" sz="14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 </a:t>
            </a:r>
            <a:r>
              <a:rPr lang="en-US" altLang="en-US" sz="1400" dirty="0">
                <a:solidFill>
                  <a:schemeClr val="bg1"/>
                </a:solidFill>
                <a:latin typeface="Arial" panose="020B0604020202020204" pitchFamily="34" charset="0"/>
                <a:cs typeface="Arial" panose="020B0604020202020204" pitchFamily="34" charset="0"/>
              </a:rPr>
              <a:t>Brose, Brown and McNeill, 2020)</a:t>
            </a:r>
            <a:endParaRPr kumimoji="0" lang="en-US" altLang="en-US" sz="1400" b="0" i="0" u="none" strike="noStrike" cap="none" normalizeH="0" baseline="0" dirty="0">
              <a:ln>
                <a:noFill/>
              </a:ln>
              <a:solidFill>
                <a:schemeClr val="bg1"/>
              </a:solidFill>
              <a:effectLst/>
              <a:latin typeface="Arial" panose="020B0604020202020204" pitchFamily="34" charset="0"/>
            </a:endParaRPr>
          </a:p>
        </p:txBody>
      </p:sp>
      <p:pic>
        <p:nvPicPr>
          <p:cNvPr id="4" name="Picture 3">
            <a:extLst>
              <a:ext uri="{FF2B5EF4-FFF2-40B4-BE49-F238E27FC236}">
                <a16:creationId xmlns:a16="http://schemas.microsoft.com/office/drawing/2014/main" id="{4A67DF3D-0EB1-0FEC-8382-4067E9AFE9BD}"/>
              </a:ext>
            </a:extLst>
          </p:cNvPr>
          <p:cNvPicPr>
            <a:picLocks noChangeAspect="1"/>
          </p:cNvPicPr>
          <p:nvPr/>
        </p:nvPicPr>
        <p:blipFill>
          <a:blip r:embed="rId5"/>
          <a:srcRect l="57499" t="29226" r="29470" b="51056"/>
          <a:stretch>
            <a:fillRect/>
          </a:stretch>
        </p:blipFill>
        <p:spPr>
          <a:xfrm>
            <a:off x="5994400" y="733246"/>
            <a:ext cx="2390625" cy="2034931"/>
          </a:xfrm>
          <a:prstGeom prst="rect">
            <a:avLst/>
          </a:prstGeom>
        </p:spPr>
      </p:pic>
    </p:spTree>
    <p:extLst>
      <p:ext uri="{BB962C8B-B14F-4D97-AF65-F5344CB8AC3E}">
        <p14:creationId xmlns:p14="http://schemas.microsoft.com/office/powerpoint/2010/main" val="1614094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0EB4-4453-5552-6B12-30AF2FE72907}"/>
              </a:ext>
            </a:extLst>
          </p:cNvPr>
          <p:cNvSpPr>
            <a:spLocks noGrp="1"/>
          </p:cNvSpPr>
          <p:nvPr>
            <p:ph type="title"/>
          </p:nvPr>
        </p:nvSpPr>
        <p:spPr/>
        <p:txBody>
          <a:bodyPr>
            <a:noAutofit/>
          </a:bodyPr>
          <a:lstStyle/>
          <a:p>
            <a:pPr algn="ctr"/>
            <a:r>
              <a:rPr lang="en-US" sz="3200" b="1">
                <a:latin typeface="Arial" panose="020B0604020202020204" pitchFamily="34" charset="0"/>
                <a:cs typeface="Arial" panose="020B0604020202020204" pitchFamily="34" charset="0"/>
              </a:rPr>
              <a:t>Policy and Governance</a:t>
            </a:r>
            <a:endParaRPr lang="en-GB" sz="32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21DF859-4867-A69B-7F90-5FF0F7893752}"/>
              </a:ext>
            </a:extLst>
          </p:cNvPr>
          <p:cNvSpPr txBox="1"/>
          <p:nvPr/>
        </p:nvSpPr>
        <p:spPr>
          <a:xfrm>
            <a:off x="614562" y="874027"/>
            <a:ext cx="10962876" cy="923330"/>
          </a:xfrm>
          <a:prstGeom prst="rect">
            <a:avLst/>
          </a:prstGeom>
          <a:noFill/>
        </p:spPr>
        <p:txBody>
          <a:bodyPr wrap="square">
            <a:spAutoFit/>
          </a:bodyPr>
          <a:lstStyle/>
          <a:p>
            <a:pPr marL="285750" indent="-285750">
              <a:buFont typeface="Arial" panose="020B0604020202020204" pitchFamily="34" charset="0"/>
              <a:buChar char="•"/>
            </a:pPr>
            <a:r>
              <a:rPr lang="en-US" altLang="en-US">
                <a:latin typeface="Arial" panose="020B0604020202020204" pitchFamily="34" charset="0"/>
              </a:rPr>
              <a:t>The UK government aims to achieve a smoke-free country by 2030. </a:t>
            </a:r>
          </a:p>
          <a:p>
            <a:pPr marL="285750" indent="-285750">
              <a:buFont typeface="Arial" panose="020B0604020202020204" pitchFamily="34" charset="0"/>
              <a:buChar char="•"/>
            </a:pPr>
            <a:r>
              <a:rPr lang="en-US" altLang="en-US">
                <a:latin typeface="Arial" panose="020B0604020202020204" pitchFamily="34" charset="0"/>
              </a:rPr>
              <a:t>In the UK, smoke-free public areas and minimum age for buying tobacco are part of legislation.</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Tobacco Control Plan for England 2017-22 (GOV.UK,2018).</a:t>
            </a:r>
            <a:endParaRPr lang="en-US" dirty="0">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7B44F893-9DCD-C8AA-C5DA-FBF88029F43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FD5CF1AD-BA25-CC2F-1A70-2925BAD3D0E7}"/>
              </a:ext>
            </a:extLst>
          </p:cNvPr>
          <p:cNvPicPr>
            <a:picLocks noChangeAspect="1"/>
          </p:cNvPicPr>
          <p:nvPr/>
        </p:nvPicPr>
        <p:blipFill>
          <a:blip r:embed="rId3"/>
          <a:srcRect l="28560" t="41616" r="10082" b="35084"/>
          <a:stretch>
            <a:fillRect/>
          </a:stretch>
        </p:blipFill>
        <p:spPr>
          <a:xfrm>
            <a:off x="660399" y="1891326"/>
            <a:ext cx="10871201" cy="2290619"/>
          </a:xfrm>
          <a:prstGeom prst="rect">
            <a:avLst/>
          </a:prstGeom>
        </p:spPr>
      </p:pic>
    </p:spTree>
    <p:extLst>
      <p:ext uri="{BB962C8B-B14F-4D97-AF65-F5344CB8AC3E}">
        <p14:creationId xmlns:p14="http://schemas.microsoft.com/office/powerpoint/2010/main" val="1048092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BDBE-894D-58B9-42A8-FFC08340EA4C}"/>
              </a:ext>
            </a:extLst>
          </p:cNvPr>
          <p:cNvSpPr>
            <a:spLocks noGrp="1"/>
          </p:cNvSpPr>
          <p:nvPr>
            <p:ph type="title"/>
          </p:nvPr>
        </p:nvSpPr>
        <p:spPr>
          <a:xfrm>
            <a:off x="1599405" y="963940"/>
            <a:ext cx="8761413" cy="706964"/>
          </a:xfrm>
        </p:spPr>
        <p:txBody>
          <a:bodyPr/>
          <a:lstStyle/>
          <a:p>
            <a:pPr algn="ctr"/>
            <a:r>
              <a:rPr lang="en-US" dirty="0"/>
              <a:t> </a:t>
            </a:r>
            <a:r>
              <a:rPr lang="en-US" sz="2800" b="1" dirty="0">
                <a:latin typeface="Arial" panose="020B0604020202020204" pitchFamily="34" charset="0"/>
                <a:cs typeface="Arial" panose="020B0604020202020204" pitchFamily="34" charset="0"/>
              </a:rPr>
              <a:t>Impact and Challenges of Tobacco Policy UK </a:t>
            </a:r>
            <a:endParaRPr lang="en-GB" sz="28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6E126ED-C614-0E91-AB58-192A6BE13409}"/>
              </a:ext>
            </a:extLst>
          </p:cNvPr>
          <p:cNvSpPr>
            <a:spLocks noGrp="1"/>
          </p:cNvSpPr>
          <p:nvPr>
            <p:ph sz="half" idx="2"/>
          </p:nvPr>
        </p:nvSpPr>
        <p:spPr>
          <a:xfrm>
            <a:off x="6348078" y="2776535"/>
            <a:ext cx="4381531" cy="3416300"/>
          </a:xfrm>
        </p:spPr>
        <p:style>
          <a:lnRef idx="2">
            <a:schemeClr val="accent6"/>
          </a:lnRef>
          <a:fillRef idx="1">
            <a:schemeClr val="lt1"/>
          </a:fillRef>
          <a:effectRef idx="0">
            <a:schemeClr val="accent6"/>
          </a:effectRef>
          <a:fontRef idx="minor">
            <a:schemeClr val="dk1"/>
          </a:fontRef>
        </p:style>
        <p:txBody>
          <a:bodyPr/>
          <a:lstStyle/>
          <a:p>
            <a:pPr marL="0" indent="0">
              <a:buNone/>
            </a:pPr>
            <a:r>
              <a:rPr lang="en-US" b="1" dirty="0">
                <a:latin typeface="Arial" panose="020B0604020202020204" pitchFamily="34" charset="0"/>
                <a:cs typeface="Arial" panose="020B0604020202020204" pitchFamily="34" charset="0"/>
              </a:rPr>
              <a:t>Challenges:</a:t>
            </a:r>
          </a:p>
          <a:p>
            <a:pPr>
              <a:buFont typeface="Wingdings" panose="05000000000000000000" pitchFamily="2" charset="2"/>
              <a:buChar char="Ø"/>
            </a:pPr>
            <a:r>
              <a:rPr lang="en-US" altLang="en-US" dirty="0">
                <a:solidFill>
                  <a:schemeClr val="tx1"/>
                </a:solidFill>
                <a:latin typeface="Arial" panose="020B0604020202020204" pitchFamily="34" charset="0"/>
              </a:rPr>
              <a:t>funding uncertainty</a:t>
            </a:r>
          </a:p>
          <a:p>
            <a:pPr>
              <a:buFont typeface="Wingdings" panose="05000000000000000000" pitchFamily="2" charset="2"/>
              <a:buChar char="Ø"/>
            </a:pPr>
            <a:r>
              <a:rPr lang="en-US" altLang="en-US" dirty="0">
                <a:solidFill>
                  <a:schemeClr val="tx1"/>
                </a:solidFill>
                <a:latin typeface="Arial" panose="020B0604020202020204" pitchFamily="34" charset="0"/>
              </a:rPr>
              <a:t>lack of social support, </a:t>
            </a:r>
          </a:p>
          <a:p>
            <a:pPr>
              <a:buFont typeface="Wingdings" panose="05000000000000000000" pitchFamily="2" charset="2"/>
              <a:buChar char="Ø"/>
            </a:pPr>
            <a:r>
              <a:rPr lang="en-US" altLang="en-US" dirty="0">
                <a:solidFill>
                  <a:schemeClr val="tx1"/>
                </a:solidFill>
                <a:latin typeface="Arial" panose="020B0604020202020204" pitchFamily="34" charset="0"/>
              </a:rPr>
              <a:t>greater reliance on nicotine, </a:t>
            </a:r>
          </a:p>
          <a:p>
            <a:pPr>
              <a:buFont typeface="Wingdings" panose="05000000000000000000" pitchFamily="2" charset="2"/>
              <a:buChar char="Ø"/>
            </a:pPr>
            <a:r>
              <a:rPr lang="en-US" altLang="en-US" dirty="0">
                <a:solidFill>
                  <a:schemeClr val="tx1"/>
                </a:solidFill>
                <a:latin typeface="Arial" panose="020B0604020202020204" pitchFamily="34" charset="0"/>
              </a:rPr>
              <a:t>difficult life situations, </a:t>
            </a:r>
          </a:p>
          <a:p>
            <a:pPr>
              <a:buFont typeface="Wingdings" panose="05000000000000000000" pitchFamily="2" charset="2"/>
              <a:buChar char="Ø"/>
            </a:pPr>
            <a:r>
              <a:rPr lang="en-US" altLang="en-US" dirty="0">
                <a:solidFill>
                  <a:schemeClr val="tx1"/>
                </a:solidFill>
                <a:latin typeface="Arial" panose="020B0604020202020204" pitchFamily="34" charset="0"/>
              </a:rPr>
              <a:t>Disrupted smoking cessation services</a:t>
            </a:r>
          </a:p>
          <a:p>
            <a:pPr>
              <a:buFont typeface="Wingdings" panose="05000000000000000000" pitchFamily="2" charset="2"/>
              <a:buChar char="Ø"/>
            </a:pPr>
            <a:r>
              <a:rPr lang="en-US" altLang="en-US" dirty="0">
                <a:solidFill>
                  <a:schemeClr val="tx1"/>
                </a:solidFill>
                <a:latin typeface="Arial" panose="020B0604020202020204" pitchFamily="34" charset="0"/>
              </a:rPr>
              <a:t>Health disparities</a:t>
            </a:r>
          </a:p>
          <a:p>
            <a:pPr marL="0" indent="0">
              <a:buNone/>
            </a:pPr>
            <a:r>
              <a:rPr lang="en-US" altLang="en-US" dirty="0">
                <a:solidFill>
                  <a:schemeClr val="tx1"/>
                </a:solidFill>
                <a:latin typeface="Arial" panose="020B0604020202020204" pitchFamily="34" charset="0"/>
              </a:rPr>
              <a:t> </a:t>
            </a:r>
            <a:r>
              <a:rPr lang="en-US" altLang="en-US" dirty="0">
                <a:solidFill>
                  <a:schemeClr val="tx1"/>
                </a:solidFill>
                <a:latin typeface="Arial" panose="020B0604020202020204" pitchFamily="34" charset="0"/>
                <a:cs typeface="Arial" panose="020B0604020202020204" pitchFamily="34" charset="0"/>
              </a:rPr>
              <a:t>(ASH, 2024)</a:t>
            </a:r>
            <a:endParaRPr lang="en-US" altLang="en-US" sz="2800" dirty="0">
              <a:solidFill>
                <a:schemeClr val="tx1"/>
              </a:solidFill>
              <a:latin typeface="Arial" panose="020B0604020202020204" pitchFamily="34" charset="0"/>
            </a:endParaRPr>
          </a:p>
          <a:p>
            <a:pPr marL="0" indent="0">
              <a:buNone/>
            </a:pPr>
            <a:endParaRPr lang="en-US" b="1" dirty="0">
              <a:latin typeface="Arial" panose="020B0604020202020204" pitchFamily="34" charset="0"/>
              <a:cs typeface="Arial" panose="020B0604020202020204" pitchFamily="34" charset="0"/>
            </a:endParaRPr>
          </a:p>
          <a:p>
            <a:pPr marL="0" indent="0">
              <a:buNone/>
            </a:pPr>
            <a:endParaRPr lang="en-GB" dirty="0"/>
          </a:p>
        </p:txBody>
      </p:sp>
      <p:sp>
        <p:nvSpPr>
          <p:cNvPr id="5" name="Rectangle 1">
            <a:extLst>
              <a:ext uri="{FF2B5EF4-FFF2-40B4-BE49-F238E27FC236}">
                <a16:creationId xmlns:a16="http://schemas.microsoft.com/office/drawing/2014/main" id="{B866311D-3DBE-4883-0D65-69B256032856}"/>
              </a:ext>
            </a:extLst>
          </p:cNvPr>
          <p:cNvSpPr>
            <a:spLocks noGrp="1" noChangeArrowheads="1"/>
          </p:cNvSpPr>
          <p:nvPr>
            <p:ph sz="half" idx="1"/>
          </p:nvPr>
        </p:nvSpPr>
        <p:spPr bwMode="auto">
          <a:xfrm>
            <a:off x="1018763" y="3330524"/>
            <a:ext cx="4577831" cy="2308324"/>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1440" tIns="45720" rIns="91440" bIns="45720" numCol="1" anchor="ctr" anchorCtr="0" compatLnSpc="1">
            <a:prstTxWarp prst="textNoShape">
              <a:avLst/>
            </a:prstTxWarp>
            <a:spAutoFit/>
          </a:bodyPr>
          <a:lstStyle/>
          <a:p>
            <a:pPr marL="0" indent="0" defTabSz="914400" eaLnBrk="0" fontAlgn="base" hangingPunct="0">
              <a:spcBef>
                <a:spcPct val="0"/>
              </a:spcBef>
              <a:spcAft>
                <a:spcPct val="0"/>
              </a:spcAft>
              <a:buClrTx/>
              <a:buSzTx/>
              <a:buNone/>
            </a:pPr>
            <a:r>
              <a:rPr kumimoji="0" lang="en-US" altLang="en-US" sz="1800" b="1" i="0" u="none" strike="noStrike" cap="none" normalizeH="0" baseline="0" dirty="0">
                <a:ln>
                  <a:noFill/>
                </a:ln>
                <a:solidFill>
                  <a:schemeClr val="tx1"/>
                </a:solidFill>
                <a:effectLst/>
                <a:latin typeface="Arial" panose="020B0604020202020204" pitchFamily="34" charset="0"/>
              </a:rPr>
              <a:t>Impact:</a:t>
            </a:r>
          </a:p>
          <a:p>
            <a:pPr defTabSz="914400" eaLnBrk="0" fontAlgn="base" hangingPunct="0">
              <a:spcBef>
                <a:spcPct val="0"/>
              </a:spcBef>
              <a:spcAft>
                <a:spcPct val="0"/>
              </a:spcAft>
              <a:buClrTx/>
              <a:buSzTx/>
              <a:buFont typeface="Wingdings" panose="05000000000000000000" pitchFamily="2" charset="2"/>
              <a:buChar char="Ø"/>
            </a:pPr>
            <a:r>
              <a:rPr kumimoji="0" lang="en-US" altLang="en-US" sz="1800" b="0" i="0" u="none" strike="noStrike" cap="none" normalizeH="0" baseline="0" dirty="0">
                <a:ln>
                  <a:noFill/>
                </a:ln>
                <a:solidFill>
                  <a:schemeClr val="tx1"/>
                </a:solidFill>
                <a:effectLst/>
                <a:latin typeface="Arial" panose="020B0604020202020204" pitchFamily="34" charset="0"/>
              </a:rPr>
              <a:t>An immediate decline in number of young smokers.</a:t>
            </a:r>
          </a:p>
          <a:p>
            <a:pPr defTabSz="914400" eaLnBrk="0" fontAlgn="base" hangingPunct="0">
              <a:spcBef>
                <a:spcPct val="0"/>
              </a:spcBef>
              <a:spcAft>
                <a:spcPct val="0"/>
              </a:spcAft>
              <a:buClrTx/>
              <a:buSzTx/>
              <a:buFont typeface="Wingdings" panose="05000000000000000000" pitchFamily="2" charset="2"/>
              <a:buChar char="Ø"/>
            </a:pPr>
            <a:r>
              <a:rPr lang="en-US" altLang="en-US" dirty="0">
                <a:solidFill>
                  <a:schemeClr val="tx1"/>
                </a:solidFill>
                <a:latin typeface="Arial" panose="020B0604020202020204" pitchFamily="34" charset="0"/>
              </a:rPr>
              <a:t>Although gaps persist but the long term impact shows less disparities.</a:t>
            </a:r>
          </a:p>
          <a:p>
            <a:pPr defTabSz="914400" eaLnBrk="0" fontAlgn="base" hangingPunct="0">
              <a:spcBef>
                <a:spcPct val="0"/>
              </a:spcBef>
              <a:spcAft>
                <a:spcPct val="0"/>
              </a:spcAft>
              <a:buClrTx/>
              <a:buSzTx/>
              <a:buFont typeface="Wingdings" panose="05000000000000000000" pitchFamily="2" charset="2"/>
              <a:buChar char="Ø"/>
            </a:pPr>
            <a:r>
              <a:rPr lang="en-US" altLang="en-US" dirty="0">
                <a:solidFill>
                  <a:schemeClr val="tx1"/>
                </a:solidFill>
                <a:latin typeface="Arial" panose="020B0604020202020204" pitchFamily="34" charset="0"/>
              </a:rPr>
              <a:t>T</a:t>
            </a:r>
            <a:r>
              <a:rPr kumimoji="0" lang="en-US" altLang="en-US" sz="1800" b="0" i="0" u="none" strike="noStrike" cap="none" normalizeH="0" baseline="0" dirty="0">
                <a:ln>
                  <a:noFill/>
                </a:ln>
                <a:solidFill>
                  <a:schemeClr val="tx1"/>
                </a:solidFill>
                <a:effectLst/>
                <a:latin typeface="Arial" panose="020B0604020202020204" pitchFamily="34" charset="0"/>
              </a:rPr>
              <a:t>he likelihood of quitting before escalating to daily smoking decreased (Anyanwu et al., 2020).</a:t>
            </a:r>
          </a:p>
        </p:txBody>
      </p:sp>
      <p:sp>
        <p:nvSpPr>
          <p:cNvPr id="6" name="Rectangle 2">
            <a:extLst>
              <a:ext uri="{FF2B5EF4-FFF2-40B4-BE49-F238E27FC236}">
                <a16:creationId xmlns:a16="http://schemas.microsoft.com/office/drawing/2014/main" id="{15C5D9DC-60E7-7497-4CF5-8EEF46345841}"/>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F95F7549-5145-C180-4B90-5FACC2F24E0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8643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999A2-A6AC-0A1F-6E05-58ACD9FE6153}"/>
              </a:ext>
            </a:extLst>
          </p:cNvPr>
          <p:cNvSpPr>
            <a:spLocks noGrp="1"/>
          </p:cNvSpPr>
          <p:nvPr>
            <p:ph type="title"/>
          </p:nvPr>
        </p:nvSpPr>
        <p:spPr>
          <a:xfrm>
            <a:off x="1009039" y="856034"/>
            <a:ext cx="3164127" cy="928832"/>
          </a:xfrm>
        </p:spPr>
        <p:txBody>
          <a:bodyPr/>
          <a:lstStyle/>
          <a:p>
            <a:r>
              <a:rPr lang="en-US" sz="2800" b="1" dirty="0">
                <a:latin typeface="Arial" panose="020B0604020202020204" pitchFamily="34" charset="0"/>
                <a:cs typeface="Arial" panose="020B0604020202020204" pitchFamily="34" charset="0"/>
              </a:rPr>
              <a:t>Service Delivery</a:t>
            </a:r>
            <a:endParaRPr lang="en-GB" sz="2800" b="1"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89D28E1-D1D1-FB5D-3EC9-2845A3C3191B}"/>
              </a:ext>
            </a:extLst>
          </p:cNvPr>
          <p:cNvSpPr>
            <a:spLocks noGrp="1"/>
          </p:cNvSpPr>
          <p:nvPr>
            <p:ph idx="1"/>
          </p:nvPr>
        </p:nvSpPr>
        <p:spPr>
          <a:xfrm>
            <a:off x="5154800" y="948447"/>
            <a:ext cx="6615667" cy="5661497"/>
          </a:xfrm>
        </p:spPr>
        <p:txBody>
          <a:bodyPr>
            <a:noAutofit/>
          </a:bodyPr>
          <a:lstStyle/>
          <a:p>
            <a:r>
              <a:rPr lang="en-US" altLang="en-US" sz="1600" dirty="0">
                <a:solidFill>
                  <a:schemeClr val="tx1"/>
                </a:solidFill>
                <a:latin typeface="Arial" panose="020B0604020202020204" pitchFamily="34" charset="0"/>
              </a:rPr>
              <a:t>The Ottawa Model for Smoking Cessation (OMSC) adopted by the </a:t>
            </a:r>
            <a:r>
              <a:rPr lang="en-US" altLang="en-US" sz="1600" b="1" dirty="0">
                <a:solidFill>
                  <a:schemeClr val="tx1"/>
                </a:solidFill>
                <a:latin typeface="Arial" panose="020B0604020202020204" pitchFamily="34" charset="0"/>
              </a:rPr>
              <a:t>NHS Long Term Plan</a:t>
            </a:r>
            <a:r>
              <a:rPr lang="en-US" altLang="en-US" sz="1600" dirty="0">
                <a:solidFill>
                  <a:schemeClr val="tx1"/>
                </a:solidFill>
                <a:latin typeface="Arial" panose="020B0604020202020204" pitchFamily="34" charset="0"/>
              </a:rPr>
              <a:t>. </a:t>
            </a:r>
          </a:p>
          <a:p>
            <a:r>
              <a:rPr lang="en-US" altLang="en-US" sz="1600" dirty="0">
                <a:solidFill>
                  <a:schemeClr val="tx1"/>
                </a:solidFill>
                <a:latin typeface="Arial" panose="020B0604020202020204" pitchFamily="34" charset="0"/>
              </a:rPr>
              <a:t>NHS Stop Smoking Service support patients admitted to hospital </a:t>
            </a:r>
          </a:p>
          <a:p>
            <a:r>
              <a:rPr lang="en-US" altLang="en-US" sz="1600" dirty="0">
                <a:solidFill>
                  <a:schemeClr val="tx1"/>
                </a:solidFill>
                <a:latin typeface="Arial" panose="020B0604020202020204" pitchFamily="34" charset="0"/>
              </a:rPr>
              <a:t>Screening for smoking status. </a:t>
            </a:r>
          </a:p>
          <a:p>
            <a:r>
              <a:rPr lang="en-US" altLang="en-US" sz="1600" dirty="0" err="1">
                <a:solidFill>
                  <a:schemeClr val="tx1"/>
                </a:solidFill>
                <a:latin typeface="Arial" panose="020B0604020202020204" pitchFamily="34" charset="0"/>
              </a:rPr>
              <a:t>Personalised</a:t>
            </a:r>
            <a:r>
              <a:rPr lang="en-US" altLang="en-US" sz="1600" dirty="0">
                <a:solidFill>
                  <a:schemeClr val="tx1"/>
                </a:solidFill>
                <a:latin typeface="Arial" panose="020B0604020202020204" pitchFamily="34" charset="0"/>
              </a:rPr>
              <a:t> counselling, </a:t>
            </a:r>
          </a:p>
          <a:p>
            <a:r>
              <a:rPr lang="en-US" altLang="en-US" sz="1600" dirty="0">
                <a:solidFill>
                  <a:schemeClr val="tx1"/>
                </a:solidFill>
                <a:latin typeface="Arial" panose="020B0604020202020204" pitchFamily="34" charset="0"/>
              </a:rPr>
              <a:t>Nicotine Replacement Therapy (NRT) </a:t>
            </a:r>
          </a:p>
          <a:p>
            <a:r>
              <a:rPr lang="en-US" altLang="en-US" sz="1600" dirty="0">
                <a:solidFill>
                  <a:schemeClr val="tx1"/>
                </a:solidFill>
                <a:latin typeface="Arial" panose="020B0604020202020204" pitchFamily="34" charset="0"/>
              </a:rPr>
              <a:t> pharmacotherapy, and post-discharge follow-up. </a:t>
            </a:r>
          </a:p>
          <a:p>
            <a:r>
              <a:rPr lang="en-US" altLang="en-US" sz="1600" dirty="0">
                <a:solidFill>
                  <a:schemeClr val="tx1"/>
                </a:solidFill>
                <a:latin typeface="Arial" panose="020B0604020202020204" pitchFamily="34" charset="0"/>
              </a:rPr>
              <a:t>NICE Guideline NG209: stop smoking interventions and services for age 12 and above in all care sectors. </a:t>
            </a:r>
          </a:p>
          <a:p>
            <a:r>
              <a:rPr lang="en-US" altLang="en-US" sz="1600" dirty="0">
                <a:solidFill>
                  <a:schemeClr val="tx1"/>
                </a:solidFill>
                <a:latin typeface="Arial" panose="020B0604020202020204" pitchFamily="34" charset="0"/>
              </a:rPr>
              <a:t>Access to behavioural support is guided by Guideline NG209. </a:t>
            </a:r>
          </a:p>
          <a:p>
            <a:r>
              <a:rPr lang="en-US" altLang="en-US" sz="1600" dirty="0">
                <a:solidFill>
                  <a:schemeClr val="tx1"/>
                </a:solidFill>
                <a:latin typeface="Arial" panose="020B0604020202020204" pitchFamily="34" charset="0"/>
              </a:rPr>
              <a:t>The service aims: reduce disparity, mortality and morbidity associated with smoking </a:t>
            </a:r>
            <a:r>
              <a:rPr lang="en-US" altLang="en-US" sz="1600" dirty="0">
                <a:solidFill>
                  <a:schemeClr val="tx1"/>
                </a:solidFill>
                <a:latin typeface="Arial" panose="020B0604020202020204" pitchFamily="34" charset="0"/>
                <a:cs typeface="Arial" panose="020B0604020202020204" pitchFamily="34" charset="0"/>
              </a:rPr>
              <a:t>(NHS England, 2023).</a:t>
            </a:r>
            <a:endParaRPr lang="en-US" altLang="en-US" sz="1600" dirty="0">
              <a:solidFill>
                <a:schemeClr val="tx1"/>
              </a:solidFill>
              <a:latin typeface="Arial" panose="020B0604020202020204" pitchFamily="34" charset="0"/>
            </a:endParaRPr>
          </a:p>
        </p:txBody>
      </p:sp>
      <p:sp>
        <p:nvSpPr>
          <p:cNvPr id="7" name="Rectangle 2">
            <a:extLst>
              <a:ext uri="{FF2B5EF4-FFF2-40B4-BE49-F238E27FC236}">
                <a16:creationId xmlns:a16="http://schemas.microsoft.com/office/drawing/2014/main" id="{324FEC19-D7B1-E8A5-3328-35B59A9EAB0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172" name="Picture 4" descr="Health Information Leaflet Service">
            <a:extLst>
              <a:ext uri="{FF2B5EF4-FFF2-40B4-BE49-F238E27FC236}">
                <a16:creationId xmlns:a16="http://schemas.microsoft.com/office/drawing/2014/main" id="{A7828C1B-19E9-57E3-A22F-C426CFFB12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0789" y="1982820"/>
            <a:ext cx="2846070" cy="4036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132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BEB21-92EB-B1B3-3385-1793AE151F24}"/>
              </a:ext>
            </a:extLst>
          </p:cNvPr>
          <p:cNvSpPr>
            <a:spLocks noGrp="1"/>
          </p:cNvSpPr>
          <p:nvPr>
            <p:ph type="title"/>
          </p:nvPr>
        </p:nvSpPr>
        <p:spPr>
          <a:xfrm>
            <a:off x="2892335" y="4474372"/>
            <a:ext cx="4267223" cy="566738"/>
          </a:xfrm>
        </p:spPr>
        <p:txBody>
          <a:bodyPr>
            <a:noAutofit/>
          </a:bodyPr>
          <a:lstStyle/>
          <a:p>
            <a:pPr algn="ctr"/>
            <a:r>
              <a:rPr lang="en-US" sz="3200" dirty="0">
                <a:latin typeface="Arial" panose="020B0604020202020204" pitchFamily="34" charset="0"/>
                <a:cs typeface="Arial" panose="020B0604020202020204" pitchFamily="34" charset="0"/>
              </a:rPr>
              <a:t>National Initiatives </a:t>
            </a:r>
            <a:endParaRPr lang="en-GB" sz="3200" dirty="0">
              <a:latin typeface="Arial" panose="020B0604020202020204" pitchFamily="34" charset="0"/>
              <a:cs typeface="Arial" panose="020B0604020202020204" pitchFamily="34" charset="0"/>
            </a:endParaRPr>
          </a:p>
        </p:txBody>
      </p:sp>
      <p:pic>
        <p:nvPicPr>
          <p:cNvPr id="7" name="Picture 13" descr="Download the NHS Quit Smoking App. The power is in your hands💥 #nhs # quitsmoking">
            <a:extLst>
              <a:ext uri="{FF2B5EF4-FFF2-40B4-BE49-F238E27FC236}">
                <a16:creationId xmlns:a16="http://schemas.microsoft.com/office/drawing/2014/main" id="{4C3EFFF6-3822-104B-162B-D7771E95C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9620" y="198323"/>
            <a:ext cx="3327927" cy="350106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6" descr="Better Health Quit Smoking | Campaigns | Campaign Resource Centre">
            <a:extLst>
              <a:ext uri="{FF2B5EF4-FFF2-40B4-BE49-F238E27FC236}">
                <a16:creationId xmlns:a16="http://schemas.microsoft.com/office/drawing/2014/main" id="{E524B1D8-0738-3678-9CF2-917C5569D8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69300" y="810405"/>
            <a:ext cx="2662902" cy="17572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2FB7D5A-6552-83F9-751C-EFE7F6DB8C29}"/>
              </a:ext>
            </a:extLst>
          </p:cNvPr>
          <p:cNvSpPr txBox="1"/>
          <p:nvPr/>
        </p:nvSpPr>
        <p:spPr>
          <a:xfrm>
            <a:off x="1059675" y="3779104"/>
            <a:ext cx="2408742"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Choices, 2024)</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357BC403-8F23-E71C-5113-FEBABABFDA10}"/>
              </a:ext>
            </a:extLst>
          </p:cNvPr>
          <p:cNvSpPr txBox="1"/>
          <p:nvPr/>
        </p:nvSpPr>
        <p:spPr>
          <a:xfrm>
            <a:off x="9399385" y="2589604"/>
            <a:ext cx="2422601" cy="307777"/>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(DHSC, 2022)</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2" name="Picture 11">
            <a:extLst>
              <a:ext uri="{FF2B5EF4-FFF2-40B4-BE49-F238E27FC236}">
                <a16:creationId xmlns:a16="http://schemas.microsoft.com/office/drawing/2014/main" id="{2B974C2D-881A-D182-5FEC-1287D760454C}"/>
              </a:ext>
            </a:extLst>
          </p:cNvPr>
          <p:cNvPicPr>
            <a:picLocks noChangeAspect="1"/>
          </p:cNvPicPr>
          <p:nvPr/>
        </p:nvPicPr>
        <p:blipFill>
          <a:blip r:embed="rId4"/>
          <a:srcRect l="14545" t="33131" r="33788" b="15818"/>
          <a:stretch>
            <a:fillRect/>
          </a:stretch>
        </p:blipFill>
        <p:spPr>
          <a:xfrm>
            <a:off x="4135301" y="198960"/>
            <a:ext cx="4481012" cy="2490527"/>
          </a:xfrm>
          <a:prstGeom prst="rect">
            <a:avLst/>
          </a:prstGeom>
        </p:spPr>
      </p:pic>
      <p:sp>
        <p:nvSpPr>
          <p:cNvPr id="15" name="TextBox 14">
            <a:extLst>
              <a:ext uri="{FF2B5EF4-FFF2-40B4-BE49-F238E27FC236}">
                <a16:creationId xmlns:a16="http://schemas.microsoft.com/office/drawing/2014/main" id="{F64F891D-ABB7-EAFE-E07D-1B4F9C21C834}"/>
              </a:ext>
            </a:extLst>
          </p:cNvPr>
          <p:cNvSpPr txBox="1"/>
          <p:nvPr/>
        </p:nvSpPr>
        <p:spPr>
          <a:xfrm>
            <a:off x="5556571" y="2712059"/>
            <a:ext cx="1911927"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(Mayhew, 2024)</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16" name="Rectangle 3">
            <a:extLst>
              <a:ext uri="{FF2B5EF4-FFF2-40B4-BE49-F238E27FC236}">
                <a16:creationId xmlns:a16="http://schemas.microsoft.com/office/drawing/2014/main" id="{BE05D2E3-E47B-FA06-18C7-BFD49E7D2A3F}"/>
              </a:ext>
            </a:extLst>
          </p:cNvPr>
          <p:cNvSpPr>
            <a:spLocks noChangeArrowheads="1"/>
          </p:cNvSpPr>
          <p:nvPr/>
        </p:nvSpPr>
        <p:spPr bwMode="auto">
          <a:xfrm>
            <a:off x="4276730" y="3286661"/>
            <a:ext cx="753565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Tobacco dependence services for people in mental health settings</a:t>
            </a:r>
          </a:p>
          <a:p>
            <a:pPr defTabSz="914400" eaLnBrk="0" fontAlgn="base" hangingPunct="0">
              <a:spcBef>
                <a:spcPct val="0"/>
              </a:spcBef>
              <a:spcAft>
                <a:spcPct val="0"/>
              </a:spcAft>
            </a:pPr>
            <a:r>
              <a:rPr lang="en-GB" dirty="0">
                <a:solidFill>
                  <a:schemeClr val="tx2"/>
                </a:solidFill>
                <a:hlinkClick r:id="rId5">
                  <a:extLst>
                    <a:ext uri="{A12FA001-AC4F-418D-AE19-62706E023703}">
                      <ahyp:hlinkClr xmlns:ahyp="http://schemas.microsoft.com/office/drawing/2018/hyperlinkcolor" val="tx"/>
                    </a:ext>
                  </a:extLst>
                </a:hlinkClick>
              </a:rPr>
              <a:t>https://youtu.be/7lW9YaybA18?si=W01mvveq1VIrnU17</a:t>
            </a:r>
            <a:r>
              <a:rPr lang="en-GB" dirty="0">
                <a:solidFill>
                  <a:schemeClr val="tx2"/>
                </a:solidFill>
              </a:rPr>
              <a:t> </a:t>
            </a:r>
            <a:endParaRPr kumimoji="0" lang="en-US" altLang="en-US" sz="1800" b="0" i="0" u="none" strike="noStrike" cap="none" normalizeH="0" baseline="0" dirty="0">
              <a:ln>
                <a:noFill/>
              </a:ln>
              <a:solidFill>
                <a:schemeClr val="tx2"/>
              </a:solidFill>
              <a:effectLst/>
              <a:latin typeface="Arial" panose="020B0604020202020204" pitchFamily="34" charset="0"/>
            </a:endParaRPr>
          </a:p>
        </p:txBody>
      </p:sp>
      <p:pic>
        <p:nvPicPr>
          <p:cNvPr id="18" name="Picture 5" descr="Mid - We are delighted to sign up to the NHS Smokefree Pledge, launched in  January 2018 by the Smokefree Action Coalition, to help smokers quit and  provide a smokefree environment to">
            <a:extLst>
              <a:ext uri="{FF2B5EF4-FFF2-40B4-BE49-F238E27FC236}">
                <a16:creationId xmlns:a16="http://schemas.microsoft.com/office/drawing/2014/main" id="{1542ED5B-C994-35FF-903F-FFD45527E06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0383"/>
          <a:stretch>
            <a:fillRect/>
          </a:stretch>
        </p:blipFill>
        <p:spPr bwMode="auto">
          <a:xfrm>
            <a:off x="9256004" y="4325985"/>
            <a:ext cx="2676198" cy="213070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3E4D7140-E035-5F31-8BD2-5F33BE730865}"/>
              </a:ext>
            </a:extLst>
          </p:cNvPr>
          <p:cNvSpPr txBox="1"/>
          <p:nvPr/>
        </p:nvSpPr>
        <p:spPr>
          <a:xfrm>
            <a:off x="9409319" y="6009400"/>
            <a:ext cx="1201366"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(ASH, 2025)</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24" name="Picture 23">
            <a:extLst>
              <a:ext uri="{FF2B5EF4-FFF2-40B4-BE49-F238E27FC236}">
                <a16:creationId xmlns:a16="http://schemas.microsoft.com/office/drawing/2014/main" id="{D7EE7924-2F40-89A1-D833-38B6FB6B7D6A}"/>
              </a:ext>
            </a:extLst>
          </p:cNvPr>
          <p:cNvPicPr>
            <a:picLocks noChangeAspect="1"/>
          </p:cNvPicPr>
          <p:nvPr/>
        </p:nvPicPr>
        <p:blipFill>
          <a:blip r:embed="rId7"/>
          <a:srcRect l="31309" t="70231" r="28446" b="18440"/>
          <a:stretch>
            <a:fillRect/>
          </a:stretch>
        </p:blipFill>
        <p:spPr>
          <a:xfrm>
            <a:off x="848856" y="5169016"/>
            <a:ext cx="8076507" cy="1198106"/>
          </a:xfrm>
          <a:prstGeom prst="rect">
            <a:avLst/>
          </a:prstGeom>
        </p:spPr>
      </p:pic>
      <p:sp>
        <p:nvSpPr>
          <p:cNvPr id="27" name="TextBox 26">
            <a:extLst>
              <a:ext uri="{FF2B5EF4-FFF2-40B4-BE49-F238E27FC236}">
                <a16:creationId xmlns:a16="http://schemas.microsoft.com/office/drawing/2014/main" id="{A9A3094B-2249-6DA1-C863-753879948241}"/>
              </a:ext>
            </a:extLst>
          </p:cNvPr>
          <p:cNvSpPr txBox="1"/>
          <p:nvPr/>
        </p:nvSpPr>
        <p:spPr>
          <a:xfrm>
            <a:off x="6375807" y="6040178"/>
            <a:ext cx="2549556"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(World Health Organization, 2016)</a:t>
            </a:r>
            <a:endParaRPr kumimoji="0" lang="en-US" altLang="en-US" sz="12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866366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C6C06-AD11-029A-AEA5-5B887C087DF8}"/>
              </a:ext>
            </a:extLst>
          </p:cNvPr>
          <p:cNvSpPr>
            <a:spLocks noGrp="1"/>
          </p:cNvSpPr>
          <p:nvPr>
            <p:ph type="title"/>
          </p:nvPr>
        </p:nvSpPr>
        <p:spPr>
          <a:xfrm>
            <a:off x="5158713" y="1016602"/>
            <a:ext cx="1874574" cy="706964"/>
          </a:xfrm>
        </p:spPr>
        <p:txBody>
          <a:bodyPr/>
          <a:lstStyle/>
          <a:p>
            <a:pPr algn="ctr"/>
            <a:r>
              <a:rPr lang="en-US" dirty="0">
                <a:latin typeface="Arial" panose="020B0604020202020204" pitchFamily="34" charset="0"/>
                <a:cs typeface="Arial" panose="020B0604020202020204" pitchFamily="34" charset="0"/>
              </a:rPr>
              <a:t>Impact</a:t>
            </a:r>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88ED1D0-F5BD-1EF4-6DBC-1067FF72D248}"/>
              </a:ext>
            </a:extLst>
          </p:cNvPr>
          <p:cNvPicPr>
            <a:picLocks noChangeAspect="1"/>
          </p:cNvPicPr>
          <p:nvPr/>
        </p:nvPicPr>
        <p:blipFill>
          <a:blip r:embed="rId3"/>
          <a:srcRect l="13875" t="18834" r="36156" b="5499"/>
          <a:stretch>
            <a:fillRect/>
          </a:stretch>
        </p:blipFill>
        <p:spPr>
          <a:xfrm>
            <a:off x="8254850" y="2576721"/>
            <a:ext cx="3323031" cy="3083084"/>
          </a:xfrm>
          <a:prstGeom prst="rect">
            <a:avLst/>
          </a:prstGeom>
        </p:spPr>
      </p:pic>
      <p:sp>
        <p:nvSpPr>
          <p:cNvPr id="4" name="TextBox 3">
            <a:extLst>
              <a:ext uri="{FF2B5EF4-FFF2-40B4-BE49-F238E27FC236}">
                <a16:creationId xmlns:a16="http://schemas.microsoft.com/office/drawing/2014/main" id="{E4D0BCE2-B12D-C158-9FF1-EF9A593CE268}"/>
              </a:ext>
            </a:extLst>
          </p:cNvPr>
          <p:cNvSpPr txBox="1"/>
          <p:nvPr/>
        </p:nvSpPr>
        <p:spPr>
          <a:xfrm>
            <a:off x="9334161" y="5690582"/>
            <a:ext cx="1751647"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(Richter, 2025)</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3074" name="Picture 2">
            <a:extLst>
              <a:ext uri="{FF2B5EF4-FFF2-40B4-BE49-F238E27FC236}">
                <a16:creationId xmlns:a16="http://schemas.microsoft.com/office/drawing/2014/main" id="{CB33E387-23BA-2D78-E2DF-CC1E01AA9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96" r="15476" b="7500"/>
          <a:stretch>
            <a:fillRect/>
          </a:stretch>
        </p:blipFill>
        <p:spPr bwMode="auto">
          <a:xfrm>
            <a:off x="4307349" y="4667979"/>
            <a:ext cx="2915487" cy="20489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C4A640-6BC0-31E8-542E-B5D29173A3DC}"/>
              </a:ext>
            </a:extLst>
          </p:cNvPr>
          <p:cNvSpPr txBox="1"/>
          <p:nvPr/>
        </p:nvSpPr>
        <p:spPr>
          <a:xfrm>
            <a:off x="2845208" y="5496951"/>
            <a:ext cx="1476957"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(PHE, 2021)</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pic>
        <p:nvPicPr>
          <p:cNvPr id="3076" name="Picture 4">
            <a:extLst>
              <a:ext uri="{FF2B5EF4-FFF2-40B4-BE49-F238E27FC236}">
                <a16:creationId xmlns:a16="http://schemas.microsoft.com/office/drawing/2014/main" id="{DCBE4B71-CB1E-D4C6-68CB-8713F05FED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56429" y="2123104"/>
            <a:ext cx="3679142" cy="245276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21B894F0-B314-DDE8-FC88-02378C6CDDC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7611"/>
          <a:stretch>
            <a:fillRect/>
          </a:stretch>
        </p:blipFill>
        <p:spPr bwMode="auto">
          <a:xfrm>
            <a:off x="326604" y="2310952"/>
            <a:ext cx="3810189" cy="3083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208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72C8D-3AE0-D3C8-271D-70C92C39B99A}"/>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Equity and Access</a:t>
            </a:r>
            <a:endParaRPr lang="en-GB"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4B39D474-1278-C7B8-01B1-945B4A193A0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34306" y="2562167"/>
            <a:ext cx="4549140" cy="303276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FB2FCFD-4F68-5A3E-A766-6DE4DB7F634D}"/>
              </a:ext>
            </a:extLst>
          </p:cNvPr>
          <p:cNvSpPr txBox="1"/>
          <p:nvPr/>
        </p:nvSpPr>
        <p:spPr>
          <a:xfrm>
            <a:off x="1261107" y="5715055"/>
            <a:ext cx="3295538"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2021)</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8" name="Rectangle 4">
            <a:extLst>
              <a:ext uri="{FF2B5EF4-FFF2-40B4-BE49-F238E27FC236}">
                <a16:creationId xmlns:a16="http://schemas.microsoft.com/office/drawing/2014/main" id="{44DA54D0-853C-7F8A-2C04-F13F0748D3A0}"/>
              </a:ext>
            </a:extLst>
          </p:cNvPr>
          <p:cNvSpPr>
            <a:spLocks noGrp="1" noChangeArrowheads="1"/>
          </p:cNvSpPr>
          <p:nvPr>
            <p:ph sz="half" idx="2"/>
          </p:nvPr>
        </p:nvSpPr>
        <p:spPr bwMode="auto">
          <a:xfrm>
            <a:off x="5467929" y="2775788"/>
            <a:ext cx="6325700"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lang="en-US" altLang="en-US" dirty="0">
                <a:solidFill>
                  <a:schemeClr val="tx1"/>
                </a:solidFill>
                <a:latin typeface="Arial" panose="020B0604020202020204" pitchFamily="34" charset="0"/>
              </a:rPr>
              <a:t>Healthy living for all.</a:t>
            </a:r>
          </a:p>
          <a:p>
            <a:pPr defTabSz="914400" eaLnBrk="0" fontAlgn="base" hangingPunct="0">
              <a:spcBef>
                <a:spcPct val="0"/>
              </a:spcBef>
              <a:spcAft>
                <a:spcPct val="0"/>
              </a:spcAft>
              <a:buClrTx/>
              <a:buSzTx/>
            </a:pPr>
            <a:r>
              <a:rPr lang="en-US" altLang="en-US" dirty="0">
                <a:solidFill>
                  <a:schemeClr val="tx1"/>
                </a:solidFill>
                <a:latin typeface="Arial" panose="020B0604020202020204" pitchFamily="34" charset="0"/>
              </a:rPr>
              <a:t>Sustainable and healthy communities and environments</a:t>
            </a:r>
          </a:p>
          <a:p>
            <a:pPr defTabSz="914400" eaLnBrk="0" fontAlgn="base" hangingPunct="0">
              <a:spcBef>
                <a:spcPct val="0"/>
              </a:spcBef>
              <a:spcAft>
                <a:spcPct val="0"/>
              </a:spcAft>
              <a:buClrTx/>
              <a:buSzTx/>
            </a:pPr>
            <a:r>
              <a:rPr lang="en-US" altLang="en-US" dirty="0">
                <a:solidFill>
                  <a:schemeClr val="tx1"/>
                </a:solidFill>
                <a:latin typeface="Arial" panose="020B0604020202020204" pitchFamily="34" charset="0"/>
              </a:rPr>
              <a:t>Increase the importance of illness prevention </a:t>
            </a:r>
            <a:r>
              <a:rPr lang="en-US" altLang="en-US" dirty="0">
                <a:solidFill>
                  <a:schemeClr val="tx1"/>
                </a:solidFill>
                <a:latin typeface="Arial" panose="020B0604020202020204" pitchFamily="34" charset="0"/>
                <a:cs typeface="Arial" panose="020B0604020202020204" pitchFamily="34" charset="0"/>
              </a:rPr>
              <a:t>(Marmot, 2010).</a:t>
            </a:r>
          </a:p>
          <a:p>
            <a:pPr defTabSz="914400" eaLnBrk="0" fontAlgn="base" hangingPunct="0">
              <a:spcBef>
                <a:spcPct val="0"/>
              </a:spcBef>
              <a:spcAft>
                <a:spcPct val="0"/>
              </a:spcAft>
              <a:buClrTx/>
              <a:buSzTx/>
            </a:pPr>
            <a:r>
              <a:rPr lang="en-US" dirty="0">
                <a:solidFill>
                  <a:schemeClr val="tx1"/>
                </a:solidFill>
                <a:latin typeface="Arial" panose="020B0604020202020204" pitchFamily="34" charset="0"/>
                <a:cs typeface="Arial" panose="020B0604020202020204" pitchFamily="34" charset="0"/>
              </a:rPr>
              <a:t>People with mental health problems 2.5 times higher rate to than general population </a:t>
            </a:r>
            <a:r>
              <a:rPr lang="en-US" altLang="en-US" dirty="0">
                <a:solidFill>
                  <a:schemeClr val="tx1"/>
                </a:solidFill>
                <a:latin typeface="Arial" panose="020B0604020202020204" pitchFamily="34" charset="0"/>
                <a:cs typeface="Arial" panose="020B0604020202020204" pitchFamily="34" charset="0"/>
              </a:rPr>
              <a:t>(Glover, Patwardhan and Selket, 2020).</a:t>
            </a:r>
            <a:r>
              <a:rPr lang="en-US" dirty="0">
                <a:solidFill>
                  <a:schemeClr val="tx1"/>
                </a:solidFill>
                <a:latin typeface="Arial" panose="020B0604020202020204" pitchFamily="34" charset="0"/>
                <a:cs typeface="Arial" panose="020B0604020202020204" pitchFamily="34" charset="0"/>
              </a:rPr>
              <a:t> </a:t>
            </a:r>
            <a:endParaRPr lang="en-US" altLang="en-US" dirty="0">
              <a:solidFill>
                <a:schemeClr val="tx1"/>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buClrTx/>
              <a:buSzTx/>
            </a:pPr>
            <a:r>
              <a:rPr lang="en-US" dirty="0">
                <a:solidFill>
                  <a:schemeClr val="tx1"/>
                </a:solidFill>
                <a:latin typeface="Arial" panose="020B0604020202020204" pitchFamily="34" charset="0"/>
                <a:cs typeface="Arial" panose="020B0604020202020204" pitchFamily="34" charset="0"/>
              </a:rPr>
              <a:t> Although the smokers are reducing in UK, the decrease is greater in most deprived areas, because smoking rates are much higher in those areas in 2019 </a:t>
            </a:r>
            <a:r>
              <a:rPr lang="en-US" altLang="en-US" dirty="0">
                <a:solidFill>
                  <a:schemeClr val="tx1"/>
                </a:solidFill>
                <a:latin typeface="Arial" panose="020B0604020202020204" pitchFamily="34" charset="0"/>
                <a:cs typeface="Arial" panose="020B0604020202020204" pitchFamily="34" charset="0"/>
              </a:rPr>
              <a:t>(Raymond </a:t>
            </a:r>
            <a:r>
              <a:rPr lang="en-US" altLang="en-US" i="1" dirty="0">
                <a:solidFill>
                  <a:schemeClr val="tx1"/>
                </a:solidFill>
                <a:latin typeface="Arial" panose="020B0604020202020204" pitchFamily="34" charset="0"/>
                <a:cs typeface="Arial" panose="020B0604020202020204" pitchFamily="34" charset="0"/>
              </a:rPr>
              <a:t>et al.</a:t>
            </a:r>
            <a:r>
              <a:rPr lang="en-US" altLang="en-US" dirty="0">
                <a:solidFill>
                  <a:schemeClr val="tx1"/>
                </a:solidFill>
                <a:latin typeface="Arial" panose="020B0604020202020204" pitchFamily="34" charset="0"/>
                <a:cs typeface="Arial" panose="020B0604020202020204" pitchFamily="34" charset="0"/>
              </a:rPr>
              <a:t>, 2023).</a:t>
            </a:r>
            <a:endParaRPr lang="en-US" altLang="en-US" sz="2800" dirty="0">
              <a:solidFill>
                <a:schemeClr val="tx1"/>
              </a:solidFill>
              <a:latin typeface="Arial" panose="020B0604020202020204" pitchFamily="34" charset="0"/>
              <a:cs typeface="Arial" panose="020B0604020202020204" pitchFamily="34" charset="0"/>
            </a:endParaRPr>
          </a:p>
        </p:txBody>
      </p:sp>
      <p:sp>
        <p:nvSpPr>
          <p:cNvPr id="9" name="Rectangle 5">
            <a:extLst>
              <a:ext uri="{FF2B5EF4-FFF2-40B4-BE49-F238E27FC236}">
                <a16:creationId xmlns:a16="http://schemas.microsoft.com/office/drawing/2014/main" id="{407B9A7F-A089-4AE3-982D-8EC5A545486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6C4F026E-FC51-E2B2-ECE9-8B16E6ACBD5C}"/>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74190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568F-9AA3-6FAD-611E-35A022AAA3BD}"/>
              </a:ext>
            </a:extLst>
          </p:cNvPr>
          <p:cNvSpPr>
            <a:spLocks noGrp="1"/>
          </p:cNvSpPr>
          <p:nvPr>
            <p:ph type="title"/>
          </p:nvPr>
        </p:nvSpPr>
        <p:spPr/>
        <p:txBody>
          <a:bodyPr/>
          <a:lstStyle/>
          <a:p>
            <a:r>
              <a:rPr lang="en-US" dirty="0"/>
              <a:t>Recommendations </a:t>
            </a:r>
            <a:endParaRPr lang="en-GB" dirty="0"/>
          </a:p>
        </p:txBody>
      </p:sp>
      <p:pic>
        <p:nvPicPr>
          <p:cNvPr id="4098" name="Picture 2">
            <a:extLst>
              <a:ext uri="{FF2B5EF4-FFF2-40B4-BE49-F238E27FC236}">
                <a16:creationId xmlns:a16="http://schemas.microsoft.com/office/drawing/2014/main" id="{7CD55E80-B1ED-474C-B88C-9F1D488F5E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2813" y="2528514"/>
            <a:ext cx="5449455" cy="36329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5B770B1-E240-22DD-15FC-83774E32EC6F}"/>
              </a:ext>
            </a:extLst>
          </p:cNvPr>
          <p:cNvSpPr txBox="1"/>
          <p:nvPr/>
        </p:nvSpPr>
        <p:spPr>
          <a:xfrm>
            <a:off x="8059030" y="6161484"/>
            <a:ext cx="3295538"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2021)</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7096496E-A14D-F7E4-1858-4CE6727729C2}"/>
              </a:ext>
            </a:extLst>
          </p:cNvPr>
          <p:cNvSpPr txBox="1"/>
          <p:nvPr/>
        </p:nvSpPr>
        <p:spPr>
          <a:xfrm>
            <a:off x="600364" y="2887466"/>
            <a:ext cx="5495636" cy="2776401"/>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Strengthen Smoking Cessation Services.</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Embed Tobacco Control in  Mental Health Policy.</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Empower and educate communities</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Reduce inequalities</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Promote  cross-Sector collaboration.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965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5B5AD-7ECD-14B9-80B0-A0F93651AFD6}"/>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Conclusion</a:t>
            </a:r>
            <a:endParaRPr lang="en-GB"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A96FF11-D8EB-B2CB-7836-F8072AFAE410}"/>
              </a:ext>
            </a:extLst>
          </p:cNvPr>
          <p:cNvSpPr txBox="1"/>
          <p:nvPr/>
        </p:nvSpPr>
        <p:spPr>
          <a:xfrm>
            <a:off x="653143" y="2351491"/>
            <a:ext cx="11243293" cy="41960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SDG 3 is significant to improve health and wellbeing, reduce premature deaths and prevent non-communicable disease ensuring health for all in all ages.</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Highly relevant to healthcare as the emphasis is on equity and the focus is from treatment to prevention and risk reduction.</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SDG 3A is targeting global tobacco control and reducing preventable deaths.</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Uk progress in Smoke Free Generation, Tobacco Control Plan and Quit Smoking Services all aligning with </a:t>
            </a:r>
            <a:r>
              <a:rPr lang="en-US" altLang="en-US" dirty="0">
                <a:latin typeface="Arial" panose="020B0604020202020204" pitchFamily="34" charset="0"/>
                <a:cs typeface="Arial" panose="020B0604020202020204" pitchFamily="34" charset="0"/>
              </a:rPr>
              <a:t>the Ottawa Model For Smoking Cessation in the Long-Term Plan.</a:t>
            </a:r>
          </a:p>
          <a:p>
            <a:pPr marL="285750" indent="-28575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Despite progress inequalities persist</a:t>
            </a:r>
          </a:p>
          <a:p>
            <a:pPr marL="285750" indent="-28575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Smoking remains a leading cause of avoidable deaths.</a:t>
            </a:r>
          </a:p>
          <a:p>
            <a:pPr marL="285750" indent="-28575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Achieving sdg targets require equitable, prevention focused collaborative effort across all social sectors.</a:t>
            </a:r>
          </a:p>
        </p:txBody>
      </p:sp>
    </p:spTree>
    <p:extLst>
      <p:ext uri="{BB962C8B-B14F-4D97-AF65-F5344CB8AC3E}">
        <p14:creationId xmlns:p14="http://schemas.microsoft.com/office/powerpoint/2010/main" val="2463686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FF864-F4DE-CC94-C56C-ED02F23EF8B3}"/>
              </a:ext>
            </a:extLst>
          </p:cNvPr>
          <p:cNvSpPr>
            <a:spLocks noGrp="1"/>
          </p:cNvSpPr>
          <p:nvPr>
            <p:ph type="title"/>
          </p:nvPr>
        </p:nvSpPr>
        <p:spPr>
          <a:xfrm>
            <a:off x="1715293" y="236249"/>
            <a:ext cx="8761413" cy="706964"/>
          </a:xfrm>
        </p:spPr>
        <p:txBody>
          <a:bodyPr/>
          <a:lstStyle/>
          <a:p>
            <a:pPr algn="ctr"/>
            <a:r>
              <a:rPr lang="en-US" b="1" dirty="0">
                <a:solidFill>
                  <a:schemeClr val="tx1"/>
                </a:solidFill>
                <a:latin typeface="Arial" panose="020B0604020202020204" pitchFamily="34" charset="0"/>
                <a:cs typeface="Arial" panose="020B0604020202020204" pitchFamily="34" charset="0"/>
              </a:rPr>
              <a:t>References</a:t>
            </a:r>
            <a:endParaRPr lang="en-GB" b="1"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EBF8634-9B4F-0456-1226-8CADE0F5E9F8}"/>
              </a:ext>
            </a:extLst>
          </p:cNvPr>
          <p:cNvSpPr txBox="1"/>
          <p:nvPr/>
        </p:nvSpPr>
        <p:spPr>
          <a:xfrm>
            <a:off x="182641" y="1123537"/>
            <a:ext cx="11826718" cy="5170646"/>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Alderson, P. (1998) ‘Theories in health care and research: The importance of theories in health care’,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317(7164), pp. 1007–1010.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https://doi.org/10.1136/bmj.317.7164.1007</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Alyafei, A. and Carr, R.E. (2024)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Health Belief Model of Behavior Change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National Library of Medicine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StatPearls Publishing.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https://www.ncbi.nlm.nih.gov/books/NBK606120/</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Anyanwu, P.E.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(2020) ‘Impact of UK Tobacco Control Policies on Inequalities in Youth Smoking Uptake: A Natural Experiment Study’,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Nicotine &amp; Tobacco Research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22(11).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https://doi.org/10.1093/ntr/ntaa101</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ASH (2024)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Survey shows funding uncertainty threatens progress on smoking - ASH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ASH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https://ash.org.uk/media-centre/news/press-releases/survey-shows-funding-uncertainty-threatens-progress-on-smoking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ASH (2025)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tobacco dependence treatment resources - ASH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ASH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https://ash.org.uk/for-professionals/nhs-tobacco-dependence-treatment-resources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BBC (2023) ‘A quick guide to smoking bans across the world’,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www.bbc.com</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27 November.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https://www.bbc.com/news/uk-67545363</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Brose, L.S., Brown, J. and McNeill, A. (2020) ‘Mental health and smoking cessation—a population survey in England’,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Medicine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18(1).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https://doi.org/10.1186/s12916-020-01617-7</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Bryant, J. (2026)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 2007, Wales became one of the first UK nations to ban smoking in public. Then became the first country in the UK to ban smoking in the grounds of schools and hospitals and in children’s  playgrounds. Since devolution, Wales has been making decisions that put people first. https://t.co/03Ky2XLy1b</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X (formerly Twitter)</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https://x.com/JBryantWales/status/2010630328201994395</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15 June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Campbell, D. (2026)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Bill banning people born after 2008 from buying tobacco clears UK parliament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Guardian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The Guardian.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https://www.theguardian.com/society/2026/apr/21/bill-banning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-people-born-after-2008-from-buying-tobacco-clears-uk-parliament.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Campbell, W. (2023)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Clinical Use of the Health Belief Model in Smoking Cessation Promotion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BC Digital Commons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https://digitalcommons.bridgewater.edu/honors_projects/384</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15 June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and Social Care (2022)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Better Health Quit Smoking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Campaign Resource Centre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https://campaignresources.dhsc.gov.uk/campaigns/better-health-quit-smoking/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and Social Care (2024)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Local Tobacco Control Profiles - Smoking and inequalities - OHID</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fingertips.phe.org.uk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https://fingertips.phe.org.uk/profile/tobacco</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control/supporting-information/smokingandinequalities.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Dodge, R.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(2012) ‘The Challenge of Defining Wellbeing’,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Wellbeing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 pp. 222–235.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https://doi.org/10.5502/ijw.v2i3.4</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Commission (2025)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SDGs | KnowSDGs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Europa.eu</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https://know-sdgs.jrc.ec.europa.eu/sdg/3</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FCTC (2025)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in All Policies | WHO FCTC</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extranet.who.int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https://extranet.who.int/fctcapps/fctcapps/fctc/kh/surveillance/health-all-policies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Fischer, M. (2014) ‘Fit for the Future? A New Approach in the Debate about What Makes Healthcare Systems Really Sustainable’,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Sustainability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7(1), pp. 294–312.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https://doi.org/10.3390/su7010294</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Glover, M., Patwardhan, P. and Selket, K. (2020) ‘Tobacco smoking in three “left behind” subgroups: indigenous, the rainbow community and people with mental health conditions’,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Drugs and Alcohol Today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ahead-of-print(ahead-of-print).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https://doi.org/10.1108/dat-02-2020-0004</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(2018)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Tobacco control plan: delivery plan 2017 to 2022</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https://www.gov.uk/government/publications/tobacco-control-plan-delivery-plan-2017-to-2022</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(2026)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Tobacco and Vapes Bill becomes law</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https://www.gov.uk/government/news/tobacco-and-vapes-bill-becomes-law</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Hiilamo, H. and Glantz, S. (2021) ‘Global Implementation of Tobacco Demand Reduction Measures Specified in Framework Convention on Tobacco Control’,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Nicotine &amp; Tobacco Research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24(4).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https://doi.org/10.1093/ntr/ntab216</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Huber, M. (2011) ‘How should we define health?’,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343(343).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https://doi.org/10.1136/bmj.d4163</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Make Smoking History (2016)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Smoking and Your Mental Health | Make Smoking History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www.makesmokinghistory.org.au</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https://www.makesmokinghistory.org.au/why-quit/for-your-health/mental-health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70936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5E740-E528-79A6-AE86-DD0BBF640FB9}"/>
              </a:ext>
            </a:extLst>
          </p:cNvPr>
          <p:cNvSpPr>
            <a:spLocks noGrp="1"/>
          </p:cNvSpPr>
          <p:nvPr>
            <p:ph type="title"/>
          </p:nvPr>
        </p:nvSpPr>
        <p:spPr>
          <a:xfrm>
            <a:off x="1538411" y="383732"/>
            <a:ext cx="8761413" cy="706964"/>
          </a:xfrm>
        </p:spPr>
        <p:txBody>
          <a:bodyPr/>
          <a:lstStyle/>
          <a:p>
            <a:pPr algn="ctr"/>
            <a:r>
              <a:rPr lang="en-US" b="1" dirty="0">
                <a:solidFill>
                  <a:schemeClr val="tx1"/>
                </a:solidFill>
                <a:latin typeface="Arial" panose="020B0604020202020204" pitchFamily="34" charset="0"/>
                <a:cs typeface="Arial" panose="020B0604020202020204" pitchFamily="34" charset="0"/>
              </a:rPr>
              <a:t>References</a:t>
            </a:r>
            <a:endParaRPr lang="en-GB" b="1"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61D4D31-0282-41AC-C8DF-459765EBA941}"/>
              </a:ext>
            </a:extLst>
          </p:cNvPr>
          <p:cNvSpPr txBox="1"/>
          <p:nvPr/>
        </p:nvSpPr>
        <p:spPr>
          <a:xfrm>
            <a:off x="388028" y="1544634"/>
            <a:ext cx="11415943" cy="440120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Marmot, M. (2010)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Fair Society Healthy Lives (The Marmot Review)</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Institute of Health Equity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https://www.instituteofhealthequity.org/resources-reports/fair-society-healthy-lives-the-marmot-review</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Mayhew, N. (2024)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Make a change this Stoptober - Feel Good Suffolk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Feel Good Suffolk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https://feelgoodsuffolk.co.uk/make-a-change-this-stoptober/</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Choices (2024)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Better Health – let’s do this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https://www.nhs.uk/better-health/#nhs-smokefree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https://www.nhs.uk/better-health/#nhs-smokefree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(2023)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Community Pharmacy Advanced Service Specification NHS Smoking Cessation Service (SCS)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https://www.england.nhs.uk/wp-content/uploads/2022/03/PRN00178-community-pharmacy-advanced-service-specification-nhs-scs-v2.pdf</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(2021)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Overview | Tobacco: Preventing Uptake, Promoting Quitting and Treating Dependence | Guidance | NICE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www.nice.org.uk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https://www.nice.org.uk/guidance/ng209</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PHE (2018)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Stopping smoking – What works?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Medical Brief</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https://www.medicalbrief.co.za/public-health-england-stopping-smoking-works/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(2021)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matters: smoking and quitting in England</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https://www.gov.uk/government/publications/health-matters-smoking-and-quitting-in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-england/smoking-and-quitting-in-england.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Raymond, A.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inequalities in 2040</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Health Foundation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https://www.health.org.uk/reports-and-analysis/reports/health-inequalities-in-2040</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Richter, F. (2025)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Infographic: Global Tobacco Use Is Steadily Declining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Statista Daily Data</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Statista.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https://www.statista.com/chart/26381/global-tobacco-use-prevalence-by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-age/?srsltid=AfmBOoom1233bwpKQHWjeUbnBxLsHjWuNpgb9_ZOAPpXEQVfa6hxZRze   (Accessed: 14 June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Sassen, B. (2023) ‘Health, What Is Health?’,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Nursing: Health Education and Improving Patient Self-Management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pp. 1–8.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https://doi.org/10.1007/978-3-031-11255-3_1</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Taniguchi, C.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‘Smoking cessation behavior in patients with a diagnosis of a non-communicable disease: The impact of perceived disease severity of and susceptibility to the disease’,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Tobacco Induced Diseases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21(October), pp. 1–9.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https://doi.org/10.18332/tid/170430</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UKHSA (2017)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Matters: preventing ill health from alcohol and tobacco use - UK Health Security Agency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ukhsa.blog.gov.uk</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https://ukhsa.blog.gov.uk/2017/10/04/health-matters-preventing-ill-health-from-alcohol-and-tobacco-use/</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(2023)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Goal 3: Ensure healthy lives and promote well-being for all at all ages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Sustainable Development Goals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https://www.un.org/sustainabledevelopment/health/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(2025) ‘Sustainability’,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https://www.un.org/en/academic-impact/sustainability</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(2012)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Policy recommendations for smoking cessation and treatment of tobacco dependence: tools for public health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www.who.int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https://www.who.int/publications/i/item/policy-recommendations-for-smoking-cessation-and-treatment-of-tobacco-dependence-tools-for-public-health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(2019)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WHO EMRO</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Who.int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https://www.emro.who.int/tfi-campaigns/2019/</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14 June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(2021)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vicious cycle of tobacco use and mental illness – a double burden on health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www.who.int</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https://www.who.int/europe/news/item/08-11-2021-the-vicious-cycle-of-tobacco-use-and-mental-illness-a-double-burden-on-health</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(2016)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https://www.who.int/news-room/questions-and-answers/item/health-promotion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(2026)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Promoting well-being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https://www.who.int/activities/promoting-well-being</a:t>
            </a:r>
            <a:r>
              <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744833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4631</Words>
  <Application>Microsoft Office PowerPoint</Application>
  <PresentationFormat>Widescreen</PresentationFormat>
  <Paragraphs>186</Paragraphs>
  <Slides>19</Slides>
  <Notes>8</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 Boardroom</vt:lpstr>
      <vt:lpstr>Critically Examine The Integration Of Health, Wellbeing And Sustainable Development In Health And Social Care Sector</vt:lpstr>
      <vt:lpstr>PowerPoint Presentation</vt:lpstr>
      <vt:lpstr>Defining</vt:lpstr>
      <vt:lpstr>SDG 3A and other SDG Indicators</vt:lpstr>
      <vt:lpstr>Integration of Health and Wellbeing Approaches</vt:lpstr>
      <vt:lpstr> Prevalence and Impact of Smoking</vt:lpstr>
      <vt:lpstr>Theoretical Perspective</vt:lpstr>
      <vt:lpstr>PowerPoint Presentation</vt:lpstr>
      <vt:lpstr>Holistic Health Model </vt:lpstr>
      <vt:lpstr>Policy and Governance</vt:lpstr>
      <vt:lpstr> Impact and Challenges of Tobacco Policy UK </vt:lpstr>
      <vt:lpstr>Service Delivery</vt:lpstr>
      <vt:lpstr>National Initiatives </vt:lpstr>
      <vt:lpstr>Impact</vt:lpstr>
      <vt:lpstr>Equity and Access</vt:lpstr>
      <vt:lpstr>Recommendations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Examine The Integration Of Health, Wellbeing And Sustainable Development In Health And Social Care Sector</dc:title>
  <dc:creator>Somia Kausar</dc:creator>
  <cp:lastModifiedBy>Somia Kausar (2239088)</cp:lastModifiedBy>
  <cp:revision>21</cp:revision>
  <dcterms:created xsi:type="dcterms:W3CDTF">2026-06-14T08:01:02Z</dcterms:created>
  <dcterms:modified xsi:type="dcterms:W3CDTF">2026-06-21T14:40:04Z</dcterms:modified>
</cp:coreProperties>
</file>