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5"/>
  </p:notesMasterIdLst>
  <p:handoutMasterIdLst>
    <p:handoutMasterId r:id="rId26"/>
  </p:handoutMasterIdLst>
  <p:sldIdLst>
    <p:sldId id="256" r:id="rId5"/>
    <p:sldId id="258" r:id="rId6"/>
    <p:sldId id="264" r:id="rId7"/>
    <p:sldId id="271" r:id="rId8"/>
    <p:sldId id="270" r:id="rId9"/>
    <p:sldId id="272" r:id="rId10"/>
    <p:sldId id="269" r:id="rId11"/>
    <p:sldId id="273" r:id="rId12"/>
    <p:sldId id="274" r:id="rId13"/>
    <p:sldId id="275" r:id="rId14"/>
    <p:sldId id="276" r:id="rId15"/>
    <p:sldId id="277" r:id="rId16"/>
    <p:sldId id="278" r:id="rId17"/>
    <p:sldId id="279" r:id="rId18"/>
    <p:sldId id="280" r:id="rId19"/>
    <p:sldId id="281" r:id="rId20"/>
    <p:sldId id="282" r:id="rId21"/>
    <p:sldId id="284" r:id="rId22"/>
    <p:sldId id="285" r:id="rId23"/>
    <p:sldId id="286" r:id="rId24"/>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7" orient="horz" pos="2500" userDrawn="1">
          <p15:clr>
            <a:srgbClr val="A4A3A4"/>
          </p15:clr>
        </p15:guide>
        <p15:guide id="8" pos="4951"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1E4"/>
    <a:srgbClr val="B8D3E8"/>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A958A0-2872-A60D-DF2E-E36CA251348E}" v="4" dt="2022-12-06T10:14:05.736"/>
    <p1510:client id="{885C796F-4030-D0AC-41EA-68F4113EAB5C}" v="1" dt="2022-12-12T12:15:00.757"/>
    <p1510:client id="{B94128F5-41AD-40B2-BFDA-0ED732DEE2FF}" v="2696" dt="2022-12-06T16:53:12.760"/>
  </p1510:revLst>
</p1510:revInfo>
</file>

<file path=ppt/tableStyles.xml><?xml version="1.0" encoding="utf-8"?>
<a:tblStyleLst xmlns:a="http://schemas.openxmlformats.org/drawingml/2006/main" def="{284E427A-3D55-4303-BF80-6455036E1D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guide pos="3840"/>
        <p:guide orient="horz" pos="2500"/>
        <p:guide pos="4951"/>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9D7785-DA06-495F-9047-01FDC04F0AD6}"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851115E8-FC15-4C91-B508-C9315177BDC3}">
      <dgm:prSet custT="1"/>
      <dgm:spPr>
        <a:solidFill>
          <a:schemeClr val="accent3"/>
        </a:solidFill>
      </dgm:spPr>
      <dgm:t>
        <a:bodyPr/>
        <a:lstStyle/>
        <a:p>
          <a:pPr rtl="0"/>
          <a:r>
            <a:rPr lang="en-GB" sz="1800" b="1"/>
            <a:t>Concrete</a:t>
          </a:r>
          <a:r>
            <a:rPr lang="en-GB" sz="2000" b="1"/>
            <a:t> experience</a:t>
          </a:r>
          <a:endParaRPr lang="en-GB" sz="1200"/>
        </a:p>
      </dgm:t>
    </dgm:pt>
    <dgm:pt modelId="{C0A66BE3-6BC3-40A9-A177-408D48537C17}" type="parTrans" cxnId="{1F88A325-5E27-490C-BC4A-D10D290CBA70}">
      <dgm:prSet/>
      <dgm:spPr/>
      <dgm:t>
        <a:bodyPr/>
        <a:lstStyle/>
        <a:p>
          <a:endParaRPr lang="en-US"/>
        </a:p>
      </dgm:t>
    </dgm:pt>
    <dgm:pt modelId="{CDC7CF9A-CF2B-4430-97CB-787864405F7F}" type="sibTrans" cxnId="{1F88A325-5E27-490C-BC4A-D10D290CBA70}">
      <dgm:prSet/>
      <dgm:spPr/>
      <dgm:t>
        <a:bodyPr/>
        <a:lstStyle/>
        <a:p>
          <a:endParaRPr lang="en-US"/>
        </a:p>
      </dgm:t>
    </dgm:pt>
    <dgm:pt modelId="{A7437A13-1352-47FE-BD2B-173162EB678E}">
      <dgm:prSet/>
      <dgm:spPr>
        <a:effectLst>
          <a:outerShdw blurRad="584200" dist="50800" dir="5400000" sx="173000" sy="173000" algn="ctr" rotWithShape="0">
            <a:srgbClr val="000000">
              <a:alpha val="64000"/>
            </a:srgbClr>
          </a:outerShdw>
        </a:effectLst>
      </dgm:spPr>
      <dgm:t>
        <a:bodyPr/>
        <a:lstStyle/>
        <a:p>
          <a:pPr rtl="0"/>
          <a:r>
            <a:rPr lang="en-GB"/>
            <a:t>Reflective Observation</a:t>
          </a:r>
        </a:p>
      </dgm:t>
    </dgm:pt>
    <dgm:pt modelId="{F80D3389-0F39-49A4-BC2D-EC164C4A3686}" type="parTrans" cxnId="{9127CB7E-54DA-4A97-BA16-C9DEBADEBA44}">
      <dgm:prSet/>
      <dgm:spPr/>
      <dgm:t>
        <a:bodyPr/>
        <a:lstStyle/>
        <a:p>
          <a:endParaRPr lang="en-US"/>
        </a:p>
      </dgm:t>
    </dgm:pt>
    <dgm:pt modelId="{0AE1997A-5AF4-4638-B4C8-AB48323D3D2E}" type="sibTrans" cxnId="{9127CB7E-54DA-4A97-BA16-C9DEBADEBA44}">
      <dgm:prSet/>
      <dgm:spPr/>
      <dgm:t>
        <a:bodyPr/>
        <a:lstStyle/>
        <a:p>
          <a:endParaRPr lang="en-US"/>
        </a:p>
      </dgm:t>
    </dgm:pt>
    <dgm:pt modelId="{C171D7FA-EB8C-4D4C-9770-D271D2B89B73}">
      <dgm:prSet custT="1"/>
      <dgm:spPr>
        <a:solidFill>
          <a:schemeClr val="accent3"/>
        </a:solidFill>
      </dgm:spPr>
      <dgm:t>
        <a:bodyPr/>
        <a:lstStyle/>
        <a:p>
          <a:pPr rtl="0"/>
          <a:r>
            <a:rPr lang="en-GB" sz="1600" b="1"/>
            <a:t>Abstract Conceptualisation</a:t>
          </a:r>
          <a:endParaRPr lang="en-GB" sz="1600"/>
        </a:p>
      </dgm:t>
    </dgm:pt>
    <dgm:pt modelId="{082F383F-0FDE-4472-A58E-593026BE1F42}" type="parTrans" cxnId="{19CC9818-57BD-496E-BD2E-4526DF4766F9}">
      <dgm:prSet/>
      <dgm:spPr/>
      <dgm:t>
        <a:bodyPr/>
        <a:lstStyle/>
        <a:p>
          <a:endParaRPr lang="en-US"/>
        </a:p>
      </dgm:t>
    </dgm:pt>
    <dgm:pt modelId="{7B2AF828-6C47-4781-A67F-3844707B0516}" type="sibTrans" cxnId="{19CC9818-57BD-496E-BD2E-4526DF4766F9}">
      <dgm:prSet/>
      <dgm:spPr/>
      <dgm:t>
        <a:bodyPr/>
        <a:lstStyle/>
        <a:p>
          <a:endParaRPr lang="en-US"/>
        </a:p>
      </dgm:t>
    </dgm:pt>
    <dgm:pt modelId="{7D85327B-79EC-432E-B73C-F1CD5BFC04E3}">
      <dgm:prSet custT="1"/>
      <dgm:spPr>
        <a:solidFill>
          <a:schemeClr val="accent2">
            <a:lumMod val="60000"/>
            <a:lumOff val="40000"/>
          </a:schemeClr>
        </a:solidFill>
      </dgm:spPr>
      <dgm:t>
        <a:bodyPr/>
        <a:lstStyle/>
        <a:p>
          <a:pPr rtl="0"/>
          <a:r>
            <a:rPr lang="en-GB" sz="1800" b="1"/>
            <a:t>Active Experimentation</a:t>
          </a:r>
          <a:endParaRPr lang="en-GB" sz="1800"/>
        </a:p>
      </dgm:t>
    </dgm:pt>
    <dgm:pt modelId="{89520275-904F-438C-8188-AC142A34AD3B}" type="parTrans" cxnId="{74674108-F317-4C3C-B6ED-F64139FA08D1}">
      <dgm:prSet/>
      <dgm:spPr/>
      <dgm:t>
        <a:bodyPr/>
        <a:lstStyle/>
        <a:p>
          <a:endParaRPr lang="en-US"/>
        </a:p>
      </dgm:t>
    </dgm:pt>
    <dgm:pt modelId="{7D9CBBF6-A722-47D6-A2F6-4F0348C76CA3}" type="sibTrans" cxnId="{74674108-F317-4C3C-B6ED-F64139FA08D1}">
      <dgm:prSet/>
      <dgm:spPr/>
      <dgm:t>
        <a:bodyPr/>
        <a:lstStyle/>
        <a:p>
          <a:endParaRPr lang="en-US"/>
        </a:p>
      </dgm:t>
    </dgm:pt>
    <dgm:pt modelId="{E52B927F-9EED-46EB-9C3F-1B9B2549309B}" type="pres">
      <dgm:prSet presAssocID="{219D7785-DA06-495F-9047-01FDC04F0AD6}" presName="cycle" presStyleCnt="0">
        <dgm:presLayoutVars>
          <dgm:dir/>
          <dgm:resizeHandles val="exact"/>
        </dgm:presLayoutVars>
      </dgm:prSet>
      <dgm:spPr/>
    </dgm:pt>
    <dgm:pt modelId="{0843B458-4F99-4EAD-9652-8E5EA82D61BA}" type="pres">
      <dgm:prSet presAssocID="{851115E8-FC15-4C91-B508-C9315177BDC3}" presName="node" presStyleLbl="node1" presStyleIdx="0" presStyleCnt="4" custScaleX="113896" custScaleY="114592" custRadScaleRad="89116" custRadScaleInc="16274">
        <dgm:presLayoutVars>
          <dgm:bulletEnabled val="1"/>
        </dgm:presLayoutVars>
      </dgm:prSet>
      <dgm:spPr/>
    </dgm:pt>
    <dgm:pt modelId="{ABE11626-79E4-4CEE-B786-232DB9D6C5FA}" type="pres">
      <dgm:prSet presAssocID="{CDC7CF9A-CF2B-4430-97CB-787864405F7F}" presName="sibTrans" presStyleLbl="sibTrans2D1" presStyleIdx="0" presStyleCnt="4" custScaleX="189673" custLinFactNeighborX="42353" custLinFactNeighborY="-88668"/>
      <dgm:spPr/>
    </dgm:pt>
    <dgm:pt modelId="{8727B4B8-5711-49A6-8C3B-E674033663B7}" type="pres">
      <dgm:prSet presAssocID="{CDC7CF9A-CF2B-4430-97CB-787864405F7F}" presName="connectorText" presStyleLbl="sibTrans2D1" presStyleIdx="0" presStyleCnt="4"/>
      <dgm:spPr/>
    </dgm:pt>
    <dgm:pt modelId="{324BEBC7-8D23-486D-9DB1-E98D318F2034}" type="pres">
      <dgm:prSet presAssocID="{A7437A13-1352-47FE-BD2B-173162EB678E}" presName="node" presStyleLbl="node1" presStyleIdx="1" presStyleCnt="4" custScaleX="128069" custScaleY="127766" custRadScaleRad="173607" custRadScaleInc="81">
        <dgm:presLayoutVars>
          <dgm:bulletEnabled val="1"/>
        </dgm:presLayoutVars>
      </dgm:prSet>
      <dgm:spPr/>
    </dgm:pt>
    <dgm:pt modelId="{9F22910E-1B42-4E89-82DE-15A9F4CC27A5}" type="pres">
      <dgm:prSet presAssocID="{0AE1997A-5AF4-4638-B4C8-AB48323D3D2E}" presName="sibTrans" presStyleLbl="sibTrans2D1" presStyleIdx="1" presStyleCnt="4" custScaleX="160271" custLinFactNeighborX="37516" custLinFactNeighborY="73110"/>
      <dgm:spPr/>
    </dgm:pt>
    <dgm:pt modelId="{32422375-FC10-444A-AF67-5B4B9F6BE61B}" type="pres">
      <dgm:prSet presAssocID="{0AE1997A-5AF4-4638-B4C8-AB48323D3D2E}" presName="connectorText" presStyleLbl="sibTrans2D1" presStyleIdx="1" presStyleCnt="4"/>
      <dgm:spPr/>
    </dgm:pt>
    <dgm:pt modelId="{95DD335B-44CB-4986-9E83-FBA5EE9DCF1E}" type="pres">
      <dgm:prSet presAssocID="{C171D7FA-EB8C-4D4C-9770-D271D2B89B73}" presName="node" presStyleLbl="node1" presStyleIdx="2" presStyleCnt="4" custScaleX="141183" custScaleY="115060" custRadScaleRad="91265" custRadScaleInc="-15889">
        <dgm:presLayoutVars>
          <dgm:bulletEnabled val="1"/>
        </dgm:presLayoutVars>
      </dgm:prSet>
      <dgm:spPr/>
    </dgm:pt>
    <dgm:pt modelId="{88C82EF9-F5AC-44CE-BB6E-4E98F105D894}" type="pres">
      <dgm:prSet presAssocID="{7B2AF828-6C47-4781-A67F-3844707B0516}" presName="sibTrans" presStyleLbl="sibTrans2D1" presStyleIdx="2" presStyleCnt="4" custScaleX="175027" custLinFactNeighborX="-35813" custLinFactNeighborY="74862"/>
      <dgm:spPr/>
    </dgm:pt>
    <dgm:pt modelId="{4047DC4E-BFBE-4FE1-BF7E-042A64EF16D9}" type="pres">
      <dgm:prSet presAssocID="{7B2AF828-6C47-4781-A67F-3844707B0516}" presName="connectorText" presStyleLbl="sibTrans2D1" presStyleIdx="2" presStyleCnt="4"/>
      <dgm:spPr/>
    </dgm:pt>
    <dgm:pt modelId="{C910BBDC-DC52-437D-AF38-89EA40D68874}" type="pres">
      <dgm:prSet presAssocID="{7D85327B-79EC-432E-B73C-F1CD5BFC04E3}" presName="node" presStyleLbl="node1" presStyleIdx="3" presStyleCnt="4" custScaleX="132523" custScaleY="125163" custRadScaleRad="164306" custRadScaleInc="1909">
        <dgm:presLayoutVars>
          <dgm:bulletEnabled val="1"/>
        </dgm:presLayoutVars>
      </dgm:prSet>
      <dgm:spPr/>
    </dgm:pt>
    <dgm:pt modelId="{8ACAE7EF-2EA9-4F5C-AD24-1C1B52731A54}" type="pres">
      <dgm:prSet presAssocID="{7D9CBBF6-A722-47D6-A2F6-4F0348C76CA3}" presName="sibTrans" presStyleLbl="sibTrans2D1" presStyleIdx="3" presStyleCnt="4" custScaleX="186667" custLinFactNeighborX="-30394" custLinFactNeighborY="-74861"/>
      <dgm:spPr/>
    </dgm:pt>
    <dgm:pt modelId="{FE478CC1-1DD0-495E-9C13-2FD8A081519E}" type="pres">
      <dgm:prSet presAssocID="{7D9CBBF6-A722-47D6-A2F6-4F0348C76CA3}" presName="connectorText" presStyleLbl="sibTrans2D1" presStyleIdx="3" presStyleCnt="4"/>
      <dgm:spPr/>
    </dgm:pt>
  </dgm:ptLst>
  <dgm:cxnLst>
    <dgm:cxn modelId="{74674108-F317-4C3C-B6ED-F64139FA08D1}" srcId="{219D7785-DA06-495F-9047-01FDC04F0AD6}" destId="{7D85327B-79EC-432E-B73C-F1CD5BFC04E3}" srcOrd="3" destOrd="0" parTransId="{89520275-904F-438C-8188-AC142A34AD3B}" sibTransId="{7D9CBBF6-A722-47D6-A2F6-4F0348C76CA3}"/>
    <dgm:cxn modelId="{8D190309-3B4E-4CB2-853D-A8FB63511FB8}" type="presOf" srcId="{A7437A13-1352-47FE-BD2B-173162EB678E}" destId="{324BEBC7-8D23-486D-9DB1-E98D318F2034}" srcOrd="0" destOrd="0" presId="urn:microsoft.com/office/officeart/2005/8/layout/cycle2"/>
    <dgm:cxn modelId="{19CC9818-57BD-496E-BD2E-4526DF4766F9}" srcId="{219D7785-DA06-495F-9047-01FDC04F0AD6}" destId="{C171D7FA-EB8C-4D4C-9770-D271D2B89B73}" srcOrd="2" destOrd="0" parTransId="{082F383F-0FDE-4472-A58E-593026BE1F42}" sibTransId="{7B2AF828-6C47-4781-A67F-3844707B0516}"/>
    <dgm:cxn modelId="{1F88A325-5E27-490C-BC4A-D10D290CBA70}" srcId="{219D7785-DA06-495F-9047-01FDC04F0AD6}" destId="{851115E8-FC15-4C91-B508-C9315177BDC3}" srcOrd="0" destOrd="0" parTransId="{C0A66BE3-6BC3-40A9-A177-408D48537C17}" sibTransId="{CDC7CF9A-CF2B-4430-97CB-787864405F7F}"/>
    <dgm:cxn modelId="{64C9A72E-8B08-4383-8385-573513516701}" type="presOf" srcId="{7D9CBBF6-A722-47D6-A2F6-4F0348C76CA3}" destId="{FE478CC1-1DD0-495E-9C13-2FD8A081519E}" srcOrd="1" destOrd="0" presId="urn:microsoft.com/office/officeart/2005/8/layout/cycle2"/>
    <dgm:cxn modelId="{CCA4A05D-F15F-4613-9559-6074DBA76EBA}" type="presOf" srcId="{219D7785-DA06-495F-9047-01FDC04F0AD6}" destId="{E52B927F-9EED-46EB-9C3F-1B9B2549309B}" srcOrd="0" destOrd="0" presId="urn:microsoft.com/office/officeart/2005/8/layout/cycle2"/>
    <dgm:cxn modelId="{37ACD861-31A8-4EB6-AC9C-D6CE9A94D530}" type="presOf" srcId="{0AE1997A-5AF4-4638-B4C8-AB48323D3D2E}" destId="{9F22910E-1B42-4E89-82DE-15A9F4CC27A5}" srcOrd="0" destOrd="0" presId="urn:microsoft.com/office/officeart/2005/8/layout/cycle2"/>
    <dgm:cxn modelId="{4A584365-C04B-4A55-BC6A-372D3E6A4943}" type="presOf" srcId="{7B2AF828-6C47-4781-A67F-3844707B0516}" destId="{4047DC4E-BFBE-4FE1-BF7E-042A64EF16D9}" srcOrd="1" destOrd="0" presId="urn:microsoft.com/office/officeart/2005/8/layout/cycle2"/>
    <dgm:cxn modelId="{EAA4005A-AFFB-47A7-AA67-D6DF453F9698}" type="presOf" srcId="{7D9CBBF6-A722-47D6-A2F6-4F0348C76CA3}" destId="{8ACAE7EF-2EA9-4F5C-AD24-1C1B52731A54}" srcOrd="0" destOrd="0" presId="urn:microsoft.com/office/officeart/2005/8/layout/cycle2"/>
    <dgm:cxn modelId="{9127CB7E-54DA-4A97-BA16-C9DEBADEBA44}" srcId="{219D7785-DA06-495F-9047-01FDC04F0AD6}" destId="{A7437A13-1352-47FE-BD2B-173162EB678E}" srcOrd="1" destOrd="0" parTransId="{F80D3389-0F39-49A4-BC2D-EC164C4A3686}" sibTransId="{0AE1997A-5AF4-4638-B4C8-AB48323D3D2E}"/>
    <dgm:cxn modelId="{88F8BE94-F70F-420B-BFA8-F3F4217A4C63}" type="presOf" srcId="{0AE1997A-5AF4-4638-B4C8-AB48323D3D2E}" destId="{32422375-FC10-444A-AF67-5B4B9F6BE61B}" srcOrd="1" destOrd="0" presId="urn:microsoft.com/office/officeart/2005/8/layout/cycle2"/>
    <dgm:cxn modelId="{7A1188A2-10AF-43E0-B128-684C558D1691}" type="presOf" srcId="{C171D7FA-EB8C-4D4C-9770-D271D2B89B73}" destId="{95DD335B-44CB-4986-9E83-FBA5EE9DCF1E}" srcOrd="0" destOrd="0" presId="urn:microsoft.com/office/officeart/2005/8/layout/cycle2"/>
    <dgm:cxn modelId="{54D6B0BB-EDA7-442E-98A8-9CE449DCE687}" type="presOf" srcId="{CDC7CF9A-CF2B-4430-97CB-787864405F7F}" destId="{ABE11626-79E4-4CEE-B786-232DB9D6C5FA}" srcOrd="0" destOrd="0" presId="urn:microsoft.com/office/officeart/2005/8/layout/cycle2"/>
    <dgm:cxn modelId="{B4988FC3-910A-498A-9320-7C3015DEBB8A}" type="presOf" srcId="{CDC7CF9A-CF2B-4430-97CB-787864405F7F}" destId="{8727B4B8-5711-49A6-8C3B-E674033663B7}" srcOrd="1" destOrd="0" presId="urn:microsoft.com/office/officeart/2005/8/layout/cycle2"/>
    <dgm:cxn modelId="{1166BCD0-AE46-4B3E-A5D8-9D5585F9F4CE}" type="presOf" srcId="{7D85327B-79EC-432E-B73C-F1CD5BFC04E3}" destId="{C910BBDC-DC52-437D-AF38-89EA40D68874}" srcOrd="0" destOrd="0" presId="urn:microsoft.com/office/officeart/2005/8/layout/cycle2"/>
    <dgm:cxn modelId="{B18920D2-02CC-4EC9-A295-6C387F4FA70D}" type="presOf" srcId="{7B2AF828-6C47-4781-A67F-3844707B0516}" destId="{88C82EF9-F5AC-44CE-BB6E-4E98F105D894}" srcOrd="0" destOrd="0" presId="urn:microsoft.com/office/officeart/2005/8/layout/cycle2"/>
    <dgm:cxn modelId="{A82A80EB-6462-4F85-8613-32625B760639}" type="presOf" srcId="{851115E8-FC15-4C91-B508-C9315177BDC3}" destId="{0843B458-4F99-4EAD-9652-8E5EA82D61BA}" srcOrd="0" destOrd="0" presId="urn:microsoft.com/office/officeart/2005/8/layout/cycle2"/>
    <dgm:cxn modelId="{600A879E-4F8C-48C2-8AFE-B6CC0FDA1E5B}" type="presParOf" srcId="{E52B927F-9EED-46EB-9C3F-1B9B2549309B}" destId="{0843B458-4F99-4EAD-9652-8E5EA82D61BA}" srcOrd="0" destOrd="0" presId="urn:microsoft.com/office/officeart/2005/8/layout/cycle2"/>
    <dgm:cxn modelId="{0E8DB1B1-8C7A-4A9E-B710-91336781DF61}" type="presParOf" srcId="{E52B927F-9EED-46EB-9C3F-1B9B2549309B}" destId="{ABE11626-79E4-4CEE-B786-232DB9D6C5FA}" srcOrd="1" destOrd="0" presId="urn:microsoft.com/office/officeart/2005/8/layout/cycle2"/>
    <dgm:cxn modelId="{AAB86C07-982A-4B4A-BC63-982705B448CF}" type="presParOf" srcId="{ABE11626-79E4-4CEE-B786-232DB9D6C5FA}" destId="{8727B4B8-5711-49A6-8C3B-E674033663B7}" srcOrd="0" destOrd="0" presId="urn:microsoft.com/office/officeart/2005/8/layout/cycle2"/>
    <dgm:cxn modelId="{6094107D-D003-4C6C-A0F3-DD00A1BBB676}" type="presParOf" srcId="{E52B927F-9EED-46EB-9C3F-1B9B2549309B}" destId="{324BEBC7-8D23-486D-9DB1-E98D318F2034}" srcOrd="2" destOrd="0" presId="urn:microsoft.com/office/officeart/2005/8/layout/cycle2"/>
    <dgm:cxn modelId="{1CF145E7-5A5A-42FF-A3B7-F6BB084E638E}" type="presParOf" srcId="{E52B927F-9EED-46EB-9C3F-1B9B2549309B}" destId="{9F22910E-1B42-4E89-82DE-15A9F4CC27A5}" srcOrd="3" destOrd="0" presId="urn:microsoft.com/office/officeart/2005/8/layout/cycle2"/>
    <dgm:cxn modelId="{B9D25AC8-5294-41C4-9DD5-0EEE1AF52EA1}" type="presParOf" srcId="{9F22910E-1B42-4E89-82DE-15A9F4CC27A5}" destId="{32422375-FC10-444A-AF67-5B4B9F6BE61B}" srcOrd="0" destOrd="0" presId="urn:microsoft.com/office/officeart/2005/8/layout/cycle2"/>
    <dgm:cxn modelId="{F07A608B-C2CB-41E9-A107-A1E95C713D01}" type="presParOf" srcId="{E52B927F-9EED-46EB-9C3F-1B9B2549309B}" destId="{95DD335B-44CB-4986-9E83-FBA5EE9DCF1E}" srcOrd="4" destOrd="0" presId="urn:microsoft.com/office/officeart/2005/8/layout/cycle2"/>
    <dgm:cxn modelId="{AAE6A8B1-57B7-4F5A-A820-4F164CDAC940}" type="presParOf" srcId="{E52B927F-9EED-46EB-9C3F-1B9B2549309B}" destId="{88C82EF9-F5AC-44CE-BB6E-4E98F105D894}" srcOrd="5" destOrd="0" presId="urn:microsoft.com/office/officeart/2005/8/layout/cycle2"/>
    <dgm:cxn modelId="{D56BF6E1-C638-48EC-A701-BC5B31527CF4}" type="presParOf" srcId="{88C82EF9-F5AC-44CE-BB6E-4E98F105D894}" destId="{4047DC4E-BFBE-4FE1-BF7E-042A64EF16D9}" srcOrd="0" destOrd="0" presId="urn:microsoft.com/office/officeart/2005/8/layout/cycle2"/>
    <dgm:cxn modelId="{2622AA69-83B9-4173-B449-298D1C1F6CE6}" type="presParOf" srcId="{E52B927F-9EED-46EB-9C3F-1B9B2549309B}" destId="{C910BBDC-DC52-437D-AF38-89EA40D68874}" srcOrd="6" destOrd="0" presId="urn:microsoft.com/office/officeart/2005/8/layout/cycle2"/>
    <dgm:cxn modelId="{5006F4BF-D0D0-4430-9CE6-FC1C1BB72E41}" type="presParOf" srcId="{E52B927F-9EED-46EB-9C3F-1B9B2549309B}" destId="{8ACAE7EF-2EA9-4F5C-AD24-1C1B52731A54}" srcOrd="7" destOrd="0" presId="urn:microsoft.com/office/officeart/2005/8/layout/cycle2"/>
    <dgm:cxn modelId="{0E8700EE-BB38-461B-BB47-46D38E8FE914}" type="presParOf" srcId="{8ACAE7EF-2EA9-4F5C-AD24-1C1B52731A54}" destId="{FE478CC1-1DD0-495E-9C13-2FD8A081519E}"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9D7785-DA06-495F-9047-01FDC04F0AD6}"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DEEDE858-7672-42CB-9198-4444E204EE10}">
      <dgm:prSet/>
      <dgm:spPr/>
      <dgm:t>
        <a:bodyPr/>
        <a:lstStyle/>
        <a:p>
          <a:r>
            <a:rPr lang="en-GB"/>
            <a:t>Feelings</a:t>
          </a:r>
        </a:p>
      </dgm:t>
    </dgm:pt>
    <dgm:pt modelId="{E5744643-768B-4AAB-9360-183EEBB8CDE4}" type="parTrans" cxnId="{C9F6AFE3-F6A3-4B0A-BDCF-D47B8EF35CE5}">
      <dgm:prSet/>
      <dgm:spPr/>
      <dgm:t>
        <a:bodyPr/>
        <a:lstStyle/>
        <a:p>
          <a:endParaRPr lang="en-GB"/>
        </a:p>
      </dgm:t>
    </dgm:pt>
    <dgm:pt modelId="{61DB7BD5-0225-4681-9E22-CF6ADC72F690}" type="sibTrans" cxnId="{C9F6AFE3-F6A3-4B0A-BDCF-D47B8EF35CE5}">
      <dgm:prSet/>
      <dgm:spPr/>
      <dgm:t>
        <a:bodyPr/>
        <a:lstStyle/>
        <a:p>
          <a:endParaRPr lang="en-GB"/>
        </a:p>
      </dgm:t>
    </dgm:pt>
    <dgm:pt modelId="{093BD0F3-462F-4CA1-B831-E48645D4B8C1}">
      <dgm:prSet/>
      <dgm:spPr/>
      <dgm:t>
        <a:bodyPr/>
        <a:lstStyle/>
        <a:p>
          <a:r>
            <a:rPr lang="en-GB"/>
            <a:t>Evaluation</a:t>
          </a:r>
        </a:p>
      </dgm:t>
    </dgm:pt>
    <dgm:pt modelId="{D5DB7165-65D3-497D-882A-925E3CF6A4CE}" type="parTrans" cxnId="{95A20F9E-4C0D-486E-A7AE-6EF169F4FE88}">
      <dgm:prSet/>
      <dgm:spPr/>
      <dgm:t>
        <a:bodyPr/>
        <a:lstStyle/>
        <a:p>
          <a:endParaRPr lang="en-GB"/>
        </a:p>
      </dgm:t>
    </dgm:pt>
    <dgm:pt modelId="{6EECFA6A-5BA9-47B8-BE65-972BE0774F81}" type="sibTrans" cxnId="{95A20F9E-4C0D-486E-A7AE-6EF169F4FE88}">
      <dgm:prSet/>
      <dgm:spPr/>
      <dgm:t>
        <a:bodyPr/>
        <a:lstStyle/>
        <a:p>
          <a:endParaRPr lang="en-GB"/>
        </a:p>
      </dgm:t>
    </dgm:pt>
    <dgm:pt modelId="{86BA021E-D5A3-440F-8177-80F0CA2DCB1D}">
      <dgm:prSet/>
      <dgm:spPr/>
      <dgm:t>
        <a:bodyPr/>
        <a:lstStyle/>
        <a:p>
          <a:r>
            <a:rPr lang="en-GB"/>
            <a:t>Analysis</a:t>
          </a:r>
        </a:p>
      </dgm:t>
    </dgm:pt>
    <dgm:pt modelId="{0D4F1E6F-5A7E-4C39-9396-D572F6868C49}" type="parTrans" cxnId="{F7C083B4-B214-4CC8-8344-E448E0D601CC}">
      <dgm:prSet/>
      <dgm:spPr/>
      <dgm:t>
        <a:bodyPr/>
        <a:lstStyle/>
        <a:p>
          <a:endParaRPr lang="en-GB"/>
        </a:p>
      </dgm:t>
    </dgm:pt>
    <dgm:pt modelId="{417E7C9A-54D9-4474-9427-1A09E772A1DC}" type="sibTrans" cxnId="{F7C083B4-B214-4CC8-8344-E448E0D601CC}">
      <dgm:prSet/>
      <dgm:spPr/>
      <dgm:t>
        <a:bodyPr/>
        <a:lstStyle/>
        <a:p>
          <a:endParaRPr lang="en-GB"/>
        </a:p>
      </dgm:t>
    </dgm:pt>
    <dgm:pt modelId="{CB1F6F82-EE8C-431A-874C-EAC28ACB9C4C}">
      <dgm:prSet/>
      <dgm:spPr/>
      <dgm:t>
        <a:bodyPr/>
        <a:lstStyle/>
        <a:p>
          <a:r>
            <a:rPr lang="en-GB"/>
            <a:t>Conclusion</a:t>
          </a:r>
        </a:p>
      </dgm:t>
    </dgm:pt>
    <dgm:pt modelId="{6874C32A-528C-41A5-8073-DB415F06B043}" type="parTrans" cxnId="{26F8EEE1-89AC-4C6B-9E2B-9BFDD10FE791}">
      <dgm:prSet/>
      <dgm:spPr/>
      <dgm:t>
        <a:bodyPr/>
        <a:lstStyle/>
        <a:p>
          <a:endParaRPr lang="en-GB"/>
        </a:p>
      </dgm:t>
    </dgm:pt>
    <dgm:pt modelId="{1E06317E-525B-462E-91A2-FB9D63153575}" type="sibTrans" cxnId="{26F8EEE1-89AC-4C6B-9E2B-9BFDD10FE791}">
      <dgm:prSet/>
      <dgm:spPr/>
      <dgm:t>
        <a:bodyPr/>
        <a:lstStyle/>
        <a:p>
          <a:endParaRPr lang="en-GB"/>
        </a:p>
      </dgm:t>
    </dgm:pt>
    <dgm:pt modelId="{D41E2F31-C440-45E0-9C35-C1A55798F7B7}">
      <dgm:prSet/>
      <dgm:spPr>
        <a:effectLst>
          <a:outerShdw blurRad="63500" sx="137000" sy="137000" algn="ctr" rotWithShape="0">
            <a:prstClr val="black">
              <a:alpha val="21000"/>
            </a:prstClr>
          </a:outerShdw>
        </a:effectLst>
      </dgm:spPr>
      <dgm:t>
        <a:bodyPr/>
        <a:lstStyle/>
        <a:p>
          <a:r>
            <a:rPr lang="en-GB"/>
            <a:t>Action Plan</a:t>
          </a:r>
        </a:p>
      </dgm:t>
    </dgm:pt>
    <dgm:pt modelId="{DC83CFCB-99ED-4E40-93F3-E352D976B87D}" type="parTrans" cxnId="{9B288A4C-7889-419D-930B-A087CB9A5851}">
      <dgm:prSet/>
      <dgm:spPr/>
      <dgm:t>
        <a:bodyPr/>
        <a:lstStyle/>
        <a:p>
          <a:endParaRPr lang="en-GB"/>
        </a:p>
      </dgm:t>
    </dgm:pt>
    <dgm:pt modelId="{A9338B5E-090B-4951-8A7E-E427605FA873}" type="sibTrans" cxnId="{9B288A4C-7889-419D-930B-A087CB9A5851}">
      <dgm:prSet/>
      <dgm:spPr/>
      <dgm:t>
        <a:bodyPr/>
        <a:lstStyle/>
        <a:p>
          <a:endParaRPr lang="en-GB"/>
        </a:p>
      </dgm:t>
    </dgm:pt>
    <dgm:pt modelId="{ED3FE513-6FD7-47CC-AABF-686714B331D4}">
      <dgm:prSet custT="1"/>
      <dgm:spPr/>
      <dgm:t>
        <a:bodyPr/>
        <a:lstStyle/>
        <a:p>
          <a:r>
            <a:rPr lang="en-GB" sz="1200"/>
            <a:t>Description</a:t>
          </a:r>
        </a:p>
      </dgm:t>
    </dgm:pt>
    <dgm:pt modelId="{EFC3D84E-5F63-4823-BCBA-3C7307BFA690}" type="parTrans" cxnId="{5E8C7D36-44FF-4C16-8DA7-B2CA7167998E}">
      <dgm:prSet/>
      <dgm:spPr/>
      <dgm:t>
        <a:bodyPr/>
        <a:lstStyle/>
        <a:p>
          <a:endParaRPr lang="en-GB"/>
        </a:p>
      </dgm:t>
    </dgm:pt>
    <dgm:pt modelId="{E3F1B4F6-E05E-4DE3-98DE-A7FB2B528639}" type="sibTrans" cxnId="{5E8C7D36-44FF-4C16-8DA7-B2CA7167998E}">
      <dgm:prSet/>
      <dgm:spPr/>
      <dgm:t>
        <a:bodyPr/>
        <a:lstStyle/>
        <a:p>
          <a:endParaRPr lang="en-GB"/>
        </a:p>
      </dgm:t>
    </dgm:pt>
    <dgm:pt modelId="{E52B927F-9EED-46EB-9C3F-1B9B2549309B}" type="pres">
      <dgm:prSet presAssocID="{219D7785-DA06-495F-9047-01FDC04F0AD6}" presName="cycle" presStyleCnt="0">
        <dgm:presLayoutVars>
          <dgm:dir/>
          <dgm:resizeHandles val="exact"/>
        </dgm:presLayoutVars>
      </dgm:prSet>
      <dgm:spPr/>
    </dgm:pt>
    <dgm:pt modelId="{4E1C6145-5E19-4F36-B2E5-DC59FE9C8BC6}" type="pres">
      <dgm:prSet presAssocID="{ED3FE513-6FD7-47CC-AABF-686714B331D4}" presName="node" presStyleLbl="node1" presStyleIdx="0" presStyleCnt="6" custScaleX="107150">
        <dgm:presLayoutVars>
          <dgm:bulletEnabled val="1"/>
        </dgm:presLayoutVars>
      </dgm:prSet>
      <dgm:spPr/>
    </dgm:pt>
    <dgm:pt modelId="{7C627686-2605-4185-8FB6-99936ACCF7F6}" type="pres">
      <dgm:prSet presAssocID="{E3F1B4F6-E05E-4DE3-98DE-A7FB2B528639}" presName="sibTrans" presStyleLbl="sibTrans2D1" presStyleIdx="0" presStyleCnt="6"/>
      <dgm:spPr/>
    </dgm:pt>
    <dgm:pt modelId="{3B6B8062-95E1-4224-8175-7ED9C2FB86A1}" type="pres">
      <dgm:prSet presAssocID="{E3F1B4F6-E05E-4DE3-98DE-A7FB2B528639}" presName="connectorText" presStyleLbl="sibTrans2D1" presStyleIdx="0" presStyleCnt="6"/>
      <dgm:spPr/>
    </dgm:pt>
    <dgm:pt modelId="{B2206679-92E2-429B-9710-A05E84C2065E}" type="pres">
      <dgm:prSet presAssocID="{DEEDE858-7672-42CB-9198-4444E204EE10}" presName="node" presStyleLbl="node1" presStyleIdx="1" presStyleCnt="6">
        <dgm:presLayoutVars>
          <dgm:bulletEnabled val="1"/>
        </dgm:presLayoutVars>
      </dgm:prSet>
      <dgm:spPr/>
    </dgm:pt>
    <dgm:pt modelId="{C9A8410E-551F-4CB1-BFC5-CC636D970097}" type="pres">
      <dgm:prSet presAssocID="{61DB7BD5-0225-4681-9E22-CF6ADC72F690}" presName="sibTrans" presStyleLbl="sibTrans2D1" presStyleIdx="1" presStyleCnt="6"/>
      <dgm:spPr/>
    </dgm:pt>
    <dgm:pt modelId="{F6198292-8B6A-4A62-ABBB-114BCF1624C3}" type="pres">
      <dgm:prSet presAssocID="{61DB7BD5-0225-4681-9E22-CF6ADC72F690}" presName="connectorText" presStyleLbl="sibTrans2D1" presStyleIdx="1" presStyleCnt="6"/>
      <dgm:spPr/>
    </dgm:pt>
    <dgm:pt modelId="{AB05FED5-B1A2-4AEE-8C90-6C19F604DCD4}" type="pres">
      <dgm:prSet presAssocID="{093BD0F3-462F-4CA1-B831-E48645D4B8C1}" presName="node" presStyleLbl="node1" presStyleIdx="2" presStyleCnt="6">
        <dgm:presLayoutVars>
          <dgm:bulletEnabled val="1"/>
        </dgm:presLayoutVars>
      </dgm:prSet>
      <dgm:spPr/>
    </dgm:pt>
    <dgm:pt modelId="{6C133919-4750-42AD-8FC4-733BDE3DDD8C}" type="pres">
      <dgm:prSet presAssocID="{6EECFA6A-5BA9-47B8-BE65-972BE0774F81}" presName="sibTrans" presStyleLbl="sibTrans2D1" presStyleIdx="2" presStyleCnt="6"/>
      <dgm:spPr/>
    </dgm:pt>
    <dgm:pt modelId="{FC516778-87D6-4A24-A2A9-ED3A8606BE5A}" type="pres">
      <dgm:prSet presAssocID="{6EECFA6A-5BA9-47B8-BE65-972BE0774F81}" presName="connectorText" presStyleLbl="sibTrans2D1" presStyleIdx="2" presStyleCnt="6"/>
      <dgm:spPr/>
    </dgm:pt>
    <dgm:pt modelId="{608C7E53-46FD-44E4-8D4D-AF0FC8FCB9A5}" type="pres">
      <dgm:prSet presAssocID="{86BA021E-D5A3-440F-8177-80F0CA2DCB1D}" presName="node" presStyleLbl="node1" presStyleIdx="3" presStyleCnt="6">
        <dgm:presLayoutVars>
          <dgm:bulletEnabled val="1"/>
        </dgm:presLayoutVars>
      </dgm:prSet>
      <dgm:spPr/>
    </dgm:pt>
    <dgm:pt modelId="{5F22C375-FC15-40EB-B7CD-B3BE22FCAAE7}" type="pres">
      <dgm:prSet presAssocID="{417E7C9A-54D9-4474-9427-1A09E772A1DC}" presName="sibTrans" presStyleLbl="sibTrans2D1" presStyleIdx="3" presStyleCnt="6"/>
      <dgm:spPr/>
    </dgm:pt>
    <dgm:pt modelId="{344A19A1-E8F3-43C2-8270-FCB42863F785}" type="pres">
      <dgm:prSet presAssocID="{417E7C9A-54D9-4474-9427-1A09E772A1DC}" presName="connectorText" presStyleLbl="sibTrans2D1" presStyleIdx="3" presStyleCnt="6"/>
      <dgm:spPr/>
    </dgm:pt>
    <dgm:pt modelId="{17812701-6FD6-4B5A-A194-26DCF4551EFB}" type="pres">
      <dgm:prSet presAssocID="{CB1F6F82-EE8C-431A-874C-EAC28ACB9C4C}" presName="node" presStyleLbl="node1" presStyleIdx="4" presStyleCnt="6">
        <dgm:presLayoutVars>
          <dgm:bulletEnabled val="1"/>
        </dgm:presLayoutVars>
      </dgm:prSet>
      <dgm:spPr/>
    </dgm:pt>
    <dgm:pt modelId="{6B5639AC-ED3B-4421-A413-9841206B86A5}" type="pres">
      <dgm:prSet presAssocID="{1E06317E-525B-462E-91A2-FB9D63153575}" presName="sibTrans" presStyleLbl="sibTrans2D1" presStyleIdx="4" presStyleCnt="6"/>
      <dgm:spPr/>
    </dgm:pt>
    <dgm:pt modelId="{ACD2BCFC-A2CF-431C-A489-64DA222451F5}" type="pres">
      <dgm:prSet presAssocID="{1E06317E-525B-462E-91A2-FB9D63153575}" presName="connectorText" presStyleLbl="sibTrans2D1" presStyleIdx="4" presStyleCnt="6"/>
      <dgm:spPr/>
    </dgm:pt>
    <dgm:pt modelId="{E351D21A-9A04-4A88-B361-0378DAFAFCB5}" type="pres">
      <dgm:prSet presAssocID="{D41E2F31-C440-45E0-9C35-C1A55798F7B7}" presName="node" presStyleLbl="node1" presStyleIdx="5" presStyleCnt="6">
        <dgm:presLayoutVars>
          <dgm:bulletEnabled val="1"/>
        </dgm:presLayoutVars>
      </dgm:prSet>
      <dgm:spPr/>
    </dgm:pt>
    <dgm:pt modelId="{27B66F33-293B-4FDB-9B52-2A5DD144F9AA}" type="pres">
      <dgm:prSet presAssocID="{A9338B5E-090B-4951-8A7E-E427605FA873}" presName="sibTrans" presStyleLbl="sibTrans2D1" presStyleIdx="5" presStyleCnt="6"/>
      <dgm:spPr/>
    </dgm:pt>
    <dgm:pt modelId="{C8ECAD7F-1CB5-46B3-8160-44FAFDD2F892}" type="pres">
      <dgm:prSet presAssocID="{A9338B5E-090B-4951-8A7E-E427605FA873}" presName="connectorText" presStyleLbl="sibTrans2D1" presStyleIdx="5" presStyleCnt="6"/>
      <dgm:spPr/>
    </dgm:pt>
  </dgm:ptLst>
  <dgm:cxnLst>
    <dgm:cxn modelId="{45302103-81E5-4F08-A8D0-7310678CEB63}" type="presOf" srcId="{61DB7BD5-0225-4681-9E22-CF6ADC72F690}" destId="{F6198292-8B6A-4A62-ABBB-114BCF1624C3}" srcOrd="1" destOrd="0" presId="urn:microsoft.com/office/officeart/2005/8/layout/cycle2"/>
    <dgm:cxn modelId="{AA119E09-5DB2-49BF-A743-FE7C0269A36A}" type="presOf" srcId="{093BD0F3-462F-4CA1-B831-E48645D4B8C1}" destId="{AB05FED5-B1A2-4AEE-8C90-6C19F604DCD4}" srcOrd="0" destOrd="0" presId="urn:microsoft.com/office/officeart/2005/8/layout/cycle2"/>
    <dgm:cxn modelId="{1F999B25-0C6A-4A93-916C-DB6490264B9D}" type="presOf" srcId="{417E7C9A-54D9-4474-9427-1A09E772A1DC}" destId="{344A19A1-E8F3-43C2-8270-FCB42863F785}" srcOrd="1" destOrd="0" presId="urn:microsoft.com/office/officeart/2005/8/layout/cycle2"/>
    <dgm:cxn modelId="{4BF1AD25-8FF9-4E59-A1A8-87150E77596C}" type="presOf" srcId="{E3F1B4F6-E05E-4DE3-98DE-A7FB2B528639}" destId="{7C627686-2605-4185-8FB6-99936ACCF7F6}" srcOrd="0" destOrd="0" presId="urn:microsoft.com/office/officeart/2005/8/layout/cycle2"/>
    <dgm:cxn modelId="{88400228-2BF0-41FD-80C4-D0EF5C7ABCAE}" type="presOf" srcId="{A9338B5E-090B-4951-8A7E-E427605FA873}" destId="{C8ECAD7F-1CB5-46B3-8160-44FAFDD2F892}" srcOrd="1" destOrd="0" presId="urn:microsoft.com/office/officeart/2005/8/layout/cycle2"/>
    <dgm:cxn modelId="{ACA75328-CED2-4F67-91F7-57F3EA847AD9}" type="presOf" srcId="{86BA021E-D5A3-440F-8177-80F0CA2DCB1D}" destId="{608C7E53-46FD-44E4-8D4D-AF0FC8FCB9A5}" srcOrd="0" destOrd="0" presId="urn:microsoft.com/office/officeart/2005/8/layout/cycle2"/>
    <dgm:cxn modelId="{B1D1F62D-706D-4499-B644-9AEA53199A46}" type="presOf" srcId="{1E06317E-525B-462E-91A2-FB9D63153575}" destId="{6B5639AC-ED3B-4421-A413-9841206B86A5}" srcOrd="0" destOrd="0" presId="urn:microsoft.com/office/officeart/2005/8/layout/cycle2"/>
    <dgm:cxn modelId="{5E8C7D36-44FF-4C16-8DA7-B2CA7167998E}" srcId="{219D7785-DA06-495F-9047-01FDC04F0AD6}" destId="{ED3FE513-6FD7-47CC-AABF-686714B331D4}" srcOrd="0" destOrd="0" parTransId="{EFC3D84E-5F63-4823-BCBA-3C7307BFA690}" sibTransId="{E3F1B4F6-E05E-4DE3-98DE-A7FB2B528639}"/>
    <dgm:cxn modelId="{FBD40F40-CA5F-4181-84C7-A9E8B1F5DF64}" type="presOf" srcId="{D41E2F31-C440-45E0-9C35-C1A55798F7B7}" destId="{E351D21A-9A04-4A88-B361-0378DAFAFCB5}" srcOrd="0" destOrd="0" presId="urn:microsoft.com/office/officeart/2005/8/layout/cycle2"/>
    <dgm:cxn modelId="{DE8F8440-DC42-4ADC-AAD3-983A53FEA6A5}" type="presOf" srcId="{DEEDE858-7672-42CB-9198-4444E204EE10}" destId="{B2206679-92E2-429B-9710-A05E84C2065E}" srcOrd="0" destOrd="0" presId="urn:microsoft.com/office/officeart/2005/8/layout/cycle2"/>
    <dgm:cxn modelId="{CCA4A05D-F15F-4613-9559-6074DBA76EBA}" type="presOf" srcId="{219D7785-DA06-495F-9047-01FDC04F0AD6}" destId="{E52B927F-9EED-46EB-9C3F-1B9B2549309B}" srcOrd="0" destOrd="0" presId="urn:microsoft.com/office/officeart/2005/8/layout/cycle2"/>
    <dgm:cxn modelId="{73D87F63-3EC5-44FA-A614-91E45EB62EA3}" type="presOf" srcId="{6EECFA6A-5BA9-47B8-BE65-972BE0774F81}" destId="{6C133919-4750-42AD-8FC4-733BDE3DDD8C}" srcOrd="0" destOrd="0" presId="urn:microsoft.com/office/officeart/2005/8/layout/cycle2"/>
    <dgm:cxn modelId="{9B288A4C-7889-419D-930B-A087CB9A5851}" srcId="{219D7785-DA06-495F-9047-01FDC04F0AD6}" destId="{D41E2F31-C440-45E0-9C35-C1A55798F7B7}" srcOrd="5" destOrd="0" parTransId="{DC83CFCB-99ED-4E40-93F3-E352D976B87D}" sibTransId="{A9338B5E-090B-4951-8A7E-E427605FA873}"/>
    <dgm:cxn modelId="{A14B1886-3B7A-42BD-B105-B39508477683}" type="presOf" srcId="{61DB7BD5-0225-4681-9E22-CF6ADC72F690}" destId="{C9A8410E-551F-4CB1-BFC5-CC636D970097}" srcOrd="0" destOrd="0" presId="urn:microsoft.com/office/officeart/2005/8/layout/cycle2"/>
    <dgm:cxn modelId="{EE0DA08C-463E-4FBC-AB82-20EA3533D071}" type="presOf" srcId="{A9338B5E-090B-4951-8A7E-E427605FA873}" destId="{27B66F33-293B-4FDB-9B52-2A5DD144F9AA}" srcOrd="0" destOrd="0" presId="urn:microsoft.com/office/officeart/2005/8/layout/cycle2"/>
    <dgm:cxn modelId="{95A20F9E-4C0D-486E-A7AE-6EF169F4FE88}" srcId="{219D7785-DA06-495F-9047-01FDC04F0AD6}" destId="{093BD0F3-462F-4CA1-B831-E48645D4B8C1}" srcOrd="2" destOrd="0" parTransId="{D5DB7165-65D3-497D-882A-925E3CF6A4CE}" sibTransId="{6EECFA6A-5BA9-47B8-BE65-972BE0774F81}"/>
    <dgm:cxn modelId="{A36885A6-922A-4DBC-9AA7-02E15DF5688E}" type="presOf" srcId="{CB1F6F82-EE8C-431A-874C-EAC28ACB9C4C}" destId="{17812701-6FD6-4B5A-A194-26DCF4551EFB}" srcOrd="0" destOrd="0" presId="urn:microsoft.com/office/officeart/2005/8/layout/cycle2"/>
    <dgm:cxn modelId="{354B0FAB-7DCB-48E7-AC3C-80EC935871B8}" type="presOf" srcId="{6EECFA6A-5BA9-47B8-BE65-972BE0774F81}" destId="{FC516778-87D6-4A24-A2A9-ED3A8606BE5A}" srcOrd="1" destOrd="0" presId="urn:microsoft.com/office/officeart/2005/8/layout/cycle2"/>
    <dgm:cxn modelId="{F7C083B4-B214-4CC8-8344-E448E0D601CC}" srcId="{219D7785-DA06-495F-9047-01FDC04F0AD6}" destId="{86BA021E-D5A3-440F-8177-80F0CA2DCB1D}" srcOrd="3" destOrd="0" parTransId="{0D4F1E6F-5A7E-4C39-9396-D572F6868C49}" sibTransId="{417E7C9A-54D9-4474-9427-1A09E772A1DC}"/>
    <dgm:cxn modelId="{F99DAEC0-E5F2-4913-ACF9-75C984A9D2DF}" type="presOf" srcId="{417E7C9A-54D9-4474-9427-1A09E772A1DC}" destId="{5F22C375-FC15-40EB-B7CD-B3BE22FCAAE7}" srcOrd="0" destOrd="0" presId="urn:microsoft.com/office/officeart/2005/8/layout/cycle2"/>
    <dgm:cxn modelId="{E8537BCA-531E-4367-92F0-948CB4C7E109}" type="presOf" srcId="{E3F1B4F6-E05E-4DE3-98DE-A7FB2B528639}" destId="{3B6B8062-95E1-4224-8175-7ED9C2FB86A1}" srcOrd="1" destOrd="0" presId="urn:microsoft.com/office/officeart/2005/8/layout/cycle2"/>
    <dgm:cxn modelId="{3E83D3D8-5E73-4719-AB5E-EA16C77E5B4D}" type="presOf" srcId="{ED3FE513-6FD7-47CC-AABF-686714B331D4}" destId="{4E1C6145-5E19-4F36-B2E5-DC59FE9C8BC6}" srcOrd="0" destOrd="0" presId="urn:microsoft.com/office/officeart/2005/8/layout/cycle2"/>
    <dgm:cxn modelId="{26F8EEE1-89AC-4C6B-9E2B-9BFDD10FE791}" srcId="{219D7785-DA06-495F-9047-01FDC04F0AD6}" destId="{CB1F6F82-EE8C-431A-874C-EAC28ACB9C4C}" srcOrd="4" destOrd="0" parTransId="{6874C32A-528C-41A5-8073-DB415F06B043}" sibTransId="{1E06317E-525B-462E-91A2-FB9D63153575}"/>
    <dgm:cxn modelId="{C9F6AFE3-F6A3-4B0A-BDCF-D47B8EF35CE5}" srcId="{219D7785-DA06-495F-9047-01FDC04F0AD6}" destId="{DEEDE858-7672-42CB-9198-4444E204EE10}" srcOrd="1" destOrd="0" parTransId="{E5744643-768B-4AAB-9360-183EEBB8CDE4}" sibTransId="{61DB7BD5-0225-4681-9E22-CF6ADC72F690}"/>
    <dgm:cxn modelId="{D9F816F5-28AE-450B-B3D2-42E6E0F211F6}" type="presOf" srcId="{1E06317E-525B-462E-91A2-FB9D63153575}" destId="{ACD2BCFC-A2CF-431C-A489-64DA222451F5}" srcOrd="1" destOrd="0" presId="urn:microsoft.com/office/officeart/2005/8/layout/cycle2"/>
    <dgm:cxn modelId="{B4512404-46C6-4886-BA2D-C183E59DF15B}" type="presParOf" srcId="{E52B927F-9EED-46EB-9C3F-1B9B2549309B}" destId="{4E1C6145-5E19-4F36-B2E5-DC59FE9C8BC6}" srcOrd="0" destOrd="0" presId="urn:microsoft.com/office/officeart/2005/8/layout/cycle2"/>
    <dgm:cxn modelId="{0C98190D-DF85-400B-8423-05CCB696070E}" type="presParOf" srcId="{E52B927F-9EED-46EB-9C3F-1B9B2549309B}" destId="{7C627686-2605-4185-8FB6-99936ACCF7F6}" srcOrd="1" destOrd="0" presId="urn:microsoft.com/office/officeart/2005/8/layout/cycle2"/>
    <dgm:cxn modelId="{E0E258C1-E8CE-472F-8C32-B2E5DC743C0B}" type="presParOf" srcId="{7C627686-2605-4185-8FB6-99936ACCF7F6}" destId="{3B6B8062-95E1-4224-8175-7ED9C2FB86A1}" srcOrd="0" destOrd="0" presId="urn:microsoft.com/office/officeart/2005/8/layout/cycle2"/>
    <dgm:cxn modelId="{E51E7977-2EC2-4F3E-8B4E-D518A86A5D32}" type="presParOf" srcId="{E52B927F-9EED-46EB-9C3F-1B9B2549309B}" destId="{B2206679-92E2-429B-9710-A05E84C2065E}" srcOrd="2" destOrd="0" presId="urn:microsoft.com/office/officeart/2005/8/layout/cycle2"/>
    <dgm:cxn modelId="{4AA9F6B9-D78D-45F9-8D2A-85674D66B233}" type="presParOf" srcId="{E52B927F-9EED-46EB-9C3F-1B9B2549309B}" destId="{C9A8410E-551F-4CB1-BFC5-CC636D970097}" srcOrd="3" destOrd="0" presId="urn:microsoft.com/office/officeart/2005/8/layout/cycle2"/>
    <dgm:cxn modelId="{61734FFE-E074-4B9A-AFDA-E95418FF2D76}" type="presParOf" srcId="{C9A8410E-551F-4CB1-BFC5-CC636D970097}" destId="{F6198292-8B6A-4A62-ABBB-114BCF1624C3}" srcOrd="0" destOrd="0" presId="urn:microsoft.com/office/officeart/2005/8/layout/cycle2"/>
    <dgm:cxn modelId="{5F9A9C07-B3A6-41F8-A8A2-21E4F5A64596}" type="presParOf" srcId="{E52B927F-9EED-46EB-9C3F-1B9B2549309B}" destId="{AB05FED5-B1A2-4AEE-8C90-6C19F604DCD4}" srcOrd="4" destOrd="0" presId="urn:microsoft.com/office/officeart/2005/8/layout/cycle2"/>
    <dgm:cxn modelId="{307FB93E-AB93-4E16-919C-BFC6DED19EF8}" type="presParOf" srcId="{E52B927F-9EED-46EB-9C3F-1B9B2549309B}" destId="{6C133919-4750-42AD-8FC4-733BDE3DDD8C}" srcOrd="5" destOrd="0" presId="urn:microsoft.com/office/officeart/2005/8/layout/cycle2"/>
    <dgm:cxn modelId="{9F29C0B2-FCC6-4850-ABB1-141FC8334BA4}" type="presParOf" srcId="{6C133919-4750-42AD-8FC4-733BDE3DDD8C}" destId="{FC516778-87D6-4A24-A2A9-ED3A8606BE5A}" srcOrd="0" destOrd="0" presId="urn:microsoft.com/office/officeart/2005/8/layout/cycle2"/>
    <dgm:cxn modelId="{E7A40BE3-BE4B-40D9-A038-0E109D71055D}" type="presParOf" srcId="{E52B927F-9EED-46EB-9C3F-1B9B2549309B}" destId="{608C7E53-46FD-44E4-8D4D-AF0FC8FCB9A5}" srcOrd="6" destOrd="0" presId="urn:microsoft.com/office/officeart/2005/8/layout/cycle2"/>
    <dgm:cxn modelId="{AF4F8F77-0C84-4CAD-A60E-0B50519CF5BE}" type="presParOf" srcId="{E52B927F-9EED-46EB-9C3F-1B9B2549309B}" destId="{5F22C375-FC15-40EB-B7CD-B3BE22FCAAE7}" srcOrd="7" destOrd="0" presId="urn:microsoft.com/office/officeart/2005/8/layout/cycle2"/>
    <dgm:cxn modelId="{805280D0-2FEC-4C35-99A5-47AEE7379344}" type="presParOf" srcId="{5F22C375-FC15-40EB-B7CD-B3BE22FCAAE7}" destId="{344A19A1-E8F3-43C2-8270-FCB42863F785}" srcOrd="0" destOrd="0" presId="urn:microsoft.com/office/officeart/2005/8/layout/cycle2"/>
    <dgm:cxn modelId="{AC6A6EC5-432C-4302-B3FD-5B4AF385FAAA}" type="presParOf" srcId="{E52B927F-9EED-46EB-9C3F-1B9B2549309B}" destId="{17812701-6FD6-4B5A-A194-26DCF4551EFB}" srcOrd="8" destOrd="0" presId="urn:microsoft.com/office/officeart/2005/8/layout/cycle2"/>
    <dgm:cxn modelId="{A381D283-E267-45EB-AEF7-57E199CFD6D0}" type="presParOf" srcId="{E52B927F-9EED-46EB-9C3F-1B9B2549309B}" destId="{6B5639AC-ED3B-4421-A413-9841206B86A5}" srcOrd="9" destOrd="0" presId="urn:microsoft.com/office/officeart/2005/8/layout/cycle2"/>
    <dgm:cxn modelId="{52A8C437-570F-48A8-9C34-DF25B150E75A}" type="presParOf" srcId="{6B5639AC-ED3B-4421-A413-9841206B86A5}" destId="{ACD2BCFC-A2CF-431C-A489-64DA222451F5}" srcOrd="0" destOrd="0" presId="urn:microsoft.com/office/officeart/2005/8/layout/cycle2"/>
    <dgm:cxn modelId="{1D2C6959-2EB8-4B84-A37E-41080E5310EB}" type="presParOf" srcId="{E52B927F-9EED-46EB-9C3F-1B9B2549309B}" destId="{E351D21A-9A04-4A88-B361-0378DAFAFCB5}" srcOrd="10" destOrd="0" presId="urn:microsoft.com/office/officeart/2005/8/layout/cycle2"/>
    <dgm:cxn modelId="{6027139C-8C21-4327-80F6-7A4E1888799A}" type="presParOf" srcId="{E52B927F-9EED-46EB-9C3F-1B9B2549309B}" destId="{27B66F33-293B-4FDB-9B52-2A5DD144F9AA}" srcOrd="11" destOrd="0" presId="urn:microsoft.com/office/officeart/2005/8/layout/cycle2"/>
    <dgm:cxn modelId="{31DD07D0-1A10-4308-87FB-4FCECF0C3F0A}" type="presParOf" srcId="{27B66F33-293B-4FDB-9B52-2A5DD144F9AA}" destId="{C8ECAD7F-1CB5-46B3-8160-44FAFDD2F892}"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43B458-4F99-4EAD-9652-8E5EA82D61BA}">
      <dsp:nvSpPr>
        <dsp:cNvPr id="0" name=""/>
        <dsp:cNvSpPr/>
      </dsp:nvSpPr>
      <dsp:spPr>
        <a:xfrm>
          <a:off x="3985991" y="87939"/>
          <a:ext cx="1998842" cy="2011057"/>
        </a:xfrm>
        <a:prstGeom prst="ellipse">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b="1" kern="1200"/>
            <a:t>Concrete</a:t>
          </a:r>
          <a:r>
            <a:rPr lang="en-GB" sz="2000" b="1" kern="1200"/>
            <a:t> experience</a:t>
          </a:r>
          <a:endParaRPr lang="en-GB" sz="1200" kern="1200"/>
        </a:p>
      </dsp:txBody>
      <dsp:txXfrm>
        <a:off x="4278715" y="382451"/>
        <a:ext cx="1413394" cy="1422033"/>
      </dsp:txXfrm>
    </dsp:sp>
    <dsp:sp modelId="{ABE11626-79E4-4CEE-B786-232DB9D6C5FA}">
      <dsp:nvSpPr>
        <dsp:cNvPr id="0" name=""/>
        <dsp:cNvSpPr/>
      </dsp:nvSpPr>
      <dsp:spPr>
        <a:xfrm rot="1716641">
          <a:off x="6058827" y="1057870"/>
          <a:ext cx="1326646" cy="5923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069676" y="1133786"/>
        <a:ext cx="1148955" cy="355382"/>
      </dsp:txXfrm>
    </dsp:sp>
    <dsp:sp modelId="{324BEBC7-8D23-486D-9DB1-E98D318F2034}">
      <dsp:nvSpPr>
        <dsp:cNvPr id="0" name=""/>
        <dsp:cNvSpPr/>
      </dsp:nvSpPr>
      <dsp:spPr>
        <a:xfrm>
          <a:off x="6884813" y="1621367"/>
          <a:ext cx="2247574" cy="224225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84200" dist="50800" dir="5400000" sx="173000" sy="173000" algn="ctr" rotWithShape="0">
            <a:srgbClr val="000000">
              <a:alpha val="64000"/>
            </a:srgb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rtl="0">
            <a:lnSpc>
              <a:spcPct val="90000"/>
            </a:lnSpc>
            <a:spcBef>
              <a:spcPct val="0"/>
            </a:spcBef>
            <a:spcAft>
              <a:spcPct val="35000"/>
            </a:spcAft>
            <a:buNone/>
          </a:pPr>
          <a:r>
            <a:rPr lang="en-GB" sz="2300" kern="1200"/>
            <a:t>Reflective Observation</a:t>
          </a:r>
        </a:p>
      </dsp:txBody>
      <dsp:txXfrm>
        <a:off x="7213963" y="1949738"/>
        <a:ext cx="1589274" cy="1585515"/>
      </dsp:txXfrm>
    </dsp:sp>
    <dsp:sp modelId="{9F22910E-1B42-4E89-82DE-15A9F4CC27A5}">
      <dsp:nvSpPr>
        <dsp:cNvPr id="0" name=""/>
        <dsp:cNvSpPr/>
      </dsp:nvSpPr>
      <dsp:spPr>
        <a:xfrm rot="9051750">
          <a:off x="6269373" y="3701918"/>
          <a:ext cx="991588" cy="5923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6435821" y="3777118"/>
        <a:ext cx="813897" cy="355382"/>
      </dsp:txXfrm>
    </dsp:sp>
    <dsp:sp modelId="{95DD335B-44CB-4986-9E83-FBA5EE9DCF1E}">
      <dsp:nvSpPr>
        <dsp:cNvPr id="0" name=""/>
        <dsp:cNvSpPr/>
      </dsp:nvSpPr>
      <dsp:spPr>
        <a:xfrm>
          <a:off x="3746555" y="3418135"/>
          <a:ext cx="2477721" cy="2019270"/>
        </a:xfrm>
        <a:prstGeom prst="ellipse">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b="1" kern="1200"/>
            <a:t>Abstract Conceptualisation</a:t>
          </a:r>
          <a:endParaRPr lang="en-GB" sz="1600" kern="1200"/>
        </a:p>
      </dsp:txBody>
      <dsp:txXfrm>
        <a:off x="4109409" y="3713850"/>
        <a:ext cx="1752013" cy="1427840"/>
      </dsp:txXfrm>
    </dsp:sp>
    <dsp:sp modelId="{88C82EF9-F5AC-44CE-BB6E-4E98F105D894}">
      <dsp:nvSpPr>
        <dsp:cNvPr id="0" name=""/>
        <dsp:cNvSpPr/>
      </dsp:nvSpPr>
      <dsp:spPr>
        <a:xfrm rot="12474280">
          <a:off x="2452858" y="3711613"/>
          <a:ext cx="1280373" cy="5923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2620219" y="3871653"/>
        <a:ext cx="1102682" cy="355382"/>
      </dsp:txXfrm>
    </dsp:sp>
    <dsp:sp modelId="{C910BBDC-DC52-437D-AF38-89EA40D68874}">
      <dsp:nvSpPr>
        <dsp:cNvPr id="0" name=""/>
        <dsp:cNvSpPr/>
      </dsp:nvSpPr>
      <dsp:spPr>
        <a:xfrm>
          <a:off x="549680" y="1596249"/>
          <a:ext cx="2325741" cy="2196575"/>
        </a:xfrm>
        <a:prstGeom prst="ellipse">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b="1" kern="1200"/>
            <a:t>Active Experimentation</a:t>
          </a:r>
          <a:endParaRPr lang="en-GB" sz="1800" kern="1200"/>
        </a:p>
      </dsp:txBody>
      <dsp:txXfrm>
        <a:off x="890277" y="1917930"/>
        <a:ext cx="1644547" cy="1553213"/>
      </dsp:txXfrm>
    </dsp:sp>
    <dsp:sp modelId="{8ACAE7EF-2EA9-4F5C-AD24-1C1B52731A54}">
      <dsp:nvSpPr>
        <dsp:cNvPr id="0" name=""/>
        <dsp:cNvSpPr/>
      </dsp:nvSpPr>
      <dsp:spPr>
        <a:xfrm rot="20035940">
          <a:off x="2416446" y="1131570"/>
          <a:ext cx="1477463" cy="59230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2425484" y="1289072"/>
        <a:ext cx="1299772" cy="3553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C6145-5E19-4F36-B2E5-DC59FE9C8BC6}">
      <dsp:nvSpPr>
        <dsp:cNvPr id="0" name=""/>
        <dsp:cNvSpPr/>
      </dsp:nvSpPr>
      <dsp:spPr>
        <a:xfrm>
          <a:off x="2509118" y="1639"/>
          <a:ext cx="1138722" cy="10627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Description</a:t>
          </a:r>
        </a:p>
      </dsp:txBody>
      <dsp:txXfrm>
        <a:off x="2675880" y="157273"/>
        <a:ext cx="805198" cy="751468"/>
      </dsp:txXfrm>
    </dsp:sp>
    <dsp:sp modelId="{7C627686-2605-4185-8FB6-99936ACCF7F6}">
      <dsp:nvSpPr>
        <dsp:cNvPr id="0" name=""/>
        <dsp:cNvSpPr/>
      </dsp:nvSpPr>
      <dsp:spPr>
        <a:xfrm rot="1800000">
          <a:off x="3640822" y="755463"/>
          <a:ext cx="267164" cy="358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646191" y="807161"/>
        <a:ext cx="187015" cy="215203"/>
      </dsp:txXfrm>
    </dsp:sp>
    <dsp:sp modelId="{B2206679-92E2-429B-9710-A05E84C2065E}">
      <dsp:nvSpPr>
        <dsp:cNvPr id="0" name=""/>
        <dsp:cNvSpPr/>
      </dsp:nvSpPr>
      <dsp:spPr>
        <a:xfrm>
          <a:off x="3928037" y="798917"/>
          <a:ext cx="1062736" cy="10627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Feelings</a:t>
          </a:r>
        </a:p>
      </dsp:txBody>
      <dsp:txXfrm>
        <a:off x="4083671" y="954551"/>
        <a:ext cx="751468" cy="751468"/>
      </dsp:txXfrm>
    </dsp:sp>
    <dsp:sp modelId="{C9A8410E-551F-4CB1-BFC5-CC636D970097}">
      <dsp:nvSpPr>
        <dsp:cNvPr id="0" name=""/>
        <dsp:cNvSpPr/>
      </dsp:nvSpPr>
      <dsp:spPr>
        <a:xfrm rot="5400000">
          <a:off x="4318474" y="1940249"/>
          <a:ext cx="281864" cy="358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360754" y="1969705"/>
        <a:ext cx="197305" cy="215203"/>
      </dsp:txXfrm>
    </dsp:sp>
    <dsp:sp modelId="{AB05FED5-B1A2-4AEE-8C90-6C19F604DCD4}">
      <dsp:nvSpPr>
        <dsp:cNvPr id="0" name=""/>
        <dsp:cNvSpPr/>
      </dsp:nvSpPr>
      <dsp:spPr>
        <a:xfrm>
          <a:off x="3928037" y="2393473"/>
          <a:ext cx="1062736" cy="10627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Evaluation</a:t>
          </a:r>
        </a:p>
      </dsp:txBody>
      <dsp:txXfrm>
        <a:off x="4083671" y="2549107"/>
        <a:ext cx="751468" cy="751468"/>
      </dsp:txXfrm>
    </dsp:sp>
    <dsp:sp modelId="{6C133919-4750-42AD-8FC4-733BDE3DDD8C}">
      <dsp:nvSpPr>
        <dsp:cNvPr id="0" name=""/>
        <dsp:cNvSpPr/>
      </dsp:nvSpPr>
      <dsp:spPr>
        <a:xfrm rot="9000000">
          <a:off x="3634919" y="3140155"/>
          <a:ext cx="281864" cy="358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3713814" y="3190750"/>
        <a:ext cx="197305" cy="215203"/>
      </dsp:txXfrm>
    </dsp:sp>
    <dsp:sp modelId="{608C7E53-46FD-44E4-8D4D-AF0FC8FCB9A5}">
      <dsp:nvSpPr>
        <dsp:cNvPr id="0" name=""/>
        <dsp:cNvSpPr/>
      </dsp:nvSpPr>
      <dsp:spPr>
        <a:xfrm>
          <a:off x="2547111" y="3190751"/>
          <a:ext cx="1062736" cy="10627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Analysis</a:t>
          </a:r>
        </a:p>
      </dsp:txBody>
      <dsp:txXfrm>
        <a:off x="2702745" y="3346385"/>
        <a:ext cx="751468" cy="751468"/>
      </dsp:txXfrm>
    </dsp:sp>
    <dsp:sp modelId="{5F22C375-FC15-40EB-B7CD-B3BE22FCAAE7}">
      <dsp:nvSpPr>
        <dsp:cNvPr id="0" name=""/>
        <dsp:cNvSpPr/>
      </dsp:nvSpPr>
      <dsp:spPr>
        <a:xfrm rot="12600000">
          <a:off x="2253993" y="3148133"/>
          <a:ext cx="281864" cy="358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332888" y="3241008"/>
        <a:ext cx="197305" cy="215203"/>
      </dsp:txXfrm>
    </dsp:sp>
    <dsp:sp modelId="{17812701-6FD6-4B5A-A194-26DCF4551EFB}">
      <dsp:nvSpPr>
        <dsp:cNvPr id="0" name=""/>
        <dsp:cNvSpPr/>
      </dsp:nvSpPr>
      <dsp:spPr>
        <a:xfrm>
          <a:off x="1166185" y="2393473"/>
          <a:ext cx="1062736" cy="10627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Conclusion</a:t>
          </a:r>
        </a:p>
      </dsp:txBody>
      <dsp:txXfrm>
        <a:off x="1321819" y="2549107"/>
        <a:ext cx="751468" cy="751468"/>
      </dsp:txXfrm>
    </dsp:sp>
    <dsp:sp modelId="{6B5639AC-ED3B-4421-A413-9841206B86A5}">
      <dsp:nvSpPr>
        <dsp:cNvPr id="0" name=""/>
        <dsp:cNvSpPr/>
      </dsp:nvSpPr>
      <dsp:spPr>
        <a:xfrm rot="16200000">
          <a:off x="1556621" y="1956204"/>
          <a:ext cx="281864" cy="358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598901" y="2070219"/>
        <a:ext cx="197305" cy="215203"/>
      </dsp:txXfrm>
    </dsp:sp>
    <dsp:sp modelId="{E351D21A-9A04-4A88-B361-0378DAFAFCB5}">
      <dsp:nvSpPr>
        <dsp:cNvPr id="0" name=""/>
        <dsp:cNvSpPr/>
      </dsp:nvSpPr>
      <dsp:spPr>
        <a:xfrm>
          <a:off x="1166185" y="798917"/>
          <a:ext cx="1062736" cy="10627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63500" sx="137000" sy="137000" algn="ctr" rotWithShape="0">
            <a:prstClr val="black">
              <a:alpha val="21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Action Plan</a:t>
          </a:r>
        </a:p>
      </dsp:txBody>
      <dsp:txXfrm>
        <a:off x="1321819" y="954551"/>
        <a:ext cx="751468" cy="751468"/>
      </dsp:txXfrm>
    </dsp:sp>
    <dsp:sp modelId="{27B66F33-293B-4FDB-9B52-2A5DD144F9AA}">
      <dsp:nvSpPr>
        <dsp:cNvPr id="0" name=""/>
        <dsp:cNvSpPr/>
      </dsp:nvSpPr>
      <dsp:spPr>
        <a:xfrm rot="19800000">
          <a:off x="2235876" y="763024"/>
          <a:ext cx="267164" cy="358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241245" y="854796"/>
        <a:ext cx="187015" cy="215203"/>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08B8B31-1CFE-4A78-A796-40061C1B298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1F5D168-A009-4B34-B08F-277E0D6ABD9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3D47A4C-1800-412B-9042-C93F1924AECC}" type="datetimeFigureOut">
              <a:rPr lang="en-US" smtClean="0"/>
              <a:t>12/12/2022</a:t>
            </a:fld>
            <a:endParaRPr lang="en-US"/>
          </a:p>
        </p:txBody>
      </p:sp>
      <p:sp>
        <p:nvSpPr>
          <p:cNvPr id="4" name="Footer Placeholder 3">
            <a:extLst>
              <a:ext uri="{FF2B5EF4-FFF2-40B4-BE49-F238E27FC236}">
                <a16:creationId xmlns:a16="http://schemas.microsoft.com/office/drawing/2014/main" id="{810C826E-30C5-4DD2-97CD-F700F8EBBF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A1BE32A-EDDE-428D-8FA7-84F681D978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81FD62-43B6-432F-96E1-BCDE3916E10C}" type="slidenum">
              <a:rPr lang="en-US" smtClean="0"/>
              <a:t>‹#›</a:t>
            </a:fld>
            <a:endParaRPr lang="en-US"/>
          </a:p>
        </p:txBody>
      </p:sp>
    </p:spTree>
    <p:extLst>
      <p:ext uri="{BB962C8B-B14F-4D97-AF65-F5344CB8AC3E}">
        <p14:creationId xmlns:p14="http://schemas.microsoft.com/office/powerpoint/2010/main" val="14993833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en-US" noProof="0" smtClean="0"/>
              <a:t>12/12/2022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en-US" noProof="0" smtClean="0"/>
              <a:t>‹#›</a:t>
            </a:fld>
            <a:endParaRPr lang="en-US" noProof="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nhs.uk/mental-health/feelings-symptoms-behaviours/feelings-and-symptoms/stress/"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nhs.uk/mental-health/feelings-symptoms-behaviours/feelings-and-symptoms/anxiety-fear-panic/"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panose="02020603050405020304" pitchFamily="18" charset="0"/>
                <a:ea typeface="Times New Roman" panose="02020603050405020304" pitchFamily="18" charset="0"/>
                <a:cs typeface="Arial" panose="020B0604020202020204" pitchFamily="34" charset="0"/>
              </a:rPr>
              <a:t>Reflective practise was first conceptualised by </a:t>
            </a:r>
            <a:r>
              <a:rPr lang="en-GB" sz="1800">
                <a:solidFill>
                  <a:srgbClr val="FF0000"/>
                </a:solidFill>
                <a:effectLst/>
                <a:latin typeface="Times" panose="02020603050405020304" pitchFamily="18" charset="0"/>
                <a:ea typeface="Times New Roman" panose="02020603050405020304" pitchFamily="18" charset="0"/>
                <a:cs typeface="Arial" panose="020B0604020202020204" pitchFamily="34" charset="0"/>
              </a:rPr>
              <a:t>Dewey (1938) </a:t>
            </a:r>
            <a:r>
              <a:rPr lang="en-GB" sz="1800">
                <a:effectLst/>
                <a:latin typeface="Times" panose="02020603050405020304" pitchFamily="18" charset="0"/>
                <a:ea typeface="Times New Roman" panose="02020603050405020304" pitchFamily="18" charset="0"/>
                <a:cs typeface="Arial" panose="020B0604020202020204" pitchFamily="34" charset="0"/>
              </a:rPr>
              <a:t>through his idea of ‘learning through experience’ and then later developed into a reflective model of experiential learning by </a:t>
            </a:r>
            <a:r>
              <a:rPr lang="en-GB" sz="1800">
                <a:solidFill>
                  <a:srgbClr val="FF0000"/>
                </a:solidFill>
                <a:effectLst/>
                <a:latin typeface="Times" panose="02020603050405020304" pitchFamily="18" charset="0"/>
                <a:ea typeface="Times New Roman" panose="02020603050405020304" pitchFamily="18" charset="0"/>
                <a:cs typeface="Arial" panose="020B0604020202020204" pitchFamily="34" charset="0"/>
              </a:rPr>
              <a:t>Kolb (1984, </a:t>
            </a:r>
            <a:r>
              <a:rPr lang="en-GB" sz="1800" err="1">
                <a:solidFill>
                  <a:srgbClr val="FF0000"/>
                </a:solidFill>
                <a:effectLst/>
                <a:latin typeface="Times" panose="02020603050405020304" pitchFamily="18" charset="0"/>
                <a:ea typeface="Times New Roman" panose="02020603050405020304" pitchFamily="18" charset="0"/>
                <a:cs typeface="Arial" panose="020B0604020202020204" pitchFamily="34" charset="0"/>
              </a:rPr>
              <a:t>pg</a:t>
            </a:r>
            <a:r>
              <a:rPr lang="en-GB" sz="1800">
                <a:solidFill>
                  <a:srgbClr val="FF0000"/>
                </a:solidFill>
                <a:effectLst/>
                <a:latin typeface="Times" panose="02020603050405020304" pitchFamily="18" charset="0"/>
                <a:ea typeface="Times New Roman" panose="02020603050405020304" pitchFamily="18" charset="0"/>
                <a:cs typeface="Arial" panose="020B0604020202020204" pitchFamily="34" charset="0"/>
              </a:rPr>
              <a:t> 47) who stated, “</a:t>
            </a:r>
            <a:r>
              <a:rPr lang="en-GB" sz="1800" b="1">
                <a:solidFill>
                  <a:srgbClr val="202124"/>
                </a:solidFill>
                <a:effectLst/>
                <a:latin typeface="Times" panose="02020603050405020304" pitchFamily="18" charset="0"/>
                <a:ea typeface="Times New Roman" panose="02020603050405020304" pitchFamily="18" charset="0"/>
                <a:cs typeface="Arial" panose="020B0604020202020204" pitchFamily="34" charset="0"/>
              </a:rPr>
              <a:t>Learning is the process whereby knowledge is created through the transformation of experience”</a:t>
            </a:r>
            <a:r>
              <a:rPr lang="en-GB" sz="1800">
                <a:solidFill>
                  <a:srgbClr val="FF0000"/>
                </a:solidFill>
                <a:effectLst/>
                <a:latin typeface="Times" panose="02020603050405020304" pitchFamily="18" charset="0"/>
                <a:ea typeface="Times New Roman" panose="02020603050405020304" pitchFamily="18" charset="0"/>
                <a:cs typeface="Arial" panose="020B0604020202020204" pitchFamily="34" charset="0"/>
              </a:rPr>
              <a:t>.</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53D78A92-0141-4330-8F3E-FAADFAC23844}" type="slidenum">
              <a:rPr lang="en-US" noProof="0" smtClean="0"/>
              <a:t>2</a:t>
            </a:fld>
            <a:endParaRPr lang="en-US" noProof="0"/>
          </a:p>
        </p:txBody>
      </p:sp>
    </p:spTree>
    <p:extLst>
      <p:ext uri="{BB962C8B-B14F-4D97-AF65-F5344CB8AC3E}">
        <p14:creationId xmlns:p14="http://schemas.microsoft.com/office/powerpoint/2010/main" val="2109304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panose="02020603050405020304" pitchFamily="18" charset="0"/>
                <a:ea typeface="Times New Roman" panose="02020603050405020304" pitchFamily="18" charset="0"/>
                <a:cs typeface="Arial" panose="020B0604020202020204" pitchFamily="34" charset="0"/>
              </a:rPr>
              <a:t>Using reflection will help me to purposefully look back on my first semester and the experiences I have had so far, consider what has worked well and what I have struggled with, alongside why this has happened. I will then use academic research and wider literature to develop ways in which I can improve in the future.</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53D78A92-0141-4330-8F3E-FAADFAC23844}" type="slidenum">
              <a:rPr lang="en-US" noProof="0" smtClean="0"/>
              <a:t>3</a:t>
            </a:fld>
            <a:endParaRPr lang="en-US" noProof="0"/>
          </a:p>
        </p:txBody>
      </p:sp>
    </p:spTree>
    <p:extLst>
      <p:ext uri="{BB962C8B-B14F-4D97-AF65-F5344CB8AC3E}">
        <p14:creationId xmlns:p14="http://schemas.microsoft.com/office/powerpoint/2010/main" val="727457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0510" marR="157480" algn="just">
              <a:lnSpc>
                <a:spcPct val="115000"/>
              </a:lnSpc>
              <a:spcAft>
                <a:spcPts val="0"/>
              </a:spcAft>
            </a:pPr>
            <a:r>
              <a:rPr lang="en-GB" sz="1800">
                <a:effectLst/>
                <a:latin typeface="Times" panose="02020603050405020304" pitchFamily="18" charset="0"/>
                <a:ea typeface="Times New Roman" panose="02020603050405020304" pitchFamily="18" charset="0"/>
                <a:cs typeface="Arial" panose="020B0604020202020204" pitchFamily="34" charset="0"/>
              </a:rPr>
              <a:t>During my first semester studying outdoor adventure education at level 4. I have developed an interest for environmental conservation, after visits to the National trust who conserve nature and outdoor adventure companies such as TYF Adventure in St </a:t>
            </a:r>
            <a:r>
              <a:rPr lang="en-GB" sz="1800" err="1">
                <a:effectLst/>
                <a:latin typeface="Times" panose="02020603050405020304" pitchFamily="18" charset="0"/>
                <a:ea typeface="Times New Roman" panose="02020603050405020304" pitchFamily="18" charset="0"/>
                <a:cs typeface="Arial" panose="020B0604020202020204" pitchFamily="34" charset="0"/>
              </a:rPr>
              <a:t>Davids</a:t>
            </a:r>
            <a:r>
              <a:rPr lang="en-GB" sz="1800">
                <a:effectLst/>
                <a:latin typeface="Times" panose="02020603050405020304" pitchFamily="18" charset="0"/>
                <a:ea typeface="Times New Roman" panose="02020603050405020304" pitchFamily="18" charset="0"/>
                <a:cs typeface="Arial" panose="020B0604020202020204" pitchFamily="34" charset="0"/>
              </a:rPr>
              <a:t> who are trying to be more environmentally conscious, whilst delivering adventurous activities. We have looked at the key text “Adventure in society” by </a:t>
            </a:r>
            <a:r>
              <a:rPr lang="en-GB" sz="1800" err="1">
                <a:solidFill>
                  <a:srgbClr val="FF0000"/>
                </a:solidFill>
                <a:effectLst/>
                <a:latin typeface="Times" panose="02020603050405020304" pitchFamily="18" charset="0"/>
                <a:ea typeface="Times New Roman" panose="02020603050405020304" pitchFamily="18" charset="0"/>
                <a:cs typeface="Arial" panose="020B0604020202020204" pitchFamily="34" charset="0"/>
              </a:rPr>
              <a:t>Beames</a:t>
            </a:r>
            <a:r>
              <a:rPr lang="en-GB" sz="1800">
                <a:solidFill>
                  <a:srgbClr val="FF0000"/>
                </a:solidFill>
                <a:effectLst/>
                <a:latin typeface="Times" panose="02020603050405020304" pitchFamily="18" charset="0"/>
                <a:ea typeface="Times New Roman" panose="02020603050405020304" pitchFamily="18" charset="0"/>
                <a:cs typeface="Arial" panose="020B0604020202020204" pitchFamily="34" charset="0"/>
              </a:rPr>
              <a:t> Mackie and Atencio (2018, </a:t>
            </a:r>
            <a:r>
              <a:rPr lang="en-GB" sz="1800" err="1">
                <a:solidFill>
                  <a:srgbClr val="FF0000"/>
                </a:solidFill>
                <a:effectLst/>
                <a:latin typeface="Times" panose="02020603050405020304" pitchFamily="18" charset="0"/>
                <a:ea typeface="Times New Roman" panose="02020603050405020304" pitchFamily="18" charset="0"/>
                <a:cs typeface="Arial" panose="020B0604020202020204" pitchFamily="34" charset="0"/>
              </a:rPr>
              <a:t>pgs</a:t>
            </a:r>
            <a:r>
              <a:rPr lang="en-GB" sz="1800">
                <a:solidFill>
                  <a:srgbClr val="FF0000"/>
                </a:solidFill>
                <a:effectLst/>
                <a:latin typeface="Times" panose="02020603050405020304" pitchFamily="18" charset="0"/>
                <a:ea typeface="Times New Roman" panose="02020603050405020304" pitchFamily="18" charset="0"/>
                <a:cs typeface="Arial" panose="020B0604020202020204" pitchFamily="34" charset="0"/>
              </a:rPr>
              <a:t> 175-190) </a:t>
            </a:r>
            <a:r>
              <a:rPr lang="en-GB" sz="1800">
                <a:effectLst/>
                <a:latin typeface="Times" panose="02020603050405020304" pitchFamily="18" charset="0"/>
                <a:ea typeface="Times New Roman" panose="02020603050405020304" pitchFamily="18" charset="0"/>
                <a:cs typeface="Arial" panose="020B0604020202020204" pitchFamily="34" charset="0"/>
              </a:rPr>
              <a:t>whose work has sparked my interest in sustainability through presenting questions and the debate around issues such as the use of synthetic materials in outdoor adventure activities, the seasonal nature of the industry and the issues regarding travel for outdoor adventure in the modern day. This interest is something I would like to take forward throughout university and into my working life, as making a positive contribution to the issues of climate change or conservation work would be areas of interest. </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53D78A92-0141-4330-8F3E-FAADFAC23844}" type="slidenum">
              <a:rPr lang="en-US" noProof="0" smtClean="0"/>
              <a:t>4</a:t>
            </a:fld>
            <a:endParaRPr lang="en-US" noProof="0"/>
          </a:p>
        </p:txBody>
      </p:sp>
    </p:spTree>
    <p:extLst>
      <p:ext uri="{BB962C8B-B14F-4D97-AF65-F5344CB8AC3E}">
        <p14:creationId xmlns:p14="http://schemas.microsoft.com/office/powerpoint/2010/main" val="38255490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panose="02020603050405020304" pitchFamily="18" charset="0"/>
                <a:ea typeface="Times New Roman" panose="02020603050405020304" pitchFamily="18" charset="0"/>
                <a:cs typeface="Arial" panose="020B0604020202020204" pitchFamily="34" charset="0"/>
              </a:rPr>
              <a:t>My strengths so far have been my passion for the subject of outdoor adventure education, which has led to me put more effort into my work and be happy with the quality of the assignments I have handed in so far. This passion has come from my enjoyment of the practical days where we have gone coasteering, mountain biking and climbing &amp; these exciting experiences have improved my mental wellbeing, as well as making it easier to transfer the theories learnt in the classroom into real life situations. Something else that has worked well this semester is my organisation in both my studies and wider life, as I have used schedules and lists to make sure I know what I am doing and am well prepared for lectures. I feel my time management has also been good as I am involved with societies such as netball and football but still have enough time for studying and this split has worked well for me. </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53D78A92-0141-4330-8F3E-FAADFAC23844}" type="slidenum">
              <a:rPr lang="en-US" noProof="0" smtClean="0"/>
              <a:t>5</a:t>
            </a:fld>
            <a:endParaRPr lang="en-US" noProof="0"/>
          </a:p>
        </p:txBody>
      </p:sp>
    </p:spTree>
    <p:extLst>
      <p:ext uri="{BB962C8B-B14F-4D97-AF65-F5344CB8AC3E}">
        <p14:creationId xmlns:p14="http://schemas.microsoft.com/office/powerpoint/2010/main" val="3265715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panose="02020603050405020304" pitchFamily="18" charset="0"/>
                <a:ea typeface="Times New Roman" panose="02020603050405020304" pitchFamily="18" charset="0"/>
                <a:cs typeface="Arial" panose="020B0604020202020204" pitchFamily="34" charset="0"/>
              </a:rPr>
              <a:t>I have however faced some challenges during my studies including procrastination (</a:t>
            </a:r>
            <a:r>
              <a:rPr lang="en-GB" sz="1800">
                <a:solidFill>
                  <a:srgbClr val="202124"/>
                </a:solidFill>
                <a:effectLst/>
                <a:latin typeface="Times" panose="02020603050405020304" pitchFamily="18" charset="0"/>
                <a:ea typeface="Times New Roman" panose="02020603050405020304" pitchFamily="18" charset="0"/>
                <a:cs typeface="Arial" panose="020B0604020202020204" pitchFamily="34" charset="0"/>
              </a:rPr>
              <a:t>delaying or postponing getting work done)</a:t>
            </a:r>
            <a:r>
              <a:rPr lang="en-GB" sz="1800">
                <a:effectLst/>
                <a:latin typeface="Times" panose="02020603050405020304" pitchFamily="18" charset="0"/>
                <a:ea typeface="Times New Roman" panose="02020603050405020304" pitchFamily="18" charset="0"/>
                <a:cs typeface="Arial" panose="020B0604020202020204" pitchFamily="34" charset="0"/>
              </a:rPr>
              <a:t>, anxiety around work (feeling worried or overwhelmed by deadlines and workload) and perfectionism (holding myself to impossibly high standards), which I would like to improve on for next semester and my working life beyond university. Finding methods to tackle these issues will allow me to improve my wellbeing and educational progression and will give me a better opportunity to build on my interest of environmental conservation.</a:t>
            </a:r>
            <a:endParaRPr lang="en-GB"/>
          </a:p>
        </p:txBody>
      </p:sp>
      <p:sp>
        <p:nvSpPr>
          <p:cNvPr id="4" name="Slide Number Placeholder 3"/>
          <p:cNvSpPr>
            <a:spLocks noGrp="1"/>
          </p:cNvSpPr>
          <p:nvPr>
            <p:ph type="sldNum" sz="quarter" idx="5"/>
          </p:nvPr>
        </p:nvSpPr>
        <p:spPr/>
        <p:txBody>
          <a:bodyPr/>
          <a:lstStyle/>
          <a:p>
            <a:fld id="{53D78A92-0141-4330-8F3E-FAADFAC23844}" type="slidenum">
              <a:rPr lang="en-US" noProof="0" smtClean="0"/>
              <a:t>6</a:t>
            </a:fld>
            <a:endParaRPr lang="en-US" noProof="0"/>
          </a:p>
        </p:txBody>
      </p:sp>
    </p:spTree>
    <p:extLst>
      <p:ext uri="{BB962C8B-B14F-4D97-AF65-F5344CB8AC3E}">
        <p14:creationId xmlns:p14="http://schemas.microsoft.com/office/powerpoint/2010/main" val="3880980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Times" panose="02020603050405020304" pitchFamily="18" charset="0"/>
                <a:ea typeface="Times New Roman" panose="02020603050405020304" pitchFamily="18" charset="0"/>
                <a:cs typeface="Arial" panose="020B0604020202020204" pitchFamily="34" charset="0"/>
              </a:rPr>
              <a:t>Procrastination has impacted on my progression as putting off doing work until the last minute has led me to feel like I have wasted a lot of time during this first semester. I believe it has reduced my overall satisfaction and happiness as delaying doing work becomes a burden in the back of my mind and has led me to being less productive than I could’ve been. In the long term if this continues, I may struggle to meet deadlines as the workload increases in the 2</a:t>
            </a:r>
            <a:r>
              <a:rPr lang="en-GB" sz="1800" baseline="30000">
                <a:effectLst/>
                <a:latin typeface="Times" panose="02020603050405020304" pitchFamily="18" charset="0"/>
                <a:ea typeface="Times New Roman" panose="02020603050405020304" pitchFamily="18" charset="0"/>
                <a:cs typeface="Arial" panose="020B0604020202020204" pitchFamily="34" charset="0"/>
              </a:rPr>
              <a:t>nd</a:t>
            </a:r>
            <a:r>
              <a:rPr lang="en-GB" sz="1800">
                <a:effectLst/>
                <a:latin typeface="Times" panose="02020603050405020304" pitchFamily="18" charset="0"/>
                <a:ea typeface="Times New Roman" panose="02020603050405020304" pitchFamily="18" charset="0"/>
                <a:cs typeface="Arial" panose="020B0604020202020204" pitchFamily="34" charset="0"/>
              </a:rPr>
              <a:t> and 3</a:t>
            </a:r>
            <a:r>
              <a:rPr lang="en-GB" sz="1800" baseline="30000">
                <a:effectLst/>
                <a:latin typeface="Times" panose="02020603050405020304" pitchFamily="18" charset="0"/>
                <a:ea typeface="Times New Roman" panose="02020603050405020304" pitchFamily="18" charset="0"/>
                <a:cs typeface="Arial" panose="020B0604020202020204" pitchFamily="34" charset="0"/>
              </a:rPr>
              <a:t>rd</a:t>
            </a:r>
            <a:r>
              <a:rPr lang="en-GB" sz="1800">
                <a:effectLst/>
                <a:latin typeface="Times" panose="02020603050405020304" pitchFamily="18" charset="0"/>
                <a:ea typeface="Times New Roman" panose="02020603050405020304" pitchFamily="18" charset="0"/>
                <a:cs typeface="Arial" panose="020B0604020202020204" pitchFamily="34" charset="0"/>
              </a:rPr>
              <a:t> years of my course &amp; stress may build over time affecting my mental health.</a:t>
            </a:r>
            <a:endParaRPr lang="en-GB"/>
          </a:p>
        </p:txBody>
      </p:sp>
      <p:sp>
        <p:nvSpPr>
          <p:cNvPr id="4" name="Slide Number Placeholder 3"/>
          <p:cNvSpPr>
            <a:spLocks noGrp="1"/>
          </p:cNvSpPr>
          <p:nvPr>
            <p:ph type="sldNum" sz="quarter" idx="5"/>
          </p:nvPr>
        </p:nvSpPr>
        <p:spPr/>
        <p:txBody>
          <a:bodyPr/>
          <a:lstStyle/>
          <a:p>
            <a:fld id="{53D78A92-0141-4330-8F3E-FAADFAC23844}" type="slidenum">
              <a:rPr lang="en-US" noProof="0" smtClean="0"/>
              <a:t>7</a:t>
            </a:fld>
            <a:endParaRPr lang="en-US" noProof="0"/>
          </a:p>
        </p:txBody>
      </p:sp>
    </p:spTree>
    <p:extLst>
      <p:ext uri="{BB962C8B-B14F-4D97-AF65-F5344CB8AC3E}">
        <p14:creationId xmlns:p14="http://schemas.microsoft.com/office/powerpoint/2010/main" val="3365781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0510" marR="157480" algn="just">
              <a:lnSpc>
                <a:spcPct val="115000"/>
              </a:lnSpc>
              <a:spcAft>
                <a:spcPts val="0"/>
              </a:spcAft>
            </a:pPr>
            <a:r>
              <a:rPr lang="en-GB" sz="1800">
                <a:effectLst/>
                <a:latin typeface="Times" panose="02020603050405020304" pitchFamily="18" charset="0"/>
                <a:ea typeface="Times New Roman" panose="02020603050405020304" pitchFamily="18" charset="0"/>
                <a:cs typeface="Arial" panose="020B0604020202020204" pitchFamily="34" charset="0"/>
              </a:rPr>
              <a:t>My personal experience was replicated in the findings of a longitudinal study into procrastination performance and health on students by </a:t>
            </a:r>
            <a:r>
              <a:rPr lang="en-GB" sz="1800">
                <a:solidFill>
                  <a:srgbClr val="3A3A3A"/>
                </a:solidFill>
                <a:effectLst/>
                <a:latin typeface="Times" panose="02020603050405020304" pitchFamily="18" charset="0"/>
                <a:ea typeface="Times New Roman" panose="02020603050405020304" pitchFamily="18" charset="0"/>
                <a:cs typeface="Times New Roman" panose="02020603050405020304" pitchFamily="18" charset="0"/>
              </a:rPr>
              <a:t>Tice and Baumeister (</a:t>
            </a:r>
            <a:r>
              <a:rPr lang="en-GB" sz="1800">
                <a:solidFill>
                  <a:srgbClr val="FF0000"/>
                </a:solidFill>
                <a:effectLst/>
                <a:latin typeface="Times" panose="02020603050405020304" pitchFamily="18" charset="0"/>
                <a:ea typeface="Times New Roman" panose="02020603050405020304" pitchFamily="18" charset="0"/>
                <a:cs typeface="Times New Roman" panose="02020603050405020304" pitchFamily="18" charset="0"/>
              </a:rPr>
              <a:t>1997, </a:t>
            </a:r>
            <a:r>
              <a:rPr lang="en-GB" sz="1800" err="1">
                <a:solidFill>
                  <a:srgbClr val="FF0000"/>
                </a:solidFill>
                <a:effectLst/>
                <a:latin typeface="Times" panose="02020603050405020304" pitchFamily="18" charset="0"/>
                <a:ea typeface="Times New Roman" panose="02020603050405020304" pitchFamily="18" charset="0"/>
                <a:cs typeface="Times New Roman" panose="02020603050405020304" pitchFamily="18" charset="0"/>
              </a:rPr>
              <a:t>pg</a:t>
            </a:r>
            <a:r>
              <a:rPr lang="en-GB" sz="1800">
                <a:solidFill>
                  <a:srgbClr val="FF0000"/>
                </a:solidFill>
                <a:effectLst/>
                <a:latin typeface="Times" panose="02020603050405020304" pitchFamily="18" charset="0"/>
                <a:ea typeface="Times New Roman" panose="02020603050405020304" pitchFamily="18" charset="0"/>
                <a:cs typeface="Times New Roman" panose="02020603050405020304" pitchFamily="18" charset="0"/>
              </a:rPr>
              <a:t> 454),</a:t>
            </a:r>
            <a:r>
              <a:rPr lang="en-GB" sz="1800">
                <a:effectLst/>
                <a:latin typeface="Times" panose="02020603050405020304" pitchFamily="18" charset="0"/>
                <a:ea typeface="Times New Roman" panose="02020603050405020304" pitchFamily="18" charset="0"/>
                <a:cs typeface="Arial" panose="020B0604020202020204" pitchFamily="34" charset="0"/>
              </a:rPr>
              <a:t> who concluded “</a:t>
            </a:r>
            <a:r>
              <a:rPr lang="en-GB" sz="1800">
                <a:solidFill>
                  <a:srgbClr val="3A3A3A"/>
                </a:solidFill>
                <a:effectLst/>
                <a:latin typeface="Times" panose="02020603050405020304" pitchFamily="18" charset="0"/>
                <a:ea typeface="Times New Roman" panose="02020603050405020304" pitchFamily="18" charset="0"/>
                <a:cs typeface="Times New Roman" panose="02020603050405020304" pitchFamily="18" charset="0"/>
              </a:rPr>
              <a:t>Procrastinators… received lower grades on all assignments” and “overall they were sicker”, stating “</a:t>
            </a:r>
            <a:r>
              <a:rPr lang="en-GB" sz="1800">
                <a:effectLst/>
                <a:latin typeface="Times" panose="02020603050405020304" pitchFamily="18" charset="0"/>
                <a:ea typeface="Times New Roman" panose="02020603050405020304" pitchFamily="18" charset="0"/>
                <a:cs typeface="Times New Roman" panose="02020603050405020304" pitchFamily="18" charset="0"/>
              </a:rPr>
              <a:t>Procrastination</a:t>
            </a:r>
            <a:r>
              <a:rPr lang="en-GB" sz="1800">
                <a:solidFill>
                  <a:srgbClr val="3A3A3A"/>
                </a:solidFill>
                <a:effectLst/>
                <a:latin typeface="Times" panose="02020603050405020304" pitchFamily="18" charset="0"/>
                <a:ea typeface="Times New Roman" panose="02020603050405020304" pitchFamily="18" charset="0"/>
                <a:cs typeface="Times New Roman" panose="02020603050405020304" pitchFamily="18" charset="0"/>
              </a:rPr>
              <a:t> thus appears to be a self-defeating behaviour pattern marked by short-term benefits and long-term costs”. The idea that my physical health and academic results could be detrimentally impacted has caused me to take this issue more seriously and has made me determined to change my way of thinking to consider the importance of future satisfaction and not just momentary relief from putting off work.  </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8</a:t>
            </a:fld>
            <a:endParaRPr lang="en-US" noProof="0"/>
          </a:p>
        </p:txBody>
      </p:sp>
    </p:spTree>
    <p:extLst>
      <p:ext uri="{BB962C8B-B14F-4D97-AF65-F5344CB8AC3E}">
        <p14:creationId xmlns:p14="http://schemas.microsoft.com/office/powerpoint/2010/main" val="3977756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panose="02020603050405020304" pitchFamily="18" charset="0"/>
                <a:ea typeface="Times New Roman" panose="02020603050405020304" pitchFamily="18" charset="0"/>
                <a:cs typeface="Arial" panose="020B0604020202020204" pitchFamily="34" charset="0"/>
              </a:rPr>
              <a:t>In order to work towards managing my procrastination I could use frequent exercise to help me with self-discipline and not putting off tasks, as finding these skills in other more practical areas of my life may then help me when applying myself in academic work. A study into the relationship between physical activity and procrastination found that “</a:t>
            </a:r>
            <a:r>
              <a:rPr lang="en-GB" sz="1800">
                <a:solidFill>
                  <a:srgbClr val="3A3A3A"/>
                </a:solidFill>
                <a:effectLst/>
                <a:latin typeface="Times" panose="02020603050405020304" pitchFamily="18" charset="0"/>
                <a:ea typeface="Times New Roman" panose="02020603050405020304" pitchFamily="18" charset="0"/>
                <a:cs typeface="Times New Roman" panose="02020603050405020304" pitchFamily="18" charset="0"/>
              </a:rPr>
              <a:t>Physical activity significantly predicted higher levels of self-control and self-efficacy, as well as lower levels of academic </a:t>
            </a:r>
            <a:r>
              <a:rPr lang="en-GB" sz="1800">
                <a:effectLst/>
                <a:latin typeface="Times" panose="02020603050405020304" pitchFamily="18" charset="0"/>
                <a:ea typeface="Times New Roman" panose="02020603050405020304" pitchFamily="18" charset="0"/>
                <a:cs typeface="Times New Roman" panose="02020603050405020304" pitchFamily="18" charset="0"/>
              </a:rPr>
              <a:t>procrastination” </a:t>
            </a:r>
            <a:r>
              <a:rPr lang="en-GB" sz="1800">
                <a:solidFill>
                  <a:srgbClr val="FF0000"/>
                </a:solidFill>
                <a:effectLst/>
                <a:latin typeface="Times" panose="02020603050405020304" pitchFamily="18" charset="0"/>
                <a:ea typeface="Times New Roman" panose="02020603050405020304" pitchFamily="18" charset="0"/>
                <a:cs typeface="Times New Roman" panose="02020603050405020304" pitchFamily="18" charset="0"/>
              </a:rPr>
              <a:t>(</a:t>
            </a:r>
            <a:r>
              <a:rPr lang="en-GB" sz="1800">
                <a:solidFill>
                  <a:srgbClr val="FF0000"/>
                </a:solidFill>
                <a:effectLst/>
                <a:latin typeface="Times" panose="02020603050405020304" pitchFamily="18" charset="0"/>
                <a:ea typeface="Times New Roman" panose="02020603050405020304" pitchFamily="18" charset="0"/>
                <a:cs typeface="Arial" panose="020B0604020202020204" pitchFamily="34" charset="0"/>
              </a:rPr>
              <a:t>Li, Hu, and Ren</a:t>
            </a:r>
            <a:r>
              <a:rPr lang="en-GB" sz="1800">
                <a:solidFill>
                  <a:srgbClr val="FF0000"/>
                </a:solidFill>
                <a:effectLst/>
                <a:latin typeface="Times" panose="02020603050405020304" pitchFamily="18" charset="0"/>
                <a:ea typeface="Times New Roman" panose="02020603050405020304" pitchFamily="18" charset="0"/>
                <a:cs typeface="Times New Roman" panose="02020603050405020304" pitchFamily="18" charset="0"/>
              </a:rPr>
              <a:t>, 2022, </a:t>
            </a:r>
            <a:r>
              <a:rPr lang="en-GB" sz="1800" err="1">
                <a:solidFill>
                  <a:srgbClr val="FF0000"/>
                </a:solidFill>
                <a:effectLst/>
                <a:latin typeface="Times" panose="02020603050405020304" pitchFamily="18" charset="0"/>
                <a:ea typeface="Times New Roman" panose="02020603050405020304" pitchFamily="18" charset="0"/>
                <a:cs typeface="Times New Roman" panose="02020603050405020304" pitchFamily="18" charset="0"/>
              </a:rPr>
              <a:t>pg</a:t>
            </a:r>
            <a:r>
              <a:rPr lang="en-GB" sz="1800">
                <a:solidFill>
                  <a:srgbClr val="FF0000"/>
                </a:solidFill>
                <a:effectLst/>
                <a:latin typeface="Times" panose="02020603050405020304" pitchFamily="18" charset="0"/>
                <a:ea typeface="Times New Roman" panose="02020603050405020304" pitchFamily="18" charset="0"/>
                <a:cs typeface="Times New Roman" panose="02020603050405020304" pitchFamily="18" charset="0"/>
              </a:rPr>
              <a:t> 1</a:t>
            </a:r>
            <a:r>
              <a:rPr lang="en-GB" sz="1800">
                <a:effectLst/>
                <a:latin typeface="Times" panose="02020603050405020304" pitchFamily="18" charset="0"/>
                <a:ea typeface="Times New Roman" panose="02020603050405020304" pitchFamily="18" charset="0"/>
                <a:cs typeface="Times New Roman" panose="02020603050405020304" pitchFamily="18" charset="0"/>
              </a:rPr>
              <a:t>). This idea is backed up by additional research by</a:t>
            </a:r>
            <a:r>
              <a:rPr lang="en-GB" sz="1800">
                <a:effectLst/>
                <a:latin typeface="Times" panose="02020603050405020304" pitchFamily="18" charset="0"/>
                <a:ea typeface="Times New Roman" panose="02020603050405020304" pitchFamily="18" charset="0"/>
                <a:cs typeface="Arial" panose="020B0604020202020204" pitchFamily="34" charset="0"/>
              </a:rPr>
              <a:t> </a:t>
            </a:r>
            <a:r>
              <a:rPr lang="en-GB" sz="1800">
                <a:solidFill>
                  <a:srgbClr val="FF0000"/>
                </a:solidFill>
                <a:effectLst/>
                <a:latin typeface="Times" panose="02020603050405020304" pitchFamily="18" charset="0"/>
                <a:ea typeface="Times New Roman" panose="02020603050405020304" pitchFamily="18" charset="0"/>
                <a:cs typeface="Arial" panose="020B0604020202020204" pitchFamily="34" charset="0"/>
              </a:rPr>
              <a:t>Latino, F. et al. (2021, </a:t>
            </a:r>
            <a:r>
              <a:rPr lang="en-GB" sz="1800" err="1">
                <a:solidFill>
                  <a:srgbClr val="FF0000"/>
                </a:solidFill>
                <a:effectLst/>
                <a:latin typeface="Times" panose="02020603050405020304" pitchFamily="18" charset="0"/>
                <a:ea typeface="Times New Roman" panose="02020603050405020304" pitchFamily="18" charset="0"/>
                <a:cs typeface="Arial" panose="020B0604020202020204" pitchFamily="34" charset="0"/>
              </a:rPr>
              <a:t>pg</a:t>
            </a:r>
            <a:r>
              <a:rPr lang="en-GB" sz="1800">
                <a:solidFill>
                  <a:srgbClr val="FF0000"/>
                </a:solidFill>
                <a:effectLst/>
                <a:latin typeface="Times" panose="02020603050405020304" pitchFamily="18" charset="0"/>
                <a:ea typeface="Times New Roman" panose="02020603050405020304" pitchFamily="18" charset="0"/>
                <a:cs typeface="Arial" panose="020B0604020202020204" pitchFamily="34" charset="0"/>
              </a:rPr>
              <a:t> 1)</a:t>
            </a:r>
            <a:r>
              <a:rPr lang="en-GB" sz="1800">
                <a:solidFill>
                  <a:srgbClr val="3A3A3A"/>
                </a:solidFill>
                <a:effectLst/>
                <a:latin typeface="Times" panose="02020603050405020304" pitchFamily="18" charset="0"/>
                <a:ea typeface="Times New Roman" panose="02020603050405020304" pitchFamily="18" charset="0"/>
                <a:cs typeface="Times New Roman" panose="02020603050405020304" pitchFamily="18" charset="0"/>
              </a:rPr>
              <a:t> who gained similar results, stating regular exercise produced “considerable improvements in </a:t>
            </a:r>
            <a:r>
              <a:rPr lang="en-GB" sz="1800">
                <a:effectLst/>
                <a:latin typeface="Times" panose="02020603050405020304" pitchFamily="18" charset="0"/>
                <a:ea typeface="Times New Roman" panose="02020603050405020304" pitchFamily="18" charset="0"/>
                <a:cs typeface="Times New Roman" panose="02020603050405020304" pitchFamily="18" charset="0"/>
              </a:rPr>
              <a:t>motivation</a:t>
            </a:r>
            <a:r>
              <a:rPr lang="en-GB" sz="1800">
                <a:solidFill>
                  <a:srgbClr val="3A3A3A"/>
                </a:solidFill>
                <a:effectLst/>
                <a:latin typeface="Times" panose="02020603050405020304" pitchFamily="18" charset="0"/>
                <a:ea typeface="Times New Roman" panose="02020603050405020304" pitchFamily="18" charset="0"/>
                <a:cs typeface="Times New Roman" panose="02020603050405020304" pitchFamily="18" charset="0"/>
              </a:rPr>
              <a:t> and concentration, significant anxiety reduction, and an increase in capacity to organize studying and to be more flexible.” </a:t>
            </a:r>
            <a:r>
              <a:rPr lang="en-GB" sz="1800">
                <a:effectLst/>
                <a:latin typeface="Times" panose="02020603050405020304" pitchFamily="18" charset="0"/>
                <a:ea typeface="Times New Roman" panose="02020603050405020304" pitchFamily="18" charset="0"/>
                <a:cs typeface="Arial" panose="020B0604020202020204" pitchFamily="34" charset="0"/>
              </a:rPr>
              <a:t>This therefore increases the validity of the idea that physical activity may aid in reducing my procrastination through developing motivation and self-discipline in other areas of my life such as exercise, before transferring these skills to studying. Being a practical learner this physical strategy to overcome my issue may be effective. This could additionally help me in wider life in terms of improving my motivation and decreasing my procrastination when it comes to achieving wider goals, be that fitness, career, or personal ambitions.</a:t>
            </a:r>
            <a:endParaRPr lang="en-GB"/>
          </a:p>
        </p:txBody>
      </p:sp>
      <p:sp>
        <p:nvSpPr>
          <p:cNvPr id="4" name="Slide Number Placeholder 3"/>
          <p:cNvSpPr>
            <a:spLocks noGrp="1"/>
          </p:cNvSpPr>
          <p:nvPr>
            <p:ph type="sldNum" sz="quarter" idx="5"/>
          </p:nvPr>
        </p:nvSpPr>
        <p:spPr/>
        <p:txBody>
          <a:bodyPr/>
          <a:lstStyle/>
          <a:p>
            <a:fld id="{53D78A92-0141-4330-8F3E-FAADFAC23844}" type="slidenum">
              <a:rPr lang="en-US" noProof="0" smtClean="0"/>
              <a:t>9</a:t>
            </a:fld>
            <a:endParaRPr lang="en-US" noProof="0"/>
          </a:p>
        </p:txBody>
      </p:sp>
    </p:spTree>
    <p:extLst>
      <p:ext uri="{BB962C8B-B14F-4D97-AF65-F5344CB8AC3E}">
        <p14:creationId xmlns:p14="http://schemas.microsoft.com/office/powerpoint/2010/main" val="1655933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Times" panose="02020603050405020304" pitchFamily="18" charset="0"/>
                <a:ea typeface="Times New Roman" panose="02020603050405020304" pitchFamily="18" charset="0"/>
                <a:cs typeface="Arial" panose="020B0604020202020204" pitchFamily="34" charset="0"/>
              </a:rPr>
              <a:t>Another difficulty I have faced this semester is work-related stress &amp; anxiety. In the short term I found this to be manageable, just getting worried leading up to deadlines, but throughout the semester, as the workload increased, as did my anxiety regarding if I’m keeping up and if I’ll manage to get it all done on time. I found these feelings of being overwhelmed and worried started to affect my overall wellbeing, causing me to have difficulty sleeping and getting more headaches. This has limited my progression somewhat as I feel more mentally tried and drained and find it hard to concentrate and take information in when stressed which could be an issue if it continues into the rest of my university career and beyond.</a:t>
            </a:r>
            <a:endParaRPr lang="en-GB"/>
          </a:p>
        </p:txBody>
      </p:sp>
      <p:sp>
        <p:nvSpPr>
          <p:cNvPr id="4" name="Slide Number Placeholder 3"/>
          <p:cNvSpPr>
            <a:spLocks noGrp="1"/>
          </p:cNvSpPr>
          <p:nvPr>
            <p:ph type="sldNum" sz="quarter" idx="5"/>
          </p:nvPr>
        </p:nvSpPr>
        <p:spPr/>
        <p:txBody>
          <a:bodyPr/>
          <a:lstStyle/>
          <a:p>
            <a:fld id="{53D78A92-0141-4330-8F3E-FAADFAC23844}" type="slidenum">
              <a:rPr lang="en-US" noProof="0" smtClean="0"/>
              <a:t>10</a:t>
            </a:fld>
            <a:endParaRPr lang="en-US" noProof="0"/>
          </a:p>
        </p:txBody>
      </p:sp>
    </p:spTree>
    <p:extLst>
      <p:ext uri="{BB962C8B-B14F-4D97-AF65-F5344CB8AC3E}">
        <p14:creationId xmlns:p14="http://schemas.microsoft.com/office/powerpoint/2010/main" val="2128842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0510" marR="157480" algn="just">
              <a:lnSpc>
                <a:spcPct val="115000"/>
              </a:lnSpc>
              <a:spcAft>
                <a:spcPts val="0"/>
              </a:spcAf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A study demonstrating the negative impact of feeling anxious about deadlines and workload on students mental health found </a:t>
            </a:r>
            <a:r>
              <a:rPr lang="en-GB" sz="1800">
                <a:solidFill>
                  <a:srgbClr val="3A3A3A"/>
                </a:solidFill>
                <a:effectLst/>
                <a:latin typeface="Times New Roman" panose="02020603050405020304" pitchFamily="18" charset="0"/>
                <a:ea typeface="Times New Roman" panose="02020603050405020304" pitchFamily="18" charset="0"/>
                <a:cs typeface="Times New Roman" panose="02020603050405020304" pitchFamily="18" charset="0"/>
              </a:rPr>
              <a:t>” a significant correlation between worse academic stress and poor mental well-being in all the students” </a:t>
            </a:r>
            <a:r>
              <a:rPr lang="en-GB" sz="18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(Barbayannis </a:t>
            </a:r>
            <a:r>
              <a:rPr lang="en-GB" sz="1800" i="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8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r>
              <a:rPr lang="en-GB" sz="180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pg</a:t>
            </a:r>
            <a:r>
              <a:rPr lang="en-GB" sz="18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1), </a:t>
            </a:r>
            <a:r>
              <a:rPr lang="en-GB" sz="18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whilst another conducted by </a:t>
            </a:r>
            <a:r>
              <a:rPr lang="en-GB" sz="18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a:solidFill>
                  <a:srgbClr val="FF0000"/>
                </a:solidFill>
                <a:effectLst/>
                <a:latin typeface="Open Sans" panose="020B0606030504020204" pitchFamily="34" charset="0"/>
                <a:ea typeface="Times New Roman" panose="02020603050405020304" pitchFamily="18" charset="0"/>
                <a:cs typeface="Times New Roman" panose="02020603050405020304" pitchFamily="18" charset="0"/>
              </a:rPr>
              <a:t>Pascoe</a:t>
            </a:r>
            <a:r>
              <a:rPr lang="en-GB" sz="18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2020, </a:t>
            </a:r>
            <a:r>
              <a:rPr lang="en-GB" sz="180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pg</a:t>
            </a:r>
            <a:r>
              <a:rPr lang="en-GB" sz="18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104</a:t>
            </a:r>
            <a:r>
              <a:rPr lang="en-GB" sz="18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reinforced this, finding that academic related stress and anxiety can cause </a:t>
            </a:r>
            <a:r>
              <a:rPr lang="en-GB" sz="18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a reduction in “academic achievement, decreased motivation and increase the risk of school dropout.” With the longer-term impacts including a “reduced likelihood of sustainable employment,</a:t>
            </a:r>
            <a:r>
              <a:rPr lang="en-GB" sz="18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mental health problems, such as depression and anxiety, and sleep disturbances</a:t>
            </a:r>
            <a:r>
              <a:rPr lang="en-GB" sz="18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prospect of this issue going on to affect my future career in the outdoor adventure education industry and also damaging my mental health which would have implications in my entire life, not only at university, shows the importance of resolving this issue. </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11</a:t>
            </a:fld>
            <a:endParaRPr lang="en-US" noProof="0"/>
          </a:p>
        </p:txBody>
      </p:sp>
    </p:spTree>
    <p:extLst>
      <p:ext uri="{BB962C8B-B14F-4D97-AF65-F5344CB8AC3E}">
        <p14:creationId xmlns:p14="http://schemas.microsoft.com/office/powerpoint/2010/main" val="1714044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Times New Roman" panose="02020603050405020304" pitchFamily="18" charset="0"/>
              </a:rPr>
              <a:t>In order to combat my issues regarding stress related to workload &amp; deadlines I could use exposure to nature to try to improve my mental wellbeing and alleviate the anxieties I often feel. A study into the effects of nature on college students in America found that “</a:t>
            </a:r>
            <a:r>
              <a:rPr lang="en-GB" sz="1800">
                <a:solidFill>
                  <a:srgbClr val="3A3A3A"/>
                </a:solidFill>
                <a:effectLst/>
                <a:latin typeface="Times New Roman" panose="02020603050405020304" pitchFamily="18" charset="0"/>
                <a:ea typeface="Times New Roman" panose="02020603050405020304" pitchFamily="18" charset="0"/>
              </a:rPr>
              <a:t>clinical studies demonstrate that students who regularly spend time in </a:t>
            </a:r>
            <a:r>
              <a:rPr lang="en-GB" sz="1800">
                <a:effectLst/>
                <a:latin typeface="Times New Roman" panose="02020603050405020304" pitchFamily="18" charset="0"/>
                <a:ea typeface="Times New Roman" panose="02020603050405020304" pitchFamily="18" charset="0"/>
              </a:rPr>
              <a:t>nature</a:t>
            </a:r>
            <a:r>
              <a:rPr lang="en-GB" sz="1800">
                <a:solidFill>
                  <a:srgbClr val="3A3A3A"/>
                </a:solidFill>
                <a:effectLst/>
                <a:latin typeface="Times New Roman" panose="02020603050405020304" pitchFamily="18" charset="0"/>
                <a:ea typeface="Times New Roman" panose="02020603050405020304" pitchFamily="18" charset="0"/>
              </a:rPr>
              <a:t> have reduced stress </a:t>
            </a:r>
            <a:r>
              <a:rPr lang="en-GB" sz="1800">
                <a:effectLst/>
                <a:latin typeface="Times New Roman" panose="02020603050405020304" pitchFamily="18" charset="0"/>
                <a:ea typeface="Times New Roman" panose="02020603050405020304" pitchFamily="18" charset="0"/>
              </a:rPr>
              <a:t>and anxiety</a:t>
            </a:r>
            <a:r>
              <a:rPr lang="en-GB" sz="1800">
                <a:solidFill>
                  <a:srgbClr val="3A3A3A"/>
                </a:solidFill>
                <a:effectLst/>
                <a:latin typeface="Times New Roman" panose="02020603050405020304" pitchFamily="18" charset="0"/>
                <a:ea typeface="Times New Roman" panose="02020603050405020304" pitchFamily="18" charset="0"/>
              </a:rPr>
              <a:t> levels and improved mood and outlook.” (</a:t>
            </a:r>
            <a:r>
              <a:rPr lang="en-GB" sz="1800" err="1">
                <a:solidFill>
                  <a:srgbClr val="FF0000"/>
                </a:solidFill>
                <a:effectLst/>
                <a:latin typeface="Times New Roman" panose="02020603050405020304" pitchFamily="18" charset="0"/>
                <a:ea typeface="Times New Roman" panose="02020603050405020304" pitchFamily="18" charset="0"/>
              </a:rPr>
              <a:t>Rakow</a:t>
            </a:r>
            <a:r>
              <a:rPr lang="en-GB" sz="1800">
                <a:solidFill>
                  <a:srgbClr val="FF0000"/>
                </a:solidFill>
                <a:effectLst/>
                <a:latin typeface="Times New Roman" panose="02020603050405020304" pitchFamily="18" charset="0"/>
                <a:ea typeface="Times New Roman" panose="02020603050405020304" pitchFamily="18" charset="0"/>
              </a:rPr>
              <a:t> and </a:t>
            </a:r>
            <a:r>
              <a:rPr lang="en-GB" sz="1800" err="1">
                <a:solidFill>
                  <a:srgbClr val="FF0000"/>
                </a:solidFill>
                <a:effectLst/>
                <a:latin typeface="Times New Roman" panose="02020603050405020304" pitchFamily="18" charset="0"/>
                <a:ea typeface="Times New Roman" panose="02020603050405020304" pitchFamily="18" charset="0"/>
              </a:rPr>
              <a:t>Eells</a:t>
            </a:r>
            <a:r>
              <a:rPr lang="en-GB" sz="1800">
                <a:solidFill>
                  <a:srgbClr val="FF0000"/>
                </a:solidFill>
                <a:effectLst/>
                <a:latin typeface="Times New Roman" panose="02020603050405020304" pitchFamily="18" charset="0"/>
                <a:ea typeface="Times New Roman" panose="02020603050405020304" pitchFamily="18" charset="0"/>
              </a:rPr>
              <a:t>, 2019 Pg.19)</a:t>
            </a:r>
            <a:r>
              <a:rPr lang="en-GB" sz="1800">
                <a:effectLst/>
                <a:latin typeface="Times New Roman" panose="02020603050405020304" pitchFamily="18" charset="0"/>
                <a:ea typeface="Times New Roman" panose="02020603050405020304" pitchFamily="18" charset="0"/>
              </a:rPr>
              <a:t> This ideas of nature emersion being beneficial to people suffering with anxiety is also reiterated by charities such as </a:t>
            </a:r>
            <a:r>
              <a:rPr lang="en-GB" sz="1800">
                <a:solidFill>
                  <a:srgbClr val="FF0000"/>
                </a:solidFill>
                <a:effectLst/>
                <a:latin typeface="Times New Roman" panose="02020603050405020304" pitchFamily="18" charset="0"/>
                <a:ea typeface="Times New Roman" panose="02020603050405020304" pitchFamily="18" charset="0"/>
              </a:rPr>
              <a:t>The Wave Project (2022)</a:t>
            </a:r>
            <a:r>
              <a:rPr lang="en-GB" sz="1800">
                <a:effectLst/>
                <a:latin typeface="Times New Roman" panose="02020603050405020304" pitchFamily="18" charset="0"/>
                <a:ea typeface="Times New Roman" panose="02020603050405020304" pitchFamily="18" charset="0"/>
              </a:rPr>
              <a:t> who support young people with mental health difficulties through exposure to nature via adventurous activities creates “excitement… and relaxation” and helps with participant “confidence and mood,” with the benefits of nature on mental health being made clear by the fact </a:t>
            </a:r>
            <a:r>
              <a:rPr lang="en-GB" sz="1800">
                <a:solidFill>
                  <a:srgbClr val="000000"/>
                </a:solidFill>
                <a:effectLst/>
                <a:latin typeface="Times New Roman" panose="02020603050405020304" pitchFamily="18" charset="0"/>
                <a:ea typeface="Times New Roman" panose="02020603050405020304" pitchFamily="18" charset="0"/>
              </a:rPr>
              <a:t>that “It is recognised by the NHS in the UK as an effective form of therapy for children and young people at risk of mental ill-health”. This evidence therefore suggests that regular emersion in nature such as going on a walk and leaving my room for a while for a mental break or additionally taking part in adventurous activities such as wild swimming or surfing could aid in providing a therapeutic effect and improving my mental health when it comes to academic anxiety and stress.</a:t>
            </a:r>
            <a:endParaRPr lang="en-GB"/>
          </a:p>
        </p:txBody>
      </p:sp>
      <p:sp>
        <p:nvSpPr>
          <p:cNvPr id="4" name="Slide Number Placeholder 3"/>
          <p:cNvSpPr>
            <a:spLocks noGrp="1"/>
          </p:cNvSpPr>
          <p:nvPr>
            <p:ph type="sldNum" sz="quarter" idx="5"/>
          </p:nvPr>
        </p:nvSpPr>
        <p:spPr/>
        <p:txBody>
          <a:bodyPr/>
          <a:lstStyle/>
          <a:p>
            <a:fld id="{53D78A92-0141-4330-8F3E-FAADFAC23844}" type="slidenum">
              <a:rPr lang="en-US" noProof="0" smtClean="0"/>
              <a:t>12</a:t>
            </a:fld>
            <a:endParaRPr lang="en-US" noProof="0"/>
          </a:p>
        </p:txBody>
      </p:sp>
    </p:spTree>
    <p:extLst>
      <p:ext uri="{BB962C8B-B14F-4D97-AF65-F5344CB8AC3E}">
        <p14:creationId xmlns:p14="http://schemas.microsoft.com/office/powerpoint/2010/main" val="32712027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0510" marR="157480" algn="just">
              <a:lnSpc>
                <a:spcPct val="115000"/>
              </a:lnSpc>
              <a:spcAft>
                <a:spcPts val="0"/>
              </a:spcAft>
            </a:pPr>
            <a:r>
              <a:rPr lang="en-GB" sz="1800">
                <a:effectLst/>
                <a:latin typeface="Times" panose="02020603050405020304" pitchFamily="18" charset="0"/>
                <a:ea typeface="Times New Roman" panose="02020603050405020304" pitchFamily="18" charset="0"/>
                <a:cs typeface="Arial" panose="020B0604020202020204" pitchFamily="34" charset="0"/>
              </a:rPr>
              <a:t>An additional issue I have faced this semester has been perfectionism. I have found that holding myself to impossibly high standards when it comes to my work has impacted my progression as I become too fixated on small issues with work, leading me to spend too long on them which reduces my overall productivity and makes it harder to achieve my deadlines and get through the workload. Doing this has also led me to feel often unsatisfied and has in the long term negatively impacted my wellbeing as I feel it has increased my amount of negative self-talk and overall stress.</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13</a:t>
            </a:fld>
            <a:endParaRPr lang="en-US" noProof="0"/>
          </a:p>
        </p:txBody>
      </p:sp>
    </p:spTree>
    <p:extLst>
      <p:ext uri="{BB962C8B-B14F-4D97-AF65-F5344CB8AC3E}">
        <p14:creationId xmlns:p14="http://schemas.microsoft.com/office/powerpoint/2010/main" val="4248811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0510" marR="157480" algn="just">
              <a:lnSpc>
                <a:spcPct val="115000"/>
              </a:lnSpc>
              <a:spcAft>
                <a:spcPts val="0"/>
              </a:spcAft>
            </a:pPr>
            <a:r>
              <a:rPr lang="en-GB" sz="1800">
                <a:effectLst/>
                <a:latin typeface="Times" panose="02020603050405020304" pitchFamily="18" charset="0"/>
                <a:ea typeface="Times New Roman" panose="02020603050405020304" pitchFamily="18" charset="0"/>
                <a:cs typeface="Arial" panose="020B0604020202020204" pitchFamily="34" charset="0"/>
              </a:rPr>
              <a:t>My feelings of </a:t>
            </a:r>
            <a:r>
              <a:rPr lang="en-GB" sz="1800">
                <a:effectLst/>
                <a:latin typeface="Times New Roman" panose="02020603050405020304" pitchFamily="18" charset="0"/>
                <a:ea typeface="Times New Roman" panose="02020603050405020304" pitchFamily="18" charset="0"/>
              </a:rPr>
              <a:t>perfectionism negatively impacting my mental health and therefore limiting my academic success can be seen within an investigation by </a:t>
            </a:r>
            <a:r>
              <a:rPr lang="en-GB" sz="1800">
                <a:solidFill>
                  <a:srgbClr val="FF0000"/>
                </a:solidFill>
                <a:effectLst/>
                <a:latin typeface="Times New Roman" panose="02020603050405020304" pitchFamily="18" charset="0"/>
                <a:ea typeface="Times New Roman" panose="02020603050405020304" pitchFamily="18" charset="0"/>
              </a:rPr>
              <a:t>Kothari (2017, </a:t>
            </a:r>
            <a:r>
              <a:rPr lang="en-GB" sz="1800" err="1">
                <a:solidFill>
                  <a:srgbClr val="FF0000"/>
                </a:solidFill>
                <a:effectLst/>
                <a:latin typeface="Times New Roman" panose="02020603050405020304" pitchFamily="18" charset="0"/>
                <a:ea typeface="Times New Roman" panose="02020603050405020304" pitchFamily="18" charset="0"/>
              </a:rPr>
              <a:t>pg</a:t>
            </a:r>
            <a:r>
              <a:rPr lang="en-GB" sz="1800">
                <a:solidFill>
                  <a:srgbClr val="FF0000"/>
                </a:solidFill>
                <a:effectLst/>
                <a:latin typeface="Times New Roman" panose="02020603050405020304" pitchFamily="18" charset="0"/>
                <a:ea typeface="Times New Roman" panose="02020603050405020304" pitchFamily="18" charset="0"/>
              </a:rPr>
              <a:t> 3) </a:t>
            </a:r>
            <a:r>
              <a:rPr lang="en-GB" sz="1800">
                <a:solidFill>
                  <a:srgbClr val="000000"/>
                </a:solidFill>
                <a:effectLst/>
                <a:latin typeface="Times New Roman" panose="02020603050405020304" pitchFamily="18" charset="0"/>
                <a:ea typeface="Times New Roman" panose="02020603050405020304" pitchFamily="18" charset="0"/>
              </a:rPr>
              <a:t>where it was found in a large sample of 120 participants that there were “Negative associations… observed between perfectionism and self-esteem, and self-esteem and intolerance of uncertainty.” This provides reliable evidence that my perfectionist tendencies may be damaging my mental health which could in turn cause me to have issues regarding completing my work and studying and my overall health and happiness in life. This study also suggests that perfectionism could impact my resilience and ability to adapt and overcome challenge, which are again key skills needed over the course of this degree. I will need to manage this issue to challenge my unrealistic expectations and become a more realistic and effective practitioner in my future endeavours in the outdoor sector</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14</a:t>
            </a:fld>
            <a:endParaRPr lang="en-US" noProof="0"/>
          </a:p>
        </p:txBody>
      </p:sp>
    </p:spTree>
    <p:extLst>
      <p:ext uri="{BB962C8B-B14F-4D97-AF65-F5344CB8AC3E}">
        <p14:creationId xmlns:p14="http://schemas.microsoft.com/office/powerpoint/2010/main" val="5927627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0510" marR="157480" algn="just">
              <a:lnSpc>
                <a:spcPct val="115000"/>
              </a:lnSpc>
              <a:spcAft>
                <a:spcPts val="0"/>
              </a:spcAft>
            </a:pP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To tackle my struggles with perfectionism, I could try using mindfulness or other meditation to make my views towards my work more rational and decrease the negative effect it has on my self esteem and stress levels. A study into the effects of mindfulness on perfectionism found that reading a mindfulness-based self-help book had “the intended effect of decreasing self-critical perfectionism,” as well as “decreasing perceived stress” in participants (</a:t>
            </a:r>
            <a:r>
              <a:rPr lang="en-GB" sz="18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Wimberley &amp; </a:t>
            </a:r>
            <a:r>
              <a:rPr lang="en-GB" sz="180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Mintz</a:t>
            </a:r>
            <a:r>
              <a:rPr lang="en-GB" sz="18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&amp; Suh 2015, pg. 440). </a:t>
            </a:r>
            <a:r>
              <a:rPr lang="en-GB" sz="18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Meditation is also recognised as being beneficial for your mental health by the </a:t>
            </a:r>
            <a:r>
              <a:rPr lang="en-GB" sz="18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NHS (2022)</a:t>
            </a:r>
            <a:r>
              <a:rPr lang="en-GB" sz="18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who state it can “help us deal with issues more productively” and “help us notice signs of </a:t>
            </a:r>
            <a:r>
              <a:rPr lang="en-GB" sz="1800" u="none" strike="noStrike">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stress</a:t>
            </a:r>
            <a:r>
              <a:rPr lang="en-GB" sz="18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or </a:t>
            </a:r>
            <a:r>
              <a:rPr lang="en-GB" sz="1800" u="none" strike="noStrike">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anxiety</a:t>
            </a:r>
            <a:r>
              <a:rPr lang="en-GB" sz="18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earlier and deal with them better.” </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Mindfulness may therefore decrease my stress and self-criticism and make my standards more realistic, helping to stop perfectionism from limiting my progression and improving my mental wellbeing. Overcoming perfectionism may also increase my adaptiveness and ability to deal with challenge or failure which are key attributes in my chosen field of outdoor adventure. </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15</a:t>
            </a:fld>
            <a:endParaRPr lang="en-US" noProof="0"/>
          </a:p>
        </p:txBody>
      </p:sp>
    </p:spTree>
    <p:extLst>
      <p:ext uri="{BB962C8B-B14F-4D97-AF65-F5344CB8AC3E}">
        <p14:creationId xmlns:p14="http://schemas.microsoft.com/office/powerpoint/2010/main" val="2634230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0510" marR="157480" algn="just">
              <a:lnSpc>
                <a:spcPct val="115000"/>
              </a:lnSpc>
              <a:spcAft>
                <a:spcPts val="0"/>
              </a:spcAft>
            </a:pPr>
            <a:r>
              <a:rPr lang="en-GB" sz="1800">
                <a:effectLst/>
                <a:latin typeface="Times" panose="02020603050405020304" pitchFamily="18" charset="0"/>
                <a:ea typeface="Times New Roman" panose="02020603050405020304" pitchFamily="18" charset="0"/>
                <a:cs typeface="Arial" panose="020B0604020202020204" pitchFamily="34" charset="0"/>
              </a:rPr>
              <a:t>Moving on to the ‘Action plan’ stage of Gibbs reflective cycle </a:t>
            </a:r>
            <a:r>
              <a:rPr lang="en-GB" sz="1800">
                <a:solidFill>
                  <a:srgbClr val="FF0000"/>
                </a:solidFill>
                <a:effectLst/>
                <a:latin typeface="Times" panose="02020603050405020304" pitchFamily="18" charset="0"/>
                <a:ea typeface="Times New Roman" panose="02020603050405020304" pitchFamily="18" charset="0"/>
                <a:cs typeface="Arial" panose="020B0604020202020204" pitchFamily="34" charset="0"/>
              </a:rPr>
              <a:t>(Gibbs, 1988)</a:t>
            </a:r>
            <a:r>
              <a:rPr lang="en-GB" sz="1800">
                <a:effectLst/>
                <a:latin typeface="Times" panose="02020603050405020304" pitchFamily="18" charset="0"/>
                <a:ea typeface="Times New Roman" panose="02020603050405020304" pitchFamily="18" charset="0"/>
                <a:cs typeface="Arial" panose="020B0604020202020204" pitchFamily="34" charset="0"/>
              </a:rPr>
              <a:t> I will look at goals I can set in order to have a more successful next semester. One key goal that I will work on in order to improve my issues regarding procrastination, work related anxiety and perfectionism for next semester and beyond are to develop an achievable regular exercise plan which incorporates emersion in nature of some kind every day. This could be as simple as a walk looking at the trees around campus or doing an adventurous activity such as kayaking at Llandysul. I will use software such as google calendar in order to help me plan my time in nature and provide reminders to make sure it stays present in my mind as a goal. Doing this will increase my self-discipline and overall improve my mental and physical wellbeing to prevent anxiety and procrastination from hindering my progression.</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16</a:t>
            </a:fld>
            <a:endParaRPr lang="en-US" noProof="0"/>
          </a:p>
        </p:txBody>
      </p:sp>
    </p:spTree>
    <p:extLst>
      <p:ext uri="{BB962C8B-B14F-4D97-AF65-F5344CB8AC3E}">
        <p14:creationId xmlns:p14="http://schemas.microsoft.com/office/powerpoint/2010/main" val="24352369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0510" marR="157480" algn="just">
              <a:lnSpc>
                <a:spcPct val="115000"/>
              </a:lnSpc>
              <a:spcAft>
                <a:spcPts val="0"/>
              </a:spcAft>
            </a:pPr>
            <a:r>
              <a:rPr lang="en-GB" sz="1800">
                <a:effectLst/>
                <a:latin typeface="Times" panose="02020603050405020304" pitchFamily="18" charset="0"/>
                <a:ea typeface="Times New Roman" panose="02020603050405020304" pitchFamily="18" charset="0"/>
                <a:cs typeface="Arial" panose="020B0604020202020204" pitchFamily="34" charset="0"/>
              </a:rPr>
              <a:t>Another goal I will implement is to do a mindfulness practise every day for as little as 10 minutes before bed as this will be achievable for me. This could be reading a meditation-based book, listening to an audio meditation or just taking time to be present in my thoughts. This will help to improve my sleep quality and mental clarity which will help me to overcome the perfectionism and anxiety around work I have struggled with in this first semester.</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17</a:t>
            </a:fld>
            <a:endParaRPr lang="en-US" noProof="0"/>
          </a:p>
        </p:txBody>
      </p:sp>
    </p:spTree>
    <p:extLst>
      <p:ext uri="{BB962C8B-B14F-4D97-AF65-F5344CB8AC3E}">
        <p14:creationId xmlns:p14="http://schemas.microsoft.com/office/powerpoint/2010/main" val="8336613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0510" marR="157480" algn="just">
              <a:lnSpc>
                <a:spcPct val="115000"/>
              </a:lnSpc>
              <a:spcAft>
                <a:spcPts val="0"/>
              </a:spcAft>
            </a:pPr>
            <a:r>
              <a:rPr lang="en-GB" sz="1800">
                <a:effectLst/>
                <a:latin typeface="Times" panose="02020603050405020304" pitchFamily="18" charset="0"/>
                <a:ea typeface="Times New Roman" panose="02020603050405020304" pitchFamily="18" charset="0"/>
                <a:cs typeface="Arial" panose="020B0604020202020204" pitchFamily="34" charset="0"/>
              </a:rPr>
              <a:t>In conclusion this reflective exercise has allowed me to appreciate all of the experiences I have had over the first semester studying outdoor adventure education and has highlighted how much I have enjoyed the practical lectures and how much I have learnt. It has also offered my an opportunity to look at areas that have worked well and that interest me such as conservation as well as those I have struggled with, before implementing methods and personal goals that I can put in place to prevent procrastination, academic anxiety and perfectionism from limiting my progression in my subject and later career and my overall wellbeing. </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18</a:t>
            </a:fld>
            <a:endParaRPr lang="en-US" noProof="0"/>
          </a:p>
        </p:txBody>
      </p:sp>
    </p:spTree>
    <p:extLst>
      <p:ext uri="{BB962C8B-B14F-4D97-AF65-F5344CB8AC3E}">
        <p14:creationId xmlns:p14="http://schemas.microsoft.com/office/powerpoint/2010/main" val="20573941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0510" marR="157480" algn="just">
              <a:lnSpc>
                <a:spcPct val="115000"/>
              </a:lnSpc>
              <a:spcAft>
                <a:spcPts val="0"/>
              </a:spcAft>
            </a:pP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19</a:t>
            </a:fld>
            <a:endParaRPr lang="en-US" noProof="0"/>
          </a:p>
        </p:txBody>
      </p:sp>
    </p:spTree>
    <p:extLst>
      <p:ext uri="{BB962C8B-B14F-4D97-AF65-F5344CB8AC3E}">
        <p14:creationId xmlns:p14="http://schemas.microsoft.com/office/powerpoint/2010/main" val="12084842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0510" marR="157480" algn="just">
              <a:lnSpc>
                <a:spcPct val="115000"/>
              </a:lnSpc>
              <a:spcAft>
                <a:spcPts val="0"/>
              </a:spcAft>
            </a:pP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20</a:t>
            </a:fld>
            <a:endParaRPr lang="en-US" noProof="0"/>
          </a:p>
        </p:txBody>
      </p:sp>
    </p:spTree>
    <p:extLst>
      <p:ext uri="{BB962C8B-B14F-4D97-AF65-F5344CB8AC3E}">
        <p14:creationId xmlns:p14="http://schemas.microsoft.com/office/powerpoint/2010/main" val="3377350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Dat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a:p>
        </p:txBody>
      </p:sp>
      <p:sp>
        <p:nvSpPr>
          <p:cNvPr id="21" name="Text Placeholder 26">
            <a:extLst>
              <a:ext uri="{FF2B5EF4-FFF2-40B4-BE49-F238E27FC236}">
                <a16:creationId xmlns:a16="http://schemas.microsoft.com/office/drawing/2014/main" id="{E013E669-E15F-4096-81CC-6637C4A9F9E7}"/>
              </a:ext>
            </a:extLst>
          </p:cNvPr>
          <p:cNvSpPr>
            <a:spLocks noGrp="1"/>
          </p:cNvSpPr>
          <p:nvPr>
            <p:ph type="body" sz="quarter" idx="21" hasCustomPrompt="1"/>
          </p:nvPr>
        </p:nvSpPr>
        <p:spPr>
          <a:xfrm>
            <a:off x="3912235" y="1680191"/>
            <a:ext cx="4367531" cy="324417"/>
          </a:xfrm>
        </p:spPr>
        <p:txBody>
          <a:bodyPr>
            <a:noAutofit/>
          </a:bodyPr>
          <a:lstStyle>
            <a:lvl1pPr marL="0" indent="0" algn="ctr">
              <a:buNone/>
              <a:defRPr sz="2000" b="1"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20XX</a:t>
            </a:r>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3912235" y="1333943"/>
            <a:ext cx="4367531" cy="324417"/>
          </a:xfrm>
        </p:spPr>
        <p:txBody>
          <a:bodyPr>
            <a:noAutofit/>
          </a:bodyPr>
          <a:lstStyle>
            <a:lvl1pPr marL="0" indent="0" algn="ctr">
              <a:buNone/>
              <a:defRPr sz="23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Month</a:t>
            </a:r>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1050857" y="4720037"/>
            <a:ext cx="10090287" cy="1101897"/>
          </a:xfrm>
        </p:spPr>
        <p:txBody>
          <a:bodyPr>
            <a:noAutofit/>
          </a:bodyPr>
          <a:lstStyle>
            <a:lvl1pPr marL="0" indent="0" algn="ctr">
              <a:buNone/>
              <a:defRPr sz="3500" b="0" i="0">
                <a:solidFill>
                  <a:schemeClr val="bg2"/>
                </a:solidFill>
              </a:defRPr>
            </a:lvl1pPr>
          </a:lstStyle>
          <a:p>
            <a:pPr lvl="0"/>
            <a:r>
              <a:rPr lang="en-US" noProof="0"/>
              <a:t>Presentation</a:t>
            </a:r>
            <a:br>
              <a:rPr lang="en-US" noProof="0"/>
            </a:br>
            <a:r>
              <a:rPr lang="en-US" noProof="0"/>
              <a:t>Tagline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E88C711-3D16-496B-BF96-001A0C0A3AAF}"/>
              </a:ext>
              <a:ext uri="{C183D7F6-B498-43B3-948B-1728B52AA6E4}">
                <adec:decorative xmlns:adec="http://schemas.microsoft.com/office/drawing/2017/decorative" val="1"/>
              </a:ext>
            </a:extLst>
          </p:cNvPr>
          <p:cNvSpPr/>
          <p:nvPr userDrawn="1"/>
        </p:nvSpPr>
        <p:spPr>
          <a:xfrm>
            <a:off x="11682374" y="6430061"/>
            <a:ext cx="241402" cy="197510"/>
          </a:xfrm>
          <a:prstGeom prst="rect">
            <a:avLst/>
          </a:prstGeom>
          <a:noFill/>
          <a:ln w="12700" cap="flat">
            <a:noFill/>
            <a:prstDash val="solid"/>
            <a:miter/>
          </a:ln>
        </p:spPr>
        <p:txBody>
          <a:bodyPr rtlCol="0" anchor="ctr"/>
          <a:lstStyle/>
          <a:p>
            <a:pPr algn="l"/>
            <a:endParaRPr lang="en-US" noProof="0"/>
          </a:p>
        </p:txBody>
      </p:sp>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3410712"/>
            <a:ext cx="11932920" cy="3319272"/>
          </a:xfrm>
          <a:prstGeom prst="rect">
            <a:avLst/>
          </a:prstGeom>
          <a:gradFill flip="none" rotWithShape="1">
            <a:gsLst>
              <a:gs pos="0">
                <a:schemeClr val="accent2">
                  <a:alpha val="80000"/>
                </a:schemeClr>
              </a:gs>
              <a:gs pos="99000">
                <a:schemeClr val="accent3">
                  <a:alpha val="80000"/>
                </a:schemeClr>
              </a:gs>
            </a:gsLst>
            <a:lin ang="1680000" scaled="0"/>
            <a:tileRect/>
          </a:gradFill>
          <a:ln w="12700" cap="flat">
            <a:noFill/>
            <a:prstDash val="solid"/>
            <a:miter/>
          </a:ln>
        </p:spPr>
        <p:txBody>
          <a:bodyPr rtlCol="0" anchor="ctr"/>
          <a:lstStyle/>
          <a:p>
            <a:pPr algn="l"/>
            <a:endParaRPr lang="en-US" noProof="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38200" y="3981036"/>
            <a:ext cx="10515600" cy="782638"/>
          </a:xfrm>
        </p:spPr>
        <p:txBody>
          <a:bodyPr/>
          <a:lstStyle>
            <a:lvl1pPr algn="ctr">
              <a:defRPr>
                <a:solidFill>
                  <a:schemeClr val="bg1"/>
                </a:solidFill>
              </a:defRPr>
            </a:lvl1pPr>
          </a:lstStyle>
          <a:p>
            <a:r>
              <a:rPr lang="en-US" noProof="0"/>
              <a:t>DIVIDER SLIDE</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lvl1pPr>
              <a:defRPr b="1">
                <a:latin typeface="+mn-lt"/>
              </a:defRPr>
            </a:lvl1p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4070604" y="4804366"/>
            <a:ext cx="4050792" cy="36576"/>
          </a:xfrm>
          <a:prstGeom prst="rect">
            <a:avLst/>
          </a:prstGeom>
          <a:solidFill>
            <a:schemeClr val="bg2"/>
          </a:solidFill>
          <a:ln w="12700" cap="flat">
            <a:noFill/>
            <a:prstDash val="solid"/>
            <a:miter/>
          </a:ln>
        </p:spPr>
        <p:txBody>
          <a:bodyPr rtlCol="0" anchor="ctr"/>
          <a:lstStyle/>
          <a:p>
            <a:pPr algn="l"/>
            <a:endParaRPr lang="en-US" noProof="0"/>
          </a:p>
        </p:txBody>
      </p:sp>
      <p:sp>
        <p:nvSpPr>
          <p:cNvPr id="11" name="Text Placeholder 2">
            <a:extLst>
              <a:ext uri="{FF2B5EF4-FFF2-40B4-BE49-F238E27FC236}">
                <a16:creationId xmlns:a16="http://schemas.microsoft.com/office/drawing/2014/main" id="{F4F6DD4A-6071-4D11-ABDB-28EA5AC87154}"/>
              </a:ext>
            </a:extLst>
          </p:cNvPr>
          <p:cNvSpPr>
            <a:spLocks noGrp="1"/>
          </p:cNvSpPr>
          <p:nvPr>
            <p:ph type="body" idx="1" hasCustomPrompt="1"/>
          </p:nvPr>
        </p:nvSpPr>
        <p:spPr>
          <a:xfrm>
            <a:off x="831850" y="4942478"/>
            <a:ext cx="10515600" cy="459082"/>
          </a:xfrm>
        </p:spPr>
        <p:txBody>
          <a:bodyPr vert="horz" lIns="91440" tIns="45720" rIns="91440" bIns="45720" rtlCol="0">
            <a:normAutofit/>
          </a:bodyPr>
          <a:lstStyle>
            <a:lvl1pPr marL="0" indent="0" algn="ctr">
              <a:buFont typeface="Arial" panose="020B0604020202020204" pitchFamily="34" charset="0"/>
              <a:buNone/>
              <a:defRPr lang="en-US" sz="2300">
                <a:solidFill>
                  <a:schemeClr val="bg2"/>
                </a:solidFill>
              </a:defRPr>
            </a:lvl1pPr>
          </a:lstStyle>
          <a:p>
            <a:pPr marL="228600" lvl="0" indent="-228600" algn="ctr"/>
            <a:r>
              <a:rPr lang="en-US" noProof="0"/>
              <a:t>Edit Master text styles</a:t>
            </a:r>
          </a:p>
        </p:txBody>
      </p:sp>
    </p:spTree>
    <p:extLst>
      <p:ext uri="{BB962C8B-B14F-4D97-AF65-F5344CB8AC3E}">
        <p14:creationId xmlns:p14="http://schemas.microsoft.com/office/powerpoint/2010/main" val="3823477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0" name="Rectangle 9" descr="View of a lake with pine trees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6858000"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41248" y="1169256"/>
            <a:ext cx="5285914" cy="782638"/>
          </a:xfrm>
        </p:spPr>
        <p:txBody>
          <a:bodyPr/>
          <a:lstStyle>
            <a:lvl1pPr algn="l">
              <a:defRPr>
                <a:solidFill>
                  <a:schemeClr val="bg1"/>
                </a:solidFill>
              </a:defRPr>
            </a:lvl1pPr>
          </a:lstStyle>
          <a:p>
            <a:r>
              <a:rPr lang="en-US" noProof="0"/>
              <a:t>TEXT LAYOUT 1</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2" name="Text Placeholder 17">
            <a:extLst>
              <a:ext uri="{FF2B5EF4-FFF2-40B4-BE49-F238E27FC236}">
                <a16:creationId xmlns:a16="http://schemas.microsoft.com/office/drawing/2014/main" id="{028AD4F5-2320-4533-9EC4-9832091E65CB}"/>
              </a:ext>
            </a:extLst>
          </p:cNvPr>
          <p:cNvSpPr>
            <a:spLocks noGrp="1"/>
          </p:cNvSpPr>
          <p:nvPr>
            <p:ph type="body" sz="quarter" idx="13" hasCustomPrompt="1"/>
          </p:nvPr>
        </p:nvSpPr>
        <p:spPr>
          <a:xfrm>
            <a:off x="841248" y="2136036"/>
            <a:ext cx="5285914" cy="857098"/>
          </a:xfrm>
        </p:spPr>
        <p:txBody>
          <a:bodyPr>
            <a:normAutofit/>
          </a:bodyPr>
          <a:lstStyle>
            <a:lvl1pPr marL="0" indent="0" algn="l">
              <a:buNone/>
              <a:defRPr sz="2300">
                <a:solidFill>
                  <a:schemeClr val="bg2"/>
                </a:solidFill>
              </a:defRPr>
            </a:lvl1pPr>
            <a:lvl2pPr>
              <a:defRPr sz="1800"/>
            </a:lvl2pPr>
            <a:lvl3pPr>
              <a:defRPr sz="1800"/>
            </a:lvl3pPr>
            <a:lvl4pPr>
              <a:defRPr sz="1800"/>
            </a:lvl4pPr>
            <a:lvl5pPr>
              <a:defRPr sz="1800"/>
            </a:lvl5pPr>
          </a:lstStyle>
          <a:p>
            <a:pPr lvl="0"/>
            <a:r>
              <a:rPr lang="en-US" noProof="0"/>
              <a:t>Edit master text styles</a:t>
            </a:r>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992586"/>
            <a:ext cx="4428000" cy="36576"/>
          </a:xfrm>
          <a:prstGeom prst="rect">
            <a:avLst/>
          </a:prstGeom>
          <a:solidFill>
            <a:schemeClr val="bg2"/>
          </a:solidFill>
          <a:ln w="12700" cap="flat">
            <a:noFill/>
            <a:prstDash val="solid"/>
            <a:miter/>
          </a:ln>
        </p:spPr>
        <p:txBody>
          <a:bodyPr rtlCol="0" anchor="ctr"/>
          <a:lstStyle/>
          <a:p>
            <a:pPr algn="l"/>
            <a:endParaRPr lang="en-US" noProof="0"/>
          </a:p>
        </p:txBody>
      </p:sp>
      <p:sp>
        <p:nvSpPr>
          <p:cNvPr id="14" name="Text Placeholder 14">
            <a:extLst>
              <a:ext uri="{FF2B5EF4-FFF2-40B4-BE49-F238E27FC236}">
                <a16:creationId xmlns:a16="http://schemas.microsoft.com/office/drawing/2014/main" id="{302F0820-F94A-40EF-B3BE-26CD0CB55173}"/>
              </a:ext>
            </a:extLst>
          </p:cNvPr>
          <p:cNvSpPr>
            <a:spLocks noGrp="1"/>
          </p:cNvSpPr>
          <p:nvPr>
            <p:ph type="body" sz="quarter" idx="15" hasCustomPrompt="1"/>
          </p:nvPr>
        </p:nvSpPr>
        <p:spPr>
          <a:xfrm>
            <a:off x="838199" y="3100269"/>
            <a:ext cx="5288963" cy="2588637"/>
          </a:xfrm>
        </p:spPr>
        <p:txBody>
          <a:bodyPr lIns="0">
            <a:normAutofit/>
          </a:bodyPr>
          <a:lstStyle>
            <a:lvl1pPr marL="180000" indent="-180000">
              <a:spcBef>
                <a:spcPts val="600"/>
              </a:spcBef>
              <a:buClr>
                <a:schemeClr val="bg2"/>
              </a:buClr>
              <a:buFont typeface="Arial" panose="020B0604020202020204" pitchFamily="34" charset="0"/>
              <a:buChar char="•"/>
              <a:defRPr sz="1600" b="0" i="0">
                <a:solidFill>
                  <a:schemeClr val="bg1"/>
                </a:solidFill>
              </a:defRPr>
            </a:lvl1pPr>
          </a:lstStyle>
          <a:p>
            <a:pPr lvl="0"/>
            <a:r>
              <a:rPr lang="en-US" noProof="0"/>
              <a:t>Edit Master text styles</a:t>
            </a:r>
          </a:p>
        </p:txBody>
      </p:sp>
    </p:spTree>
    <p:extLst>
      <p:ext uri="{BB962C8B-B14F-4D97-AF65-F5344CB8AC3E}">
        <p14:creationId xmlns:p14="http://schemas.microsoft.com/office/powerpoint/2010/main" val="3721395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10" name="Rectangle 9" descr="Close up view of lake edge with mountain range background">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11932920" cy="3319272"/>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41248" y="1093460"/>
            <a:ext cx="5320386" cy="782638"/>
          </a:xfrm>
        </p:spPr>
        <p:txBody>
          <a:bodyPr/>
          <a:lstStyle>
            <a:lvl1pPr algn="l">
              <a:defRPr>
                <a:solidFill>
                  <a:schemeClr val="bg1"/>
                </a:solidFill>
              </a:defRPr>
            </a:lvl1pPr>
          </a:lstStyle>
          <a:p>
            <a:r>
              <a:rPr lang="en-US" noProof="0"/>
              <a:t>TEXT LAYOUT 2</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2" name="Text Placeholder 17">
            <a:extLst>
              <a:ext uri="{FF2B5EF4-FFF2-40B4-BE49-F238E27FC236}">
                <a16:creationId xmlns:a16="http://schemas.microsoft.com/office/drawing/2014/main" id="{028AD4F5-2320-4533-9EC4-9832091E65CB}"/>
              </a:ext>
            </a:extLst>
          </p:cNvPr>
          <p:cNvSpPr>
            <a:spLocks noGrp="1"/>
          </p:cNvSpPr>
          <p:nvPr>
            <p:ph type="body" sz="quarter" idx="13" hasCustomPrompt="1"/>
          </p:nvPr>
        </p:nvSpPr>
        <p:spPr>
          <a:xfrm>
            <a:off x="841248" y="2060240"/>
            <a:ext cx="5320386" cy="882524"/>
          </a:xfrm>
        </p:spPr>
        <p:txBody>
          <a:bodyPr>
            <a:normAutofit/>
          </a:bodyPr>
          <a:lstStyle>
            <a:lvl1pPr marL="0" indent="0" algn="l">
              <a:buNone/>
              <a:defRPr sz="2300">
                <a:solidFill>
                  <a:schemeClr val="bg2"/>
                </a:solidFill>
              </a:defRPr>
            </a:lvl1pPr>
            <a:lvl2pPr>
              <a:defRPr sz="1800"/>
            </a:lvl2pPr>
            <a:lvl3pPr>
              <a:defRPr sz="1800"/>
            </a:lvl3pPr>
            <a:lvl4pPr>
              <a:defRPr sz="1800"/>
            </a:lvl4pPr>
            <a:lvl5pPr>
              <a:defRPr sz="1800"/>
            </a:lvl5pPr>
          </a:lstStyle>
          <a:p>
            <a:pPr lvl="0"/>
            <a:r>
              <a:rPr lang="en-US" noProof="0"/>
              <a:t>Edit master text styles</a:t>
            </a:r>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4693" y="1916790"/>
            <a:ext cx="4500000" cy="36576"/>
          </a:xfrm>
          <a:prstGeom prst="rect">
            <a:avLst/>
          </a:prstGeom>
          <a:solidFill>
            <a:schemeClr val="bg2"/>
          </a:solidFill>
          <a:ln w="12700" cap="flat">
            <a:noFill/>
            <a:prstDash val="solid"/>
            <a:miter/>
          </a:ln>
        </p:spPr>
        <p:txBody>
          <a:bodyPr rtlCol="0" anchor="ctr"/>
          <a:lstStyle/>
          <a:p>
            <a:pPr algn="l"/>
            <a:endParaRPr lang="en-US" noProof="0"/>
          </a:p>
        </p:txBody>
      </p:sp>
      <p:sp>
        <p:nvSpPr>
          <p:cNvPr id="11" name="Text Placeholder 14">
            <a:extLst>
              <a:ext uri="{FF2B5EF4-FFF2-40B4-BE49-F238E27FC236}">
                <a16:creationId xmlns:a16="http://schemas.microsoft.com/office/drawing/2014/main" id="{4B6CBCCA-9781-462D-AF43-C6AAE3D1AAA9}"/>
              </a:ext>
            </a:extLst>
          </p:cNvPr>
          <p:cNvSpPr>
            <a:spLocks noGrp="1"/>
          </p:cNvSpPr>
          <p:nvPr>
            <p:ph type="body" sz="quarter" idx="15" hasCustomPrompt="1"/>
          </p:nvPr>
        </p:nvSpPr>
        <p:spPr>
          <a:xfrm>
            <a:off x="6817897" y="1125545"/>
            <a:ext cx="4707842" cy="1849304"/>
          </a:xfrm>
        </p:spPr>
        <p:txBody>
          <a:bodyPr>
            <a:normAutofit/>
          </a:bodyPr>
          <a:lstStyle>
            <a:lvl1pPr marL="180000" indent="-180000">
              <a:spcBef>
                <a:spcPts val="600"/>
              </a:spcBef>
              <a:buClr>
                <a:schemeClr val="bg2"/>
              </a:buClr>
              <a:buFont typeface="Arial" panose="020B0604020202020204" pitchFamily="34" charset="0"/>
              <a:buChar char="•"/>
              <a:defRPr sz="1600" b="0" i="0">
                <a:solidFill>
                  <a:schemeClr val="bg1"/>
                </a:solidFill>
              </a:defRPr>
            </a:lvl1pPr>
          </a:lstStyle>
          <a:p>
            <a:pPr lvl="0"/>
            <a:r>
              <a:rPr lang="en-US" noProof="0"/>
              <a:t>Edit Master text styles</a:t>
            </a:r>
          </a:p>
        </p:txBody>
      </p:sp>
    </p:spTree>
    <p:extLst>
      <p:ext uri="{BB962C8B-B14F-4D97-AF65-F5344CB8AC3E}">
        <p14:creationId xmlns:p14="http://schemas.microsoft.com/office/powerpoint/2010/main" val="2599193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Section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a:t>ADD A FOOTER</a:t>
            </a:r>
          </a:p>
        </p:txBody>
      </p:sp>
      <p:sp>
        <p:nvSpPr>
          <p:cNvPr id="8" name="Text Placeholder 2">
            <a:extLst>
              <a:ext uri="{FF2B5EF4-FFF2-40B4-BE49-F238E27FC236}">
                <a16:creationId xmlns:a16="http://schemas.microsoft.com/office/drawing/2014/main" id="{03373955-AB5B-4186-8098-9DBA0AB2650E}"/>
              </a:ext>
            </a:extLst>
          </p:cNvPr>
          <p:cNvSpPr>
            <a:spLocks noGrp="1"/>
          </p:cNvSpPr>
          <p:nvPr>
            <p:ph type="body" idx="1" hasCustomPrompt="1"/>
          </p:nvPr>
        </p:nvSpPr>
        <p:spPr>
          <a:xfrm>
            <a:off x="1159649" y="2738211"/>
            <a:ext cx="4183650" cy="454353"/>
          </a:xfrm>
        </p:spPr>
        <p:txBody>
          <a:bodyPr>
            <a:noAutofit/>
          </a:bodyPr>
          <a:lstStyle>
            <a:lvl1pPr marL="0" indent="0">
              <a:buNone/>
              <a:defRPr sz="3000" b="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1 title</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38201" y="1835244"/>
            <a:ext cx="10515599" cy="629105"/>
          </a:xfrm>
        </p:spPr>
        <p:txBody>
          <a:bodyPr lIns="0" rIns="0">
            <a:noAutofit/>
          </a:bodyPr>
          <a:lstStyle>
            <a:lvl1pPr marL="0" indent="0" algn="ctr">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0" name="Text Placeholder 2">
            <a:extLst>
              <a:ext uri="{FF2B5EF4-FFF2-40B4-BE49-F238E27FC236}">
                <a16:creationId xmlns:a16="http://schemas.microsoft.com/office/drawing/2014/main" id="{23A3472E-32B4-4CAD-B5D0-420AA3FB4CE3}"/>
              </a:ext>
            </a:extLst>
          </p:cNvPr>
          <p:cNvSpPr>
            <a:spLocks noGrp="1"/>
          </p:cNvSpPr>
          <p:nvPr>
            <p:ph type="body" idx="18" hasCustomPrompt="1"/>
          </p:nvPr>
        </p:nvSpPr>
        <p:spPr>
          <a:xfrm>
            <a:off x="6627121" y="2738211"/>
            <a:ext cx="4183650" cy="454353"/>
          </a:xfrm>
        </p:spPr>
        <p:txBody>
          <a:bodyPr>
            <a:noAutofit/>
          </a:bodyPr>
          <a:lstStyle>
            <a:lvl1pPr marL="0" indent="0">
              <a:buNone/>
              <a:defRPr sz="3000" b="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2 title</a:t>
            </a:r>
          </a:p>
        </p:txBody>
      </p:sp>
      <p:sp>
        <p:nvSpPr>
          <p:cNvPr id="11" name="Text Placeholder 26">
            <a:extLst>
              <a:ext uri="{FF2B5EF4-FFF2-40B4-BE49-F238E27FC236}">
                <a16:creationId xmlns:a16="http://schemas.microsoft.com/office/drawing/2014/main" id="{1AEED068-3EA0-4BF4-875C-02473E9EB0CC}"/>
              </a:ext>
            </a:extLst>
          </p:cNvPr>
          <p:cNvSpPr>
            <a:spLocks noGrp="1"/>
          </p:cNvSpPr>
          <p:nvPr>
            <p:ph type="body" sz="quarter" idx="20" hasCustomPrompt="1"/>
          </p:nvPr>
        </p:nvSpPr>
        <p:spPr>
          <a:xfrm>
            <a:off x="1159649" y="3428501"/>
            <a:ext cx="4365625" cy="2333625"/>
          </a:xfrm>
        </p:spPr>
        <p:txBody>
          <a:bodyPr>
            <a:normAutofit/>
          </a:bodyPr>
          <a:lstStyle>
            <a:lvl1pPr marL="180000" indent="-180000">
              <a:spcBef>
                <a:spcPts val="600"/>
              </a:spcBef>
              <a:buClr>
                <a:schemeClr val="bg2"/>
              </a:buClr>
              <a:defRPr sz="1600">
                <a:solidFill>
                  <a:schemeClr val="bg1"/>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noProof="0"/>
              <a:t>Edit Master text styles</a:t>
            </a:r>
          </a:p>
        </p:txBody>
      </p:sp>
      <p:sp>
        <p:nvSpPr>
          <p:cNvPr id="12" name="Text Placeholder 26">
            <a:extLst>
              <a:ext uri="{FF2B5EF4-FFF2-40B4-BE49-F238E27FC236}">
                <a16:creationId xmlns:a16="http://schemas.microsoft.com/office/drawing/2014/main" id="{3590B9DA-A2DF-4AE1-9A98-C7B84F48C3A9}"/>
              </a:ext>
            </a:extLst>
          </p:cNvPr>
          <p:cNvSpPr>
            <a:spLocks noGrp="1"/>
          </p:cNvSpPr>
          <p:nvPr>
            <p:ph type="body" sz="quarter" idx="21" hasCustomPrompt="1"/>
          </p:nvPr>
        </p:nvSpPr>
        <p:spPr>
          <a:xfrm>
            <a:off x="6627121" y="3428501"/>
            <a:ext cx="4365625" cy="2333625"/>
          </a:xfrm>
        </p:spPr>
        <p:txBody>
          <a:bodyPr>
            <a:normAutofit/>
          </a:bodyPr>
          <a:lstStyle>
            <a:lvl1pPr marL="180000" indent="-180000">
              <a:spcBef>
                <a:spcPts val="600"/>
              </a:spcBef>
              <a:buClr>
                <a:schemeClr val="bg2"/>
              </a:buClr>
              <a:defRPr sz="1600">
                <a:solidFill>
                  <a:schemeClr val="bg1"/>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COMPARISON</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4111752" y="1667974"/>
            <a:ext cx="3968496" cy="36576"/>
          </a:xfrm>
          <a:prstGeom prst="rect">
            <a:avLst/>
          </a:prstGeom>
          <a:solidFill>
            <a:schemeClr val="bg2"/>
          </a:solidFill>
          <a:ln w="12700" cap="flat">
            <a:noFill/>
            <a:prstDash val="solid"/>
            <a:miter/>
          </a:ln>
        </p:spPr>
        <p:txBody>
          <a:bodyPr rtlCol="0" anchor="ctr"/>
          <a:lstStyle/>
          <a:p>
            <a:pPr algn="l"/>
            <a:endParaRPr lang="en-US" noProof="0"/>
          </a:p>
        </p:txBody>
      </p:sp>
    </p:spTree>
    <p:extLst>
      <p:ext uri="{BB962C8B-B14F-4D97-AF65-F5344CB8AC3E}">
        <p14:creationId xmlns:p14="http://schemas.microsoft.com/office/powerpoint/2010/main" val="3450372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a:t>ADD A FOOTER</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41248" y="3359239"/>
            <a:ext cx="4357688" cy="2252574"/>
          </a:xfrm>
        </p:spPr>
        <p:txBody>
          <a:bodyPr lIns="0" rIns="0">
            <a:noAutofit/>
          </a:bodyPr>
          <a:lstStyle>
            <a:lvl1pPr marL="0" indent="0" algn="l">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41248" y="2081624"/>
            <a:ext cx="4357688" cy="1325563"/>
          </a:xfrm>
        </p:spPr>
        <p:txBody>
          <a:bodyPr lIns="0" rIns="0"/>
          <a:lstStyle>
            <a:lvl1pPr algn="l">
              <a:defRPr>
                <a:solidFill>
                  <a:schemeClr val="bg1"/>
                </a:solidFill>
              </a:defRPr>
            </a:lvl1pPr>
          </a:lstStyle>
          <a:p>
            <a:r>
              <a:rPr lang="en-US" noProof="0"/>
              <a:t>CHART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911877" y="3191969"/>
            <a:ext cx="3968496" cy="36576"/>
          </a:xfrm>
          <a:prstGeom prst="rect">
            <a:avLst/>
          </a:prstGeom>
          <a:solidFill>
            <a:schemeClr val="bg2"/>
          </a:solidFill>
          <a:ln w="12700" cap="flat">
            <a:noFill/>
            <a:prstDash val="solid"/>
            <a:miter/>
          </a:ln>
        </p:spPr>
        <p:txBody>
          <a:bodyPr rtlCol="0" anchor="ctr"/>
          <a:lstStyle/>
          <a:p>
            <a:pPr algn="l"/>
            <a:endParaRPr lang="en-US" noProof="0"/>
          </a:p>
        </p:txBody>
      </p:sp>
      <p:sp>
        <p:nvSpPr>
          <p:cNvPr id="16" name="Chart Placeholder 18">
            <a:extLst>
              <a:ext uri="{FF2B5EF4-FFF2-40B4-BE49-F238E27FC236}">
                <a16:creationId xmlns:a16="http://schemas.microsoft.com/office/drawing/2014/main" id="{BE9C98A7-B145-402E-BADA-CE785E3BA996}"/>
              </a:ext>
            </a:extLst>
          </p:cNvPr>
          <p:cNvSpPr>
            <a:spLocks noGrp="1"/>
          </p:cNvSpPr>
          <p:nvPr>
            <p:ph type="chart" sz="quarter" idx="32"/>
          </p:nvPr>
        </p:nvSpPr>
        <p:spPr>
          <a:xfrm>
            <a:off x="6981371" y="1246188"/>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noProof="0"/>
              <a:t>Click icon to add chart</a:t>
            </a:r>
          </a:p>
        </p:txBody>
      </p:sp>
    </p:spTree>
    <p:extLst>
      <p:ext uri="{BB962C8B-B14F-4D97-AF65-F5344CB8AC3E}">
        <p14:creationId xmlns:p14="http://schemas.microsoft.com/office/powerpoint/2010/main" val="2525342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a:t>ADD A FOOTER</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683563" y="3359239"/>
            <a:ext cx="2596896" cy="2252574"/>
          </a:xfrm>
        </p:spPr>
        <p:txBody>
          <a:bodyPr lIns="0" rIns="0">
            <a:noAutofit/>
          </a:bodyPr>
          <a:lstStyle>
            <a:lvl1pPr marL="0" indent="0" algn="l">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683562" y="1757774"/>
            <a:ext cx="2669859" cy="1325563"/>
          </a:xfrm>
        </p:spPr>
        <p:txBody>
          <a:bodyPr lIns="0" rIns="0"/>
          <a:lstStyle>
            <a:lvl1pPr algn="l">
              <a:defRPr>
                <a:solidFill>
                  <a:schemeClr val="bg1"/>
                </a:solidFill>
              </a:defRPr>
            </a:lvl1pPr>
          </a:lstStyle>
          <a:p>
            <a:r>
              <a:rPr lang="en-US" noProof="0"/>
              <a:t>TABLE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8683563" y="3191969"/>
            <a:ext cx="1545336" cy="36576"/>
          </a:xfrm>
          <a:prstGeom prst="rect">
            <a:avLst/>
          </a:prstGeom>
          <a:solidFill>
            <a:schemeClr val="bg2"/>
          </a:solidFill>
          <a:ln w="12700" cap="flat">
            <a:noFill/>
            <a:prstDash val="solid"/>
            <a:miter/>
          </a:ln>
        </p:spPr>
        <p:txBody>
          <a:bodyPr rtlCol="0" anchor="ctr"/>
          <a:lstStyle/>
          <a:p>
            <a:pPr algn="l"/>
            <a:endParaRPr lang="en-US" noProof="0"/>
          </a:p>
        </p:txBody>
      </p:sp>
      <p:sp>
        <p:nvSpPr>
          <p:cNvPr id="13" name="Table Placeholder 17">
            <a:extLst>
              <a:ext uri="{FF2B5EF4-FFF2-40B4-BE49-F238E27FC236}">
                <a16:creationId xmlns:a16="http://schemas.microsoft.com/office/drawing/2014/main" id="{62814DE5-26B2-4A8E-BA8D-A2E4C5547EB9}"/>
              </a:ext>
            </a:extLst>
          </p:cNvPr>
          <p:cNvSpPr>
            <a:spLocks noGrp="1"/>
          </p:cNvSpPr>
          <p:nvPr>
            <p:ph type="tbl" sz="quarter" idx="17"/>
          </p:nvPr>
        </p:nvSpPr>
        <p:spPr>
          <a:xfrm>
            <a:off x="911225" y="1505433"/>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noProof="0"/>
              <a:t>Click icon to add table</a:t>
            </a:r>
          </a:p>
        </p:txBody>
      </p:sp>
    </p:spTree>
    <p:extLst>
      <p:ext uri="{BB962C8B-B14F-4D97-AF65-F5344CB8AC3E}">
        <p14:creationId xmlns:p14="http://schemas.microsoft.com/office/powerpoint/2010/main" val="2401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3C23D1-BE9A-4E52-9BEF-D55C4CB7574F}"/>
              </a:ext>
              <a:ext uri="{C183D7F6-B498-43B3-948B-1728B52AA6E4}">
                <adec:decorative xmlns:adec="http://schemas.microsoft.com/office/drawing/2017/decorative" val="1"/>
              </a:ext>
            </a:extLst>
          </p:cNvPr>
          <p:cNvSpPr/>
          <p:nvPr userDrawn="1"/>
        </p:nvSpPr>
        <p:spPr>
          <a:xfrm>
            <a:off x="11645798" y="6386170"/>
            <a:ext cx="307239" cy="343814"/>
          </a:xfrm>
          <a:prstGeom prst="rect">
            <a:avLst/>
          </a:prstGeom>
          <a:noFill/>
          <a:ln w="12700" cap="flat">
            <a:noFill/>
            <a:prstDash val="solid"/>
            <a:miter/>
          </a:ln>
        </p:spPr>
        <p:txBody>
          <a:bodyPr rtlCol="0" anchor="ctr"/>
          <a:lstStyle/>
          <a:p>
            <a:pPr algn="l"/>
            <a:endParaRPr lang="en-US" noProof="0"/>
          </a:p>
        </p:txBody>
      </p:sp>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11932920" cy="2368296"/>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4" name="Text Placeholder 26">
            <a:extLst>
              <a:ext uri="{FF2B5EF4-FFF2-40B4-BE49-F238E27FC236}">
                <a16:creationId xmlns:a16="http://schemas.microsoft.com/office/drawing/2014/main" id="{B33A3032-1037-4342-827F-CF1349978260}"/>
              </a:ext>
            </a:extLst>
          </p:cNvPr>
          <p:cNvSpPr>
            <a:spLocks noGrp="1"/>
          </p:cNvSpPr>
          <p:nvPr>
            <p:ph type="body" sz="quarter" idx="16" hasCustomPrompt="1"/>
          </p:nvPr>
        </p:nvSpPr>
        <p:spPr>
          <a:xfrm>
            <a:off x="838201" y="1835244"/>
            <a:ext cx="10515599" cy="629105"/>
          </a:xfrm>
        </p:spPr>
        <p:txBody>
          <a:bodyPr lIns="0" rIns="0">
            <a:noAutofit/>
          </a:bodyPr>
          <a:lstStyle>
            <a:lvl1pPr marL="0" indent="0" algn="ctr">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5" name="Title 1">
            <a:extLst>
              <a:ext uri="{FF2B5EF4-FFF2-40B4-BE49-F238E27FC236}">
                <a16:creationId xmlns:a16="http://schemas.microsoft.com/office/drawing/2014/main" id="{FD6F6A17-AFDC-40C7-9D63-50FA052A1614}"/>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BIG IMAGE SLIDE</a:t>
            </a:r>
          </a:p>
        </p:txBody>
      </p:sp>
      <p:sp>
        <p:nvSpPr>
          <p:cNvPr id="16" name="Rectangle 15">
            <a:extLst>
              <a:ext uri="{FF2B5EF4-FFF2-40B4-BE49-F238E27FC236}">
                <a16:creationId xmlns:a16="http://schemas.microsoft.com/office/drawing/2014/main" id="{6668B9DC-C6AF-45D4-BBA3-A5EF781EAB7F}"/>
              </a:ext>
              <a:ext uri="{C183D7F6-B498-43B3-948B-1728B52AA6E4}">
                <adec:decorative xmlns:adec="http://schemas.microsoft.com/office/drawing/2017/decorative" val="1"/>
              </a:ext>
            </a:extLst>
          </p:cNvPr>
          <p:cNvSpPr/>
          <p:nvPr userDrawn="1"/>
        </p:nvSpPr>
        <p:spPr>
          <a:xfrm>
            <a:off x="3759708" y="1667974"/>
            <a:ext cx="4672584" cy="36576"/>
          </a:xfrm>
          <a:prstGeom prst="rect">
            <a:avLst/>
          </a:prstGeom>
          <a:solidFill>
            <a:schemeClr val="bg2"/>
          </a:solidFill>
          <a:ln w="12700" cap="flat">
            <a:noFill/>
            <a:prstDash val="solid"/>
            <a:miter/>
          </a:ln>
        </p:spPr>
        <p:txBody>
          <a:bodyPr rtlCol="0" anchor="ctr"/>
          <a:lstStyle/>
          <a:p>
            <a:pPr algn="l"/>
            <a:endParaRPr lang="en-US" noProof="0"/>
          </a:p>
        </p:txBody>
      </p:sp>
    </p:spTree>
    <p:extLst>
      <p:ext uri="{BB962C8B-B14F-4D97-AF65-F5344CB8AC3E}">
        <p14:creationId xmlns:p14="http://schemas.microsoft.com/office/powerpoint/2010/main" val="1761272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edia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a:t>ADD A FOOTER</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268873"/>
            <a:ext cx="10515600" cy="1325563"/>
          </a:xfrm>
        </p:spPr>
        <p:txBody>
          <a:bodyPr lIns="0" rIns="0"/>
          <a:lstStyle>
            <a:lvl1pPr algn="ctr">
              <a:defRPr>
                <a:solidFill>
                  <a:schemeClr val="bg1"/>
                </a:solidFill>
              </a:defRPr>
            </a:lvl1pPr>
          </a:lstStyle>
          <a:p>
            <a:r>
              <a:rPr lang="en-US" noProof="0"/>
              <a:t>VIDEO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6" name="Media Placeholder 7">
            <a:extLst>
              <a:ext uri="{FF2B5EF4-FFF2-40B4-BE49-F238E27FC236}">
                <a16:creationId xmlns:a16="http://schemas.microsoft.com/office/drawing/2014/main" id="{A11F77F4-4B16-4503-B9B6-AE22C686E3E3}"/>
              </a:ext>
            </a:extLst>
          </p:cNvPr>
          <p:cNvSpPr>
            <a:spLocks noGrp="1"/>
          </p:cNvSpPr>
          <p:nvPr>
            <p:ph type="media" sz="quarter" idx="17"/>
          </p:nvPr>
        </p:nvSpPr>
        <p:spPr>
          <a:xfrm>
            <a:off x="1395984" y="1497770"/>
            <a:ext cx="9400032" cy="4215384"/>
          </a:xfrm>
        </p:spPr>
        <p:txBody>
          <a:bodyPr anchor="ctr" anchorCtr="0">
            <a:normAutofit/>
          </a:bodyPr>
          <a:lstStyle>
            <a:lvl1pPr marL="0" indent="0" algn="ctr">
              <a:buNone/>
              <a:defRPr sz="1400"/>
            </a:lvl1pPr>
          </a:lstStyle>
          <a:p>
            <a:r>
              <a:rPr lang="en-US" noProof="0"/>
              <a:t>Click icon to add media</a:t>
            </a:r>
          </a:p>
        </p:txBody>
      </p:sp>
    </p:spTree>
    <p:extLst>
      <p:ext uri="{BB962C8B-B14F-4D97-AF65-F5344CB8AC3E}">
        <p14:creationId xmlns:p14="http://schemas.microsoft.com/office/powerpoint/2010/main" val="239973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Layout">
    <p:spTree>
      <p:nvGrpSpPr>
        <p:cNvPr id="1" name=""/>
        <p:cNvGrpSpPr/>
        <p:nvPr/>
      </p:nvGrpSpPr>
      <p:grpSpPr>
        <a:xfrm>
          <a:off x="0" y="0"/>
          <a:ext cx="0" cy="0"/>
          <a:chOff x="0" y="0"/>
          <a:chExt cx="0" cy="0"/>
        </a:xfrm>
      </p:grpSpPr>
      <p:sp>
        <p:nvSpPr>
          <p:cNvPr id="3" name="Rectangle 2" descr="View of a lake and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a:p>
        </p:txBody>
      </p:sp>
      <p:sp>
        <p:nvSpPr>
          <p:cNvPr id="16" name="Text Placeholder 26">
            <a:extLst>
              <a:ext uri="{FF2B5EF4-FFF2-40B4-BE49-F238E27FC236}">
                <a16:creationId xmlns:a16="http://schemas.microsoft.com/office/drawing/2014/main" id="{82190F1B-1701-4806-870F-8FC7F32FE4AA}"/>
              </a:ext>
            </a:extLst>
          </p:cNvPr>
          <p:cNvSpPr>
            <a:spLocks noGrp="1"/>
          </p:cNvSpPr>
          <p:nvPr>
            <p:ph type="body" sz="quarter" idx="21" hasCustomPrompt="1"/>
          </p:nvPr>
        </p:nvSpPr>
        <p:spPr>
          <a:xfrm>
            <a:off x="3912235" y="4222968"/>
            <a:ext cx="4367531" cy="474519"/>
          </a:xfrm>
        </p:spPr>
        <p:txBody>
          <a:bodyPr>
            <a:noAutofit/>
          </a:bodyPr>
          <a:lstStyle>
            <a:lvl1pPr marL="0" indent="0" algn="ctr">
              <a:buNone/>
              <a:defRPr sz="35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+7 678-555-0128</a:t>
            </a:r>
          </a:p>
        </p:txBody>
      </p:sp>
      <p:sp>
        <p:nvSpPr>
          <p:cNvPr id="18" name="Text Placeholder 26">
            <a:extLst>
              <a:ext uri="{FF2B5EF4-FFF2-40B4-BE49-F238E27FC236}">
                <a16:creationId xmlns:a16="http://schemas.microsoft.com/office/drawing/2014/main" id="{972B7F81-5409-42D9-B44C-88D9CBD9BAD5}"/>
              </a:ext>
            </a:extLst>
          </p:cNvPr>
          <p:cNvSpPr>
            <a:spLocks noGrp="1"/>
          </p:cNvSpPr>
          <p:nvPr>
            <p:ph type="body" sz="quarter" idx="20" hasCustomPrompt="1"/>
          </p:nvPr>
        </p:nvSpPr>
        <p:spPr>
          <a:xfrm>
            <a:off x="3912235" y="3927698"/>
            <a:ext cx="4367531" cy="288000"/>
          </a:xfrm>
        </p:spPr>
        <p:txBody>
          <a:bodyPr>
            <a:noAutofit/>
          </a:bodyPr>
          <a:lstStyle>
            <a:lvl1pPr marL="0" indent="0" algn="ctr">
              <a:buNone/>
              <a:defRPr sz="20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Phone</a:t>
            </a:r>
          </a:p>
        </p:txBody>
      </p:sp>
      <p:sp>
        <p:nvSpPr>
          <p:cNvPr id="19" name="Text Placeholder 14">
            <a:extLst>
              <a:ext uri="{FF2B5EF4-FFF2-40B4-BE49-F238E27FC236}">
                <a16:creationId xmlns:a16="http://schemas.microsoft.com/office/drawing/2014/main" id="{FAA54554-5CE2-43AD-979D-F095482C49AB}"/>
              </a:ext>
            </a:extLst>
          </p:cNvPr>
          <p:cNvSpPr>
            <a:spLocks noGrp="1"/>
          </p:cNvSpPr>
          <p:nvPr>
            <p:ph type="body" sz="quarter" idx="13" hasCustomPrompt="1"/>
          </p:nvPr>
        </p:nvSpPr>
        <p:spPr>
          <a:xfrm>
            <a:off x="1050857" y="2655074"/>
            <a:ext cx="10090287" cy="606659"/>
          </a:xfrm>
        </p:spPr>
        <p:txBody>
          <a:bodyPr>
            <a:noAutofit/>
          </a:bodyPr>
          <a:lstStyle>
            <a:lvl1pPr marL="0" indent="0" algn="ctr">
              <a:buNone/>
              <a:defRPr sz="3500" b="0" i="0">
                <a:solidFill>
                  <a:schemeClr val="bg2"/>
                </a:solidFill>
              </a:defRPr>
            </a:lvl1pPr>
          </a:lstStyle>
          <a:p>
            <a:pPr lvl="0"/>
            <a:r>
              <a:rPr lang="en-US" noProof="0"/>
              <a:t>Alexander Martensson</a:t>
            </a:r>
          </a:p>
        </p:txBody>
      </p:sp>
      <p:sp>
        <p:nvSpPr>
          <p:cNvPr id="20" name="Text Placeholder 26">
            <a:extLst>
              <a:ext uri="{FF2B5EF4-FFF2-40B4-BE49-F238E27FC236}">
                <a16:creationId xmlns:a16="http://schemas.microsoft.com/office/drawing/2014/main" id="{A1D8F0C1-128A-435B-8585-F0B32496EC79}"/>
              </a:ext>
            </a:extLst>
          </p:cNvPr>
          <p:cNvSpPr>
            <a:spLocks noGrp="1"/>
          </p:cNvSpPr>
          <p:nvPr>
            <p:ph type="body" sz="quarter" idx="22" hasCustomPrompt="1"/>
          </p:nvPr>
        </p:nvSpPr>
        <p:spPr>
          <a:xfrm>
            <a:off x="3135722" y="5230723"/>
            <a:ext cx="5920556" cy="474519"/>
          </a:xfrm>
        </p:spPr>
        <p:txBody>
          <a:bodyPr>
            <a:noAutofit/>
          </a:bodyPr>
          <a:lstStyle>
            <a:lvl1pPr marL="0" indent="0" algn="ctr">
              <a:buNone/>
              <a:defRPr sz="35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martensson@example.com</a:t>
            </a:r>
          </a:p>
        </p:txBody>
      </p:sp>
      <p:sp>
        <p:nvSpPr>
          <p:cNvPr id="22" name="Text Placeholder 26">
            <a:extLst>
              <a:ext uri="{FF2B5EF4-FFF2-40B4-BE49-F238E27FC236}">
                <a16:creationId xmlns:a16="http://schemas.microsoft.com/office/drawing/2014/main" id="{90B48E8B-E525-4852-9167-5281C64B1C37}"/>
              </a:ext>
            </a:extLst>
          </p:cNvPr>
          <p:cNvSpPr>
            <a:spLocks noGrp="1"/>
          </p:cNvSpPr>
          <p:nvPr>
            <p:ph type="body" sz="quarter" idx="23" hasCustomPrompt="1"/>
          </p:nvPr>
        </p:nvSpPr>
        <p:spPr>
          <a:xfrm>
            <a:off x="3912235" y="4929014"/>
            <a:ext cx="4367531" cy="288000"/>
          </a:xfrm>
        </p:spPr>
        <p:txBody>
          <a:bodyPr>
            <a:noAutofit/>
          </a:bodyPr>
          <a:lstStyle>
            <a:lvl1pPr marL="0" indent="0" algn="ctr">
              <a:buNone/>
              <a:defRPr sz="20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Email</a:t>
            </a:r>
          </a:p>
        </p:txBody>
      </p:sp>
      <p:sp>
        <p:nvSpPr>
          <p:cNvPr id="24" name="Title 1">
            <a:extLst>
              <a:ext uri="{FF2B5EF4-FFF2-40B4-BE49-F238E27FC236}">
                <a16:creationId xmlns:a16="http://schemas.microsoft.com/office/drawing/2014/main" id="{0C5EB90F-1ADD-412B-9044-2CC607B786B1}"/>
              </a:ext>
            </a:extLst>
          </p:cNvPr>
          <p:cNvSpPr>
            <a:spLocks noGrp="1"/>
          </p:cNvSpPr>
          <p:nvPr>
            <p:ph type="title" hasCustomPrompt="1"/>
          </p:nvPr>
        </p:nvSpPr>
        <p:spPr>
          <a:xfrm>
            <a:off x="1050856" y="993494"/>
            <a:ext cx="10104124" cy="1517356"/>
          </a:xfrm>
        </p:spPr>
        <p:txBody>
          <a:bodyPr>
            <a:noAutofit/>
          </a:bodyPr>
          <a:lstStyle>
            <a:lvl1pPr algn="ctr">
              <a:defRPr sz="8000" b="0">
                <a:solidFill>
                  <a:schemeClr val="bg1"/>
                </a:solidFill>
              </a:defRPr>
            </a:lvl1pPr>
          </a:lstStyle>
          <a:p>
            <a:r>
              <a:rPr lang="en-US" noProof="0"/>
              <a:t>THANK YOU!</a:t>
            </a:r>
          </a:p>
        </p:txBody>
      </p:sp>
      <p:sp>
        <p:nvSpPr>
          <p:cNvPr id="25" name="Rectangle 24">
            <a:extLst>
              <a:ext uri="{FF2B5EF4-FFF2-40B4-BE49-F238E27FC236}">
                <a16:creationId xmlns:a16="http://schemas.microsoft.com/office/drawing/2014/main" id="{540A1271-E1E7-40AB-9552-9B4249544008}"/>
              </a:ext>
              <a:ext uri="{C183D7F6-B498-43B3-948B-1728B52AA6E4}">
                <adec:decorative xmlns:adec="http://schemas.microsoft.com/office/drawing/2017/decorative" val="1"/>
              </a:ext>
            </a:extLst>
          </p:cNvPr>
          <p:cNvSpPr/>
          <p:nvPr userDrawn="1"/>
        </p:nvSpPr>
        <p:spPr>
          <a:xfrm>
            <a:off x="3156204" y="2421953"/>
            <a:ext cx="5879592" cy="64008"/>
          </a:xfrm>
          <a:prstGeom prst="rect">
            <a:avLst/>
          </a:prstGeom>
          <a:solidFill>
            <a:schemeClr val="bg2"/>
          </a:solidFill>
          <a:ln w="12700" cap="flat">
            <a:noFill/>
            <a:prstDash val="solid"/>
            <a:miter/>
          </a:ln>
        </p:spPr>
        <p:txBody>
          <a:bodyPr rtlCol="0" anchor="ctr"/>
          <a:lstStyle/>
          <a:p>
            <a:pPr algn="l"/>
            <a:endParaRPr lang="en-US" noProof="0"/>
          </a:p>
        </p:txBody>
      </p:sp>
    </p:spTree>
    <p:extLst>
      <p:ext uri="{BB962C8B-B14F-4D97-AF65-F5344CB8AC3E}">
        <p14:creationId xmlns:p14="http://schemas.microsoft.com/office/powerpoint/2010/main" val="1371178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4038553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a:p>
        </p:txBody>
      </p:sp>
      <p:sp>
        <p:nvSpPr>
          <p:cNvPr id="15" name="Content Placeholder 2">
            <a:extLst>
              <a:ext uri="{FF2B5EF4-FFF2-40B4-BE49-F238E27FC236}">
                <a16:creationId xmlns:a16="http://schemas.microsoft.com/office/drawing/2014/main" id="{01B00995-C0FC-4EC6-A9B0-828FB28FC47F}"/>
              </a:ext>
            </a:extLst>
          </p:cNvPr>
          <p:cNvSpPr>
            <a:spLocks noGrp="1"/>
          </p:cNvSpPr>
          <p:nvPr>
            <p:ph idx="1" hasCustomPrompt="1"/>
          </p:nvPr>
        </p:nvSpPr>
        <p:spPr>
          <a:xfrm>
            <a:off x="838200" y="1825625"/>
            <a:ext cx="10515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3335114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A122F4F2-F130-4DBE-B244-1D59BBE5CD9D}"/>
              </a:ext>
            </a:extLst>
          </p:cNvPr>
          <p:cNvSpPr>
            <a:spLocks noGrp="1"/>
          </p:cNvSpPr>
          <p:nvPr>
            <p:ph sz="half" idx="1" hasCustomPrompt="1"/>
          </p:nvPr>
        </p:nvSpPr>
        <p:spPr>
          <a:xfrm>
            <a:off x="838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3">
            <a:extLst>
              <a:ext uri="{FF2B5EF4-FFF2-40B4-BE49-F238E27FC236}">
                <a16:creationId xmlns:a16="http://schemas.microsoft.com/office/drawing/2014/main" id="{D4CE5575-876A-4335-83ED-6B346DA1B4D2}"/>
              </a:ext>
            </a:extLst>
          </p:cNvPr>
          <p:cNvSpPr>
            <a:spLocks noGrp="1"/>
          </p:cNvSpPr>
          <p:nvPr>
            <p:ph sz="half" idx="2" hasCustomPrompt="1"/>
          </p:nvPr>
        </p:nvSpPr>
        <p:spPr>
          <a:xfrm>
            <a:off x="6172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25035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11" name="Text Placeholder 2">
            <a:extLst>
              <a:ext uri="{FF2B5EF4-FFF2-40B4-BE49-F238E27FC236}">
                <a16:creationId xmlns:a16="http://schemas.microsoft.com/office/drawing/2014/main" id="{D1F82F6E-10E8-4A58-9655-E18D14D7901F}"/>
              </a:ext>
            </a:extLst>
          </p:cNvPr>
          <p:cNvSpPr>
            <a:spLocks noGrp="1"/>
          </p:cNvSpPr>
          <p:nvPr>
            <p:ph type="body" idx="1" hasCustomPrompt="1"/>
          </p:nvPr>
        </p:nvSpPr>
        <p:spPr>
          <a:xfrm>
            <a:off x="839788" y="1840863"/>
            <a:ext cx="5157787" cy="664211"/>
          </a:xfrm>
        </p:spPr>
        <p:txBody>
          <a:bodyPr anchor="b"/>
          <a:lstStyle>
            <a:lvl1pPr marL="0" indent="0">
              <a:buNone/>
              <a:defRPr sz="2400" b="1">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2" name="Content Placeholder 3">
            <a:extLst>
              <a:ext uri="{FF2B5EF4-FFF2-40B4-BE49-F238E27FC236}">
                <a16:creationId xmlns:a16="http://schemas.microsoft.com/office/drawing/2014/main" id="{C2F6C18E-5BCB-42EF-9310-5BD6E011DF2F}"/>
              </a:ext>
            </a:extLst>
          </p:cNvPr>
          <p:cNvSpPr>
            <a:spLocks noGrp="1"/>
          </p:cNvSpPr>
          <p:nvPr>
            <p:ph sz="half" idx="2" hasCustomPrompt="1"/>
          </p:nvPr>
        </p:nvSpPr>
        <p:spPr>
          <a:xfrm>
            <a:off x="839788" y="2505075"/>
            <a:ext cx="5157787"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Text Placeholder 4">
            <a:extLst>
              <a:ext uri="{FF2B5EF4-FFF2-40B4-BE49-F238E27FC236}">
                <a16:creationId xmlns:a16="http://schemas.microsoft.com/office/drawing/2014/main" id="{9BA2923F-D123-40C6-A193-B86D683D5B51}"/>
              </a:ext>
            </a:extLst>
          </p:cNvPr>
          <p:cNvSpPr>
            <a:spLocks noGrp="1"/>
          </p:cNvSpPr>
          <p:nvPr>
            <p:ph type="body" sz="quarter" idx="3" hasCustomPrompt="1"/>
          </p:nvPr>
        </p:nvSpPr>
        <p:spPr>
          <a:xfrm>
            <a:off x="6172200" y="1840863"/>
            <a:ext cx="5183188" cy="664212"/>
          </a:xfrm>
        </p:spPr>
        <p:txBody>
          <a:bodyPr anchor="b"/>
          <a:lstStyle>
            <a:lvl1pPr marL="0" indent="0">
              <a:buNone/>
              <a:defRPr sz="2400" b="1">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6" name="Content Placeholder 5">
            <a:extLst>
              <a:ext uri="{FF2B5EF4-FFF2-40B4-BE49-F238E27FC236}">
                <a16:creationId xmlns:a16="http://schemas.microsoft.com/office/drawing/2014/main" id="{8305C175-94AC-44DD-9321-0A8DBDF22DA9}"/>
              </a:ext>
            </a:extLst>
          </p:cNvPr>
          <p:cNvSpPr>
            <a:spLocks noGrp="1"/>
          </p:cNvSpPr>
          <p:nvPr>
            <p:ph sz="quarter" idx="4" hasCustomPrompt="1"/>
          </p:nvPr>
        </p:nvSpPr>
        <p:spPr>
          <a:xfrm>
            <a:off x="6172200" y="2505075"/>
            <a:ext cx="5183188"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75998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2105709"/>
            <a:ext cx="3749040" cy="36576"/>
          </a:xfrm>
          <a:prstGeom prst="rect">
            <a:avLst/>
          </a:prstGeom>
          <a:solidFill>
            <a:schemeClr val="bg2"/>
          </a:solidFill>
          <a:ln w="12700" cap="flat">
            <a:noFill/>
            <a:prstDash val="solid"/>
            <a:miter/>
          </a:ln>
        </p:spPr>
        <p:txBody>
          <a:bodyPr rtlCol="0" anchor="ctr"/>
          <a:lstStyle/>
          <a:p>
            <a:pPr algn="l"/>
            <a:endParaRPr lang="en-US" noProof="0"/>
          </a:p>
        </p:txBody>
      </p:sp>
      <p:sp>
        <p:nvSpPr>
          <p:cNvPr id="11" name="Title 1">
            <a:extLst>
              <a:ext uri="{FF2B5EF4-FFF2-40B4-BE49-F238E27FC236}">
                <a16:creationId xmlns:a16="http://schemas.microsoft.com/office/drawing/2014/main" id="{B1C3E675-6E45-4A81-AEA3-D36388222894}"/>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noProof="0"/>
              <a:t>Click to edit Master title style</a:t>
            </a:r>
          </a:p>
        </p:txBody>
      </p:sp>
      <p:sp>
        <p:nvSpPr>
          <p:cNvPr id="12" name="Text Placeholder 3">
            <a:extLst>
              <a:ext uri="{FF2B5EF4-FFF2-40B4-BE49-F238E27FC236}">
                <a16:creationId xmlns:a16="http://schemas.microsoft.com/office/drawing/2014/main" id="{1E4B599D-7641-40C1-8DAE-110A36403CFF}"/>
              </a:ext>
            </a:extLst>
          </p:cNvPr>
          <p:cNvSpPr>
            <a:spLocks noGrp="1"/>
          </p:cNvSpPr>
          <p:nvPr>
            <p:ph type="body" sz="half" idx="2" hasCustomPrompt="1"/>
          </p:nvPr>
        </p:nvSpPr>
        <p:spPr>
          <a:xfrm>
            <a:off x="839788" y="2177592"/>
            <a:ext cx="3932237" cy="3691396"/>
          </a:xfrm>
        </p:spPr>
        <p:txBody>
          <a:bodyPr/>
          <a:lstStyle>
            <a:lvl1pPr marL="0" indent="0">
              <a:buNone/>
              <a:defRPr sz="160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4" name="Content Placeholder 2">
            <a:extLst>
              <a:ext uri="{FF2B5EF4-FFF2-40B4-BE49-F238E27FC236}">
                <a16:creationId xmlns:a16="http://schemas.microsoft.com/office/drawing/2014/main" id="{709FEF38-E3A7-4527-97CB-AF528BAEBA8F}"/>
              </a:ext>
            </a:extLst>
          </p:cNvPr>
          <p:cNvSpPr>
            <a:spLocks noGrp="1"/>
          </p:cNvSpPr>
          <p:nvPr>
            <p:ph idx="1" hasCustomPrompt="1"/>
          </p:nvPr>
        </p:nvSpPr>
        <p:spPr>
          <a:xfrm>
            <a:off x="5180012" y="457200"/>
            <a:ext cx="6172200" cy="5408613"/>
          </a:xfrm>
        </p:spPr>
        <p:txBody>
          <a:bodyPr>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727947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2105709"/>
            <a:ext cx="3749040" cy="36576"/>
          </a:xfrm>
          <a:prstGeom prst="rect">
            <a:avLst/>
          </a:prstGeom>
          <a:solidFill>
            <a:schemeClr val="bg2"/>
          </a:solidFill>
          <a:ln w="12700" cap="flat">
            <a:noFill/>
            <a:prstDash val="solid"/>
            <a:miter/>
          </a:ln>
        </p:spPr>
        <p:txBody>
          <a:bodyPr rtlCol="0" anchor="ctr"/>
          <a:lstStyle/>
          <a:p>
            <a:pPr algn="l"/>
            <a:endParaRPr lang="en-US" noProof="0"/>
          </a:p>
        </p:txBody>
      </p:sp>
      <p:sp>
        <p:nvSpPr>
          <p:cNvPr id="11" name="Title 1">
            <a:extLst>
              <a:ext uri="{FF2B5EF4-FFF2-40B4-BE49-F238E27FC236}">
                <a16:creationId xmlns:a16="http://schemas.microsoft.com/office/drawing/2014/main" id="{B1C3E675-6E45-4A81-AEA3-D36388222894}"/>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noProof="0"/>
              <a:t>Click to edit Master title style</a:t>
            </a:r>
          </a:p>
        </p:txBody>
      </p:sp>
      <p:sp>
        <p:nvSpPr>
          <p:cNvPr id="12" name="Text Placeholder 3">
            <a:extLst>
              <a:ext uri="{FF2B5EF4-FFF2-40B4-BE49-F238E27FC236}">
                <a16:creationId xmlns:a16="http://schemas.microsoft.com/office/drawing/2014/main" id="{1E4B599D-7641-40C1-8DAE-110A36403CFF}"/>
              </a:ext>
            </a:extLst>
          </p:cNvPr>
          <p:cNvSpPr>
            <a:spLocks noGrp="1"/>
          </p:cNvSpPr>
          <p:nvPr>
            <p:ph type="body" sz="half" idx="2" hasCustomPrompt="1"/>
          </p:nvPr>
        </p:nvSpPr>
        <p:spPr>
          <a:xfrm>
            <a:off x="839788" y="2177592"/>
            <a:ext cx="3932237" cy="3691396"/>
          </a:xfrm>
        </p:spPr>
        <p:txBody>
          <a:bodyPr/>
          <a:lstStyle>
            <a:lvl1pPr marL="0" indent="0">
              <a:buNone/>
              <a:defRPr sz="160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Picture Placeholder 2">
            <a:extLst>
              <a:ext uri="{FF2B5EF4-FFF2-40B4-BE49-F238E27FC236}">
                <a16:creationId xmlns:a16="http://schemas.microsoft.com/office/drawing/2014/main" id="{1B69B4CE-EB2F-46CF-9A80-64E44E5E95AC}"/>
              </a:ext>
            </a:extLst>
          </p:cNvPr>
          <p:cNvSpPr>
            <a:spLocks noGrp="1"/>
          </p:cNvSpPr>
          <p:nvPr>
            <p:ph type="pic" idx="1"/>
          </p:nvPr>
        </p:nvSpPr>
        <p:spPr>
          <a:xfrm>
            <a:off x="5183188" y="457201"/>
            <a:ext cx="6172200" cy="5403850"/>
          </a:xfrm>
        </p:spPr>
        <p:txBody>
          <a:bodyPr anchor="ct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p>
        </p:txBody>
      </p:sp>
    </p:spTree>
    <p:extLst>
      <p:ext uri="{BB962C8B-B14F-4D97-AF65-F5344CB8AC3E}">
        <p14:creationId xmlns:p14="http://schemas.microsoft.com/office/powerpoint/2010/main" val="369830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a:t>ADD A FOOTER</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4312920" y="1667974"/>
            <a:ext cx="3566160" cy="36576"/>
          </a:xfrm>
          <a:prstGeom prst="rect">
            <a:avLst/>
          </a:prstGeom>
          <a:solidFill>
            <a:schemeClr val="bg2"/>
          </a:solidFill>
          <a:ln w="12700" cap="flat">
            <a:noFill/>
            <a:prstDash val="solid"/>
            <a:miter/>
          </a:ln>
        </p:spPr>
        <p:txBody>
          <a:bodyPr rtlCol="0" anchor="ctr"/>
          <a:lstStyle/>
          <a:p>
            <a:pPr algn="l"/>
            <a:endParaRPr lang="en-US" noProof="0"/>
          </a:p>
        </p:txBody>
      </p:sp>
      <p:sp>
        <p:nvSpPr>
          <p:cNvPr id="2" name="Title 1">
            <a:extLst>
              <a:ext uri="{FF2B5EF4-FFF2-40B4-BE49-F238E27FC236}">
                <a16:creationId xmlns:a16="http://schemas.microsoft.com/office/drawing/2014/main" id="{FF2B3756-19E0-4B2F-B1D5-7664E0B38BE1}"/>
              </a:ext>
            </a:extLst>
          </p:cNvPr>
          <p:cNvSpPr>
            <a:spLocks noGrp="1"/>
          </p:cNvSpPr>
          <p:nvPr>
            <p:ph type="title"/>
          </p:nvPr>
        </p:nvSpPr>
        <p:spPr/>
        <p:txBody>
          <a:bodyPr/>
          <a:lstStyle>
            <a:lvl1pPr algn="ct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4183200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a:t>ADD A FOOTER</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a:p>
        </p:txBody>
      </p:sp>
    </p:spTree>
    <p:extLst>
      <p:ext uri="{BB962C8B-B14F-4D97-AF65-F5344CB8AC3E}">
        <p14:creationId xmlns:p14="http://schemas.microsoft.com/office/powerpoint/2010/main" val="26263062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gs>
              <a:gs pos="100000">
                <a:schemeClr val="accent3"/>
              </a:gs>
            </a:gsLst>
            <a:lin ang="0" scaled="1"/>
            <a:tileRect/>
          </a:gradFill>
          <a:ln w="12700" cap="flat">
            <a:noFill/>
            <a:prstDash val="solid"/>
            <a:miter/>
          </a:ln>
        </p:spPr>
        <p:txBody>
          <a:bodyPr rtlCol="0" anchor="ctr"/>
          <a:lstStyle/>
          <a:p>
            <a:pPr algn="l"/>
            <a:endParaRPr lang="en-US" noProof="0"/>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HOW TO USE THIS TEMPLATE</a:t>
            </a:r>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2017776" y="1667974"/>
            <a:ext cx="8156448" cy="36576"/>
          </a:xfrm>
          <a:prstGeom prst="rect">
            <a:avLst/>
          </a:prstGeom>
          <a:solidFill>
            <a:schemeClr val="bg2"/>
          </a:solidFill>
          <a:ln w="12700" cap="flat">
            <a:noFill/>
            <a:prstDash val="solid"/>
            <a:miter/>
          </a:ln>
        </p:spPr>
        <p:txBody>
          <a:bodyPr rtlCol="0" anchor="ctr"/>
          <a:lstStyle/>
          <a:p>
            <a:pPr algn="l"/>
            <a:endParaRPr lang="en-US" noProof="0"/>
          </a:p>
        </p:txBody>
      </p:sp>
      <p:sp>
        <p:nvSpPr>
          <p:cNvPr id="31" name="Text Placeholder 21">
            <a:extLst>
              <a:ext uri="{FF2B5EF4-FFF2-40B4-BE49-F238E27FC236}">
                <a16:creationId xmlns:a16="http://schemas.microsoft.com/office/drawing/2014/main" id="{10000CCD-6AFF-4E65-8858-5502306E5811}"/>
              </a:ext>
            </a:extLst>
          </p:cNvPr>
          <p:cNvSpPr>
            <a:spLocks noGrp="1"/>
          </p:cNvSpPr>
          <p:nvPr>
            <p:ph type="body" sz="quarter" idx="13" hasCustomPrompt="1"/>
          </p:nvPr>
        </p:nvSpPr>
        <p:spPr>
          <a:xfrm>
            <a:off x="855578" y="1960171"/>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1</a:t>
            </a:r>
          </a:p>
        </p:txBody>
      </p:sp>
      <p:sp>
        <p:nvSpPr>
          <p:cNvPr id="32" name="Text Placeholder 24">
            <a:extLst>
              <a:ext uri="{FF2B5EF4-FFF2-40B4-BE49-F238E27FC236}">
                <a16:creationId xmlns:a16="http://schemas.microsoft.com/office/drawing/2014/main" id="{D5D777E5-98F6-416A-8D23-3399269D85CB}"/>
              </a:ext>
            </a:extLst>
          </p:cNvPr>
          <p:cNvSpPr>
            <a:spLocks noGrp="1"/>
          </p:cNvSpPr>
          <p:nvPr>
            <p:ph type="body" sz="quarter" idx="14" hasCustomPrompt="1"/>
          </p:nvPr>
        </p:nvSpPr>
        <p:spPr>
          <a:xfrm>
            <a:off x="1442535" y="1984171"/>
            <a:ext cx="3103110"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3" name="Text Placeholder 21">
            <a:extLst>
              <a:ext uri="{FF2B5EF4-FFF2-40B4-BE49-F238E27FC236}">
                <a16:creationId xmlns:a16="http://schemas.microsoft.com/office/drawing/2014/main" id="{C979BADF-99B5-4C91-AAE5-FC2C4DBEDE20}"/>
              </a:ext>
            </a:extLst>
          </p:cNvPr>
          <p:cNvSpPr>
            <a:spLocks noGrp="1"/>
          </p:cNvSpPr>
          <p:nvPr>
            <p:ph type="body" sz="quarter" idx="15" hasCustomPrompt="1"/>
          </p:nvPr>
        </p:nvSpPr>
        <p:spPr>
          <a:xfrm>
            <a:off x="4820642" y="1960171"/>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2</a:t>
            </a:r>
          </a:p>
        </p:txBody>
      </p:sp>
      <p:sp>
        <p:nvSpPr>
          <p:cNvPr id="34" name="Text Placeholder 24">
            <a:extLst>
              <a:ext uri="{FF2B5EF4-FFF2-40B4-BE49-F238E27FC236}">
                <a16:creationId xmlns:a16="http://schemas.microsoft.com/office/drawing/2014/main" id="{6706F6A2-1599-4D73-9288-3ECEACDDCAEA}"/>
              </a:ext>
            </a:extLst>
          </p:cNvPr>
          <p:cNvSpPr>
            <a:spLocks noGrp="1"/>
          </p:cNvSpPr>
          <p:nvPr>
            <p:ph type="body" sz="quarter" idx="16" hasCustomPrompt="1"/>
          </p:nvPr>
        </p:nvSpPr>
        <p:spPr>
          <a:xfrm>
            <a:off x="5477939" y="1984171"/>
            <a:ext cx="2243918"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5" name="Text Placeholder 21">
            <a:extLst>
              <a:ext uri="{FF2B5EF4-FFF2-40B4-BE49-F238E27FC236}">
                <a16:creationId xmlns:a16="http://schemas.microsoft.com/office/drawing/2014/main" id="{BAE5E245-1702-4722-895D-0808BB0A868A}"/>
              </a:ext>
            </a:extLst>
          </p:cNvPr>
          <p:cNvSpPr>
            <a:spLocks noGrp="1"/>
          </p:cNvSpPr>
          <p:nvPr>
            <p:ph type="body" sz="quarter" idx="17" hasCustomPrompt="1"/>
          </p:nvPr>
        </p:nvSpPr>
        <p:spPr>
          <a:xfrm>
            <a:off x="7906755" y="1977950"/>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3</a:t>
            </a:r>
          </a:p>
        </p:txBody>
      </p:sp>
      <p:sp>
        <p:nvSpPr>
          <p:cNvPr id="36" name="Text Placeholder 24">
            <a:extLst>
              <a:ext uri="{FF2B5EF4-FFF2-40B4-BE49-F238E27FC236}">
                <a16:creationId xmlns:a16="http://schemas.microsoft.com/office/drawing/2014/main" id="{3701E665-3CED-413C-BAC6-CE003B1494EA}"/>
              </a:ext>
            </a:extLst>
          </p:cNvPr>
          <p:cNvSpPr>
            <a:spLocks noGrp="1"/>
          </p:cNvSpPr>
          <p:nvPr>
            <p:ph type="body" sz="quarter" idx="18" hasCustomPrompt="1"/>
          </p:nvPr>
        </p:nvSpPr>
        <p:spPr>
          <a:xfrm>
            <a:off x="8564052" y="2001950"/>
            <a:ext cx="2959116"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7" name="Text Placeholder 24">
            <a:extLst>
              <a:ext uri="{FF2B5EF4-FFF2-40B4-BE49-F238E27FC236}">
                <a16:creationId xmlns:a16="http://schemas.microsoft.com/office/drawing/2014/main" id="{E01406B4-D44B-4D1E-91F3-D87541EAD4CE}"/>
              </a:ext>
            </a:extLst>
          </p:cNvPr>
          <p:cNvSpPr>
            <a:spLocks noGrp="1"/>
          </p:cNvSpPr>
          <p:nvPr>
            <p:ph type="body" sz="quarter" idx="19" hasCustomPrompt="1"/>
          </p:nvPr>
        </p:nvSpPr>
        <p:spPr>
          <a:xfrm>
            <a:off x="1020059" y="3103993"/>
            <a:ext cx="1698625"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38" name="Text Placeholder 24">
            <a:extLst>
              <a:ext uri="{FF2B5EF4-FFF2-40B4-BE49-F238E27FC236}">
                <a16:creationId xmlns:a16="http://schemas.microsoft.com/office/drawing/2014/main" id="{9AAD5CF9-9A59-4C5F-8C29-B92AD6012119}"/>
              </a:ext>
            </a:extLst>
          </p:cNvPr>
          <p:cNvSpPr>
            <a:spLocks noGrp="1"/>
          </p:cNvSpPr>
          <p:nvPr>
            <p:ph type="body" sz="quarter" idx="20" hasCustomPrompt="1"/>
          </p:nvPr>
        </p:nvSpPr>
        <p:spPr>
          <a:xfrm>
            <a:off x="2718684" y="3103993"/>
            <a:ext cx="1698625"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39" name="Text Placeholder 24">
            <a:extLst>
              <a:ext uri="{FF2B5EF4-FFF2-40B4-BE49-F238E27FC236}">
                <a16:creationId xmlns:a16="http://schemas.microsoft.com/office/drawing/2014/main" id="{C6725172-65CC-4645-B23F-E77886468F31}"/>
              </a:ext>
            </a:extLst>
          </p:cNvPr>
          <p:cNvSpPr>
            <a:spLocks noGrp="1"/>
          </p:cNvSpPr>
          <p:nvPr>
            <p:ph type="body" sz="quarter" idx="21" hasCustomPrompt="1"/>
          </p:nvPr>
        </p:nvSpPr>
        <p:spPr>
          <a:xfrm>
            <a:off x="4794793" y="3103993"/>
            <a:ext cx="2599197"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40" name="Text Placeholder 24">
            <a:extLst>
              <a:ext uri="{FF2B5EF4-FFF2-40B4-BE49-F238E27FC236}">
                <a16:creationId xmlns:a16="http://schemas.microsoft.com/office/drawing/2014/main" id="{0EA5E6CA-5C78-4B75-BA22-59750E7D4501}"/>
              </a:ext>
            </a:extLst>
          </p:cNvPr>
          <p:cNvSpPr>
            <a:spLocks noGrp="1"/>
          </p:cNvSpPr>
          <p:nvPr>
            <p:ph type="body" sz="quarter" idx="22" hasCustomPrompt="1"/>
          </p:nvPr>
        </p:nvSpPr>
        <p:spPr>
          <a:xfrm>
            <a:off x="7876955" y="3102450"/>
            <a:ext cx="3726423"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41" name="Text Placeholder 24">
            <a:extLst>
              <a:ext uri="{FF2B5EF4-FFF2-40B4-BE49-F238E27FC236}">
                <a16:creationId xmlns:a16="http://schemas.microsoft.com/office/drawing/2014/main" id="{E1C61752-F57C-4FBF-93F3-06F43CCA43C8}"/>
              </a:ext>
            </a:extLst>
          </p:cNvPr>
          <p:cNvSpPr>
            <a:spLocks noGrp="1"/>
          </p:cNvSpPr>
          <p:nvPr>
            <p:ph type="body" sz="quarter" idx="23" hasCustomPrompt="1"/>
          </p:nvPr>
        </p:nvSpPr>
        <p:spPr>
          <a:xfrm>
            <a:off x="1657040" y="5751926"/>
            <a:ext cx="8877920" cy="470478"/>
          </a:xfrm>
        </p:spPr>
        <p:txBody>
          <a:bodyPr>
            <a:normAutofit/>
          </a:bodyPr>
          <a:lstStyle>
            <a:lvl1pPr marL="0" indent="0" algn="ctr">
              <a:buNone/>
              <a:defRPr sz="1600" b="0">
                <a:solidFill>
                  <a:schemeClr val="accent4"/>
                </a:solidFill>
                <a:latin typeface="+mn-lt"/>
              </a:defRPr>
            </a:lvl1pPr>
          </a:lstStyle>
          <a:p>
            <a:pPr lvl="0"/>
            <a:r>
              <a:rPr lang="en-US" noProof="0"/>
              <a:t>Edit Master text styles</a:t>
            </a:r>
          </a:p>
        </p:txBody>
      </p:sp>
      <p:sp>
        <p:nvSpPr>
          <p:cNvPr id="42" name="Text Placeholder 24">
            <a:extLst>
              <a:ext uri="{FF2B5EF4-FFF2-40B4-BE49-F238E27FC236}">
                <a16:creationId xmlns:a16="http://schemas.microsoft.com/office/drawing/2014/main" id="{E0232175-FB97-4039-8136-B9DD27441C05}"/>
              </a:ext>
            </a:extLst>
          </p:cNvPr>
          <p:cNvSpPr>
            <a:spLocks noGrp="1"/>
          </p:cNvSpPr>
          <p:nvPr>
            <p:ph type="body" sz="quarter" idx="24" hasCustomPrompt="1"/>
          </p:nvPr>
        </p:nvSpPr>
        <p:spPr>
          <a:xfrm>
            <a:off x="4794791" y="5070254"/>
            <a:ext cx="2599199" cy="800100"/>
          </a:xfrm>
        </p:spPr>
        <p:txBody>
          <a:bodyPr>
            <a:normAutofit/>
          </a:bodyPr>
          <a:lstStyle>
            <a:lvl1pPr marL="0" indent="0">
              <a:buNone/>
              <a:defRPr sz="1600" b="0">
                <a:solidFill>
                  <a:schemeClr val="bg2"/>
                </a:solidFill>
                <a:latin typeface="+mn-lt"/>
              </a:defRPr>
            </a:lvl1pPr>
          </a:lstStyle>
          <a:p>
            <a:pPr lvl="0"/>
            <a:r>
              <a:rPr lang="en-US" noProof="0"/>
              <a:t>Edit Master text styles</a:t>
            </a:r>
          </a:p>
        </p:txBody>
      </p:sp>
      <p:sp>
        <p:nvSpPr>
          <p:cNvPr id="43" name="Text Placeholder 24">
            <a:extLst>
              <a:ext uri="{FF2B5EF4-FFF2-40B4-BE49-F238E27FC236}">
                <a16:creationId xmlns:a16="http://schemas.microsoft.com/office/drawing/2014/main" id="{6E5262C3-0603-403F-AB36-FB4EB9FC7BCB}"/>
              </a:ext>
            </a:extLst>
          </p:cNvPr>
          <p:cNvSpPr>
            <a:spLocks noGrp="1"/>
          </p:cNvSpPr>
          <p:nvPr>
            <p:ph type="body" sz="quarter" idx="25" hasCustomPrompt="1"/>
          </p:nvPr>
        </p:nvSpPr>
        <p:spPr>
          <a:xfrm>
            <a:off x="7890713" y="5070254"/>
            <a:ext cx="3712665" cy="800100"/>
          </a:xfrm>
        </p:spPr>
        <p:txBody>
          <a:bodyPr>
            <a:normAutofit/>
          </a:bodyPr>
          <a:lstStyle>
            <a:lvl1pPr marL="0" indent="0">
              <a:buNone/>
              <a:defRPr sz="1600" b="0">
                <a:solidFill>
                  <a:schemeClr val="bg2"/>
                </a:solidFill>
                <a:latin typeface="+mn-lt"/>
              </a:defRPr>
            </a:lvl1pPr>
          </a:lstStyle>
          <a:p>
            <a:pPr lvl="0"/>
            <a:r>
              <a:rPr lang="en-US" noProof="0"/>
              <a:t>Edit Master text styles</a:t>
            </a:r>
          </a:p>
        </p:txBody>
      </p:sp>
      <p:sp>
        <p:nvSpPr>
          <p:cNvPr id="44" name="Picture Placeholder 12">
            <a:extLst>
              <a:ext uri="{FF2B5EF4-FFF2-40B4-BE49-F238E27FC236}">
                <a16:creationId xmlns:a16="http://schemas.microsoft.com/office/drawing/2014/main" id="{D2FBACFC-8B68-4A37-95A4-26BE5A23D759}"/>
              </a:ext>
            </a:extLst>
          </p:cNvPr>
          <p:cNvSpPr>
            <a:spLocks noGrp="1"/>
          </p:cNvSpPr>
          <p:nvPr>
            <p:ph type="pic" sz="quarter" idx="37"/>
          </p:nvPr>
        </p:nvSpPr>
        <p:spPr>
          <a:xfrm>
            <a:off x="1020058" y="3976866"/>
            <a:ext cx="3273552" cy="1618488"/>
          </a:xfrm>
        </p:spPr>
        <p:txBody>
          <a:bodyPr anchor="ctr" anchorCtr="0">
            <a:noAutofit/>
          </a:bodyPr>
          <a:lstStyle>
            <a:lvl1pPr marL="0" indent="0" algn="ctr">
              <a:buNone/>
              <a:defRPr sz="1400">
                <a:solidFill>
                  <a:schemeClr val="bg1"/>
                </a:solidFill>
              </a:defRPr>
            </a:lvl1pPr>
          </a:lstStyle>
          <a:p>
            <a:r>
              <a:rPr lang="en-US" noProof="0"/>
              <a:t>Click icon to add picture</a:t>
            </a:r>
          </a:p>
        </p:txBody>
      </p:sp>
      <p:sp>
        <p:nvSpPr>
          <p:cNvPr id="46" name="Picture Placeholder 12">
            <a:extLst>
              <a:ext uri="{FF2B5EF4-FFF2-40B4-BE49-F238E27FC236}">
                <a16:creationId xmlns:a16="http://schemas.microsoft.com/office/drawing/2014/main" id="{5A6A36C6-8489-4333-927A-141D8F98AE50}"/>
              </a:ext>
            </a:extLst>
          </p:cNvPr>
          <p:cNvSpPr>
            <a:spLocks noGrp="1"/>
          </p:cNvSpPr>
          <p:nvPr>
            <p:ph type="pic" sz="quarter" idx="43"/>
          </p:nvPr>
        </p:nvSpPr>
        <p:spPr>
          <a:xfrm>
            <a:off x="4794792" y="4041034"/>
            <a:ext cx="2599199" cy="896112"/>
          </a:xfrm>
        </p:spPr>
        <p:txBody>
          <a:bodyPr anchor="ctr" anchorCtr="0">
            <a:noAutofit/>
          </a:bodyPr>
          <a:lstStyle>
            <a:lvl1pPr marL="0" indent="0" algn="ctr">
              <a:buNone/>
              <a:defRPr sz="1400">
                <a:solidFill>
                  <a:schemeClr val="bg1"/>
                </a:solidFill>
              </a:defRPr>
            </a:lvl1pPr>
          </a:lstStyle>
          <a:p>
            <a:r>
              <a:rPr lang="en-US" noProof="0"/>
              <a:t>Click icon to add picture</a:t>
            </a:r>
          </a:p>
        </p:txBody>
      </p:sp>
      <p:sp>
        <p:nvSpPr>
          <p:cNvPr id="47" name="Picture Placeholder 9">
            <a:extLst>
              <a:ext uri="{FF2B5EF4-FFF2-40B4-BE49-F238E27FC236}">
                <a16:creationId xmlns:a16="http://schemas.microsoft.com/office/drawing/2014/main" id="{BB2DF986-C446-4302-9099-B1512AD5D8CA}"/>
              </a:ext>
            </a:extLst>
          </p:cNvPr>
          <p:cNvSpPr>
            <a:spLocks noGrp="1"/>
          </p:cNvSpPr>
          <p:nvPr>
            <p:ph type="pic" sz="quarter" idx="44"/>
          </p:nvPr>
        </p:nvSpPr>
        <p:spPr>
          <a:xfrm>
            <a:off x="7876955" y="4041034"/>
            <a:ext cx="2599200" cy="896400"/>
          </a:xfrm>
        </p:spPr>
        <p:txBody>
          <a:bodyPr anchor="ctr" anchorCtr="0">
            <a:normAutofit/>
          </a:bodyPr>
          <a:lstStyle>
            <a:lvl1pPr marL="0" indent="0" algn="ctr">
              <a:buNone/>
              <a:defRPr sz="1400">
                <a:solidFill>
                  <a:schemeClr val="bg1"/>
                </a:solidFill>
              </a:defRPr>
            </a:lvl1pPr>
          </a:lstStyle>
          <a:p>
            <a:r>
              <a:rPr lang="en-US" noProof="0"/>
              <a:t>Click icon to add picture</a:t>
            </a:r>
          </a:p>
        </p:txBody>
      </p:sp>
    </p:spTree>
    <p:extLst>
      <p:ext uri="{BB962C8B-B14F-4D97-AF65-F5344CB8AC3E}">
        <p14:creationId xmlns:p14="http://schemas.microsoft.com/office/powerpoint/2010/main" val="311389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5821279" y="6118484"/>
            <a:ext cx="549442" cy="365125"/>
          </a:xfrm>
          <a:prstGeom prst="rect">
            <a:avLst/>
          </a:prstGeom>
        </p:spPr>
        <p:txBody>
          <a:bodyPr vert="horz" lIns="91440" tIns="45720" rIns="91440" bIns="45720" rtlCol="0" anchor="ctr"/>
          <a:lstStyle>
            <a:lvl1pPr algn="ctr">
              <a:defRPr sz="1600" b="1">
                <a:solidFill>
                  <a:schemeClr val="bg1"/>
                </a:solidFill>
                <a:latin typeface="+mn-lt"/>
              </a:defRPr>
            </a:lvl1pPr>
          </a:lstStyle>
          <a:p>
            <a:fld id="{D495E168-DA5E-4888-8D8A-92B118324C14}" type="slidenum">
              <a:rPr lang="en-US" noProof="0" smtClean="0"/>
              <a:pPr/>
              <a:t>‹#›</a:t>
            </a:fld>
            <a:endParaRPr lang="en-US" noProof="0"/>
          </a:p>
        </p:txBody>
      </p:sp>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048274"/>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8610600" y="6118484"/>
            <a:ext cx="2743200" cy="365125"/>
          </a:xfrm>
          <a:prstGeom prst="rect">
            <a:avLst/>
          </a:prstGeom>
        </p:spPr>
        <p:txBody>
          <a:bodyPr vert="horz" lIns="91440" tIns="45720" rIns="91440" bIns="45720" rtlCol="0" anchor="ctr"/>
          <a:lstStyle>
            <a:lvl1pPr algn="r">
              <a:defRPr sz="1600">
                <a:solidFill>
                  <a:schemeClr val="bg2"/>
                </a:solidFill>
              </a:defRPr>
            </a:lvl1pPr>
          </a:lstStyle>
          <a:p>
            <a:r>
              <a:rPr lang="en-US" noProof="0"/>
              <a:t>MM.DD.20XX</a:t>
            </a:r>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600">
                <a:solidFill>
                  <a:schemeClr val="bg2"/>
                </a:solidFill>
              </a:defRPr>
            </a:lvl1pPr>
          </a:lstStyle>
          <a:p>
            <a:r>
              <a:rPr lang="en-US" noProof="0"/>
              <a:t>ADD A FOOTER</a:t>
            </a:r>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77" r:id="rId2"/>
    <p:sldLayoutId id="2147483678" r:id="rId3"/>
    <p:sldLayoutId id="2147483679" r:id="rId4"/>
    <p:sldLayoutId id="2147483681" r:id="rId5"/>
    <p:sldLayoutId id="2147483682" r:id="rId6"/>
    <p:sldLayoutId id="2147483683" r:id="rId7"/>
    <p:sldLayoutId id="2147483684" r:id="rId8"/>
    <p:sldLayoutId id="2147483685" r:id="rId9"/>
    <p:sldLayoutId id="2147483686" r:id="rId10"/>
    <p:sldLayoutId id="2147483689" r:id="rId11"/>
    <p:sldLayoutId id="2147483690" r:id="rId12"/>
    <p:sldLayoutId id="2147483691" r:id="rId13"/>
    <p:sldLayoutId id="2147483692" r:id="rId14"/>
    <p:sldLayoutId id="2147483693" r:id="rId15"/>
    <p:sldLayoutId id="2147483694" r:id="rId16"/>
    <p:sldLayoutId id="2147483687" r:id="rId17"/>
    <p:sldLayoutId id="2147483695" r:id="rId18"/>
    <p:sldLayoutId id="2147483688" r:id="rId19"/>
  </p:sldLayoutIdLst>
  <p:hf hdr="0" dt="0"/>
  <p:txStyles>
    <p:titleStyle>
      <a:lvl1pPr algn="l" defTabSz="914400" rtl="0" eaLnBrk="1" latinLnBrk="0" hangingPunct="1">
        <a:lnSpc>
          <a:spcPct val="90000"/>
        </a:lnSpc>
        <a:spcBef>
          <a:spcPct val="0"/>
        </a:spcBef>
        <a:buNone/>
        <a:defRPr sz="5000" b="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guide id="9" pos="302" userDrawn="1">
          <p15:clr>
            <a:srgbClr val="F26B43"/>
          </p15:clr>
        </p15:guide>
        <p15:guide id="10" pos="737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9.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14.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5.xml"/><Relationship Id="rId7" Type="http://schemas.openxmlformats.org/officeDocument/2006/relationships/diagramQuickStyle" Target="../diagrams/quickStyle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7.png"/><Relationship Id="rId4" Type="http://schemas.openxmlformats.org/officeDocument/2006/relationships/notesSlide" Target="../notesSlides/notesSlide15.xml"/><Relationship Id="rId9" Type="http://schemas.microsoft.com/office/2007/relationships/diagramDrawing" Target="../diagrams/drawing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7.png"/><Relationship Id="rId5" Type="http://schemas.openxmlformats.org/officeDocument/2006/relationships/image" Target="../media/image25.jpe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7.png"/><Relationship Id="rId5" Type="http://schemas.openxmlformats.org/officeDocument/2006/relationships/image" Target="../media/image26.jpe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E70722D-0BC0-4487-812D-1E4E0DEC1129}"/>
              </a:ext>
            </a:extLst>
          </p:cNvPr>
          <p:cNvSpPr>
            <a:spLocks noGrp="1"/>
          </p:cNvSpPr>
          <p:nvPr>
            <p:ph type="body" sz="quarter" idx="20"/>
          </p:nvPr>
        </p:nvSpPr>
        <p:spPr>
          <a:xfrm>
            <a:off x="3912235" y="1198476"/>
            <a:ext cx="4367531" cy="324417"/>
          </a:xfrm>
        </p:spPr>
        <p:txBody>
          <a:bodyPr/>
          <a:lstStyle/>
          <a:p>
            <a:r>
              <a:rPr lang="en-US" sz="2400" b="1"/>
              <a:t>Emily Spencer-Jones</a:t>
            </a:r>
            <a:endParaRPr lang="ru-RU" sz="2400" b="1"/>
          </a:p>
        </p:txBody>
      </p:sp>
      <p:sp>
        <p:nvSpPr>
          <p:cNvPr id="2" name="Text Placeholder 1">
            <a:extLst>
              <a:ext uri="{FF2B5EF4-FFF2-40B4-BE49-F238E27FC236}">
                <a16:creationId xmlns:a16="http://schemas.microsoft.com/office/drawing/2014/main" id="{7D65CF0B-BB68-4A49-91EE-96E78E8CAD61}"/>
              </a:ext>
            </a:extLst>
          </p:cNvPr>
          <p:cNvSpPr>
            <a:spLocks noGrp="1"/>
          </p:cNvSpPr>
          <p:nvPr>
            <p:ph type="body" sz="quarter" idx="21"/>
          </p:nvPr>
        </p:nvSpPr>
        <p:spPr>
          <a:xfrm>
            <a:off x="3912235" y="1527791"/>
            <a:ext cx="4367531" cy="324417"/>
          </a:xfrm>
        </p:spPr>
        <p:txBody>
          <a:bodyPr/>
          <a:lstStyle/>
          <a:p>
            <a:r>
              <a:rPr lang="en-US" sz="2300"/>
              <a:t>2203246</a:t>
            </a:r>
            <a:endParaRPr lang="ru-RU" sz="2300"/>
          </a:p>
        </p:txBody>
      </p:sp>
      <p:sp>
        <p:nvSpPr>
          <p:cNvPr id="3" name="Title 2">
            <a:extLst>
              <a:ext uri="{FF2B5EF4-FFF2-40B4-BE49-F238E27FC236}">
                <a16:creationId xmlns:a16="http://schemas.microsoft.com/office/drawing/2014/main" id="{05857963-8D3D-4F24-B535-54652EE095F0}"/>
              </a:ext>
            </a:extLst>
          </p:cNvPr>
          <p:cNvSpPr>
            <a:spLocks noGrp="1"/>
          </p:cNvSpPr>
          <p:nvPr>
            <p:ph type="title"/>
          </p:nvPr>
        </p:nvSpPr>
        <p:spPr>
          <a:xfrm>
            <a:off x="1037021" y="2026135"/>
            <a:ext cx="10117959" cy="2281355"/>
          </a:xfrm>
        </p:spPr>
        <p:txBody>
          <a:bodyPr/>
          <a:lstStyle/>
          <a:p>
            <a:r>
              <a:rPr lang="en-US" sz="7200"/>
              <a:t>Reflecting On</a:t>
            </a:r>
            <a:br>
              <a:rPr lang="en-US" sz="7200"/>
            </a:br>
            <a:r>
              <a:rPr lang="en-US" sz="7200"/>
              <a:t>The First Semester</a:t>
            </a:r>
            <a:endParaRPr lang="ru-RU" sz="7200"/>
          </a:p>
        </p:txBody>
      </p:sp>
      <p:sp>
        <p:nvSpPr>
          <p:cNvPr id="5" name="Text Placeholder 4">
            <a:extLst>
              <a:ext uri="{FF2B5EF4-FFF2-40B4-BE49-F238E27FC236}">
                <a16:creationId xmlns:a16="http://schemas.microsoft.com/office/drawing/2014/main" id="{B623514F-9C9F-4868-A7D9-66CAA07E615D}"/>
              </a:ext>
            </a:extLst>
          </p:cNvPr>
          <p:cNvSpPr>
            <a:spLocks noGrp="1"/>
          </p:cNvSpPr>
          <p:nvPr>
            <p:ph type="body" sz="quarter" idx="13"/>
          </p:nvPr>
        </p:nvSpPr>
        <p:spPr>
          <a:xfrm>
            <a:off x="1050857" y="4780997"/>
            <a:ext cx="10090287" cy="1101897"/>
          </a:xfrm>
        </p:spPr>
        <p:txBody>
          <a:bodyPr/>
          <a:lstStyle/>
          <a:p>
            <a:r>
              <a:rPr lang="en-GB" sz="2400" b="1">
                <a:effectLst/>
                <a:latin typeface="Arial" panose="020B0604020202020204" pitchFamily="34" charset="0"/>
                <a:ea typeface="Times New Roman" panose="02020603050405020304" pitchFamily="18" charset="0"/>
              </a:rPr>
              <a:t>Learning in the Digital </a:t>
            </a:r>
            <a:r>
              <a:rPr lang="en-GB" sz="2400" b="1">
                <a:latin typeface="Arial" panose="020B0604020202020204" pitchFamily="34" charset="0"/>
                <a:ea typeface="Times New Roman" panose="02020603050405020304" pitchFamily="18" charset="0"/>
              </a:rPr>
              <a:t>E</a:t>
            </a:r>
            <a:r>
              <a:rPr lang="en-GB" sz="2400" b="1">
                <a:effectLst/>
                <a:latin typeface="Arial" panose="020B0604020202020204" pitchFamily="34" charset="0"/>
                <a:ea typeface="Times New Roman" panose="02020603050405020304" pitchFamily="18" charset="0"/>
              </a:rPr>
              <a:t>ra BMSS4008</a:t>
            </a:r>
            <a:endParaRPr lang="ru-RU" sz="4000"/>
          </a:p>
        </p:txBody>
      </p:sp>
    </p:spTree>
    <p:extLst>
      <p:ext uri="{BB962C8B-B14F-4D97-AF65-F5344CB8AC3E}">
        <p14:creationId xmlns:p14="http://schemas.microsoft.com/office/powerpoint/2010/main" val="21423163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354">
        <p159:morph option="byObject"/>
      </p:transition>
    </mc:Choice>
    <mc:Fallback xmlns="">
      <p:transition spd="slow" advTm="4354">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3D545-C417-48EA-9543-078BF8EB641C}"/>
              </a:ext>
            </a:extLst>
          </p:cNvPr>
          <p:cNvSpPr>
            <a:spLocks noGrp="1"/>
          </p:cNvSpPr>
          <p:nvPr>
            <p:ph type="title"/>
          </p:nvPr>
        </p:nvSpPr>
        <p:spPr>
          <a:xfrm>
            <a:off x="770127" y="807156"/>
            <a:ext cx="5367641" cy="992338"/>
          </a:xfrm>
        </p:spPr>
        <p:txBody>
          <a:bodyPr>
            <a:normAutofit fontScale="90000"/>
          </a:bodyPr>
          <a:lstStyle/>
          <a:p>
            <a:pPr algn="ctr"/>
            <a:r>
              <a:rPr lang="en-US"/>
              <a:t>What Is Reflective Practice?</a:t>
            </a:r>
          </a:p>
        </p:txBody>
      </p:sp>
      <p:sp>
        <p:nvSpPr>
          <p:cNvPr id="5" name="Text Placeholder 4">
            <a:extLst>
              <a:ext uri="{FF2B5EF4-FFF2-40B4-BE49-F238E27FC236}">
                <a16:creationId xmlns:a16="http://schemas.microsoft.com/office/drawing/2014/main" id="{099A8D28-D968-408D-AA5E-1B16F071D7DF}"/>
              </a:ext>
            </a:extLst>
          </p:cNvPr>
          <p:cNvSpPr>
            <a:spLocks noGrp="1"/>
          </p:cNvSpPr>
          <p:nvPr>
            <p:ph type="body" sz="quarter" idx="13"/>
          </p:nvPr>
        </p:nvSpPr>
        <p:spPr>
          <a:xfrm>
            <a:off x="395298" y="4536824"/>
            <a:ext cx="6271720" cy="1518536"/>
          </a:xfrm>
        </p:spPr>
        <p:txBody>
          <a:bodyPr>
            <a:normAutofit lnSpcReduction="10000"/>
          </a:bodyPr>
          <a:lstStyle/>
          <a:p>
            <a:pPr algn="ctr"/>
            <a:r>
              <a:rPr lang="en-US" sz="2800"/>
              <a:t>“</a:t>
            </a:r>
            <a:r>
              <a:rPr lang="en-GB" sz="2800" b="1">
                <a:effectLst/>
                <a:ea typeface="Times New Roman" panose="02020603050405020304" pitchFamily="18" charset="0"/>
                <a:cs typeface="Arial" panose="020B0604020202020204" pitchFamily="34" charset="0"/>
              </a:rPr>
              <a:t>Learning is the process whereby knowledge is created through the </a:t>
            </a:r>
            <a:r>
              <a:rPr lang="en-GB" sz="2800" b="1">
                <a:effectLst/>
                <a:ea typeface="Times New Roman" panose="02020603050405020304" pitchFamily="18" charset="0"/>
                <a:cs typeface="Times" panose="02020603050405020304" pitchFamily="18" charset="0"/>
              </a:rPr>
              <a:t>transformation of experience”          (Kolb (1984, p. 47) </a:t>
            </a:r>
            <a:endParaRPr lang="en-US" sz="2800" b="1">
              <a:cs typeface="Times" panose="02020603050405020304" pitchFamily="18" charset="0"/>
            </a:endParaRPr>
          </a:p>
        </p:txBody>
      </p:sp>
      <p:sp>
        <p:nvSpPr>
          <p:cNvPr id="6" name="Text Placeholder 5">
            <a:extLst>
              <a:ext uri="{FF2B5EF4-FFF2-40B4-BE49-F238E27FC236}">
                <a16:creationId xmlns:a16="http://schemas.microsoft.com/office/drawing/2014/main" id="{7E54AC28-9C3E-4734-B2BB-5EC5F60F5559}"/>
              </a:ext>
            </a:extLst>
          </p:cNvPr>
          <p:cNvSpPr>
            <a:spLocks noGrp="1"/>
          </p:cNvSpPr>
          <p:nvPr>
            <p:ph type="body" sz="quarter" idx="15"/>
          </p:nvPr>
        </p:nvSpPr>
        <p:spPr>
          <a:xfrm>
            <a:off x="541902" y="2381164"/>
            <a:ext cx="6125116" cy="2588637"/>
          </a:xfrm>
        </p:spPr>
        <p:txBody>
          <a:bodyPr>
            <a:normAutofit/>
          </a:bodyPr>
          <a:lstStyle/>
          <a:p>
            <a:r>
              <a:rPr lang="en-US" sz="2800" err="1"/>
              <a:t>Conceptualised</a:t>
            </a:r>
            <a:r>
              <a:rPr lang="en-US" sz="2800"/>
              <a:t> by John Dewey (1938)</a:t>
            </a:r>
          </a:p>
          <a:p>
            <a:endParaRPr lang="en-US" sz="2800"/>
          </a:p>
          <a:p>
            <a:r>
              <a:rPr lang="en-US" sz="2800"/>
              <a:t>Developed by David Kolb – Experiential Learning theory</a:t>
            </a:r>
          </a:p>
        </p:txBody>
      </p:sp>
      <p:sp>
        <p:nvSpPr>
          <p:cNvPr id="3" name="Slide Number Placeholder 2">
            <a:extLst>
              <a:ext uri="{FF2B5EF4-FFF2-40B4-BE49-F238E27FC236}">
                <a16:creationId xmlns:a16="http://schemas.microsoft.com/office/drawing/2014/main" id="{4D492004-FF5A-486F-BD35-52AACB74C659}"/>
              </a:ext>
            </a:extLst>
          </p:cNvPr>
          <p:cNvSpPr>
            <a:spLocks noGrp="1"/>
          </p:cNvSpPr>
          <p:nvPr>
            <p:ph type="sldNum" sz="quarter" idx="10"/>
          </p:nvPr>
        </p:nvSpPr>
        <p:spPr/>
        <p:txBody>
          <a:bodyPr/>
          <a:lstStyle/>
          <a:p>
            <a:fld id="{D495E168-DA5E-4888-8D8A-92B118324C14}" type="slidenum">
              <a:rPr lang="en-US" smtClean="0"/>
              <a:pPr/>
              <a:t>2</a:t>
            </a:fld>
            <a:endParaRPr lang="en-US"/>
          </a:p>
        </p:txBody>
      </p:sp>
      <p:pic>
        <p:nvPicPr>
          <p:cNvPr id="18" name="Recorded Sound">
            <a:hlinkClick r:id="" action="ppaction://media"/>
            <a:extLst>
              <a:ext uri="{FF2B5EF4-FFF2-40B4-BE49-F238E27FC236}">
                <a16:creationId xmlns:a16="http://schemas.microsoft.com/office/drawing/2014/main" id="{B2B211FC-1559-C7DC-C560-A5B237923C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5298" y="5996246"/>
            <a:ext cx="487363" cy="487363"/>
          </a:xfrm>
          <a:prstGeom prst="rect">
            <a:avLst/>
          </a:prstGeom>
        </p:spPr>
      </p:pic>
    </p:spTree>
    <p:extLst>
      <p:ext uri="{BB962C8B-B14F-4D97-AF65-F5344CB8AC3E}">
        <p14:creationId xmlns:p14="http://schemas.microsoft.com/office/powerpoint/2010/main" val="37335236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622">
        <p159:morph option="byObject"/>
      </p:transition>
    </mc:Choice>
    <mc:Fallback xmlns="">
      <p:transition spd="slow" advTm="662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79"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18"/>
                </p:tgtEl>
              </p:cMediaNode>
            </p:audio>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D8F9E36-CD39-4DDD-927C-C07E8C070A17}"/>
              </a:ext>
            </a:extLst>
          </p:cNvPr>
          <p:cNvSpPr>
            <a:spLocks noGrp="1"/>
          </p:cNvSpPr>
          <p:nvPr>
            <p:ph type="sldNum" sz="quarter" idx="10"/>
          </p:nvPr>
        </p:nvSpPr>
        <p:spPr/>
        <p:txBody>
          <a:bodyPr/>
          <a:lstStyle/>
          <a:p>
            <a:r>
              <a:rPr lang="en-US"/>
              <a:t>3</a:t>
            </a:r>
          </a:p>
        </p:txBody>
      </p:sp>
      <p:graphicFrame>
        <p:nvGraphicFramePr>
          <p:cNvPr id="20" name="Content Placeholder 10">
            <a:extLst>
              <a:ext uri="{FF2B5EF4-FFF2-40B4-BE49-F238E27FC236}">
                <a16:creationId xmlns:a16="http://schemas.microsoft.com/office/drawing/2014/main" id="{D1FE0096-D556-A5C8-E52C-6FF1C55CD273}"/>
              </a:ext>
            </a:extLst>
          </p:cNvPr>
          <p:cNvGraphicFramePr>
            <a:graphicFrameLocks/>
          </p:cNvGraphicFramePr>
          <p:nvPr>
            <p:extLst>
              <p:ext uri="{D42A27DB-BD31-4B8C-83A1-F6EECF244321}">
                <p14:modId xmlns:p14="http://schemas.microsoft.com/office/powerpoint/2010/main" val="2062600378"/>
              </p:ext>
            </p:extLst>
          </p:nvPr>
        </p:nvGraphicFramePr>
        <p:xfrm>
          <a:off x="1290320" y="525526"/>
          <a:ext cx="9508418" cy="54849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2" name="Left-Right Arrow 12">
            <a:extLst>
              <a:ext uri="{FF2B5EF4-FFF2-40B4-BE49-F238E27FC236}">
                <a16:creationId xmlns:a16="http://schemas.microsoft.com/office/drawing/2014/main" id="{356CA8B3-986D-CDBE-4C77-A3F1154248D1}"/>
              </a:ext>
            </a:extLst>
          </p:cNvPr>
          <p:cNvSpPr/>
          <p:nvPr/>
        </p:nvSpPr>
        <p:spPr>
          <a:xfrm>
            <a:off x="4236720" y="2797657"/>
            <a:ext cx="3676724" cy="940720"/>
          </a:xfrm>
          <a:prstGeom prst="leftRightArrow">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Transforms Experience</a:t>
            </a:r>
          </a:p>
        </p:txBody>
      </p:sp>
      <p:sp>
        <p:nvSpPr>
          <p:cNvPr id="24" name="Title 1">
            <a:extLst>
              <a:ext uri="{FF2B5EF4-FFF2-40B4-BE49-F238E27FC236}">
                <a16:creationId xmlns:a16="http://schemas.microsoft.com/office/drawing/2014/main" id="{811EC3D6-069C-3FBA-0C3E-392E9DBD8E6C}"/>
              </a:ext>
            </a:extLst>
          </p:cNvPr>
          <p:cNvSpPr>
            <a:spLocks noGrp="1"/>
          </p:cNvSpPr>
          <p:nvPr>
            <p:ph type="title"/>
          </p:nvPr>
        </p:nvSpPr>
        <p:spPr>
          <a:xfrm>
            <a:off x="387505" y="391282"/>
            <a:ext cx="2655703" cy="1280890"/>
          </a:xfrm>
        </p:spPr>
        <p:txBody>
          <a:bodyPr>
            <a:noAutofit/>
          </a:bodyPr>
          <a:lstStyle/>
          <a:p>
            <a:r>
              <a:rPr lang="en-GB" sz="2800" b="1">
                <a:solidFill>
                  <a:schemeClr val="bg2"/>
                </a:solidFill>
              </a:rPr>
              <a:t>Experiential Learning Cycle</a:t>
            </a:r>
            <a:br>
              <a:rPr lang="en-GB" sz="2800" b="1">
                <a:solidFill>
                  <a:schemeClr val="bg2"/>
                </a:solidFill>
              </a:rPr>
            </a:br>
            <a:r>
              <a:rPr lang="en-GB" sz="2800" b="1">
                <a:solidFill>
                  <a:schemeClr val="bg2"/>
                </a:solidFill>
              </a:rPr>
              <a:t>(Kolb 1984) </a:t>
            </a:r>
          </a:p>
        </p:txBody>
      </p:sp>
      <p:pic>
        <p:nvPicPr>
          <p:cNvPr id="6" name="Recorded Sound">
            <a:hlinkClick r:id="" action="ppaction://media"/>
            <a:extLst>
              <a:ext uri="{FF2B5EF4-FFF2-40B4-BE49-F238E27FC236}">
                <a16:creationId xmlns:a16="http://schemas.microsoft.com/office/drawing/2014/main" id="{AB5D96FF-59D5-E9FC-4D51-84981765FBD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04022" y="5924375"/>
            <a:ext cx="487363" cy="487363"/>
          </a:xfrm>
          <a:prstGeom prst="rect">
            <a:avLst/>
          </a:prstGeom>
        </p:spPr>
      </p:pic>
    </p:spTree>
    <p:extLst>
      <p:ext uri="{BB962C8B-B14F-4D97-AF65-F5344CB8AC3E}">
        <p14:creationId xmlns:p14="http://schemas.microsoft.com/office/powerpoint/2010/main" val="4919933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522"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fade">
                                      <p:cBhvr>
                                        <p:cTn id="11" dur="500"/>
                                        <p:tgtEl>
                                          <p:spTgt spid="22"/>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6"/>
                </p:tgtEl>
              </p:cMediaNode>
            </p:audio>
          </p:childTnLst>
        </p:cTn>
      </p:par>
    </p:tnLst>
    <p:bldLst>
      <p:bldGraphic spid="20" grpId="0">
        <p:bldAsOne/>
      </p:bldGraphic>
      <p:bldP spid="2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4</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701749" y="655937"/>
            <a:ext cx="10788501" cy="992338"/>
          </a:xfrm>
        </p:spPr>
        <p:txBody>
          <a:bodyPr>
            <a:normAutofit/>
          </a:bodyPr>
          <a:lstStyle/>
          <a:p>
            <a:pPr algn="ctr"/>
            <a:r>
              <a:rPr lang="en-US"/>
              <a:t>My Interests:</a:t>
            </a: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750445" y="2021840"/>
            <a:ext cx="5924675" cy="3942080"/>
          </a:xfrm>
          <a:prstGeom prst="rect">
            <a:avLst/>
          </a:prstGeom>
        </p:spPr>
        <p:txBody>
          <a:bodyPr vert="horz" lIns="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US">
                <a:solidFill>
                  <a:schemeClr val="bg2"/>
                </a:solidFill>
              </a:rPr>
              <a:t>I’ve found an interest in environmental conservation</a:t>
            </a:r>
          </a:p>
          <a:p>
            <a:pPr marL="179705" indent="-179705"/>
            <a:endParaRPr lang="en-US">
              <a:solidFill>
                <a:schemeClr val="bg2"/>
              </a:solidFill>
            </a:endParaRPr>
          </a:p>
          <a:p>
            <a:pPr marL="179705" indent="-179705"/>
            <a:r>
              <a:rPr lang="en-US">
                <a:solidFill>
                  <a:schemeClr val="bg2"/>
                </a:solidFill>
              </a:rPr>
              <a:t>Developed through visits to the</a:t>
            </a:r>
          </a:p>
          <a:p>
            <a:pPr marL="179705" indent="-179705"/>
            <a:r>
              <a:rPr lang="en-US">
                <a:solidFill>
                  <a:schemeClr val="bg2"/>
                </a:solidFill>
              </a:rPr>
              <a:t>National Trust and TYF Adventure</a:t>
            </a:r>
          </a:p>
          <a:p>
            <a:pPr marL="179705" indent="-179705"/>
            <a:endParaRPr lang="en-US">
              <a:solidFill>
                <a:schemeClr val="bg2"/>
              </a:solidFill>
            </a:endParaRPr>
          </a:p>
          <a:p>
            <a:pPr marL="179705" indent="-179705"/>
            <a:r>
              <a:rPr lang="en-US">
                <a:solidFill>
                  <a:schemeClr val="bg2"/>
                </a:solidFill>
              </a:rPr>
              <a:t>Raised questions and debate</a:t>
            </a:r>
          </a:p>
          <a:p>
            <a:pPr marL="179705" indent="-179705"/>
            <a:endParaRPr lang="en-US">
              <a:solidFill>
                <a:schemeClr val="bg2"/>
              </a:solidFill>
            </a:endParaRPr>
          </a:p>
          <a:p>
            <a:pPr marL="179705" indent="-179705"/>
            <a:r>
              <a:rPr lang="en-US">
                <a:solidFill>
                  <a:schemeClr val="bg2"/>
                </a:solidFill>
              </a:rPr>
              <a:t>I’d like to take this interest into my future career to make a difference</a:t>
            </a:r>
          </a:p>
          <a:p>
            <a:pPr marL="179705" indent="-179705"/>
            <a:endParaRPr lang="en-US">
              <a:solidFill>
                <a:schemeClr val="bg2"/>
              </a:solidFill>
            </a:endParaRPr>
          </a:p>
        </p:txBody>
      </p:sp>
      <p:pic>
        <p:nvPicPr>
          <p:cNvPr id="1028" name="Picture 4" descr="Free  Women Paddling a Kayak in Tandem Stock Photo">
            <a:extLst>
              <a:ext uri="{FF2B5EF4-FFF2-40B4-BE49-F238E27FC236}">
                <a16:creationId xmlns:a16="http://schemas.microsoft.com/office/drawing/2014/main" id="{0CA42F2D-EED7-2571-AFC2-AA079B06D5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09236" y="1576657"/>
            <a:ext cx="2065867" cy="30988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ree Close Up Photo of Plastic Bottles  Stock Photo">
            <a:extLst>
              <a:ext uri="{FF2B5EF4-FFF2-40B4-BE49-F238E27FC236}">
                <a16:creationId xmlns:a16="http://schemas.microsoft.com/office/drawing/2014/main" id="{0B42406A-3626-F843-2EBB-56C9BAEC9BD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5400000">
            <a:off x="6504200" y="2917137"/>
            <a:ext cx="3101904" cy="206586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44998BA-8E01-5744-3EFD-011531723E54}"/>
              </a:ext>
            </a:extLst>
          </p:cNvPr>
          <p:cNvSpPr txBox="1"/>
          <p:nvPr/>
        </p:nvSpPr>
        <p:spPr>
          <a:xfrm>
            <a:off x="7022218" y="5496560"/>
            <a:ext cx="2065868" cy="400110"/>
          </a:xfrm>
          <a:prstGeom prst="rect">
            <a:avLst/>
          </a:prstGeom>
          <a:noFill/>
        </p:spPr>
        <p:txBody>
          <a:bodyPr wrap="square" rtlCol="0">
            <a:spAutoFit/>
          </a:bodyPr>
          <a:lstStyle/>
          <a:p>
            <a:pPr algn="ctr"/>
            <a:r>
              <a:rPr lang="en-GB" sz="2000">
                <a:solidFill>
                  <a:schemeClr val="bg1"/>
                </a:solidFill>
              </a:rPr>
              <a:t>Climate change</a:t>
            </a:r>
          </a:p>
        </p:txBody>
      </p:sp>
      <p:sp>
        <p:nvSpPr>
          <p:cNvPr id="4" name="TextBox 3">
            <a:extLst>
              <a:ext uri="{FF2B5EF4-FFF2-40B4-BE49-F238E27FC236}">
                <a16:creationId xmlns:a16="http://schemas.microsoft.com/office/drawing/2014/main" id="{7E4E9AA9-ABF2-E358-1D92-C90C272CF5A1}"/>
              </a:ext>
            </a:extLst>
          </p:cNvPr>
          <p:cNvSpPr txBox="1"/>
          <p:nvPr/>
        </p:nvSpPr>
        <p:spPr>
          <a:xfrm>
            <a:off x="9324442" y="4699647"/>
            <a:ext cx="2065868" cy="400110"/>
          </a:xfrm>
          <a:prstGeom prst="rect">
            <a:avLst/>
          </a:prstGeom>
          <a:noFill/>
        </p:spPr>
        <p:txBody>
          <a:bodyPr wrap="square" rtlCol="0">
            <a:spAutoFit/>
          </a:bodyPr>
          <a:lstStyle/>
          <a:p>
            <a:pPr algn="ctr"/>
            <a:r>
              <a:rPr lang="en-GB" sz="2000">
                <a:solidFill>
                  <a:schemeClr val="bg1"/>
                </a:solidFill>
              </a:rPr>
              <a:t>Sustainability</a:t>
            </a:r>
          </a:p>
        </p:txBody>
      </p:sp>
      <p:pic>
        <p:nvPicPr>
          <p:cNvPr id="6" name="Recorded Sound">
            <a:hlinkClick r:id="" action="ppaction://media"/>
            <a:extLst>
              <a:ext uri="{FF2B5EF4-FFF2-40B4-BE49-F238E27FC236}">
                <a16:creationId xmlns:a16="http://schemas.microsoft.com/office/drawing/2014/main" id="{5A2270BE-CA1E-6C12-5CB5-25CB6391F6F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04455" y="5959672"/>
            <a:ext cx="487363" cy="487363"/>
          </a:xfrm>
          <a:prstGeom prst="rect">
            <a:avLst/>
          </a:prstGeom>
        </p:spPr>
      </p:pic>
    </p:spTree>
    <p:extLst>
      <p:ext uri="{BB962C8B-B14F-4D97-AF65-F5344CB8AC3E}">
        <p14:creationId xmlns:p14="http://schemas.microsoft.com/office/powerpoint/2010/main" val="6750186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188"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par>
                                <p:cTn id="12" presetID="10" presetClass="entr" presetSubtype="0" fill="hold" nodeType="withEffect">
                                  <p:stCondLst>
                                    <p:cond delay="0"/>
                                  </p:stCondLst>
                                  <p:childTnLst>
                                    <p:set>
                                      <p:cBhvr>
                                        <p:cTn id="13" dur="1" fill="hold">
                                          <p:stCondLst>
                                            <p:cond delay="0"/>
                                          </p:stCondLst>
                                        </p:cTn>
                                        <p:tgtEl>
                                          <p:spTgt spid="1030"/>
                                        </p:tgtEl>
                                        <p:attrNameLst>
                                          <p:attrName>style.visibility</p:attrName>
                                        </p:attrNameLst>
                                      </p:cBhvr>
                                      <p:to>
                                        <p:strVal val="visible"/>
                                      </p:to>
                                    </p:set>
                                    <p:animEffect transition="in" filter="fade">
                                      <p:cBhvr>
                                        <p:cTn id="14" dur="500"/>
                                        <p:tgtEl>
                                          <p:spTgt spid="103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animEffect transition="in" filter="fade">
                                      <p:cBhvr>
                                        <p:cTn id="19" dur="500"/>
                                        <p:tgtEl>
                                          <p:spTgt spid="102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6"/>
                </p:tgtEl>
              </p:cMediaNode>
            </p:audio>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5</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701749" y="655937"/>
            <a:ext cx="10788501" cy="992338"/>
          </a:xfrm>
        </p:spPr>
        <p:txBody>
          <a:bodyPr>
            <a:normAutofit/>
          </a:bodyPr>
          <a:lstStyle/>
          <a:p>
            <a:pPr algn="ctr"/>
            <a:r>
              <a:rPr lang="en-US"/>
              <a:t>My Strengths:</a:t>
            </a: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730126" y="2346960"/>
            <a:ext cx="5695022" cy="3098800"/>
          </a:xfrm>
          <a:prstGeom prst="rect">
            <a:avLst/>
          </a:prstGeom>
        </p:spPr>
        <p:txBody>
          <a:bodyPr vert="horz" lIns="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US">
                <a:solidFill>
                  <a:schemeClr val="bg2"/>
                </a:solidFill>
              </a:rPr>
              <a:t>A passion for outdoor adventure education</a:t>
            </a:r>
          </a:p>
          <a:p>
            <a:pPr marL="179705" indent="-179705"/>
            <a:endParaRPr lang="en-US">
              <a:solidFill>
                <a:schemeClr val="bg2"/>
              </a:solidFill>
            </a:endParaRPr>
          </a:p>
          <a:p>
            <a:pPr marL="179705" indent="-179705"/>
            <a:r>
              <a:rPr lang="en-US" err="1">
                <a:solidFill>
                  <a:schemeClr val="bg2"/>
                </a:solidFill>
              </a:rPr>
              <a:t>Organisation</a:t>
            </a:r>
            <a:r>
              <a:rPr lang="en-US">
                <a:solidFill>
                  <a:schemeClr val="bg2"/>
                </a:solidFill>
              </a:rPr>
              <a:t> of work &amp; wider life</a:t>
            </a:r>
          </a:p>
          <a:p>
            <a:pPr marL="179705" indent="-179705"/>
            <a:endParaRPr lang="en-US">
              <a:solidFill>
                <a:schemeClr val="bg2"/>
              </a:solidFill>
            </a:endParaRPr>
          </a:p>
          <a:p>
            <a:pPr marL="179705" indent="-179705"/>
            <a:r>
              <a:rPr lang="en-US">
                <a:solidFill>
                  <a:schemeClr val="bg2"/>
                </a:solidFill>
              </a:rPr>
              <a:t>A good balance between extra-curricular activities and study</a:t>
            </a:r>
          </a:p>
        </p:txBody>
      </p:sp>
      <p:pic>
        <p:nvPicPr>
          <p:cNvPr id="24" name="Picture 2" descr="A Netball Ball placed in the centre circle of an indoor Netball court stock photo">
            <a:extLst>
              <a:ext uri="{FF2B5EF4-FFF2-40B4-BE49-F238E27FC236}">
                <a16:creationId xmlns:a16="http://schemas.microsoft.com/office/drawing/2014/main" id="{87E04F12-05A2-7983-D76E-487DC5221F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67388" y="2025277"/>
            <a:ext cx="2878452" cy="1918968"/>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6" descr="Free Athletes Playing Soccer Stock Photo">
            <a:extLst>
              <a:ext uri="{FF2B5EF4-FFF2-40B4-BE49-F238E27FC236}">
                <a16:creationId xmlns:a16="http://schemas.microsoft.com/office/drawing/2014/main" id="{D7B8CDF8-6D7C-5B04-66E3-1DC7A1865E5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31654" y="4115994"/>
            <a:ext cx="2998138" cy="1998758"/>
          </a:xfrm>
          <a:prstGeom prst="rect">
            <a:avLst/>
          </a:prstGeom>
          <a:noFill/>
          <a:extLst>
            <a:ext uri="{909E8E84-426E-40DD-AFC4-6F175D3DCCD1}">
              <a14:hiddenFill xmlns:a14="http://schemas.microsoft.com/office/drawing/2010/main">
                <a:solidFill>
                  <a:srgbClr val="FFFFFF"/>
                </a:solidFill>
              </a14:hiddenFill>
            </a:ext>
          </a:extLst>
        </p:spPr>
      </p:pic>
      <p:pic>
        <p:nvPicPr>
          <p:cNvPr id="31" name="Recorded Sound">
            <a:hlinkClick r:id="" action="ppaction://media"/>
            <a:extLst>
              <a:ext uri="{FF2B5EF4-FFF2-40B4-BE49-F238E27FC236}">
                <a16:creationId xmlns:a16="http://schemas.microsoft.com/office/drawing/2014/main" id="{31C956F8-0731-9067-9BED-68165A5CED3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86444" y="5958381"/>
            <a:ext cx="487363" cy="487363"/>
          </a:xfrm>
          <a:prstGeom prst="rect">
            <a:avLst/>
          </a:prstGeom>
        </p:spPr>
      </p:pic>
    </p:spTree>
    <p:extLst>
      <p:ext uri="{BB962C8B-B14F-4D97-AF65-F5344CB8AC3E}">
        <p14:creationId xmlns:p14="http://schemas.microsoft.com/office/powerpoint/2010/main" val="117602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620" fill="hold"/>
                                        <p:tgtEl>
                                          <p:spTgt spid="3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animEffect transition="in" filter="fade">
                                      <p:cBhvr>
                                        <p:cTn id="11" dur="500"/>
                                        <p:tgtEl>
                                          <p:spTgt spid="2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5"/>
                                        </p:tgtEl>
                                        <p:attrNameLst>
                                          <p:attrName>style.visibility</p:attrName>
                                        </p:attrNameLst>
                                      </p:cBhvr>
                                      <p:to>
                                        <p:strVal val="visible"/>
                                      </p:to>
                                    </p:set>
                                    <p:animEffect transition="in" filter="fade">
                                      <p:cBhvr>
                                        <p:cTn id="16"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3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6</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701749" y="655937"/>
            <a:ext cx="10788501" cy="992338"/>
          </a:xfrm>
        </p:spPr>
        <p:txBody>
          <a:bodyPr>
            <a:normAutofit/>
          </a:bodyPr>
          <a:lstStyle/>
          <a:p>
            <a:pPr algn="ctr"/>
            <a:r>
              <a:rPr lang="en-US"/>
              <a:t>Issues I have faced:</a:t>
            </a: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730126" y="2065917"/>
            <a:ext cx="5695022" cy="3742166"/>
          </a:xfrm>
          <a:prstGeom prst="rect">
            <a:avLst/>
          </a:prstGeom>
        </p:spPr>
        <p:txBody>
          <a:bodyPr vert="horz" lIns="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GB" sz="3000" b="1">
                <a:solidFill>
                  <a:schemeClr val="bg1"/>
                </a:solidFill>
                <a:ea typeface="Times New Roman" panose="02020603050405020304" pitchFamily="18" charset="0"/>
                <a:cs typeface="Arial" panose="020B0604020202020204" pitchFamily="34" charset="0"/>
              </a:rPr>
              <a:t>P</a:t>
            </a:r>
            <a:r>
              <a:rPr lang="en-GB" sz="3000" b="1">
                <a:solidFill>
                  <a:schemeClr val="bg1"/>
                </a:solidFill>
                <a:effectLst/>
                <a:ea typeface="Times New Roman" panose="02020603050405020304" pitchFamily="18" charset="0"/>
                <a:cs typeface="Arial" panose="020B0604020202020204" pitchFamily="34" charset="0"/>
              </a:rPr>
              <a:t>rocrastination</a:t>
            </a:r>
            <a:r>
              <a:rPr lang="en-GB" sz="3000">
                <a:solidFill>
                  <a:schemeClr val="bg2"/>
                </a:solidFill>
                <a:effectLst/>
                <a:ea typeface="Times New Roman" panose="02020603050405020304" pitchFamily="18" charset="0"/>
                <a:cs typeface="Arial" panose="020B0604020202020204" pitchFamily="34" charset="0"/>
              </a:rPr>
              <a:t> - Delaying getting work done</a:t>
            </a:r>
          </a:p>
          <a:p>
            <a:pPr marL="179705" indent="-179705"/>
            <a:endParaRPr lang="en-US">
              <a:solidFill>
                <a:schemeClr val="bg2"/>
              </a:solidFill>
            </a:endParaRPr>
          </a:p>
          <a:p>
            <a:pPr marL="179705" indent="-179705"/>
            <a:r>
              <a:rPr lang="en-GB" sz="3000" b="1">
                <a:solidFill>
                  <a:schemeClr val="bg1"/>
                </a:solidFill>
                <a:ea typeface="Times New Roman" panose="02020603050405020304" pitchFamily="18" charset="0"/>
                <a:cs typeface="Arial" panose="020B0604020202020204" pitchFamily="34" charset="0"/>
              </a:rPr>
              <a:t>A</a:t>
            </a:r>
            <a:r>
              <a:rPr lang="en-GB" sz="3000" b="1">
                <a:solidFill>
                  <a:schemeClr val="bg1"/>
                </a:solidFill>
                <a:effectLst/>
                <a:ea typeface="Times New Roman" panose="02020603050405020304" pitchFamily="18" charset="0"/>
                <a:cs typeface="Arial" panose="020B0604020202020204" pitchFamily="34" charset="0"/>
              </a:rPr>
              <a:t>nxiety around work </a:t>
            </a:r>
            <a:r>
              <a:rPr lang="en-GB" sz="3000">
                <a:solidFill>
                  <a:schemeClr val="bg2"/>
                </a:solidFill>
                <a:effectLst/>
                <a:ea typeface="Times New Roman" panose="02020603050405020304" pitchFamily="18" charset="0"/>
                <a:cs typeface="Arial" panose="020B0604020202020204" pitchFamily="34" charset="0"/>
              </a:rPr>
              <a:t>- Feeling worried or overwhelmed by deadlines and workload</a:t>
            </a:r>
          </a:p>
          <a:p>
            <a:pPr marL="179705" indent="-179705"/>
            <a:endParaRPr lang="en-US" sz="3000">
              <a:solidFill>
                <a:schemeClr val="bg2"/>
              </a:solidFill>
            </a:endParaRPr>
          </a:p>
          <a:p>
            <a:pPr marL="179705" indent="-179705"/>
            <a:r>
              <a:rPr lang="en-GB" sz="3000" b="1">
                <a:solidFill>
                  <a:schemeClr val="bg1"/>
                </a:solidFill>
                <a:ea typeface="Times New Roman" panose="02020603050405020304" pitchFamily="18" charset="0"/>
                <a:cs typeface="Arial" panose="020B0604020202020204" pitchFamily="34" charset="0"/>
              </a:rPr>
              <a:t>P</a:t>
            </a:r>
            <a:r>
              <a:rPr lang="en-GB" sz="3000" b="1">
                <a:solidFill>
                  <a:schemeClr val="bg1"/>
                </a:solidFill>
                <a:effectLst/>
                <a:ea typeface="Times New Roman" panose="02020603050405020304" pitchFamily="18" charset="0"/>
                <a:cs typeface="Arial" panose="020B0604020202020204" pitchFamily="34" charset="0"/>
              </a:rPr>
              <a:t>erfectionism</a:t>
            </a:r>
            <a:r>
              <a:rPr lang="en-GB" sz="3000">
                <a:solidFill>
                  <a:schemeClr val="bg2"/>
                </a:solidFill>
                <a:effectLst/>
                <a:ea typeface="Times New Roman" panose="02020603050405020304" pitchFamily="18" charset="0"/>
                <a:cs typeface="Arial" panose="020B0604020202020204" pitchFamily="34" charset="0"/>
              </a:rPr>
              <a:t> </a:t>
            </a:r>
            <a:r>
              <a:rPr lang="en-GB" sz="3000">
                <a:solidFill>
                  <a:schemeClr val="bg2"/>
                </a:solidFill>
                <a:ea typeface="Times New Roman" panose="02020603050405020304" pitchFamily="18" charset="0"/>
                <a:cs typeface="Arial" panose="020B0604020202020204" pitchFamily="34" charset="0"/>
              </a:rPr>
              <a:t>- H</a:t>
            </a:r>
            <a:r>
              <a:rPr lang="en-GB" sz="3000">
                <a:solidFill>
                  <a:schemeClr val="bg2"/>
                </a:solidFill>
                <a:effectLst/>
                <a:ea typeface="Times New Roman" panose="02020603050405020304" pitchFamily="18" charset="0"/>
                <a:cs typeface="Arial" panose="020B0604020202020204" pitchFamily="34" charset="0"/>
              </a:rPr>
              <a:t>olding myself to impossibly high standards </a:t>
            </a:r>
            <a:endParaRPr lang="en-US" sz="3000">
              <a:solidFill>
                <a:schemeClr val="bg2"/>
              </a:solidFill>
            </a:endParaRPr>
          </a:p>
        </p:txBody>
      </p:sp>
      <p:pic>
        <p:nvPicPr>
          <p:cNvPr id="2050" name="Picture 2" descr="Free Woman in Red T-shirt Looking at Her Laptop Stock Photo">
            <a:extLst>
              <a:ext uri="{FF2B5EF4-FFF2-40B4-BE49-F238E27FC236}">
                <a16:creationId xmlns:a16="http://schemas.microsoft.com/office/drawing/2014/main" id="{E9FC81A6-F1EB-8920-1DA1-98F3310C38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12823" y="2096899"/>
            <a:ext cx="2836431" cy="189095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ree White and Brown Wooden Tiles Stock Photo">
            <a:extLst>
              <a:ext uri="{FF2B5EF4-FFF2-40B4-BE49-F238E27FC236}">
                <a16:creationId xmlns:a16="http://schemas.microsoft.com/office/drawing/2014/main" id="{335783F5-C058-32BD-2222-859FC235FBD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03054" y="4208086"/>
            <a:ext cx="2997200" cy="1798320"/>
          </a:xfrm>
          <a:prstGeom prst="rect">
            <a:avLst/>
          </a:prstGeom>
          <a:noFill/>
          <a:extLst>
            <a:ext uri="{909E8E84-426E-40DD-AFC4-6F175D3DCCD1}">
              <a14:hiddenFill xmlns:a14="http://schemas.microsoft.com/office/drawing/2010/main">
                <a:solidFill>
                  <a:srgbClr val="FFFFFF"/>
                </a:solidFill>
              </a14:hiddenFill>
            </a:ext>
          </a:extLst>
        </p:spPr>
      </p:pic>
      <p:pic>
        <p:nvPicPr>
          <p:cNvPr id="8" name="Recorded Sound">
            <a:hlinkClick r:id="" action="ppaction://media"/>
            <a:extLst>
              <a:ext uri="{FF2B5EF4-FFF2-40B4-BE49-F238E27FC236}">
                <a16:creationId xmlns:a16="http://schemas.microsoft.com/office/drawing/2014/main" id="{33615FED-1155-E7C7-0414-58058956138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86444" y="6006406"/>
            <a:ext cx="487363" cy="487363"/>
          </a:xfrm>
          <a:prstGeom prst="rect">
            <a:avLst/>
          </a:prstGeom>
        </p:spPr>
      </p:pic>
    </p:spTree>
    <p:extLst>
      <p:ext uri="{BB962C8B-B14F-4D97-AF65-F5344CB8AC3E}">
        <p14:creationId xmlns:p14="http://schemas.microsoft.com/office/powerpoint/2010/main" val="4373526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243"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Effect transition="in" filter="fade">
                                      <p:cBhvr>
                                        <p:cTn id="11" dur="500"/>
                                        <p:tgtEl>
                                          <p:spTgt spid="2050"/>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052"/>
                                        </p:tgtEl>
                                        <p:attrNameLst>
                                          <p:attrName>style.visibility</p:attrName>
                                        </p:attrNameLst>
                                      </p:cBhvr>
                                      <p:to>
                                        <p:strVal val="visible"/>
                                      </p:to>
                                    </p:set>
                                    <p:animEffect transition="in" filter="fade">
                                      <p:cBhvr>
                                        <p:cTn id="16" dur="5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D492004-FF5A-486F-BD35-52AACB74C659}"/>
              </a:ext>
            </a:extLst>
          </p:cNvPr>
          <p:cNvSpPr>
            <a:spLocks noGrp="1"/>
          </p:cNvSpPr>
          <p:nvPr>
            <p:ph type="sldNum" sz="quarter" idx="10"/>
          </p:nvPr>
        </p:nvSpPr>
        <p:spPr/>
        <p:txBody>
          <a:bodyPr/>
          <a:lstStyle/>
          <a:p>
            <a:fld id="{D495E168-DA5E-4888-8D8A-92B118324C14}" type="slidenum">
              <a:rPr lang="en-US" smtClean="0"/>
              <a:pPr/>
              <a:t>7</a:t>
            </a:fld>
            <a:endParaRPr lang="en-US"/>
          </a:p>
        </p:txBody>
      </p:sp>
      <p:sp>
        <p:nvSpPr>
          <p:cNvPr id="4" name="Title 3">
            <a:extLst>
              <a:ext uri="{FF2B5EF4-FFF2-40B4-BE49-F238E27FC236}">
                <a16:creationId xmlns:a16="http://schemas.microsoft.com/office/drawing/2014/main" id="{974A5AE0-4E9B-E66A-B87A-45194CF3933D}"/>
              </a:ext>
            </a:extLst>
          </p:cNvPr>
          <p:cNvSpPr>
            <a:spLocks noGrp="1"/>
          </p:cNvSpPr>
          <p:nvPr>
            <p:ph type="title"/>
          </p:nvPr>
        </p:nvSpPr>
        <p:spPr>
          <a:xfrm>
            <a:off x="1095248" y="1128616"/>
            <a:ext cx="5285914" cy="782638"/>
          </a:xfrm>
        </p:spPr>
        <p:txBody>
          <a:bodyPr/>
          <a:lstStyle/>
          <a:p>
            <a:r>
              <a:rPr lang="en-GB"/>
              <a:t>Procrastination:</a:t>
            </a:r>
          </a:p>
        </p:txBody>
      </p:sp>
      <p:sp>
        <p:nvSpPr>
          <p:cNvPr id="5" name="Text Placeholder 4">
            <a:extLst>
              <a:ext uri="{FF2B5EF4-FFF2-40B4-BE49-F238E27FC236}">
                <a16:creationId xmlns:a16="http://schemas.microsoft.com/office/drawing/2014/main" id="{FCBE52BE-8467-5571-8B01-CBF578B10390}"/>
              </a:ext>
            </a:extLst>
          </p:cNvPr>
          <p:cNvSpPr>
            <a:spLocks noGrp="1"/>
          </p:cNvSpPr>
          <p:nvPr>
            <p:ph type="body" sz="quarter" idx="15"/>
          </p:nvPr>
        </p:nvSpPr>
        <p:spPr>
          <a:xfrm>
            <a:off x="634317" y="2275840"/>
            <a:ext cx="6000163" cy="3749040"/>
          </a:xfrm>
        </p:spPr>
        <p:txBody>
          <a:bodyPr>
            <a:noAutofit/>
          </a:bodyPr>
          <a:lstStyle/>
          <a:p>
            <a:r>
              <a:rPr lang="en-GB" sz="2600"/>
              <a:t>Wasted a lot of time</a:t>
            </a:r>
          </a:p>
          <a:p>
            <a:endParaRPr lang="en-GB" sz="2600"/>
          </a:p>
          <a:p>
            <a:r>
              <a:rPr lang="en-GB" sz="2600"/>
              <a:t>Reduced my satisfaction and happiness</a:t>
            </a:r>
          </a:p>
          <a:p>
            <a:endParaRPr lang="en-GB" sz="2600"/>
          </a:p>
          <a:p>
            <a:r>
              <a:rPr lang="en-GB" sz="2600"/>
              <a:t>Has made me less productive</a:t>
            </a:r>
          </a:p>
          <a:p>
            <a:endParaRPr lang="en-GB" sz="2600"/>
          </a:p>
          <a:p>
            <a:r>
              <a:rPr lang="en-GB" sz="2600">
                <a:solidFill>
                  <a:schemeClr val="bg2"/>
                </a:solidFill>
              </a:rPr>
              <a:t>In the long term may cause stress &amp; affect my mental health &amp; academic potential</a:t>
            </a:r>
          </a:p>
        </p:txBody>
      </p:sp>
      <p:pic>
        <p:nvPicPr>
          <p:cNvPr id="7" name="Recorded Sound">
            <a:hlinkClick r:id="" action="ppaction://media"/>
            <a:extLst>
              <a:ext uri="{FF2B5EF4-FFF2-40B4-BE49-F238E27FC236}">
                <a16:creationId xmlns:a16="http://schemas.microsoft.com/office/drawing/2014/main" id="{091937B9-C52F-F104-2FA0-31559C0747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0635" y="6057364"/>
            <a:ext cx="487363" cy="487363"/>
          </a:xfrm>
          <a:prstGeom prst="rect">
            <a:avLst/>
          </a:prstGeom>
        </p:spPr>
      </p:pic>
    </p:spTree>
    <p:extLst>
      <p:ext uri="{BB962C8B-B14F-4D97-AF65-F5344CB8AC3E}">
        <p14:creationId xmlns:p14="http://schemas.microsoft.com/office/powerpoint/2010/main" val="10327178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78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8</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701749" y="655937"/>
            <a:ext cx="10788501" cy="992338"/>
          </a:xfrm>
        </p:spPr>
        <p:txBody>
          <a:bodyPr>
            <a:normAutofit/>
          </a:bodyPr>
          <a:lstStyle/>
          <a:p>
            <a:pPr algn="ctr"/>
            <a:r>
              <a:rPr lang="en-US"/>
              <a:t>The effects of procrastination:</a:t>
            </a: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891746" y="2116770"/>
            <a:ext cx="7184574" cy="3742166"/>
          </a:xfrm>
          <a:prstGeom prst="rect">
            <a:avLst/>
          </a:prstGeom>
        </p:spPr>
        <p:txBody>
          <a:bodyPr vert="horz" lIns="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GB" sz="2800">
                <a:solidFill>
                  <a:schemeClr val="bg2"/>
                </a:solidFill>
                <a:effectLst/>
                <a:ea typeface="Times New Roman" panose="02020603050405020304" pitchFamily="18" charset="0"/>
                <a:cs typeface="Times New Roman" panose="02020603050405020304" pitchFamily="18" charset="0"/>
              </a:rPr>
              <a:t>Tice and Baumeister (1997, p. 454)</a:t>
            </a:r>
            <a:r>
              <a:rPr lang="en-GB" sz="2800">
                <a:solidFill>
                  <a:schemeClr val="bg2"/>
                </a:solidFill>
                <a:effectLst/>
                <a:ea typeface="Times New Roman" panose="02020603050405020304" pitchFamily="18" charset="0"/>
                <a:cs typeface="Arial" panose="020B0604020202020204" pitchFamily="34" charset="0"/>
              </a:rPr>
              <a:t> </a:t>
            </a:r>
            <a:endParaRPr lang="en-GB" sz="2800">
              <a:solidFill>
                <a:schemeClr val="bg2"/>
              </a:solidFill>
            </a:endParaRPr>
          </a:p>
          <a:p>
            <a:pPr marL="179705" indent="-179705"/>
            <a:endParaRPr lang="en-GB">
              <a:solidFill>
                <a:schemeClr val="bg1"/>
              </a:solidFill>
              <a:ea typeface="Times New Roman" panose="02020603050405020304" pitchFamily="18" charset="0"/>
              <a:cs typeface="Times New Roman" panose="02020603050405020304" pitchFamily="18" charset="0"/>
            </a:endParaRPr>
          </a:p>
          <a:p>
            <a:pPr marL="179705" indent="-179705"/>
            <a:r>
              <a:rPr lang="en-GB">
                <a:solidFill>
                  <a:schemeClr val="bg1"/>
                </a:solidFill>
                <a:ea typeface="Times New Roman" panose="02020603050405020304" pitchFamily="18" charset="0"/>
                <a:cs typeface="Times New Roman" panose="02020603050405020304" pitchFamily="18" charset="0"/>
              </a:rPr>
              <a:t>“R</a:t>
            </a:r>
            <a:r>
              <a:rPr lang="en-GB">
                <a:solidFill>
                  <a:schemeClr val="bg1"/>
                </a:solidFill>
                <a:effectLst/>
                <a:ea typeface="Times New Roman" panose="02020603050405020304" pitchFamily="18" charset="0"/>
                <a:cs typeface="Times New Roman" panose="02020603050405020304" pitchFamily="18" charset="0"/>
              </a:rPr>
              <a:t>eceived lower grades on all assignments”</a:t>
            </a:r>
          </a:p>
          <a:p>
            <a:pPr marL="179705" indent="-179705"/>
            <a:endParaRPr lang="en-US">
              <a:solidFill>
                <a:schemeClr val="bg1"/>
              </a:solidFill>
            </a:endParaRPr>
          </a:p>
          <a:p>
            <a:pPr marL="179705" indent="-179705"/>
            <a:r>
              <a:rPr lang="en-GB">
                <a:solidFill>
                  <a:schemeClr val="bg1"/>
                </a:solidFill>
                <a:ea typeface="Times New Roman" panose="02020603050405020304" pitchFamily="18" charset="0"/>
                <a:cs typeface="Times New Roman" panose="02020603050405020304" pitchFamily="18" charset="0"/>
              </a:rPr>
              <a:t>“Overall,</a:t>
            </a:r>
            <a:r>
              <a:rPr lang="en-GB">
                <a:solidFill>
                  <a:schemeClr val="bg1"/>
                </a:solidFill>
                <a:effectLst/>
                <a:ea typeface="Times New Roman" panose="02020603050405020304" pitchFamily="18" charset="0"/>
                <a:cs typeface="Times New Roman" panose="02020603050405020304" pitchFamily="18" charset="0"/>
              </a:rPr>
              <a:t> they were sicker”</a:t>
            </a:r>
          </a:p>
          <a:p>
            <a:pPr marL="179705" indent="-179705"/>
            <a:endParaRPr lang="en-US">
              <a:solidFill>
                <a:schemeClr val="bg1"/>
              </a:solidFill>
            </a:endParaRPr>
          </a:p>
          <a:p>
            <a:pPr marL="179705" indent="-179705"/>
            <a:r>
              <a:rPr lang="en-GB">
                <a:solidFill>
                  <a:schemeClr val="bg1"/>
                </a:solidFill>
                <a:ea typeface="Times New Roman" panose="02020603050405020304" pitchFamily="18" charset="0"/>
                <a:cs typeface="Times New Roman" panose="02020603050405020304" pitchFamily="18" charset="0"/>
              </a:rPr>
              <a:t>“S</a:t>
            </a:r>
            <a:r>
              <a:rPr lang="en-GB">
                <a:solidFill>
                  <a:schemeClr val="bg1"/>
                </a:solidFill>
                <a:effectLst/>
                <a:ea typeface="Times New Roman" panose="02020603050405020304" pitchFamily="18" charset="0"/>
                <a:cs typeface="Times New Roman" panose="02020603050405020304" pitchFamily="18" charset="0"/>
              </a:rPr>
              <a:t>elf-defeating behaviour pattern marked by short-term benefits and long-term costs”</a:t>
            </a:r>
            <a:endParaRPr lang="en-US">
              <a:solidFill>
                <a:schemeClr val="bg1"/>
              </a:solidFill>
            </a:endParaRPr>
          </a:p>
        </p:txBody>
      </p:sp>
      <p:pic>
        <p:nvPicPr>
          <p:cNvPr id="3074" name="Picture 2" descr="Free Woman in Blue Sweater Lying on Bed Stock Photo">
            <a:extLst>
              <a:ext uri="{FF2B5EF4-FFF2-40B4-BE49-F238E27FC236}">
                <a16:creationId xmlns:a16="http://schemas.microsoft.com/office/drawing/2014/main" id="{7BD37916-9F4B-23D5-0E81-5845C7CDB86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62" b="1"/>
          <a:stretch/>
        </p:blipFill>
        <p:spPr bwMode="auto">
          <a:xfrm>
            <a:off x="8523360" y="2042160"/>
            <a:ext cx="2537872" cy="3816776"/>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2796F4C4-4581-52D2-FEDF-6D6D41BB74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50320" y="5996246"/>
            <a:ext cx="487363" cy="487363"/>
          </a:xfrm>
          <a:prstGeom prst="rect">
            <a:avLst/>
          </a:prstGeom>
        </p:spPr>
      </p:pic>
    </p:spTree>
    <p:extLst>
      <p:ext uri="{BB962C8B-B14F-4D97-AF65-F5344CB8AC3E}">
        <p14:creationId xmlns:p14="http://schemas.microsoft.com/office/powerpoint/2010/main" val="6951230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969"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animEffect transition="in" filter="fade">
                                      <p:cBhvr>
                                        <p:cTn id="11"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9</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701749" y="655937"/>
            <a:ext cx="10788501" cy="992338"/>
          </a:xfrm>
        </p:spPr>
        <p:txBody>
          <a:bodyPr>
            <a:normAutofit/>
          </a:bodyPr>
          <a:lstStyle/>
          <a:p>
            <a:pPr algn="ctr"/>
            <a:r>
              <a:rPr lang="en-US"/>
              <a:t>Management: Exercise</a:t>
            </a: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659006" y="2064550"/>
            <a:ext cx="6686674" cy="3098800"/>
          </a:xfrm>
          <a:prstGeom prst="rect">
            <a:avLst/>
          </a:prstGeom>
        </p:spPr>
        <p:txBody>
          <a:bodyPr vert="horz" lIns="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GB" sz="2400">
                <a:solidFill>
                  <a:schemeClr val="bg1"/>
                </a:solidFill>
                <a:effectLst/>
                <a:ea typeface="Times New Roman" panose="02020603050405020304" pitchFamily="18" charset="0"/>
                <a:cs typeface="Times New Roman" panose="02020603050405020304" pitchFamily="18" charset="0"/>
              </a:rPr>
              <a:t>“Higher levels of self-control and self-efficacy, as well as lower levels of academic procrastination” </a:t>
            </a:r>
            <a:r>
              <a:rPr lang="en-GB" sz="2400">
                <a:solidFill>
                  <a:schemeClr val="bg2"/>
                </a:solidFill>
                <a:effectLst/>
                <a:ea typeface="Times New Roman" panose="02020603050405020304" pitchFamily="18" charset="0"/>
                <a:cs typeface="Times New Roman" panose="02020603050405020304" pitchFamily="18" charset="0"/>
              </a:rPr>
              <a:t>(</a:t>
            </a:r>
            <a:r>
              <a:rPr lang="en-GB" sz="2400">
                <a:solidFill>
                  <a:schemeClr val="bg2"/>
                </a:solidFill>
                <a:effectLst/>
                <a:ea typeface="Times New Roman" panose="02020603050405020304" pitchFamily="18" charset="0"/>
                <a:cs typeface="Arial" panose="020B0604020202020204" pitchFamily="34" charset="0"/>
              </a:rPr>
              <a:t>Li, Hu, and Ren</a:t>
            </a:r>
            <a:r>
              <a:rPr lang="en-GB" sz="2400">
                <a:solidFill>
                  <a:schemeClr val="bg2"/>
                </a:solidFill>
                <a:effectLst/>
                <a:ea typeface="Times New Roman" panose="02020603050405020304" pitchFamily="18" charset="0"/>
                <a:cs typeface="Times New Roman" panose="02020603050405020304" pitchFamily="18" charset="0"/>
              </a:rPr>
              <a:t>, 2022, p. 1)</a:t>
            </a:r>
            <a:endParaRPr lang="en-US" sz="2400">
              <a:solidFill>
                <a:schemeClr val="bg2"/>
              </a:solidFill>
            </a:endParaRPr>
          </a:p>
          <a:p>
            <a:pPr marL="179705" indent="-179705"/>
            <a:endParaRPr lang="en-US" sz="2400">
              <a:solidFill>
                <a:schemeClr val="bg1"/>
              </a:solidFill>
            </a:endParaRPr>
          </a:p>
          <a:p>
            <a:pPr marL="179705" indent="-179705"/>
            <a:r>
              <a:rPr lang="en-GB" sz="2400">
                <a:solidFill>
                  <a:schemeClr val="bg1"/>
                </a:solidFill>
                <a:effectLst/>
                <a:ea typeface="Times New Roman" panose="02020603050405020304" pitchFamily="18" charset="0"/>
                <a:cs typeface="Times New Roman" panose="02020603050405020304" pitchFamily="18" charset="0"/>
              </a:rPr>
              <a:t>“Considerable improvements in motivation and concentration, significant anxiety reduction”</a:t>
            </a:r>
          </a:p>
          <a:p>
            <a:pPr marL="179705" indent="-179705"/>
            <a:endParaRPr lang="en-GB" sz="2400">
              <a:solidFill>
                <a:schemeClr val="bg1"/>
              </a:solidFill>
              <a:ea typeface="Times New Roman" panose="02020603050405020304" pitchFamily="18" charset="0"/>
              <a:cs typeface="Times New Roman" panose="02020603050405020304" pitchFamily="18" charset="0"/>
            </a:endParaRPr>
          </a:p>
          <a:p>
            <a:pPr marL="179705" indent="-179705"/>
            <a:r>
              <a:rPr lang="en-GB" sz="2400">
                <a:solidFill>
                  <a:schemeClr val="bg1"/>
                </a:solidFill>
                <a:ea typeface="Times New Roman" panose="02020603050405020304" pitchFamily="18" charset="0"/>
                <a:cs typeface="Times New Roman" panose="02020603050405020304" pitchFamily="18" charset="0"/>
              </a:rPr>
              <a:t>“A</a:t>
            </a:r>
            <a:r>
              <a:rPr lang="en-GB" sz="2400">
                <a:solidFill>
                  <a:schemeClr val="bg1"/>
                </a:solidFill>
                <a:effectLst/>
                <a:ea typeface="Times New Roman" panose="02020603050405020304" pitchFamily="18" charset="0"/>
                <a:cs typeface="Times New Roman" panose="02020603050405020304" pitchFamily="18" charset="0"/>
              </a:rPr>
              <a:t>n increase in capacity to organize studying     and to be more flexible”</a:t>
            </a:r>
            <a:r>
              <a:rPr lang="en-GB" sz="2400">
                <a:solidFill>
                  <a:schemeClr val="bg1"/>
                </a:solidFill>
                <a:ea typeface="Times New Roman" panose="02020603050405020304" pitchFamily="18" charset="0"/>
                <a:cs typeface="Arial" panose="020B0604020202020204" pitchFamily="34" charset="0"/>
              </a:rPr>
              <a:t> </a:t>
            </a:r>
            <a:r>
              <a:rPr lang="en-GB" sz="2400">
                <a:solidFill>
                  <a:schemeClr val="bg2"/>
                </a:solidFill>
                <a:effectLst/>
                <a:ea typeface="Times New Roman" panose="02020603050405020304" pitchFamily="18" charset="0"/>
                <a:cs typeface="Arial" panose="020B0604020202020204" pitchFamily="34" charset="0"/>
              </a:rPr>
              <a:t>(Latino, </a:t>
            </a:r>
            <a:r>
              <a:rPr lang="en-GB" sz="2400" i="1">
                <a:solidFill>
                  <a:schemeClr val="bg2"/>
                </a:solidFill>
                <a:effectLst/>
                <a:ea typeface="Times New Roman" panose="02020603050405020304" pitchFamily="18" charset="0"/>
                <a:cs typeface="Arial" panose="020B0604020202020204" pitchFamily="34" charset="0"/>
              </a:rPr>
              <a:t>et al</a:t>
            </a:r>
            <a:r>
              <a:rPr lang="en-GB" sz="2400">
                <a:solidFill>
                  <a:schemeClr val="bg2"/>
                </a:solidFill>
                <a:effectLst/>
                <a:ea typeface="Times New Roman" panose="02020603050405020304" pitchFamily="18" charset="0"/>
                <a:cs typeface="Arial" panose="020B0604020202020204" pitchFamily="34" charset="0"/>
              </a:rPr>
              <a:t>., 2021,  p. 1)</a:t>
            </a:r>
            <a:r>
              <a:rPr lang="en-GB" sz="2400">
                <a:solidFill>
                  <a:schemeClr val="bg2"/>
                </a:solidFill>
                <a:effectLst/>
                <a:ea typeface="Times New Roman" panose="02020603050405020304" pitchFamily="18" charset="0"/>
                <a:cs typeface="Times New Roman" panose="02020603050405020304" pitchFamily="18" charset="0"/>
              </a:rPr>
              <a:t> </a:t>
            </a:r>
            <a:endParaRPr lang="en-US" sz="2400">
              <a:solidFill>
                <a:schemeClr val="bg2"/>
              </a:solidFill>
            </a:endParaRPr>
          </a:p>
        </p:txBody>
      </p:sp>
      <p:pic>
        <p:nvPicPr>
          <p:cNvPr id="4098" name="Picture 2" descr="Free Woman in Active Wear Jogging By The Bay Stock Photo">
            <a:extLst>
              <a:ext uri="{FF2B5EF4-FFF2-40B4-BE49-F238E27FC236}">
                <a16:creationId xmlns:a16="http://schemas.microsoft.com/office/drawing/2014/main" id="{A7E5D03C-95F7-C44B-B543-086B5A02AE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18640" y="2068488"/>
            <a:ext cx="2859356" cy="190623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Free Woman Doing Sit Ups Stock Photo">
            <a:extLst>
              <a:ext uri="{FF2B5EF4-FFF2-40B4-BE49-F238E27FC236}">
                <a16:creationId xmlns:a16="http://schemas.microsoft.com/office/drawing/2014/main" id="{E08674DB-5AC3-CD4F-0699-F72FB82AA13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61921" y="4145877"/>
            <a:ext cx="2859356" cy="1913027"/>
          </a:xfrm>
          <a:prstGeom prst="rect">
            <a:avLst/>
          </a:prstGeom>
          <a:noFill/>
          <a:extLst>
            <a:ext uri="{909E8E84-426E-40DD-AFC4-6F175D3DCCD1}">
              <a14:hiddenFill xmlns:a14="http://schemas.microsoft.com/office/drawing/2010/main">
                <a:solidFill>
                  <a:srgbClr val="FFFFFF"/>
                </a:solidFill>
              </a14:hiddenFill>
            </a:ext>
          </a:extLst>
        </p:spPr>
      </p:pic>
      <p:pic>
        <p:nvPicPr>
          <p:cNvPr id="6" name="Recorded Sound">
            <a:hlinkClick r:id="" action="ppaction://media"/>
            <a:extLst>
              <a:ext uri="{FF2B5EF4-FFF2-40B4-BE49-F238E27FC236}">
                <a16:creationId xmlns:a16="http://schemas.microsoft.com/office/drawing/2014/main" id="{434D2B2A-8938-C798-C0EE-F6FBAC07E3D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95676" y="6058904"/>
            <a:ext cx="487363" cy="487363"/>
          </a:xfrm>
          <a:prstGeom prst="rect">
            <a:avLst/>
          </a:prstGeom>
        </p:spPr>
      </p:pic>
    </p:spTree>
    <p:extLst>
      <p:ext uri="{BB962C8B-B14F-4D97-AF65-F5344CB8AC3E}">
        <p14:creationId xmlns:p14="http://schemas.microsoft.com/office/powerpoint/2010/main" val="2861703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679"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098"/>
                                        </p:tgtEl>
                                        <p:attrNameLst>
                                          <p:attrName>style.visibility</p:attrName>
                                        </p:attrNameLst>
                                      </p:cBhvr>
                                      <p:to>
                                        <p:strVal val="visible"/>
                                      </p:to>
                                    </p:set>
                                    <p:animEffect transition="in" filter="fade">
                                      <p:cBhvr>
                                        <p:cTn id="11" dur="500"/>
                                        <p:tgtEl>
                                          <p:spTgt spid="409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100"/>
                                        </p:tgtEl>
                                        <p:attrNameLst>
                                          <p:attrName>style.visibility</p:attrName>
                                        </p:attrNameLst>
                                      </p:cBhvr>
                                      <p:to>
                                        <p:strVal val="visible"/>
                                      </p:to>
                                    </p:set>
                                    <p:animEffect transition="in" filter="fade">
                                      <p:cBhvr>
                                        <p:cTn id="16" dur="500"/>
                                        <p:tgtEl>
                                          <p:spTgt spid="4100"/>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D492004-FF5A-486F-BD35-52AACB74C659}"/>
              </a:ext>
            </a:extLst>
          </p:cNvPr>
          <p:cNvSpPr>
            <a:spLocks noGrp="1"/>
          </p:cNvSpPr>
          <p:nvPr>
            <p:ph type="sldNum" sz="quarter" idx="10"/>
          </p:nvPr>
        </p:nvSpPr>
        <p:spPr/>
        <p:txBody>
          <a:bodyPr/>
          <a:lstStyle/>
          <a:p>
            <a:fld id="{D495E168-DA5E-4888-8D8A-92B118324C14}" type="slidenum">
              <a:rPr lang="en-US" smtClean="0"/>
              <a:pPr/>
              <a:t>10</a:t>
            </a:fld>
            <a:endParaRPr lang="en-US"/>
          </a:p>
        </p:txBody>
      </p:sp>
      <p:sp>
        <p:nvSpPr>
          <p:cNvPr id="4" name="Title 3">
            <a:extLst>
              <a:ext uri="{FF2B5EF4-FFF2-40B4-BE49-F238E27FC236}">
                <a16:creationId xmlns:a16="http://schemas.microsoft.com/office/drawing/2014/main" id="{974A5AE0-4E9B-E66A-B87A-45194CF3933D}"/>
              </a:ext>
            </a:extLst>
          </p:cNvPr>
          <p:cNvSpPr>
            <a:spLocks noGrp="1"/>
          </p:cNvSpPr>
          <p:nvPr>
            <p:ph type="title"/>
          </p:nvPr>
        </p:nvSpPr>
        <p:spPr>
          <a:xfrm>
            <a:off x="596325" y="843280"/>
            <a:ext cx="5285914" cy="782638"/>
          </a:xfrm>
        </p:spPr>
        <p:txBody>
          <a:bodyPr>
            <a:noAutofit/>
          </a:bodyPr>
          <a:lstStyle/>
          <a:p>
            <a:pPr algn="ctr"/>
            <a:r>
              <a:rPr lang="en-GB" sz="4800">
                <a:ea typeface="Times New Roman" panose="02020603050405020304" pitchFamily="18" charset="0"/>
                <a:cs typeface="Arial" panose="020B0604020202020204" pitchFamily="34" charset="0"/>
              </a:rPr>
              <a:t>W</a:t>
            </a:r>
            <a:r>
              <a:rPr lang="en-GB" sz="4800">
                <a:effectLst/>
                <a:ea typeface="Times New Roman" panose="02020603050405020304" pitchFamily="18" charset="0"/>
                <a:cs typeface="Arial" panose="020B0604020202020204" pitchFamily="34" charset="0"/>
              </a:rPr>
              <a:t>ork-related</a:t>
            </a:r>
            <a:br>
              <a:rPr lang="en-GB" sz="4800">
                <a:effectLst/>
                <a:ea typeface="Times New Roman" panose="02020603050405020304" pitchFamily="18" charset="0"/>
                <a:cs typeface="Arial" panose="020B0604020202020204" pitchFamily="34" charset="0"/>
              </a:rPr>
            </a:br>
            <a:r>
              <a:rPr lang="en-GB" sz="4800">
                <a:effectLst/>
                <a:ea typeface="Times New Roman" panose="02020603050405020304" pitchFamily="18" charset="0"/>
                <a:cs typeface="Arial" panose="020B0604020202020204" pitchFamily="34" charset="0"/>
              </a:rPr>
              <a:t>stress &amp; anxiety</a:t>
            </a:r>
            <a:r>
              <a:rPr lang="en-GB" sz="4400"/>
              <a:t>:</a:t>
            </a:r>
          </a:p>
        </p:txBody>
      </p:sp>
      <p:sp>
        <p:nvSpPr>
          <p:cNvPr id="5" name="Text Placeholder 4">
            <a:extLst>
              <a:ext uri="{FF2B5EF4-FFF2-40B4-BE49-F238E27FC236}">
                <a16:creationId xmlns:a16="http://schemas.microsoft.com/office/drawing/2014/main" id="{FCBE52BE-8467-5571-8B01-CBF578B10390}"/>
              </a:ext>
            </a:extLst>
          </p:cNvPr>
          <p:cNvSpPr>
            <a:spLocks noGrp="1"/>
          </p:cNvSpPr>
          <p:nvPr>
            <p:ph type="body" sz="quarter" idx="15"/>
          </p:nvPr>
        </p:nvSpPr>
        <p:spPr>
          <a:xfrm>
            <a:off x="634317" y="2296160"/>
            <a:ext cx="6000163" cy="3749040"/>
          </a:xfrm>
        </p:spPr>
        <p:txBody>
          <a:bodyPr>
            <a:noAutofit/>
          </a:bodyPr>
          <a:lstStyle/>
          <a:p>
            <a:r>
              <a:rPr lang="en-GB" sz="2600"/>
              <a:t>Worried about deadlines and keeping up with the workload</a:t>
            </a:r>
          </a:p>
          <a:p>
            <a:endParaRPr lang="en-GB" sz="2600"/>
          </a:p>
          <a:p>
            <a:r>
              <a:rPr lang="en-GB" sz="2600"/>
              <a:t>Difficulty sleeping</a:t>
            </a:r>
          </a:p>
          <a:p>
            <a:endParaRPr lang="en-GB" sz="2600"/>
          </a:p>
          <a:p>
            <a:r>
              <a:rPr lang="en-GB" sz="2600"/>
              <a:t>More headaches and mentally drained</a:t>
            </a:r>
          </a:p>
          <a:p>
            <a:endParaRPr lang="en-GB" sz="2600"/>
          </a:p>
          <a:p>
            <a:r>
              <a:rPr lang="en-GB" sz="2600"/>
              <a:t>Find it hard to concentrate and take information in</a:t>
            </a:r>
          </a:p>
        </p:txBody>
      </p:sp>
      <p:pic>
        <p:nvPicPr>
          <p:cNvPr id="6" name="Recorded Sound">
            <a:hlinkClick r:id="" action="ppaction://media"/>
            <a:extLst>
              <a:ext uri="{FF2B5EF4-FFF2-40B4-BE49-F238E27FC236}">
                <a16:creationId xmlns:a16="http://schemas.microsoft.com/office/drawing/2014/main" id="{F560C02C-0341-212E-0CC7-6E187EE3F5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52643" y="6057364"/>
            <a:ext cx="487363" cy="487363"/>
          </a:xfrm>
          <a:prstGeom prst="rect">
            <a:avLst/>
          </a:prstGeom>
        </p:spPr>
      </p:pic>
    </p:spTree>
    <p:extLst>
      <p:ext uri="{BB962C8B-B14F-4D97-AF65-F5344CB8AC3E}">
        <p14:creationId xmlns:p14="http://schemas.microsoft.com/office/powerpoint/2010/main" val="28542950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2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11</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1929691" y="638624"/>
            <a:ext cx="16224812" cy="992338"/>
          </a:xfrm>
        </p:spPr>
        <p:txBody>
          <a:bodyPr>
            <a:noAutofit/>
          </a:bodyPr>
          <a:lstStyle/>
          <a:p>
            <a:pPr algn="ctr"/>
            <a:r>
              <a:rPr lang="en-US" sz="4600"/>
              <a:t>The effects of </a:t>
            </a:r>
            <a:r>
              <a:rPr lang="en-GB" sz="4600">
                <a:cs typeface="Arial" panose="020B0604020202020204" pitchFamily="34" charset="0"/>
              </a:rPr>
              <a:t>w</a:t>
            </a:r>
            <a:r>
              <a:rPr lang="en-GB" sz="4600">
                <a:effectLst/>
                <a:ea typeface="Times New Roman" panose="02020603050405020304" pitchFamily="18" charset="0"/>
                <a:cs typeface="Arial" panose="020B0604020202020204" pitchFamily="34" charset="0"/>
              </a:rPr>
              <a:t>ork-related stress &amp; anxiety</a:t>
            </a:r>
            <a:r>
              <a:rPr lang="en-US" sz="4600"/>
              <a:t>:</a:t>
            </a: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759666" y="1984690"/>
            <a:ext cx="7327694" cy="4273870"/>
          </a:xfrm>
          <a:prstGeom prst="rect">
            <a:avLst/>
          </a:prstGeom>
        </p:spPr>
        <p:txBody>
          <a:bodyPr vert="horz" lIns="0" tIns="45720" rIns="91440" bIns="45720" rtlCol="0" anchor="t">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GB" sz="4400">
                <a:solidFill>
                  <a:schemeClr val="bg1"/>
                </a:solidFill>
                <a:effectLst/>
                <a:ea typeface="Times New Roman" panose="02020603050405020304" pitchFamily="18" charset="0"/>
              </a:rPr>
              <a:t>“Correlation between academic stress and poor mental well-being in all the students” </a:t>
            </a:r>
            <a:r>
              <a:rPr lang="en-GB" sz="4400">
                <a:solidFill>
                  <a:schemeClr val="bg2"/>
                </a:solidFill>
                <a:effectLst/>
                <a:ea typeface="Times New Roman" panose="02020603050405020304" pitchFamily="18" charset="0"/>
              </a:rPr>
              <a:t>(Barbayannis </a:t>
            </a:r>
            <a:r>
              <a:rPr lang="en-GB" sz="4400" i="1">
                <a:solidFill>
                  <a:schemeClr val="bg2"/>
                </a:solidFill>
                <a:effectLst/>
                <a:ea typeface="Times New Roman" panose="02020603050405020304" pitchFamily="18" charset="0"/>
              </a:rPr>
              <a:t>et al.</a:t>
            </a:r>
            <a:r>
              <a:rPr lang="en-GB" sz="4400">
                <a:solidFill>
                  <a:schemeClr val="bg2"/>
                </a:solidFill>
                <a:effectLst/>
                <a:ea typeface="Times New Roman" panose="02020603050405020304" pitchFamily="18" charset="0"/>
              </a:rPr>
              <a:t> 2022, p. 1)</a:t>
            </a:r>
            <a:endParaRPr lang="en-GB" sz="4400">
              <a:solidFill>
                <a:schemeClr val="bg2"/>
              </a:solidFill>
            </a:endParaRPr>
          </a:p>
          <a:p>
            <a:pPr marL="179705" indent="-179705"/>
            <a:endParaRPr lang="en-GB" sz="4400">
              <a:solidFill>
                <a:schemeClr val="bg2"/>
              </a:solidFill>
              <a:ea typeface="Times New Roman" panose="02020603050405020304" pitchFamily="18" charset="0"/>
              <a:cs typeface="Times New Roman" panose="02020603050405020304" pitchFamily="18" charset="0"/>
            </a:endParaRPr>
          </a:p>
          <a:p>
            <a:pPr marL="179705" indent="-179705"/>
            <a:r>
              <a:rPr lang="en-GB" sz="4400">
                <a:solidFill>
                  <a:schemeClr val="bg1"/>
                </a:solidFill>
                <a:effectLst/>
                <a:ea typeface="Times New Roman" panose="02020603050405020304" pitchFamily="18" charset="0"/>
                <a:cs typeface="Times New Roman" panose="02020603050405020304" pitchFamily="18" charset="0"/>
              </a:rPr>
              <a:t>R</a:t>
            </a:r>
            <a:r>
              <a:rPr lang="en-GB" sz="4400">
                <a:solidFill>
                  <a:schemeClr val="bg1"/>
                </a:solidFill>
                <a:effectLst/>
                <a:ea typeface="Times New Roman" panose="02020603050405020304" pitchFamily="18" charset="0"/>
              </a:rPr>
              <a:t>eduction in “academic achievement, decreased motivation and increased the risk of school dropout”</a:t>
            </a:r>
          </a:p>
          <a:p>
            <a:pPr marL="179705" indent="-179705"/>
            <a:endParaRPr lang="en-US" sz="4400">
              <a:solidFill>
                <a:schemeClr val="bg1"/>
              </a:solidFill>
            </a:endParaRPr>
          </a:p>
          <a:p>
            <a:pPr marL="179705" indent="-179705"/>
            <a:r>
              <a:rPr lang="en-GB" sz="4400">
                <a:solidFill>
                  <a:schemeClr val="bg2"/>
                </a:solidFill>
                <a:effectLst/>
                <a:ea typeface="Times New Roman" panose="02020603050405020304" pitchFamily="18" charset="0"/>
              </a:rPr>
              <a:t>Long term </a:t>
            </a:r>
            <a:r>
              <a:rPr lang="en-GB" sz="4400">
                <a:solidFill>
                  <a:schemeClr val="bg1"/>
                </a:solidFill>
                <a:effectLst/>
                <a:ea typeface="Times New Roman" panose="02020603050405020304" pitchFamily="18" charset="0"/>
              </a:rPr>
              <a:t>- “reduced likelihood of sustainable employment”</a:t>
            </a:r>
          </a:p>
          <a:p>
            <a:pPr marL="179705" indent="-179705"/>
            <a:endParaRPr lang="en-GB" sz="4400">
              <a:solidFill>
                <a:schemeClr val="bg1"/>
              </a:solidFill>
              <a:ea typeface="Times New Roman" panose="02020603050405020304" pitchFamily="18" charset="0"/>
            </a:endParaRPr>
          </a:p>
          <a:p>
            <a:pPr marL="179705" indent="-179705"/>
            <a:r>
              <a:rPr lang="en-GB" sz="4400">
                <a:solidFill>
                  <a:schemeClr val="bg1"/>
                </a:solidFill>
                <a:effectLst/>
                <a:ea typeface="Times New Roman" panose="02020603050405020304" pitchFamily="18" charset="0"/>
              </a:rPr>
              <a:t>“Mental health problems, such as depression and anxiety, and sleep disturbances</a:t>
            </a:r>
            <a:r>
              <a:rPr lang="en-GB" sz="4400">
                <a:solidFill>
                  <a:schemeClr val="bg1"/>
                </a:solidFill>
                <a:effectLst/>
                <a:ea typeface="Times New Roman" panose="02020603050405020304" pitchFamily="18" charset="0"/>
                <a:cs typeface="Times New Roman" panose="02020603050405020304" pitchFamily="18" charset="0"/>
              </a:rPr>
              <a:t>”</a:t>
            </a:r>
            <a:r>
              <a:rPr lang="en-GB" sz="4400">
                <a:solidFill>
                  <a:srgbClr val="FF0000"/>
                </a:solidFill>
                <a:effectLst/>
                <a:ea typeface="Times New Roman" panose="02020603050405020304" pitchFamily="18" charset="0"/>
              </a:rPr>
              <a:t> </a:t>
            </a:r>
            <a:r>
              <a:rPr lang="en-GB" sz="4400">
                <a:solidFill>
                  <a:schemeClr val="bg2"/>
                </a:solidFill>
                <a:effectLst/>
                <a:ea typeface="Times New Roman" panose="02020603050405020304" pitchFamily="18" charset="0"/>
              </a:rPr>
              <a:t>(Pascoe </a:t>
            </a:r>
            <a:r>
              <a:rPr lang="en-GB" sz="4400" i="1">
                <a:solidFill>
                  <a:schemeClr val="bg2"/>
                </a:solidFill>
                <a:effectLst/>
                <a:ea typeface="Times New Roman" panose="02020603050405020304" pitchFamily="18" charset="0"/>
              </a:rPr>
              <a:t>et al</a:t>
            </a:r>
            <a:r>
              <a:rPr lang="en-GB" sz="4400">
                <a:solidFill>
                  <a:schemeClr val="bg2"/>
                </a:solidFill>
                <a:effectLst/>
                <a:ea typeface="Times New Roman" panose="02020603050405020304" pitchFamily="18" charset="0"/>
              </a:rPr>
              <a:t>, 2020, p. 104)</a:t>
            </a:r>
          </a:p>
        </p:txBody>
      </p:sp>
      <p:pic>
        <p:nvPicPr>
          <p:cNvPr id="6146" name="Picture 2" descr="Free Calm Asian female wearing white pajama sleeping in comfortable bed with white sheets near modern mobile phone in morning Stock Photo">
            <a:extLst>
              <a:ext uri="{FF2B5EF4-FFF2-40B4-BE49-F238E27FC236}">
                <a16:creationId xmlns:a16="http://schemas.microsoft.com/office/drawing/2014/main" id="{A3175D1D-C931-7BC3-1A03-A683C820A9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0"/>
          <a:stretch/>
        </p:blipFill>
        <p:spPr bwMode="auto">
          <a:xfrm>
            <a:off x="8510903" y="4133068"/>
            <a:ext cx="2772584" cy="1851172"/>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ree Photo of Person Holding Alarm Clock Stock Photo">
            <a:extLst>
              <a:ext uri="{FF2B5EF4-FFF2-40B4-BE49-F238E27FC236}">
                <a16:creationId xmlns:a16="http://schemas.microsoft.com/office/drawing/2014/main" id="{5FFCEB9B-4825-D7DB-192D-4E8CDCC0201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21062" y="2036345"/>
            <a:ext cx="2772586" cy="1848392"/>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A8229734-A864-7658-D358-7D59CEC4263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36123" y="6014878"/>
            <a:ext cx="487363" cy="487363"/>
          </a:xfrm>
          <a:prstGeom prst="rect">
            <a:avLst/>
          </a:prstGeom>
        </p:spPr>
      </p:pic>
    </p:spTree>
    <p:extLst>
      <p:ext uri="{BB962C8B-B14F-4D97-AF65-F5344CB8AC3E}">
        <p14:creationId xmlns:p14="http://schemas.microsoft.com/office/powerpoint/2010/main" val="24468028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465"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148"/>
                                        </p:tgtEl>
                                        <p:attrNameLst>
                                          <p:attrName>style.visibility</p:attrName>
                                        </p:attrNameLst>
                                      </p:cBhvr>
                                      <p:to>
                                        <p:strVal val="visible"/>
                                      </p:to>
                                    </p:set>
                                    <p:animEffect transition="in" filter="fade">
                                      <p:cBhvr>
                                        <p:cTn id="11" dur="500"/>
                                        <p:tgtEl>
                                          <p:spTgt spid="614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146"/>
                                        </p:tgtEl>
                                        <p:attrNameLst>
                                          <p:attrName>style.visibility</p:attrName>
                                        </p:attrNameLst>
                                      </p:cBhvr>
                                      <p:to>
                                        <p:strVal val="visible"/>
                                      </p:to>
                                    </p:set>
                                    <p:animEffect transition="in" filter="fade">
                                      <p:cBhvr>
                                        <p:cTn id="16"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12</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701749" y="655937"/>
            <a:ext cx="10788501" cy="992338"/>
          </a:xfrm>
        </p:spPr>
        <p:txBody>
          <a:bodyPr>
            <a:normAutofit/>
          </a:bodyPr>
          <a:lstStyle/>
          <a:p>
            <a:pPr algn="ctr"/>
            <a:r>
              <a:rPr lang="en-US"/>
              <a:t>Management: Nature</a:t>
            </a: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659006" y="2084870"/>
            <a:ext cx="6920354" cy="3098800"/>
          </a:xfrm>
          <a:prstGeom prst="rect">
            <a:avLst/>
          </a:prstGeom>
        </p:spPr>
        <p:txBody>
          <a:bodyPr vert="horz" lIns="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GB" sz="2400">
                <a:solidFill>
                  <a:schemeClr val="bg1"/>
                </a:solidFill>
                <a:effectLst/>
                <a:ea typeface="Times New Roman" panose="02020603050405020304" pitchFamily="18" charset="0"/>
                <a:cs typeface="Times New Roman" panose="02020603050405020304" pitchFamily="18" charset="0"/>
              </a:rPr>
              <a:t>“</a:t>
            </a:r>
            <a:r>
              <a:rPr lang="en-GB" sz="2400">
                <a:solidFill>
                  <a:schemeClr val="bg1"/>
                </a:solidFill>
                <a:ea typeface="Times New Roman" panose="02020603050405020304" pitchFamily="18" charset="0"/>
                <a:cs typeface="Times New Roman" panose="02020603050405020304" pitchFamily="18" charset="0"/>
              </a:rPr>
              <a:t>R</a:t>
            </a:r>
            <a:r>
              <a:rPr lang="en-GB" sz="2400">
                <a:solidFill>
                  <a:schemeClr val="bg1"/>
                </a:solidFill>
                <a:effectLst/>
                <a:ea typeface="Times New Roman" panose="02020603050405020304" pitchFamily="18" charset="0"/>
              </a:rPr>
              <a:t>educed stress and anxiety levels and improved mood and outlook.” </a:t>
            </a:r>
            <a:r>
              <a:rPr lang="en-GB" sz="2400">
                <a:solidFill>
                  <a:schemeClr val="bg2"/>
                </a:solidFill>
                <a:effectLst/>
                <a:ea typeface="Times New Roman" panose="02020603050405020304" pitchFamily="18" charset="0"/>
              </a:rPr>
              <a:t>(</a:t>
            </a:r>
            <a:r>
              <a:rPr lang="en-GB" sz="2400" err="1">
                <a:solidFill>
                  <a:schemeClr val="bg2"/>
                </a:solidFill>
                <a:effectLst/>
                <a:ea typeface="Times New Roman" panose="02020603050405020304" pitchFamily="18" charset="0"/>
              </a:rPr>
              <a:t>Rakow</a:t>
            </a:r>
            <a:r>
              <a:rPr lang="en-GB" sz="2400">
                <a:solidFill>
                  <a:schemeClr val="bg2"/>
                </a:solidFill>
                <a:effectLst/>
                <a:ea typeface="Times New Roman" panose="02020603050405020304" pitchFamily="18" charset="0"/>
              </a:rPr>
              <a:t> and </a:t>
            </a:r>
            <a:r>
              <a:rPr lang="en-GB" sz="2400" err="1">
                <a:solidFill>
                  <a:schemeClr val="bg2"/>
                </a:solidFill>
                <a:effectLst/>
                <a:ea typeface="Times New Roman" panose="02020603050405020304" pitchFamily="18" charset="0"/>
              </a:rPr>
              <a:t>Eells</a:t>
            </a:r>
            <a:r>
              <a:rPr lang="en-GB" sz="2400">
                <a:solidFill>
                  <a:schemeClr val="bg2"/>
                </a:solidFill>
                <a:effectLst/>
                <a:ea typeface="Times New Roman" panose="02020603050405020304" pitchFamily="18" charset="0"/>
              </a:rPr>
              <a:t>, 2019 p. 19) </a:t>
            </a:r>
          </a:p>
          <a:p>
            <a:pPr marL="179705" indent="-179705"/>
            <a:endParaRPr lang="en-US" sz="2400">
              <a:solidFill>
                <a:schemeClr val="bg2"/>
              </a:solidFill>
            </a:endParaRPr>
          </a:p>
          <a:p>
            <a:pPr marL="179705" indent="-179705"/>
            <a:r>
              <a:rPr lang="en-GB" sz="2400">
                <a:solidFill>
                  <a:schemeClr val="bg1"/>
                </a:solidFill>
                <a:effectLst/>
                <a:ea typeface="Times New Roman" panose="02020603050405020304" pitchFamily="18" charset="0"/>
                <a:cs typeface="Times New Roman" panose="02020603050405020304" pitchFamily="18" charset="0"/>
              </a:rPr>
              <a:t>“</a:t>
            </a:r>
            <a:r>
              <a:rPr lang="en-GB" sz="2400">
                <a:solidFill>
                  <a:schemeClr val="bg1"/>
                </a:solidFill>
                <a:ea typeface="Times New Roman" panose="02020603050405020304" pitchFamily="18" charset="0"/>
                <a:cs typeface="Times New Roman" panose="02020603050405020304" pitchFamily="18" charset="0"/>
              </a:rPr>
              <a:t>E</a:t>
            </a:r>
            <a:r>
              <a:rPr lang="en-GB" sz="2400">
                <a:solidFill>
                  <a:schemeClr val="bg1"/>
                </a:solidFill>
                <a:effectLst/>
                <a:ea typeface="Times New Roman" panose="02020603050405020304" pitchFamily="18" charset="0"/>
              </a:rPr>
              <a:t>xcitement and relaxation” which helps with “confidence and mood”</a:t>
            </a:r>
          </a:p>
          <a:p>
            <a:pPr marL="179705" indent="-179705"/>
            <a:endParaRPr lang="en-GB" sz="2400">
              <a:solidFill>
                <a:schemeClr val="bg1"/>
              </a:solidFill>
              <a:ea typeface="Times New Roman" panose="02020603050405020304" pitchFamily="18" charset="0"/>
              <a:cs typeface="Times New Roman" panose="02020603050405020304" pitchFamily="18" charset="0"/>
            </a:endParaRPr>
          </a:p>
          <a:p>
            <a:pPr marL="179705" indent="-179705"/>
            <a:r>
              <a:rPr lang="en-GB" sz="2400">
                <a:solidFill>
                  <a:schemeClr val="bg1"/>
                </a:solidFill>
                <a:ea typeface="Times New Roman" panose="02020603050405020304" pitchFamily="18" charset="0"/>
              </a:rPr>
              <a:t>“R</a:t>
            </a:r>
            <a:r>
              <a:rPr lang="en-GB" sz="2400">
                <a:solidFill>
                  <a:schemeClr val="bg1"/>
                </a:solidFill>
                <a:effectLst/>
                <a:ea typeface="Times New Roman" panose="02020603050405020304" pitchFamily="18" charset="0"/>
              </a:rPr>
              <a:t>ecognised by the NHS as an effective form of therapy for children and young people at risk of mental ill-health” </a:t>
            </a:r>
            <a:r>
              <a:rPr lang="en-GB" sz="2400">
                <a:solidFill>
                  <a:schemeClr val="bg2"/>
                </a:solidFill>
                <a:effectLst/>
                <a:ea typeface="Times New Roman" panose="02020603050405020304" pitchFamily="18" charset="0"/>
              </a:rPr>
              <a:t>(The Wave Project, 2022) </a:t>
            </a:r>
            <a:endParaRPr lang="en-US" sz="2400">
              <a:solidFill>
                <a:schemeClr val="bg2"/>
              </a:solidFill>
            </a:endParaRPr>
          </a:p>
        </p:txBody>
      </p:sp>
      <p:pic>
        <p:nvPicPr>
          <p:cNvPr id="5126" name="Picture 6" descr="Free Red Leaf Trees Near the Road Stock Photo">
            <a:extLst>
              <a:ext uri="{FF2B5EF4-FFF2-40B4-BE49-F238E27FC236}">
                <a16:creationId xmlns:a16="http://schemas.microsoft.com/office/drawing/2014/main" id="{08A640D5-A324-78EA-1E6A-6A99C8B44E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65680" y="4126283"/>
            <a:ext cx="2869541" cy="1913027"/>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Free Scenic View of Landscape Against Sky Stock Photo">
            <a:extLst>
              <a:ext uri="{FF2B5EF4-FFF2-40B4-BE49-F238E27FC236}">
                <a16:creationId xmlns:a16="http://schemas.microsoft.com/office/drawing/2014/main" id="{14F2FCB2-5B9B-6C3F-9A86-1E6E23AF1B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65680" y="2037619"/>
            <a:ext cx="2869983" cy="1913027"/>
          </a:xfrm>
          <a:prstGeom prst="rect">
            <a:avLst/>
          </a:prstGeom>
          <a:noFill/>
          <a:extLst>
            <a:ext uri="{909E8E84-426E-40DD-AFC4-6F175D3DCCD1}">
              <a14:hiddenFill xmlns:a14="http://schemas.microsoft.com/office/drawing/2010/main">
                <a:solidFill>
                  <a:srgbClr val="FFFFFF"/>
                </a:solidFill>
              </a14:hiddenFill>
            </a:ext>
          </a:extLst>
        </p:spPr>
      </p:pic>
      <p:pic>
        <p:nvPicPr>
          <p:cNvPr id="7" name="Recorded Sound">
            <a:hlinkClick r:id="" action="ppaction://media"/>
            <a:extLst>
              <a:ext uri="{FF2B5EF4-FFF2-40B4-BE49-F238E27FC236}">
                <a16:creationId xmlns:a16="http://schemas.microsoft.com/office/drawing/2014/main" id="{BA597DC2-E306-90A1-632A-F343ADACB01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58067" y="5996246"/>
            <a:ext cx="487363" cy="487363"/>
          </a:xfrm>
          <a:prstGeom prst="rect">
            <a:avLst/>
          </a:prstGeom>
        </p:spPr>
      </p:pic>
    </p:spTree>
    <p:extLst>
      <p:ext uri="{BB962C8B-B14F-4D97-AF65-F5344CB8AC3E}">
        <p14:creationId xmlns:p14="http://schemas.microsoft.com/office/powerpoint/2010/main" val="36038003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433"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130"/>
                                        </p:tgtEl>
                                        <p:attrNameLst>
                                          <p:attrName>style.visibility</p:attrName>
                                        </p:attrNameLst>
                                      </p:cBhvr>
                                      <p:to>
                                        <p:strVal val="visible"/>
                                      </p:to>
                                    </p:set>
                                    <p:animEffect transition="in" filter="fade">
                                      <p:cBhvr>
                                        <p:cTn id="11" dur="500"/>
                                        <p:tgtEl>
                                          <p:spTgt spid="5130"/>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126"/>
                                        </p:tgtEl>
                                        <p:attrNameLst>
                                          <p:attrName>style.visibility</p:attrName>
                                        </p:attrNameLst>
                                      </p:cBhvr>
                                      <p:to>
                                        <p:strVal val="visible"/>
                                      </p:to>
                                    </p:set>
                                    <p:animEffect transition="in" filter="fade">
                                      <p:cBhvr>
                                        <p:cTn id="16" dur="500"/>
                                        <p:tgtEl>
                                          <p:spTgt spid="512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D492004-FF5A-486F-BD35-52AACB74C659}"/>
              </a:ext>
            </a:extLst>
          </p:cNvPr>
          <p:cNvSpPr>
            <a:spLocks noGrp="1"/>
          </p:cNvSpPr>
          <p:nvPr>
            <p:ph type="sldNum" sz="quarter" idx="10"/>
          </p:nvPr>
        </p:nvSpPr>
        <p:spPr/>
        <p:txBody>
          <a:bodyPr/>
          <a:lstStyle/>
          <a:p>
            <a:fld id="{D495E168-DA5E-4888-8D8A-92B118324C14}" type="slidenum">
              <a:rPr lang="en-US" smtClean="0"/>
              <a:pPr/>
              <a:t>13</a:t>
            </a:fld>
            <a:endParaRPr lang="en-US"/>
          </a:p>
        </p:txBody>
      </p:sp>
      <p:sp>
        <p:nvSpPr>
          <p:cNvPr id="4" name="Title 3">
            <a:extLst>
              <a:ext uri="{FF2B5EF4-FFF2-40B4-BE49-F238E27FC236}">
                <a16:creationId xmlns:a16="http://schemas.microsoft.com/office/drawing/2014/main" id="{974A5AE0-4E9B-E66A-B87A-45194CF3933D}"/>
              </a:ext>
            </a:extLst>
          </p:cNvPr>
          <p:cNvSpPr>
            <a:spLocks noGrp="1"/>
          </p:cNvSpPr>
          <p:nvPr>
            <p:ph type="title"/>
          </p:nvPr>
        </p:nvSpPr>
        <p:spPr>
          <a:xfrm>
            <a:off x="1400048" y="1128616"/>
            <a:ext cx="5285914" cy="782638"/>
          </a:xfrm>
        </p:spPr>
        <p:txBody>
          <a:bodyPr/>
          <a:lstStyle/>
          <a:p>
            <a:r>
              <a:rPr lang="en-GB"/>
              <a:t>Perfectionism:</a:t>
            </a:r>
          </a:p>
        </p:txBody>
      </p:sp>
      <p:sp>
        <p:nvSpPr>
          <p:cNvPr id="5" name="Text Placeholder 4">
            <a:extLst>
              <a:ext uri="{FF2B5EF4-FFF2-40B4-BE49-F238E27FC236}">
                <a16:creationId xmlns:a16="http://schemas.microsoft.com/office/drawing/2014/main" id="{FCBE52BE-8467-5571-8B01-CBF578B10390}"/>
              </a:ext>
            </a:extLst>
          </p:cNvPr>
          <p:cNvSpPr>
            <a:spLocks noGrp="1"/>
          </p:cNvSpPr>
          <p:nvPr>
            <p:ph type="body" sz="quarter" idx="15"/>
          </p:nvPr>
        </p:nvSpPr>
        <p:spPr>
          <a:xfrm>
            <a:off x="634317" y="2174240"/>
            <a:ext cx="6000163" cy="3749040"/>
          </a:xfrm>
        </p:spPr>
        <p:txBody>
          <a:bodyPr>
            <a:noAutofit/>
          </a:bodyPr>
          <a:lstStyle/>
          <a:p>
            <a:r>
              <a:rPr lang="en-GB" sz="2400">
                <a:ea typeface="Times New Roman" panose="02020603050405020304" pitchFamily="18" charset="0"/>
                <a:cs typeface="Arial" panose="020B0604020202020204" pitchFamily="34" charset="0"/>
              </a:rPr>
              <a:t>T</a:t>
            </a:r>
            <a:r>
              <a:rPr lang="en-GB" sz="2400">
                <a:effectLst/>
                <a:ea typeface="Times New Roman" panose="02020603050405020304" pitchFamily="18" charset="0"/>
                <a:cs typeface="Arial" panose="020B0604020202020204" pitchFamily="34" charset="0"/>
              </a:rPr>
              <a:t>oo fixated on small issues with work and spend too long on them</a:t>
            </a:r>
          </a:p>
          <a:p>
            <a:endParaRPr lang="en-GB" sz="2400"/>
          </a:p>
          <a:p>
            <a:r>
              <a:rPr lang="en-GB" sz="2400">
                <a:ea typeface="Times New Roman" panose="02020603050405020304" pitchFamily="18" charset="0"/>
                <a:cs typeface="Arial" panose="020B0604020202020204" pitchFamily="34" charset="0"/>
              </a:rPr>
              <a:t>R</a:t>
            </a:r>
            <a:r>
              <a:rPr lang="en-GB" sz="2400">
                <a:effectLst/>
                <a:ea typeface="Times New Roman" panose="02020603050405020304" pitchFamily="18" charset="0"/>
                <a:cs typeface="Arial" panose="020B0604020202020204" pitchFamily="34" charset="0"/>
              </a:rPr>
              <a:t>educes productivity,</a:t>
            </a:r>
            <a:r>
              <a:rPr lang="en-GB" sz="2400"/>
              <a:t> </a:t>
            </a:r>
            <a:r>
              <a:rPr lang="en-GB" sz="2400">
                <a:effectLst/>
                <a:ea typeface="Times New Roman" panose="02020603050405020304" pitchFamily="18" charset="0"/>
                <a:cs typeface="Arial" panose="020B0604020202020204" pitchFamily="34" charset="0"/>
              </a:rPr>
              <a:t>harder to achieve my deadlines and get through the workload</a:t>
            </a:r>
          </a:p>
          <a:p>
            <a:endParaRPr lang="en-GB" sz="2400">
              <a:effectLst/>
              <a:ea typeface="Times New Roman" panose="02020603050405020304" pitchFamily="18" charset="0"/>
              <a:cs typeface="Arial" panose="020B0604020202020204" pitchFamily="34" charset="0"/>
            </a:endParaRPr>
          </a:p>
          <a:p>
            <a:r>
              <a:rPr lang="en-GB" sz="2400">
                <a:ea typeface="Times New Roman" panose="02020603050405020304" pitchFamily="18" charset="0"/>
                <a:cs typeface="Arial" panose="020B0604020202020204" pitchFamily="34" charset="0"/>
              </a:rPr>
              <a:t>Led me to feel u</a:t>
            </a:r>
            <a:r>
              <a:rPr lang="en-GB" sz="2400">
                <a:effectLst/>
                <a:ea typeface="Times New Roman" panose="02020603050405020304" pitchFamily="18" charset="0"/>
                <a:cs typeface="Arial" panose="020B0604020202020204" pitchFamily="34" charset="0"/>
              </a:rPr>
              <a:t>nsatisfied</a:t>
            </a:r>
          </a:p>
          <a:p>
            <a:endParaRPr lang="en-GB" sz="2400"/>
          </a:p>
          <a:p>
            <a:r>
              <a:rPr lang="en-GB" sz="2400">
                <a:solidFill>
                  <a:schemeClr val="bg2"/>
                </a:solidFill>
                <a:effectLst/>
                <a:ea typeface="Times New Roman" panose="02020603050405020304" pitchFamily="18" charset="0"/>
                <a:cs typeface="Arial" panose="020B0604020202020204" pitchFamily="34" charset="0"/>
              </a:rPr>
              <a:t>In </a:t>
            </a:r>
            <a:r>
              <a:rPr lang="en-GB" sz="2400">
                <a:solidFill>
                  <a:schemeClr val="bg2"/>
                </a:solidFill>
                <a:ea typeface="Times New Roman" panose="02020603050405020304" pitchFamily="18" charset="0"/>
                <a:cs typeface="Arial" panose="020B0604020202020204" pitchFamily="34" charset="0"/>
              </a:rPr>
              <a:t>the long term has </a:t>
            </a:r>
            <a:r>
              <a:rPr lang="en-GB" sz="2400">
                <a:solidFill>
                  <a:schemeClr val="bg2"/>
                </a:solidFill>
                <a:effectLst/>
                <a:ea typeface="Times New Roman" panose="02020603050405020304" pitchFamily="18" charset="0"/>
                <a:cs typeface="Arial" panose="020B0604020202020204" pitchFamily="34" charset="0"/>
              </a:rPr>
              <a:t>increased negative</a:t>
            </a:r>
          </a:p>
          <a:p>
            <a:r>
              <a:rPr lang="en-GB" sz="2400">
                <a:solidFill>
                  <a:schemeClr val="bg2"/>
                </a:solidFill>
                <a:effectLst/>
                <a:ea typeface="Times New Roman" panose="02020603050405020304" pitchFamily="18" charset="0"/>
                <a:cs typeface="Arial" panose="020B0604020202020204" pitchFamily="34" charset="0"/>
              </a:rPr>
              <a:t>self-talk and stress</a:t>
            </a:r>
            <a:endParaRPr lang="en-GB" sz="2400">
              <a:solidFill>
                <a:schemeClr val="bg2"/>
              </a:solidFill>
            </a:endParaRPr>
          </a:p>
        </p:txBody>
      </p:sp>
      <p:pic>
        <p:nvPicPr>
          <p:cNvPr id="8" name="Recorded Sound">
            <a:hlinkClick r:id="" action="ppaction://media"/>
            <a:extLst>
              <a:ext uri="{FF2B5EF4-FFF2-40B4-BE49-F238E27FC236}">
                <a16:creationId xmlns:a16="http://schemas.microsoft.com/office/drawing/2014/main" id="{6AD75C3D-A076-1C8E-C2CD-948B7CE4FA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60953" y="6118484"/>
            <a:ext cx="487363" cy="487363"/>
          </a:xfrm>
          <a:prstGeom prst="rect">
            <a:avLst/>
          </a:prstGeom>
        </p:spPr>
      </p:pic>
    </p:spTree>
    <p:extLst>
      <p:ext uri="{BB962C8B-B14F-4D97-AF65-F5344CB8AC3E}">
        <p14:creationId xmlns:p14="http://schemas.microsoft.com/office/powerpoint/2010/main" val="32148613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96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14</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701749" y="655937"/>
            <a:ext cx="10788501" cy="992338"/>
          </a:xfrm>
        </p:spPr>
        <p:txBody>
          <a:bodyPr>
            <a:normAutofit/>
          </a:bodyPr>
          <a:lstStyle/>
          <a:p>
            <a:pPr algn="ctr"/>
            <a:r>
              <a:rPr lang="en-US"/>
              <a:t>The effects of perfectionism:</a:t>
            </a: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729200" y="2032106"/>
            <a:ext cx="7509666" cy="3911494"/>
          </a:xfrm>
          <a:prstGeom prst="rect">
            <a:avLst/>
          </a:prstGeom>
        </p:spPr>
        <p:txBody>
          <a:bodyPr vert="horz" lIns="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GB" sz="2400">
                <a:solidFill>
                  <a:schemeClr val="bg2"/>
                </a:solidFill>
                <a:effectLst/>
                <a:ea typeface="Times New Roman" panose="02020603050405020304" pitchFamily="18" charset="0"/>
              </a:rPr>
              <a:t>Kothari (2017, p. 3)</a:t>
            </a:r>
          </a:p>
          <a:p>
            <a:pPr marL="179705" indent="-179705"/>
            <a:endParaRPr lang="en-GB" sz="2400">
              <a:solidFill>
                <a:schemeClr val="bg2"/>
              </a:solidFill>
              <a:ea typeface="Times New Roman" panose="02020603050405020304" pitchFamily="18" charset="0"/>
              <a:cs typeface="Times New Roman" panose="02020603050405020304" pitchFamily="18" charset="0"/>
            </a:endParaRPr>
          </a:p>
          <a:p>
            <a:pPr marL="179705" indent="-179705"/>
            <a:r>
              <a:rPr lang="en-GB" sz="2400">
                <a:solidFill>
                  <a:schemeClr val="bg1"/>
                </a:solidFill>
                <a:ea typeface="Times New Roman" panose="02020603050405020304" pitchFamily="18" charset="0"/>
                <a:cs typeface="Times New Roman" panose="02020603050405020304" pitchFamily="18" charset="0"/>
              </a:rPr>
              <a:t>“</a:t>
            </a:r>
            <a:r>
              <a:rPr lang="en-GB" sz="2400">
                <a:solidFill>
                  <a:schemeClr val="bg1"/>
                </a:solidFill>
                <a:effectLst/>
                <a:ea typeface="Times New Roman" panose="02020603050405020304" pitchFamily="18" charset="0"/>
              </a:rPr>
              <a:t>Negative associations between perfectionism and self-esteem, and self-esteem and intolerance of uncertainty</a:t>
            </a:r>
            <a:r>
              <a:rPr lang="en-GB" sz="2400">
                <a:solidFill>
                  <a:schemeClr val="bg1"/>
                </a:solidFill>
                <a:effectLst/>
                <a:ea typeface="Times New Roman" panose="02020603050405020304" pitchFamily="18" charset="0"/>
                <a:cs typeface="Times New Roman" panose="02020603050405020304" pitchFamily="18" charset="0"/>
              </a:rPr>
              <a:t>”</a:t>
            </a:r>
          </a:p>
          <a:p>
            <a:pPr marL="179705" indent="-179705"/>
            <a:endParaRPr lang="en-US" sz="2400">
              <a:solidFill>
                <a:schemeClr val="bg1"/>
              </a:solidFill>
            </a:endParaRPr>
          </a:p>
          <a:p>
            <a:pPr marL="179705" indent="-179705"/>
            <a:r>
              <a:rPr lang="en-GB" sz="2400">
                <a:solidFill>
                  <a:schemeClr val="bg1"/>
                </a:solidFill>
                <a:ea typeface="Times New Roman" panose="02020603050405020304" pitchFamily="18" charset="0"/>
              </a:rPr>
              <a:t>D</a:t>
            </a:r>
            <a:r>
              <a:rPr lang="en-GB" sz="2400">
                <a:solidFill>
                  <a:schemeClr val="bg1"/>
                </a:solidFill>
                <a:effectLst/>
                <a:ea typeface="Times New Roman" panose="02020603050405020304" pitchFamily="18" charset="0"/>
              </a:rPr>
              <a:t>amaging to my mental health</a:t>
            </a:r>
          </a:p>
          <a:p>
            <a:pPr marL="179705" indent="-179705"/>
            <a:endParaRPr lang="en-US" sz="2400">
              <a:solidFill>
                <a:schemeClr val="bg1"/>
              </a:solidFill>
            </a:endParaRPr>
          </a:p>
          <a:p>
            <a:pPr marL="179705" indent="-179705"/>
            <a:r>
              <a:rPr lang="en-GB" sz="2400">
                <a:solidFill>
                  <a:schemeClr val="bg1"/>
                </a:solidFill>
                <a:effectLst/>
                <a:ea typeface="Times New Roman" panose="02020603050405020304" pitchFamily="18" charset="0"/>
                <a:cs typeface="Times New Roman" panose="02020603050405020304" pitchFamily="18" charset="0"/>
              </a:rPr>
              <a:t>C</a:t>
            </a:r>
            <a:r>
              <a:rPr lang="en-GB" sz="2400">
                <a:solidFill>
                  <a:schemeClr val="bg1"/>
                </a:solidFill>
                <a:effectLst/>
                <a:ea typeface="Times New Roman" panose="02020603050405020304" pitchFamily="18" charset="0"/>
              </a:rPr>
              <a:t>ould impact my resilience and ability to adapt and overcome challenge</a:t>
            </a:r>
            <a:endParaRPr lang="en-US" sz="2400">
              <a:solidFill>
                <a:schemeClr val="bg1"/>
              </a:solidFill>
            </a:endParaRPr>
          </a:p>
        </p:txBody>
      </p:sp>
      <p:pic>
        <p:nvPicPr>
          <p:cNvPr id="8194" name="Picture 2" descr="Free Person Doing Thumbs Up Stock Photo">
            <a:extLst>
              <a:ext uri="{FF2B5EF4-FFF2-40B4-BE49-F238E27FC236}">
                <a16:creationId xmlns:a16="http://schemas.microsoft.com/office/drawing/2014/main" id="{6E795692-3C8E-D794-FF79-5A99DE9704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76899" y="1978228"/>
            <a:ext cx="2931551" cy="195241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ree Woman With Hands on her Face in front of a Laptop Stock Photo">
            <a:extLst>
              <a:ext uri="{FF2B5EF4-FFF2-40B4-BE49-F238E27FC236}">
                <a16:creationId xmlns:a16="http://schemas.microsoft.com/office/drawing/2014/main" id="{6AABE0B0-8272-FD12-8181-FD0817304AA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61630" y="4113107"/>
            <a:ext cx="2928620" cy="1952413"/>
          </a:xfrm>
          <a:prstGeom prst="rect">
            <a:avLst/>
          </a:prstGeom>
          <a:noFill/>
          <a:extLst>
            <a:ext uri="{909E8E84-426E-40DD-AFC4-6F175D3DCCD1}">
              <a14:hiddenFill xmlns:a14="http://schemas.microsoft.com/office/drawing/2010/main">
                <a:solidFill>
                  <a:srgbClr val="FFFFFF"/>
                </a:solidFill>
              </a14:hiddenFill>
            </a:ext>
          </a:extLst>
        </p:spPr>
      </p:pic>
      <p:pic>
        <p:nvPicPr>
          <p:cNvPr id="7" name="Recorded Sound">
            <a:hlinkClick r:id="" action="ppaction://media"/>
            <a:extLst>
              <a:ext uri="{FF2B5EF4-FFF2-40B4-BE49-F238E27FC236}">
                <a16:creationId xmlns:a16="http://schemas.microsoft.com/office/drawing/2014/main" id="{8227EFDB-AE16-150C-F810-564A30E5459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58067" y="6010714"/>
            <a:ext cx="487363" cy="487363"/>
          </a:xfrm>
          <a:prstGeom prst="rect">
            <a:avLst/>
          </a:prstGeom>
        </p:spPr>
      </p:pic>
    </p:spTree>
    <p:extLst>
      <p:ext uri="{BB962C8B-B14F-4D97-AF65-F5344CB8AC3E}">
        <p14:creationId xmlns:p14="http://schemas.microsoft.com/office/powerpoint/2010/main" val="24352152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168"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animEffect transition="in" filter="fade">
                                      <p:cBhvr>
                                        <p:cTn id="11" dur="500"/>
                                        <p:tgtEl>
                                          <p:spTgt spid="819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8196"/>
                                        </p:tgtEl>
                                        <p:attrNameLst>
                                          <p:attrName>style.visibility</p:attrName>
                                        </p:attrNameLst>
                                      </p:cBhvr>
                                      <p:to>
                                        <p:strVal val="visible"/>
                                      </p:to>
                                    </p:set>
                                    <p:animEffect transition="in" filter="fade">
                                      <p:cBhvr>
                                        <p:cTn id="16" dur="500"/>
                                        <p:tgtEl>
                                          <p:spTgt spid="819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15</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701749" y="655937"/>
            <a:ext cx="10788501" cy="992338"/>
          </a:xfrm>
        </p:spPr>
        <p:txBody>
          <a:bodyPr>
            <a:normAutofit/>
          </a:bodyPr>
          <a:lstStyle/>
          <a:p>
            <a:pPr algn="ctr"/>
            <a:r>
              <a:rPr lang="en-US"/>
              <a:t>Management: Mindfulness</a:t>
            </a: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659006" y="1952790"/>
            <a:ext cx="6686674" cy="3098800"/>
          </a:xfrm>
          <a:prstGeom prst="rect">
            <a:avLst/>
          </a:prstGeom>
        </p:spPr>
        <p:txBody>
          <a:bodyPr vert="horz" lIns="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GB" sz="2400">
                <a:solidFill>
                  <a:schemeClr val="bg1"/>
                </a:solidFill>
                <a:effectLst/>
                <a:ea typeface="Times New Roman" panose="02020603050405020304" pitchFamily="18" charset="0"/>
                <a:cs typeface="Times New Roman" panose="02020603050405020304" pitchFamily="18" charset="0"/>
              </a:rPr>
              <a:t>“D</a:t>
            </a:r>
            <a:r>
              <a:rPr lang="en-GB" sz="2400">
                <a:solidFill>
                  <a:schemeClr val="bg1"/>
                </a:solidFill>
                <a:effectLst/>
                <a:ea typeface="Times New Roman" panose="02020603050405020304" pitchFamily="18" charset="0"/>
              </a:rPr>
              <a:t>ecreasing self-critical perfectionism,” </a:t>
            </a:r>
          </a:p>
          <a:p>
            <a:pPr marL="179705" indent="-179705"/>
            <a:endParaRPr lang="en-GB" sz="2400">
              <a:solidFill>
                <a:schemeClr val="bg1"/>
              </a:solidFill>
              <a:ea typeface="Times New Roman" panose="02020603050405020304" pitchFamily="18" charset="0"/>
            </a:endParaRPr>
          </a:p>
          <a:p>
            <a:pPr marL="179705" indent="-179705"/>
            <a:r>
              <a:rPr lang="en-GB" sz="2400">
                <a:solidFill>
                  <a:schemeClr val="bg1"/>
                </a:solidFill>
                <a:effectLst/>
                <a:ea typeface="Times New Roman" panose="02020603050405020304" pitchFamily="18" charset="0"/>
              </a:rPr>
              <a:t>“Decreasing perceived stress”</a:t>
            </a:r>
            <a:r>
              <a:rPr lang="en-GB" sz="2400">
                <a:solidFill>
                  <a:schemeClr val="bg2"/>
                </a:solidFill>
                <a:effectLst/>
                <a:ea typeface="Times New Roman" panose="02020603050405020304" pitchFamily="18" charset="0"/>
              </a:rPr>
              <a:t> (Wimberley &amp; </a:t>
            </a:r>
            <a:r>
              <a:rPr lang="en-GB" sz="2400" err="1">
                <a:solidFill>
                  <a:schemeClr val="bg2"/>
                </a:solidFill>
                <a:effectLst/>
                <a:ea typeface="Times New Roman" panose="02020603050405020304" pitchFamily="18" charset="0"/>
              </a:rPr>
              <a:t>Mintz</a:t>
            </a:r>
            <a:r>
              <a:rPr lang="en-GB" sz="2400">
                <a:solidFill>
                  <a:schemeClr val="bg2"/>
                </a:solidFill>
                <a:effectLst/>
                <a:ea typeface="Times New Roman" panose="02020603050405020304" pitchFamily="18" charset="0"/>
              </a:rPr>
              <a:t> &amp; Suh, 2015, p. 440). </a:t>
            </a:r>
          </a:p>
          <a:p>
            <a:pPr marL="179705" indent="-179705"/>
            <a:endParaRPr lang="en-US" sz="2400">
              <a:solidFill>
                <a:schemeClr val="bg1"/>
              </a:solidFill>
            </a:endParaRPr>
          </a:p>
          <a:p>
            <a:pPr marL="179705" indent="-179705"/>
            <a:r>
              <a:rPr lang="en-GB" sz="2400">
                <a:solidFill>
                  <a:schemeClr val="bg1"/>
                </a:solidFill>
                <a:effectLst/>
                <a:ea typeface="Times New Roman" panose="02020603050405020304" pitchFamily="18" charset="0"/>
              </a:rPr>
              <a:t>“</a:t>
            </a:r>
            <a:r>
              <a:rPr lang="en-GB" sz="2400">
                <a:solidFill>
                  <a:schemeClr val="bg1"/>
                </a:solidFill>
                <a:ea typeface="Times New Roman" panose="02020603050405020304" pitchFamily="18" charset="0"/>
              </a:rPr>
              <a:t>H</a:t>
            </a:r>
            <a:r>
              <a:rPr lang="en-GB" sz="2400">
                <a:solidFill>
                  <a:schemeClr val="bg1"/>
                </a:solidFill>
                <a:effectLst/>
                <a:ea typeface="Times New Roman" panose="02020603050405020304" pitchFamily="18" charset="0"/>
              </a:rPr>
              <a:t>elp us deal with issues more productively” </a:t>
            </a:r>
            <a:endParaRPr lang="en-GB" sz="2400">
              <a:solidFill>
                <a:schemeClr val="bg1"/>
              </a:solidFill>
              <a:ea typeface="Times New Roman" panose="02020603050405020304" pitchFamily="18" charset="0"/>
            </a:endParaRPr>
          </a:p>
          <a:p>
            <a:pPr marL="179705" indent="-179705"/>
            <a:endParaRPr lang="en-GB" sz="2400">
              <a:solidFill>
                <a:srgbClr val="000000"/>
              </a:solidFill>
              <a:effectLst/>
              <a:ea typeface="Times New Roman" panose="02020603050405020304" pitchFamily="18" charset="0"/>
            </a:endParaRPr>
          </a:p>
          <a:p>
            <a:pPr marL="179705" indent="-179705"/>
            <a:r>
              <a:rPr lang="en-GB" sz="2400">
                <a:solidFill>
                  <a:schemeClr val="bg1"/>
                </a:solidFill>
                <a:effectLst/>
                <a:ea typeface="Times New Roman" panose="02020603050405020304" pitchFamily="18" charset="0"/>
              </a:rPr>
              <a:t>“Help us notice signs of </a:t>
            </a:r>
            <a:r>
              <a:rPr lang="en-GB" sz="2400" u="none" strike="noStrike">
                <a:solidFill>
                  <a:schemeClr val="bg1"/>
                </a:solidFill>
                <a:effectLst/>
                <a:ea typeface="Times New Roman" panose="02020603050405020304" pitchFamily="18" charset="0"/>
                <a:cs typeface="Times New Roman" panose="02020603050405020304" pitchFamily="18" charset="0"/>
              </a:rPr>
              <a:t>stress</a:t>
            </a:r>
            <a:r>
              <a:rPr lang="en-GB" sz="2400">
                <a:solidFill>
                  <a:schemeClr val="bg1"/>
                </a:solidFill>
                <a:effectLst/>
                <a:ea typeface="Times New Roman" panose="02020603050405020304" pitchFamily="18" charset="0"/>
              </a:rPr>
              <a:t> or </a:t>
            </a:r>
            <a:r>
              <a:rPr lang="en-GB" sz="2400" u="none" strike="noStrike">
                <a:solidFill>
                  <a:schemeClr val="bg1"/>
                </a:solidFill>
                <a:effectLst/>
                <a:ea typeface="Times New Roman" panose="02020603050405020304" pitchFamily="18" charset="0"/>
                <a:cs typeface="Times New Roman" panose="02020603050405020304" pitchFamily="18" charset="0"/>
              </a:rPr>
              <a:t>anxiety</a:t>
            </a:r>
            <a:r>
              <a:rPr lang="en-GB" sz="2400">
                <a:solidFill>
                  <a:schemeClr val="bg1"/>
                </a:solidFill>
                <a:effectLst/>
                <a:ea typeface="Times New Roman" panose="02020603050405020304" pitchFamily="18" charset="0"/>
              </a:rPr>
              <a:t> earlier and deal with them better”</a:t>
            </a:r>
            <a:r>
              <a:rPr lang="en-GB" sz="2400">
                <a:solidFill>
                  <a:srgbClr val="92D050"/>
                </a:solidFill>
                <a:effectLst/>
                <a:ea typeface="Times New Roman" panose="02020603050405020304" pitchFamily="18" charset="0"/>
                <a:cs typeface="Times New Roman" panose="02020603050405020304" pitchFamily="18" charset="0"/>
              </a:rPr>
              <a:t> </a:t>
            </a:r>
            <a:r>
              <a:rPr lang="en-GB" sz="2400">
                <a:solidFill>
                  <a:srgbClr val="92D050"/>
                </a:solidFill>
                <a:ea typeface="Times New Roman" panose="02020603050405020304" pitchFamily="18" charset="0"/>
                <a:cs typeface="Times New Roman" panose="02020603050405020304" pitchFamily="18" charset="0"/>
              </a:rPr>
              <a:t>(</a:t>
            </a:r>
            <a:r>
              <a:rPr lang="en-GB" sz="2400">
                <a:solidFill>
                  <a:schemeClr val="bg2"/>
                </a:solidFill>
                <a:effectLst/>
                <a:ea typeface="Times New Roman" panose="02020603050405020304" pitchFamily="18" charset="0"/>
              </a:rPr>
              <a:t>NHS, 2022) </a:t>
            </a:r>
            <a:endParaRPr lang="en-US" sz="2400">
              <a:solidFill>
                <a:schemeClr val="bg2"/>
              </a:solidFill>
            </a:endParaRPr>
          </a:p>
        </p:txBody>
      </p:sp>
      <p:pic>
        <p:nvPicPr>
          <p:cNvPr id="7170" name="Picture 2" descr="Free stock photo of appartment, asian, asian female Stock Photo">
            <a:extLst>
              <a:ext uri="{FF2B5EF4-FFF2-40B4-BE49-F238E27FC236}">
                <a16:creationId xmlns:a16="http://schemas.microsoft.com/office/drawing/2014/main" id="{A9BF9343-65C7-9FC2-FB8E-AECC2D5E2A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82840" y="2032000"/>
            <a:ext cx="1859280" cy="278892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ree Woman Doing Yoga Inside A Room Stock Photo">
            <a:extLst>
              <a:ext uri="{FF2B5EF4-FFF2-40B4-BE49-F238E27FC236}">
                <a16:creationId xmlns:a16="http://schemas.microsoft.com/office/drawing/2014/main" id="{549F9DB3-3C52-8876-6388-25E2D8C08F9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65355" y="3344977"/>
            <a:ext cx="1851234" cy="2776852"/>
          </a:xfrm>
          <a:prstGeom prst="rect">
            <a:avLst/>
          </a:prstGeom>
          <a:noFill/>
          <a:extLst>
            <a:ext uri="{909E8E84-426E-40DD-AFC4-6F175D3DCCD1}">
              <a14:hiddenFill xmlns:a14="http://schemas.microsoft.com/office/drawing/2010/main">
                <a:solidFill>
                  <a:srgbClr val="FFFFFF"/>
                </a:solidFill>
              </a14:hiddenFill>
            </a:ext>
          </a:extLst>
        </p:spPr>
      </p:pic>
      <p:pic>
        <p:nvPicPr>
          <p:cNvPr id="9" name="Recorded Sound">
            <a:hlinkClick r:id="" action="ppaction://media"/>
            <a:extLst>
              <a:ext uri="{FF2B5EF4-FFF2-40B4-BE49-F238E27FC236}">
                <a16:creationId xmlns:a16="http://schemas.microsoft.com/office/drawing/2014/main" id="{6482C6BD-29E8-8C60-70FF-3C98C49A1F8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15324" y="5958381"/>
            <a:ext cx="487363" cy="487363"/>
          </a:xfrm>
          <a:prstGeom prst="rect">
            <a:avLst/>
          </a:prstGeom>
        </p:spPr>
      </p:pic>
    </p:spTree>
    <p:extLst>
      <p:ext uri="{BB962C8B-B14F-4D97-AF65-F5344CB8AC3E}">
        <p14:creationId xmlns:p14="http://schemas.microsoft.com/office/powerpoint/2010/main" val="1953853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522"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170"/>
                                        </p:tgtEl>
                                        <p:attrNameLst>
                                          <p:attrName>style.visibility</p:attrName>
                                        </p:attrNameLst>
                                      </p:cBhvr>
                                      <p:to>
                                        <p:strVal val="visible"/>
                                      </p:to>
                                    </p:set>
                                    <p:animEffect transition="in" filter="fade">
                                      <p:cBhvr>
                                        <p:cTn id="11" dur="500"/>
                                        <p:tgtEl>
                                          <p:spTgt spid="7170"/>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172"/>
                                        </p:tgtEl>
                                        <p:attrNameLst>
                                          <p:attrName>style.visibility</p:attrName>
                                        </p:attrNameLst>
                                      </p:cBhvr>
                                      <p:to>
                                        <p:strVal val="visible"/>
                                      </p:to>
                                    </p:set>
                                    <p:animEffect transition="in" filter="fade">
                                      <p:cBhvr>
                                        <p:cTn id="16" dur="500"/>
                                        <p:tgtEl>
                                          <p:spTgt spid="717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16</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427028" y="594388"/>
            <a:ext cx="10788501" cy="992338"/>
          </a:xfrm>
        </p:spPr>
        <p:txBody>
          <a:bodyPr>
            <a:normAutofit/>
          </a:bodyPr>
          <a:lstStyle/>
          <a:p>
            <a:pPr marL="270510" marR="157480">
              <a:lnSpc>
                <a:spcPct val="115000"/>
              </a:lnSpc>
              <a:spcAft>
                <a:spcPts val="0"/>
              </a:spcAft>
            </a:pPr>
            <a:r>
              <a:rPr lang="en-GB">
                <a:effectLst/>
                <a:ea typeface="Times New Roman" panose="02020603050405020304" pitchFamily="18" charset="0"/>
                <a:cs typeface="Arial" panose="020B0604020202020204" pitchFamily="34" charset="0"/>
              </a:rPr>
              <a:t>Goals:  A regular exercise plan</a:t>
            </a:r>
            <a:endParaRPr lang="en-GB">
              <a:effectLst/>
              <a:ea typeface="Times New Roman" panose="02020603050405020304" pitchFamily="18" charset="0"/>
              <a:cs typeface="Times New Roman" panose="02020603050405020304" pitchFamily="18" charset="0"/>
            </a:endParaRP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799574" y="2238003"/>
            <a:ext cx="5695022" cy="3742166"/>
          </a:xfrm>
          <a:prstGeom prst="rect">
            <a:avLst/>
          </a:prstGeom>
        </p:spPr>
        <p:txBody>
          <a:bodyPr vert="horz" lIns="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GB">
                <a:solidFill>
                  <a:schemeClr val="bg1"/>
                </a:solidFill>
                <a:ea typeface="Times New Roman" panose="02020603050405020304" pitchFamily="18" charset="0"/>
                <a:cs typeface="Arial" panose="020B0604020202020204" pitchFamily="34" charset="0"/>
              </a:rPr>
              <a:t>E</a:t>
            </a:r>
            <a:r>
              <a:rPr lang="en-GB">
                <a:solidFill>
                  <a:schemeClr val="bg1"/>
                </a:solidFill>
                <a:effectLst/>
                <a:ea typeface="Times New Roman" panose="02020603050405020304" pitchFamily="18" charset="0"/>
                <a:cs typeface="Arial" panose="020B0604020202020204" pitchFamily="34" charset="0"/>
              </a:rPr>
              <a:t>xercise plan incorporating emersion in nature </a:t>
            </a:r>
            <a:r>
              <a:rPr lang="en-GB" b="1">
                <a:solidFill>
                  <a:schemeClr val="bg1"/>
                </a:solidFill>
                <a:effectLst/>
                <a:ea typeface="Times New Roman" panose="02020603050405020304" pitchFamily="18" charset="0"/>
                <a:cs typeface="Arial" panose="020B0604020202020204" pitchFamily="34" charset="0"/>
              </a:rPr>
              <a:t>every day</a:t>
            </a:r>
          </a:p>
          <a:p>
            <a:pPr marL="179705" indent="-179705"/>
            <a:endParaRPr lang="en-US">
              <a:solidFill>
                <a:schemeClr val="bg1"/>
              </a:solidFill>
            </a:endParaRPr>
          </a:p>
          <a:p>
            <a:pPr marL="179705" indent="-179705"/>
            <a:r>
              <a:rPr lang="en-GB">
                <a:solidFill>
                  <a:schemeClr val="bg1"/>
                </a:solidFill>
                <a:ea typeface="Times New Roman" panose="02020603050405020304" pitchFamily="18" charset="0"/>
                <a:cs typeface="Arial" panose="020B0604020202020204" pitchFamily="34" charset="0"/>
              </a:rPr>
              <a:t>W</a:t>
            </a:r>
            <a:r>
              <a:rPr lang="en-GB">
                <a:solidFill>
                  <a:schemeClr val="bg1"/>
                </a:solidFill>
                <a:effectLst/>
                <a:ea typeface="Times New Roman" panose="02020603050405020304" pitchFamily="18" charset="0"/>
                <a:cs typeface="Arial" panose="020B0604020202020204" pitchFamily="34" charset="0"/>
              </a:rPr>
              <a:t>alk looking at the trees around campus, running or kayaking at Llandysul</a:t>
            </a:r>
          </a:p>
          <a:p>
            <a:pPr marL="0" indent="0">
              <a:buNone/>
            </a:pPr>
            <a:endParaRPr lang="en-GB">
              <a:solidFill>
                <a:schemeClr val="bg1"/>
              </a:solidFill>
              <a:effectLst/>
              <a:ea typeface="Times New Roman" panose="02020603050405020304" pitchFamily="18" charset="0"/>
              <a:cs typeface="Arial" panose="020B0604020202020204" pitchFamily="34" charset="0"/>
            </a:endParaRPr>
          </a:p>
          <a:p>
            <a:pPr marL="179705" indent="-179705"/>
            <a:r>
              <a:rPr lang="en-GB">
                <a:solidFill>
                  <a:schemeClr val="bg2"/>
                </a:solidFill>
                <a:ea typeface="Times New Roman" panose="02020603050405020304" pitchFamily="18" charset="0"/>
                <a:cs typeface="Arial" panose="020B0604020202020204" pitchFamily="34" charset="0"/>
              </a:rPr>
              <a:t>I</a:t>
            </a:r>
            <a:r>
              <a:rPr lang="en-GB">
                <a:solidFill>
                  <a:schemeClr val="bg2"/>
                </a:solidFill>
                <a:effectLst/>
                <a:ea typeface="Times New Roman" panose="02020603050405020304" pitchFamily="18" charset="0"/>
                <a:cs typeface="Arial" panose="020B0604020202020204" pitchFamily="34" charset="0"/>
              </a:rPr>
              <a:t>ncrease my self-discipline and improve my mental and physical wellbeing</a:t>
            </a:r>
            <a:endParaRPr lang="en-US">
              <a:solidFill>
                <a:schemeClr val="bg2"/>
              </a:solidFill>
            </a:endParaRPr>
          </a:p>
        </p:txBody>
      </p:sp>
      <p:graphicFrame>
        <p:nvGraphicFramePr>
          <p:cNvPr id="3" name="Content Placeholder 10">
            <a:extLst>
              <a:ext uri="{FF2B5EF4-FFF2-40B4-BE49-F238E27FC236}">
                <a16:creationId xmlns:a16="http://schemas.microsoft.com/office/drawing/2014/main" id="{F833AC35-1077-DF04-7AC7-EC34C98F971C}"/>
              </a:ext>
            </a:extLst>
          </p:cNvPr>
          <p:cNvGraphicFramePr>
            <a:graphicFrameLocks/>
          </p:cNvGraphicFramePr>
          <p:nvPr>
            <p:extLst>
              <p:ext uri="{D42A27DB-BD31-4B8C-83A1-F6EECF244321}">
                <p14:modId xmlns:p14="http://schemas.microsoft.com/office/powerpoint/2010/main" val="465091358"/>
              </p:ext>
            </p:extLst>
          </p:nvPr>
        </p:nvGraphicFramePr>
        <p:xfrm>
          <a:off x="5821278" y="1863356"/>
          <a:ext cx="6156960" cy="425512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B1C63617-8A4C-159A-FE7D-35EDA4C44862}"/>
              </a:ext>
            </a:extLst>
          </p:cNvPr>
          <p:cNvSpPr txBox="1"/>
          <p:nvPr/>
        </p:nvSpPr>
        <p:spPr>
          <a:xfrm>
            <a:off x="8107680" y="3449320"/>
            <a:ext cx="1737360" cy="923330"/>
          </a:xfrm>
          <a:prstGeom prst="rect">
            <a:avLst/>
          </a:prstGeom>
          <a:noFill/>
        </p:spPr>
        <p:txBody>
          <a:bodyPr wrap="square" rtlCol="0">
            <a:spAutoFit/>
          </a:bodyPr>
          <a:lstStyle/>
          <a:p>
            <a:pPr algn="ctr"/>
            <a:r>
              <a:rPr lang="en-GB" sz="1800">
                <a:solidFill>
                  <a:schemeClr val="bg1"/>
                </a:solidFill>
                <a:effectLst/>
                <a:ea typeface="Times New Roman" panose="02020603050405020304" pitchFamily="18" charset="0"/>
                <a:cs typeface="Arial" panose="020B0604020202020204" pitchFamily="34" charset="0"/>
              </a:rPr>
              <a:t>Gibbs reflective cycle</a:t>
            </a:r>
          </a:p>
          <a:p>
            <a:pPr algn="ctr"/>
            <a:r>
              <a:rPr lang="en-GB" sz="1800">
                <a:solidFill>
                  <a:schemeClr val="bg2"/>
                </a:solidFill>
                <a:effectLst/>
                <a:ea typeface="Times New Roman" panose="02020603050405020304" pitchFamily="18" charset="0"/>
                <a:cs typeface="Arial" panose="020B0604020202020204" pitchFamily="34" charset="0"/>
              </a:rPr>
              <a:t>(Gibbs, 1988) </a:t>
            </a:r>
            <a:endParaRPr lang="en-GB">
              <a:solidFill>
                <a:schemeClr val="bg2"/>
              </a:solidFill>
            </a:endParaRPr>
          </a:p>
        </p:txBody>
      </p:sp>
      <p:pic>
        <p:nvPicPr>
          <p:cNvPr id="15" name="Recorded Sound">
            <a:hlinkClick r:id="" action="ppaction://media"/>
            <a:extLst>
              <a:ext uri="{FF2B5EF4-FFF2-40B4-BE49-F238E27FC236}">
                <a16:creationId xmlns:a16="http://schemas.microsoft.com/office/drawing/2014/main" id="{A2B8D85F-888D-2B86-A855-03533EF915B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27028" y="5980169"/>
            <a:ext cx="487363" cy="487363"/>
          </a:xfrm>
          <a:prstGeom prst="rect">
            <a:avLst/>
          </a:prstGeom>
        </p:spPr>
      </p:pic>
    </p:spTree>
    <p:extLst>
      <p:ext uri="{BB962C8B-B14F-4D97-AF65-F5344CB8AC3E}">
        <p14:creationId xmlns:p14="http://schemas.microsoft.com/office/powerpoint/2010/main" val="29295584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962"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15"/>
                </p:tgtEl>
              </p:cMediaNode>
            </p:audio>
          </p:childTnLst>
        </p:cTn>
      </p:par>
    </p:tnLst>
    <p:bldLst>
      <p:bldGraphic spid="3" grpId="0">
        <p:bldAsOne/>
      </p:bldGraphic>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17</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427028" y="594388"/>
            <a:ext cx="10788501" cy="992338"/>
          </a:xfrm>
        </p:spPr>
        <p:txBody>
          <a:bodyPr>
            <a:normAutofit/>
          </a:bodyPr>
          <a:lstStyle/>
          <a:p>
            <a:pPr marL="270510" marR="157480">
              <a:lnSpc>
                <a:spcPct val="115000"/>
              </a:lnSpc>
              <a:spcAft>
                <a:spcPts val="0"/>
              </a:spcAft>
            </a:pPr>
            <a:r>
              <a:rPr lang="en-GB">
                <a:effectLst/>
                <a:ea typeface="Times New Roman" panose="02020603050405020304" pitchFamily="18" charset="0"/>
                <a:cs typeface="Arial" panose="020B0604020202020204" pitchFamily="34" charset="0"/>
              </a:rPr>
              <a:t>Goals:  10 minute mindfulness</a:t>
            </a:r>
            <a:endParaRPr lang="en-GB">
              <a:effectLst/>
              <a:ea typeface="Times New Roman" panose="02020603050405020304" pitchFamily="18" charset="0"/>
              <a:cs typeface="Times New Roman" panose="02020603050405020304" pitchFamily="18" charset="0"/>
            </a:endParaRP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799574" y="2054253"/>
            <a:ext cx="6758694" cy="4075806"/>
          </a:xfrm>
          <a:prstGeom prst="rect">
            <a:avLst/>
          </a:prstGeom>
        </p:spPr>
        <p:txBody>
          <a:bodyPr vert="horz" lIns="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GB" sz="2600">
                <a:solidFill>
                  <a:schemeClr val="bg1"/>
                </a:solidFill>
                <a:ea typeface="Times New Roman" panose="02020603050405020304" pitchFamily="18" charset="0"/>
                <a:cs typeface="Arial" panose="020B0604020202020204" pitchFamily="34" charset="0"/>
              </a:rPr>
              <a:t>I</a:t>
            </a:r>
            <a:r>
              <a:rPr lang="en-GB" sz="2600">
                <a:solidFill>
                  <a:schemeClr val="bg1"/>
                </a:solidFill>
                <a:effectLst/>
                <a:ea typeface="Times New Roman" panose="02020603050405020304" pitchFamily="18" charset="0"/>
                <a:cs typeface="Arial" panose="020B0604020202020204" pitchFamily="34" charset="0"/>
              </a:rPr>
              <a:t>mplement a mindfulness practise </a:t>
            </a:r>
            <a:r>
              <a:rPr lang="en-GB" sz="2600" b="1">
                <a:solidFill>
                  <a:schemeClr val="bg1"/>
                </a:solidFill>
                <a:effectLst/>
                <a:ea typeface="Times New Roman" panose="02020603050405020304" pitchFamily="18" charset="0"/>
                <a:cs typeface="Arial" panose="020B0604020202020204" pitchFamily="34" charset="0"/>
              </a:rPr>
              <a:t>every day </a:t>
            </a:r>
            <a:r>
              <a:rPr lang="en-GB" sz="2600">
                <a:solidFill>
                  <a:schemeClr val="bg1"/>
                </a:solidFill>
                <a:effectLst/>
                <a:ea typeface="Times New Roman" panose="02020603050405020304" pitchFamily="18" charset="0"/>
                <a:cs typeface="Arial" panose="020B0604020202020204" pitchFamily="34" charset="0"/>
              </a:rPr>
              <a:t>for as little as </a:t>
            </a:r>
            <a:r>
              <a:rPr lang="en-GB" sz="2600" b="1">
                <a:solidFill>
                  <a:schemeClr val="bg1"/>
                </a:solidFill>
                <a:effectLst/>
                <a:ea typeface="Times New Roman" panose="02020603050405020304" pitchFamily="18" charset="0"/>
                <a:cs typeface="Arial" panose="020B0604020202020204" pitchFamily="34" charset="0"/>
              </a:rPr>
              <a:t>10 minutes</a:t>
            </a:r>
          </a:p>
          <a:p>
            <a:pPr marL="179705" indent="-179705"/>
            <a:endParaRPr lang="en-US" sz="2600" b="1">
              <a:solidFill>
                <a:schemeClr val="bg1"/>
              </a:solidFill>
            </a:endParaRPr>
          </a:p>
          <a:p>
            <a:pPr marL="179705" indent="-179705"/>
            <a:r>
              <a:rPr lang="en-GB" sz="2600">
                <a:solidFill>
                  <a:schemeClr val="bg1"/>
                </a:solidFill>
                <a:ea typeface="Times New Roman" panose="02020603050405020304" pitchFamily="18" charset="0"/>
                <a:cs typeface="Arial" panose="020B0604020202020204" pitchFamily="34" charset="0"/>
              </a:rPr>
              <a:t>R</a:t>
            </a:r>
            <a:r>
              <a:rPr lang="en-GB" sz="2600">
                <a:solidFill>
                  <a:schemeClr val="bg1"/>
                </a:solidFill>
                <a:effectLst/>
                <a:ea typeface="Times New Roman" panose="02020603050405020304" pitchFamily="18" charset="0"/>
                <a:cs typeface="Arial" panose="020B0604020202020204" pitchFamily="34" charset="0"/>
              </a:rPr>
              <a:t>eading a meditation-based book, listening to an audio meditation or taking time to be present in my thoughts</a:t>
            </a:r>
          </a:p>
          <a:p>
            <a:pPr marL="179705" indent="-179705"/>
            <a:endParaRPr lang="en-GB" sz="2600">
              <a:solidFill>
                <a:schemeClr val="bg1"/>
              </a:solidFill>
              <a:effectLst/>
              <a:ea typeface="Times New Roman" panose="02020603050405020304" pitchFamily="18" charset="0"/>
              <a:cs typeface="Arial" panose="020B0604020202020204" pitchFamily="34" charset="0"/>
            </a:endParaRPr>
          </a:p>
          <a:p>
            <a:pPr marL="179705" indent="-179705"/>
            <a:r>
              <a:rPr lang="en-GB" sz="2600">
                <a:solidFill>
                  <a:schemeClr val="bg1"/>
                </a:solidFill>
                <a:ea typeface="Times New Roman" panose="02020603050405020304" pitchFamily="18" charset="0"/>
                <a:cs typeface="Arial" panose="020B0604020202020204" pitchFamily="34" charset="0"/>
              </a:rPr>
              <a:t>I</a:t>
            </a:r>
            <a:r>
              <a:rPr lang="en-GB" sz="2600">
                <a:solidFill>
                  <a:schemeClr val="bg1"/>
                </a:solidFill>
                <a:effectLst/>
                <a:ea typeface="Times New Roman" panose="02020603050405020304" pitchFamily="18" charset="0"/>
                <a:cs typeface="Arial" panose="020B0604020202020204" pitchFamily="34" charset="0"/>
              </a:rPr>
              <a:t>mprove my sleep quality and mental clarity </a:t>
            </a:r>
            <a:endParaRPr lang="en-US" sz="2600">
              <a:solidFill>
                <a:schemeClr val="bg1"/>
              </a:solidFill>
            </a:endParaRPr>
          </a:p>
        </p:txBody>
      </p:sp>
      <p:pic>
        <p:nvPicPr>
          <p:cNvPr id="11266" name="Picture 2" descr="Free Woman in Purple Long Sleeve Shirt and Black Denim Leggings Sitting on Mat Stock Photo">
            <a:extLst>
              <a:ext uri="{FF2B5EF4-FFF2-40B4-BE49-F238E27FC236}">
                <a16:creationId xmlns:a16="http://schemas.microsoft.com/office/drawing/2014/main" id="{7CE342E9-EA7E-3424-235A-39BFBADA6AF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587"/>
          <a:stretch/>
        </p:blipFill>
        <p:spPr bwMode="auto">
          <a:xfrm>
            <a:off x="8102436" y="2140340"/>
            <a:ext cx="3009261" cy="3937491"/>
          </a:xfrm>
          <a:prstGeom prst="rect">
            <a:avLst/>
          </a:prstGeom>
          <a:noFill/>
          <a:extLst>
            <a:ext uri="{909E8E84-426E-40DD-AFC4-6F175D3DCCD1}">
              <a14:hiddenFill xmlns:a14="http://schemas.microsoft.com/office/drawing/2010/main">
                <a:solidFill>
                  <a:srgbClr val="FFFFFF"/>
                </a:solidFill>
              </a14:hiddenFill>
            </a:ext>
          </a:extLst>
        </p:spPr>
      </p:pic>
      <p:pic>
        <p:nvPicPr>
          <p:cNvPr id="7" name="Recorded Sound">
            <a:hlinkClick r:id="" action="ppaction://media"/>
            <a:extLst>
              <a:ext uri="{FF2B5EF4-FFF2-40B4-BE49-F238E27FC236}">
                <a16:creationId xmlns:a16="http://schemas.microsoft.com/office/drawing/2014/main" id="{0F751FAB-81C3-38AC-CD37-43B685F850B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7220" y="5996246"/>
            <a:ext cx="487363" cy="487363"/>
          </a:xfrm>
          <a:prstGeom prst="rect">
            <a:avLst/>
          </a:prstGeom>
        </p:spPr>
      </p:pic>
    </p:spTree>
    <p:extLst>
      <p:ext uri="{BB962C8B-B14F-4D97-AF65-F5344CB8AC3E}">
        <p14:creationId xmlns:p14="http://schemas.microsoft.com/office/powerpoint/2010/main" val="16734203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438"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1266"/>
                                        </p:tgtEl>
                                        <p:attrNameLst>
                                          <p:attrName>style.visibility</p:attrName>
                                        </p:attrNameLst>
                                      </p:cBhvr>
                                      <p:to>
                                        <p:strVal val="visible"/>
                                      </p:to>
                                    </p:set>
                                    <p:animEffect transition="in" filter="fade">
                                      <p:cBhvr>
                                        <p:cTn id="11" dur="5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18</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427028" y="594388"/>
            <a:ext cx="10788501" cy="992338"/>
          </a:xfrm>
        </p:spPr>
        <p:txBody>
          <a:bodyPr>
            <a:normAutofit/>
          </a:bodyPr>
          <a:lstStyle/>
          <a:p>
            <a:pPr marL="270510" marR="157480">
              <a:lnSpc>
                <a:spcPct val="115000"/>
              </a:lnSpc>
              <a:spcAft>
                <a:spcPts val="0"/>
              </a:spcAft>
            </a:pPr>
            <a:r>
              <a:rPr lang="en-GB">
                <a:effectLst/>
                <a:ea typeface="Times New Roman" panose="02020603050405020304" pitchFamily="18" charset="0"/>
                <a:cs typeface="Arial" panose="020B0604020202020204" pitchFamily="34" charset="0"/>
              </a:rPr>
              <a:t>Conclusion:</a:t>
            </a:r>
            <a:endParaRPr lang="en-GB">
              <a:effectLst/>
              <a:ea typeface="Times New Roman" panose="02020603050405020304" pitchFamily="18" charset="0"/>
              <a:cs typeface="Times New Roman" panose="02020603050405020304" pitchFamily="18" charset="0"/>
            </a:endParaRP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718549" y="1809735"/>
            <a:ext cx="7927740" cy="3742166"/>
          </a:xfrm>
          <a:prstGeom prst="rect">
            <a:avLst/>
          </a:prstGeom>
        </p:spPr>
        <p:txBody>
          <a:bodyPr vert="horz" lIns="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r>
              <a:rPr lang="en-GB" sz="2600">
                <a:solidFill>
                  <a:schemeClr val="bg1"/>
                </a:solidFill>
                <a:ea typeface="Times New Roman" panose="02020603050405020304" pitchFamily="18" charset="0"/>
                <a:cs typeface="Arial" panose="020B0604020202020204" pitchFamily="34" charset="0"/>
              </a:rPr>
              <a:t>I have enjoyed the practical lectures and learnt a lot</a:t>
            </a:r>
          </a:p>
          <a:p>
            <a:pPr marL="179705" indent="-179705"/>
            <a:endParaRPr lang="en-GB" sz="2600">
              <a:solidFill>
                <a:schemeClr val="bg1"/>
              </a:solidFill>
              <a:ea typeface="Times New Roman" panose="02020603050405020304" pitchFamily="18" charset="0"/>
              <a:cs typeface="Arial" panose="020B0604020202020204" pitchFamily="34" charset="0"/>
            </a:endParaRPr>
          </a:p>
          <a:p>
            <a:pPr marL="179705" indent="-179705"/>
            <a:r>
              <a:rPr lang="en-GB" sz="2600">
                <a:solidFill>
                  <a:schemeClr val="bg1"/>
                </a:solidFill>
                <a:ea typeface="Times New Roman" panose="02020603050405020304" pitchFamily="18" charset="0"/>
                <a:cs typeface="Arial" panose="020B0604020202020204" pitchFamily="34" charset="0"/>
              </a:rPr>
              <a:t>Reflection has allowed me to </a:t>
            </a:r>
            <a:r>
              <a:rPr lang="en-GB" sz="2600">
                <a:solidFill>
                  <a:schemeClr val="bg1"/>
                </a:solidFill>
                <a:effectLst/>
                <a:ea typeface="Times New Roman" panose="02020603050405020304" pitchFamily="18" charset="0"/>
                <a:cs typeface="Arial" panose="020B0604020202020204" pitchFamily="34" charset="0"/>
              </a:rPr>
              <a:t>look at what has worked well and interests such as conservation, as well as those I have struggled with</a:t>
            </a:r>
            <a:endParaRPr lang="en-GB" sz="2600">
              <a:solidFill>
                <a:schemeClr val="bg1"/>
              </a:solidFill>
              <a:ea typeface="Times New Roman" panose="02020603050405020304" pitchFamily="18" charset="0"/>
              <a:cs typeface="Arial" panose="020B0604020202020204" pitchFamily="34" charset="0"/>
            </a:endParaRPr>
          </a:p>
          <a:p>
            <a:pPr marL="0" indent="0">
              <a:buNone/>
            </a:pPr>
            <a:endParaRPr lang="en-GB" sz="2600">
              <a:solidFill>
                <a:schemeClr val="bg1"/>
              </a:solidFill>
              <a:effectLst/>
              <a:ea typeface="Times New Roman" panose="02020603050405020304" pitchFamily="18" charset="0"/>
              <a:cs typeface="Arial" panose="020B0604020202020204" pitchFamily="34" charset="0"/>
            </a:endParaRPr>
          </a:p>
          <a:p>
            <a:pPr marL="179705" indent="-179705"/>
            <a:r>
              <a:rPr lang="en-GB" sz="2600">
                <a:solidFill>
                  <a:schemeClr val="bg1"/>
                </a:solidFill>
                <a:effectLst/>
                <a:ea typeface="Times New Roman" panose="02020603050405020304" pitchFamily="18" charset="0"/>
                <a:cs typeface="Arial" panose="020B0604020202020204" pitchFamily="34" charset="0"/>
              </a:rPr>
              <a:t>Setting </a:t>
            </a:r>
            <a:r>
              <a:rPr lang="en-GB" sz="2600">
                <a:solidFill>
                  <a:schemeClr val="bg1"/>
                </a:solidFill>
                <a:ea typeface="Times New Roman" panose="02020603050405020304" pitchFamily="18" charset="0"/>
                <a:cs typeface="Arial" panose="020B0604020202020204" pitchFamily="34" charset="0"/>
              </a:rPr>
              <a:t>g</a:t>
            </a:r>
            <a:r>
              <a:rPr lang="en-GB" sz="2600">
                <a:solidFill>
                  <a:schemeClr val="bg1"/>
                </a:solidFill>
                <a:effectLst/>
                <a:ea typeface="Times New Roman" panose="02020603050405020304" pitchFamily="18" charset="0"/>
                <a:cs typeface="Arial" panose="020B0604020202020204" pitchFamily="34" charset="0"/>
              </a:rPr>
              <a:t>oals will help to prevent procrastination, academic anxiety and perfectionism limiting my academic and career progression as well as improving my overall wellbeing. </a:t>
            </a:r>
            <a:endParaRPr lang="en-US" sz="2600">
              <a:solidFill>
                <a:schemeClr val="bg1"/>
              </a:solidFill>
            </a:endParaRPr>
          </a:p>
        </p:txBody>
      </p:sp>
      <p:pic>
        <p:nvPicPr>
          <p:cNvPr id="12290" name="Picture 2" descr="Free stock photo of active, activewear, athlete Stock Photo">
            <a:extLst>
              <a:ext uri="{FF2B5EF4-FFF2-40B4-BE49-F238E27FC236}">
                <a16:creationId xmlns:a16="http://schemas.microsoft.com/office/drawing/2014/main" id="{F6F8A07E-707E-1B94-DA91-0E03B29217E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77777" y="1926094"/>
            <a:ext cx="2544437" cy="3816657"/>
          </a:xfrm>
          <a:prstGeom prst="rect">
            <a:avLst/>
          </a:prstGeom>
          <a:noFill/>
          <a:extLst>
            <a:ext uri="{909E8E84-426E-40DD-AFC4-6F175D3DCCD1}">
              <a14:hiddenFill xmlns:a14="http://schemas.microsoft.com/office/drawing/2010/main">
                <a:solidFill>
                  <a:srgbClr val="FFFFFF"/>
                </a:solidFill>
              </a14:hiddenFill>
            </a:ext>
          </a:extLst>
        </p:spPr>
      </p:pic>
      <p:pic>
        <p:nvPicPr>
          <p:cNvPr id="9" name="Recorded Sound">
            <a:hlinkClick r:id="" action="ppaction://media"/>
            <a:extLst>
              <a:ext uri="{FF2B5EF4-FFF2-40B4-BE49-F238E27FC236}">
                <a16:creationId xmlns:a16="http://schemas.microsoft.com/office/drawing/2014/main" id="{3B35D2C0-DB74-1320-1D2A-272215B8B75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74867" y="5996246"/>
            <a:ext cx="487363" cy="487363"/>
          </a:xfrm>
          <a:prstGeom prst="rect">
            <a:avLst/>
          </a:prstGeom>
        </p:spPr>
      </p:pic>
    </p:spTree>
    <p:extLst>
      <p:ext uri="{BB962C8B-B14F-4D97-AF65-F5344CB8AC3E}">
        <p14:creationId xmlns:p14="http://schemas.microsoft.com/office/powerpoint/2010/main" val="24431152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265"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12290"/>
                                        </p:tgtEl>
                                        <p:attrNameLst>
                                          <p:attrName>style.visibility</p:attrName>
                                        </p:attrNameLst>
                                      </p:cBhvr>
                                      <p:to>
                                        <p:strVal val="visible"/>
                                      </p:to>
                                    </p:set>
                                    <p:animEffect transition="in" filter="fade">
                                      <p:cBhvr>
                                        <p:cTn id="11" dur="5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19</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701749" y="746983"/>
            <a:ext cx="10788501" cy="992338"/>
          </a:xfrm>
        </p:spPr>
        <p:txBody>
          <a:bodyPr>
            <a:normAutofit/>
          </a:bodyPr>
          <a:lstStyle/>
          <a:p>
            <a:pPr marL="270510" marR="157480">
              <a:lnSpc>
                <a:spcPct val="115000"/>
              </a:lnSpc>
              <a:spcAft>
                <a:spcPts val="0"/>
              </a:spcAft>
            </a:pPr>
            <a:r>
              <a:rPr lang="en-GB" sz="4400">
                <a:effectLst/>
                <a:ea typeface="Times New Roman" panose="02020603050405020304" pitchFamily="18" charset="0"/>
                <a:cs typeface="Arial" panose="020B0604020202020204" pitchFamily="34" charset="0"/>
              </a:rPr>
              <a:t>References:</a:t>
            </a:r>
            <a:endParaRPr lang="en-GB" sz="4400">
              <a:effectLst/>
              <a:ea typeface="Times New Roman" panose="02020603050405020304" pitchFamily="18" charset="0"/>
              <a:cs typeface="Times New Roman" panose="02020603050405020304" pitchFamily="18" charset="0"/>
            </a:endParaRP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718549" y="1809735"/>
            <a:ext cx="7927740" cy="3742166"/>
          </a:xfrm>
          <a:prstGeom prst="rect">
            <a:avLst/>
          </a:prstGeom>
        </p:spPr>
        <p:txBody>
          <a:bodyPr vert="horz" lIns="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endParaRPr lang="en-US" sz="2600">
              <a:solidFill>
                <a:schemeClr val="bg1"/>
              </a:solidFill>
            </a:endParaRPr>
          </a:p>
        </p:txBody>
      </p:sp>
      <p:sp>
        <p:nvSpPr>
          <p:cNvPr id="6" name="TextBox 5">
            <a:extLst>
              <a:ext uri="{FF2B5EF4-FFF2-40B4-BE49-F238E27FC236}">
                <a16:creationId xmlns:a16="http://schemas.microsoft.com/office/drawing/2014/main" id="{0F7A1CB8-F4FF-4792-1235-C084A48086FA}"/>
              </a:ext>
            </a:extLst>
          </p:cNvPr>
          <p:cNvSpPr txBox="1"/>
          <p:nvPr/>
        </p:nvSpPr>
        <p:spPr>
          <a:xfrm>
            <a:off x="431638" y="1913908"/>
            <a:ext cx="11328721" cy="5027467"/>
          </a:xfrm>
          <a:prstGeom prst="rect">
            <a:avLst/>
          </a:prstGeom>
          <a:noFill/>
        </p:spPr>
        <p:txBody>
          <a:bodyPr wrap="square">
            <a:spAutoFit/>
          </a:bodyPr>
          <a:lstStyle/>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Barbayannis, G.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(2022) ‘Academic Stress and Mental Well-Being in College Students: Correlations, Affected Groups, and COVID-19’,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Frontiers in Psychology</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13(886344), pp. 1-10. DOI: 10.3389/fpsyg.2022.886344.</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Beames</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S. Mackie, C. and Atencio, M. (2019)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Adventure and Society</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1st Ed. Cham, Switzerland: Palgrave Macmillan.</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Dewey, J. (1938)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Experience and education</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New York: Macmillan.</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Gibbs, G. (1988)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Learning by Doing: A guide to teaching and learning methods</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Oxford: Further Education Unit, Oxford Polytechnic.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Kolb, D.A. (1984)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Experiential learning: experience as the source of learning and development</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New Jersey: Prentice-Hall. </a:t>
            </a:r>
          </a:p>
          <a:p>
            <a:pPr marR="157480">
              <a:lnSpc>
                <a:spcPct val="115000"/>
              </a:lnSpc>
            </a:pPr>
            <a:endPar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Kothari, R. (2017)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Guided Internet-based Cognitive Behavioural Therapy for Perfectionism, and its Impact on Self-esteem and Intolerance of Uncertainty: A Randomised Controlled Trial.</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Unpublished PhD thesis. University College London.</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Latino, F.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(2021) ‘The Impact of an 8-Weeks At-Home Physical Activity Plan on Academic Achievement at the Time of COVID-19 Lock-Down in Italian School’,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Sustainability Journal</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13(11), pp. 1-16. DOI:10.3390/su13115812.</a:t>
            </a:r>
          </a:p>
          <a:p>
            <a:pPr marR="157480">
              <a:lnSpc>
                <a:spcPct val="115000"/>
              </a:lnSpc>
            </a:pP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endPar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R="157480">
              <a:lnSpc>
                <a:spcPct val="115000"/>
              </a:lnSpc>
            </a:pP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732001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r>
              <a:rPr lang="en-US"/>
              <a:t>19</a:t>
            </a:r>
          </a:p>
        </p:txBody>
      </p:sp>
      <p:sp>
        <p:nvSpPr>
          <p:cNvPr id="22" name="Title 1">
            <a:extLst>
              <a:ext uri="{FF2B5EF4-FFF2-40B4-BE49-F238E27FC236}">
                <a16:creationId xmlns:a16="http://schemas.microsoft.com/office/drawing/2014/main" id="{5C38DD50-0BAA-07CD-8A16-42EA0F52D53A}"/>
              </a:ext>
            </a:extLst>
          </p:cNvPr>
          <p:cNvSpPr>
            <a:spLocks noGrp="1"/>
          </p:cNvSpPr>
          <p:nvPr>
            <p:ph type="title"/>
          </p:nvPr>
        </p:nvSpPr>
        <p:spPr>
          <a:xfrm>
            <a:off x="701749" y="746983"/>
            <a:ext cx="10788501" cy="992338"/>
          </a:xfrm>
        </p:spPr>
        <p:txBody>
          <a:bodyPr>
            <a:normAutofit/>
          </a:bodyPr>
          <a:lstStyle/>
          <a:p>
            <a:pPr marL="270510" marR="157480">
              <a:lnSpc>
                <a:spcPct val="115000"/>
              </a:lnSpc>
              <a:spcAft>
                <a:spcPts val="0"/>
              </a:spcAft>
            </a:pPr>
            <a:r>
              <a:rPr lang="en-GB" sz="4400">
                <a:effectLst/>
                <a:ea typeface="Times New Roman" panose="02020603050405020304" pitchFamily="18" charset="0"/>
                <a:cs typeface="Arial" panose="020B0604020202020204" pitchFamily="34" charset="0"/>
              </a:rPr>
              <a:t>References:</a:t>
            </a:r>
            <a:endParaRPr lang="en-GB" sz="4400">
              <a:effectLst/>
              <a:ea typeface="Times New Roman" panose="02020603050405020304" pitchFamily="18" charset="0"/>
              <a:cs typeface="Times New Roman" panose="02020603050405020304" pitchFamily="18" charset="0"/>
            </a:endParaRPr>
          </a:p>
        </p:txBody>
      </p:sp>
      <p:sp>
        <p:nvSpPr>
          <p:cNvPr id="23" name="Text Placeholder 5">
            <a:extLst>
              <a:ext uri="{FF2B5EF4-FFF2-40B4-BE49-F238E27FC236}">
                <a16:creationId xmlns:a16="http://schemas.microsoft.com/office/drawing/2014/main" id="{E6F220E0-8E22-E76D-8D42-0D67755F8D2F}"/>
              </a:ext>
            </a:extLst>
          </p:cNvPr>
          <p:cNvSpPr txBox="1">
            <a:spLocks/>
          </p:cNvSpPr>
          <p:nvPr/>
        </p:nvSpPr>
        <p:spPr>
          <a:xfrm>
            <a:off x="718549" y="1809735"/>
            <a:ext cx="7927740" cy="3742166"/>
          </a:xfrm>
          <a:prstGeom prst="rect">
            <a:avLst/>
          </a:prstGeom>
        </p:spPr>
        <p:txBody>
          <a:bodyPr vert="horz" lIns="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9705" indent="-179705"/>
            <a:endParaRPr lang="en-US" sz="2600">
              <a:solidFill>
                <a:schemeClr val="bg1"/>
              </a:solidFill>
            </a:endParaRPr>
          </a:p>
        </p:txBody>
      </p:sp>
      <p:sp>
        <p:nvSpPr>
          <p:cNvPr id="5" name="TextBox 4">
            <a:extLst>
              <a:ext uri="{FF2B5EF4-FFF2-40B4-BE49-F238E27FC236}">
                <a16:creationId xmlns:a16="http://schemas.microsoft.com/office/drawing/2014/main" id="{D6F2C774-C162-A1B3-9777-09957674AC43}"/>
              </a:ext>
            </a:extLst>
          </p:cNvPr>
          <p:cNvSpPr txBox="1"/>
          <p:nvPr/>
        </p:nvSpPr>
        <p:spPr>
          <a:xfrm>
            <a:off x="428267" y="1785621"/>
            <a:ext cx="11308463" cy="5027467"/>
          </a:xfrm>
          <a:prstGeom prst="rect">
            <a:avLst/>
          </a:prstGeom>
          <a:noFill/>
        </p:spPr>
        <p:txBody>
          <a:bodyPr wrap="square">
            <a:spAutoFit/>
          </a:bodyPr>
          <a:lstStyle/>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Li, C., Hu, Y. and Ren, K. (2022) ‘Physical Activity and Academic Procrastination among Chinese University Students: A Parallel Mediation Model of Self-Control and Self-Efficacy’,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Environmental Research and Public Health,</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19(10), pp. 1-9. DOI: 10.3390/ijerph19106017.</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National Health Service (2022)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Mindfulness.</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https://www.nhs.uk/mental-health/self-help/tips-and-support/mindfulness/ (Accessed: 5</a:t>
            </a:r>
            <a:r>
              <a:rPr lang="en-GB" sz="1400" baseline="30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December 2022).</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Pascoe, M.C., Hetrick, S.E. and Parker, A.G. (2020) ‘The Impact of Stress on Students in Secondary School and Higher Education’,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Adolescence and Youth</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25(1), pp. 104–112. DOI: 10.1080/02673843.2019.1596823</a:t>
            </a:r>
            <a:r>
              <a:rPr lang="en-GB" sz="1400" u="none" strike="noStrike">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u="none" strike="noStrike">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Rakow</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D.A. and </a:t>
            </a:r>
            <a:r>
              <a:rPr lang="en-GB" sz="140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Eells</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G.T. (2019)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Nature Rx: improving college-student mental health</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Ithaca: Cornell University Press.</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8115">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Wave Project (2022)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Surf Therapy.</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https://www.waveproject.co.uk/surf-therapy-2/ (Accessed: 5</a:t>
            </a:r>
            <a:r>
              <a:rPr lang="en-GB" sz="1400" baseline="300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December 2022).</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8115">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Tice, D.M. and Baumeister, R.F. (1997) ‘Longitudinal Study of Procrastination, Performance, Stress, and Health: The Costs and Benefits of Dawdling’,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Psychological Science</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8(6), pp. 454–458. DOI: 10.1111/j.1467-9280.1997.tb00460.x.</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R="157480">
              <a:lnSpc>
                <a:spcPct val="115000"/>
              </a:lnSpc>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Wimberley, T.E., </a:t>
            </a:r>
            <a:r>
              <a:rPr lang="en-GB" sz="140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Mintz</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L.B. &amp; Suh, H. (2015) ‘Perfectionism and Mindfulness: Effectiveness of a Bibliotherapy Intervention’, </a:t>
            </a:r>
            <a:r>
              <a:rPr lang="en-GB" sz="1400"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Mindfulness</a:t>
            </a: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7, pp. 433–444. DOI 10.1007/s12671-015-0460-1</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115000"/>
              </a:lnSpc>
              <a:spcAft>
                <a:spcPts val="0"/>
              </a:spcAft>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270510" marR="157480" algn="just">
              <a:lnSpc>
                <a:spcPct val="115000"/>
              </a:lnSpc>
              <a:spcAft>
                <a:spcPts val="0"/>
              </a:spcAft>
            </a:pPr>
            <a:r>
              <a:rPr lang="en-GB"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86992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24">
      <a:dk1>
        <a:sysClr val="windowText" lastClr="000000"/>
      </a:dk1>
      <a:lt1>
        <a:sysClr val="window" lastClr="FFFFFF"/>
      </a:lt1>
      <a:dk2>
        <a:srgbClr val="64AC00"/>
      </a:dk2>
      <a:lt2>
        <a:srgbClr val="CBFF00"/>
      </a:lt2>
      <a:accent1>
        <a:srgbClr val="002E62"/>
      </a:accent1>
      <a:accent2>
        <a:srgbClr val="004CB9"/>
      </a:accent2>
      <a:accent3>
        <a:srgbClr val="005500"/>
      </a:accent3>
      <a:accent4>
        <a:srgbClr val="16B3DC"/>
      </a:accent4>
      <a:accent5>
        <a:srgbClr val="F9DC5C"/>
      </a:accent5>
      <a:accent6>
        <a:srgbClr val="EF626C"/>
      </a:accent6>
      <a:hlink>
        <a:srgbClr val="FFFFFF"/>
      </a:hlink>
      <a:folHlink>
        <a:srgbClr val="FFFFFF"/>
      </a:folHlink>
    </a:clrScheme>
    <a:fontScheme name="Custom 21">
      <a:majorFont>
        <a:latin typeface="Gill Sans MT"/>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TF22977542_Outdoors presentation_RVA_v4.potx" id="{6CD96AFB-7D75-48FF-A856-C8B82BF3C12B}" vid="{1E6ACFD4-3AE6-4944-B76B-DA44E915EC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26A71AF-4CF2-4B95-BFB6-5C27500258C6}">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F60B100-7079-4DE7-AF7C-20BFB1D62C46}">
  <ds:schemaRefs>
    <ds:schemaRef ds:uri="http://schemas.microsoft.com/sharepoint/v3/contenttype/forms"/>
  </ds:schemaRefs>
</ds:datastoreItem>
</file>

<file path=customXml/itemProps3.xml><?xml version="1.0" encoding="utf-8"?>
<ds:datastoreItem xmlns:ds="http://schemas.openxmlformats.org/officeDocument/2006/customXml" ds:itemID="{A935B1F0-3442-4957-9701-25816EFDB64A}">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Outdoors presentation</Template>
  <TotalTime>0</TotalTime>
  <Words>3746</Words>
  <Application>Microsoft Office PowerPoint</Application>
  <PresentationFormat>Widescreen</PresentationFormat>
  <Paragraphs>222</Paragraphs>
  <Slides>20</Slides>
  <Notes>19</Notes>
  <HiddenSlides>0</HiddenSlides>
  <MMClips>17</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Franklin Gothic Book</vt:lpstr>
      <vt:lpstr>Gill Sans MT</vt:lpstr>
      <vt:lpstr>Open Sans</vt:lpstr>
      <vt:lpstr>Times</vt:lpstr>
      <vt:lpstr>Times New Roman</vt:lpstr>
      <vt:lpstr>Office Theme</vt:lpstr>
      <vt:lpstr>Reflecting On The First Semester</vt:lpstr>
      <vt:lpstr>What Is Reflective Practice?</vt:lpstr>
      <vt:lpstr>Experiential Learning Cycle (Kolb 1984) </vt:lpstr>
      <vt:lpstr>My Interests:</vt:lpstr>
      <vt:lpstr>My Strengths:</vt:lpstr>
      <vt:lpstr>Issues I have faced:</vt:lpstr>
      <vt:lpstr>Procrastination:</vt:lpstr>
      <vt:lpstr>The effects of procrastination:</vt:lpstr>
      <vt:lpstr>Management: Exercise</vt:lpstr>
      <vt:lpstr>Work-related stress &amp; anxiety:</vt:lpstr>
      <vt:lpstr>The effects of work-related stress &amp; anxiety:</vt:lpstr>
      <vt:lpstr>Management: Nature</vt:lpstr>
      <vt:lpstr>Perfectionism:</vt:lpstr>
      <vt:lpstr>The effects of perfectionism:</vt:lpstr>
      <vt:lpstr>Management: Mindfulness</vt:lpstr>
      <vt:lpstr>Goals:  A regular exercise plan</vt:lpstr>
      <vt:lpstr>Goals:  10 minute mindfulness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Reflecting on Semester 1</dc:title>
  <dc:creator>Emily Spencer-Jones (2203246)</dc:creator>
  <cp:lastModifiedBy>Emily Spencer-Jones (2203246)</cp:lastModifiedBy>
  <cp:revision>3</cp:revision>
  <dcterms:created xsi:type="dcterms:W3CDTF">2022-12-04T16:56:01Z</dcterms:created>
  <dcterms:modified xsi:type="dcterms:W3CDTF">2022-12-12T12:17:49Z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